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91" r:id="rId6"/>
    <p:sldId id="292" r:id="rId7"/>
    <p:sldId id="293" r:id="rId8"/>
    <p:sldId id="278" r:id="rId9"/>
    <p:sldId id="280" r:id="rId10"/>
    <p:sldId id="279" r:id="rId11"/>
    <p:sldId id="270" r:id="rId12"/>
    <p:sldId id="271" r:id="rId13"/>
    <p:sldId id="281" r:id="rId14"/>
    <p:sldId id="282" r:id="rId15"/>
    <p:sldId id="283" r:id="rId16"/>
    <p:sldId id="284" r:id="rId17"/>
    <p:sldId id="256" r:id="rId18"/>
    <p:sldId id="257" r:id="rId19"/>
    <p:sldId id="285" r:id="rId20"/>
    <p:sldId id="286" r:id="rId21"/>
    <p:sldId id="287" r:id="rId22"/>
    <p:sldId id="289" r:id="rId23"/>
    <p:sldId id="290" r:id="rId24"/>
    <p:sldId id="274" r:id="rId25"/>
    <p:sldId id="294" r:id="rId26"/>
    <p:sldId id="288" r:id="rId27"/>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2330"/>
    <a:srgbClr val="252C51"/>
    <a:srgbClr val="E30613"/>
    <a:srgbClr val="722E53"/>
    <a:srgbClr val="00AAD0"/>
    <a:srgbClr val="F1852F"/>
    <a:srgbClr val="A89C86"/>
    <a:srgbClr val="006770"/>
    <a:srgbClr val="00A8B7"/>
    <a:srgbClr val="6F6F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10"/>
    <p:restoredTop sz="96327"/>
  </p:normalViewPr>
  <p:slideViewPr>
    <p:cSldViewPr snapToGrid="0" snapToObjects="1">
      <p:cViewPr varScale="1">
        <p:scale>
          <a:sx n="97" d="100"/>
          <a:sy n="97" d="100"/>
        </p:scale>
        <p:origin x="202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4" name="Espace réservé pour une image  69">
            <a:extLst>
              <a:ext uri="{FF2B5EF4-FFF2-40B4-BE49-F238E27FC236}">
                <a16:creationId xmlns:a16="http://schemas.microsoft.com/office/drawing/2014/main" id="{398BBD9F-9052-0A45-B02E-E2ED694A661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8755380" y="6987895"/>
            <a:ext cx="1386295" cy="441094"/>
          </a:xfrm>
          <a:prstGeom prst="rect">
            <a:avLst/>
          </a:prstGeom>
        </p:spPr>
      </p:pic>
      <p:pic>
        <p:nvPicPr>
          <p:cNvPr id="15" name="bg object 35">
            <a:extLst>
              <a:ext uri="{FF2B5EF4-FFF2-40B4-BE49-F238E27FC236}">
                <a16:creationId xmlns:a16="http://schemas.microsoft.com/office/drawing/2014/main" id="{4D9993F1-CF90-9B47-944F-736A4D862925}"/>
              </a:ext>
            </a:extLst>
          </p:cNvPr>
          <p:cNvPicPr/>
          <p:nvPr userDrawn="1"/>
        </p:nvPicPr>
        <p:blipFill>
          <a:blip r:embed="rId4"/>
          <a:srcRect/>
          <a:stretch/>
        </p:blipFill>
        <p:spPr>
          <a:xfrm>
            <a:off x="192409" y="180009"/>
            <a:ext cx="10307171" cy="6731990"/>
          </a:xfrm>
          <a:prstGeom prst="rect">
            <a:avLst/>
          </a:prstGeom>
        </p:spPr>
      </p:pic>
    </p:spTree>
    <p:extLst>
      <p:ext uri="{BB962C8B-B14F-4D97-AF65-F5344CB8AC3E}">
        <p14:creationId xmlns:p14="http://schemas.microsoft.com/office/powerpoint/2010/main" val="761557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ECE7AB7E-9D05-3495-79D7-62A9D790D22D}"/>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pic>
        <p:nvPicPr>
          <p:cNvPr id="4" name="Espace réservé pour une image  69">
            <a:extLst>
              <a:ext uri="{FF2B5EF4-FFF2-40B4-BE49-F238E27FC236}">
                <a16:creationId xmlns:a16="http://schemas.microsoft.com/office/drawing/2014/main" id="{8ABA9ABC-A4BA-FC3B-AF7D-D86EE924522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Tree>
    <p:extLst>
      <p:ext uri="{BB962C8B-B14F-4D97-AF65-F5344CB8AC3E}">
        <p14:creationId xmlns:p14="http://schemas.microsoft.com/office/powerpoint/2010/main" val="352681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1_Diapositive de titre">
    <p:spTree>
      <p:nvGrpSpPr>
        <p:cNvPr id="1" name=""/>
        <p:cNvGrpSpPr/>
        <p:nvPr/>
      </p:nvGrpSpPr>
      <p:grpSpPr>
        <a:xfrm>
          <a:off x="0" y="0"/>
          <a:ext cx="0" cy="0"/>
          <a:chOff x="0" y="0"/>
          <a:chExt cx="0" cy="0"/>
        </a:xfrm>
      </p:grpSpPr>
      <p:sp>
        <p:nvSpPr>
          <p:cNvPr id="10" name="bg object 16">
            <a:extLst>
              <a:ext uri="{FF2B5EF4-FFF2-40B4-BE49-F238E27FC236}">
                <a16:creationId xmlns:a16="http://schemas.microsoft.com/office/drawing/2014/main" id="{AB0F485B-5EBD-534C-A952-F5B2967C58CA}"/>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pic>
        <p:nvPicPr>
          <p:cNvPr id="2" name="Espace réservé pour une image  69">
            <a:extLst>
              <a:ext uri="{FF2B5EF4-FFF2-40B4-BE49-F238E27FC236}">
                <a16:creationId xmlns:a16="http://schemas.microsoft.com/office/drawing/2014/main" id="{E42AEBAC-10CC-F899-1916-BDD2BD374C3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
        <p:nvSpPr>
          <p:cNvPr id="3" name="Forme en L 2">
            <a:extLst>
              <a:ext uri="{FF2B5EF4-FFF2-40B4-BE49-F238E27FC236}">
                <a16:creationId xmlns:a16="http://schemas.microsoft.com/office/drawing/2014/main" id="{88714924-803B-1939-1E20-98981F4720CD}"/>
              </a:ext>
            </a:extLst>
          </p:cNvPr>
          <p:cNvSpPr/>
          <p:nvPr userDrawn="1"/>
        </p:nvSpPr>
        <p:spPr>
          <a:xfrm flipV="1">
            <a:off x="1" y="120"/>
            <a:ext cx="925286" cy="914279"/>
          </a:xfrm>
          <a:prstGeom prst="corner">
            <a:avLst>
              <a:gd name="adj1" fmla="val 21640"/>
              <a:gd name="adj2" fmla="val 2060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74462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pic>
        <p:nvPicPr>
          <p:cNvPr id="24" name="object 54">
            <a:extLst>
              <a:ext uri="{FF2B5EF4-FFF2-40B4-BE49-F238E27FC236}">
                <a16:creationId xmlns:a16="http://schemas.microsoft.com/office/drawing/2014/main" id="{A35A3C9A-15ED-EB4A-BCAB-DADC992D2C6C}"/>
              </a:ext>
            </a:extLst>
          </p:cNvPr>
          <p:cNvPicPr/>
          <p:nvPr userDrawn="1"/>
        </p:nvPicPr>
        <p:blipFill>
          <a:blip r:embed="rId2"/>
          <a:srcRect/>
          <a:stretch/>
        </p:blipFill>
        <p:spPr>
          <a:xfrm>
            <a:off x="2186" y="12"/>
            <a:ext cx="9376931" cy="7559992"/>
          </a:xfrm>
          <a:prstGeom prst="rect">
            <a:avLst/>
          </a:prstGeom>
        </p:spPr>
      </p:pic>
      <p:sp>
        <p:nvSpPr>
          <p:cNvPr id="2" name="object 3">
            <a:extLst>
              <a:ext uri="{FF2B5EF4-FFF2-40B4-BE49-F238E27FC236}">
                <a16:creationId xmlns:a16="http://schemas.microsoft.com/office/drawing/2014/main" id="{E23BCABC-F289-8A0E-3465-30827356ABF0}"/>
              </a:ext>
            </a:extLst>
          </p:cNvPr>
          <p:cNvSpPr/>
          <p:nvPr userDrawn="1"/>
        </p:nvSpPr>
        <p:spPr>
          <a:xfrm>
            <a:off x="938130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5">
              <a:lumMod val="20000"/>
              <a:lumOff val="80000"/>
              <a:alpha val="66000"/>
            </a:schemeClr>
          </a:solidFill>
        </p:spPr>
        <p:txBody>
          <a:bodyPr wrap="square" lIns="0" tIns="0" rIns="0" bIns="0" rtlCol="0"/>
          <a:lstStyle/>
          <a:p>
            <a:endParaRPr>
              <a:solidFill>
                <a:schemeClr val="accent2">
                  <a:lumMod val="40000"/>
                  <a:lumOff val="60000"/>
                </a:schemeClr>
              </a:solidFill>
            </a:endParaRPr>
          </a:p>
        </p:txBody>
      </p:sp>
      <p:sp>
        <p:nvSpPr>
          <p:cNvPr id="3" name="object 50">
            <a:extLst>
              <a:ext uri="{FF2B5EF4-FFF2-40B4-BE49-F238E27FC236}">
                <a16:creationId xmlns:a16="http://schemas.microsoft.com/office/drawing/2014/main" id="{8E92C07D-284B-53B7-0F96-7C2B473F94E8}"/>
              </a:ext>
            </a:extLst>
          </p:cNvPr>
          <p:cNvSpPr/>
          <p:nvPr userDrawn="1"/>
        </p:nvSpPr>
        <p:spPr>
          <a:xfrm>
            <a:off x="9381303" y="1075816"/>
            <a:ext cx="1310640" cy="1885095"/>
          </a:xfrm>
          <a:custGeom>
            <a:avLst/>
            <a:gdLst/>
            <a:ahLst/>
            <a:cxnLst/>
            <a:rect l="l" t="t" r="r" b="b"/>
            <a:pathLst>
              <a:path w="1310640" h="1024254">
                <a:moveTo>
                  <a:pt x="1310398" y="0"/>
                </a:moveTo>
                <a:lnTo>
                  <a:pt x="0" y="0"/>
                </a:lnTo>
                <a:lnTo>
                  <a:pt x="0" y="1024178"/>
                </a:lnTo>
                <a:lnTo>
                  <a:pt x="1310398" y="1024178"/>
                </a:lnTo>
                <a:lnTo>
                  <a:pt x="1310398" y="0"/>
                </a:lnTo>
                <a:close/>
              </a:path>
            </a:pathLst>
          </a:custGeom>
          <a:solidFill>
            <a:schemeClr val="accent5"/>
          </a:solidFill>
        </p:spPr>
        <p:txBody>
          <a:bodyPr wrap="square" lIns="0" tIns="0" rIns="0" bIns="0" rtlCol="0"/>
          <a:lstStyle/>
          <a:p>
            <a:endParaRPr/>
          </a:p>
        </p:txBody>
      </p:sp>
    </p:spTree>
    <p:extLst>
      <p:ext uri="{BB962C8B-B14F-4D97-AF65-F5344CB8AC3E}">
        <p14:creationId xmlns:p14="http://schemas.microsoft.com/office/powerpoint/2010/main" val="1445145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sp>
        <p:nvSpPr>
          <p:cNvPr id="8" name="bg object 16">
            <a:extLst>
              <a:ext uri="{FF2B5EF4-FFF2-40B4-BE49-F238E27FC236}">
                <a16:creationId xmlns:a16="http://schemas.microsoft.com/office/drawing/2014/main" id="{E6A55D0A-EC47-9E43-B807-666BE11AB586}"/>
              </a:ext>
            </a:extLst>
          </p:cNvPr>
          <p:cNvSpPr/>
          <p:nvPr userDrawn="1"/>
        </p:nvSpPr>
        <p:spPr>
          <a:xfrm flipV="1">
            <a:off x="0" y="6945337"/>
            <a:ext cx="9381173" cy="45719"/>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7" name="object 3">
            <a:extLst>
              <a:ext uri="{FF2B5EF4-FFF2-40B4-BE49-F238E27FC236}">
                <a16:creationId xmlns:a16="http://schemas.microsoft.com/office/drawing/2014/main" id="{86488E96-36BE-0C4C-B872-70FA8635D375}"/>
              </a:ext>
            </a:extLst>
          </p:cNvPr>
          <p:cNvSpPr/>
          <p:nvPr userDrawn="1"/>
        </p:nvSpPr>
        <p:spPr>
          <a:xfrm>
            <a:off x="938130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accent5">
              <a:lumMod val="20000"/>
              <a:lumOff val="80000"/>
              <a:alpha val="66000"/>
            </a:schemeClr>
          </a:solidFill>
        </p:spPr>
        <p:txBody>
          <a:bodyPr wrap="square" lIns="0" tIns="0" rIns="0" bIns="0" rtlCol="0"/>
          <a:lstStyle/>
          <a:p>
            <a:endParaRPr>
              <a:solidFill>
                <a:schemeClr val="accent2">
                  <a:lumMod val="40000"/>
                  <a:lumOff val="60000"/>
                </a:schemeClr>
              </a:solidFill>
            </a:endParaRPr>
          </a:p>
        </p:txBody>
      </p:sp>
      <p:sp>
        <p:nvSpPr>
          <p:cNvPr id="19" name="Forme en L 18">
            <a:extLst>
              <a:ext uri="{FF2B5EF4-FFF2-40B4-BE49-F238E27FC236}">
                <a16:creationId xmlns:a16="http://schemas.microsoft.com/office/drawing/2014/main" id="{31E97CC5-F21C-5640-94B8-B1E5F5577DA2}"/>
              </a:ext>
            </a:extLst>
          </p:cNvPr>
          <p:cNvSpPr/>
          <p:nvPr userDrawn="1"/>
        </p:nvSpPr>
        <p:spPr>
          <a:xfrm flipV="1">
            <a:off x="1" y="120"/>
            <a:ext cx="925286" cy="914279"/>
          </a:xfrm>
          <a:prstGeom prst="corner">
            <a:avLst>
              <a:gd name="adj1" fmla="val 21640"/>
              <a:gd name="adj2" fmla="val 20601"/>
            </a:avLst>
          </a:prstGeom>
          <a:solidFill>
            <a:srgbClr val="72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object 50">
            <a:extLst>
              <a:ext uri="{FF2B5EF4-FFF2-40B4-BE49-F238E27FC236}">
                <a16:creationId xmlns:a16="http://schemas.microsoft.com/office/drawing/2014/main" id="{F98D6A00-ED7B-3C43-8296-EB7D9CCC1447}"/>
              </a:ext>
            </a:extLst>
          </p:cNvPr>
          <p:cNvSpPr/>
          <p:nvPr userDrawn="1"/>
        </p:nvSpPr>
        <p:spPr>
          <a:xfrm>
            <a:off x="9381303" y="1075816"/>
            <a:ext cx="1310640" cy="1885095"/>
          </a:xfrm>
          <a:custGeom>
            <a:avLst/>
            <a:gdLst/>
            <a:ahLst/>
            <a:cxnLst/>
            <a:rect l="l" t="t" r="r" b="b"/>
            <a:pathLst>
              <a:path w="1310640" h="1024254">
                <a:moveTo>
                  <a:pt x="1310398" y="0"/>
                </a:moveTo>
                <a:lnTo>
                  <a:pt x="0" y="0"/>
                </a:lnTo>
                <a:lnTo>
                  <a:pt x="0" y="1024178"/>
                </a:lnTo>
                <a:lnTo>
                  <a:pt x="1310398" y="1024178"/>
                </a:lnTo>
                <a:lnTo>
                  <a:pt x="1310398" y="0"/>
                </a:lnTo>
                <a:close/>
              </a:path>
            </a:pathLst>
          </a:custGeom>
          <a:solidFill>
            <a:schemeClr val="accent5"/>
          </a:solidFill>
        </p:spPr>
        <p:txBody>
          <a:bodyPr wrap="square" lIns="0" tIns="0" rIns="0" bIns="0" rtlCol="0"/>
          <a:lstStyle/>
          <a:p>
            <a:endParaRPr/>
          </a:p>
        </p:txBody>
      </p:sp>
      <p:pic>
        <p:nvPicPr>
          <p:cNvPr id="2" name="Espace réservé pour une image  69">
            <a:extLst>
              <a:ext uri="{FF2B5EF4-FFF2-40B4-BE49-F238E27FC236}">
                <a16:creationId xmlns:a16="http://schemas.microsoft.com/office/drawing/2014/main" id="{5D3FE99C-5A60-6A80-9E44-32562EE7374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Tree>
    <p:extLst>
      <p:ext uri="{BB962C8B-B14F-4D97-AF65-F5344CB8AC3E}">
        <p14:creationId xmlns:p14="http://schemas.microsoft.com/office/powerpoint/2010/main" val="2334303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27" name="object 56">
            <a:extLst>
              <a:ext uri="{FF2B5EF4-FFF2-40B4-BE49-F238E27FC236}">
                <a16:creationId xmlns:a16="http://schemas.microsoft.com/office/drawing/2014/main" id="{87120FC9-F7E6-0A4C-9286-82A5D55E7E44}"/>
              </a:ext>
            </a:extLst>
          </p:cNvPr>
          <p:cNvPicPr/>
          <p:nvPr userDrawn="1"/>
        </p:nvPicPr>
        <p:blipFill>
          <a:blip r:embed="rId2"/>
          <a:srcRect/>
          <a:stretch/>
        </p:blipFill>
        <p:spPr>
          <a:xfrm>
            <a:off x="2336" y="12"/>
            <a:ext cx="9376931" cy="7559992"/>
          </a:xfrm>
          <a:prstGeom prst="rect">
            <a:avLst/>
          </a:prstGeom>
        </p:spPr>
      </p:pic>
      <p:sp>
        <p:nvSpPr>
          <p:cNvPr id="2" name="object 3">
            <a:extLst>
              <a:ext uri="{FF2B5EF4-FFF2-40B4-BE49-F238E27FC236}">
                <a16:creationId xmlns:a16="http://schemas.microsoft.com/office/drawing/2014/main" id="{E18CC74F-E864-849B-09B4-DB93B8D5438B}"/>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rgbClr val="E9EDEF"/>
          </a:solidFill>
        </p:spPr>
        <p:txBody>
          <a:bodyPr wrap="square" lIns="0" tIns="0" rIns="0" bIns="0" rtlCol="0"/>
          <a:lstStyle/>
          <a:p>
            <a:endParaRPr>
              <a:solidFill>
                <a:schemeClr val="accent1">
                  <a:lumMod val="20000"/>
                  <a:lumOff val="80000"/>
                </a:schemeClr>
              </a:solidFill>
            </a:endParaRPr>
          </a:p>
        </p:txBody>
      </p:sp>
      <p:sp>
        <p:nvSpPr>
          <p:cNvPr id="3" name="object 54">
            <a:extLst>
              <a:ext uri="{FF2B5EF4-FFF2-40B4-BE49-F238E27FC236}">
                <a16:creationId xmlns:a16="http://schemas.microsoft.com/office/drawing/2014/main" id="{7BCF6C7C-541B-4C62-0B7F-41EC036AAE87}"/>
              </a:ext>
            </a:extLst>
          </p:cNvPr>
          <p:cNvSpPr/>
          <p:nvPr userDrawn="1"/>
        </p:nvSpPr>
        <p:spPr>
          <a:xfrm>
            <a:off x="9381591" y="3334615"/>
            <a:ext cx="1310400" cy="1835999"/>
          </a:xfrm>
          <a:custGeom>
            <a:avLst/>
            <a:gdLst/>
            <a:ahLst/>
            <a:cxnLst/>
            <a:rect l="l" t="t" r="r" b="b"/>
            <a:pathLst>
              <a:path w="1310640" h="1024255">
                <a:moveTo>
                  <a:pt x="1310398" y="0"/>
                </a:moveTo>
                <a:lnTo>
                  <a:pt x="0" y="0"/>
                </a:lnTo>
                <a:lnTo>
                  <a:pt x="0" y="1024178"/>
                </a:lnTo>
                <a:lnTo>
                  <a:pt x="1310398" y="1024178"/>
                </a:lnTo>
                <a:lnTo>
                  <a:pt x="1310398" y="0"/>
                </a:lnTo>
                <a:close/>
              </a:path>
            </a:pathLst>
          </a:custGeom>
          <a:solidFill>
            <a:schemeClr val="accent1"/>
          </a:solidFill>
        </p:spPr>
        <p:txBody>
          <a:bodyPr wrap="square" lIns="0" tIns="0" rIns="0" bIns="0" rtlCol="0"/>
          <a:lstStyle/>
          <a:p>
            <a:endParaRPr/>
          </a:p>
        </p:txBody>
      </p:sp>
    </p:spTree>
    <p:extLst>
      <p:ext uri="{BB962C8B-B14F-4D97-AF65-F5344CB8AC3E}">
        <p14:creationId xmlns:p14="http://schemas.microsoft.com/office/powerpoint/2010/main" val="1709741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sp>
        <p:nvSpPr>
          <p:cNvPr id="12" name="bg object 16">
            <a:extLst>
              <a:ext uri="{FF2B5EF4-FFF2-40B4-BE49-F238E27FC236}">
                <a16:creationId xmlns:a16="http://schemas.microsoft.com/office/drawing/2014/main" id="{56D04E28-0254-3141-9548-CA9A698027A4}"/>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7" name="object 3">
            <a:extLst>
              <a:ext uri="{FF2B5EF4-FFF2-40B4-BE49-F238E27FC236}">
                <a16:creationId xmlns:a16="http://schemas.microsoft.com/office/drawing/2014/main" id="{86488E96-36BE-0C4C-B872-70FA8635D375}"/>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rgbClr val="E9EDEF"/>
          </a:solidFill>
        </p:spPr>
        <p:txBody>
          <a:bodyPr wrap="square" lIns="0" tIns="0" rIns="0" bIns="0" rtlCol="0"/>
          <a:lstStyle/>
          <a:p>
            <a:endParaRPr>
              <a:solidFill>
                <a:schemeClr val="accent1">
                  <a:lumMod val="20000"/>
                  <a:lumOff val="80000"/>
                </a:schemeClr>
              </a:solidFill>
            </a:endParaRPr>
          </a:p>
        </p:txBody>
      </p:sp>
      <p:sp>
        <p:nvSpPr>
          <p:cNvPr id="23" name="object 54">
            <a:extLst>
              <a:ext uri="{FF2B5EF4-FFF2-40B4-BE49-F238E27FC236}">
                <a16:creationId xmlns:a16="http://schemas.microsoft.com/office/drawing/2014/main" id="{64CCC26C-9006-FE4F-A95E-F08D4F5D978C}"/>
              </a:ext>
            </a:extLst>
          </p:cNvPr>
          <p:cNvSpPr/>
          <p:nvPr userDrawn="1"/>
        </p:nvSpPr>
        <p:spPr>
          <a:xfrm>
            <a:off x="9381591" y="3334615"/>
            <a:ext cx="1310400" cy="1835999"/>
          </a:xfrm>
          <a:custGeom>
            <a:avLst/>
            <a:gdLst/>
            <a:ahLst/>
            <a:cxnLst/>
            <a:rect l="l" t="t" r="r" b="b"/>
            <a:pathLst>
              <a:path w="1310640" h="1024255">
                <a:moveTo>
                  <a:pt x="1310398" y="0"/>
                </a:moveTo>
                <a:lnTo>
                  <a:pt x="0" y="0"/>
                </a:lnTo>
                <a:lnTo>
                  <a:pt x="0" y="1024178"/>
                </a:lnTo>
                <a:lnTo>
                  <a:pt x="1310398" y="1024178"/>
                </a:lnTo>
                <a:lnTo>
                  <a:pt x="1310398" y="0"/>
                </a:lnTo>
                <a:close/>
              </a:path>
            </a:pathLst>
          </a:custGeom>
          <a:solidFill>
            <a:schemeClr val="accent1"/>
          </a:solidFill>
        </p:spPr>
        <p:txBody>
          <a:bodyPr wrap="square" lIns="0" tIns="0" rIns="0" bIns="0" rtlCol="0"/>
          <a:lstStyle/>
          <a:p>
            <a:endParaRPr/>
          </a:p>
        </p:txBody>
      </p:sp>
      <p:pic>
        <p:nvPicPr>
          <p:cNvPr id="2" name="Espace réservé pour une image  69">
            <a:extLst>
              <a:ext uri="{FF2B5EF4-FFF2-40B4-BE49-F238E27FC236}">
                <a16:creationId xmlns:a16="http://schemas.microsoft.com/office/drawing/2014/main" id="{975309C9-A7DD-E1F7-CBD5-C029EB21D61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
        <p:nvSpPr>
          <p:cNvPr id="3" name="Forme en L 2">
            <a:extLst>
              <a:ext uri="{FF2B5EF4-FFF2-40B4-BE49-F238E27FC236}">
                <a16:creationId xmlns:a16="http://schemas.microsoft.com/office/drawing/2014/main" id="{D98E3D78-A732-0FD9-9932-0BA59F3A326B}"/>
              </a:ext>
            </a:extLst>
          </p:cNvPr>
          <p:cNvSpPr/>
          <p:nvPr userDrawn="1"/>
        </p:nvSpPr>
        <p:spPr>
          <a:xfrm flipV="1">
            <a:off x="1" y="120"/>
            <a:ext cx="925286" cy="914279"/>
          </a:xfrm>
          <a:prstGeom prst="corner">
            <a:avLst>
              <a:gd name="adj1" fmla="val 21640"/>
              <a:gd name="adj2" fmla="val 206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11312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Diapositive de titre">
    <p:spTree>
      <p:nvGrpSpPr>
        <p:cNvPr id="1" name=""/>
        <p:cNvGrpSpPr/>
        <p:nvPr/>
      </p:nvGrpSpPr>
      <p:grpSpPr>
        <a:xfrm>
          <a:off x="0" y="0"/>
          <a:ext cx="0" cy="0"/>
          <a:chOff x="0" y="0"/>
          <a:chExt cx="0" cy="0"/>
        </a:xfrm>
      </p:grpSpPr>
      <p:sp>
        <p:nvSpPr>
          <p:cNvPr id="10" name="bg object 16">
            <a:extLst>
              <a:ext uri="{FF2B5EF4-FFF2-40B4-BE49-F238E27FC236}">
                <a16:creationId xmlns:a16="http://schemas.microsoft.com/office/drawing/2014/main" id="{AB0F485B-5EBD-534C-A952-F5B2967C58CA}"/>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7" name="object 3">
            <a:extLst>
              <a:ext uri="{FF2B5EF4-FFF2-40B4-BE49-F238E27FC236}">
                <a16:creationId xmlns:a16="http://schemas.microsoft.com/office/drawing/2014/main" id="{86488E96-36BE-0C4C-B872-70FA8635D375}"/>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tx2">
              <a:lumMod val="20000"/>
              <a:lumOff val="80000"/>
            </a:schemeClr>
          </a:solidFill>
        </p:spPr>
        <p:txBody>
          <a:bodyPr wrap="square" lIns="0" tIns="0" rIns="0" bIns="0" rtlCol="0"/>
          <a:lstStyle/>
          <a:p>
            <a:endParaRPr dirty="0">
              <a:solidFill>
                <a:schemeClr val="accent2">
                  <a:lumMod val="40000"/>
                  <a:lumOff val="60000"/>
                </a:schemeClr>
              </a:solidFill>
            </a:endParaRPr>
          </a:p>
        </p:txBody>
      </p:sp>
      <p:pic>
        <p:nvPicPr>
          <p:cNvPr id="2" name="Espace réservé pour une image  69">
            <a:extLst>
              <a:ext uri="{FF2B5EF4-FFF2-40B4-BE49-F238E27FC236}">
                <a16:creationId xmlns:a16="http://schemas.microsoft.com/office/drawing/2014/main" id="{E4996891-DF85-3091-3E0E-1A120E99364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
        <p:nvSpPr>
          <p:cNvPr id="3" name="Forme en L 2">
            <a:extLst>
              <a:ext uri="{FF2B5EF4-FFF2-40B4-BE49-F238E27FC236}">
                <a16:creationId xmlns:a16="http://schemas.microsoft.com/office/drawing/2014/main" id="{945B528E-0C5E-BAFE-8C43-B2F15247CD2F}"/>
              </a:ext>
            </a:extLst>
          </p:cNvPr>
          <p:cNvSpPr/>
          <p:nvPr userDrawn="1"/>
        </p:nvSpPr>
        <p:spPr>
          <a:xfrm flipV="1">
            <a:off x="1" y="120"/>
            <a:ext cx="925286" cy="914279"/>
          </a:xfrm>
          <a:prstGeom prst="corner">
            <a:avLst>
              <a:gd name="adj1" fmla="val 21640"/>
              <a:gd name="adj2" fmla="val 2060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20266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B9FE6D62-3A7A-B34E-ACD1-563DD3EABFE9}"/>
              </a:ext>
            </a:extLst>
          </p:cNvPr>
          <p:cNvSpPr/>
          <p:nvPr userDrawn="1"/>
        </p:nvSpPr>
        <p:spPr>
          <a:xfrm>
            <a:off x="0" y="6991056"/>
            <a:ext cx="10692130" cy="0"/>
          </a:xfrm>
          <a:custGeom>
            <a:avLst/>
            <a:gdLst/>
            <a:ahLst/>
            <a:cxnLst/>
            <a:rect l="l" t="t" r="r" b="b"/>
            <a:pathLst>
              <a:path w="10692130">
                <a:moveTo>
                  <a:pt x="0" y="0"/>
                </a:moveTo>
                <a:lnTo>
                  <a:pt x="10692003" y="0"/>
                </a:lnTo>
              </a:path>
            </a:pathLst>
          </a:custGeom>
          <a:ln w="38100">
            <a:solidFill>
              <a:schemeClr val="bg1">
                <a:lumMod val="95000"/>
              </a:schemeClr>
            </a:solidFill>
          </a:ln>
        </p:spPr>
        <p:txBody>
          <a:bodyPr wrap="square" lIns="0" tIns="0" rIns="0" bIns="0" rtlCol="0"/>
          <a:lstStyle/>
          <a:p>
            <a:endParaRPr/>
          </a:p>
        </p:txBody>
      </p:sp>
      <p:sp>
        <p:nvSpPr>
          <p:cNvPr id="15" name="object 3">
            <a:extLst>
              <a:ext uri="{FF2B5EF4-FFF2-40B4-BE49-F238E27FC236}">
                <a16:creationId xmlns:a16="http://schemas.microsoft.com/office/drawing/2014/main" id="{4FDD2AEA-5D57-4345-BFE6-9CE057CE0B37}"/>
              </a:ext>
            </a:extLst>
          </p:cNvPr>
          <p:cNvSpPr/>
          <p:nvPr userDrawn="1"/>
        </p:nvSpPr>
        <p:spPr>
          <a:xfrm>
            <a:off x="9381173" y="0"/>
            <a:ext cx="1310640" cy="7559675"/>
          </a:xfrm>
          <a:custGeom>
            <a:avLst/>
            <a:gdLst/>
            <a:ahLst/>
            <a:cxnLst/>
            <a:rect l="l" t="t" r="r" b="b"/>
            <a:pathLst>
              <a:path w="1310640" h="865505">
                <a:moveTo>
                  <a:pt x="0" y="865301"/>
                </a:moveTo>
                <a:lnTo>
                  <a:pt x="1310398" y="865301"/>
                </a:lnTo>
                <a:lnTo>
                  <a:pt x="1310398" y="0"/>
                </a:lnTo>
                <a:lnTo>
                  <a:pt x="0" y="0"/>
                </a:lnTo>
                <a:lnTo>
                  <a:pt x="0" y="865301"/>
                </a:lnTo>
                <a:close/>
              </a:path>
            </a:pathLst>
          </a:custGeom>
          <a:solidFill>
            <a:schemeClr val="tx2">
              <a:lumMod val="20000"/>
              <a:lumOff val="80000"/>
            </a:schemeClr>
          </a:solidFill>
        </p:spPr>
        <p:txBody>
          <a:bodyPr wrap="square" lIns="0" tIns="0" rIns="0" bIns="0" rtlCol="0"/>
          <a:lstStyle/>
          <a:p>
            <a:endParaRPr dirty="0">
              <a:solidFill>
                <a:schemeClr val="accent2">
                  <a:lumMod val="40000"/>
                  <a:lumOff val="60000"/>
                </a:schemeClr>
              </a:solidFill>
            </a:endParaRPr>
          </a:p>
        </p:txBody>
      </p:sp>
      <p:pic>
        <p:nvPicPr>
          <p:cNvPr id="2" name="Espace réservé pour une image  69">
            <a:extLst>
              <a:ext uri="{FF2B5EF4-FFF2-40B4-BE49-F238E27FC236}">
                <a16:creationId xmlns:a16="http://schemas.microsoft.com/office/drawing/2014/main" id="{BCB671D1-4A79-5A6C-25E7-F7F37771A55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87" t="-4068" r="-1669" b="-1877"/>
          <a:stretch/>
        </p:blipFill>
        <p:spPr>
          <a:xfrm>
            <a:off x="228601" y="7086608"/>
            <a:ext cx="1184877" cy="377006"/>
          </a:xfrm>
          <a:prstGeom prst="rect">
            <a:avLst/>
          </a:prstGeom>
        </p:spPr>
      </p:pic>
    </p:spTree>
    <p:extLst>
      <p:ext uri="{BB962C8B-B14F-4D97-AF65-F5344CB8AC3E}">
        <p14:creationId xmlns:p14="http://schemas.microsoft.com/office/powerpoint/2010/main" val="316100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37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478934"/>
            <a:ext cx="10691812" cy="66018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3" name="Sous-titre 2"/>
          <p:cNvSpPr>
            <a:spLocks noGrp="1"/>
          </p:cNvSpPr>
          <p:nvPr userDrawn="1">
            <p:ph type="subTitle" idx="1" hasCustomPrompt="1"/>
          </p:nvPr>
        </p:nvSpPr>
        <p:spPr>
          <a:xfrm>
            <a:off x="1955619" y="5090150"/>
            <a:ext cx="6922405" cy="311831"/>
          </a:xfrm>
          <a:prstGeom prst="rect">
            <a:avLst/>
          </a:prstGeom>
        </p:spPr>
        <p:txBody>
          <a:bodyPr anchor="ctr">
            <a:noAutofit/>
          </a:bodyPr>
          <a:lstStyle>
            <a:lvl1pPr marL="0" indent="0" algn="l">
              <a:buNone/>
              <a:defRPr sz="1754" b="1" baseline="0">
                <a:solidFill>
                  <a:schemeClr val="tx1">
                    <a:lumMod val="65000"/>
                    <a:lumOff val="35000"/>
                  </a:schemeClr>
                </a:solidFill>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fr-FR" dirty="0"/>
              <a:t>Sous titre</a:t>
            </a:r>
          </a:p>
        </p:txBody>
      </p:sp>
      <p:sp>
        <p:nvSpPr>
          <p:cNvPr id="13" name="Espace réservé du texte 12"/>
          <p:cNvSpPr>
            <a:spLocks noGrp="1"/>
          </p:cNvSpPr>
          <p:nvPr userDrawn="1">
            <p:ph type="body" sz="quarter" idx="10" hasCustomPrompt="1"/>
          </p:nvPr>
        </p:nvSpPr>
        <p:spPr>
          <a:xfrm>
            <a:off x="1955619" y="5497538"/>
            <a:ext cx="6922405" cy="336081"/>
          </a:xfrm>
          <a:prstGeom prst="rect">
            <a:avLst/>
          </a:prstGeom>
        </p:spPr>
        <p:txBody>
          <a:bodyPr anchor="ctr">
            <a:normAutofit/>
          </a:bodyPr>
          <a:lstStyle>
            <a:lvl1pPr marL="0" indent="0" algn="l">
              <a:buNone/>
              <a:defRPr sz="1403"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1955621" y="2074964"/>
            <a:ext cx="6922403" cy="2003259"/>
          </a:xfrm>
          <a:solidFill>
            <a:schemeClr val="bg1">
              <a:lumMod val="95000"/>
            </a:schemeClr>
          </a:solidFill>
        </p:spPr>
        <p:txBody>
          <a:bodyPr anchor="ctr">
            <a:normAutofit/>
          </a:bodyPr>
          <a:lstStyle>
            <a:lvl1pPr algn="l">
              <a:defRPr sz="421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1955619" y="4078223"/>
            <a:ext cx="778915" cy="11148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79">
              <a:solidFill>
                <a:schemeClr val="tx1">
                  <a:lumMod val="75000"/>
                  <a:lumOff val="25000"/>
                </a:schemeClr>
              </a:solidFill>
            </a:endParaRPr>
          </a:p>
        </p:txBody>
      </p:sp>
      <p:sp>
        <p:nvSpPr>
          <p:cNvPr id="29" name="Rectangle 28"/>
          <p:cNvSpPr/>
          <p:nvPr userDrawn="1"/>
        </p:nvSpPr>
        <p:spPr>
          <a:xfrm>
            <a:off x="1" y="5801392"/>
            <a:ext cx="841002" cy="175828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Espace réservé du texte 5"/>
          <p:cNvSpPr>
            <a:spLocks noGrp="1"/>
          </p:cNvSpPr>
          <p:nvPr>
            <p:ph type="body" sz="quarter" idx="11" hasCustomPrompt="1"/>
          </p:nvPr>
        </p:nvSpPr>
        <p:spPr>
          <a:xfrm>
            <a:off x="957476" y="80453"/>
            <a:ext cx="9371294" cy="334750"/>
          </a:xfrm>
          <a:prstGeom prst="rect">
            <a:avLst/>
          </a:prstGeom>
        </p:spPr>
        <p:txBody>
          <a:bodyPr>
            <a:noAutofit/>
          </a:bodyPr>
          <a:lstStyle>
            <a:lvl1pPr algn="r">
              <a:defRPr sz="1228"/>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26855" y="6888671"/>
            <a:ext cx="349986" cy="453401"/>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9879306" y="6868738"/>
            <a:ext cx="374005" cy="492448"/>
          </a:xfrm>
          <a:prstGeom prst="rect">
            <a:avLst/>
          </a:prstGeom>
        </p:spPr>
      </p:pic>
    </p:spTree>
    <p:extLst>
      <p:ext uri="{BB962C8B-B14F-4D97-AF65-F5344CB8AC3E}">
        <p14:creationId xmlns:p14="http://schemas.microsoft.com/office/powerpoint/2010/main" val="112936088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511636"/>
            <a:ext cx="10691813" cy="66018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9" name="Espace réservé du contenu 2"/>
          <p:cNvSpPr>
            <a:spLocks noGrp="1"/>
          </p:cNvSpPr>
          <p:nvPr>
            <p:ph idx="17" hasCustomPrompt="1"/>
          </p:nvPr>
        </p:nvSpPr>
        <p:spPr>
          <a:xfrm>
            <a:off x="609767" y="1530750"/>
            <a:ext cx="9629593" cy="5357250"/>
          </a:xfrm>
          <a:prstGeom prst="rect">
            <a:avLst/>
          </a:prstGeom>
        </p:spPr>
        <p:txBody>
          <a:bodyPr/>
          <a:lstStyle>
            <a:lvl1pPr marL="189432" indent="-189432">
              <a:lnSpc>
                <a:spcPct val="100000"/>
              </a:lnSpc>
              <a:spcBef>
                <a:spcPts val="526"/>
              </a:spcBef>
              <a:buClr>
                <a:schemeClr val="accent4">
                  <a:lumMod val="75000"/>
                </a:schemeClr>
              </a:buClr>
              <a:buFont typeface="Arial" panose="020B0604020202020204" pitchFamily="34" charset="0"/>
              <a:buChar char="■"/>
              <a:defRPr sz="1403" baseline="0">
                <a:solidFill>
                  <a:schemeClr val="tx1">
                    <a:lumMod val="75000"/>
                    <a:lumOff val="25000"/>
                  </a:schemeClr>
                </a:solidFill>
              </a:defRPr>
            </a:lvl1pPr>
            <a:lvl2pPr marL="599868" indent="-189432">
              <a:lnSpc>
                <a:spcPct val="100000"/>
              </a:lnSpc>
              <a:spcBef>
                <a:spcPts val="526"/>
              </a:spcBef>
              <a:buClr>
                <a:schemeClr val="accent4">
                  <a:lumMod val="75000"/>
                </a:schemeClr>
              </a:buClr>
              <a:buFont typeface="Arial" panose="020B0604020202020204" pitchFamily="34" charset="0"/>
              <a:buChar char="□"/>
              <a:defRPr sz="1228">
                <a:solidFill>
                  <a:schemeClr val="tx1">
                    <a:lumMod val="75000"/>
                    <a:lumOff val="25000"/>
                  </a:schemeClr>
                </a:solidFill>
              </a:defRPr>
            </a:lvl2pPr>
            <a:lvl3pPr marL="1002411" indent="-189432">
              <a:lnSpc>
                <a:spcPct val="100000"/>
              </a:lnSpc>
              <a:spcBef>
                <a:spcPts val="526"/>
              </a:spcBef>
              <a:buClr>
                <a:schemeClr val="accent4">
                  <a:lumMod val="75000"/>
                </a:schemeClr>
              </a:buClr>
              <a:buFont typeface="Wingdings" panose="05000000000000000000" pitchFamily="2" charset="2"/>
              <a:buChar char="§"/>
              <a:defRPr sz="1052">
                <a:solidFill>
                  <a:schemeClr val="tx1">
                    <a:lumMod val="75000"/>
                    <a:lumOff val="25000"/>
                  </a:schemeClr>
                </a:solidFill>
              </a:defRPr>
            </a:lvl3pPr>
            <a:lvl4pPr marL="1453496" indent="-189432">
              <a:lnSpc>
                <a:spcPct val="100000"/>
              </a:lnSpc>
              <a:spcBef>
                <a:spcPts val="526"/>
              </a:spcBef>
              <a:buClr>
                <a:schemeClr val="accent4">
                  <a:lumMod val="75000"/>
                </a:schemeClr>
              </a:buClr>
              <a:buFont typeface="Arial" panose="020B0604020202020204" pitchFamily="34" charset="0"/>
              <a:buChar char="▫"/>
              <a:defRPr sz="965" baseline="0">
                <a:solidFill>
                  <a:schemeClr val="tx1">
                    <a:lumMod val="75000"/>
                    <a:lumOff val="25000"/>
                  </a:schemeClr>
                </a:solidFill>
              </a:defRPr>
            </a:lvl4pPr>
            <a:lvl5pPr marL="1804340" indent="-189432">
              <a:lnSpc>
                <a:spcPct val="100000"/>
              </a:lnSpc>
              <a:spcBef>
                <a:spcPts val="526"/>
              </a:spcBef>
              <a:buClr>
                <a:schemeClr val="accent4">
                  <a:lumMod val="75000"/>
                </a:schemeClr>
              </a:buClr>
              <a:buFont typeface="Arial" panose="020B0604020202020204" pitchFamily="34" charset="0"/>
              <a:buChar char="▪"/>
              <a:defRPr sz="921">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09767" y="511636"/>
            <a:ext cx="9629593" cy="793667"/>
          </a:xfrm>
          <a:prstGeom prst="rect">
            <a:avLst/>
          </a:prstGeom>
        </p:spPr>
        <p:txBody>
          <a:bodyPr anchor="ctr">
            <a:normAutofit/>
          </a:bodyPr>
          <a:lstStyle>
            <a:lvl1pPr marL="0" marR="0" indent="0" algn="l" defTabSz="801929"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579" b="1" baseline="0">
                <a:solidFill>
                  <a:schemeClr val="tx1">
                    <a:lumMod val="75000"/>
                    <a:lumOff val="25000"/>
                  </a:schemeClr>
                </a:solidFill>
                <a:latin typeface="Montserrat Black" panose="00000A00000000000000" pitchFamily="2" charset="0"/>
              </a:defRPr>
            </a:lvl1pPr>
            <a:lvl2pPr marL="400964" indent="0">
              <a:buNone/>
              <a:defRPr/>
            </a:lvl2pPr>
          </a:lstStyle>
          <a:p>
            <a:pPr marL="0" marR="0" lvl="0" indent="0" algn="l" defTabSz="801929" rtl="0" eaLnBrk="1" fontAlgn="auto" latinLnBrk="0" hangingPunct="1">
              <a:lnSpc>
                <a:spcPct val="100000"/>
              </a:lnSpc>
              <a:spcBef>
                <a:spcPts val="526"/>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3837597" y="151077"/>
            <a:ext cx="6401763" cy="254906"/>
          </a:xfrm>
          <a:prstGeom prst="rect">
            <a:avLst/>
          </a:prstGeom>
        </p:spPr>
        <p:txBody>
          <a:bodyPr vert="horz" lIns="91440" tIns="45720" rIns="91440" bIns="45720" rtlCol="0" anchor="ctr">
            <a:noAutofit/>
          </a:bodyPr>
          <a:lstStyle>
            <a:lvl1pPr algn="r">
              <a:defRPr lang="fr-FR" sz="1052" b="1" dirty="0">
                <a:solidFill>
                  <a:schemeClr val="bg1">
                    <a:lumMod val="50000"/>
                  </a:schemeClr>
                </a:solidFill>
                <a:latin typeface="Arial Black" panose="020B0A04020102020204" pitchFamily="34" charset="0"/>
              </a:defRPr>
            </a:lvl1pPr>
          </a:lstStyle>
          <a:p>
            <a:pPr lvl="0" algn="r">
              <a:lnSpc>
                <a:spcPct val="90000"/>
              </a:lnSpc>
              <a:spcBef>
                <a:spcPts val="877"/>
              </a:spcBef>
              <a:buClr>
                <a:schemeClr val="accent1"/>
              </a:buClr>
            </a:pPr>
            <a:r>
              <a:rPr lang="fr-FR" dirty="0"/>
              <a:t>Titre de la slide</a:t>
            </a:r>
          </a:p>
        </p:txBody>
      </p:sp>
      <p:sp>
        <p:nvSpPr>
          <p:cNvPr id="7" name="Rectangle 6"/>
          <p:cNvSpPr/>
          <p:nvPr userDrawn="1"/>
        </p:nvSpPr>
        <p:spPr>
          <a:xfrm>
            <a:off x="609767" y="1227767"/>
            <a:ext cx="778915" cy="7753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8" name="Espace réservé du texte 9"/>
          <p:cNvSpPr>
            <a:spLocks noGrp="1"/>
          </p:cNvSpPr>
          <p:nvPr>
            <p:ph type="body" sz="quarter" idx="16" hasCustomPrompt="1"/>
          </p:nvPr>
        </p:nvSpPr>
        <p:spPr>
          <a:xfrm>
            <a:off x="293702" y="789419"/>
            <a:ext cx="189422" cy="238100"/>
          </a:xfrm>
          <a:prstGeom prst="rect">
            <a:avLst/>
          </a:prstGeom>
          <a:solidFill>
            <a:schemeClr val="accent4">
              <a:lumMod val="75000"/>
            </a:schemeClr>
          </a:solidFill>
        </p:spPr>
        <p:txBody>
          <a:bodyPr anchor="ctr">
            <a:noAutofit/>
          </a:bodyPr>
          <a:lstStyle>
            <a:lvl1pPr marL="0" indent="0" algn="ctr">
              <a:buNone/>
              <a:defRPr sz="877"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604840738"/>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111180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2" r:id="rId3"/>
    <p:sldLayoutId id="2147483665" r:id="rId4"/>
    <p:sldLayoutId id="2147483671" r:id="rId5"/>
    <p:sldLayoutId id="2147483661" r:id="rId6"/>
    <p:sldLayoutId id="2147483667" r:id="rId7"/>
    <p:sldLayoutId id="2147483673" r:id="rId8"/>
    <p:sldLayoutId id="2147483674" r:id="rId9"/>
    <p:sldLayoutId id="2147483677" r:id="rId10"/>
    <p:sldLayoutId id="2147483678" r:id="rId11"/>
    <p:sldLayoutId id="2147483679" r:id="rId12"/>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commerciaux.celca.caisse-epargne.fr/download/243/oav/31630/book-inclusion-bancaire-012023-version-cegee.pptx" TargetMode="External"/><Relationship Id="rId2" Type="http://schemas.openxmlformats.org/officeDocument/2006/relationships/hyperlink" Target="https://www.lafinancepourtous.com/2020/05/28/inclusion-bancaire-creation-d-une-cellule-d-alerte-la-banque-de-france/" TargetMode="Externa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hyperlink" Target="http://commerciaux.celca.caisse-epargne.fr/"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5.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 Target="slide4.xml"/><Relationship Id="rId7" Type="http://schemas.openxmlformats.org/officeDocument/2006/relationships/image" Target="../media/image14.svg"/><Relationship Id="rId12" Type="http://schemas.openxmlformats.org/officeDocument/2006/relationships/image" Target="../media/image19.jp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7.jpg"/><Relationship Id="rId18" Type="http://schemas.openxmlformats.org/officeDocument/2006/relationships/slide" Target="slide9.xml"/><Relationship Id="rId26" Type="http://schemas.openxmlformats.org/officeDocument/2006/relationships/slide" Target="slide18.xml"/><Relationship Id="rId3" Type="http://schemas.openxmlformats.org/officeDocument/2006/relationships/image" Target="../media/image20.png"/><Relationship Id="rId21" Type="http://schemas.openxmlformats.org/officeDocument/2006/relationships/slide" Target="slide14.xml"/><Relationship Id="rId7" Type="http://schemas.openxmlformats.org/officeDocument/2006/relationships/image" Target="../media/image23.svg"/><Relationship Id="rId12" Type="http://schemas.openxmlformats.org/officeDocument/2006/relationships/image" Target="../media/image26.jpg"/><Relationship Id="rId17" Type="http://schemas.openxmlformats.org/officeDocument/2006/relationships/image" Target="../media/image29.svg"/><Relationship Id="rId25" Type="http://schemas.openxmlformats.org/officeDocument/2006/relationships/slide" Target="slide17.xml"/><Relationship Id="rId2" Type="http://schemas.openxmlformats.org/officeDocument/2006/relationships/slide" Target="slide6.xml"/><Relationship Id="rId16" Type="http://schemas.openxmlformats.org/officeDocument/2006/relationships/image" Target="../media/image28.png"/><Relationship Id="rId20" Type="http://schemas.openxmlformats.org/officeDocument/2006/relationships/slide" Target="slide11.xml"/><Relationship Id="rId29" Type="http://schemas.openxmlformats.org/officeDocument/2006/relationships/image" Target="../media/image34.png"/><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slide" Target="slide5.xml"/><Relationship Id="rId24" Type="http://schemas.openxmlformats.org/officeDocument/2006/relationships/slide" Target="slide15.xml"/><Relationship Id="rId5" Type="http://schemas.openxmlformats.org/officeDocument/2006/relationships/slide" Target="slide20.xml"/><Relationship Id="rId15" Type="http://schemas.openxmlformats.org/officeDocument/2006/relationships/slide" Target="slide8.xml"/><Relationship Id="rId23" Type="http://schemas.openxmlformats.org/officeDocument/2006/relationships/image" Target="../media/image31.svg"/><Relationship Id="rId28" Type="http://schemas.openxmlformats.org/officeDocument/2006/relationships/image" Target="../media/image33.svg"/><Relationship Id="rId10" Type="http://schemas.openxmlformats.org/officeDocument/2006/relationships/slide" Target="slide7.xml"/><Relationship Id="rId19" Type="http://schemas.openxmlformats.org/officeDocument/2006/relationships/slide" Target="slide10.xml"/><Relationship Id="rId4" Type="http://schemas.openxmlformats.org/officeDocument/2006/relationships/image" Target="../media/image21.svg"/><Relationship Id="rId9" Type="http://schemas.openxmlformats.org/officeDocument/2006/relationships/image" Target="../media/image25.svg"/><Relationship Id="rId14" Type="http://schemas.openxmlformats.org/officeDocument/2006/relationships/slide" Target="slide13.xml"/><Relationship Id="rId22" Type="http://schemas.openxmlformats.org/officeDocument/2006/relationships/image" Target="../media/image30.png"/><Relationship Id="rId27" Type="http://schemas.openxmlformats.org/officeDocument/2006/relationships/image" Target="../media/image32.png"/><Relationship Id="rId30" Type="http://schemas.openxmlformats.org/officeDocument/2006/relationships/image" Target="../media/image35.svg"/></Relationships>
</file>

<file path=ppt/slides/_rels/slide7.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slide" Target="slide10.xml"/><Relationship Id="rId12" Type="http://schemas.openxmlformats.org/officeDocument/2006/relationships/slide" Target="slide20.xml"/><Relationship Id="rId17" Type="http://schemas.openxmlformats.org/officeDocument/2006/relationships/image" Target="../media/image43.svg"/><Relationship Id="rId2" Type="http://schemas.openxmlformats.org/officeDocument/2006/relationships/slide" Target="slide6.xml"/><Relationship Id="rId16"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slide" Target="slide9.xml"/><Relationship Id="rId11" Type="http://schemas.openxmlformats.org/officeDocument/2006/relationships/image" Target="../media/image39.svg"/><Relationship Id="rId5" Type="http://schemas.openxmlformats.org/officeDocument/2006/relationships/slide" Target="slide8.xml"/><Relationship Id="rId15" Type="http://schemas.openxmlformats.org/officeDocument/2006/relationships/slide" Target="slide13.xml"/><Relationship Id="rId10" Type="http://schemas.openxmlformats.org/officeDocument/2006/relationships/image" Target="../media/image38.png"/><Relationship Id="rId4" Type="http://schemas.openxmlformats.org/officeDocument/2006/relationships/image" Target="../media/image37.svg"/><Relationship Id="rId9" Type="http://schemas.openxmlformats.org/officeDocument/2006/relationships/slide" Target="slide7.xml"/><Relationship Id="rId14" Type="http://schemas.openxmlformats.org/officeDocument/2006/relationships/image" Target="../media/image41.svg"/></Relationships>
</file>

<file path=ppt/slides/_rels/slide8.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png"/><Relationship Id="rId18" Type="http://schemas.openxmlformats.org/officeDocument/2006/relationships/image" Target="../media/image56.svg"/><Relationship Id="rId26" Type="http://schemas.openxmlformats.org/officeDocument/2006/relationships/slide" Target="slide20.xml"/><Relationship Id="rId3" Type="http://schemas.openxmlformats.org/officeDocument/2006/relationships/slide" Target="slide7.xml"/><Relationship Id="rId21" Type="http://schemas.openxmlformats.org/officeDocument/2006/relationships/slide" Target="slide6.xml"/><Relationship Id="rId34" Type="http://schemas.openxmlformats.org/officeDocument/2006/relationships/image" Target="../media/image61.png"/><Relationship Id="rId7" Type="http://schemas.openxmlformats.org/officeDocument/2006/relationships/image" Target="../media/image45.png"/><Relationship Id="rId12" Type="http://schemas.openxmlformats.org/officeDocument/2006/relationships/image" Target="../media/image50.svg"/><Relationship Id="rId17" Type="http://schemas.openxmlformats.org/officeDocument/2006/relationships/image" Target="../media/image55.png"/><Relationship Id="rId25" Type="http://schemas.openxmlformats.org/officeDocument/2006/relationships/image" Target="../media/image39.svg"/><Relationship Id="rId33" Type="http://schemas.openxmlformats.org/officeDocument/2006/relationships/image" Target="../media/image60.svg"/><Relationship Id="rId2" Type="http://schemas.openxmlformats.org/officeDocument/2006/relationships/slide" Target="slide9.xml"/><Relationship Id="rId16" Type="http://schemas.openxmlformats.org/officeDocument/2006/relationships/image" Target="../media/image54.svg"/><Relationship Id="rId20" Type="http://schemas.openxmlformats.org/officeDocument/2006/relationships/image" Target="../media/image58.svg"/><Relationship Id="rId29" Type="http://schemas.openxmlformats.org/officeDocument/2006/relationships/slide" Target="slide13.xml"/><Relationship Id="rId1" Type="http://schemas.openxmlformats.org/officeDocument/2006/relationships/slideLayout" Target="../slideLayouts/slideLayout5.xml"/><Relationship Id="rId6" Type="http://schemas.openxmlformats.org/officeDocument/2006/relationships/image" Target="../media/image18.svg"/><Relationship Id="rId11" Type="http://schemas.openxmlformats.org/officeDocument/2006/relationships/image" Target="../media/image49.png"/><Relationship Id="rId24" Type="http://schemas.openxmlformats.org/officeDocument/2006/relationships/image" Target="../media/image38.png"/><Relationship Id="rId32" Type="http://schemas.openxmlformats.org/officeDocument/2006/relationships/image" Target="../media/image59.png"/><Relationship Id="rId5" Type="http://schemas.openxmlformats.org/officeDocument/2006/relationships/image" Target="../media/image17.png"/><Relationship Id="rId15" Type="http://schemas.openxmlformats.org/officeDocument/2006/relationships/image" Target="../media/image53.png"/><Relationship Id="rId23" Type="http://schemas.openxmlformats.org/officeDocument/2006/relationships/image" Target="../media/image37.svg"/><Relationship Id="rId28" Type="http://schemas.openxmlformats.org/officeDocument/2006/relationships/image" Target="../media/image41.svg"/><Relationship Id="rId10" Type="http://schemas.openxmlformats.org/officeDocument/2006/relationships/image" Target="../media/image48.svg"/><Relationship Id="rId19" Type="http://schemas.openxmlformats.org/officeDocument/2006/relationships/image" Target="../media/image57.png"/><Relationship Id="rId31" Type="http://schemas.openxmlformats.org/officeDocument/2006/relationships/image" Target="../media/image43.svg"/><Relationship Id="rId4" Type="http://schemas.openxmlformats.org/officeDocument/2006/relationships/image" Target="../media/image44.jpg"/><Relationship Id="rId9" Type="http://schemas.openxmlformats.org/officeDocument/2006/relationships/image" Target="../media/image47.png"/><Relationship Id="rId14" Type="http://schemas.openxmlformats.org/officeDocument/2006/relationships/image" Target="../media/image52.svg"/><Relationship Id="rId22" Type="http://schemas.openxmlformats.org/officeDocument/2006/relationships/image" Target="../media/image36.png"/><Relationship Id="rId27" Type="http://schemas.openxmlformats.org/officeDocument/2006/relationships/image" Target="../media/image40.png"/><Relationship Id="rId30" Type="http://schemas.openxmlformats.org/officeDocument/2006/relationships/image" Target="../media/image42.png"/><Relationship Id="rId35" Type="http://schemas.openxmlformats.org/officeDocument/2006/relationships/image" Target="../media/image62.svg"/></Relationships>
</file>

<file path=ppt/slides/_rels/slide9.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29.svg"/><Relationship Id="rId18" Type="http://schemas.openxmlformats.org/officeDocument/2006/relationships/image" Target="../media/image71.png"/><Relationship Id="rId26" Type="http://schemas.openxmlformats.org/officeDocument/2006/relationships/slide" Target="slide20.xml"/><Relationship Id="rId3" Type="http://schemas.openxmlformats.org/officeDocument/2006/relationships/slide" Target="slide8.xml"/><Relationship Id="rId21" Type="http://schemas.openxmlformats.org/officeDocument/2006/relationships/image" Target="../media/image36.png"/><Relationship Id="rId7" Type="http://schemas.openxmlformats.org/officeDocument/2006/relationships/image" Target="../media/image66.svg"/><Relationship Id="rId12" Type="http://schemas.openxmlformats.org/officeDocument/2006/relationships/image" Target="../media/image28.png"/><Relationship Id="rId17" Type="http://schemas.openxmlformats.org/officeDocument/2006/relationships/image" Target="../media/image70.svg"/><Relationship Id="rId25" Type="http://schemas.openxmlformats.org/officeDocument/2006/relationships/image" Target="../media/image39.svg"/><Relationship Id="rId2" Type="http://schemas.openxmlformats.org/officeDocument/2006/relationships/slide" Target="slide10.xml"/><Relationship Id="rId16" Type="http://schemas.openxmlformats.org/officeDocument/2006/relationships/image" Target="../media/image69.png"/><Relationship Id="rId20" Type="http://schemas.openxmlformats.org/officeDocument/2006/relationships/slide" Target="slide6.xml"/><Relationship Id="rId29" Type="http://schemas.openxmlformats.org/officeDocument/2006/relationships/slide" Target="slide13.xml"/><Relationship Id="rId1" Type="http://schemas.openxmlformats.org/officeDocument/2006/relationships/slideLayout" Target="../slideLayouts/slideLayout5.xml"/><Relationship Id="rId6" Type="http://schemas.openxmlformats.org/officeDocument/2006/relationships/image" Target="../media/image65.png"/><Relationship Id="rId11" Type="http://schemas.openxmlformats.org/officeDocument/2006/relationships/image" Target="../media/image62.svg"/><Relationship Id="rId24" Type="http://schemas.openxmlformats.org/officeDocument/2006/relationships/image" Target="../media/image38.png"/><Relationship Id="rId5" Type="http://schemas.openxmlformats.org/officeDocument/2006/relationships/image" Target="../media/image64.svg"/><Relationship Id="rId15" Type="http://schemas.openxmlformats.org/officeDocument/2006/relationships/image" Target="../media/image60.svg"/><Relationship Id="rId23" Type="http://schemas.openxmlformats.org/officeDocument/2006/relationships/slide" Target="slide7.xml"/><Relationship Id="rId28" Type="http://schemas.openxmlformats.org/officeDocument/2006/relationships/image" Target="../media/image41.svg"/><Relationship Id="rId10" Type="http://schemas.openxmlformats.org/officeDocument/2006/relationships/image" Target="../media/image61.png"/><Relationship Id="rId19" Type="http://schemas.openxmlformats.org/officeDocument/2006/relationships/image" Target="../media/image72.svg"/><Relationship Id="rId31" Type="http://schemas.openxmlformats.org/officeDocument/2006/relationships/image" Target="../media/image43.svg"/><Relationship Id="rId4" Type="http://schemas.openxmlformats.org/officeDocument/2006/relationships/image" Target="../media/image63.png"/><Relationship Id="rId9" Type="http://schemas.openxmlformats.org/officeDocument/2006/relationships/image" Target="../media/image68.svg"/><Relationship Id="rId14" Type="http://schemas.openxmlformats.org/officeDocument/2006/relationships/image" Target="../media/image59.png"/><Relationship Id="rId22" Type="http://schemas.openxmlformats.org/officeDocument/2006/relationships/image" Target="../media/image37.svg"/><Relationship Id="rId27" Type="http://schemas.openxmlformats.org/officeDocument/2006/relationships/image" Target="../media/image40.png"/><Relationship Id="rId30"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41.svg"/><Relationship Id="rId3" Type="http://schemas.openxmlformats.org/officeDocument/2006/relationships/slide" Target="slide9.xml"/><Relationship Id="rId7" Type="http://schemas.openxmlformats.org/officeDocument/2006/relationships/image" Target="../media/image37.svg"/><Relationship Id="rId12" Type="http://schemas.openxmlformats.org/officeDocument/2006/relationships/image" Target="../media/image40.png"/><Relationship Id="rId2" Type="http://schemas.openxmlformats.org/officeDocument/2006/relationships/slide" Target="slide11.xml"/><Relationship Id="rId16" Type="http://schemas.openxmlformats.org/officeDocument/2006/relationships/image" Target="../media/image43.svg"/><Relationship Id="rId1" Type="http://schemas.openxmlformats.org/officeDocument/2006/relationships/slideLayout" Target="../slideLayouts/slideLayout5.xml"/><Relationship Id="rId6" Type="http://schemas.openxmlformats.org/officeDocument/2006/relationships/image" Target="../media/image36.png"/><Relationship Id="rId11" Type="http://schemas.openxmlformats.org/officeDocument/2006/relationships/slide" Target="slide20.xml"/><Relationship Id="rId5" Type="http://schemas.openxmlformats.org/officeDocument/2006/relationships/slide" Target="slide6.xml"/><Relationship Id="rId15" Type="http://schemas.openxmlformats.org/officeDocument/2006/relationships/image" Target="../media/image42.png"/><Relationship Id="rId10" Type="http://schemas.openxmlformats.org/officeDocument/2006/relationships/image" Target="../media/image39.svg"/><Relationship Id="rId4" Type="http://schemas.openxmlformats.org/officeDocument/2006/relationships/image" Target="../media/image73.jpg"/><Relationship Id="rId9" Type="http://schemas.openxmlformats.org/officeDocument/2006/relationships/image" Target="../media/image38.png"/><Relationship Id="rId14" Type="http://schemas.openxmlformats.org/officeDocument/2006/relationships/slide" Target="slide13.xml"/></Relationships>
</file>

<file path=ppt/slides/_rels/slide11.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slide" Target="slide7.xml"/><Relationship Id="rId18" Type="http://schemas.openxmlformats.org/officeDocument/2006/relationships/image" Target="../media/image41.svg"/><Relationship Id="rId3" Type="http://schemas.openxmlformats.org/officeDocument/2006/relationships/slide" Target="slide10.xml"/><Relationship Id="rId21" Type="http://schemas.openxmlformats.org/officeDocument/2006/relationships/image" Target="../media/image43.svg"/><Relationship Id="rId7" Type="http://schemas.openxmlformats.org/officeDocument/2006/relationships/image" Target="../media/image75.svg"/><Relationship Id="rId12" Type="http://schemas.openxmlformats.org/officeDocument/2006/relationships/image" Target="../media/image37.svg"/><Relationship Id="rId17" Type="http://schemas.openxmlformats.org/officeDocument/2006/relationships/image" Target="../media/image40.png"/><Relationship Id="rId2" Type="http://schemas.openxmlformats.org/officeDocument/2006/relationships/slide" Target="slide12.xml"/><Relationship Id="rId16" Type="http://schemas.openxmlformats.org/officeDocument/2006/relationships/slide" Target="slide20.xml"/><Relationship Id="rId20" Type="http://schemas.openxmlformats.org/officeDocument/2006/relationships/image" Target="../media/image42.png"/><Relationship Id="rId1" Type="http://schemas.openxmlformats.org/officeDocument/2006/relationships/slideLayout" Target="../slideLayouts/slideLayout5.xml"/><Relationship Id="rId6" Type="http://schemas.openxmlformats.org/officeDocument/2006/relationships/image" Target="../media/image74.png"/><Relationship Id="rId11" Type="http://schemas.openxmlformats.org/officeDocument/2006/relationships/image" Target="../media/image36.png"/><Relationship Id="rId5" Type="http://schemas.openxmlformats.org/officeDocument/2006/relationships/image" Target="../media/image66.svg"/><Relationship Id="rId15" Type="http://schemas.openxmlformats.org/officeDocument/2006/relationships/image" Target="../media/image39.svg"/><Relationship Id="rId10" Type="http://schemas.openxmlformats.org/officeDocument/2006/relationships/slide" Target="slide6.xml"/><Relationship Id="rId19" Type="http://schemas.openxmlformats.org/officeDocument/2006/relationships/slide" Target="slide13.xml"/><Relationship Id="rId4" Type="http://schemas.openxmlformats.org/officeDocument/2006/relationships/image" Target="../media/image65.png"/><Relationship Id="rId9" Type="http://schemas.openxmlformats.org/officeDocument/2006/relationships/image" Target="../media/image77.svg"/><Relationship Id="rId1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svg"/><Relationship Id="rId18" Type="http://schemas.openxmlformats.org/officeDocument/2006/relationships/image" Target="../media/image92.png"/><Relationship Id="rId26" Type="http://schemas.openxmlformats.org/officeDocument/2006/relationships/slide" Target="slide20.xml"/><Relationship Id="rId3" Type="http://schemas.openxmlformats.org/officeDocument/2006/relationships/slide" Target="slide11.xml"/><Relationship Id="rId21" Type="http://schemas.openxmlformats.org/officeDocument/2006/relationships/image" Target="../media/image36.png"/><Relationship Id="rId7" Type="http://schemas.openxmlformats.org/officeDocument/2006/relationships/image" Target="../media/image81.svg"/><Relationship Id="rId12" Type="http://schemas.openxmlformats.org/officeDocument/2006/relationships/image" Target="../media/image86.png"/><Relationship Id="rId17" Type="http://schemas.openxmlformats.org/officeDocument/2006/relationships/image" Target="../media/image91.svg"/><Relationship Id="rId25" Type="http://schemas.openxmlformats.org/officeDocument/2006/relationships/image" Target="../media/image39.svg"/><Relationship Id="rId2" Type="http://schemas.openxmlformats.org/officeDocument/2006/relationships/slide" Target="slide13.xml"/><Relationship Id="rId16" Type="http://schemas.openxmlformats.org/officeDocument/2006/relationships/image" Target="../media/image90.png"/><Relationship Id="rId20" Type="http://schemas.openxmlformats.org/officeDocument/2006/relationships/slide" Target="slide6.xml"/><Relationship Id="rId29" Type="http://schemas.openxmlformats.org/officeDocument/2006/relationships/image" Target="../media/image42.png"/><Relationship Id="rId1" Type="http://schemas.openxmlformats.org/officeDocument/2006/relationships/slideLayout" Target="../slideLayouts/slideLayout5.xml"/><Relationship Id="rId6" Type="http://schemas.openxmlformats.org/officeDocument/2006/relationships/image" Target="../media/image80.png"/><Relationship Id="rId11" Type="http://schemas.openxmlformats.org/officeDocument/2006/relationships/image" Target="../media/image85.svg"/><Relationship Id="rId24" Type="http://schemas.openxmlformats.org/officeDocument/2006/relationships/image" Target="../media/image38.png"/><Relationship Id="rId5" Type="http://schemas.openxmlformats.org/officeDocument/2006/relationships/image" Target="../media/image79.svg"/><Relationship Id="rId15" Type="http://schemas.openxmlformats.org/officeDocument/2006/relationships/image" Target="../media/image89.svg"/><Relationship Id="rId23" Type="http://schemas.openxmlformats.org/officeDocument/2006/relationships/slide" Target="slide7.xml"/><Relationship Id="rId28" Type="http://schemas.openxmlformats.org/officeDocument/2006/relationships/image" Target="../media/image41.svg"/><Relationship Id="rId10" Type="http://schemas.openxmlformats.org/officeDocument/2006/relationships/image" Target="../media/image84.png"/><Relationship Id="rId19" Type="http://schemas.openxmlformats.org/officeDocument/2006/relationships/image" Target="../media/image93.svg"/><Relationship Id="rId4" Type="http://schemas.openxmlformats.org/officeDocument/2006/relationships/image" Target="../media/image78.png"/><Relationship Id="rId9" Type="http://schemas.openxmlformats.org/officeDocument/2006/relationships/image" Target="../media/image83.svg"/><Relationship Id="rId14" Type="http://schemas.openxmlformats.org/officeDocument/2006/relationships/image" Target="../media/image88.png"/><Relationship Id="rId22" Type="http://schemas.openxmlformats.org/officeDocument/2006/relationships/image" Target="../media/image37.svg"/><Relationship Id="rId27" Type="http://schemas.openxmlformats.org/officeDocument/2006/relationships/image" Target="../media/image40.png"/><Relationship Id="rId30" Type="http://schemas.openxmlformats.org/officeDocument/2006/relationships/image" Target="../media/image43.svg"/></Relationships>
</file>

<file path=ppt/slides/_rels/slide13.xml.rels><?xml version="1.0" encoding="UTF-8" standalone="yes"?>
<Relationships xmlns="http://schemas.openxmlformats.org/package/2006/relationships"><Relationship Id="rId8" Type="http://schemas.openxmlformats.org/officeDocument/2006/relationships/image" Target="../media/image41.svg"/><Relationship Id="rId13" Type="http://schemas.openxmlformats.org/officeDocument/2006/relationships/slide" Target="slide13.xml"/><Relationship Id="rId18" Type="http://schemas.openxmlformats.org/officeDocument/2006/relationships/slide" Target="slide18.xml"/><Relationship Id="rId3" Type="http://schemas.openxmlformats.org/officeDocument/2006/relationships/image" Target="../media/image94.png"/><Relationship Id="rId7" Type="http://schemas.openxmlformats.org/officeDocument/2006/relationships/image" Target="../media/image40.png"/><Relationship Id="rId12" Type="http://schemas.openxmlformats.org/officeDocument/2006/relationships/slide" Target="slide20.xml"/><Relationship Id="rId17" Type="http://schemas.openxmlformats.org/officeDocument/2006/relationships/slide" Target="slide17.xml"/><Relationship Id="rId2" Type="http://schemas.openxmlformats.org/officeDocument/2006/relationships/slide" Target="slide6.xml"/><Relationship Id="rId16" Type="http://schemas.openxmlformats.org/officeDocument/2006/relationships/slide" Target="slide15.xml"/><Relationship Id="rId1" Type="http://schemas.openxmlformats.org/officeDocument/2006/relationships/slideLayout" Target="../slideLayouts/slideLayout6.xml"/><Relationship Id="rId6" Type="http://schemas.openxmlformats.org/officeDocument/2006/relationships/slide" Target="slide12.xml"/><Relationship Id="rId11" Type="http://schemas.openxmlformats.org/officeDocument/2006/relationships/image" Target="../media/image33.svg"/><Relationship Id="rId5" Type="http://schemas.openxmlformats.org/officeDocument/2006/relationships/slide" Target="slide14.xml"/><Relationship Id="rId15" Type="http://schemas.openxmlformats.org/officeDocument/2006/relationships/image" Target="../media/image97.svg"/><Relationship Id="rId10" Type="http://schemas.openxmlformats.org/officeDocument/2006/relationships/image" Target="../media/image32.png"/><Relationship Id="rId4" Type="http://schemas.openxmlformats.org/officeDocument/2006/relationships/image" Target="../media/image95.svg"/><Relationship Id="rId9" Type="http://schemas.openxmlformats.org/officeDocument/2006/relationships/slide" Target="slide7.xml"/><Relationship Id="rId14" Type="http://schemas.openxmlformats.org/officeDocument/2006/relationships/image" Target="../media/image96.png"/></Relationships>
</file>

<file path=ppt/slides/_rels/slide14.xml.rels><?xml version="1.0" encoding="UTF-8" standalone="yes"?>
<Relationships xmlns="http://schemas.openxmlformats.org/package/2006/relationships"><Relationship Id="rId8" Type="http://schemas.openxmlformats.org/officeDocument/2006/relationships/image" Target="../media/image101.svg"/><Relationship Id="rId13" Type="http://schemas.openxmlformats.org/officeDocument/2006/relationships/image" Target="../media/image106.png"/><Relationship Id="rId18" Type="http://schemas.openxmlformats.org/officeDocument/2006/relationships/image" Target="../media/image111.svg"/><Relationship Id="rId26" Type="http://schemas.openxmlformats.org/officeDocument/2006/relationships/image" Target="../media/image119.svg"/><Relationship Id="rId39" Type="http://schemas.openxmlformats.org/officeDocument/2006/relationships/image" Target="../media/image97.svg"/><Relationship Id="rId3" Type="http://schemas.openxmlformats.org/officeDocument/2006/relationships/slide" Target="slide13.xml"/><Relationship Id="rId21" Type="http://schemas.openxmlformats.org/officeDocument/2006/relationships/image" Target="../media/image114.png"/><Relationship Id="rId34" Type="http://schemas.openxmlformats.org/officeDocument/2006/relationships/slide" Target="slide7.xml"/><Relationship Id="rId7" Type="http://schemas.openxmlformats.org/officeDocument/2006/relationships/image" Target="../media/image100.png"/><Relationship Id="rId12" Type="http://schemas.openxmlformats.org/officeDocument/2006/relationships/image" Target="../media/image105.svg"/><Relationship Id="rId17" Type="http://schemas.openxmlformats.org/officeDocument/2006/relationships/image" Target="../media/image110.png"/><Relationship Id="rId25" Type="http://schemas.openxmlformats.org/officeDocument/2006/relationships/image" Target="../media/image118.png"/><Relationship Id="rId33" Type="http://schemas.openxmlformats.org/officeDocument/2006/relationships/image" Target="../media/image41.svg"/><Relationship Id="rId38" Type="http://schemas.openxmlformats.org/officeDocument/2006/relationships/image" Target="../media/image96.png"/><Relationship Id="rId2" Type="http://schemas.openxmlformats.org/officeDocument/2006/relationships/slide" Target="slide15.xml"/><Relationship Id="rId16" Type="http://schemas.openxmlformats.org/officeDocument/2006/relationships/image" Target="../media/image109.svg"/><Relationship Id="rId20" Type="http://schemas.openxmlformats.org/officeDocument/2006/relationships/image" Target="../media/image113.svg"/><Relationship Id="rId29" Type="http://schemas.openxmlformats.org/officeDocument/2006/relationships/slide" Target="slide6.xml"/><Relationship Id="rId1" Type="http://schemas.openxmlformats.org/officeDocument/2006/relationships/slideLayout" Target="../slideLayouts/slideLayout7.xml"/><Relationship Id="rId6" Type="http://schemas.openxmlformats.org/officeDocument/2006/relationships/hyperlink" Target="https://www.caisse-epargne.fr/clientele-fragile/conseils-reprendre-budget-en-main/" TargetMode="External"/><Relationship Id="rId11" Type="http://schemas.openxmlformats.org/officeDocument/2006/relationships/image" Target="../media/image104.png"/><Relationship Id="rId24" Type="http://schemas.openxmlformats.org/officeDocument/2006/relationships/image" Target="../media/image117.svg"/><Relationship Id="rId32" Type="http://schemas.openxmlformats.org/officeDocument/2006/relationships/image" Target="../media/image40.png"/><Relationship Id="rId37" Type="http://schemas.openxmlformats.org/officeDocument/2006/relationships/slide" Target="slide20.xml"/><Relationship Id="rId5" Type="http://schemas.openxmlformats.org/officeDocument/2006/relationships/image" Target="../media/image99.svg"/><Relationship Id="rId15" Type="http://schemas.openxmlformats.org/officeDocument/2006/relationships/image" Target="../media/image108.png"/><Relationship Id="rId23" Type="http://schemas.openxmlformats.org/officeDocument/2006/relationships/image" Target="../media/image116.png"/><Relationship Id="rId28" Type="http://schemas.openxmlformats.org/officeDocument/2006/relationships/image" Target="../media/image31.svg"/><Relationship Id="rId36" Type="http://schemas.openxmlformats.org/officeDocument/2006/relationships/image" Target="../media/image33.svg"/><Relationship Id="rId10" Type="http://schemas.openxmlformats.org/officeDocument/2006/relationships/image" Target="../media/image103.svg"/><Relationship Id="rId19" Type="http://schemas.openxmlformats.org/officeDocument/2006/relationships/image" Target="../media/image112.png"/><Relationship Id="rId31" Type="http://schemas.openxmlformats.org/officeDocument/2006/relationships/image" Target="../media/image95.svg"/><Relationship Id="rId4" Type="http://schemas.openxmlformats.org/officeDocument/2006/relationships/image" Target="../media/image98.png"/><Relationship Id="rId9" Type="http://schemas.openxmlformats.org/officeDocument/2006/relationships/image" Target="../media/image102.png"/><Relationship Id="rId14" Type="http://schemas.openxmlformats.org/officeDocument/2006/relationships/image" Target="../media/image107.svg"/><Relationship Id="rId22" Type="http://schemas.openxmlformats.org/officeDocument/2006/relationships/image" Target="../media/image115.svg"/><Relationship Id="rId27" Type="http://schemas.openxmlformats.org/officeDocument/2006/relationships/image" Target="../media/image30.png"/><Relationship Id="rId30" Type="http://schemas.openxmlformats.org/officeDocument/2006/relationships/image" Target="../media/image94.png"/><Relationship Id="rId35"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101.svg"/><Relationship Id="rId13" Type="http://schemas.openxmlformats.org/officeDocument/2006/relationships/image" Target="../media/image108.png"/><Relationship Id="rId18" Type="http://schemas.openxmlformats.org/officeDocument/2006/relationships/image" Target="../media/image111.svg"/><Relationship Id="rId26" Type="http://schemas.openxmlformats.org/officeDocument/2006/relationships/image" Target="../media/image30.png"/><Relationship Id="rId39" Type="http://schemas.openxmlformats.org/officeDocument/2006/relationships/slide" Target="slide13.xml"/><Relationship Id="rId3" Type="http://schemas.openxmlformats.org/officeDocument/2006/relationships/slide" Target="slide14.xml"/><Relationship Id="rId21" Type="http://schemas.openxmlformats.org/officeDocument/2006/relationships/image" Target="../media/image114.png"/><Relationship Id="rId34" Type="http://schemas.openxmlformats.org/officeDocument/2006/relationships/image" Target="../media/image41.svg"/><Relationship Id="rId7" Type="http://schemas.openxmlformats.org/officeDocument/2006/relationships/image" Target="../media/image100.png"/><Relationship Id="rId12" Type="http://schemas.openxmlformats.org/officeDocument/2006/relationships/image" Target="../media/image107.svg"/><Relationship Id="rId17" Type="http://schemas.openxmlformats.org/officeDocument/2006/relationships/image" Target="../media/image110.png"/><Relationship Id="rId25" Type="http://schemas.openxmlformats.org/officeDocument/2006/relationships/image" Target="../media/image117.svg"/><Relationship Id="rId33" Type="http://schemas.openxmlformats.org/officeDocument/2006/relationships/image" Target="../media/image40.png"/><Relationship Id="rId38" Type="http://schemas.openxmlformats.org/officeDocument/2006/relationships/slide" Target="slide20.xml"/><Relationship Id="rId2" Type="http://schemas.openxmlformats.org/officeDocument/2006/relationships/slide" Target="slide16.xml"/><Relationship Id="rId16" Type="http://schemas.openxmlformats.org/officeDocument/2006/relationships/image" Target="../media/image121.svg"/><Relationship Id="rId20" Type="http://schemas.openxmlformats.org/officeDocument/2006/relationships/image" Target="../media/image113.svg"/><Relationship Id="rId29" Type="http://schemas.openxmlformats.org/officeDocument/2006/relationships/image" Target="../media/image119.svg"/><Relationship Id="rId41" Type="http://schemas.openxmlformats.org/officeDocument/2006/relationships/image" Target="../media/image97.svg"/><Relationship Id="rId1" Type="http://schemas.openxmlformats.org/officeDocument/2006/relationships/slideLayout" Target="../slideLayouts/slideLayout7.xml"/><Relationship Id="rId6" Type="http://schemas.openxmlformats.org/officeDocument/2006/relationships/hyperlink" Target="https://www.caisse-epargne.fr/clientele-fragile/conseils-reprendre-budget-en-main/" TargetMode="External"/><Relationship Id="rId11" Type="http://schemas.openxmlformats.org/officeDocument/2006/relationships/image" Target="../media/image106.png"/><Relationship Id="rId24" Type="http://schemas.openxmlformats.org/officeDocument/2006/relationships/image" Target="../media/image116.png"/><Relationship Id="rId32" Type="http://schemas.openxmlformats.org/officeDocument/2006/relationships/image" Target="../media/image95.svg"/><Relationship Id="rId37" Type="http://schemas.openxmlformats.org/officeDocument/2006/relationships/image" Target="../media/image33.svg"/><Relationship Id="rId40" Type="http://schemas.openxmlformats.org/officeDocument/2006/relationships/image" Target="../media/image96.png"/><Relationship Id="rId5" Type="http://schemas.openxmlformats.org/officeDocument/2006/relationships/image" Target="../media/image99.svg"/><Relationship Id="rId15" Type="http://schemas.openxmlformats.org/officeDocument/2006/relationships/image" Target="../media/image120.png"/><Relationship Id="rId23" Type="http://schemas.openxmlformats.org/officeDocument/2006/relationships/image" Target="../media/image122.png"/><Relationship Id="rId28" Type="http://schemas.openxmlformats.org/officeDocument/2006/relationships/image" Target="../media/image118.png"/><Relationship Id="rId36" Type="http://schemas.openxmlformats.org/officeDocument/2006/relationships/image" Target="../media/image32.png"/><Relationship Id="rId10" Type="http://schemas.openxmlformats.org/officeDocument/2006/relationships/image" Target="../media/image105.svg"/><Relationship Id="rId19" Type="http://schemas.openxmlformats.org/officeDocument/2006/relationships/image" Target="../media/image112.png"/><Relationship Id="rId31" Type="http://schemas.openxmlformats.org/officeDocument/2006/relationships/image" Target="../media/image94.png"/><Relationship Id="rId4" Type="http://schemas.openxmlformats.org/officeDocument/2006/relationships/image" Target="../media/image98.png"/><Relationship Id="rId9" Type="http://schemas.openxmlformats.org/officeDocument/2006/relationships/image" Target="../media/image104.png"/><Relationship Id="rId14" Type="http://schemas.openxmlformats.org/officeDocument/2006/relationships/image" Target="../media/image109.svg"/><Relationship Id="rId22" Type="http://schemas.openxmlformats.org/officeDocument/2006/relationships/image" Target="../media/image115.svg"/><Relationship Id="rId27" Type="http://schemas.openxmlformats.org/officeDocument/2006/relationships/image" Target="../media/image31.svg"/><Relationship Id="rId30" Type="http://schemas.openxmlformats.org/officeDocument/2006/relationships/slide" Target="slide6.xml"/><Relationship Id="rId35" Type="http://schemas.openxmlformats.org/officeDocument/2006/relationships/slide" Target="slide7.xml"/></Relationships>
</file>

<file path=ppt/slides/_rels/slide16.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5.svg"/><Relationship Id="rId18" Type="http://schemas.openxmlformats.org/officeDocument/2006/relationships/image" Target="../media/image129.png"/><Relationship Id="rId26" Type="http://schemas.openxmlformats.org/officeDocument/2006/relationships/image" Target="../media/image41.svg"/><Relationship Id="rId3" Type="http://schemas.openxmlformats.org/officeDocument/2006/relationships/slide" Target="slide15.xml"/><Relationship Id="rId21" Type="http://schemas.openxmlformats.org/officeDocument/2006/relationships/image" Target="../media/image132.svg"/><Relationship Id="rId7" Type="http://schemas.openxmlformats.org/officeDocument/2006/relationships/image" Target="../media/image18.svg"/><Relationship Id="rId12" Type="http://schemas.openxmlformats.org/officeDocument/2006/relationships/image" Target="../media/image114.png"/><Relationship Id="rId17" Type="http://schemas.openxmlformats.org/officeDocument/2006/relationships/image" Target="../media/image128.svg"/><Relationship Id="rId25" Type="http://schemas.openxmlformats.org/officeDocument/2006/relationships/image" Target="../media/image40.png"/><Relationship Id="rId33" Type="http://schemas.openxmlformats.org/officeDocument/2006/relationships/image" Target="../media/image97.svg"/><Relationship Id="rId2" Type="http://schemas.openxmlformats.org/officeDocument/2006/relationships/slide" Target="slide17.xml"/><Relationship Id="rId16" Type="http://schemas.openxmlformats.org/officeDocument/2006/relationships/image" Target="../media/image127.png"/><Relationship Id="rId20" Type="http://schemas.openxmlformats.org/officeDocument/2006/relationships/image" Target="../media/image131.png"/><Relationship Id="rId29"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124.svg"/><Relationship Id="rId24" Type="http://schemas.openxmlformats.org/officeDocument/2006/relationships/image" Target="../media/image95.svg"/><Relationship Id="rId32" Type="http://schemas.openxmlformats.org/officeDocument/2006/relationships/image" Target="../media/image96.png"/><Relationship Id="rId5" Type="http://schemas.openxmlformats.org/officeDocument/2006/relationships/image" Target="../media/image121.svg"/><Relationship Id="rId15" Type="http://schemas.openxmlformats.org/officeDocument/2006/relationships/image" Target="../media/image126.svg"/><Relationship Id="rId23" Type="http://schemas.openxmlformats.org/officeDocument/2006/relationships/image" Target="../media/image94.png"/><Relationship Id="rId28" Type="http://schemas.openxmlformats.org/officeDocument/2006/relationships/image" Target="../media/image32.png"/><Relationship Id="rId10" Type="http://schemas.openxmlformats.org/officeDocument/2006/relationships/image" Target="../media/image123.png"/><Relationship Id="rId19" Type="http://schemas.openxmlformats.org/officeDocument/2006/relationships/image" Target="../media/image130.svg"/><Relationship Id="rId31" Type="http://schemas.openxmlformats.org/officeDocument/2006/relationships/slide" Target="slide13.xml"/><Relationship Id="rId4" Type="http://schemas.openxmlformats.org/officeDocument/2006/relationships/image" Target="../media/image120.png"/><Relationship Id="rId9" Type="http://schemas.openxmlformats.org/officeDocument/2006/relationships/image" Target="../media/image109.svg"/><Relationship Id="rId14" Type="http://schemas.openxmlformats.org/officeDocument/2006/relationships/image" Target="../media/image125.png"/><Relationship Id="rId22" Type="http://schemas.openxmlformats.org/officeDocument/2006/relationships/slide" Target="slide6.xml"/><Relationship Id="rId27" Type="http://schemas.openxmlformats.org/officeDocument/2006/relationships/slide" Target="slide7.xml"/><Relationship Id="rId30" Type="http://schemas.openxmlformats.org/officeDocument/2006/relationships/slide" Target="slide20.xml"/></Relationships>
</file>

<file path=ppt/slides/_rels/slide17.xml.rels><?xml version="1.0" encoding="UTF-8" standalone="yes"?>
<Relationships xmlns="http://schemas.openxmlformats.org/package/2006/relationships"><Relationship Id="rId8" Type="http://schemas.openxmlformats.org/officeDocument/2006/relationships/image" Target="../media/image99.svg"/><Relationship Id="rId13" Type="http://schemas.openxmlformats.org/officeDocument/2006/relationships/image" Target="../media/image137.png"/><Relationship Id="rId18" Type="http://schemas.openxmlformats.org/officeDocument/2006/relationships/image" Target="../media/image40.png"/><Relationship Id="rId26" Type="http://schemas.openxmlformats.org/officeDocument/2006/relationships/image" Target="../media/image97.svg"/><Relationship Id="rId3" Type="http://schemas.openxmlformats.org/officeDocument/2006/relationships/slide" Target="slide16.xml"/><Relationship Id="rId21" Type="http://schemas.openxmlformats.org/officeDocument/2006/relationships/image" Target="../media/image32.png"/><Relationship Id="rId7" Type="http://schemas.openxmlformats.org/officeDocument/2006/relationships/image" Target="../media/image98.png"/><Relationship Id="rId12" Type="http://schemas.openxmlformats.org/officeDocument/2006/relationships/image" Target="../media/image136.svg"/><Relationship Id="rId17" Type="http://schemas.openxmlformats.org/officeDocument/2006/relationships/image" Target="../media/image95.svg"/><Relationship Id="rId25" Type="http://schemas.openxmlformats.org/officeDocument/2006/relationships/image" Target="../media/image96.png"/><Relationship Id="rId2" Type="http://schemas.openxmlformats.org/officeDocument/2006/relationships/slide" Target="slide18.xml"/><Relationship Id="rId16" Type="http://schemas.openxmlformats.org/officeDocument/2006/relationships/image" Target="../media/image94.png"/><Relationship Id="rId20"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hyperlink" Target="https://www.caisse-epargne.fr/clientele-fragile/services-mieux-gerer-comptes-ocf/" TargetMode="External"/><Relationship Id="rId11" Type="http://schemas.openxmlformats.org/officeDocument/2006/relationships/image" Target="../media/image135.png"/><Relationship Id="rId24" Type="http://schemas.openxmlformats.org/officeDocument/2006/relationships/slide" Target="slide13.xml"/><Relationship Id="rId5" Type="http://schemas.openxmlformats.org/officeDocument/2006/relationships/image" Target="../media/image134.svg"/><Relationship Id="rId15" Type="http://schemas.openxmlformats.org/officeDocument/2006/relationships/slide" Target="slide6.xml"/><Relationship Id="rId23" Type="http://schemas.openxmlformats.org/officeDocument/2006/relationships/slide" Target="slide20.xml"/><Relationship Id="rId10" Type="http://schemas.openxmlformats.org/officeDocument/2006/relationships/image" Target="../media/image115.svg"/><Relationship Id="rId19" Type="http://schemas.openxmlformats.org/officeDocument/2006/relationships/image" Target="../media/image41.svg"/><Relationship Id="rId4" Type="http://schemas.openxmlformats.org/officeDocument/2006/relationships/image" Target="../media/image133.png"/><Relationship Id="rId9" Type="http://schemas.openxmlformats.org/officeDocument/2006/relationships/image" Target="../media/image114.png"/><Relationship Id="rId14" Type="http://schemas.openxmlformats.org/officeDocument/2006/relationships/image" Target="../media/image138.svg"/><Relationship Id="rId22" Type="http://schemas.openxmlformats.org/officeDocument/2006/relationships/image" Target="../media/image33.svg"/></Relationships>
</file>

<file path=ppt/slides/_rels/slide18.xml.rels><?xml version="1.0" encoding="UTF-8" standalone="yes"?>
<Relationships xmlns="http://schemas.openxmlformats.org/package/2006/relationships"><Relationship Id="rId8" Type="http://schemas.openxmlformats.org/officeDocument/2006/relationships/image" Target="../media/image109.svg"/><Relationship Id="rId13" Type="http://schemas.openxmlformats.org/officeDocument/2006/relationships/image" Target="../media/image95.svg"/><Relationship Id="rId18" Type="http://schemas.openxmlformats.org/officeDocument/2006/relationships/image" Target="../media/image33.svg"/><Relationship Id="rId3" Type="http://schemas.openxmlformats.org/officeDocument/2006/relationships/slide" Target="slide17.xml"/><Relationship Id="rId21" Type="http://schemas.openxmlformats.org/officeDocument/2006/relationships/image" Target="../media/image96.png"/><Relationship Id="rId7" Type="http://schemas.openxmlformats.org/officeDocument/2006/relationships/image" Target="../media/image108.png"/><Relationship Id="rId12" Type="http://schemas.openxmlformats.org/officeDocument/2006/relationships/image" Target="../media/image94.png"/><Relationship Id="rId17" Type="http://schemas.openxmlformats.org/officeDocument/2006/relationships/image" Target="../media/image32.png"/><Relationship Id="rId2" Type="http://schemas.openxmlformats.org/officeDocument/2006/relationships/slide" Target="slide19.xml"/><Relationship Id="rId16" Type="http://schemas.openxmlformats.org/officeDocument/2006/relationships/slide" Target="slide7.xml"/><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image" Target="../media/image122.png"/><Relationship Id="rId11" Type="http://schemas.openxmlformats.org/officeDocument/2006/relationships/slide" Target="slide6.xml"/><Relationship Id="rId5" Type="http://schemas.openxmlformats.org/officeDocument/2006/relationships/image" Target="../media/image140.svg"/><Relationship Id="rId15" Type="http://schemas.openxmlformats.org/officeDocument/2006/relationships/image" Target="../media/image41.svg"/><Relationship Id="rId10" Type="http://schemas.openxmlformats.org/officeDocument/2006/relationships/image" Target="../media/image142.svg"/><Relationship Id="rId19" Type="http://schemas.openxmlformats.org/officeDocument/2006/relationships/slide" Target="slide20.xml"/><Relationship Id="rId4" Type="http://schemas.openxmlformats.org/officeDocument/2006/relationships/image" Target="../media/image139.png"/><Relationship Id="rId9" Type="http://schemas.openxmlformats.org/officeDocument/2006/relationships/image" Target="../media/image141.png"/><Relationship Id="rId14" Type="http://schemas.openxmlformats.org/officeDocument/2006/relationships/image" Target="../media/image40.png"/><Relationship Id="rId22" Type="http://schemas.openxmlformats.org/officeDocument/2006/relationships/image" Target="../media/image97.svg"/></Relationships>
</file>

<file path=ppt/slides/_rels/slide19.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94.png"/><Relationship Id="rId18" Type="http://schemas.openxmlformats.org/officeDocument/2006/relationships/image" Target="../media/image32.png"/><Relationship Id="rId3" Type="http://schemas.openxmlformats.org/officeDocument/2006/relationships/slide" Target="slide18.xml"/><Relationship Id="rId21" Type="http://schemas.openxmlformats.org/officeDocument/2006/relationships/image" Target="../media/image96.png"/><Relationship Id="rId7" Type="http://schemas.openxmlformats.org/officeDocument/2006/relationships/image" Target="../media/image115.svg"/><Relationship Id="rId12" Type="http://schemas.openxmlformats.org/officeDocument/2006/relationships/slide" Target="slide6.xml"/><Relationship Id="rId17" Type="http://schemas.openxmlformats.org/officeDocument/2006/relationships/slide" Target="slide7.xml"/><Relationship Id="rId2" Type="http://schemas.openxmlformats.org/officeDocument/2006/relationships/slide" Target="slide20.xml"/><Relationship Id="rId16" Type="http://schemas.openxmlformats.org/officeDocument/2006/relationships/image" Target="../media/image41.svg"/><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image" Target="../media/image114.png"/><Relationship Id="rId11" Type="http://schemas.openxmlformats.org/officeDocument/2006/relationships/image" Target="../media/image140.svg"/><Relationship Id="rId5" Type="http://schemas.openxmlformats.org/officeDocument/2006/relationships/image" Target="../media/image138.svg"/><Relationship Id="rId15" Type="http://schemas.openxmlformats.org/officeDocument/2006/relationships/image" Target="../media/image40.png"/><Relationship Id="rId10" Type="http://schemas.openxmlformats.org/officeDocument/2006/relationships/image" Target="../media/image139.png"/><Relationship Id="rId19" Type="http://schemas.openxmlformats.org/officeDocument/2006/relationships/image" Target="../media/image33.svg"/><Relationship Id="rId4" Type="http://schemas.openxmlformats.org/officeDocument/2006/relationships/image" Target="../media/image137.png"/><Relationship Id="rId9" Type="http://schemas.openxmlformats.org/officeDocument/2006/relationships/image" Target="../media/image136.svg"/><Relationship Id="rId14" Type="http://schemas.openxmlformats.org/officeDocument/2006/relationships/image" Target="../media/image95.svg"/><Relationship Id="rId22" Type="http://schemas.openxmlformats.org/officeDocument/2006/relationships/image" Target="../media/image97.svg"/></Relationships>
</file>

<file path=ppt/slides/_rels/slide20.xml.rels><?xml version="1.0" encoding="UTF-8" standalone="yes"?>
<Relationships xmlns="http://schemas.openxmlformats.org/package/2006/relationships"><Relationship Id="rId8" Type="http://schemas.openxmlformats.org/officeDocument/2006/relationships/image" Target="../media/image41.svg"/><Relationship Id="rId13" Type="http://schemas.openxmlformats.org/officeDocument/2006/relationships/image" Target="../media/image32.png"/><Relationship Id="rId18" Type="http://schemas.openxmlformats.org/officeDocument/2006/relationships/hyperlink" Target="https://groupebpce.sharepoint.com/sites/CEGEE-MYDOCS/Documents%20partages/PR-A-0471.pdf" TargetMode="External"/><Relationship Id="rId26" Type="http://schemas.openxmlformats.org/officeDocument/2006/relationships/image" Target="../media/image152.svg"/><Relationship Id="rId3" Type="http://schemas.openxmlformats.org/officeDocument/2006/relationships/image" Target="../media/image143.png"/><Relationship Id="rId21" Type="http://schemas.openxmlformats.org/officeDocument/2006/relationships/hyperlink" Target="https://groupebpce.sharepoint.com/sites/CEGEE-MYDOCS/Documents%20partages/NI-A-0041.pdf" TargetMode="External"/><Relationship Id="rId7" Type="http://schemas.openxmlformats.org/officeDocument/2006/relationships/image" Target="../media/image40.png"/><Relationship Id="rId12" Type="http://schemas.openxmlformats.org/officeDocument/2006/relationships/slide" Target="slide7.xml"/><Relationship Id="rId17" Type="http://schemas.openxmlformats.org/officeDocument/2006/relationships/image" Target="../media/image146.svg"/><Relationship Id="rId25" Type="http://schemas.openxmlformats.org/officeDocument/2006/relationships/image" Target="../media/image151.png"/><Relationship Id="rId2" Type="http://schemas.openxmlformats.org/officeDocument/2006/relationships/slide" Target="slide6.xml"/><Relationship Id="rId16" Type="http://schemas.openxmlformats.org/officeDocument/2006/relationships/image" Target="../media/image145.png"/><Relationship Id="rId20" Type="http://schemas.openxmlformats.org/officeDocument/2006/relationships/image" Target="../media/image148.svg"/><Relationship Id="rId1" Type="http://schemas.openxmlformats.org/officeDocument/2006/relationships/slideLayout" Target="../slideLayouts/slideLayout8.xml"/><Relationship Id="rId6" Type="http://schemas.openxmlformats.org/officeDocument/2006/relationships/slide" Target="slide19.xml"/><Relationship Id="rId11" Type="http://schemas.openxmlformats.org/officeDocument/2006/relationships/image" Target="../media/image43.svg"/><Relationship Id="rId24" Type="http://schemas.openxmlformats.org/officeDocument/2006/relationships/image" Target="../media/image150.svg"/><Relationship Id="rId5" Type="http://schemas.openxmlformats.org/officeDocument/2006/relationships/slide" Target="slide22.xml"/><Relationship Id="rId15" Type="http://schemas.openxmlformats.org/officeDocument/2006/relationships/hyperlink" Target="http://commerciaux.celca.caisse-epargne.fr/particuliers/clientele-fragile-experts-direct/documents-clients/" TargetMode="External"/><Relationship Id="rId23" Type="http://schemas.openxmlformats.org/officeDocument/2006/relationships/image" Target="../media/image149.png"/><Relationship Id="rId28" Type="http://schemas.openxmlformats.org/officeDocument/2006/relationships/image" Target="../media/image154.png"/><Relationship Id="rId10" Type="http://schemas.openxmlformats.org/officeDocument/2006/relationships/image" Target="../media/image42.png"/><Relationship Id="rId19" Type="http://schemas.openxmlformats.org/officeDocument/2006/relationships/image" Target="../media/image147.png"/><Relationship Id="rId4" Type="http://schemas.openxmlformats.org/officeDocument/2006/relationships/image" Target="../media/image144.svg"/><Relationship Id="rId9" Type="http://schemas.openxmlformats.org/officeDocument/2006/relationships/slide" Target="slide13.xml"/><Relationship Id="rId14" Type="http://schemas.openxmlformats.org/officeDocument/2006/relationships/image" Target="../media/image33.svg"/><Relationship Id="rId22" Type="http://schemas.openxmlformats.org/officeDocument/2006/relationships/hyperlink" Target="https://groupebpce.sharepoint.com/sites/CEGEE-MYDOCS/Documents%20partages/NI-A-0331.pdf" TargetMode="External"/><Relationship Id="rId27" Type="http://schemas.openxmlformats.org/officeDocument/2006/relationships/image" Target="../media/image153.png"/></Relationships>
</file>

<file path=ppt/slides/_rels/slide21.xml.rels><?xml version="1.0" encoding="UTF-8" standalone="yes"?>
<Relationships xmlns="http://schemas.openxmlformats.org/package/2006/relationships"><Relationship Id="rId3" Type="http://schemas.openxmlformats.org/officeDocument/2006/relationships/hyperlink" Target="http://commerciaux.celca.caisse-epargne.fr/download/242/documents-clients/31176/bat-1-qui-dit-rentree-dit-budget-bien-maitrise.msg" TargetMode="External"/><Relationship Id="rId7" Type="http://schemas.openxmlformats.org/officeDocument/2006/relationships/image" Target="../media/image158.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0.xml"/><Relationship Id="rId4" Type="http://schemas.openxmlformats.org/officeDocument/2006/relationships/slide" Target="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p:txBody>
          <a:bodyPr>
            <a:normAutofit/>
          </a:bodyPr>
          <a:lstStyle/>
          <a:p>
            <a:r>
              <a:rPr lang="fr-FR" dirty="0"/>
              <a:t>16 novembre 2023</a:t>
            </a:r>
          </a:p>
        </p:txBody>
      </p:sp>
      <p:sp>
        <p:nvSpPr>
          <p:cNvPr id="4" name="Titre 3"/>
          <p:cNvSpPr>
            <a:spLocks noGrp="1"/>
          </p:cNvSpPr>
          <p:nvPr>
            <p:ph type="ctrTitle"/>
          </p:nvPr>
        </p:nvSpPr>
        <p:spPr/>
        <p:txBody>
          <a:bodyPr/>
          <a:lstStyle/>
          <a:p>
            <a:r>
              <a:rPr lang="fr-FR" dirty="0"/>
              <a:t>Clientèle en situation de fragilité financière</a:t>
            </a:r>
          </a:p>
        </p:txBody>
      </p:sp>
      <p:sp>
        <p:nvSpPr>
          <p:cNvPr id="5" name="Espace réservé du texte 4"/>
          <p:cNvSpPr>
            <a:spLocks noGrp="1"/>
          </p:cNvSpPr>
          <p:nvPr>
            <p:ph type="body" sz="quarter" idx="11"/>
          </p:nvPr>
        </p:nvSpPr>
        <p:spPr/>
        <p:txBody>
          <a:bodyPr/>
          <a:lstStyle/>
          <a:p>
            <a:pPr marL="0" indent="0">
              <a:buNone/>
            </a:pPr>
            <a:r>
              <a:rPr lang="fr-FR" dirty="0"/>
              <a:t>Marketing</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09768" y="1502189"/>
            <a:ext cx="9533692" cy="4261992"/>
          </a:xfrm>
        </p:spPr>
        <p:txBody>
          <a:bodyPr/>
          <a:lstStyle/>
          <a:p>
            <a:pPr algn="just">
              <a:spcAft>
                <a:spcPts val="1200"/>
              </a:spcAft>
            </a:pPr>
            <a:r>
              <a:rPr lang="fr-FR" altLang="fr-FR" dirty="0">
                <a:latin typeface="Arial (corps)"/>
                <a:cs typeface="Helvetica" panose="020B0604020202020204" pitchFamily="34" charset="0"/>
              </a:rPr>
              <a:t>La situation économique dans laquelle nos clients évoluent actuellement nécessite un accompagnement personnalisé des plus fragiles pour un retour à situation saine le plus rapide possible.</a:t>
            </a:r>
          </a:p>
          <a:p>
            <a:pPr algn="just">
              <a:spcAft>
                <a:spcPts val="600"/>
              </a:spcAft>
            </a:pPr>
            <a:r>
              <a:rPr lang="fr-FR" altLang="fr-FR" dirty="0">
                <a:latin typeface="Arial (corps)"/>
                <a:cs typeface="Helvetica" panose="020B0604020202020204" pitchFamily="34" charset="0"/>
              </a:rPr>
              <a:t>Être présent pour aider à traverser les difficultés financières répond également à un </a:t>
            </a:r>
            <a:r>
              <a:rPr lang="fr-FR" altLang="fr-FR" b="1" dirty="0">
                <a:latin typeface="Arial (corps)"/>
                <a:cs typeface="Helvetica" panose="020B0604020202020204" pitchFamily="34" charset="0"/>
              </a:rPr>
              <a:t>enjeu réglementaire </a:t>
            </a:r>
            <a:r>
              <a:rPr lang="fr-FR" altLang="fr-FR" dirty="0">
                <a:latin typeface="Arial (corps)"/>
                <a:cs typeface="Helvetica" panose="020B0604020202020204" pitchFamily="34" charset="0"/>
              </a:rPr>
              <a:t>sous la surveillance des organismes de tutelles (ACPR)</a:t>
            </a:r>
          </a:p>
          <a:p>
            <a:pPr lvl="1" algn="just">
              <a:spcAft>
                <a:spcPts val="600"/>
              </a:spcAft>
            </a:pPr>
            <a:r>
              <a:rPr lang="fr-FR" altLang="fr-FR" dirty="0">
                <a:latin typeface="Arial (corps)"/>
                <a:cs typeface="Helvetica" panose="020B0604020202020204" pitchFamily="34" charset="0"/>
              </a:rPr>
              <a:t>La loi bancaire du </a:t>
            </a:r>
            <a:r>
              <a:rPr lang="fr-FR" altLang="fr-FR" b="1" dirty="0">
                <a:latin typeface="Arial (corps)"/>
                <a:cs typeface="Helvetica" panose="020B0604020202020204" pitchFamily="34" charset="0"/>
              </a:rPr>
              <a:t>26 juillet 2013</a:t>
            </a:r>
            <a:r>
              <a:rPr lang="fr-FR" altLang="fr-FR" dirty="0">
                <a:latin typeface="Arial (corps)"/>
                <a:cs typeface="Helvetica" panose="020B0604020202020204" pitchFamily="34" charset="0"/>
              </a:rPr>
              <a:t> de séparation et de régulation des activités bancaires nous impose plusieurs </a:t>
            </a:r>
            <a:r>
              <a:rPr lang="fr-FR" altLang="fr-FR" b="1" dirty="0">
                <a:latin typeface="Arial (corps)"/>
                <a:cs typeface="Helvetica" panose="020B0604020202020204" pitchFamily="34" charset="0"/>
              </a:rPr>
              <a:t>mesures de protection</a:t>
            </a:r>
            <a:r>
              <a:rPr lang="fr-FR" altLang="fr-FR" dirty="0">
                <a:latin typeface="Arial (corps)"/>
                <a:cs typeface="Helvetica" panose="020B0604020202020204" pitchFamily="34" charset="0"/>
              </a:rPr>
              <a:t> de la clientèle des particuliers et de soutien à l’</a:t>
            </a:r>
            <a:r>
              <a:rPr lang="fr-FR" altLang="ja-JP" dirty="0">
                <a:latin typeface="Arial (corps)"/>
                <a:ea typeface="ＭＳ Ｐゴシック" panose="020B0600070205080204" pitchFamily="34" charset="-128"/>
                <a:cs typeface="Helvetica" panose="020B0604020202020204" pitchFamily="34" charset="0"/>
              </a:rPr>
              <a:t>inclusion bancaire. </a:t>
            </a:r>
          </a:p>
          <a:p>
            <a:pPr lvl="1" algn="just">
              <a:spcAft>
                <a:spcPts val="600"/>
              </a:spcAft>
            </a:pPr>
            <a:r>
              <a:rPr lang="fr-FR" dirty="0">
                <a:latin typeface="Arial (corps)"/>
                <a:ea typeface="ＭＳ Ｐゴシック" panose="020B0600070205080204" pitchFamily="34" charset="-128"/>
                <a:cs typeface="Helvetica" panose="020B0604020202020204" pitchFamily="34" charset="0"/>
              </a:rPr>
              <a:t>En 2018 et en 2020, l’ensemble des banques s’est engagé à </a:t>
            </a:r>
            <a:r>
              <a:rPr lang="fr-FR" b="1" dirty="0">
                <a:latin typeface="Arial (corps)"/>
                <a:ea typeface="ＭＳ Ｐゴシック" panose="020B0600070205080204" pitchFamily="34" charset="-128"/>
                <a:cs typeface="Helvetica" panose="020B0604020202020204" pitchFamily="34" charset="0"/>
              </a:rPr>
              <a:t>plafonner les frais d’incidents et d’irrégularités </a:t>
            </a:r>
            <a:r>
              <a:rPr lang="fr-FR" altLang="fr-FR" dirty="0">
                <a:latin typeface="Arial (corps)"/>
              </a:rPr>
              <a:t>de fonctionnement pour cette clientèle.</a:t>
            </a:r>
          </a:p>
          <a:p>
            <a:pPr lvl="1" algn="just">
              <a:spcAft>
                <a:spcPts val="1200"/>
              </a:spcAft>
            </a:pPr>
            <a:r>
              <a:rPr lang="fr-FR" altLang="fr-FR" dirty="0">
                <a:latin typeface="Arial (corps)"/>
              </a:rPr>
              <a:t>La clientèle fragile reste un </a:t>
            </a:r>
            <a:r>
              <a:rPr lang="fr-FR" altLang="fr-FR" b="1" dirty="0">
                <a:latin typeface="Arial (corps)"/>
              </a:rPr>
              <a:t>sujet au cœur des préoccupations </a:t>
            </a:r>
            <a:r>
              <a:rPr lang="fr-FR" altLang="fr-FR" dirty="0">
                <a:latin typeface="Arial (corps)"/>
              </a:rPr>
              <a:t>du Gouvernement, des superviseurs et des associations de consommateurs. Des propositions </a:t>
            </a:r>
            <a:r>
              <a:rPr lang="fr-FR" altLang="fr-FR" dirty="0">
                <a:solidFill>
                  <a:schemeClr val="tx1"/>
                </a:solidFill>
                <a:latin typeface="Arial (corps)"/>
              </a:rPr>
              <a:t>ou</a:t>
            </a:r>
            <a:r>
              <a:rPr lang="fr-FR" altLang="fr-FR" dirty="0">
                <a:latin typeface="Arial (corps)"/>
              </a:rPr>
              <a:t> projets de lois sont régulièrement </a:t>
            </a:r>
            <a:r>
              <a:rPr lang="fr-FR" altLang="fr-FR" dirty="0">
                <a:solidFill>
                  <a:schemeClr val="tx1"/>
                </a:solidFill>
                <a:latin typeface="Arial (corps)"/>
              </a:rPr>
              <a:t>déposés.</a:t>
            </a:r>
            <a:endParaRPr lang="fr-FR" dirty="0">
              <a:solidFill>
                <a:schemeClr val="tx1"/>
              </a:solidFill>
              <a:latin typeface="Arial (corps)"/>
            </a:endParaRPr>
          </a:p>
          <a:p>
            <a:pPr algn="just">
              <a:spcAft>
                <a:spcPts val="600"/>
              </a:spcAft>
            </a:pPr>
            <a:r>
              <a:rPr lang="fr-FR" altLang="fr-FR" dirty="0">
                <a:latin typeface="Arial (corps)"/>
              </a:rPr>
              <a:t> Un </a:t>
            </a:r>
            <a:r>
              <a:rPr lang="fr-FR" altLang="fr-FR" b="1" dirty="0">
                <a:latin typeface="Arial (corps)"/>
              </a:rPr>
              <a:t>enjeu d’image </a:t>
            </a:r>
            <a:r>
              <a:rPr lang="fr-FR" altLang="fr-FR" dirty="0">
                <a:latin typeface="Arial (corps)"/>
              </a:rPr>
              <a:t>en lien avec notre Histoire</a:t>
            </a:r>
            <a:r>
              <a:rPr lang="fr-FR" altLang="fr-FR" b="1" dirty="0">
                <a:latin typeface="Arial (corps)"/>
              </a:rPr>
              <a:t> </a:t>
            </a:r>
          </a:p>
          <a:p>
            <a:pPr lvl="1" algn="just">
              <a:spcAft>
                <a:spcPts val="1200"/>
              </a:spcAft>
            </a:pPr>
            <a:r>
              <a:rPr lang="fr-FR" altLang="fr-FR" dirty="0">
                <a:latin typeface="Arial (corps)"/>
                <a:cs typeface="Helvetica" panose="020B0604020202020204" pitchFamily="34" charset="0"/>
                <a:sym typeface="Wingdings" panose="05000000000000000000" pitchFamily="2" charset="2"/>
              </a:rPr>
              <a:t>L’accompagnement de la clientèle </a:t>
            </a:r>
            <a:r>
              <a:rPr lang="fr-FR" dirty="0">
                <a:latin typeface="Arial (corps)"/>
                <a:cs typeface="Helvetica" panose="020B0604020202020204" pitchFamily="34" charset="0"/>
              </a:rPr>
              <a:t>en situation de fragilité financière</a:t>
            </a:r>
            <a:r>
              <a:rPr lang="fr-FR" altLang="fr-FR" dirty="0">
                <a:latin typeface="Arial (corps)"/>
                <a:cs typeface="Helvetica" panose="020B0604020202020204" pitchFamily="34" charset="0"/>
                <a:sym typeface="Wingdings" panose="05000000000000000000" pitchFamily="2" charset="2"/>
              </a:rPr>
              <a:t> illustre concrètement le </a:t>
            </a:r>
            <a:r>
              <a:rPr lang="fr-FR" altLang="fr-FR" b="1" dirty="0">
                <a:latin typeface="Arial (corps)"/>
                <a:cs typeface="Helvetica" panose="020B0604020202020204" pitchFamily="34" charset="0"/>
                <a:sym typeface="Wingdings" panose="05000000000000000000" pitchFamily="2" charset="2"/>
              </a:rPr>
              <a:t>positionnement sociétal des Caisses d’Epargne</a:t>
            </a:r>
            <a:r>
              <a:rPr lang="fr-FR" altLang="fr-FR" dirty="0">
                <a:latin typeface="Arial (corps)"/>
                <a:cs typeface="Helvetica" panose="020B0604020202020204" pitchFamily="34" charset="0"/>
                <a:sym typeface="Wingdings" panose="05000000000000000000" pitchFamily="2" charset="2"/>
              </a:rPr>
              <a:t> et l’axe stratégique du modèle coopératif.</a:t>
            </a:r>
          </a:p>
          <a:p>
            <a:pPr algn="just">
              <a:spcAft>
                <a:spcPts val="600"/>
              </a:spcAft>
            </a:pPr>
            <a:r>
              <a:rPr lang="fr-FR" dirty="0">
                <a:latin typeface="Arial (corps)"/>
                <a:cs typeface="Helvetica" panose="020B0604020202020204" pitchFamily="34" charset="0"/>
                <a:sym typeface="Wingdings" panose="05000000000000000000" pitchFamily="2" charset="2"/>
              </a:rPr>
              <a:t>Un </a:t>
            </a:r>
            <a:r>
              <a:rPr lang="fr-FR" b="1" dirty="0">
                <a:latin typeface="Arial (corps)"/>
                <a:cs typeface="Helvetica" panose="020B0604020202020204" pitchFamily="34" charset="0"/>
                <a:sym typeface="Wingdings" panose="05000000000000000000" pitchFamily="2" charset="2"/>
              </a:rPr>
              <a:t>enjeu financier </a:t>
            </a:r>
            <a:r>
              <a:rPr lang="fr-FR" dirty="0">
                <a:latin typeface="Arial (corps)"/>
                <a:cs typeface="Helvetica" panose="020B0604020202020204" pitchFamily="34" charset="0"/>
                <a:sym typeface="Wingdings" panose="05000000000000000000" pitchFamily="2" charset="2"/>
              </a:rPr>
              <a:t>qui impacte le coût du risque de l’établissement</a:t>
            </a:r>
            <a:endParaRPr lang="fr-FR" dirty="0">
              <a:latin typeface="Arial (corps)"/>
              <a:cs typeface="Helvetica" panose="020B0604020202020204" pitchFamily="34" charset="0"/>
            </a:endParaRPr>
          </a:p>
          <a:p>
            <a:pPr lvl="1" algn="just">
              <a:spcBef>
                <a:spcPts val="175"/>
              </a:spcBef>
              <a:spcAft>
                <a:spcPts val="1200"/>
              </a:spcAft>
              <a:defRPr/>
            </a:pPr>
            <a:r>
              <a:rPr lang="fr-FR" altLang="fr-FR" dirty="0">
                <a:latin typeface="Arial (corps)"/>
                <a:cs typeface="Helvetica" panose="020B0604020202020204" pitchFamily="34" charset="0"/>
                <a:sym typeface="Wingdings" panose="05000000000000000000" pitchFamily="2" charset="2"/>
              </a:rPr>
              <a:t>Les procédures de surendettement et situations dégradées représentent un </a:t>
            </a:r>
            <a:r>
              <a:rPr lang="fr-FR" altLang="fr-FR" b="1" dirty="0">
                <a:latin typeface="Arial (corps)"/>
                <a:cs typeface="Helvetica" panose="020B0604020202020204" pitchFamily="34" charset="0"/>
                <a:sym typeface="Wingdings" panose="05000000000000000000" pitchFamily="2" charset="2"/>
              </a:rPr>
              <a:t>coût important </a:t>
            </a:r>
            <a:r>
              <a:rPr lang="fr-FR" altLang="fr-FR" dirty="0">
                <a:latin typeface="Arial (corps)"/>
                <a:cs typeface="Helvetica" panose="020B0604020202020204" pitchFamily="34" charset="0"/>
                <a:sym typeface="Wingdings" panose="05000000000000000000" pitchFamily="2" charset="2"/>
              </a:rPr>
              <a:t>pour la banque. </a:t>
            </a:r>
          </a:p>
          <a:p>
            <a:pPr algn="just">
              <a:spcBef>
                <a:spcPts val="175"/>
              </a:spcBef>
              <a:spcAft>
                <a:spcPts val="600"/>
              </a:spcAft>
              <a:defRPr/>
            </a:pPr>
            <a:r>
              <a:rPr lang="fr-FR" altLang="fr-FR" dirty="0">
                <a:latin typeface="Arial (corps)"/>
                <a:cs typeface="Helvetica" panose="020B0604020202020204" pitchFamily="34" charset="0"/>
                <a:sym typeface="Wingdings" panose="05000000000000000000" pitchFamily="2" charset="2"/>
              </a:rPr>
              <a:t>Un </a:t>
            </a:r>
            <a:r>
              <a:rPr lang="fr-FR" altLang="fr-FR" b="1" dirty="0">
                <a:latin typeface="Arial (corps)"/>
                <a:cs typeface="Helvetica" panose="020B0604020202020204" pitchFamily="34" charset="0"/>
                <a:sym typeface="Wingdings" panose="05000000000000000000" pitchFamily="2" charset="2"/>
              </a:rPr>
              <a:t>enjeu de satisfaction </a:t>
            </a:r>
            <a:r>
              <a:rPr lang="fr-FR" altLang="fr-FR" dirty="0">
                <a:latin typeface="Arial (corps)"/>
                <a:cs typeface="Helvetica" panose="020B0604020202020204" pitchFamily="34" charset="0"/>
                <a:sym typeface="Wingdings" panose="05000000000000000000" pitchFamily="2" charset="2"/>
              </a:rPr>
              <a:t>pour maintenir la relation de confiance avec les clients</a:t>
            </a:r>
          </a:p>
          <a:p>
            <a:pPr lvl="1" algn="just">
              <a:spcBef>
                <a:spcPts val="175"/>
              </a:spcBef>
              <a:spcAft>
                <a:spcPts val="1200"/>
              </a:spcAft>
              <a:defRPr/>
            </a:pPr>
            <a:r>
              <a:rPr lang="fr-FR" altLang="fr-FR" dirty="0">
                <a:latin typeface="Arial (corps)"/>
                <a:cs typeface="Helvetica" panose="020B0604020202020204" pitchFamily="34" charset="0"/>
                <a:sym typeface="Wingdings" panose="05000000000000000000" pitchFamily="2" charset="2"/>
              </a:rPr>
              <a:t>Être présent au quotidien et particulièrement dans les moments de fragilité permet de renforcer les liens avec le client.</a:t>
            </a:r>
          </a:p>
          <a:p>
            <a:pPr marL="812979" lvl="2" indent="0" algn="just">
              <a:buNone/>
            </a:pPr>
            <a:r>
              <a:rPr lang="fr-FR" dirty="0">
                <a:latin typeface="Arial (corps)"/>
              </a:rPr>
              <a:t>								</a:t>
            </a:r>
          </a:p>
        </p:txBody>
      </p:sp>
      <p:sp>
        <p:nvSpPr>
          <p:cNvPr id="6" name="Espace réservé du texte 5"/>
          <p:cNvSpPr>
            <a:spLocks noGrp="1"/>
          </p:cNvSpPr>
          <p:nvPr>
            <p:ph type="body" sz="quarter" idx="12"/>
          </p:nvPr>
        </p:nvSpPr>
        <p:spPr/>
        <p:txBody>
          <a:bodyPr/>
          <a:lstStyle/>
          <a:p>
            <a:r>
              <a:rPr lang="fr-FR" dirty="0"/>
              <a:t>La thématique de la clientèle fragile représente des enjeux importants</a:t>
            </a:r>
            <a:endParaRPr lang="fr-FR" dirty="0">
              <a:solidFill>
                <a:srgbClr val="00B050"/>
              </a:solidFill>
            </a:endParaRPr>
          </a:p>
        </p:txBody>
      </p:sp>
      <p:pic>
        <p:nvPicPr>
          <p:cNvPr id="8" name="Image 7"/>
          <p:cNvPicPr>
            <a:picLocks noChangeAspect="1"/>
          </p:cNvPicPr>
          <p:nvPr/>
        </p:nvPicPr>
        <p:blipFill>
          <a:blip r:embed="rId2"/>
          <a:stretch>
            <a:fillRect/>
          </a:stretch>
        </p:blipFill>
        <p:spPr>
          <a:xfrm>
            <a:off x="4016402" y="122169"/>
            <a:ext cx="6399604" cy="288704"/>
          </a:xfrm>
          <a:prstGeom prst="rect">
            <a:avLst/>
          </a:prstGeom>
        </p:spPr>
      </p:pic>
    </p:spTree>
    <p:extLst>
      <p:ext uri="{BB962C8B-B14F-4D97-AF65-F5344CB8AC3E}">
        <p14:creationId xmlns:p14="http://schemas.microsoft.com/office/powerpoint/2010/main" val="3940800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algn="just">
              <a:spcAft>
                <a:spcPts val="1200"/>
              </a:spcAft>
            </a:pPr>
            <a:r>
              <a:rPr lang="fr-FR" dirty="0">
                <a:latin typeface="Arial (corps)"/>
              </a:rPr>
              <a:t>Depuis plusieurs années, la Banque de France a mis en place une </a:t>
            </a:r>
            <a:r>
              <a:rPr lang="fr-FR" b="1" dirty="0">
                <a:latin typeface="Arial (corps)"/>
              </a:rPr>
              <a:t>cellule d’alerte </a:t>
            </a:r>
            <a:r>
              <a:rPr lang="fr-FR" dirty="0">
                <a:latin typeface="Arial (corps)"/>
              </a:rPr>
              <a:t>dédiée aux particuliers qui rencontreraient des difficultés en matière d’inclusion bancaire et d’application de frais bancaires. </a:t>
            </a:r>
            <a:r>
              <a:rPr lang="fr-FR" dirty="0">
                <a:latin typeface="Arial (corps)"/>
                <a:hlinkClick r:id="rId2"/>
              </a:rPr>
              <a:t>Cliquez ici pour en savoir plus</a:t>
            </a:r>
            <a:endParaRPr lang="fr-FR" dirty="0">
              <a:latin typeface="Arial (corps)"/>
            </a:endParaRPr>
          </a:p>
          <a:p>
            <a:pPr algn="just">
              <a:spcAft>
                <a:spcPts val="600"/>
              </a:spcAft>
            </a:pPr>
            <a:r>
              <a:rPr lang="fr-FR" dirty="0">
                <a:latin typeface="Arial (corps)"/>
              </a:rPr>
              <a:t>La clientèle fragile bénéficie d’une </a:t>
            </a:r>
            <a:r>
              <a:rPr lang="fr-FR" b="1" dirty="0">
                <a:latin typeface="Arial (corps)"/>
              </a:rPr>
              <a:t>tarification réduite pour limiter l’impact des frais bancaires </a:t>
            </a:r>
            <a:r>
              <a:rPr lang="fr-FR" dirty="0">
                <a:latin typeface="Arial (corps)"/>
              </a:rPr>
              <a:t>sur leur situation.</a:t>
            </a:r>
          </a:p>
          <a:p>
            <a:pPr lvl="1" algn="just">
              <a:spcAft>
                <a:spcPts val="600"/>
              </a:spcAft>
            </a:pPr>
            <a:r>
              <a:rPr lang="fr-FR" dirty="0">
                <a:latin typeface="Arial (corps)"/>
              </a:rPr>
              <a:t>25 € par mois </a:t>
            </a:r>
            <a:r>
              <a:rPr lang="fr-FR" dirty="0">
                <a:solidFill>
                  <a:schemeClr val="tx1"/>
                </a:solidFill>
                <a:latin typeface="Arial (corps)"/>
              </a:rPr>
              <a:t>de frais d'incidents bancaires de toutes natures pour tous les clients identifiés en situation de fragilité financière (ceci ne s’applique qu'aux clients éligibles et non pas aux clients détectés au titre de la prévention du surendettement) </a:t>
            </a:r>
          </a:p>
          <a:p>
            <a:pPr lvl="1" algn="just">
              <a:spcAft>
                <a:spcPts val="600"/>
              </a:spcAft>
            </a:pPr>
            <a:r>
              <a:rPr lang="fr-FR" dirty="0">
                <a:solidFill>
                  <a:schemeClr val="tx1"/>
                </a:solidFill>
                <a:latin typeface="Arial (corps)"/>
              </a:rPr>
              <a:t>16,50 € par mois  de frais d'incidents bancaires de toutes natures pour les clients ayant souscrit à l‘Offre d’accompagnement de la Clientèle en situation de fragilité Financière (OCF) </a:t>
            </a:r>
          </a:p>
          <a:p>
            <a:pPr lvl="1" algn="just">
              <a:spcAft>
                <a:spcPts val="1200"/>
              </a:spcAft>
            </a:pPr>
            <a:r>
              <a:rPr lang="fr-FR" dirty="0">
                <a:solidFill>
                  <a:schemeClr val="tx1"/>
                </a:solidFill>
                <a:latin typeface="Arial (corps)"/>
              </a:rPr>
              <a:t>les frais bancaires sont plafonnés dès 5 incidents de paiement par mois (sous conditions de ressources), depuis le 1er </a:t>
            </a:r>
            <a:r>
              <a:rPr lang="fr-FR" dirty="0">
                <a:latin typeface="Arial (corps)"/>
              </a:rPr>
              <a:t>novembre 2020.</a:t>
            </a:r>
          </a:p>
          <a:p>
            <a:pPr algn="just">
              <a:spcAft>
                <a:spcPts val="600"/>
              </a:spcAft>
            </a:pPr>
            <a:r>
              <a:rPr lang="fr-FR" dirty="0">
                <a:latin typeface="Arial (corps)"/>
              </a:rPr>
              <a:t>Face à </a:t>
            </a:r>
            <a:r>
              <a:rPr lang="fr-FR" b="1" dirty="0">
                <a:latin typeface="Arial (corps)"/>
              </a:rPr>
              <a:t>l’inflation</a:t>
            </a:r>
            <a:r>
              <a:rPr lang="fr-FR" dirty="0">
                <a:latin typeface="Arial (corps)"/>
              </a:rPr>
              <a:t>, certaines situations de nos clients deviennent fragiles et c’est dans ce contexte que nous devons être en mesure de les accompagner. </a:t>
            </a:r>
          </a:p>
          <a:p>
            <a:pPr lvl="1" algn="just">
              <a:spcAft>
                <a:spcPts val="600"/>
              </a:spcAft>
            </a:pPr>
            <a:r>
              <a:rPr lang="fr-FR" b="1" dirty="0">
                <a:latin typeface="Arial (corps)"/>
              </a:rPr>
              <a:t>Savoir accompagner lors des difficultés donnera envie au client d’être fidèle à sa banque quand la situation sera devenue saine.</a:t>
            </a:r>
          </a:p>
          <a:p>
            <a:pPr lvl="1" algn="just">
              <a:spcAft>
                <a:spcPts val="1200"/>
              </a:spcAft>
            </a:pPr>
            <a:r>
              <a:rPr lang="fr-FR" dirty="0">
                <a:latin typeface="Arial (corps)"/>
              </a:rPr>
              <a:t>Un client fragile est enclin à répondre aux </a:t>
            </a:r>
            <a:r>
              <a:rPr lang="fr-FR" b="1" dirty="0">
                <a:latin typeface="Arial (corps)"/>
              </a:rPr>
              <a:t>enquêtes de satisfaction</a:t>
            </a:r>
            <a:r>
              <a:rPr lang="fr-FR" dirty="0">
                <a:latin typeface="Arial (corps)"/>
              </a:rPr>
              <a:t>. </a:t>
            </a:r>
          </a:p>
          <a:p>
            <a:pPr algn="just">
              <a:spcAft>
                <a:spcPts val="1200"/>
              </a:spcAft>
            </a:pPr>
            <a:r>
              <a:rPr lang="fr-FR" dirty="0">
                <a:latin typeface="Arial (corps)"/>
              </a:rPr>
              <a:t>L’objectif de cette Heure du Jeudi est de mettre en relief  le fonctionnement des critères de ciblage et de détection de la clientèle fragile et de vous accompagner dans les situations détectées en agence, au travers du </a:t>
            </a:r>
            <a:r>
              <a:rPr lang="fr-FR" b="1" dirty="0">
                <a:solidFill>
                  <a:schemeClr val="accent4">
                    <a:lumMod val="75000"/>
                  </a:schemeClr>
                </a:solidFill>
                <a:latin typeface="Arial (corps)"/>
              </a:rPr>
              <a:t>nouveau Book de l’inclusion bancaire.</a:t>
            </a:r>
          </a:p>
          <a:p>
            <a:pPr algn="just">
              <a:spcAft>
                <a:spcPts val="1200"/>
              </a:spcAft>
            </a:pPr>
            <a:r>
              <a:rPr lang="fr-FR" b="1" dirty="0">
                <a:solidFill>
                  <a:schemeClr val="accent4">
                    <a:lumMod val="75000"/>
                  </a:schemeClr>
                </a:solidFill>
                <a:latin typeface="Arial (corps)"/>
              </a:rPr>
              <a:t>Ce </a:t>
            </a:r>
            <a:r>
              <a:rPr lang="fr-FR" b="1" dirty="0">
                <a:solidFill>
                  <a:schemeClr val="accent4">
                    <a:lumMod val="75000"/>
                  </a:schemeClr>
                </a:solidFill>
                <a:latin typeface="Arial (corps)"/>
                <a:hlinkClick r:id="rId3"/>
              </a:rPr>
              <a:t>book de l’inclusion bancaire </a:t>
            </a:r>
            <a:r>
              <a:rPr lang="fr-FR" b="1" dirty="0">
                <a:solidFill>
                  <a:schemeClr val="accent4">
                    <a:lumMod val="75000"/>
                  </a:schemeClr>
                </a:solidFill>
                <a:latin typeface="Arial (corps)"/>
              </a:rPr>
              <a:t>restera à votre disposition dans </a:t>
            </a:r>
          </a:p>
          <a:p>
            <a:pPr marL="410436" lvl="1" indent="0" algn="just">
              <a:buNone/>
            </a:pPr>
            <a:endParaRPr lang="fr-FR" dirty="0">
              <a:latin typeface="Arial (corps)"/>
            </a:endParaRPr>
          </a:p>
          <a:p>
            <a:pPr marL="0" indent="0">
              <a:buNone/>
            </a:pPr>
            <a:endParaRPr lang="fr-FR" dirty="0">
              <a:latin typeface="Arial (corps)"/>
            </a:endParaRPr>
          </a:p>
        </p:txBody>
      </p:sp>
      <p:sp>
        <p:nvSpPr>
          <p:cNvPr id="6" name="Espace réservé du texte 5"/>
          <p:cNvSpPr>
            <a:spLocks noGrp="1"/>
          </p:cNvSpPr>
          <p:nvPr>
            <p:ph type="body" sz="quarter" idx="12"/>
          </p:nvPr>
        </p:nvSpPr>
        <p:spPr/>
        <p:txBody>
          <a:bodyPr/>
          <a:lstStyle/>
          <a:p>
            <a:r>
              <a:rPr lang="fr-FR" dirty="0"/>
              <a:t>Dans le contexte social et économique présent, la clientèle fragile est un sujet d’actualité. </a:t>
            </a:r>
          </a:p>
        </p:txBody>
      </p:sp>
      <p:pic>
        <p:nvPicPr>
          <p:cNvPr id="10" name="Image 9"/>
          <p:cNvPicPr>
            <a:picLocks noChangeAspect="1"/>
          </p:cNvPicPr>
          <p:nvPr/>
        </p:nvPicPr>
        <p:blipFill>
          <a:blip r:embed="rId4"/>
          <a:stretch>
            <a:fillRect/>
          </a:stretch>
        </p:blipFill>
        <p:spPr>
          <a:xfrm>
            <a:off x="4037184" y="167133"/>
            <a:ext cx="6399604" cy="288704"/>
          </a:xfrm>
          <a:prstGeom prst="rect">
            <a:avLst/>
          </a:prstGeom>
        </p:spPr>
      </p:pic>
      <p:pic>
        <p:nvPicPr>
          <p:cNvPr id="2" name="Image 1">
            <a:hlinkClick r:id="rId5"/>
            <a:extLst>
              <a:ext uri="{FF2B5EF4-FFF2-40B4-BE49-F238E27FC236}">
                <a16:creationId xmlns:a16="http://schemas.microsoft.com/office/drawing/2014/main" id="{8FBEB64C-D112-B4B8-A0D4-32DD2025B4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78857" y="6737300"/>
            <a:ext cx="1591389" cy="301399"/>
          </a:xfrm>
          <a:prstGeom prst="rect">
            <a:avLst/>
          </a:prstGeom>
        </p:spPr>
      </p:pic>
    </p:spTree>
    <p:extLst>
      <p:ext uri="{BB962C8B-B14F-4D97-AF65-F5344CB8AC3E}">
        <p14:creationId xmlns:p14="http://schemas.microsoft.com/office/powerpoint/2010/main" val="2219245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9615FB-FA70-0746-B49E-3B6FA19AE950}"/>
              </a:ext>
            </a:extLst>
          </p:cNvPr>
          <p:cNvSpPr/>
          <p:nvPr/>
        </p:nvSpPr>
        <p:spPr>
          <a:xfrm>
            <a:off x="167463" y="5063627"/>
            <a:ext cx="10356887" cy="1200329"/>
          </a:xfrm>
          <a:prstGeom prst="rect">
            <a:avLst/>
          </a:prstGeom>
          <a:effectLst>
            <a:outerShdw blurRad="428137" dist="146224" dir="2580000" sx="85000" sy="85000" algn="ctr" rotWithShape="0">
              <a:schemeClr val="tx1">
                <a:alpha val="87406"/>
              </a:schemeClr>
            </a:outerShdw>
          </a:effectLst>
        </p:spPr>
        <p:txBody>
          <a:bodyPr wrap="square">
            <a:spAutoFit/>
          </a:bodyPr>
          <a:lstStyle/>
          <a:p>
            <a:pPr algn="ctr"/>
            <a:r>
              <a:rPr lang="fr-FR" sz="3600" b="1" dirty="0">
                <a:solidFill>
                  <a:schemeClr val="bg1"/>
                </a:solidFill>
                <a:effectLst>
                  <a:outerShdw blurRad="111010" dist="34556" dir="5400000" sx="101000" sy="101000" algn="ctr" rotWithShape="0">
                    <a:srgbClr val="000000">
                      <a:alpha val="65829"/>
                    </a:srgbClr>
                  </a:outerShdw>
                </a:effectLst>
                <a:latin typeface="Arial Black" panose="020B0604020202020204" pitchFamily="34" charset="0"/>
                <a:cs typeface="Arial Black" panose="020B0604020202020204" pitchFamily="34" charset="0"/>
              </a:rPr>
              <a:t>BOOK </a:t>
            </a:r>
            <a:r>
              <a:rPr lang="fr-FR" sz="3600" b="1" dirty="0">
                <a:effectLst>
                  <a:outerShdw blurRad="111010" dist="34556" dir="5400000" sx="101000" sy="101000" algn="ctr" rotWithShape="0">
                    <a:srgbClr val="000000">
                      <a:alpha val="65829"/>
                    </a:srgbClr>
                  </a:outerShdw>
                </a:effectLst>
                <a:latin typeface="Arial Black" panose="020B0604020202020204" pitchFamily="34" charset="0"/>
                <a:cs typeface="Arial Black" panose="020B0604020202020204" pitchFamily="34" charset="0"/>
              </a:rPr>
              <a:t> </a:t>
            </a:r>
          </a:p>
          <a:p>
            <a:pPr algn="ctr"/>
            <a:r>
              <a:rPr lang="fr-FR" sz="3600" b="1" dirty="0">
                <a:solidFill>
                  <a:srgbClr val="E30613"/>
                </a:solidFill>
                <a:effectLst>
                  <a:outerShdw blurRad="111010" dist="34556" dir="5400000" sx="101000" sy="101000" algn="ctr" rotWithShape="0">
                    <a:srgbClr val="000000">
                      <a:alpha val="65829"/>
                    </a:srgbClr>
                  </a:outerShdw>
                </a:effectLst>
                <a:latin typeface="Arial Black" panose="020B0604020202020204" pitchFamily="34" charset="0"/>
                <a:cs typeface="Arial Black" panose="020B0604020202020204" pitchFamily="34" charset="0"/>
              </a:rPr>
              <a:t>INCLUSION BANCAIRE</a:t>
            </a:r>
          </a:p>
        </p:txBody>
      </p:sp>
      <p:sp>
        <p:nvSpPr>
          <p:cNvPr id="3" name="Holder 2">
            <a:extLst>
              <a:ext uri="{FF2B5EF4-FFF2-40B4-BE49-F238E27FC236}">
                <a16:creationId xmlns:a16="http://schemas.microsoft.com/office/drawing/2014/main" id="{C43114E7-E21B-D84C-A56E-7EDCE212EF8F}"/>
              </a:ext>
            </a:extLst>
          </p:cNvPr>
          <p:cNvSpPr txBox="1">
            <a:spLocks/>
          </p:cNvSpPr>
          <p:nvPr/>
        </p:nvSpPr>
        <p:spPr>
          <a:xfrm>
            <a:off x="3171755" y="7226105"/>
            <a:ext cx="4348480" cy="102592"/>
          </a:xfrm>
          <a:prstGeom prst="rect">
            <a:avLst/>
          </a:prstGeom>
        </p:spPr>
        <p:txBody>
          <a:bodyPr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lnSpc>
                <a:spcPts val="840"/>
              </a:lnSpc>
            </a:pPr>
            <a:r>
              <a:rPr lang="fr-FR" dirty="0">
                <a:latin typeface="Arial" panose="020B0604020202020204" pitchFamily="34" charset="0"/>
                <a:cs typeface="Arial" panose="020B0604020202020204" pitchFamily="34" charset="0"/>
              </a:rPr>
              <a:t>DOCUMENT À USAGE STRICTEMENT INTERNE</a:t>
            </a:r>
          </a:p>
        </p:txBody>
      </p:sp>
      <p:sp>
        <p:nvSpPr>
          <p:cNvPr id="4" name="object 4">
            <a:hlinkClick r:id="rId2" action="ppaction://hlinksldjump"/>
            <a:extLst>
              <a:ext uri="{FF2B5EF4-FFF2-40B4-BE49-F238E27FC236}">
                <a16:creationId xmlns:a16="http://schemas.microsoft.com/office/drawing/2014/main" id="{05C0489B-9CA0-B94A-A384-7606633DBCE5}"/>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5" name="object 5">
            <a:extLst>
              <a:ext uri="{FF2B5EF4-FFF2-40B4-BE49-F238E27FC236}">
                <a16:creationId xmlns:a16="http://schemas.microsoft.com/office/drawing/2014/main" id="{21A218C3-55AB-7846-A9AE-0802FD393D54}"/>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 name="Rectangle 5">
            <a:extLst>
              <a:ext uri="{FF2B5EF4-FFF2-40B4-BE49-F238E27FC236}">
                <a16:creationId xmlns:a16="http://schemas.microsoft.com/office/drawing/2014/main" id="{9D8B3CE3-811D-C0F9-6162-2E65D27C15F6}"/>
              </a:ext>
            </a:extLst>
          </p:cNvPr>
          <p:cNvSpPr/>
          <p:nvPr/>
        </p:nvSpPr>
        <p:spPr>
          <a:xfrm>
            <a:off x="4145775" y="6332931"/>
            <a:ext cx="2400261" cy="2930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latin typeface="Arial" panose="020B0604020202020204" pitchFamily="34" charset="0"/>
                <a:cs typeface="Arial" panose="020B0604020202020204" pitchFamily="34" charset="0"/>
              </a:rPr>
              <a:t>Marché des Particuliers</a:t>
            </a:r>
          </a:p>
        </p:txBody>
      </p:sp>
      <p:sp>
        <p:nvSpPr>
          <p:cNvPr id="7" name="Rectangle 6">
            <a:extLst>
              <a:ext uri="{FF2B5EF4-FFF2-40B4-BE49-F238E27FC236}">
                <a16:creationId xmlns:a16="http://schemas.microsoft.com/office/drawing/2014/main" id="{602E681C-DFF9-48F0-4B8A-1075FDF38211}"/>
              </a:ext>
            </a:extLst>
          </p:cNvPr>
          <p:cNvSpPr/>
          <p:nvPr/>
        </p:nvSpPr>
        <p:spPr>
          <a:xfrm>
            <a:off x="6546037" y="441497"/>
            <a:ext cx="3586791" cy="66516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75000"/>
                    <a:lumOff val="25000"/>
                  </a:schemeClr>
                </a:solidFill>
              </a:rPr>
              <a:t>Consultez cette HDJ en mode Diaporama     </a:t>
            </a:r>
            <a:r>
              <a:rPr lang="fr-FR" sz="1400" b="1" dirty="0">
                <a:solidFill>
                  <a:schemeClr val="bg1">
                    <a:lumMod val="95000"/>
                  </a:schemeClr>
                </a:solidFill>
              </a:rPr>
              <a:t>. </a:t>
            </a:r>
            <a:r>
              <a:rPr lang="fr-FR" sz="1400" b="1" dirty="0">
                <a:solidFill>
                  <a:schemeClr val="tx1">
                    <a:lumMod val="75000"/>
                    <a:lumOff val="25000"/>
                  </a:schemeClr>
                </a:solidFill>
              </a:rPr>
              <a:t>      (en bas à droite de votre écran)</a:t>
            </a:r>
          </a:p>
        </p:txBody>
      </p:sp>
      <p:pic>
        <p:nvPicPr>
          <p:cNvPr id="9" name="Image 8">
            <a:extLst>
              <a:ext uri="{FF2B5EF4-FFF2-40B4-BE49-F238E27FC236}">
                <a16:creationId xmlns:a16="http://schemas.microsoft.com/office/drawing/2014/main" id="{27D72EBA-41D5-6D91-C49C-D0237583B955}"/>
              </a:ext>
            </a:extLst>
          </p:cNvPr>
          <p:cNvPicPr>
            <a:picLocks noChangeAspect="1"/>
          </p:cNvPicPr>
          <p:nvPr/>
        </p:nvPicPr>
        <p:blipFill>
          <a:blip r:embed="rId3"/>
          <a:stretch>
            <a:fillRect/>
          </a:stretch>
        </p:blipFill>
        <p:spPr>
          <a:xfrm>
            <a:off x="9750443" y="564080"/>
            <a:ext cx="228600" cy="228600"/>
          </a:xfrm>
          <a:prstGeom prst="rect">
            <a:avLst/>
          </a:prstGeom>
        </p:spPr>
      </p:pic>
    </p:spTree>
    <p:extLst>
      <p:ext uri="{BB962C8B-B14F-4D97-AF65-F5344CB8AC3E}">
        <p14:creationId xmlns:p14="http://schemas.microsoft.com/office/powerpoint/2010/main" val="3193517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0B5E103E-49C9-1E2A-6CE9-53CF81FC1401}"/>
              </a:ext>
            </a:extLst>
          </p:cNvPr>
          <p:cNvGrpSpPr/>
          <p:nvPr/>
        </p:nvGrpSpPr>
        <p:grpSpPr>
          <a:xfrm>
            <a:off x="5463540" y="761952"/>
            <a:ext cx="4617720" cy="1872780"/>
            <a:chOff x="5463540" y="761952"/>
            <a:chExt cx="4617720" cy="1872780"/>
          </a:xfrm>
        </p:grpSpPr>
        <p:sp>
          <p:nvSpPr>
            <p:cNvPr id="31" name="Rectangle 30">
              <a:extLst>
                <a:ext uri="{FF2B5EF4-FFF2-40B4-BE49-F238E27FC236}">
                  <a16:creationId xmlns:a16="http://schemas.microsoft.com/office/drawing/2014/main" id="{38FD07C7-13DA-947F-8514-6FF3A41A614E}"/>
                </a:ext>
              </a:extLst>
            </p:cNvPr>
            <p:cNvSpPr/>
            <p:nvPr/>
          </p:nvSpPr>
          <p:spPr>
            <a:xfrm>
              <a:off x="5463540" y="761952"/>
              <a:ext cx="4617720" cy="142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riangle rectangle 31">
              <a:extLst>
                <a:ext uri="{FF2B5EF4-FFF2-40B4-BE49-F238E27FC236}">
                  <a16:creationId xmlns:a16="http://schemas.microsoft.com/office/drawing/2014/main" id="{8939633E-B1A4-07E2-0C4D-764F566D0F13}"/>
                </a:ext>
              </a:extLst>
            </p:cNvPr>
            <p:cNvSpPr/>
            <p:nvPr/>
          </p:nvSpPr>
          <p:spPr>
            <a:xfrm rot="5400000" flipV="1">
              <a:off x="7071724" y="2025497"/>
              <a:ext cx="640341" cy="578129"/>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Holder 2">
            <a:extLst>
              <a:ext uri="{FF2B5EF4-FFF2-40B4-BE49-F238E27FC236}">
                <a16:creationId xmlns:a16="http://schemas.microsoft.com/office/drawing/2014/main" id="{0D217120-9258-14F8-2882-95B25FC2E874}"/>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 </a:t>
            </a:r>
          </a:p>
        </p:txBody>
      </p:sp>
      <p:sp>
        <p:nvSpPr>
          <p:cNvPr id="7" name="Slide Number Placeholder 5">
            <a:extLst>
              <a:ext uri="{FF2B5EF4-FFF2-40B4-BE49-F238E27FC236}">
                <a16:creationId xmlns:a16="http://schemas.microsoft.com/office/drawing/2014/main" id="{2D25BC27-A1A8-4027-4C6A-31B1E2EE3AD6}"/>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5</a:t>
            </a:fld>
            <a:endParaRPr lang="fr-FR" dirty="0"/>
          </a:p>
        </p:txBody>
      </p:sp>
      <p:sp>
        <p:nvSpPr>
          <p:cNvPr id="8" name="object 4">
            <a:hlinkClick r:id="rId2" action="ppaction://hlinksldjump"/>
            <a:extLst>
              <a:ext uri="{FF2B5EF4-FFF2-40B4-BE49-F238E27FC236}">
                <a16:creationId xmlns:a16="http://schemas.microsoft.com/office/drawing/2014/main" id="{4A37EE25-2F06-8EB0-BC9D-BB7BD8645E96}"/>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5">
            <a:extLst>
              <a:ext uri="{FF2B5EF4-FFF2-40B4-BE49-F238E27FC236}">
                <a16:creationId xmlns:a16="http://schemas.microsoft.com/office/drawing/2014/main" id="{33D7CC0D-6605-D8EC-1F07-C5EC5096BE41}"/>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10" name="object 7">
            <a:hlinkClick r:id="rId3" action="ppaction://hlinksldjump"/>
            <a:extLst>
              <a:ext uri="{FF2B5EF4-FFF2-40B4-BE49-F238E27FC236}">
                <a16:creationId xmlns:a16="http://schemas.microsoft.com/office/drawing/2014/main" id="{A0414C67-AEAA-288B-6F88-DA77C598C07E}"/>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11" name="object 8">
            <a:extLst>
              <a:ext uri="{FF2B5EF4-FFF2-40B4-BE49-F238E27FC236}">
                <a16:creationId xmlns:a16="http://schemas.microsoft.com/office/drawing/2014/main" id="{037C02A1-90AB-F468-F742-59100D29417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pic>
        <p:nvPicPr>
          <p:cNvPr id="17" name="Graphique 16">
            <a:extLst>
              <a:ext uri="{FF2B5EF4-FFF2-40B4-BE49-F238E27FC236}">
                <a16:creationId xmlns:a16="http://schemas.microsoft.com/office/drawing/2014/main" id="{E56BB7EB-5E88-4AAD-3B1B-36566C7890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1386" y="6680516"/>
            <a:ext cx="9760428" cy="67313"/>
          </a:xfrm>
          <a:prstGeom prst="rect">
            <a:avLst/>
          </a:prstGeom>
        </p:spPr>
      </p:pic>
      <p:pic>
        <p:nvPicPr>
          <p:cNvPr id="19" name="Graphique 18">
            <a:extLst>
              <a:ext uri="{FF2B5EF4-FFF2-40B4-BE49-F238E27FC236}">
                <a16:creationId xmlns:a16="http://schemas.microsoft.com/office/drawing/2014/main" id="{E8FDB3B8-49B1-BAF4-9D9A-27AFD1302A6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34145" y="647615"/>
            <a:ext cx="385057" cy="301349"/>
          </a:xfrm>
          <a:prstGeom prst="rect">
            <a:avLst/>
          </a:prstGeom>
        </p:spPr>
      </p:pic>
      <p:pic>
        <p:nvPicPr>
          <p:cNvPr id="20" name="Graphique 19">
            <a:extLst>
              <a:ext uri="{FF2B5EF4-FFF2-40B4-BE49-F238E27FC236}">
                <a16:creationId xmlns:a16="http://schemas.microsoft.com/office/drawing/2014/main" id="{4891F203-9DA2-11A1-A122-91E29ECB9B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9754076" y="2030645"/>
            <a:ext cx="384333" cy="301349"/>
          </a:xfrm>
          <a:prstGeom prst="rect">
            <a:avLst/>
          </a:prstGeom>
        </p:spPr>
      </p:pic>
      <p:pic>
        <p:nvPicPr>
          <p:cNvPr id="22" name="Graphique 21">
            <a:extLst>
              <a:ext uri="{FF2B5EF4-FFF2-40B4-BE49-F238E27FC236}">
                <a16:creationId xmlns:a16="http://schemas.microsoft.com/office/drawing/2014/main" id="{C7A8769D-8BAA-6EE1-9D8B-29A339FAE84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31384" y="1700301"/>
            <a:ext cx="2051846" cy="269095"/>
          </a:xfrm>
          <a:prstGeom prst="rect">
            <a:avLst/>
          </a:prstGeom>
        </p:spPr>
      </p:pic>
      <p:pic>
        <p:nvPicPr>
          <p:cNvPr id="24" name="Graphique 23">
            <a:extLst>
              <a:ext uri="{FF2B5EF4-FFF2-40B4-BE49-F238E27FC236}">
                <a16:creationId xmlns:a16="http://schemas.microsoft.com/office/drawing/2014/main" id="{D7F4BA01-61DF-8452-2C72-3C7B0ACD6BD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7233" y="434614"/>
            <a:ext cx="908303" cy="902695"/>
          </a:xfrm>
          <a:prstGeom prst="rect">
            <a:avLst/>
          </a:prstGeom>
        </p:spPr>
      </p:pic>
      <p:sp>
        <p:nvSpPr>
          <p:cNvPr id="25" name="ZoneTexte 24">
            <a:extLst>
              <a:ext uri="{FF2B5EF4-FFF2-40B4-BE49-F238E27FC236}">
                <a16:creationId xmlns:a16="http://schemas.microsoft.com/office/drawing/2014/main" id="{CED901C6-C438-C94D-29BD-97DD26D243A5}"/>
              </a:ext>
            </a:extLst>
          </p:cNvPr>
          <p:cNvSpPr txBox="1"/>
          <p:nvPr/>
        </p:nvSpPr>
        <p:spPr>
          <a:xfrm>
            <a:off x="931384" y="2286274"/>
            <a:ext cx="3526316" cy="4062651"/>
          </a:xfrm>
          <a:prstGeom prst="rect">
            <a:avLst/>
          </a:prstGeom>
          <a:noFill/>
        </p:spPr>
        <p:txBody>
          <a:bodyPr wrap="square" lIns="0" tIns="0" rIns="0" bIns="0" rtlCol="0">
            <a:spAutoFit/>
          </a:bodyPr>
          <a:lstStyle/>
          <a:p>
            <a:r>
              <a:rPr lang="fr-FR" sz="1200" b="1" kern="0" dirty="0">
                <a:effectLst/>
                <a:latin typeface="Arial" panose="020B0604020202020204" pitchFamily="34" charset="0"/>
                <a:cs typeface="Arial" panose="020B0604020202020204" pitchFamily="34" charset="0"/>
              </a:rPr>
              <a:t>Être utile à nos clients, dans tous les moments de leur vie, fait partie aujourd’hui, de l’ADN </a:t>
            </a:r>
            <a:br>
              <a:rPr lang="fr-FR" sz="1200" b="1" kern="0" dirty="0">
                <a:effectLst/>
                <a:latin typeface="Arial" panose="020B0604020202020204" pitchFamily="34" charset="0"/>
                <a:cs typeface="Arial" panose="020B0604020202020204" pitchFamily="34" charset="0"/>
              </a:rPr>
            </a:br>
            <a:r>
              <a:rPr lang="fr-FR" sz="1200" b="1" kern="0" dirty="0">
                <a:effectLst/>
                <a:latin typeface="Arial" panose="020B0604020202020204" pitchFamily="34" charset="0"/>
                <a:cs typeface="Arial" panose="020B0604020202020204" pitchFamily="34" charset="0"/>
              </a:rPr>
              <a:t>de la Caisse d’Epargne : </a:t>
            </a:r>
            <a:r>
              <a:rPr lang="fr-FR" sz="1200" kern="0" dirty="0">
                <a:effectLst/>
                <a:latin typeface="Arial" panose="020B0604020202020204" pitchFamily="34" charset="0"/>
                <a:cs typeface="Arial" panose="020B0604020202020204" pitchFamily="34" charset="0"/>
              </a:rPr>
              <a:t>les accompagner dans leur quotidien et leurs projets futurs mais aussi être à leurs côtés quand certains accidents de parcours peuvent être rencontrés.</a:t>
            </a:r>
          </a:p>
          <a:p>
            <a:endParaRPr lang="fr-FR" sz="1200" kern="0" dirty="0">
              <a:effectLst/>
              <a:latin typeface="Arial" panose="020B0604020202020204" pitchFamily="34" charset="0"/>
              <a:cs typeface="Arial" panose="020B0604020202020204" pitchFamily="34" charset="0"/>
            </a:endParaRPr>
          </a:p>
          <a:p>
            <a:r>
              <a:rPr lang="fr-FR" sz="1200" kern="0" dirty="0">
                <a:effectLst/>
                <a:latin typeface="Arial" panose="020B0604020202020204" pitchFamily="34" charset="0"/>
                <a:cs typeface="Arial" panose="020B0604020202020204" pitchFamily="34" charset="0"/>
              </a:rPr>
              <a:t>En tant que </a:t>
            </a:r>
            <a:r>
              <a:rPr lang="fr-FR" sz="1200" b="1" kern="0" dirty="0">
                <a:effectLst/>
                <a:latin typeface="Arial" panose="020B0604020202020204" pitchFamily="34" charset="0"/>
                <a:cs typeface="Arial" panose="020B0604020202020204" pitchFamily="34" charset="0"/>
              </a:rPr>
              <a:t>banque engagée,</a:t>
            </a:r>
            <a:r>
              <a:rPr lang="fr-FR" sz="1200" kern="0" dirty="0">
                <a:effectLst/>
                <a:latin typeface="Arial" panose="020B0604020202020204" pitchFamily="34" charset="0"/>
                <a:cs typeface="Arial" panose="020B0604020202020204" pitchFamily="34" charset="0"/>
              </a:rPr>
              <a:t> l’Inclusion Bancaire fait partie de l’une de nos responsabilités sociétales. Ainsi, nous avons mis en place plusieurs dispositifs permettant de prévenir les situations de surendettement ou de détecter nos clients rencontrant des difficultés financières avérées.</a:t>
            </a:r>
          </a:p>
          <a:p>
            <a:endParaRPr lang="fr-FR" sz="1200" kern="0" dirty="0">
              <a:effectLst/>
              <a:latin typeface="Arial" panose="020B0604020202020204" pitchFamily="34" charset="0"/>
              <a:cs typeface="Arial" panose="020B0604020202020204" pitchFamily="34" charset="0"/>
            </a:endParaRPr>
          </a:p>
          <a:p>
            <a:r>
              <a:rPr lang="fr-FR" sz="1200" kern="0" dirty="0">
                <a:effectLst/>
                <a:latin typeface="Arial" panose="020B0604020202020204" pitchFamily="34" charset="0"/>
                <a:cs typeface="Arial" panose="020B0604020202020204" pitchFamily="34" charset="0"/>
              </a:rPr>
              <a:t>Ce book a pour objectif de vous aider à appréhender l’Inclusion Bancaire en fonction </a:t>
            </a:r>
            <a:br>
              <a:rPr lang="fr-FR" sz="1200" kern="0" dirty="0">
                <a:effectLst/>
                <a:latin typeface="Arial" panose="020B0604020202020204" pitchFamily="34" charset="0"/>
                <a:cs typeface="Arial" panose="020B0604020202020204" pitchFamily="34" charset="0"/>
              </a:rPr>
            </a:br>
            <a:r>
              <a:rPr lang="fr-FR" sz="1200" kern="0" dirty="0">
                <a:effectLst/>
                <a:latin typeface="Arial" panose="020B0604020202020204" pitchFamily="34" charset="0"/>
                <a:cs typeface="Arial" panose="020B0604020202020204" pitchFamily="34" charset="0"/>
              </a:rPr>
              <a:t>des différents profils clients que vous pouvez rencontrer. Détenteurs OCF</a:t>
            </a:r>
            <a:r>
              <a:rPr lang="fr-FR" sz="1200" kern="0" baseline="30000" dirty="0">
                <a:effectLst/>
                <a:latin typeface="Arial" panose="020B0604020202020204" pitchFamily="34" charset="0"/>
                <a:cs typeface="Arial" panose="020B0604020202020204" pitchFamily="34" charset="0"/>
              </a:rPr>
              <a:t>*</a:t>
            </a:r>
            <a:r>
              <a:rPr lang="fr-FR" sz="1200" kern="0" dirty="0">
                <a:effectLst/>
                <a:latin typeface="Arial" panose="020B0604020202020204" pitchFamily="34" charset="0"/>
                <a:cs typeface="Arial" panose="020B0604020202020204" pitchFamily="34" charset="0"/>
              </a:rPr>
              <a:t>, clients ciblés Fragiles… Comment les accompagner ? Quelles offres leur proposer ? Découvrez dès à présent l’ensemble de nos solutions dédiées.</a:t>
            </a:r>
          </a:p>
          <a:p>
            <a:endParaRPr lang="fr-FR" sz="1200" kern="0" dirty="0">
              <a:latin typeface="Arial" panose="020B0604020202020204" pitchFamily="34" charset="0"/>
              <a:cs typeface="Arial" panose="020B0604020202020204" pitchFamily="34" charset="0"/>
            </a:endParaRPr>
          </a:p>
        </p:txBody>
      </p:sp>
      <p:sp>
        <p:nvSpPr>
          <p:cNvPr id="26" name="ZoneTexte 25">
            <a:extLst>
              <a:ext uri="{FF2B5EF4-FFF2-40B4-BE49-F238E27FC236}">
                <a16:creationId xmlns:a16="http://schemas.microsoft.com/office/drawing/2014/main" id="{6988B63A-AB17-0E91-367E-62202B03CBAB}"/>
              </a:ext>
            </a:extLst>
          </p:cNvPr>
          <p:cNvSpPr txBox="1"/>
          <p:nvPr/>
        </p:nvSpPr>
        <p:spPr>
          <a:xfrm>
            <a:off x="5826361" y="994683"/>
            <a:ext cx="3949446" cy="738664"/>
          </a:xfrm>
          <a:prstGeom prst="rect">
            <a:avLst/>
          </a:prstGeom>
          <a:noFill/>
        </p:spPr>
        <p:txBody>
          <a:bodyPr wrap="square" lIns="0" tIns="0" rIns="0" bIns="0" rtlCol="0">
            <a:spAutoFit/>
          </a:bodyPr>
          <a:lstStyle/>
          <a:p>
            <a:r>
              <a:rPr lang="fr-FR" sz="1200" dirty="0">
                <a:effectLst/>
                <a:latin typeface="Arial Narrow" panose="020B0604020202020204" pitchFamily="34" charset="0"/>
                <a:cs typeface="Arial Narrow" panose="020B0604020202020204" pitchFamily="34" charset="0"/>
              </a:rPr>
              <a:t>L’inclusion bancaire participe au processus d’inclusion dans la vie économique et sociale. Elle permet à une personne physique d’accéder durablement à des produits et services bancaires adaptés </a:t>
            </a:r>
            <a:br>
              <a:rPr lang="fr-FR" sz="1200" dirty="0">
                <a:effectLst/>
                <a:latin typeface="Arial Narrow" panose="020B0604020202020204" pitchFamily="34" charset="0"/>
                <a:cs typeface="Arial Narrow" panose="020B0604020202020204" pitchFamily="34" charset="0"/>
              </a:rPr>
            </a:br>
            <a:r>
              <a:rPr lang="fr-FR" sz="1200" dirty="0">
                <a:effectLst/>
                <a:latin typeface="Arial Narrow" panose="020B0604020202020204" pitchFamily="34" charset="0"/>
                <a:cs typeface="Arial Narrow" panose="020B0604020202020204" pitchFamily="34" charset="0"/>
              </a:rPr>
              <a:t>à ses besoins non professionnels et de les utiliser. </a:t>
            </a:r>
          </a:p>
        </p:txBody>
      </p:sp>
      <p:sp>
        <p:nvSpPr>
          <p:cNvPr id="27" name="ZoneTexte 26">
            <a:extLst>
              <a:ext uri="{FF2B5EF4-FFF2-40B4-BE49-F238E27FC236}">
                <a16:creationId xmlns:a16="http://schemas.microsoft.com/office/drawing/2014/main" id="{68987872-1D9F-CB73-9839-6C8342766B8C}"/>
              </a:ext>
            </a:extLst>
          </p:cNvPr>
          <p:cNvSpPr txBox="1"/>
          <p:nvPr/>
        </p:nvSpPr>
        <p:spPr>
          <a:xfrm>
            <a:off x="5826361" y="1840503"/>
            <a:ext cx="3949446" cy="153888"/>
          </a:xfrm>
          <a:prstGeom prst="rect">
            <a:avLst/>
          </a:prstGeom>
          <a:noFill/>
        </p:spPr>
        <p:txBody>
          <a:bodyPr wrap="square" lIns="0" tIns="0" rIns="0" bIns="0" rtlCol="0">
            <a:spAutoFit/>
          </a:bodyPr>
          <a:lstStyle/>
          <a:p>
            <a:r>
              <a:rPr lang="fr-FR" sz="1000" b="1" dirty="0">
                <a:effectLst/>
                <a:latin typeface="Arial Narrow" panose="020B0604020202020204" pitchFamily="34" charset="0"/>
                <a:cs typeface="Arial Narrow" panose="020B0604020202020204" pitchFamily="34" charset="0"/>
              </a:rPr>
              <a:t>Observatoire de l’Inclusion Bancaire</a:t>
            </a:r>
          </a:p>
        </p:txBody>
      </p:sp>
      <p:pic>
        <p:nvPicPr>
          <p:cNvPr id="30" name="Image 29" descr="Une image contenant personne, extérieur, gens&#10;&#10;Description générée automatiquement">
            <a:extLst>
              <a:ext uri="{FF2B5EF4-FFF2-40B4-BE49-F238E27FC236}">
                <a16:creationId xmlns:a16="http://schemas.microsoft.com/office/drawing/2014/main" id="{BBADD529-8DAE-0613-69CE-17B5B4469C4D}"/>
              </a:ext>
            </a:extLst>
          </p:cNvPr>
          <p:cNvPicPr>
            <a:picLocks noChangeAspect="1"/>
          </p:cNvPicPr>
          <p:nvPr/>
        </p:nvPicPr>
        <p:blipFill>
          <a:blip r:embed="rId12"/>
          <a:stretch>
            <a:fillRect/>
          </a:stretch>
        </p:blipFill>
        <p:spPr>
          <a:xfrm>
            <a:off x="4697413" y="2972335"/>
            <a:ext cx="5994400" cy="3302000"/>
          </a:xfrm>
          <a:prstGeom prst="rect">
            <a:avLst/>
          </a:prstGeom>
        </p:spPr>
      </p:pic>
      <p:sp>
        <p:nvSpPr>
          <p:cNvPr id="35" name="ZoneTexte 34">
            <a:extLst>
              <a:ext uri="{FF2B5EF4-FFF2-40B4-BE49-F238E27FC236}">
                <a16:creationId xmlns:a16="http://schemas.microsoft.com/office/drawing/2014/main" id="{27EF755B-6F0B-09F2-0E7B-BCB1C7982460}"/>
              </a:ext>
            </a:extLst>
          </p:cNvPr>
          <p:cNvSpPr txBox="1"/>
          <p:nvPr/>
        </p:nvSpPr>
        <p:spPr>
          <a:xfrm>
            <a:off x="931384" y="6457270"/>
            <a:ext cx="8439200" cy="107722"/>
          </a:xfrm>
          <a:prstGeom prst="rect">
            <a:avLst/>
          </a:prstGeom>
          <a:noFill/>
        </p:spPr>
        <p:txBody>
          <a:bodyPr wrap="square" lIns="0" tIns="0" rIns="0" bIns="0">
            <a:spAutoFit/>
          </a:bodyPr>
          <a:lstStyle/>
          <a:p>
            <a:pPr algn="just"/>
            <a:r>
              <a:rPr lang="fr-FR" sz="700" dirty="0">
                <a:solidFill>
                  <a:schemeClr val="tx2"/>
                </a:solidFill>
                <a:effectLst/>
                <a:latin typeface="Arial Narrow" panose="020B0604020202020204" pitchFamily="34" charset="0"/>
                <a:cs typeface="Arial Narrow" panose="020B0604020202020204" pitchFamily="34" charset="0"/>
              </a:rPr>
              <a:t>* Offre d’accompagnement de la Clientèle en situation de Fragilité financière (OCF)</a:t>
            </a:r>
          </a:p>
        </p:txBody>
      </p:sp>
    </p:spTree>
    <p:extLst>
      <p:ext uri="{BB962C8B-B14F-4D97-AF65-F5344CB8AC3E}">
        <p14:creationId xmlns:p14="http://schemas.microsoft.com/office/powerpoint/2010/main" val="3491703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6">
            <a:extLst>
              <a:ext uri="{FF2B5EF4-FFF2-40B4-BE49-F238E27FC236}">
                <a16:creationId xmlns:a16="http://schemas.microsoft.com/office/drawing/2014/main" id="{DAC25FAE-300A-254F-9B62-2267982F33C7}"/>
              </a:ext>
            </a:extLst>
          </p:cNvPr>
          <p:cNvSpPr txBox="1"/>
          <p:nvPr/>
        </p:nvSpPr>
        <p:spPr>
          <a:xfrm>
            <a:off x="365300" y="346459"/>
            <a:ext cx="1626870" cy="684803"/>
          </a:xfrm>
          <a:prstGeom prst="rect">
            <a:avLst/>
          </a:prstGeom>
        </p:spPr>
        <p:txBody>
          <a:bodyPr vert="horz" wrap="square" lIns="0" tIns="12700" rIns="0" bIns="0" rtlCol="0">
            <a:spAutoFit/>
          </a:bodyPr>
          <a:lstStyle/>
          <a:p>
            <a:pPr marL="12700">
              <a:lnSpc>
                <a:spcPct val="100000"/>
              </a:lnSpc>
              <a:spcBef>
                <a:spcPts val="100"/>
              </a:spcBef>
            </a:pPr>
            <a:r>
              <a:rPr lang="fr-FR" sz="1400" b="1" dirty="0">
                <a:solidFill>
                  <a:schemeClr val="tx2"/>
                </a:solidFill>
                <a:latin typeface="Arial" panose="020B0604020202020204" pitchFamily="34" charset="0"/>
                <a:cs typeface="Arial" panose="020B0604020202020204" pitchFamily="34" charset="0"/>
              </a:rPr>
              <a:t>BOOK </a:t>
            </a:r>
          </a:p>
          <a:p>
            <a:pPr marL="12700">
              <a:lnSpc>
                <a:spcPct val="100000"/>
              </a:lnSpc>
              <a:spcBef>
                <a:spcPts val="100"/>
              </a:spcBef>
            </a:pPr>
            <a:r>
              <a:rPr lang="fr-FR" sz="1400" b="1" dirty="0">
                <a:solidFill>
                  <a:schemeClr val="tx2"/>
                </a:solidFill>
                <a:latin typeface="Arial" panose="020B0604020202020204" pitchFamily="34" charset="0"/>
                <a:cs typeface="Arial" panose="020B0604020202020204" pitchFamily="34" charset="0"/>
              </a:rPr>
              <a:t>INCLUSION</a:t>
            </a:r>
          </a:p>
          <a:p>
            <a:pPr marL="12700">
              <a:lnSpc>
                <a:spcPct val="100000"/>
              </a:lnSpc>
              <a:spcBef>
                <a:spcPts val="100"/>
              </a:spcBef>
            </a:pPr>
            <a:r>
              <a:rPr lang="fr-FR" sz="1400" b="1" dirty="0">
                <a:solidFill>
                  <a:schemeClr val="tx2"/>
                </a:solidFill>
                <a:latin typeface="Arial" panose="020B0604020202020204" pitchFamily="34" charset="0"/>
                <a:cs typeface="Arial" panose="020B0604020202020204" pitchFamily="34" charset="0"/>
              </a:rPr>
              <a:t>BANCAIRE</a:t>
            </a:r>
            <a:endParaRPr sz="1400" b="1" dirty="0">
              <a:solidFill>
                <a:schemeClr val="tx2"/>
              </a:solidFill>
              <a:latin typeface="Arial" panose="020B0604020202020204" pitchFamily="34" charset="0"/>
              <a:cs typeface="Arial" panose="020B0604020202020204" pitchFamily="34" charset="0"/>
            </a:endParaRPr>
          </a:p>
        </p:txBody>
      </p:sp>
      <p:pic>
        <p:nvPicPr>
          <p:cNvPr id="4" name="Graphique 3">
            <a:hlinkClick r:id="rId2" action="ppaction://hlinksldjump"/>
            <a:extLst>
              <a:ext uri="{FF2B5EF4-FFF2-40B4-BE49-F238E27FC236}">
                <a16:creationId xmlns:a16="http://schemas.microsoft.com/office/drawing/2014/main" id="{27F3BEDE-7F17-FD4A-A939-CB2F1A26564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138367" y="346459"/>
            <a:ext cx="415078" cy="386451"/>
          </a:xfrm>
          <a:prstGeom prst="rect">
            <a:avLst/>
          </a:prstGeom>
        </p:spPr>
      </p:pic>
      <p:sp>
        <p:nvSpPr>
          <p:cNvPr id="5" name="Holder 2">
            <a:extLst>
              <a:ext uri="{FF2B5EF4-FFF2-40B4-BE49-F238E27FC236}">
                <a16:creationId xmlns:a16="http://schemas.microsoft.com/office/drawing/2014/main" id="{17F48889-DA3D-7047-BA54-1F1DFE988E0F}"/>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 </a:t>
            </a:r>
          </a:p>
        </p:txBody>
      </p:sp>
      <p:sp>
        <p:nvSpPr>
          <p:cNvPr id="53" name="object 9">
            <a:extLst>
              <a:ext uri="{FF2B5EF4-FFF2-40B4-BE49-F238E27FC236}">
                <a16:creationId xmlns:a16="http://schemas.microsoft.com/office/drawing/2014/main" id="{41CB136A-B538-AA4B-B289-E17DA0D35A0A}"/>
              </a:ext>
            </a:extLst>
          </p:cNvPr>
          <p:cNvSpPr txBox="1"/>
          <p:nvPr/>
        </p:nvSpPr>
        <p:spPr>
          <a:xfrm>
            <a:off x="4802665" y="820275"/>
            <a:ext cx="1074420" cy="228268"/>
          </a:xfrm>
          <a:prstGeom prst="rect">
            <a:avLst/>
          </a:prstGeom>
        </p:spPr>
        <p:txBody>
          <a:bodyPr vert="horz" wrap="square" lIns="0" tIns="12700" rIns="0" bIns="0" rtlCol="0">
            <a:spAutoFit/>
          </a:bodyPr>
          <a:lstStyle/>
          <a:p>
            <a:pPr marL="12700" algn="ctr">
              <a:lnSpc>
                <a:spcPct val="100000"/>
              </a:lnSpc>
              <a:spcBef>
                <a:spcPts val="100"/>
              </a:spcBef>
            </a:pPr>
            <a:r>
              <a:rPr sz="1400" dirty="0">
                <a:solidFill>
                  <a:schemeClr val="tx2"/>
                </a:solidFill>
                <a:latin typeface="Arial" panose="020B0604020202020204" pitchFamily="34" charset="0"/>
                <a:cs typeface="Arial" panose="020B0604020202020204" pitchFamily="34" charset="0"/>
              </a:rPr>
              <a:t>SOMMAIRE</a:t>
            </a:r>
          </a:p>
        </p:txBody>
      </p:sp>
      <p:sp>
        <p:nvSpPr>
          <p:cNvPr id="54" name="object 73">
            <a:extLst>
              <a:ext uri="{FF2B5EF4-FFF2-40B4-BE49-F238E27FC236}">
                <a16:creationId xmlns:a16="http://schemas.microsoft.com/office/drawing/2014/main" id="{0050760D-B36F-9348-934D-9091357B452D}"/>
              </a:ext>
            </a:extLst>
          </p:cNvPr>
          <p:cNvSpPr txBox="1"/>
          <p:nvPr/>
        </p:nvSpPr>
        <p:spPr>
          <a:xfrm>
            <a:off x="359994" y="1468121"/>
            <a:ext cx="9969436" cy="566822"/>
          </a:xfrm>
          <a:prstGeom prst="rect">
            <a:avLst/>
          </a:prstGeom>
        </p:spPr>
        <p:txBody>
          <a:bodyPr vert="horz" wrap="square" lIns="0" tIns="12700" rIns="0" bIns="0" rtlCol="0">
            <a:spAutoFit/>
          </a:bodyPr>
          <a:lstStyle/>
          <a:p>
            <a:pPr algn="ctr"/>
            <a:r>
              <a:rPr lang="fr-FR" dirty="0">
                <a:effectLst/>
                <a:latin typeface="Arial" panose="020B0604020202020204" pitchFamily="34" charset="0"/>
                <a:cs typeface="Arial" panose="020B0604020202020204" pitchFamily="34" charset="0"/>
              </a:rPr>
              <a:t>L’OUTIL D’AIDE À LA VENTE CAISSE D’ÉPARGNE, </a:t>
            </a:r>
          </a:p>
          <a:p>
            <a:pPr algn="ctr"/>
            <a:r>
              <a:rPr lang="fr-FR" b="1" dirty="0">
                <a:solidFill>
                  <a:srgbClr val="E30513"/>
                </a:solidFill>
                <a:effectLst/>
                <a:latin typeface="Arial" panose="020B0604020202020204" pitchFamily="34" charset="0"/>
                <a:cs typeface="Arial" panose="020B0604020202020204" pitchFamily="34" charset="0"/>
              </a:rPr>
              <a:t>POUR ACCOMPAGNER NOS CLIENTS RENCONTRANT DES DIFFICULTÉS FINANCIÈRES.</a:t>
            </a:r>
            <a:endParaRPr lang="fr-FR" dirty="0">
              <a:solidFill>
                <a:srgbClr val="E30513"/>
              </a:solidFill>
              <a:effectLst/>
              <a:latin typeface="Arial" panose="020B0604020202020204" pitchFamily="34" charset="0"/>
              <a:cs typeface="Arial" panose="020B0604020202020204" pitchFamily="34" charset="0"/>
            </a:endParaRPr>
          </a:p>
        </p:txBody>
      </p:sp>
      <p:pic>
        <p:nvPicPr>
          <p:cNvPr id="58" name="Graphique 57">
            <a:hlinkClick r:id="rId5" action="ppaction://hlinksldjump"/>
            <a:extLst>
              <a:ext uri="{FF2B5EF4-FFF2-40B4-BE49-F238E27FC236}">
                <a16:creationId xmlns:a16="http://schemas.microsoft.com/office/drawing/2014/main" id="{D0FEB6FC-7231-AE44-A5A8-929A123073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06230" y="8161"/>
            <a:ext cx="1485583" cy="1537406"/>
          </a:xfrm>
          <a:prstGeom prst="rect">
            <a:avLst/>
          </a:prstGeom>
        </p:spPr>
      </p:pic>
      <p:sp>
        <p:nvSpPr>
          <p:cNvPr id="59" name="object 83">
            <a:extLst>
              <a:ext uri="{FF2B5EF4-FFF2-40B4-BE49-F238E27FC236}">
                <a16:creationId xmlns:a16="http://schemas.microsoft.com/office/drawing/2014/main" id="{B30C6829-AF6D-4C4E-85ED-A29503EE1326}"/>
              </a:ext>
            </a:extLst>
          </p:cNvPr>
          <p:cNvSpPr txBox="1"/>
          <p:nvPr/>
        </p:nvSpPr>
        <p:spPr>
          <a:xfrm>
            <a:off x="9567703" y="798805"/>
            <a:ext cx="762635" cy="377539"/>
          </a:xfrm>
          <a:prstGeom prst="rect">
            <a:avLst/>
          </a:prstGeom>
        </p:spPr>
        <p:txBody>
          <a:bodyPr vert="horz" wrap="square" lIns="0" tIns="12700" rIns="0" bIns="0" rtlCol="0">
            <a:spAutoFit/>
          </a:bodyPr>
          <a:lstStyle/>
          <a:p>
            <a:pPr marL="17145" marR="5080" indent="-5080" algn="r">
              <a:lnSpc>
                <a:spcPct val="101699"/>
              </a:lnSpc>
              <a:spcBef>
                <a:spcPts val="100"/>
              </a:spcBef>
            </a:pPr>
            <a:r>
              <a:rPr sz="1200" dirty="0">
                <a:solidFill>
                  <a:srgbClr val="FFFFFF"/>
                </a:solidFill>
                <a:latin typeface="Arial"/>
                <a:cs typeface="Arial"/>
              </a:rPr>
              <a:t> </a:t>
            </a:r>
            <a:r>
              <a:rPr lang="fr-FR" sz="1200" dirty="0">
                <a:solidFill>
                  <a:srgbClr val="FFFFFF"/>
                </a:solidFill>
                <a:latin typeface="Arial"/>
                <a:cs typeface="Arial"/>
              </a:rPr>
              <a:t>LA </a:t>
            </a:r>
            <a:r>
              <a:rPr sz="1200" dirty="0">
                <a:solidFill>
                  <a:srgbClr val="FFFFFF"/>
                </a:solidFill>
                <a:latin typeface="Arial"/>
                <a:cs typeface="Arial"/>
              </a:rPr>
              <a:t>BOÎTE  </a:t>
            </a:r>
            <a:br>
              <a:rPr lang="fr-FR" sz="1200" dirty="0">
                <a:solidFill>
                  <a:srgbClr val="FFFFFF"/>
                </a:solidFill>
                <a:latin typeface="Arial"/>
                <a:cs typeface="Arial"/>
              </a:rPr>
            </a:br>
            <a:r>
              <a:rPr sz="1200" dirty="0" err="1">
                <a:solidFill>
                  <a:srgbClr val="FFFFFF"/>
                </a:solidFill>
                <a:latin typeface="Arial"/>
                <a:cs typeface="Arial"/>
              </a:rPr>
              <a:t>À</a:t>
            </a:r>
            <a:r>
              <a:rPr sz="1200" dirty="0">
                <a:solidFill>
                  <a:srgbClr val="FFFFFF"/>
                </a:solidFill>
                <a:latin typeface="Arial"/>
                <a:cs typeface="Arial"/>
              </a:rPr>
              <a:t> OUTILS</a:t>
            </a:r>
            <a:endParaRPr sz="1200" dirty="0">
              <a:latin typeface="Arial"/>
              <a:cs typeface="Arial"/>
            </a:endParaRPr>
          </a:p>
        </p:txBody>
      </p:sp>
      <p:pic>
        <p:nvPicPr>
          <p:cNvPr id="61" name="Graphique 60">
            <a:extLst>
              <a:ext uri="{FF2B5EF4-FFF2-40B4-BE49-F238E27FC236}">
                <a16:creationId xmlns:a16="http://schemas.microsoft.com/office/drawing/2014/main" id="{88846200-70E8-B34A-92D3-6F1F580FBF1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672401" y="63594"/>
            <a:ext cx="800100" cy="800100"/>
          </a:xfrm>
          <a:prstGeom prst="rect">
            <a:avLst/>
          </a:prstGeom>
        </p:spPr>
      </p:pic>
      <p:sp>
        <p:nvSpPr>
          <p:cNvPr id="63" name="Slide Number Placeholder 5">
            <a:extLst>
              <a:ext uri="{FF2B5EF4-FFF2-40B4-BE49-F238E27FC236}">
                <a16:creationId xmlns:a16="http://schemas.microsoft.com/office/drawing/2014/main" id="{DF08F6B0-03B2-8949-B709-6E1FFCB3BAEC}"/>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6</a:t>
            </a:fld>
            <a:endParaRPr lang="fr-FR" dirty="0"/>
          </a:p>
        </p:txBody>
      </p:sp>
      <p:sp>
        <p:nvSpPr>
          <p:cNvPr id="65" name="object 4">
            <a:hlinkClick r:id="rId10" action="ppaction://hlinksldjump"/>
            <a:extLst>
              <a:ext uri="{FF2B5EF4-FFF2-40B4-BE49-F238E27FC236}">
                <a16:creationId xmlns:a16="http://schemas.microsoft.com/office/drawing/2014/main" id="{358CFBC6-25D6-434E-B22B-323E697C551A}"/>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6" name="object 5">
            <a:extLst>
              <a:ext uri="{FF2B5EF4-FFF2-40B4-BE49-F238E27FC236}">
                <a16:creationId xmlns:a16="http://schemas.microsoft.com/office/drawing/2014/main" id="{4D7B6B6A-E849-C24F-A4FF-B7C92923AFB7}"/>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7" name="object 7">
            <a:hlinkClick r:id="rId11" action="ppaction://hlinksldjump"/>
            <a:extLst>
              <a:ext uri="{FF2B5EF4-FFF2-40B4-BE49-F238E27FC236}">
                <a16:creationId xmlns:a16="http://schemas.microsoft.com/office/drawing/2014/main" id="{0E1F715D-3A4C-6045-8156-216EE8485E8F}"/>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8" name="object 8">
            <a:extLst>
              <a:ext uri="{FF2B5EF4-FFF2-40B4-BE49-F238E27FC236}">
                <a16:creationId xmlns:a16="http://schemas.microsoft.com/office/drawing/2014/main" id="{D9A2C6EB-6C47-DC4B-B7E2-DF1B0AC72B22}"/>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pic>
        <p:nvPicPr>
          <p:cNvPr id="34" name="Image 33">
            <a:extLst>
              <a:ext uri="{FF2B5EF4-FFF2-40B4-BE49-F238E27FC236}">
                <a16:creationId xmlns:a16="http://schemas.microsoft.com/office/drawing/2014/main" id="{84BC619D-B411-DD49-4BA4-1BBA2571C5E0}"/>
              </a:ext>
            </a:extLst>
          </p:cNvPr>
          <p:cNvPicPr>
            <a:picLocks noChangeAspect="1"/>
          </p:cNvPicPr>
          <p:nvPr/>
        </p:nvPicPr>
        <p:blipFill>
          <a:blip r:embed="rId12"/>
          <a:srcRect/>
          <a:stretch/>
        </p:blipFill>
        <p:spPr>
          <a:xfrm>
            <a:off x="756392" y="5004117"/>
            <a:ext cx="4064000" cy="1574800"/>
          </a:xfrm>
          <a:prstGeom prst="rect">
            <a:avLst/>
          </a:prstGeom>
        </p:spPr>
      </p:pic>
      <p:pic>
        <p:nvPicPr>
          <p:cNvPr id="55" name="Image 54">
            <a:extLst>
              <a:ext uri="{FF2B5EF4-FFF2-40B4-BE49-F238E27FC236}">
                <a16:creationId xmlns:a16="http://schemas.microsoft.com/office/drawing/2014/main" id="{4B1C9172-5735-2A14-18CB-34C5920699FB}"/>
              </a:ext>
            </a:extLst>
          </p:cNvPr>
          <p:cNvPicPr>
            <a:picLocks noChangeAspect="1"/>
          </p:cNvPicPr>
          <p:nvPr/>
        </p:nvPicPr>
        <p:blipFill>
          <a:blip r:embed="rId13"/>
          <a:srcRect/>
          <a:stretch/>
        </p:blipFill>
        <p:spPr>
          <a:xfrm>
            <a:off x="5911322" y="5004117"/>
            <a:ext cx="4064000" cy="1574800"/>
          </a:xfrm>
          <a:prstGeom prst="rect">
            <a:avLst/>
          </a:prstGeom>
        </p:spPr>
      </p:pic>
      <p:cxnSp>
        <p:nvCxnSpPr>
          <p:cNvPr id="57" name="Connecteur droit 56">
            <a:extLst>
              <a:ext uri="{FF2B5EF4-FFF2-40B4-BE49-F238E27FC236}">
                <a16:creationId xmlns:a16="http://schemas.microsoft.com/office/drawing/2014/main" id="{548C5F44-D9A0-1913-896D-70A13239298A}"/>
              </a:ext>
            </a:extLst>
          </p:cNvPr>
          <p:cNvCxnSpPr/>
          <p:nvPr/>
        </p:nvCxnSpPr>
        <p:spPr>
          <a:xfrm>
            <a:off x="1360170" y="3779837"/>
            <a:ext cx="0" cy="1224280"/>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EF9C6271-A3B2-7392-C861-55A72235B978}"/>
              </a:ext>
            </a:extLst>
          </p:cNvPr>
          <p:cNvCxnSpPr/>
          <p:nvPr/>
        </p:nvCxnSpPr>
        <p:spPr>
          <a:xfrm>
            <a:off x="6526530" y="3779837"/>
            <a:ext cx="0" cy="1224280"/>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62" name="ZoneTexte 61">
            <a:hlinkClick r:id="rId10" action="ppaction://hlinksldjump"/>
            <a:extLst>
              <a:ext uri="{FF2B5EF4-FFF2-40B4-BE49-F238E27FC236}">
                <a16:creationId xmlns:a16="http://schemas.microsoft.com/office/drawing/2014/main" id="{BC079FB7-88FB-14CA-245B-DCA37EEE6021}"/>
              </a:ext>
            </a:extLst>
          </p:cNvPr>
          <p:cNvSpPr txBox="1"/>
          <p:nvPr/>
        </p:nvSpPr>
        <p:spPr>
          <a:xfrm>
            <a:off x="2234092" y="2700070"/>
            <a:ext cx="1451610" cy="369332"/>
          </a:xfrm>
          <a:prstGeom prst="rect">
            <a:avLst/>
          </a:prstGeom>
          <a:solidFill>
            <a:schemeClr val="accent5"/>
          </a:solidFill>
        </p:spPr>
        <p:txBody>
          <a:bodyPr wrap="square" rtlCol="0" anchor="ctr" anchorCtr="0">
            <a:spAutoFit/>
          </a:bodyPr>
          <a:lstStyle/>
          <a:p>
            <a:pPr algn="ctr"/>
            <a:r>
              <a:rPr lang="fr-FR" dirty="0">
                <a:solidFill>
                  <a:schemeClr val="bg1"/>
                </a:solidFill>
                <a:latin typeface="Arial" panose="020B0604020202020204" pitchFamily="34" charset="0"/>
                <a:cs typeface="Arial" panose="020B0604020202020204" pitchFamily="34" charset="0"/>
              </a:rPr>
              <a:t>DÉTECTER</a:t>
            </a:r>
          </a:p>
        </p:txBody>
      </p:sp>
      <p:sp>
        <p:nvSpPr>
          <p:cNvPr id="64" name="ZoneTexte 63">
            <a:hlinkClick r:id="rId10" action="ppaction://hlinksldjump"/>
            <a:extLst>
              <a:ext uri="{FF2B5EF4-FFF2-40B4-BE49-F238E27FC236}">
                <a16:creationId xmlns:a16="http://schemas.microsoft.com/office/drawing/2014/main" id="{C4163039-231C-7BFE-7A11-77062120F48E}"/>
              </a:ext>
            </a:extLst>
          </p:cNvPr>
          <p:cNvSpPr txBox="1"/>
          <p:nvPr/>
        </p:nvSpPr>
        <p:spPr>
          <a:xfrm>
            <a:off x="2234092" y="3156851"/>
            <a:ext cx="1949288" cy="369332"/>
          </a:xfrm>
          <a:prstGeom prst="rect">
            <a:avLst/>
          </a:prstGeom>
          <a:solidFill>
            <a:schemeClr val="accent4"/>
          </a:solidFill>
        </p:spPr>
        <p:txBody>
          <a:bodyPr wrap="square" rtlCol="0" anchor="ctr" anchorCtr="0">
            <a:spAutoFit/>
          </a:bodyPr>
          <a:lstStyle/>
          <a:p>
            <a:pPr algn="ctr"/>
            <a:r>
              <a:rPr lang="fr-FR" dirty="0">
                <a:solidFill>
                  <a:schemeClr val="bg1"/>
                </a:solidFill>
                <a:latin typeface="Arial" panose="020B0604020202020204" pitchFamily="34" charset="0"/>
                <a:cs typeface="Arial" panose="020B0604020202020204" pitchFamily="34" charset="0"/>
              </a:rPr>
              <a:t>COMPRENDRE</a:t>
            </a:r>
          </a:p>
        </p:txBody>
      </p:sp>
      <p:sp>
        <p:nvSpPr>
          <p:cNvPr id="69" name="ZoneTexte 68">
            <a:hlinkClick r:id="rId14" action="ppaction://hlinksldjump"/>
            <a:extLst>
              <a:ext uri="{FF2B5EF4-FFF2-40B4-BE49-F238E27FC236}">
                <a16:creationId xmlns:a16="http://schemas.microsoft.com/office/drawing/2014/main" id="{912AEE1C-A284-3BAD-8BE4-23EFC9AEF995}"/>
              </a:ext>
            </a:extLst>
          </p:cNvPr>
          <p:cNvSpPr txBox="1"/>
          <p:nvPr/>
        </p:nvSpPr>
        <p:spPr>
          <a:xfrm>
            <a:off x="7400452" y="2700070"/>
            <a:ext cx="2086448" cy="369332"/>
          </a:xfrm>
          <a:prstGeom prst="rect">
            <a:avLst/>
          </a:prstGeom>
          <a:solidFill>
            <a:schemeClr val="accent1"/>
          </a:solidFill>
        </p:spPr>
        <p:txBody>
          <a:bodyPr wrap="square" rtlCol="0" anchor="ctr" anchorCtr="0">
            <a:spAutoFit/>
          </a:bodyPr>
          <a:lstStyle/>
          <a:p>
            <a:pPr algn="ctr"/>
            <a:r>
              <a:rPr lang="fr-FR" dirty="0">
                <a:solidFill>
                  <a:schemeClr val="bg1"/>
                </a:solidFill>
                <a:latin typeface="Arial" panose="020B0604020202020204" pitchFamily="34" charset="0"/>
                <a:cs typeface="Arial" panose="020B0604020202020204" pitchFamily="34" charset="0"/>
              </a:rPr>
              <a:t>ACCOMPAGNER</a:t>
            </a:r>
          </a:p>
        </p:txBody>
      </p:sp>
      <p:sp>
        <p:nvSpPr>
          <p:cNvPr id="70" name="ZoneTexte 69">
            <a:hlinkClick r:id="rId14" action="ppaction://hlinksldjump"/>
            <a:extLst>
              <a:ext uri="{FF2B5EF4-FFF2-40B4-BE49-F238E27FC236}">
                <a16:creationId xmlns:a16="http://schemas.microsoft.com/office/drawing/2014/main" id="{10BB567A-29F2-B676-6165-962655381A94}"/>
              </a:ext>
            </a:extLst>
          </p:cNvPr>
          <p:cNvSpPr txBox="1"/>
          <p:nvPr/>
        </p:nvSpPr>
        <p:spPr>
          <a:xfrm>
            <a:off x="7618415" y="3156851"/>
            <a:ext cx="1528084" cy="369332"/>
          </a:xfrm>
          <a:prstGeom prst="rect">
            <a:avLst/>
          </a:prstGeom>
          <a:solidFill>
            <a:schemeClr val="accent2"/>
          </a:solidFill>
        </p:spPr>
        <p:txBody>
          <a:bodyPr wrap="square" rtlCol="0" anchor="ctr" anchorCtr="0">
            <a:spAutoFit/>
          </a:bodyPr>
          <a:lstStyle/>
          <a:p>
            <a:pPr algn="ctr"/>
            <a:r>
              <a:rPr lang="fr-FR" dirty="0">
                <a:solidFill>
                  <a:schemeClr val="bg1"/>
                </a:solidFill>
                <a:latin typeface="Arial" panose="020B0604020202020204" pitchFamily="34" charset="0"/>
                <a:cs typeface="Arial" panose="020B0604020202020204" pitchFamily="34" charset="0"/>
              </a:rPr>
              <a:t>PROPOSER</a:t>
            </a:r>
          </a:p>
        </p:txBody>
      </p:sp>
      <p:sp>
        <p:nvSpPr>
          <p:cNvPr id="71" name="ZoneTexte 70">
            <a:extLst>
              <a:ext uri="{FF2B5EF4-FFF2-40B4-BE49-F238E27FC236}">
                <a16:creationId xmlns:a16="http://schemas.microsoft.com/office/drawing/2014/main" id="{57822030-F0BE-5B3B-B74B-42AA77AFF11F}"/>
              </a:ext>
            </a:extLst>
          </p:cNvPr>
          <p:cNvSpPr txBox="1"/>
          <p:nvPr/>
        </p:nvSpPr>
        <p:spPr>
          <a:xfrm>
            <a:off x="3782327" y="2828765"/>
            <a:ext cx="235638" cy="307777"/>
          </a:xfrm>
          <a:prstGeom prst="rect">
            <a:avLst/>
          </a:prstGeom>
          <a:noFill/>
        </p:spPr>
        <p:txBody>
          <a:bodyPr wrap="square" lIns="0" tIns="0" rIns="0" bIns="0" rtlCol="0">
            <a:spAutoFit/>
          </a:bodyPr>
          <a:lstStyle/>
          <a:p>
            <a:r>
              <a:rPr lang="fr-FR" sz="2000" b="1" dirty="0">
                <a:solidFill>
                  <a:schemeClr val="accent4"/>
                </a:solidFill>
                <a:latin typeface="Arial" panose="020B0604020202020204" pitchFamily="34" charset="0"/>
                <a:cs typeface="Arial" panose="020B0604020202020204" pitchFamily="34" charset="0"/>
              </a:rPr>
              <a:t>&amp;</a:t>
            </a:r>
          </a:p>
        </p:txBody>
      </p:sp>
      <p:sp>
        <p:nvSpPr>
          <p:cNvPr id="72" name="ZoneTexte 71">
            <a:extLst>
              <a:ext uri="{FF2B5EF4-FFF2-40B4-BE49-F238E27FC236}">
                <a16:creationId xmlns:a16="http://schemas.microsoft.com/office/drawing/2014/main" id="{76185C2C-6F22-51AA-8C44-647E58ACFC7B}"/>
              </a:ext>
            </a:extLst>
          </p:cNvPr>
          <p:cNvSpPr txBox="1"/>
          <p:nvPr/>
        </p:nvSpPr>
        <p:spPr>
          <a:xfrm>
            <a:off x="7382777" y="3068795"/>
            <a:ext cx="235638" cy="307777"/>
          </a:xfrm>
          <a:prstGeom prst="rect">
            <a:avLst/>
          </a:prstGeom>
          <a:noFill/>
        </p:spPr>
        <p:txBody>
          <a:bodyPr wrap="square" lIns="0" tIns="0" rIns="0" bIns="0" rtlCol="0">
            <a:spAutoFit/>
          </a:bodyPr>
          <a:lstStyle/>
          <a:p>
            <a:r>
              <a:rPr lang="fr-FR" sz="2000" b="1" dirty="0">
                <a:solidFill>
                  <a:schemeClr val="accent2"/>
                </a:solidFill>
                <a:latin typeface="Arial" panose="020B0604020202020204" pitchFamily="34" charset="0"/>
                <a:cs typeface="Arial" panose="020B0604020202020204" pitchFamily="34" charset="0"/>
              </a:rPr>
              <a:t>&amp;</a:t>
            </a:r>
          </a:p>
        </p:txBody>
      </p:sp>
      <p:sp>
        <p:nvSpPr>
          <p:cNvPr id="73" name="ZoneTexte 72">
            <a:hlinkClick r:id="rId15" action="ppaction://hlinksldjump"/>
            <a:extLst>
              <a:ext uri="{FF2B5EF4-FFF2-40B4-BE49-F238E27FC236}">
                <a16:creationId xmlns:a16="http://schemas.microsoft.com/office/drawing/2014/main" id="{216E26DA-9CDE-E8B3-682F-B2BEFAF3700A}"/>
              </a:ext>
            </a:extLst>
          </p:cNvPr>
          <p:cNvSpPr txBox="1"/>
          <p:nvPr/>
        </p:nvSpPr>
        <p:spPr>
          <a:xfrm>
            <a:off x="1817370" y="38696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16">
                  <a:extLst>
                    <a:ext uri="{96DAC541-7B7A-43D3-8B79-37D633B846F1}">
                      <asvg:svgBlip xmlns:asvg="http://schemas.microsoft.com/office/drawing/2016/SVG/main" r:embed="rId17"/>
                    </a:ext>
                  </a:extLst>
                </a:blip>
              </a:buBlip>
            </a:pPr>
            <a:r>
              <a:rPr lang="fr-FR" sz="1300" b="1" dirty="0">
                <a:solidFill>
                  <a:schemeClr val="accent5"/>
                </a:solidFill>
                <a:latin typeface="Arial" panose="020B0604020202020204" pitchFamily="34" charset="0"/>
                <a:cs typeface="Arial" panose="020B0604020202020204" pitchFamily="34" charset="0"/>
              </a:rPr>
              <a:t>QUELQUES CHIFFRES CLÉS</a:t>
            </a:r>
          </a:p>
        </p:txBody>
      </p:sp>
      <p:sp>
        <p:nvSpPr>
          <p:cNvPr id="75" name="ZoneTexte 74">
            <a:hlinkClick r:id="rId18" action="ppaction://hlinksldjump"/>
            <a:extLst>
              <a:ext uri="{FF2B5EF4-FFF2-40B4-BE49-F238E27FC236}">
                <a16:creationId xmlns:a16="http://schemas.microsoft.com/office/drawing/2014/main" id="{A26DB9DA-CE9E-C50E-2679-D4F9A9C50120}"/>
              </a:ext>
            </a:extLst>
          </p:cNvPr>
          <p:cNvSpPr txBox="1"/>
          <p:nvPr/>
        </p:nvSpPr>
        <p:spPr>
          <a:xfrm>
            <a:off x="1817370" y="41363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16">
                  <a:extLst>
                    <a:ext uri="{96DAC541-7B7A-43D3-8B79-37D633B846F1}">
                      <asvg:svgBlip xmlns:asvg="http://schemas.microsoft.com/office/drawing/2016/SVG/main" r:embed="rId17"/>
                    </a:ext>
                  </a:extLst>
                </a:blip>
              </a:buBlip>
            </a:pPr>
            <a:r>
              <a:rPr lang="fr-FR" sz="1300" b="1" dirty="0">
                <a:solidFill>
                  <a:schemeClr val="accent5"/>
                </a:solidFill>
                <a:latin typeface="Arial" panose="020B0604020202020204" pitchFamily="34" charset="0"/>
                <a:cs typeface="Arial" panose="020B0604020202020204" pitchFamily="34" charset="0"/>
              </a:rPr>
              <a:t>4 PROFILS CLIENTS</a:t>
            </a:r>
          </a:p>
        </p:txBody>
      </p:sp>
      <p:sp>
        <p:nvSpPr>
          <p:cNvPr id="76" name="ZoneTexte 75">
            <a:hlinkClick r:id="rId19" action="ppaction://hlinksldjump"/>
            <a:extLst>
              <a:ext uri="{FF2B5EF4-FFF2-40B4-BE49-F238E27FC236}">
                <a16:creationId xmlns:a16="http://schemas.microsoft.com/office/drawing/2014/main" id="{09B1FA9E-D2B1-B8C1-8A9A-7BB54DE890C1}"/>
              </a:ext>
            </a:extLst>
          </p:cNvPr>
          <p:cNvSpPr txBox="1"/>
          <p:nvPr/>
        </p:nvSpPr>
        <p:spPr>
          <a:xfrm>
            <a:off x="1817370" y="44030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16">
                  <a:extLst>
                    <a:ext uri="{96DAC541-7B7A-43D3-8B79-37D633B846F1}">
                      <asvg:svgBlip xmlns:asvg="http://schemas.microsoft.com/office/drawing/2016/SVG/main" r:embed="rId17"/>
                    </a:ext>
                  </a:extLst>
                </a:blip>
              </a:buBlip>
            </a:pPr>
            <a:r>
              <a:rPr lang="fr-FR" sz="1300" b="1" dirty="0">
                <a:solidFill>
                  <a:schemeClr val="accent5"/>
                </a:solidFill>
                <a:latin typeface="Arial" panose="020B0604020202020204" pitchFamily="34" charset="0"/>
                <a:cs typeface="Arial" panose="020B0604020202020204" pitchFamily="34" charset="0"/>
              </a:rPr>
              <a:t>ALERTE SUR LA SYNTHÈSE CLIENT</a:t>
            </a:r>
          </a:p>
        </p:txBody>
      </p:sp>
      <p:sp>
        <p:nvSpPr>
          <p:cNvPr id="77" name="ZoneTexte 76">
            <a:hlinkClick r:id="rId20" action="ppaction://hlinksldjump"/>
            <a:extLst>
              <a:ext uri="{FF2B5EF4-FFF2-40B4-BE49-F238E27FC236}">
                <a16:creationId xmlns:a16="http://schemas.microsoft.com/office/drawing/2014/main" id="{7080F033-8205-B9DF-F666-87D976B04481}"/>
              </a:ext>
            </a:extLst>
          </p:cNvPr>
          <p:cNvSpPr txBox="1"/>
          <p:nvPr/>
        </p:nvSpPr>
        <p:spPr>
          <a:xfrm>
            <a:off x="1817370" y="46697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16">
                  <a:extLst>
                    <a:ext uri="{96DAC541-7B7A-43D3-8B79-37D633B846F1}">
                      <asvg:svgBlip xmlns:asvg="http://schemas.microsoft.com/office/drawing/2016/SVG/main" r:embed="rId17"/>
                    </a:ext>
                  </a:extLst>
                </a:blip>
              </a:buBlip>
            </a:pPr>
            <a:r>
              <a:rPr lang="fr-FR" sz="1300" b="1" dirty="0">
                <a:solidFill>
                  <a:schemeClr val="accent5"/>
                </a:solidFill>
                <a:latin typeface="Arial" panose="020B0604020202020204" pitchFamily="34" charset="0"/>
                <a:cs typeface="Arial" panose="020B0604020202020204" pitchFamily="34" charset="0"/>
              </a:rPr>
              <a:t>ZOOMS</a:t>
            </a:r>
          </a:p>
        </p:txBody>
      </p:sp>
      <p:sp>
        <p:nvSpPr>
          <p:cNvPr id="78" name="ZoneTexte 77">
            <a:hlinkClick r:id="rId21" action="ppaction://hlinksldjump"/>
            <a:extLst>
              <a:ext uri="{FF2B5EF4-FFF2-40B4-BE49-F238E27FC236}">
                <a16:creationId xmlns:a16="http://schemas.microsoft.com/office/drawing/2014/main" id="{F692908C-920D-6F8D-3B51-62FA61DB7E18}"/>
              </a:ext>
            </a:extLst>
          </p:cNvPr>
          <p:cNvSpPr txBox="1"/>
          <p:nvPr/>
        </p:nvSpPr>
        <p:spPr>
          <a:xfrm>
            <a:off x="6995822" y="38696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22">
                  <a:extLst>
                    <a:ext uri="{96DAC541-7B7A-43D3-8B79-37D633B846F1}">
                      <asvg:svgBlip xmlns:asvg="http://schemas.microsoft.com/office/drawing/2016/SVG/main" r:embed="rId23"/>
                    </a:ext>
                  </a:extLst>
                </a:blip>
              </a:buBlip>
            </a:pPr>
            <a:r>
              <a:rPr lang="fr-FR" sz="1300" b="1" dirty="0">
                <a:solidFill>
                  <a:schemeClr val="accent1"/>
                </a:solidFill>
                <a:latin typeface="Arial" panose="020B0604020202020204" pitchFamily="34" charset="0"/>
                <a:cs typeface="Arial" panose="020B0604020202020204" pitchFamily="34" charset="0"/>
              </a:rPr>
              <a:t>POTENTIELS SURENDETTÉS</a:t>
            </a:r>
          </a:p>
        </p:txBody>
      </p:sp>
      <p:sp>
        <p:nvSpPr>
          <p:cNvPr id="79" name="ZoneTexte 78">
            <a:hlinkClick r:id="rId24" action="ppaction://hlinksldjump"/>
            <a:extLst>
              <a:ext uri="{FF2B5EF4-FFF2-40B4-BE49-F238E27FC236}">
                <a16:creationId xmlns:a16="http://schemas.microsoft.com/office/drawing/2014/main" id="{0491C1FA-95E7-BF96-4BB5-EA44A798B9FE}"/>
              </a:ext>
            </a:extLst>
          </p:cNvPr>
          <p:cNvSpPr txBox="1"/>
          <p:nvPr/>
        </p:nvSpPr>
        <p:spPr>
          <a:xfrm>
            <a:off x="6995822" y="41363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22">
                  <a:extLst>
                    <a:ext uri="{96DAC541-7B7A-43D3-8B79-37D633B846F1}">
                      <asvg:svgBlip xmlns:asvg="http://schemas.microsoft.com/office/drawing/2016/SVG/main" r:embed="rId23"/>
                    </a:ext>
                  </a:extLst>
                </a:blip>
              </a:buBlip>
            </a:pPr>
            <a:r>
              <a:rPr lang="fr-FR" sz="1300" b="1" dirty="0">
                <a:solidFill>
                  <a:schemeClr val="accent1"/>
                </a:solidFill>
                <a:latin typeface="Arial" panose="020B0604020202020204" pitchFamily="34" charset="0"/>
                <a:cs typeface="Arial" panose="020B0604020202020204" pitchFamily="34" charset="0"/>
              </a:rPr>
              <a:t>ÉLIGIBLES OCF</a:t>
            </a:r>
          </a:p>
        </p:txBody>
      </p:sp>
      <p:sp>
        <p:nvSpPr>
          <p:cNvPr id="80" name="ZoneTexte 79">
            <a:hlinkClick r:id="rId25" action="ppaction://hlinksldjump"/>
            <a:extLst>
              <a:ext uri="{FF2B5EF4-FFF2-40B4-BE49-F238E27FC236}">
                <a16:creationId xmlns:a16="http://schemas.microsoft.com/office/drawing/2014/main" id="{1CA792B1-C3F8-24E3-82D9-0E92A8EFA988}"/>
              </a:ext>
            </a:extLst>
          </p:cNvPr>
          <p:cNvSpPr txBox="1"/>
          <p:nvPr/>
        </p:nvSpPr>
        <p:spPr>
          <a:xfrm>
            <a:off x="6995822" y="44030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22">
                  <a:extLst>
                    <a:ext uri="{96DAC541-7B7A-43D3-8B79-37D633B846F1}">
                      <asvg:svgBlip xmlns:asvg="http://schemas.microsoft.com/office/drawing/2016/SVG/main" r:embed="rId23"/>
                    </a:ext>
                  </a:extLst>
                </a:blip>
              </a:buBlip>
            </a:pPr>
            <a:r>
              <a:rPr lang="fr-FR" sz="1300" b="1" dirty="0">
                <a:solidFill>
                  <a:schemeClr val="accent1"/>
                </a:solidFill>
                <a:latin typeface="Arial" panose="020B0604020202020204" pitchFamily="34" charset="0"/>
                <a:cs typeface="Arial" panose="020B0604020202020204" pitchFamily="34" charset="0"/>
              </a:rPr>
              <a:t>DÉTENTEURS OCF</a:t>
            </a:r>
          </a:p>
        </p:txBody>
      </p:sp>
      <p:sp>
        <p:nvSpPr>
          <p:cNvPr id="81" name="ZoneTexte 80">
            <a:hlinkClick r:id="rId26" action="ppaction://hlinksldjump"/>
            <a:extLst>
              <a:ext uri="{FF2B5EF4-FFF2-40B4-BE49-F238E27FC236}">
                <a16:creationId xmlns:a16="http://schemas.microsoft.com/office/drawing/2014/main" id="{8F14D027-B9D1-9BE0-E408-B4DEB880187C}"/>
              </a:ext>
            </a:extLst>
          </p:cNvPr>
          <p:cNvSpPr txBox="1"/>
          <p:nvPr/>
        </p:nvSpPr>
        <p:spPr>
          <a:xfrm>
            <a:off x="6995822" y="4669730"/>
            <a:ext cx="3427465" cy="200055"/>
          </a:xfrm>
          <a:prstGeom prst="rect">
            <a:avLst/>
          </a:prstGeom>
          <a:noFill/>
        </p:spPr>
        <p:txBody>
          <a:bodyPr wrap="square" lIns="0" tIns="0" rIns="0" bIns="0" rtlCol="0">
            <a:spAutoFit/>
          </a:bodyPr>
          <a:lstStyle/>
          <a:p>
            <a:pPr marL="213750" indent="-213750">
              <a:buClr>
                <a:schemeClr val="accent6"/>
              </a:buClr>
              <a:buSzPct val="100000"/>
              <a:buBlip>
                <a:blip r:embed="rId22">
                  <a:extLst>
                    <a:ext uri="{96DAC541-7B7A-43D3-8B79-37D633B846F1}">
                      <asvg:svgBlip xmlns:asvg="http://schemas.microsoft.com/office/drawing/2016/SVG/main" r:embed="rId23"/>
                    </a:ext>
                  </a:extLst>
                </a:blip>
              </a:buBlip>
            </a:pPr>
            <a:r>
              <a:rPr lang="fr-FR" sz="1300" b="1" dirty="0">
                <a:solidFill>
                  <a:schemeClr val="accent1"/>
                </a:solidFill>
                <a:latin typeface="Arial" panose="020B0604020202020204" pitchFamily="34" charset="0"/>
                <a:cs typeface="Arial" panose="020B0604020202020204" pitchFamily="34" charset="0"/>
              </a:rPr>
              <a:t>DÉTENTEURS SBB</a:t>
            </a:r>
          </a:p>
        </p:txBody>
      </p:sp>
      <p:pic>
        <p:nvPicPr>
          <p:cNvPr id="83" name="Graphique 82">
            <a:hlinkClick r:id="rId10" action="ppaction://hlinksldjump"/>
            <a:extLst>
              <a:ext uri="{FF2B5EF4-FFF2-40B4-BE49-F238E27FC236}">
                <a16:creationId xmlns:a16="http://schemas.microsoft.com/office/drawing/2014/main" id="{FB283A88-8F1E-8EB4-78DE-CB3A1352AB7B}"/>
              </a:ext>
            </a:extLst>
          </p:cNvPr>
          <p:cNvPicPr>
            <a:picLocks noChangeAspect="1"/>
          </p:cNvPicPr>
          <p:nvPr/>
        </p:nvPicPr>
        <p:blipFill>
          <a:blip r:embed="rId27">
            <a:extLst>
              <a:ext uri="{96DAC541-7B7A-43D3-8B79-37D633B846F1}">
                <asvg:svgBlip xmlns:asvg="http://schemas.microsoft.com/office/drawing/2016/SVG/main" r:embed="rId28"/>
              </a:ext>
            </a:extLst>
          </a:blip>
          <a:srcRect/>
          <a:stretch/>
        </p:blipFill>
        <p:spPr>
          <a:xfrm>
            <a:off x="673579" y="2366448"/>
            <a:ext cx="1347927" cy="1347927"/>
          </a:xfrm>
          <a:prstGeom prst="rect">
            <a:avLst/>
          </a:prstGeom>
        </p:spPr>
      </p:pic>
      <p:pic>
        <p:nvPicPr>
          <p:cNvPr id="85" name="Graphique 84">
            <a:hlinkClick r:id="rId14" action="ppaction://hlinksldjump"/>
            <a:extLst>
              <a:ext uri="{FF2B5EF4-FFF2-40B4-BE49-F238E27FC236}">
                <a16:creationId xmlns:a16="http://schemas.microsoft.com/office/drawing/2014/main" id="{68B52825-BCE8-E4F2-B561-9C9F7B94FF8F}"/>
              </a:ext>
            </a:extLst>
          </p:cNvPr>
          <p:cNvPicPr>
            <a:picLocks noChangeAspect="1"/>
          </p:cNvPicPr>
          <p:nvPr/>
        </p:nvPicPr>
        <p:blipFill>
          <a:blip r:embed="rId29">
            <a:extLst>
              <a:ext uri="{96DAC541-7B7A-43D3-8B79-37D633B846F1}">
                <asvg:svgBlip xmlns:asvg="http://schemas.microsoft.com/office/drawing/2016/SVG/main" r:embed="rId30"/>
              </a:ext>
            </a:extLst>
          </a:blip>
          <a:srcRect/>
          <a:stretch/>
        </p:blipFill>
        <p:spPr>
          <a:xfrm>
            <a:off x="5826207" y="2321672"/>
            <a:ext cx="1419816" cy="1401843"/>
          </a:xfrm>
          <a:prstGeom prst="rect">
            <a:avLst/>
          </a:prstGeom>
        </p:spPr>
      </p:pic>
    </p:spTree>
    <p:extLst>
      <p:ext uri="{BB962C8B-B14F-4D97-AF65-F5344CB8AC3E}">
        <p14:creationId xmlns:p14="http://schemas.microsoft.com/office/powerpoint/2010/main" val="2044448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que 7">
            <a:hlinkClick r:id="rId2" action="ppaction://hlinksldjump"/>
            <a:extLst>
              <a:ext uri="{FF2B5EF4-FFF2-40B4-BE49-F238E27FC236}">
                <a16:creationId xmlns:a16="http://schemas.microsoft.com/office/drawing/2014/main" id="{CB14F170-84A5-B74B-B5B5-9B90B4B1509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839405" y="291396"/>
            <a:ext cx="415078" cy="386452"/>
          </a:xfrm>
          <a:prstGeom prst="rect">
            <a:avLst/>
          </a:prstGeom>
        </p:spPr>
      </p:pic>
      <p:sp>
        <p:nvSpPr>
          <p:cNvPr id="29" name="Slide Number Placeholder 5">
            <a:extLst>
              <a:ext uri="{FF2B5EF4-FFF2-40B4-BE49-F238E27FC236}">
                <a16:creationId xmlns:a16="http://schemas.microsoft.com/office/drawing/2014/main" id="{83FEB385-CB87-FF45-A84C-36A5776B7C10}"/>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7</a:t>
            </a:fld>
            <a:endParaRPr lang="fr-FR" dirty="0"/>
          </a:p>
        </p:txBody>
      </p:sp>
      <p:sp>
        <p:nvSpPr>
          <p:cNvPr id="30" name="object 4">
            <a:hlinkClick r:id="rId5" action="ppaction://hlinksldjump"/>
            <a:extLst>
              <a:ext uri="{FF2B5EF4-FFF2-40B4-BE49-F238E27FC236}">
                <a16:creationId xmlns:a16="http://schemas.microsoft.com/office/drawing/2014/main" id="{F8F9F636-86D0-F145-AA67-AF5A61926698}"/>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31" name="object 5">
            <a:extLst>
              <a:ext uri="{FF2B5EF4-FFF2-40B4-BE49-F238E27FC236}">
                <a16:creationId xmlns:a16="http://schemas.microsoft.com/office/drawing/2014/main" id="{9F894BF1-FD3A-1442-A6DF-63DEA3DBF79D}"/>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32" name="object 7">
            <a:hlinkClick r:id="rId2" action="ppaction://hlinksldjump"/>
            <a:extLst>
              <a:ext uri="{FF2B5EF4-FFF2-40B4-BE49-F238E27FC236}">
                <a16:creationId xmlns:a16="http://schemas.microsoft.com/office/drawing/2014/main" id="{F918BD75-18A5-C643-A309-EFC103C8894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33" name="object 8">
            <a:extLst>
              <a:ext uri="{FF2B5EF4-FFF2-40B4-BE49-F238E27FC236}">
                <a16:creationId xmlns:a16="http://schemas.microsoft.com/office/drawing/2014/main" id="{7AF0553D-DACA-F641-A268-06ECD978DD38}"/>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2" name="ZoneTexte 21">
            <a:extLst>
              <a:ext uri="{FF2B5EF4-FFF2-40B4-BE49-F238E27FC236}">
                <a16:creationId xmlns:a16="http://schemas.microsoft.com/office/drawing/2014/main" id="{C91BA0B9-BF1B-2100-C3AE-D8C5180AB65D}"/>
              </a:ext>
            </a:extLst>
          </p:cNvPr>
          <p:cNvSpPr txBox="1"/>
          <p:nvPr/>
        </p:nvSpPr>
        <p:spPr>
          <a:xfrm>
            <a:off x="3157" y="0"/>
            <a:ext cx="3123724" cy="868680"/>
          </a:xfrm>
          <a:prstGeom prst="rect">
            <a:avLst/>
          </a:prstGeom>
          <a:solidFill>
            <a:schemeClr val="accent5"/>
          </a:solidFill>
        </p:spPr>
        <p:txBody>
          <a:bodyPr wrap="square" rtlCol="0" anchor="ctr" anchorCtr="0">
            <a:noAutofit/>
          </a:bodyPr>
          <a:lstStyle/>
          <a:p>
            <a:pPr algn="ctr"/>
            <a:r>
              <a:rPr lang="fr-FR" sz="3600" dirty="0">
                <a:solidFill>
                  <a:schemeClr val="bg1"/>
                </a:solidFill>
                <a:latin typeface="Arial" panose="020B0604020202020204" pitchFamily="34" charset="0"/>
                <a:cs typeface="Arial" panose="020B0604020202020204" pitchFamily="34" charset="0"/>
              </a:rPr>
              <a:t>DÉTECTER</a:t>
            </a:r>
          </a:p>
        </p:txBody>
      </p:sp>
      <p:sp>
        <p:nvSpPr>
          <p:cNvPr id="39" name="ZoneTexte 38">
            <a:extLst>
              <a:ext uri="{FF2B5EF4-FFF2-40B4-BE49-F238E27FC236}">
                <a16:creationId xmlns:a16="http://schemas.microsoft.com/office/drawing/2014/main" id="{D3DDFA8F-7629-C14E-6C22-7CE45513C9CA}"/>
              </a:ext>
            </a:extLst>
          </p:cNvPr>
          <p:cNvSpPr txBox="1"/>
          <p:nvPr/>
        </p:nvSpPr>
        <p:spPr>
          <a:xfrm>
            <a:off x="2940667" y="685800"/>
            <a:ext cx="4198144" cy="868680"/>
          </a:xfrm>
          <a:prstGeom prst="rect">
            <a:avLst/>
          </a:prstGeom>
          <a:solidFill>
            <a:schemeClr val="accent4"/>
          </a:solidFill>
        </p:spPr>
        <p:txBody>
          <a:bodyPr wrap="square" rtlCol="0" anchor="ctr" anchorCtr="0">
            <a:noAutofit/>
          </a:bodyPr>
          <a:lstStyle/>
          <a:p>
            <a:pPr algn="ctr"/>
            <a:r>
              <a:rPr lang="fr-FR" sz="3600" dirty="0">
                <a:solidFill>
                  <a:schemeClr val="bg1"/>
                </a:solidFill>
                <a:latin typeface="Arial" panose="020B0604020202020204" pitchFamily="34" charset="0"/>
                <a:cs typeface="Arial" panose="020B0604020202020204" pitchFamily="34" charset="0"/>
              </a:rPr>
              <a:t>COMPRENDRE</a:t>
            </a:r>
          </a:p>
        </p:txBody>
      </p:sp>
      <p:sp>
        <p:nvSpPr>
          <p:cNvPr id="24" name="ZoneTexte 23">
            <a:extLst>
              <a:ext uri="{FF2B5EF4-FFF2-40B4-BE49-F238E27FC236}">
                <a16:creationId xmlns:a16="http://schemas.microsoft.com/office/drawing/2014/main" id="{A60FE153-B302-DC72-7E26-7FA4DA632629}"/>
              </a:ext>
            </a:extLst>
          </p:cNvPr>
          <p:cNvSpPr txBox="1"/>
          <p:nvPr/>
        </p:nvSpPr>
        <p:spPr>
          <a:xfrm>
            <a:off x="3227952" y="146068"/>
            <a:ext cx="606793" cy="677108"/>
          </a:xfrm>
          <a:prstGeom prst="rect">
            <a:avLst/>
          </a:prstGeom>
          <a:noFill/>
        </p:spPr>
        <p:txBody>
          <a:bodyPr wrap="square" lIns="0" tIns="0" rIns="0" bIns="0" rtlCol="0">
            <a:spAutoFit/>
          </a:bodyPr>
          <a:lstStyle/>
          <a:p>
            <a:r>
              <a:rPr lang="fr-FR" sz="4400" b="1" dirty="0">
                <a:solidFill>
                  <a:schemeClr val="accent4"/>
                </a:solidFill>
                <a:latin typeface="Arial" panose="020B0604020202020204" pitchFamily="34" charset="0"/>
                <a:cs typeface="Arial" panose="020B0604020202020204" pitchFamily="34" charset="0"/>
              </a:rPr>
              <a:t>&amp;</a:t>
            </a:r>
          </a:p>
        </p:txBody>
      </p:sp>
      <p:sp>
        <p:nvSpPr>
          <p:cNvPr id="25" name="ZoneTexte 24">
            <a:hlinkClick r:id="rId5" action="ppaction://hlinksldjump"/>
            <a:extLst>
              <a:ext uri="{FF2B5EF4-FFF2-40B4-BE49-F238E27FC236}">
                <a16:creationId xmlns:a16="http://schemas.microsoft.com/office/drawing/2014/main" id="{C0BE7C88-8632-D560-ACB1-F221388290CF}"/>
              </a:ext>
            </a:extLst>
          </p:cNvPr>
          <p:cNvSpPr txBox="1"/>
          <p:nvPr/>
        </p:nvSpPr>
        <p:spPr>
          <a:xfrm>
            <a:off x="3157" y="1308384"/>
            <a:ext cx="2651760" cy="200055"/>
          </a:xfrm>
          <a:prstGeom prst="rect">
            <a:avLst/>
          </a:prstGeom>
          <a:solidFill>
            <a:schemeClr val="accent6"/>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QUELQUES CHIFFRES CLÉS</a:t>
            </a:r>
          </a:p>
        </p:txBody>
      </p:sp>
      <p:sp>
        <p:nvSpPr>
          <p:cNvPr id="34" name="ZoneTexte 33">
            <a:hlinkClick r:id="rId6" action="ppaction://hlinksldjump"/>
            <a:extLst>
              <a:ext uri="{FF2B5EF4-FFF2-40B4-BE49-F238E27FC236}">
                <a16:creationId xmlns:a16="http://schemas.microsoft.com/office/drawing/2014/main" id="{E97AE94A-7795-3D9E-50F9-42D71BDBA720}"/>
              </a:ext>
            </a:extLst>
          </p:cNvPr>
          <p:cNvSpPr txBox="1"/>
          <p:nvPr/>
        </p:nvSpPr>
        <p:spPr>
          <a:xfrm>
            <a:off x="3157" y="1615294"/>
            <a:ext cx="1954530" cy="200055"/>
          </a:xfrm>
          <a:prstGeom prst="rect">
            <a:avLst/>
          </a:prstGeom>
          <a:solidFill>
            <a:schemeClr val="accent6"/>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4 PROFILS CLIENTS</a:t>
            </a:r>
          </a:p>
        </p:txBody>
      </p:sp>
      <p:sp>
        <p:nvSpPr>
          <p:cNvPr id="35" name="ZoneTexte 34">
            <a:hlinkClick r:id="rId7" action="ppaction://hlinksldjump"/>
            <a:extLst>
              <a:ext uri="{FF2B5EF4-FFF2-40B4-BE49-F238E27FC236}">
                <a16:creationId xmlns:a16="http://schemas.microsoft.com/office/drawing/2014/main" id="{2907623C-8316-7C57-0D9A-FDBA81290398}"/>
              </a:ext>
            </a:extLst>
          </p:cNvPr>
          <p:cNvSpPr txBox="1"/>
          <p:nvPr/>
        </p:nvSpPr>
        <p:spPr>
          <a:xfrm>
            <a:off x="3157" y="1922204"/>
            <a:ext cx="3211830" cy="200055"/>
          </a:xfrm>
          <a:prstGeom prst="rect">
            <a:avLst/>
          </a:prstGeom>
          <a:solidFill>
            <a:schemeClr val="accent6"/>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ALERTE SUR LA SYNTHÈSE CLIENT</a:t>
            </a:r>
          </a:p>
        </p:txBody>
      </p:sp>
      <p:sp>
        <p:nvSpPr>
          <p:cNvPr id="36" name="ZoneTexte 35">
            <a:hlinkClick r:id="rId8" action="ppaction://hlinksldjump"/>
            <a:extLst>
              <a:ext uri="{FF2B5EF4-FFF2-40B4-BE49-F238E27FC236}">
                <a16:creationId xmlns:a16="http://schemas.microsoft.com/office/drawing/2014/main" id="{52B7B806-CD5B-842C-3F5D-55E19AE0DD74}"/>
              </a:ext>
            </a:extLst>
          </p:cNvPr>
          <p:cNvSpPr txBox="1"/>
          <p:nvPr/>
        </p:nvSpPr>
        <p:spPr>
          <a:xfrm>
            <a:off x="3157" y="2229115"/>
            <a:ext cx="971550" cy="200055"/>
          </a:xfrm>
          <a:prstGeom prst="rect">
            <a:avLst/>
          </a:prstGeom>
          <a:solidFill>
            <a:schemeClr val="accent6"/>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ZOOMS</a:t>
            </a:r>
          </a:p>
        </p:txBody>
      </p:sp>
      <p:pic>
        <p:nvPicPr>
          <p:cNvPr id="43" name="Graphique 42">
            <a:hlinkClick r:id="rId9" action="ppaction://hlinksldjump"/>
            <a:extLst>
              <a:ext uri="{FF2B5EF4-FFF2-40B4-BE49-F238E27FC236}">
                <a16:creationId xmlns:a16="http://schemas.microsoft.com/office/drawing/2014/main" id="{66955FE3-7930-BAED-70B2-C2EF60FAAA5B}"/>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70693" y="1294509"/>
            <a:ext cx="952500" cy="952500"/>
          </a:xfrm>
          <a:prstGeom prst="rect">
            <a:avLst/>
          </a:prstGeom>
        </p:spPr>
      </p:pic>
      <p:sp>
        <p:nvSpPr>
          <p:cNvPr id="46" name="ZoneTexte 45">
            <a:hlinkClick r:id="rId9" action="ppaction://hlinksldjump"/>
            <a:extLst>
              <a:ext uri="{FF2B5EF4-FFF2-40B4-BE49-F238E27FC236}">
                <a16:creationId xmlns:a16="http://schemas.microsoft.com/office/drawing/2014/main" id="{7235C97C-8F6B-ACC3-556C-6157BC8783E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14" name="Ellipse 13">
            <a:extLst>
              <a:ext uri="{FF2B5EF4-FFF2-40B4-BE49-F238E27FC236}">
                <a16:creationId xmlns:a16="http://schemas.microsoft.com/office/drawing/2014/main" id="{DD82AEB2-BC73-0653-ADAC-C4BFA9F56897}"/>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hlinkClick r:id="rId12" action="ppaction://hlinksldjump"/>
            <a:extLst>
              <a:ext uri="{FF2B5EF4-FFF2-40B4-BE49-F238E27FC236}">
                <a16:creationId xmlns:a16="http://schemas.microsoft.com/office/drawing/2014/main" id="{A38F6E9C-D1F1-5585-3861-33F8E5B83AE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694359" y="5643367"/>
            <a:ext cx="720000" cy="720000"/>
          </a:xfrm>
          <a:prstGeom prst="rect">
            <a:avLst/>
          </a:prstGeom>
        </p:spPr>
      </p:pic>
      <p:sp>
        <p:nvSpPr>
          <p:cNvPr id="48" name="ZoneTexte 47">
            <a:hlinkClick r:id="rId12" action="ppaction://hlinksldjump"/>
            <a:extLst>
              <a:ext uri="{FF2B5EF4-FFF2-40B4-BE49-F238E27FC236}">
                <a16:creationId xmlns:a16="http://schemas.microsoft.com/office/drawing/2014/main" id="{3222B9D4-46BB-D325-F8E8-C1A478C9E637}"/>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7" name="ZoneTexte 46">
            <a:hlinkClick r:id="rId15" action="ppaction://hlinksldjump"/>
            <a:extLst>
              <a:ext uri="{FF2B5EF4-FFF2-40B4-BE49-F238E27FC236}">
                <a16:creationId xmlns:a16="http://schemas.microsoft.com/office/drawing/2014/main" id="{B8594929-7B8D-7CE8-DD6D-938FD2A605B7}"/>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49" name="Graphique 48">
            <a:hlinkClick r:id="rId15" action="ppaction://hlinksldjump"/>
            <a:extLst>
              <a:ext uri="{FF2B5EF4-FFF2-40B4-BE49-F238E27FC236}">
                <a16:creationId xmlns:a16="http://schemas.microsoft.com/office/drawing/2014/main" id="{F225BC49-2761-499C-967B-BE05F8E91A93}"/>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2365007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6">
            <a:extLst>
              <a:ext uri="{FF2B5EF4-FFF2-40B4-BE49-F238E27FC236}">
                <a16:creationId xmlns:a16="http://schemas.microsoft.com/office/drawing/2014/main" id="{7A9C72CC-9AFF-F945-8127-3D3AD81B4175}"/>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7" name="Holder 2">
            <a:extLst>
              <a:ext uri="{FF2B5EF4-FFF2-40B4-BE49-F238E27FC236}">
                <a16:creationId xmlns:a16="http://schemas.microsoft.com/office/drawing/2014/main" id="{830D43A3-5FDB-F347-A00F-C37B6515BFCD}"/>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8" name="object 65">
            <a:extLst>
              <a:ext uri="{FF2B5EF4-FFF2-40B4-BE49-F238E27FC236}">
                <a16:creationId xmlns:a16="http://schemas.microsoft.com/office/drawing/2014/main" id="{B816A624-2156-FD4D-9506-304433706702}"/>
              </a:ext>
            </a:extLst>
          </p:cNvPr>
          <p:cNvSpPr txBox="1">
            <a:spLocks/>
          </p:cNvSpPr>
          <p:nvPr/>
        </p:nvSpPr>
        <p:spPr>
          <a:xfrm>
            <a:off x="707299" y="1026913"/>
            <a:ext cx="7371047" cy="2769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pPr marL="12700">
              <a:lnSpc>
                <a:spcPct val="100000"/>
              </a:lnSpc>
              <a:spcBef>
                <a:spcPts val="100"/>
              </a:spcBef>
            </a:pPr>
            <a:r>
              <a:rPr lang="fr-FR" sz="1800" b="1" dirty="0">
                <a:solidFill>
                  <a:schemeClr val="accent5"/>
                </a:solidFill>
                <a:latin typeface="Arial"/>
                <a:cs typeface="Arial"/>
              </a:rPr>
              <a:t>QUELQUES CHIFFRES CLÉS</a:t>
            </a:r>
            <a:endParaRPr lang="fr-FR" sz="1800" dirty="0">
              <a:solidFill>
                <a:schemeClr val="accent5"/>
              </a:solidFill>
              <a:latin typeface="Arial"/>
              <a:cs typeface="Arial"/>
            </a:endParaRPr>
          </a:p>
        </p:txBody>
      </p:sp>
      <p:sp>
        <p:nvSpPr>
          <p:cNvPr id="66" name="Slide Number Placeholder 5">
            <a:extLst>
              <a:ext uri="{FF2B5EF4-FFF2-40B4-BE49-F238E27FC236}">
                <a16:creationId xmlns:a16="http://schemas.microsoft.com/office/drawing/2014/main" id="{F1843307-133F-8447-A9FB-6527DC8718F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8</a:t>
            </a:fld>
            <a:endParaRPr lang="fr-FR" dirty="0"/>
          </a:p>
        </p:txBody>
      </p:sp>
      <p:sp>
        <p:nvSpPr>
          <p:cNvPr id="67" name="object 4">
            <a:hlinkClick r:id="rId2" action="ppaction://hlinksldjump"/>
            <a:extLst>
              <a:ext uri="{FF2B5EF4-FFF2-40B4-BE49-F238E27FC236}">
                <a16:creationId xmlns:a16="http://schemas.microsoft.com/office/drawing/2014/main" id="{58BE9CE9-734E-AB45-8DC0-CB531FE883F9}"/>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8" name="object 5">
            <a:extLst>
              <a:ext uri="{FF2B5EF4-FFF2-40B4-BE49-F238E27FC236}">
                <a16:creationId xmlns:a16="http://schemas.microsoft.com/office/drawing/2014/main" id="{E42DE72B-10F9-DB4E-BFCC-A178A0E294B0}"/>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9" name="object 7">
            <a:hlinkClick r:id="rId3" action="ppaction://hlinksldjump"/>
            <a:extLst>
              <a:ext uri="{FF2B5EF4-FFF2-40B4-BE49-F238E27FC236}">
                <a16:creationId xmlns:a16="http://schemas.microsoft.com/office/drawing/2014/main" id="{E37C217A-1E47-314F-BAA8-2F6492DF2A75}"/>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0" name="object 8">
            <a:extLst>
              <a:ext uri="{FF2B5EF4-FFF2-40B4-BE49-F238E27FC236}">
                <a16:creationId xmlns:a16="http://schemas.microsoft.com/office/drawing/2014/main" id="{536C8946-CB9B-1449-9193-E592BE20BBBF}"/>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92" name="ZoneTexte 91">
            <a:extLst>
              <a:ext uri="{FF2B5EF4-FFF2-40B4-BE49-F238E27FC236}">
                <a16:creationId xmlns:a16="http://schemas.microsoft.com/office/drawing/2014/main" id="{55A1E249-090E-C703-4DD2-AE0C93A7620C}"/>
              </a:ext>
            </a:extLst>
          </p:cNvPr>
          <p:cNvSpPr txBox="1"/>
          <p:nvPr/>
        </p:nvSpPr>
        <p:spPr>
          <a:xfrm>
            <a:off x="707299" y="6680157"/>
            <a:ext cx="8439200" cy="107722"/>
          </a:xfrm>
          <a:prstGeom prst="rect">
            <a:avLst/>
          </a:prstGeom>
          <a:noFill/>
        </p:spPr>
        <p:txBody>
          <a:bodyPr wrap="square" lIns="0" tIns="0" rIns="0" bIns="0">
            <a:spAutoFit/>
          </a:bodyPr>
          <a:lstStyle/>
          <a:p>
            <a:pPr algn="just"/>
            <a:r>
              <a:rPr lang="fr-FR" sz="700" dirty="0">
                <a:solidFill>
                  <a:schemeClr val="tx2"/>
                </a:solidFill>
                <a:effectLst/>
                <a:latin typeface="Arial Narrow" panose="020B0604020202020204" pitchFamily="34" charset="0"/>
                <a:cs typeface="Arial Narrow" panose="020B0604020202020204" pitchFamily="34" charset="0"/>
              </a:rPr>
              <a:t>Source : rapport annuel de l’OIB de juin 2022 sur les données 2021.</a:t>
            </a:r>
          </a:p>
        </p:txBody>
      </p:sp>
      <p:cxnSp>
        <p:nvCxnSpPr>
          <p:cNvPr id="98" name="Connecteur droit 97">
            <a:extLst>
              <a:ext uri="{FF2B5EF4-FFF2-40B4-BE49-F238E27FC236}">
                <a16:creationId xmlns:a16="http://schemas.microsoft.com/office/drawing/2014/main" id="{401CCB44-AB8C-F15D-2548-E75602100E75}"/>
              </a:ext>
            </a:extLst>
          </p:cNvPr>
          <p:cNvCxnSpPr>
            <a:cxnSpLocks/>
          </p:cNvCxnSpPr>
          <p:nvPr/>
        </p:nvCxnSpPr>
        <p:spPr>
          <a:xfrm>
            <a:off x="6348730" y="1830834"/>
            <a:ext cx="0" cy="4532533"/>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pic>
        <p:nvPicPr>
          <p:cNvPr id="107" name="Image 106">
            <a:extLst>
              <a:ext uri="{FF2B5EF4-FFF2-40B4-BE49-F238E27FC236}">
                <a16:creationId xmlns:a16="http://schemas.microsoft.com/office/drawing/2014/main" id="{033F946E-B088-69B4-A2FA-9EEDC8C23536}"/>
              </a:ext>
            </a:extLst>
          </p:cNvPr>
          <p:cNvPicPr>
            <a:picLocks noChangeAspect="1"/>
          </p:cNvPicPr>
          <p:nvPr/>
        </p:nvPicPr>
        <p:blipFill>
          <a:blip r:embed="rId4"/>
          <a:stretch>
            <a:fillRect/>
          </a:stretch>
        </p:blipFill>
        <p:spPr>
          <a:xfrm>
            <a:off x="707299" y="3598790"/>
            <a:ext cx="5448300" cy="749300"/>
          </a:xfrm>
          <a:prstGeom prst="rect">
            <a:avLst/>
          </a:prstGeom>
        </p:spPr>
      </p:pic>
      <p:grpSp>
        <p:nvGrpSpPr>
          <p:cNvPr id="15" name="Groupe 14">
            <a:extLst>
              <a:ext uri="{FF2B5EF4-FFF2-40B4-BE49-F238E27FC236}">
                <a16:creationId xmlns:a16="http://schemas.microsoft.com/office/drawing/2014/main" id="{C2C92AF4-09DB-A42E-5C16-D8269C39A22A}"/>
              </a:ext>
            </a:extLst>
          </p:cNvPr>
          <p:cNvGrpSpPr/>
          <p:nvPr/>
        </p:nvGrpSpPr>
        <p:grpSpPr>
          <a:xfrm>
            <a:off x="6536115" y="1830834"/>
            <a:ext cx="2648204" cy="1144122"/>
            <a:chOff x="6536115" y="1830834"/>
            <a:chExt cx="2648204" cy="1144122"/>
          </a:xfrm>
        </p:grpSpPr>
        <p:pic>
          <p:nvPicPr>
            <p:cNvPr id="94" name="Graphique 93">
              <a:extLst>
                <a:ext uri="{FF2B5EF4-FFF2-40B4-BE49-F238E27FC236}">
                  <a16:creationId xmlns:a16="http://schemas.microsoft.com/office/drawing/2014/main" id="{0128615B-BAAF-5DF4-682B-24A2D45F512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36115" y="2217564"/>
              <a:ext cx="599011" cy="595313"/>
            </a:xfrm>
            <a:prstGeom prst="rect">
              <a:avLst/>
            </a:prstGeom>
          </p:spPr>
        </p:pic>
        <p:sp>
          <p:nvSpPr>
            <p:cNvPr id="97" name="ZoneTexte 96">
              <a:extLst>
                <a:ext uri="{FF2B5EF4-FFF2-40B4-BE49-F238E27FC236}">
                  <a16:creationId xmlns:a16="http://schemas.microsoft.com/office/drawing/2014/main" id="{1A5AD882-5855-68B8-5287-7A8933BF6DC1}"/>
                </a:ext>
              </a:extLst>
            </p:cNvPr>
            <p:cNvSpPr txBox="1"/>
            <p:nvPr/>
          </p:nvSpPr>
          <p:spPr>
            <a:xfrm>
              <a:off x="6536115" y="1830834"/>
              <a:ext cx="2465645" cy="215444"/>
            </a:xfrm>
            <a:prstGeom prst="rect">
              <a:avLst/>
            </a:prstGeom>
            <a:noFill/>
          </p:spPr>
          <p:txBody>
            <a:bodyPr wrap="square" lIns="0" tIns="0" rIns="0" bIns="0" rtlCol="0">
              <a:spAutoFit/>
            </a:bodyPr>
            <a:lstStyle/>
            <a:p>
              <a:r>
                <a:rPr lang="fr-FR" sz="1400" dirty="0">
                  <a:solidFill>
                    <a:schemeClr val="accent5"/>
                  </a:solidFill>
                  <a:latin typeface="Arial" panose="020B0604020202020204" pitchFamily="34" charset="0"/>
                  <a:cs typeface="Arial" panose="020B0604020202020204" pitchFamily="34" charset="0"/>
                </a:rPr>
                <a:t>NOS PARTS DE MARCHÉ</a:t>
              </a:r>
            </a:p>
          </p:txBody>
        </p:sp>
        <p:pic>
          <p:nvPicPr>
            <p:cNvPr id="111" name="Graphique 110">
              <a:extLst>
                <a:ext uri="{FF2B5EF4-FFF2-40B4-BE49-F238E27FC236}">
                  <a16:creationId xmlns:a16="http://schemas.microsoft.com/office/drawing/2014/main" id="{49FE2C60-ED13-2421-CACA-01D4F62C831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33534" y="2071611"/>
              <a:ext cx="1250785" cy="903345"/>
            </a:xfrm>
            <a:prstGeom prst="rect">
              <a:avLst/>
            </a:prstGeom>
          </p:spPr>
        </p:pic>
      </p:grpSp>
      <p:grpSp>
        <p:nvGrpSpPr>
          <p:cNvPr id="16" name="Groupe 15">
            <a:extLst>
              <a:ext uri="{FF2B5EF4-FFF2-40B4-BE49-F238E27FC236}">
                <a16:creationId xmlns:a16="http://schemas.microsoft.com/office/drawing/2014/main" id="{6EA09E5E-563C-1670-116B-39512522EDEC}"/>
              </a:ext>
            </a:extLst>
          </p:cNvPr>
          <p:cNvGrpSpPr/>
          <p:nvPr/>
        </p:nvGrpSpPr>
        <p:grpSpPr>
          <a:xfrm>
            <a:off x="6503261" y="3037840"/>
            <a:ext cx="2614661" cy="955040"/>
            <a:chOff x="6503261" y="3037840"/>
            <a:chExt cx="2614661" cy="955040"/>
          </a:xfrm>
        </p:grpSpPr>
        <p:sp>
          <p:nvSpPr>
            <p:cNvPr id="100" name="Rectangle : coins arrondis 99">
              <a:extLst>
                <a:ext uri="{FF2B5EF4-FFF2-40B4-BE49-F238E27FC236}">
                  <a16:creationId xmlns:a16="http://schemas.microsoft.com/office/drawing/2014/main" id="{C0BC645C-E0BC-EA3E-D32E-C597E0170EB8}"/>
                </a:ext>
              </a:extLst>
            </p:cNvPr>
            <p:cNvSpPr/>
            <p:nvPr/>
          </p:nvSpPr>
          <p:spPr>
            <a:xfrm>
              <a:off x="6536115" y="3037840"/>
              <a:ext cx="2536765" cy="955040"/>
            </a:xfrm>
            <a:prstGeom prst="roundRect">
              <a:avLst>
                <a:gd name="adj" fmla="val 496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8" name="Graphique 117">
              <a:extLst>
                <a:ext uri="{FF2B5EF4-FFF2-40B4-BE49-F238E27FC236}">
                  <a16:creationId xmlns:a16="http://schemas.microsoft.com/office/drawing/2014/main" id="{56C06D0A-B08C-C90D-3899-894A88A4EA4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03261" y="3063240"/>
              <a:ext cx="1230051" cy="888370"/>
            </a:xfrm>
            <a:prstGeom prst="rect">
              <a:avLst/>
            </a:prstGeom>
          </p:spPr>
        </p:pic>
        <p:sp>
          <p:nvSpPr>
            <p:cNvPr id="123" name="ZoneTexte 122">
              <a:extLst>
                <a:ext uri="{FF2B5EF4-FFF2-40B4-BE49-F238E27FC236}">
                  <a16:creationId xmlns:a16="http://schemas.microsoft.com/office/drawing/2014/main" id="{A00D3DAE-43D2-6D5B-3A33-742C891237BF}"/>
                </a:ext>
              </a:extLst>
            </p:cNvPr>
            <p:cNvSpPr txBox="1"/>
            <p:nvPr/>
          </p:nvSpPr>
          <p:spPr>
            <a:xfrm>
              <a:off x="7688271" y="3153722"/>
              <a:ext cx="1429651" cy="738664"/>
            </a:xfrm>
            <a:prstGeom prst="rect">
              <a:avLst/>
            </a:prstGeom>
            <a:noFill/>
          </p:spPr>
          <p:txBody>
            <a:bodyPr wrap="square" lIns="0" tIns="0" rIns="0" bIns="0">
              <a:spAutoFit/>
            </a:bodyPr>
            <a:lstStyle/>
            <a:p>
              <a:r>
                <a:rPr lang="fr-FR" sz="2800" b="1" dirty="0">
                  <a:solidFill>
                    <a:schemeClr val="bg1"/>
                  </a:solidFill>
                  <a:effectLst/>
                  <a:latin typeface="Arial" panose="020B0604020202020204" pitchFamily="34" charset="0"/>
                  <a:cs typeface="Arial" panose="020B0604020202020204" pitchFamily="34" charset="0"/>
                </a:rPr>
                <a:t>10,8</a:t>
              </a:r>
              <a:r>
                <a:rPr lang="fr-FR" sz="2800" b="1" baseline="30000" dirty="0">
                  <a:solidFill>
                    <a:schemeClr val="bg1"/>
                  </a:solidFill>
                  <a:effectLst/>
                  <a:latin typeface="Arial" panose="020B0604020202020204" pitchFamily="34" charset="0"/>
                  <a:cs typeface="Arial" panose="020B0604020202020204" pitchFamily="34" charset="0"/>
                </a:rPr>
                <a:t>% </a:t>
              </a:r>
              <a:endParaRPr lang="fr-FR" sz="2800" dirty="0">
                <a:solidFill>
                  <a:schemeClr val="bg1"/>
                </a:solidFill>
                <a:effectLst/>
                <a:latin typeface="Arial" panose="020B0604020202020204" pitchFamily="34" charset="0"/>
                <a:cs typeface="Arial" panose="020B0604020202020204" pitchFamily="34" charset="0"/>
              </a:endParaRPr>
            </a:p>
            <a:p>
              <a:r>
                <a:rPr lang="fr-FR" sz="1000" b="1" dirty="0">
                  <a:solidFill>
                    <a:schemeClr val="bg1"/>
                  </a:solidFill>
                  <a:effectLst/>
                  <a:latin typeface="Arial" panose="020B0604020202020204" pitchFamily="34" charset="0"/>
                  <a:cs typeface="Arial" panose="020B0604020202020204" pitchFamily="34" charset="0"/>
                </a:rPr>
                <a:t>de la clientèle fragile </a:t>
              </a:r>
              <a:endParaRPr lang="fr-FR" sz="1000" dirty="0">
                <a:solidFill>
                  <a:schemeClr val="bg1"/>
                </a:solidFill>
                <a:effectLst/>
                <a:latin typeface="Arial" panose="020B0604020202020204" pitchFamily="34" charset="0"/>
                <a:cs typeface="Arial" panose="020B0604020202020204" pitchFamily="34" charset="0"/>
              </a:endParaRPr>
            </a:p>
            <a:p>
              <a:r>
                <a:rPr lang="fr-FR" sz="1000" dirty="0">
                  <a:solidFill>
                    <a:schemeClr val="bg1"/>
                  </a:solidFill>
                  <a:effectLst/>
                  <a:latin typeface="Arial" panose="020B0604020202020204" pitchFamily="34" charset="0"/>
                  <a:cs typeface="Arial" panose="020B0604020202020204" pitchFamily="34" charset="0"/>
                </a:rPr>
                <a:t>(ciblés fragiles + OCF)</a:t>
              </a:r>
            </a:p>
          </p:txBody>
        </p:sp>
      </p:grpSp>
      <p:grpSp>
        <p:nvGrpSpPr>
          <p:cNvPr id="17" name="Groupe 16">
            <a:extLst>
              <a:ext uri="{FF2B5EF4-FFF2-40B4-BE49-F238E27FC236}">
                <a16:creationId xmlns:a16="http://schemas.microsoft.com/office/drawing/2014/main" id="{B1F689CD-C8ED-7BE6-95D1-094262B16118}"/>
              </a:ext>
            </a:extLst>
          </p:cNvPr>
          <p:cNvGrpSpPr/>
          <p:nvPr/>
        </p:nvGrpSpPr>
        <p:grpSpPr>
          <a:xfrm>
            <a:off x="6536115" y="4206240"/>
            <a:ext cx="2581807" cy="955040"/>
            <a:chOff x="6536115" y="4206240"/>
            <a:chExt cx="2581807" cy="955040"/>
          </a:xfrm>
        </p:grpSpPr>
        <p:sp>
          <p:nvSpPr>
            <p:cNvPr id="101" name="Rectangle : coins arrondis 100">
              <a:extLst>
                <a:ext uri="{FF2B5EF4-FFF2-40B4-BE49-F238E27FC236}">
                  <a16:creationId xmlns:a16="http://schemas.microsoft.com/office/drawing/2014/main" id="{A18AD3E0-E791-E0DE-8C89-A873434D52E9}"/>
                </a:ext>
              </a:extLst>
            </p:cNvPr>
            <p:cNvSpPr/>
            <p:nvPr/>
          </p:nvSpPr>
          <p:spPr>
            <a:xfrm>
              <a:off x="6536115" y="4206240"/>
              <a:ext cx="2536765" cy="955040"/>
            </a:xfrm>
            <a:prstGeom prst="roundRect">
              <a:avLst>
                <a:gd name="adj" fmla="val 49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6" name="Graphique 115">
              <a:extLst>
                <a:ext uri="{FF2B5EF4-FFF2-40B4-BE49-F238E27FC236}">
                  <a16:creationId xmlns:a16="http://schemas.microsoft.com/office/drawing/2014/main" id="{DA98D84E-1256-9F1F-9918-26CB779F78A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644285" y="4231640"/>
              <a:ext cx="1209954" cy="873856"/>
            </a:xfrm>
            <a:prstGeom prst="rect">
              <a:avLst/>
            </a:prstGeom>
          </p:spPr>
        </p:pic>
        <p:sp>
          <p:nvSpPr>
            <p:cNvPr id="124" name="ZoneTexte 123">
              <a:extLst>
                <a:ext uri="{FF2B5EF4-FFF2-40B4-BE49-F238E27FC236}">
                  <a16:creationId xmlns:a16="http://schemas.microsoft.com/office/drawing/2014/main" id="{0F57317F-239E-CD93-184A-7D0D2A5609FD}"/>
                </a:ext>
              </a:extLst>
            </p:cNvPr>
            <p:cNvSpPr txBox="1"/>
            <p:nvPr/>
          </p:nvSpPr>
          <p:spPr>
            <a:xfrm>
              <a:off x="7688271" y="4281482"/>
              <a:ext cx="1429651" cy="738664"/>
            </a:xfrm>
            <a:prstGeom prst="rect">
              <a:avLst/>
            </a:prstGeom>
            <a:noFill/>
          </p:spPr>
          <p:txBody>
            <a:bodyPr wrap="square" lIns="0" tIns="0" rIns="0" bIns="0">
              <a:spAutoFit/>
            </a:bodyPr>
            <a:lstStyle/>
            <a:p>
              <a:r>
                <a:rPr lang="fr-FR" sz="2800" b="1" dirty="0">
                  <a:solidFill>
                    <a:schemeClr val="bg1"/>
                  </a:solidFill>
                  <a:effectLst/>
                  <a:latin typeface="Arial" panose="020B0604020202020204" pitchFamily="34" charset="0"/>
                  <a:cs typeface="Arial" panose="020B0604020202020204" pitchFamily="34" charset="0"/>
                </a:rPr>
                <a:t>19,9</a:t>
              </a:r>
              <a:r>
                <a:rPr lang="fr-FR" sz="2800" b="1" baseline="30000" dirty="0">
                  <a:solidFill>
                    <a:schemeClr val="bg1"/>
                  </a:solidFill>
                  <a:effectLst/>
                  <a:latin typeface="Arial" panose="020B0604020202020204" pitchFamily="34" charset="0"/>
                  <a:cs typeface="Arial" panose="020B0604020202020204" pitchFamily="34" charset="0"/>
                </a:rPr>
                <a:t>% </a:t>
              </a:r>
              <a:endParaRPr lang="fr-FR" sz="2800" dirty="0">
                <a:solidFill>
                  <a:schemeClr val="bg1"/>
                </a:solidFill>
                <a:effectLst/>
                <a:latin typeface="Arial" panose="020B0604020202020204" pitchFamily="34" charset="0"/>
                <a:cs typeface="Arial" panose="020B0604020202020204" pitchFamily="34" charset="0"/>
              </a:endParaRPr>
            </a:p>
            <a:p>
              <a:r>
                <a:rPr lang="fr-FR" sz="1000" b="1" dirty="0">
                  <a:solidFill>
                    <a:schemeClr val="bg1"/>
                  </a:solidFill>
                  <a:effectLst/>
                  <a:latin typeface="Arial" panose="020B0604020202020204" pitchFamily="34" charset="0"/>
                  <a:cs typeface="Arial" panose="020B0604020202020204" pitchFamily="34" charset="0"/>
                </a:rPr>
                <a:t>de détendeurs</a:t>
              </a:r>
            </a:p>
            <a:p>
              <a:r>
                <a:rPr lang="fr-FR" sz="1000" b="1" dirty="0">
                  <a:solidFill>
                    <a:schemeClr val="bg1"/>
                  </a:solidFill>
                  <a:latin typeface="Arial" panose="020B0604020202020204" pitchFamily="34" charset="0"/>
                  <a:cs typeface="Arial" panose="020B0604020202020204" pitchFamily="34" charset="0"/>
                </a:rPr>
                <a:t>SBB</a:t>
              </a:r>
              <a:endParaRPr lang="fr-FR" sz="1000" dirty="0">
                <a:solidFill>
                  <a:schemeClr val="bg1"/>
                </a:solidFill>
                <a:effectLst/>
                <a:latin typeface="Arial" panose="020B0604020202020204" pitchFamily="34" charset="0"/>
                <a:cs typeface="Arial" panose="020B0604020202020204" pitchFamily="34" charset="0"/>
              </a:endParaRPr>
            </a:p>
          </p:txBody>
        </p:sp>
      </p:grpSp>
      <p:grpSp>
        <p:nvGrpSpPr>
          <p:cNvPr id="18" name="Groupe 17">
            <a:extLst>
              <a:ext uri="{FF2B5EF4-FFF2-40B4-BE49-F238E27FC236}">
                <a16:creationId xmlns:a16="http://schemas.microsoft.com/office/drawing/2014/main" id="{93D774E0-8625-B4A5-AA24-66F36DA97093}"/>
              </a:ext>
            </a:extLst>
          </p:cNvPr>
          <p:cNvGrpSpPr/>
          <p:nvPr/>
        </p:nvGrpSpPr>
        <p:grpSpPr>
          <a:xfrm>
            <a:off x="6536115" y="5344160"/>
            <a:ext cx="2581807" cy="955040"/>
            <a:chOff x="6536115" y="5344160"/>
            <a:chExt cx="2581807" cy="955040"/>
          </a:xfrm>
        </p:grpSpPr>
        <p:sp>
          <p:nvSpPr>
            <p:cNvPr id="102" name="Rectangle : coins arrondis 101">
              <a:extLst>
                <a:ext uri="{FF2B5EF4-FFF2-40B4-BE49-F238E27FC236}">
                  <a16:creationId xmlns:a16="http://schemas.microsoft.com/office/drawing/2014/main" id="{0967B8E5-756C-E4E5-2639-F4B3746C157F}"/>
                </a:ext>
              </a:extLst>
            </p:cNvPr>
            <p:cNvSpPr/>
            <p:nvPr/>
          </p:nvSpPr>
          <p:spPr>
            <a:xfrm>
              <a:off x="6536115" y="5344160"/>
              <a:ext cx="2536765" cy="955040"/>
            </a:xfrm>
            <a:prstGeom prst="roundRect">
              <a:avLst>
                <a:gd name="adj" fmla="val 49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4" name="Graphique 113">
              <a:extLst>
                <a:ext uri="{FF2B5EF4-FFF2-40B4-BE49-F238E27FC236}">
                  <a16:creationId xmlns:a16="http://schemas.microsoft.com/office/drawing/2014/main" id="{A13148B5-D169-9E57-D720-36F10985AFC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680677" y="5400959"/>
              <a:ext cx="1193882" cy="862248"/>
            </a:xfrm>
            <a:prstGeom prst="rect">
              <a:avLst/>
            </a:prstGeom>
          </p:spPr>
        </p:pic>
        <p:sp>
          <p:nvSpPr>
            <p:cNvPr id="125" name="ZoneTexte 124">
              <a:extLst>
                <a:ext uri="{FF2B5EF4-FFF2-40B4-BE49-F238E27FC236}">
                  <a16:creationId xmlns:a16="http://schemas.microsoft.com/office/drawing/2014/main" id="{B762CABD-D410-A3E1-2198-F74FF37ADA48}"/>
                </a:ext>
              </a:extLst>
            </p:cNvPr>
            <p:cNvSpPr txBox="1"/>
            <p:nvPr/>
          </p:nvSpPr>
          <p:spPr>
            <a:xfrm>
              <a:off x="7688271" y="5449882"/>
              <a:ext cx="1429651" cy="738664"/>
            </a:xfrm>
            <a:prstGeom prst="rect">
              <a:avLst/>
            </a:prstGeom>
            <a:noFill/>
          </p:spPr>
          <p:txBody>
            <a:bodyPr wrap="square" lIns="0" tIns="0" rIns="0" bIns="0">
              <a:spAutoFit/>
            </a:bodyPr>
            <a:lstStyle/>
            <a:p>
              <a:r>
                <a:rPr lang="fr-FR" sz="2800" b="1" dirty="0">
                  <a:solidFill>
                    <a:schemeClr val="bg1"/>
                  </a:solidFill>
                  <a:effectLst/>
                  <a:latin typeface="Arial" panose="020B0604020202020204" pitchFamily="34" charset="0"/>
                  <a:cs typeface="Arial" panose="020B0604020202020204" pitchFamily="34" charset="0"/>
                </a:rPr>
                <a:t>15,6</a:t>
              </a:r>
              <a:r>
                <a:rPr lang="fr-FR" sz="2800" b="1" baseline="30000" dirty="0">
                  <a:solidFill>
                    <a:schemeClr val="bg1"/>
                  </a:solidFill>
                  <a:effectLst/>
                  <a:latin typeface="Arial" panose="020B0604020202020204" pitchFamily="34" charset="0"/>
                  <a:cs typeface="Arial" panose="020B0604020202020204" pitchFamily="34" charset="0"/>
                </a:rPr>
                <a:t>% </a:t>
              </a:r>
              <a:endParaRPr lang="fr-FR" sz="2800" dirty="0">
                <a:solidFill>
                  <a:schemeClr val="bg1"/>
                </a:solidFill>
                <a:effectLst/>
                <a:latin typeface="Arial" panose="020B0604020202020204" pitchFamily="34" charset="0"/>
                <a:cs typeface="Arial" panose="020B0604020202020204" pitchFamily="34" charset="0"/>
              </a:endParaRPr>
            </a:p>
            <a:p>
              <a:r>
                <a:rPr lang="fr-FR" sz="1000" b="1" dirty="0">
                  <a:solidFill>
                    <a:schemeClr val="bg1"/>
                  </a:solidFill>
                  <a:effectLst/>
                  <a:latin typeface="Arial" panose="020B0604020202020204" pitchFamily="34" charset="0"/>
                  <a:cs typeface="Arial" panose="020B0604020202020204" pitchFamily="34" charset="0"/>
                </a:rPr>
                <a:t>de détendeurs</a:t>
              </a:r>
            </a:p>
            <a:p>
              <a:r>
                <a:rPr lang="fr-FR" sz="1000" b="1" dirty="0">
                  <a:solidFill>
                    <a:schemeClr val="bg1"/>
                  </a:solidFill>
                  <a:latin typeface="Arial" panose="020B0604020202020204" pitchFamily="34" charset="0"/>
                  <a:cs typeface="Arial" panose="020B0604020202020204" pitchFamily="34" charset="0"/>
                </a:rPr>
                <a:t>de l’OCF</a:t>
              </a:r>
              <a:endParaRPr lang="fr-FR" sz="1000" dirty="0">
                <a:solidFill>
                  <a:schemeClr val="bg1"/>
                </a:solidFill>
                <a:effectLst/>
                <a:latin typeface="Arial" panose="020B0604020202020204" pitchFamily="34" charset="0"/>
                <a:cs typeface="Arial" panose="020B0604020202020204" pitchFamily="34" charset="0"/>
              </a:endParaRPr>
            </a:p>
          </p:txBody>
        </p:sp>
      </p:grpSp>
      <p:grpSp>
        <p:nvGrpSpPr>
          <p:cNvPr id="14" name="Groupe 13">
            <a:extLst>
              <a:ext uri="{FF2B5EF4-FFF2-40B4-BE49-F238E27FC236}">
                <a16:creationId xmlns:a16="http://schemas.microsoft.com/office/drawing/2014/main" id="{2452237A-19ED-C63E-A735-8F115C7E6A56}"/>
              </a:ext>
            </a:extLst>
          </p:cNvPr>
          <p:cNvGrpSpPr/>
          <p:nvPr/>
        </p:nvGrpSpPr>
        <p:grpSpPr>
          <a:xfrm>
            <a:off x="707299" y="4831036"/>
            <a:ext cx="5454035" cy="1468163"/>
            <a:chOff x="707299" y="4831036"/>
            <a:chExt cx="5454035" cy="1468163"/>
          </a:xfrm>
        </p:grpSpPr>
        <p:sp>
          <p:nvSpPr>
            <p:cNvPr id="103" name="Rectangle : coins arrondis 102">
              <a:extLst>
                <a:ext uri="{FF2B5EF4-FFF2-40B4-BE49-F238E27FC236}">
                  <a16:creationId xmlns:a16="http://schemas.microsoft.com/office/drawing/2014/main" id="{EB542CBF-ABE3-5691-6C8B-F782FFF7C62A}"/>
                </a:ext>
              </a:extLst>
            </p:cNvPr>
            <p:cNvSpPr/>
            <p:nvPr/>
          </p:nvSpPr>
          <p:spPr>
            <a:xfrm>
              <a:off x="707299" y="4831036"/>
              <a:ext cx="5454035" cy="1468163"/>
            </a:xfrm>
            <a:prstGeom prst="roundRect">
              <a:avLst>
                <a:gd name="adj" fmla="val 496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9" name="Graphique 108">
              <a:extLst>
                <a:ext uri="{FF2B5EF4-FFF2-40B4-BE49-F238E27FC236}">
                  <a16:creationId xmlns:a16="http://schemas.microsoft.com/office/drawing/2014/main" id="{E09D0223-B689-982F-C9CB-FF1EFAC1ACD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748695" y="4959426"/>
              <a:ext cx="1406745" cy="1189035"/>
            </a:xfrm>
            <a:prstGeom prst="rect">
              <a:avLst/>
            </a:prstGeom>
          </p:spPr>
        </p:pic>
        <p:sp>
          <p:nvSpPr>
            <p:cNvPr id="126" name="ZoneTexte 125">
              <a:extLst>
                <a:ext uri="{FF2B5EF4-FFF2-40B4-BE49-F238E27FC236}">
                  <a16:creationId xmlns:a16="http://schemas.microsoft.com/office/drawing/2014/main" id="{F6FAA1B4-BA62-F9D3-1035-905E3E578AF3}"/>
                </a:ext>
              </a:extLst>
            </p:cNvPr>
            <p:cNvSpPr txBox="1"/>
            <p:nvPr/>
          </p:nvSpPr>
          <p:spPr>
            <a:xfrm>
              <a:off x="4223488" y="5009113"/>
              <a:ext cx="1429651" cy="430887"/>
            </a:xfrm>
            <a:prstGeom prst="rect">
              <a:avLst/>
            </a:prstGeom>
            <a:noFill/>
          </p:spPr>
          <p:txBody>
            <a:bodyPr wrap="square" lIns="0" tIns="0" rIns="0" bIns="0">
              <a:spAutoFit/>
            </a:bodyPr>
            <a:lstStyle/>
            <a:p>
              <a:r>
                <a:rPr lang="fr-FR" sz="2800" b="1" dirty="0">
                  <a:solidFill>
                    <a:schemeClr val="accent5"/>
                  </a:solidFill>
                  <a:effectLst/>
                  <a:latin typeface="Arial" panose="020B0604020202020204" pitchFamily="34" charset="0"/>
                  <a:cs typeface="Arial" panose="020B0604020202020204" pitchFamily="34" charset="0"/>
                </a:rPr>
                <a:t>118 €</a:t>
              </a:r>
              <a:endParaRPr lang="fr-FR" sz="1000" dirty="0">
                <a:solidFill>
                  <a:schemeClr val="accent5"/>
                </a:solidFill>
                <a:effectLst/>
                <a:latin typeface="Arial" panose="020B0604020202020204" pitchFamily="34" charset="0"/>
                <a:cs typeface="Arial" panose="020B0604020202020204" pitchFamily="34" charset="0"/>
              </a:endParaRPr>
            </a:p>
          </p:txBody>
        </p:sp>
        <p:sp>
          <p:nvSpPr>
            <p:cNvPr id="127" name="ZoneTexte 126">
              <a:extLst>
                <a:ext uri="{FF2B5EF4-FFF2-40B4-BE49-F238E27FC236}">
                  <a16:creationId xmlns:a16="http://schemas.microsoft.com/office/drawing/2014/main" id="{30C7EC70-A880-BEAB-7973-434CD8FBB255}"/>
                </a:ext>
              </a:extLst>
            </p:cNvPr>
            <p:cNvSpPr txBox="1"/>
            <p:nvPr/>
          </p:nvSpPr>
          <p:spPr>
            <a:xfrm>
              <a:off x="1258668" y="5009112"/>
              <a:ext cx="1429651" cy="430887"/>
            </a:xfrm>
            <a:prstGeom prst="rect">
              <a:avLst/>
            </a:prstGeom>
            <a:noFill/>
          </p:spPr>
          <p:txBody>
            <a:bodyPr wrap="square" lIns="0" tIns="0" rIns="0" bIns="0">
              <a:spAutoFit/>
            </a:bodyPr>
            <a:lstStyle/>
            <a:p>
              <a:pPr algn="r"/>
              <a:r>
                <a:rPr lang="fr-FR" sz="2800" b="1" dirty="0">
                  <a:solidFill>
                    <a:schemeClr val="accent5"/>
                  </a:solidFill>
                  <a:effectLst/>
                  <a:latin typeface="Arial" panose="020B0604020202020204" pitchFamily="34" charset="0"/>
                  <a:cs typeface="Arial" panose="020B0604020202020204" pitchFamily="34" charset="0"/>
                </a:rPr>
                <a:t>222 €</a:t>
              </a:r>
              <a:endParaRPr lang="fr-FR" sz="1000" dirty="0">
                <a:solidFill>
                  <a:schemeClr val="accent5"/>
                </a:solidFill>
                <a:effectLst/>
                <a:latin typeface="Arial" panose="020B0604020202020204" pitchFamily="34" charset="0"/>
                <a:cs typeface="Arial" panose="020B0604020202020204" pitchFamily="34" charset="0"/>
              </a:endParaRPr>
            </a:p>
          </p:txBody>
        </p:sp>
        <p:sp>
          <p:nvSpPr>
            <p:cNvPr id="129" name="ZoneTexte 128">
              <a:extLst>
                <a:ext uri="{FF2B5EF4-FFF2-40B4-BE49-F238E27FC236}">
                  <a16:creationId xmlns:a16="http://schemas.microsoft.com/office/drawing/2014/main" id="{AE320CA6-135F-8FAA-EB5E-7B7709E3FAEC}"/>
                </a:ext>
              </a:extLst>
            </p:cNvPr>
            <p:cNvSpPr txBox="1"/>
            <p:nvPr/>
          </p:nvSpPr>
          <p:spPr>
            <a:xfrm>
              <a:off x="4218091" y="5506597"/>
              <a:ext cx="1853186" cy="615553"/>
            </a:xfrm>
            <a:prstGeom prst="rect">
              <a:avLst/>
            </a:prstGeom>
            <a:noFill/>
          </p:spPr>
          <p:txBody>
            <a:bodyPr wrap="square" lIns="0" tIns="0" rIns="0" bIns="0">
              <a:spAutoFit/>
            </a:bodyPr>
            <a:lstStyle/>
            <a:p>
              <a:r>
                <a:rPr lang="fr-FR" sz="1000" b="1" dirty="0">
                  <a:solidFill>
                    <a:schemeClr val="accent5"/>
                  </a:solidFill>
                  <a:effectLst/>
                  <a:latin typeface="Arial" panose="020B0604020202020204" pitchFamily="34" charset="0"/>
                  <a:cs typeface="Arial" panose="020B0604020202020204" pitchFamily="34" charset="0"/>
                </a:rPr>
                <a:t>montant moyen annuel </a:t>
              </a:r>
              <a:br>
                <a:rPr lang="fr-FR" sz="1000" b="1" dirty="0">
                  <a:solidFill>
                    <a:schemeClr val="accent5"/>
                  </a:solidFill>
                  <a:effectLst/>
                  <a:latin typeface="Arial" panose="020B0604020202020204" pitchFamily="34" charset="0"/>
                  <a:cs typeface="Arial" panose="020B0604020202020204" pitchFamily="34" charset="0"/>
                </a:rPr>
              </a:br>
              <a:r>
                <a:rPr lang="fr-FR" sz="1000" b="1" dirty="0">
                  <a:solidFill>
                    <a:schemeClr val="accent6"/>
                  </a:solidFill>
                  <a:effectLst/>
                  <a:latin typeface="Arial" panose="020B0604020202020204" pitchFamily="34" charset="0"/>
                  <a:cs typeface="Arial" panose="020B0604020202020204" pitchFamily="34" charset="0"/>
                </a:rPr>
                <a:t>des frais d’incidents </a:t>
              </a:r>
              <a:br>
                <a:rPr lang="fr-FR" sz="1000" b="1" dirty="0">
                  <a:solidFill>
                    <a:schemeClr val="accent5"/>
                  </a:solidFill>
                  <a:effectLst/>
                  <a:latin typeface="Arial" panose="020B0604020202020204" pitchFamily="34" charset="0"/>
                  <a:cs typeface="Arial" panose="020B0604020202020204" pitchFamily="34" charset="0"/>
                </a:rPr>
              </a:br>
              <a:r>
                <a:rPr lang="fr-FR" sz="1000" b="1" dirty="0">
                  <a:solidFill>
                    <a:schemeClr val="accent5"/>
                  </a:solidFill>
                  <a:effectLst/>
                  <a:latin typeface="Arial" panose="020B0604020202020204" pitchFamily="34" charset="0"/>
                  <a:cs typeface="Arial" panose="020B0604020202020204" pitchFamily="34" charset="0"/>
                </a:rPr>
                <a:t>des clients ciblés fragiles </a:t>
              </a:r>
              <a:br>
                <a:rPr lang="fr-FR" sz="1000" b="1" dirty="0">
                  <a:solidFill>
                    <a:schemeClr val="accent5"/>
                  </a:solidFill>
                  <a:effectLst/>
                  <a:latin typeface="Arial" panose="020B0604020202020204" pitchFamily="34" charset="0"/>
                  <a:cs typeface="Arial" panose="020B0604020202020204" pitchFamily="34" charset="0"/>
                </a:rPr>
              </a:br>
              <a:r>
                <a:rPr lang="fr-FR" sz="1000" dirty="0">
                  <a:solidFill>
                    <a:schemeClr val="accent5"/>
                  </a:solidFill>
                  <a:effectLst/>
                  <a:latin typeface="Arial" panose="020B0604020202020204" pitchFamily="34" charset="0"/>
                  <a:cs typeface="Arial" panose="020B0604020202020204" pitchFamily="34" charset="0"/>
                </a:rPr>
                <a:t>(- 17</a:t>
              </a:r>
              <a:r>
                <a:rPr lang="fr-FR" sz="1000" baseline="30000" dirty="0">
                  <a:solidFill>
                    <a:schemeClr val="accent5"/>
                  </a:solidFill>
                  <a:effectLst/>
                  <a:latin typeface="Arial" panose="020B0604020202020204" pitchFamily="34" charset="0"/>
                  <a:cs typeface="Arial" panose="020B0604020202020204" pitchFamily="34" charset="0"/>
                </a:rPr>
                <a:t>%</a:t>
              </a:r>
              <a:r>
                <a:rPr lang="fr-FR" sz="1000" dirty="0">
                  <a:solidFill>
                    <a:schemeClr val="accent5"/>
                  </a:solidFill>
                  <a:effectLst/>
                  <a:latin typeface="Arial" panose="020B0604020202020204" pitchFamily="34" charset="0"/>
                  <a:cs typeface="Arial" panose="020B0604020202020204" pitchFamily="34" charset="0"/>
                </a:rPr>
                <a:t> vs 2020)</a:t>
              </a:r>
            </a:p>
          </p:txBody>
        </p:sp>
        <p:sp>
          <p:nvSpPr>
            <p:cNvPr id="130" name="ZoneTexte 129">
              <a:extLst>
                <a:ext uri="{FF2B5EF4-FFF2-40B4-BE49-F238E27FC236}">
                  <a16:creationId xmlns:a16="http://schemas.microsoft.com/office/drawing/2014/main" id="{F5749352-DE25-CDAB-FA9A-E31562248A87}"/>
                </a:ext>
              </a:extLst>
            </p:cNvPr>
            <p:cNvSpPr txBox="1"/>
            <p:nvPr/>
          </p:nvSpPr>
          <p:spPr>
            <a:xfrm>
              <a:off x="804331" y="5506597"/>
              <a:ext cx="1853186" cy="615553"/>
            </a:xfrm>
            <a:prstGeom prst="rect">
              <a:avLst/>
            </a:prstGeom>
            <a:noFill/>
          </p:spPr>
          <p:txBody>
            <a:bodyPr wrap="square" lIns="0" tIns="0" rIns="0" bIns="0">
              <a:spAutoFit/>
            </a:bodyPr>
            <a:lstStyle/>
            <a:p>
              <a:pPr algn="r"/>
              <a:r>
                <a:rPr lang="fr-FR" sz="1000" b="1" dirty="0">
                  <a:solidFill>
                    <a:schemeClr val="accent5"/>
                  </a:solidFill>
                  <a:effectLst/>
                  <a:latin typeface="Arial" panose="020B0604020202020204" pitchFamily="34" charset="0"/>
                  <a:cs typeface="Arial" panose="020B0604020202020204" pitchFamily="34" charset="0"/>
                </a:rPr>
                <a:t>montant moyen annuel </a:t>
              </a:r>
              <a:br>
                <a:rPr lang="fr-FR" sz="1000" b="1" dirty="0">
                  <a:solidFill>
                    <a:schemeClr val="accent5"/>
                  </a:solidFill>
                  <a:effectLst/>
                  <a:latin typeface="Arial" panose="020B0604020202020204" pitchFamily="34" charset="0"/>
                  <a:cs typeface="Arial" panose="020B0604020202020204" pitchFamily="34" charset="0"/>
                </a:rPr>
              </a:br>
              <a:r>
                <a:rPr lang="fr-FR" sz="1000" b="1" dirty="0">
                  <a:solidFill>
                    <a:schemeClr val="accent6"/>
                  </a:solidFill>
                  <a:effectLst/>
                  <a:latin typeface="Arial" panose="020B0604020202020204" pitchFamily="34" charset="0"/>
                  <a:cs typeface="Arial" panose="020B0604020202020204" pitchFamily="34" charset="0"/>
                </a:rPr>
                <a:t>de la totalité des frais liés au compte </a:t>
              </a:r>
              <a:r>
                <a:rPr lang="fr-FR" sz="1000" b="1" dirty="0">
                  <a:solidFill>
                    <a:schemeClr val="accent5"/>
                  </a:solidFill>
                  <a:effectLst/>
                  <a:latin typeface="Arial" panose="020B0604020202020204" pitchFamily="34" charset="0"/>
                  <a:cs typeface="Arial" panose="020B0604020202020204" pitchFamily="34" charset="0"/>
                </a:rPr>
                <a:t>des clients ciblés fragiles </a:t>
              </a:r>
              <a:r>
                <a:rPr lang="fr-FR" sz="1000" dirty="0">
                  <a:solidFill>
                    <a:schemeClr val="accent5"/>
                  </a:solidFill>
                  <a:effectLst/>
                  <a:latin typeface="Arial" panose="020B0604020202020204" pitchFamily="34" charset="0"/>
                  <a:cs typeface="Arial" panose="020B0604020202020204" pitchFamily="34" charset="0"/>
                </a:rPr>
                <a:t>(- 10</a:t>
              </a:r>
              <a:r>
                <a:rPr lang="fr-FR" sz="1000" baseline="30000" dirty="0">
                  <a:solidFill>
                    <a:schemeClr val="accent5"/>
                  </a:solidFill>
                  <a:effectLst/>
                  <a:latin typeface="Arial" panose="020B0604020202020204" pitchFamily="34" charset="0"/>
                  <a:cs typeface="Arial" panose="020B0604020202020204" pitchFamily="34" charset="0"/>
                </a:rPr>
                <a:t>%</a:t>
              </a:r>
              <a:r>
                <a:rPr lang="fr-FR" sz="1000" dirty="0">
                  <a:solidFill>
                    <a:schemeClr val="accent5"/>
                  </a:solidFill>
                  <a:effectLst/>
                  <a:latin typeface="Arial" panose="020B0604020202020204" pitchFamily="34" charset="0"/>
                  <a:cs typeface="Arial" panose="020B0604020202020204" pitchFamily="34" charset="0"/>
                </a:rPr>
                <a:t> vs 2020)</a:t>
              </a:r>
            </a:p>
          </p:txBody>
        </p:sp>
      </p:grpSp>
      <p:grpSp>
        <p:nvGrpSpPr>
          <p:cNvPr id="4" name="Groupe 3">
            <a:extLst>
              <a:ext uri="{FF2B5EF4-FFF2-40B4-BE49-F238E27FC236}">
                <a16:creationId xmlns:a16="http://schemas.microsoft.com/office/drawing/2014/main" id="{9BA76C63-50B1-F7C6-B49B-D33CAAC9F403}"/>
              </a:ext>
            </a:extLst>
          </p:cNvPr>
          <p:cNvGrpSpPr/>
          <p:nvPr/>
        </p:nvGrpSpPr>
        <p:grpSpPr>
          <a:xfrm>
            <a:off x="574992" y="1747025"/>
            <a:ext cx="5246158" cy="1656983"/>
            <a:chOff x="574992" y="1747025"/>
            <a:chExt cx="5246158" cy="1656983"/>
          </a:xfrm>
        </p:grpSpPr>
        <p:pic>
          <p:nvPicPr>
            <p:cNvPr id="105" name="Graphique 104">
              <a:extLst>
                <a:ext uri="{FF2B5EF4-FFF2-40B4-BE49-F238E27FC236}">
                  <a16:creationId xmlns:a16="http://schemas.microsoft.com/office/drawing/2014/main" id="{9D538DD5-05F0-FA24-480D-E9FA40F869F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74992" y="1747025"/>
              <a:ext cx="1528107" cy="1656983"/>
            </a:xfrm>
            <a:prstGeom prst="rect">
              <a:avLst/>
            </a:prstGeom>
          </p:spPr>
        </p:pic>
        <p:pic>
          <p:nvPicPr>
            <p:cNvPr id="120" name="Graphique 119">
              <a:extLst>
                <a:ext uri="{FF2B5EF4-FFF2-40B4-BE49-F238E27FC236}">
                  <a16:creationId xmlns:a16="http://schemas.microsoft.com/office/drawing/2014/main" id="{57007119-EDD3-C680-9EC6-1BD59F5C2A7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243406" y="2139059"/>
              <a:ext cx="226989" cy="321568"/>
            </a:xfrm>
            <a:prstGeom prst="rect">
              <a:avLst/>
            </a:prstGeom>
          </p:spPr>
        </p:pic>
        <p:sp>
          <p:nvSpPr>
            <p:cNvPr id="121" name="Ellipse 120">
              <a:extLst>
                <a:ext uri="{FF2B5EF4-FFF2-40B4-BE49-F238E27FC236}">
                  <a16:creationId xmlns:a16="http://schemas.microsoft.com/office/drawing/2014/main" id="{0DA539B1-390E-9920-A499-EE85E1F89827}"/>
                </a:ext>
              </a:extLst>
            </p:cNvPr>
            <p:cNvSpPr/>
            <p:nvPr/>
          </p:nvSpPr>
          <p:spPr>
            <a:xfrm>
              <a:off x="4959487" y="1971040"/>
              <a:ext cx="568960" cy="5689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ZoneTexte 130">
              <a:extLst>
                <a:ext uri="{FF2B5EF4-FFF2-40B4-BE49-F238E27FC236}">
                  <a16:creationId xmlns:a16="http://schemas.microsoft.com/office/drawing/2014/main" id="{3EDFED6D-477F-2627-B0F1-68B0D1BD381E}"/>
                </a:ext>
              </a:extLst>
            </p:cNvPr>
            <p:cNvSpPr txBox="1"/>
            <p:nvPr/>
          </p:nvSpPr>
          <p:spPr>
            <a:xfrm>
              <a:off x="1955594" y="2432228"/>
              <a:ext cx="2025884" cy="615553"/>
            </a:xfrm>
            <a:prstGeom prst="rect">
              <a:avLst/>
            </a:prstGeom>
            <a:noFill/>
          </p:spPr>
          <p:txBody>
            <a:bodyPr wrap="square" lIns="0" tIns="0" rIns="0" bIns="0">
              <a:spAutoFit/>
            </a:bodyPr>
            <a:lstStyle/>
            <a:p>
              <a:pPr algn="r"/>
              <a:r>
                <a:rPr lang="fr-FR" sz="1000" b="1" dirty="0">
                  <a:solidFill>
                    <a:srgbClr val="542330"/>
                  </a:solidFill>
                  <a:effectLst/>
                  <a:latin typeface="Arial" panose="020B0604020202020204" pitchFamily="34" charset="0"/>
                  <a:cs typeface="Arial" panose="020B0604020202020204" pitchFamily="34" charset="0"/>
                </a:rPr>
                <a:t>de personnes sont considérées comme ayant une fragilité financière en France</a:t>
              </a:r>
              <a:br>
                <a:rPr lang="fr-FR" sz="1000" b="1" dirty="0">
                  <a:solidFill>
                    <a:srgbClr val="542330"/>
                  </a:solidFill>
                  <a:effectLst/>
                  <a:latin typeface="Arial" panose="020B0604020202020204" pitchFamily="34" charset="0"/>
                  <a:cs typeface="Arial" panose="020B0604020202020204" pitchFamily="34" charset="0"/>
                </a:rPr>
              </a:br>
              <a:r>
                <a:rPr lang="fr-FR" sz="1000" dirty="0">
                  <a:solidFill>
                    <a:srgbClr val="542330"/>
                  </a:solidFill>
                  <a:effectLst/>
                  <a:latin typeface="Arial" panose="020B0604020202020204" pitchFamily="34" charset="0"/>
                  <a:cs typeface="Arial" panose="020B0604020202020204" pitchFamily="34" charset="0"/>
                </a:rPr>
                <a:t>(+ 8</a:t>
              </a:r>
              <a:r>
                <a:rPr lang="fr-FR" sz="1000" baseline="30000" dirty="0">
                  <a:solidFill>
                    <a:srgbClr val="542330"/>
                  </a:solidFill>
                  <a:effectLst/>
                  <a:latin typeface="Arial" panose="020B0604020202020204" pitchFamily="34" charset="0"/>
                  <a:cs typeface="Arial" panose="020B0604020202020204" pitchFamily="34" charset="0"/>
                </a:rPr>
                <a:t>%</a:t>
              </a:r>
              <a:r>
                <a:rPr lang="fr-FR" sz="1000" dirty="0">
                  <a:solidFill>
                    <a:srgbClr val="542330"/>
                  </a:solidFill>
                  <a:effectLst/>
                  <a:latin typeface="Arial" panose="020B0604020202020204" pitchFamily="34" charset="0"/>
                  <a:cs typeface="Arial" panose="020B0604020202020204" pitchFamily="34" charset="0"/>
                </a:rPr>
                <a:t> vs 2020)</a:t>
              </a:r>
            </a:p>
          </p:txBody>
        </p:sp>
        <p:sp>
          <p:nvSpPr>
            <p:cNvPr id="132" name="ZoneTexte 131">
              <a:extLst>
                <a:ext uri="{FF2B5EF4-FFF2-40B4-BE49-F238E27FC236}">
                  <a16:creationId xmlns:a16="http://schemas.microsoft.com/office/drawing/2014/main" id="{69E941C3-7D0C-2CAA-4CE4-B551B97C743E}"/>
                </a:ext>
              </a:extLst>
            </p:cNvPr>
            <p:cNvSpPr txBox="1"/>
            <p:nvPr/>
          </p:nvSpPr>
          <p:spPr>
            <a:xfrm>
              <a:off x="2554586" y="1997672"/>
              <a:ext cx="1429651" cy="430887"/>
            </a:xfrm>
            <a:prstGeom prst="rect">
              <a:avLst/>
            </a:prstGeom>
            <a:noFill/>
          </p:spPr>
          <p:txBody>
            <a:bodyPr wrap="square" lIns="0" tIns="0" rIns="0" bIns="0">
              <a:spAutoFit/>
            </a:bodyPr>
            <a:lstStyle/>
            <a:p>
              <a:pPr algn="r"/>
              <a:r>
                <a:rPr lang="fr-FR" sz="2800" b="1" dirty="0">
                  <a:solidFill>
                    <a:schemeClr val="accent4"/>
                  </a:solidFill>
                  <a:effectLst/>
                  <a:latin typeface="Arial" panose="020B0604020202020204" pitchFamily="34" charset="0"/>
                  <a:cs typeface="Arial" panose="020B0604020202020204" pitchFamily="34" charset="0"/>
                </a:rPr>
                <a:t>4,1</a:t>
              </a:r>
              <a:r>
                <a:rPr lang="fr-FR" b="1" dirty="0">
                  <a:solidFill>
                    <a:schemeClr val="accent4"/>
                  </a:solidFill>
                  <a:effectLst/>
                  <a:latin typeface="Arial" panose="020B0604020202020204" pitchFamily="34" charset="0"/>
                  <a:cs typeface="Arial" panose="020B0604020202020204" pitchFamily="34" charset="0"/>
                </a:rPr>
                <a:t> millions</a:t>
              </a:r>
              <a:endParaRPr lang="fr-FR" dirty="0">
                <a:solidFill>
                  <a:schemeClr val="accent4"/>
                </a:solidFill>
                <a:effectLst/>
                <a:latin typeface="Arial" panose="020B0604020202020204" pitchFamily="34" charset="0"/>
                <a:cs typeface="Arial" panose="020B0604020202020204" pitchFamily="34" charset="0"/>
              </a:endParaRPr>
            </a:p>
          </p:txBody>
        </p:sp>
        <p:sp>
          <p:nvSpPr>
            <p:cNvPr id="133" name="ZoneTexte 132">
              <a:extLst>
                <a:ext uri="{FF2B5EF4-FFF2-40B4-BE49-F238E27FC236}">
                  <a16:creationId xmlns:a16="http://schemas.microsoft.com/office/drawing/2014/main" id="{F3878E7F-7FC5-55AD-957A-9802CA61F5E7}"/>
                </a:ext>
              </a:extLst>
            </p:cNvPr>
            <p:cNvSpPr txBox="1"/>
            <p:nvPr/>
          </p:nvSpPr>
          <p:spPr>
            <a:xfrm>
              <a:off x="4666784" y="2554040"/>
              <a:ext cx="1154366" cy="461665"/>
            </a:xfrm>
            <a:prstGeom prst="rect">
              <a:avLst/>
            </a:prstGeom>
            <a:noFill/>
          </p:spPr>
          <p:txBody>
            <a:bodyPr wrap="square" lIns="0" tIns="0" rIns="0" bIns="0">
              <a:spAutoFit/>
            </a:bodyPr>
            <a:lstStyle/>
            <a:p>
              <a:pPr algn="ctr"/>
              <a:r>
                <a:rPr lang="fr-FR" sz="1000" b="1" dirty="0">
                  <a:solidFill>
                    <a:srgbClr val="C31532"/>
                  </a:solidFill>
                  <a:effectLst/>
                  <a:latin typeface="Arial" panose="020B0604020202020204" pitchFamily="34" charset="0"/>
                  <a:cs typeface="Arial" panose="020B0604020202020204" pitchFamily="34" charset="0"/>
                </a:rPr>
                <a:t>des français </a:t>
              </a:r>
            </a:p>
            <a:p>
              <a:pPr algn="ctr"/>
              <a:r>
                <a:rPr lang="fr-FR" sz="1000" b="1" dirty="0">
                  <a:solidFill>
                    <a:srgbClr val="C31532"/>
                  </a:solidFill>
                  <a:effectLst/>
                  <a:latin typeface="Arial" panose="020B0604020202020204" pitchFamily="34" charset="0"/>
                  <a:cs typeface="Arial" panose="020B0604020202020204" pitchFamily="34" charset="0"/>
                </a:rPr>
                <a:t>détenteurs d’un </a:t>
              </a:r>
            </a:p>
            <a:p>
              <a:pPr algn="ctr"/>
              <a:r>
                <a:rPr lang="fr-FR" sz="1000" b="1" dirty="0">
                  <a:solidFill>
                    <a:srgbClr val="C31532"/>
                  </a:solidFill>
                  <a:effectLst/>
                  <a:latin typeface="Arial" panose="020B0604020202020204" pitchFamily="34" charset="0"/>
                  <a:cs typeface="Arial" panose="020B0604020202020204" pitchFamily="34" charset="0"/>
                </a:rPr>
                <a:t>compte de dépôt</a:t>
              </a:r>
              <a:endParaRPr lang="fr-FR" sz="1000" dirty="0">
                <a:solidFill>
                  <a:srgbClr val="C31532"/>
                </a:solidFill>
                <a:effectLst/>
                <a:latin typeface="Arial" panose="020B0604020202020204" pitchFamily="34" charset="0"/>
                <a:cs typeface="Arial" panose="020B0604020202020204" pitchFamily="34" charset="0"/>
              </a:endParaRPr>
            </a:p>
          </p:txBody>
        </p:sp>
        <p:sp>
          <p:nvSpPr>
            <p:cNvPr id="134" name="ZoneTexte 133">
              <a:extLst>
                <a:ext uri="{FF2B5EF4-FFF2-40B4-BE49-F238E27FC236}">
                  <a16:creationId xmlns:a16="http://schemas.microsoft.com/office/drawing/2014/main" id="{22676837-F7A4-6F01-81B8-CDE97F5C8B8A}"/>
                </a:ext>
              </a:extLst>
            </p:cNvPr>
            <p:cNvSpPr txBox="1"/>
            <p:nvPr/>
          </p:nvSpPr>
          <p:spPr>
            <a:xfrm>
              <a:off x="4542165" y="2183592"/>
              <a:ext cx="353259" cy="153888"/>
            </a:xfrm>
            <a:prstGeom prst="rect">
              <a:avLst/>
            </a:prstGeom>
            <a:noFill/>
          </p:spPr>
          <p:txBody>
            <a:bodyPr wrap="square" lIns="0" tIns="0" rIns="0" bIns="0">
              <a:spAutoFit/>
            </a:bodyPr>
            <a:lstStyle/>
            <a:p>
              <a:r>
                <a:rPr lang="fr-FR" sz="1000" b="1" dirty="0">
                  <a:solidFill>
                    <a:schemeClr val="accent5"/>
                  </a:solidFill>
                  <a:effectLst/>
                  <a:latin typeface="Arial" panose="020B0604020202020204" pitchFamily="34" charset="0"/>
                  <a:cs typeface="Arial" panose="020B0604020202020204" pitchFamily="34" charset="0"/>
                </a:rPr>
                <a:t>Soit :</a:t>
              </a:r>
              <a:endParaRPr lang="fr-FR" sz="1000" dirty="0">
                <a:solidFill>
                  <a:schemeClr val="accent5"/>
                </a:solidFill>
                <a:effectLst/>
                <a:latin typeface="Arial" panose="020B0604020202020204" pitchFamily="34" charset="0"/>
                <a:cs typeface="Arial" panose="020B0604020202020204" pitchFamily="34" charset="0"/>
              </a:endParaRPr>
            </a:p>
          </p:txBody>
        </p:sp>
        <p:sp>
          <p:nvSpPr>
            <p:cNvPr id="135" name="ZoneTexte 134">
              <a:extLst>
                <a:ext uri="{FF2B5EF4-FFF2-40B4-BE49-F238E27FC236}">
                  <a16:creationId xmlns:a16="http://schemas.microsoft.com/office/drawing/2014/main" id="{4A813B79-AA3F-FF2A-A25D-905F97EBDF9E}"/>
                </a:ext>
              </a:extLst>
            </p:cNvPr>
            <p:cNvSpPr txBox="1"/>
            <p:nvPr/>
          </p:nvSpPr>
          <p:spPr>
            <a:xfrm>
              <a:off x="4990571" y="2048601"/>
              <a:ext cx="483254" cy="430887"/>
            </a:xfrm>
            <a:prstGeom prst="rect">
              <a:avLst/>
            </a:prstGeom>
            <a:noFill/>
          </p:spPr>
          <p:txBody>
            <a:bodyPr wrap="square" lIns="0" tIns="0" rIns="0" bIns="0">
              <a:spAutoFit/>
            </a:bodyPr>
            <a:lstStyle/>
            <a:p>
              <a:pPr algn="r"/>
              <a:r>
                <a:rPr lang="fr-FR" sz="2800" b="1" dirty="0">
                  <a:solidFill>
                    <a:schemeClr val="bg1"/>
                  </a:solidFill>
                  <a:effectLst/>
                  <a:latin typeface="Arial" panose="020B0604020202020204" pitchFamily="34" charset="0"/>
                  <a:cs typeface="Arial" panose="020B0604020202020204" pitchFamily="34" charset="0"/>
                </a:rPr>
                <a:t>5</a:t>
              </a:r>
              <a:r>
                <a:rPr lang="fr-FR" sz="2800" b="1" baseline="30000" dirty="0">
                  <a:solidFill>
                    <a:schemeClr val="bg1"/>
                  </a:solidFill>
                  <a:effectLst/>
                  <a:latin typeface="Arial" panose="020B0604020202020204" pitchFamily="34" charset="0"/>
                  <a:cs typeface="Arial" panose="020B0604020202020204" pitchFamily="34" charset="0"/>
                </a:rPr>
                <a:t>%</a:t>
              </a:r>
              <a:endParaRPr lang="fr-FR" baseline="30000" dirty="0">
                <a:solidFill>
                  <a:schemeClr val="bg1"/>
                </a:solidFill>
                <a:effectLst/>
                <a:latin typeface="Arial" panose="020B0604020202020204" pitchFamily="34" charset="0"/>
                <a:cs typeface="Arial" panose="020B0604020202020204" pitchFamily="34" charset="0"/>
              </a:endParaRPr>
            </a:p>
          </p:txBody>
        </p:sp>
      </p:grpSp>
      <p:pic>
        <p:nvPicPr>
          <p:cNvPr id="2" name="Graphique 1">
            <a:hlinkClick r:id="rId21" action="ppaction://hlinksldjump"/>
            <a:extLst>
              <a:ext uri="{FF2B5EF4-FFF2-40B4-BE49-F238E27FC236}">
                <a16:creationId xmlns:a16="http://schemas.microsoft.com/office/drawing/2014/main" id="{184E895E-321C-EF84-AC0F-83E1888353DC}"/>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9839405" y="291396"/>
            <a:ext cx="415078" cy="386452"/>
          </a:xfrm>
          <a:prstGeom prst="rect">
            <a:avLst/>
          </a:prstGeom>
        </p:spPr>
      </p:pic>
      <p:pic>
        <p:nvPicPr>
          <p:cNvPr id="5" name="Graphique 4">
            <a:hlinkClick r:id="rId3" action="ppaction://hlinksldjump"/>
            <a:extLst>
              <a:ext uri="{FF2B5EF4-FFF2-40B4-BE49-F238E27FC236}">
                <a16:creationId xmlns:a16="http://schemas.microsoft.com/office/drawing/2014/main" id="{8E9CDB28-736F-FC94-89A1-616587C7A12E}"/>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9570693" y="1294509"/>
            <a:ext cx="952500" cy="952500"/>
          </a:xfrm>
          <a:prstGeom prst="rect">
            <a:avLst/>
          </a:prstGeom>
        </p:spPr>
      </p:pic>
      <p:sp>
        <p:nvSpPr>
          <p:cNvPr id="6" name="ZoneTexte 5">
            <a:hlinkClick r:id="rId3" action="ppaction://hlinksldjump"/>
            <a:extLst>
              <a:ext uri="{FF2B5EF4-FFF2-40B4-BE49-F238E27FC236}">
                <a16:creationId xmlns:a16="http://schemas.microsoft.com/office/drawing/2014/main" id="{3CC6CE92-CCE1-6C10-3A54-B30BC06C15AC}"/>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9" name="Ellipse 8">
            <a:extLst>
              <a:ext uri="{FF2B5EF4-FFF2-40B4-BE49-F238E27FC236}">
                <a16:creationId xmlns:a16="http://schemas.microsoft.com/office/drawing/2014/main" id="{7EF19C24-A13F-3DBA-9AED-E7AD302B8AE8}"/>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Graphique 9">
            <a:hlinkClick r:id="rId26" action="ppaction://hlinksldjump"/>
            <a:extLst>
              <a:ext uri="{FF2B5EF4-FFF2-40B4-BE49-F238E27FC236}">
                <a16:creationId xmlns:a16="http://schemas.microsoft.com/office/drawing/2014/main" id="{B0234535-FB97-3815-00CB-CAC3262ECA7D}"/>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694359" y="5643367"/>
            <a:ext cx="720000" cy="720000"/>
          </a:xfrm>
          <a:prstGeom prst="rect">
            <a:avLst/>
          </a:prstGeom>
        </p:spPr>
      </p:pic>
      <p:sp>
        <p:nvSpPr>
          <p:cNvPr id="11" name="ZoneTexte 10">
            <a:hlinkClick r:id="rId26" action="ppaction://hlinksldjump"/>
            <a:extLst>
              <a:ext uri="{FF2B5EF4-FFF2-40B4-BE49-F238E27FC236}">
                <a16:creationId xmlns:a16="http://schemas.microsoft.com/office/drawing/2014/main" id="{C61B9EBA-CDC7-4074-E37A-32F9E1224AED}"/>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12" name="ZoneTexte 11">
            <a:hlinkClick r:id="rId29" action="ppaction://hlinksldjump"/>
            <a:extLst>
              <a:ext uri="{FF2B5EF4-FFF2-40B4-BE49-F238E27FC236}">
                <a16:creationId xmlns:a16="http://schemas.microsoft.com/office/drawing/2014/main" id="{7829B615-62BF-DECA-87A7-87601AB54D71}"/>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13" name="Graphique 12">
            <a:hlinkClick r:id="rId29" action="ppaction://hlinksldjump"/>
            <a:extLst>
              <a:ext uri="{FF2B5EF4-FFF2-40B4-BE49-F238E27FC236}">
                <a16:creationId xmlns:a16="http://schemas.microsoft.com/office/drawing/2014/main" id="{7EA05AAE-3F16-B22C-C253-BD5380165DA6}"/>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9547557" y="3523054"/>
            <a:ext cx="998773" cy="986130"/>
          </a:xfrm>
          <a:prstGeom prst="rect">
            <a:avLst/>
          </a:prstGeom>
        </p:spPr>
      </p:pic>
      <p:grpSp>
        <p:nvGrpSpPr>
          <p:cNvPr id="22" name="Groupe 21">
            <a:extLst>
              <a:ext uri="{FF2B5EF4-FFF2-40B4-BE49-F238E27FC236}">
                <a16:creationId xmlns:a16="http://schemas.microsoft.com/office/drawing/2014/main" id="{90E6EBA0-6D36-4769-126D-434B0E80B420}"/>
              </a:ext>
            </a:extLst>
          </p:cNvPr>
          <p:cNvGrpSpPr/>
          <p:nvPr/>
        </p:nvGrpSpPr>
        <p:grpSpPr>
          <a:xfrm>
            <a:off x="4022447" y="-1498"/>
            <a:ext cx="5357838" cy="1808982"/>
            <a:chOff x="4022447" y="-1498"/>
            <a:chExt cx="5357838" cy="1808982"/>
          </a:xfrm>
        </p:grpSpPr>
        <p:sp>
          <p:nvSpPr>
            <p:cNvPr id="19" name="Espace réservé du contenu 2">
              <a:extLst>
                <a:ext uri="{FF2B5EF4-FFF2-40B4-BE49-F238E27FC236}">
                  <a16:creationId xmlns:a16="http://schemas.microsoft.com/office/drawing/2014/main" id="{B68983FF-FC37-9AF0-636D-E557AB8A39A3}"/>
                </a:ext>
              </a:extLst>
            </p:cNvPr>
            <p:cNvSpPr txBox="1">
              <a:spLocks/>
            </p:cNvSpPr>
            <p:nvPr/>
          </p:nvSpPr>
          <p:spPr bwMode="auto">
            <a:xfrm>
              <a:off x="4212855" y="-1498"/>
              <a:ext cx="5167430" cy="1808982"/>
            </a:xfrm>
            <a:prstGeom prst="rect">
              <a:avLst/>
            </a:prstGeom>
            <a:solidFill>
              <a:schemeClr val="bg1">
                <a:lumMod val="95000"/>
              </a:schemeClr>
            </a:solidFill>
            <a:ln>
              <a:noFill/>
            </a:ln>
          </p:spPr>
          <p:txBody>
            <a:bodyPr vert="horz" wrap="square" lIns="80189" tIns="40094" rIns="80189" bIns="40094"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sz="1316" b="1" dirty="0"/>
                <a:t>La situation en CEGEE : </a:t>
              </a:r>
            </a:p>
            <a:p>
              <a:pPr marL="468000" lvl="1" indent="0">
                <a:buNone/>
              </a:pPr>
              <a:r>
                <a:rPr lang="fr-FR" sz="1228" dirty="0"/>
                <a:t>13 700 clients sont détenteurs d’OCF et sont en grande partie gérés par Experts Direct pour recevoir des conseils et un suivi adaptés à leurs besoins. </a:t>
              </a:r>
            </a:p>
            <a:p>
              <a:pPr marL="468000" lvl="1" indent="0">
                <a:buNone/>
              </a:pPr>
              <a:r>
                <a:rPr lang="fr-FR" sz="1228" dirty="0"/>
                <a:t>21 000 clients sont ciblés OCF, c’est-à-dire qu’ils sont considérés comme étant dans une situation de fragilité financière et ont besoin d’être accompagnés très rapidement et avant une dégradation importante de leur situation.</a:t>
              </a:r>
            </a:p>
            <a:p>
              <a:endParaRPr lang="fr-FR" sz="1316" dirty="0"/>
            </a:p>
          </p:txBody>
        </p:sp>
        <p:pic>
          <p:nvPicPr>
            <p:cNvPr id="20" name="Graphique 19">
              <a:extLst>
                <a:ext uri="{FF2B5EF4-FFF2-40B4-BE49-F238E27FC236}">
                  <a16:creationId xmlns:a16="http://schemas.microsoft.com/office/drawing/2014/main" id="{63EEDE86-D9F3-F207-DDB3-7B619A19F9B1}"/>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4022447" y="264770"/>
              <a:ext cx="733090" cy="543030"/>
            </a:xfrm>
            <a:prstGeom prst="rect">
              <a:avLst/>
            </a:prstGeom>
          </p:spPr>
        </p:pic>
        <p:pic>
          <p:nvPicPr>
            <p:cNvPr id="21" name="Graphique 20">
              <a:extLst>
                <a:ext uri="{FF2B5EF4-FFF2-40B4-BE49-F238E27FC236}">
                  <a16:creationId xmlns:a16="http://schemas.microsoft.com/office/drawing/2014/main" id="{B497F1AC-01D4-17DE-8E2C-8421C83AD57F}"/>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4022447" y="1089475"/>
              <a:ext cx="702750" cy="520556"/>
            </a:xfrm>
            <a:prstGeom prst="rect">
              <a:avLst/>
            </a:prstGeom>
          </p:spPr>
        </p:pic>
      </p:grpSp>
    </p:spTree>
    <p:extLst>
      <p:ext uri="{BB962C8B-B14F-4D97-AF65-F5344CB8AC3E}">
        <p14:creationId xmlns:p14="http://schemas.microsoft.com/office/powerpoint/2010/main" val="296567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7"/>
                                        </p:tgtEl>
                                        <p:attrNameLst>
                                          <p:attrName>style.visibility</p:attrName>
                                        </p:attrNameLst>
                                      </p:cBhvr>
                                      <p:to>
                                        <p:strVal val="visible"/>
                                      </p:to>
                                    </p:set>
                                    <p:animEffect transition="in" filter="fade">
                                      <p:cBhvr>
                                        <p:cTn id="9" dur="500"/>
                                        <p:tgtEl>
                                          <p:spTgt spid="10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6">
            <a:extLst>
              <a:ext uri="{FF2B5EF4-FFF2-40B4-BE49-F238E27FC236}">
                <a16:creationId xmlns:a16="http://schemas.microsoft.com/office/drawing/2014/main" id="{D706F43E-DD30-4C02-851E-8E37ACA94BB9}"/>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4" name="Holder 2">
            <a:extLst>
              <a:ext uri="{FF2B5EF4-FFF2-40B4-BE49-F238E27FC236}">
                <a16:creationId xmlns:a16="http://schemas.microsoft.com/office/drawing/2014/main" id="{22C0F257-BFF6-0CDB-E596-1D51B3135BB5}"/>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INTERNE3</a:t>
            </a:r>
          </a:p>
        </p:txBody>
      </p:sp>
      <p:sp>
        <p:nvSpPr>
          <p:cNvPr id="5" name="Slide Number Placeholder 5">
            <a:extLst>
              <a:ext uri="{FF2B5EF4-FFF2-40B4-BE49-F238E27FC236}">
                <a16:creationId xmlns:a16="http://schemas.microsoft.com/office/drawing/2014/main" id="{490F9A52-DCBA-1738-44D1-10E22CE0D16C}"/>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9</a:t>
            </a:fld>
            <a:endParaRPr lang="fr-FR" dirty="0"/>
          </a:p>
        </p:txBody>
      </p:sp>
      <p:sp>
        <p:nvSpPr>
          <p:cNvPr id="6" name="object 4">
            <a:hlinkClick r:id="rId2" action="ppaction://hlinksldjump"/>
            <a:extLst>
              <a:ext uri="{FF2B5EF4-FFF2-40B4-BE49-F238E27FC236}">
                <a16:creationId xmlns:a16="http://schemas.microsoft.com/office/drawing/2014/main" id="{4941822E-885B-D330-A5AC-7182CCE844B7}"/>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9B39A883-C7FA-A00E-028E-A27B24830B9D}"/>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D06161AA-2363-D24B-7F9C-03B15BFF5D7F}"/>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7FCF073C-730C-406A-A0E2-37069B63F51E}"/>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1" name="object 65">
            <a:extLst>
              <a:ext uri="{FF2B5EF4-FFF2-40B4-BE49-F238E27FC236}">
                <a16:creationId xmlns:a16="http://schemas.microsoft.com/office/drawing/2014/main" id="{8EA3CD98-7BB5-2680-220E-2C0D41F609FC}"/>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722E52"/>
                </a:solidFill>
                <a:effectLst/>
                <a:latin typeface="Arial" panose="020B0604020202020204" pitchFamily="34" charset="0"/>
                <a:cs typeface="Arial" panose="020B0604020202020204" pitchFamily="34" charset="0"/>
              </a:rPr>
              <a:t>4 PROFILS CLIENTS </a:t>
            </a:r>
          </a:p>
        </p:txBody>
      </p:sp>
      <p:sp>
        <p:nvSpPr>
          <p:cNvPr id="23" name="object 65">
            <a:extLst>
              <a:ext uri="{FF2B5EF4-FFF2-40B4-BE49-F238E27FC236}">
                <a16:creationId xmlns:a16="http://schemas.microsoft.com/office/drawing/2014/main" id="{31181BCA-12C7-7F9F-9ED2-B622D19AA892}"/>
              </a:ext>
            </a:extLst>
          </p:cNvPr>
          <p:cNvSpPr txBox="1">
            <a:spLocks/>
          </p:cNvSpPr>
          <p:nvPr/>
        </p:nvSpPr>
        <p:spPr>
          <a:xfrm>
            <a:off x="707299" y="1341873"/>
            <a:ext cx="835542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4"/>
                </a:solidFill>
                <a:effectLst/>
                <a:latin typeface="Arial" panose="020B0604020202020204" pitchFamily="34" charset="0"/>
                <a:cs typeface="Arial" panose="020B0604020202020204" pitchFamily="34" charset="0"/>
              </a:rPr>
              <a:t>PERMETTANT DE DÉTECTER DE POSSIBLES DIFFICULTÉS FINANCIÈRES</a:t>
            </a:r>
          </a:p>
        </p:txBody>
      </p:sp>
      <p:sp>
        <p:nvSpPr>
          <p:cNvPr id="24" name="ZoneTexte 23">
            <a:extLst>
              <a:ext uri="{FF2B5EF4-FFF2-40B4-BE49-F238E27FC236}">
                <a16:creationId xmlns:a16="http://schemas.microsoft.com/office/drawing/2014/main" id="{2AABF5AD-7E2D-77E0-AE32-6F39B5E2ACB0}"/>
              </a:ext>
            </a:extLst>
          </p:cNvPr>
          <p:cNvSpPr txBox="1"/>
          <p:nvPr/>
        </p:nvSpPr>
        <p:spPr>
          <a:xfrm>
            <a:off x="707299" y="6491794"/>
            <a:ext cx="8439200" cy="430887"/>
          </a:xfrm>
          <a:prstGeom prst="rect">
            <a:avLst/>
          </a:prstGeom>
          <a:noFill/>
        </p:spPr>
        <p:txBody>
          <a:bodyPr wrap="square" lIns="0" tIns="0" rIns="0" bIns="0">
            <a:spAutoFit/>
          </a:bodyPr>
          <a:lstStyle/>
          <a:p>
            <a:pPr marL="61200" indent="-61200"/>
            <a:r>
              <a:rPr lang="fr-FR" sz="700" dirty="0">
                <a:solidFill>
                  <a:schemeClr val="tx2"/>
                </a:solidFill>
                <a:effectLst/>
                <a:latin typeface="Arial Narrow" panose="020B0604020202020204" pitchFamily="34" charset="0"/>
                <a:cs typeface="Arial Narrow" panose="020B0604020202020204" pitchFamily="34" charset="0"/>
              </a:rPr>
              <a:t>* Fichier Central des Chèques (FCC) ; Fichier national des Incidents de remboursements des Crédits aux Particuliers (FICP).</a:t>
            </a:r>
          </a:p>
          <a:p>
            <a:pPr marL="61200" indent="-61200"/>
            <a:r>
              <a:rPr lang="fr-FR" sz="700" dirty="0">
                <a:solidFill>
                  <a:schemeClr val="tx2"/>
                </a:solidFill>
                <a:effectLst/>
                <a:latin typeface="Arial Narrow" panose="020B0604020202020204" pitchFamily="34" charset="0"/>
                <a:cs typeface="Arial Narrow" panose="020B0604020202020204" pitchFamily="34" charset="0"/>
              </a:rPr>
              <a:t>** </a:t>
            </a:r>
            <a:r>
              <a:rPr lang="fr-FR" sz="700" b="1" dirty="0">
                <a:solidFill>
                  <a:schemeClr val="tx2"/>
                </a:solidFill>
                <a:effectLst/>
                <a:latin typeface="Arial Narrow" panose="020B0604020202020204" pitchFamily="34" charset="0"/>
                <a:cs typeface="Arial Narrow" panose="020B0604020202020204" pitchFamily="34" charset="0"/>
              </a:rPr>
              <a:t>Neuf frais liés aux incidents de paiement et irrégularités de fonctionnement du compte (article D312-1-1 du CMF) : </a:t>
            </a:r>
            <a:r>
              <a:rPr lang="fr-FR" sz="700" dirty="0">
                <a:solidFill>
                  <a:schemeClr val="tx2"/>
                </a:solidFill>
                <a:effectLst/>
                <a:latin typeface="Arial Narrow" panose="020B0604020202020204" pitchFamily="34" charset="0"/>
                <a:cs typeface="Arial Narrow" panose="020B0604020202020204" pitchFamily="34" charset="0"/>
              </a:rPr>
              <a:t>commissions d’intervention, lettre d’information préalable pour chèque sans provision, lettre d’information pour compte débiteur non autorisé, forfait des frais par chèque rejeté pour défaut de provision, rejet de prélèvement pour défaut de provision, non-exécution de virement permanent pour défaut de provision, notification signalée par la BdF d’une interdiction d’émettre des chèques, déclaration à la BdF d’une décision de retrait de carte bancaire, opposition (blocage) de la carte par la Banque. Ce plafonnement inclut le plafonnement spécifique des commissions d'intervention prévu à l’article R. 312‑4‑2 du code monétaire et financier.</a:t>
            </a:r>
          </a:p>
        </p:txBody>
      </p:sp>
      <p:sp>
        <p:nvSpPr>
          <p:cNvPr id="26" name="ZoneTexte 25">
            <a:extLst>
              <a:ext uri="{FF2B5EF4-FFF2-40B4-BE49-F238E27FC236}">
                <a16:creationId xmlns:a16="http://schemas.microsoft.com/office/drawing/2014/main" id="{E2E3A1AB-BFB8-B97E-A6CB-CC3A1E113609}"/>
              </a:ext>
            </a:extLst>
          </p:cNvPr>
          <p:cNvSpPr txBox="1"/>
          <p:nvPr/>
        </p:nvSpPr>
        <p:spPr>
          <a:xfrm>
            <a:off x="707298" y="1619518"/>
            <a:ext cx="7949021" cy="615553"/>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Nos dispositifs permettent aujourd’hui de mettre en exergue </a:t>
            </a:r>
            <a:r>
              <a:rPr lang="fr-FR" sz="1000" b="1" dirty="0">
                <a:effectLst/>
                <a:latin typeface="Arial" panose="020B0604020202020204" pitchFamily="34" charset="0"/>
                <a:cs typeface="Arial" panose="020B0604020202020204" pitchFamily="34" charset="0"/>
              </a:rPr>
              <a:t>4 profils de clients qui demandent un accompagnement spécifique.</a:t>
            </a:r>
            <a:br>
              <a:rPr lang="fr-FR" sz="1000" b="1" dirty="0">
                <a:effectLst/>
                <a:latin typeface="Arial" panose="020B0604020202020204" pitchFamily="34" charset="0"/>
                <a:cs typeface="Arial" panose="020B0604020202020204" pitchFamily="34" charset="0"/>
              </a:rPr>
            </a:br>
            <a:r>
              <a:rPr lang="fr-FR" sz="1000" dirty="0">
                <a:solidFill>
                  <a:srgbClr val="000000"/>
                </a:solidFill>
                <a:effectLst/>
                <a:latin typeface="Helvetica" pitchFamily="2" charset="0"/>
              </a:rPr>
              <a:t>Il est possible également de faire une détection spontanée de la fragilité financière du client selon sa situation. </a:t>
            </a:r>
            <a:br>
              <a:rPr lang="fr-FR" sz="1000" dirty="0">
                <a:solidFill>
                  <a:srgbClr val="000000"/>
                </a:solidFill>
                <a:effectLst/>
                <a:latin typeface="Helvetica" pitchFamily="2" charset="0"/>
              </a:rPr>
            </a:br>
            <a:r>
              <a:rPr lang="fr-FR" sz="1000" dirty="0">
                <a:solidFill>
                  <a:srgbClr val="000000"/>
                </a:solidFill>
                <a:effectLst/>
                <a:latin typeface="Helvetica" pitchFamily="2" charset="0"/>
              </a:rPr>
              <a:t>Il conviendra de lui proposer des solutions adaptées, dont l'OCF si l'offre répond à ses besoins.</a:t>
            </a:r>
          </a:p>
          <a:p>
            <a:endParaRPr lang="fr-FR" sz="1000" dirty="0">
              <a:effectLst/>
              <a:latin typeface="Arial" panose="020B0604020202020204" pitchFamily="34" charset="0"/>
              <a:cs typeface="Arial" panose="020B0604020202020204" pitchFamily="34" charset="0"/>
            </a:endParaRPr>
          </a:p>
        </p:txBody>
      </p:sp>
      <p:grpSp>
        <p:nvGrpSpPr>
          <p:cNvPr id="3" name="Groupe 2">
            <a:extLst>
              <a:ext uri="{FF2B5EF4-FFF2-40B4-BE49-F238E27FC236}">
                <a16:creationId xmlns:a16="http://schemas.microsoft.com/office/drawing/2014/main" id="{DCF525C7-CC1C-8970-5F05-1E9346701EC8}"/>
              </a:ext>
            </a:extLst>
          </p:cNvPr>
          <p:cNvGrpSpPr/>
          <p:nvPr/>
        </p:nvGrpSpPr>
        <p:grpSpPr>
          <a:xfrm>
            <a:off x="726197" y="2152901"/>
            <a:ext cx="1822542" cy="3929775"/>
            <a:chOff x="726197" y="2152901"/>
            <a:chExt cx="1822542" cy="3929775"/>
          </a:xfrm>
        </p:grpSpPr>
        <p:sp>
          <p:nvSpPr>
            <p:cNvPr id="31" name="Rectangle 30">
              <a:extLst>
                <a:ext uri="{FF2B5EF4-FFF2-40B4-BE49-F238E27FC236}">
                  <a16:creationId xmlns:a16="http://schemas.microsoft.com/office/drawing/2014/main" id="{6E8FC0BA-09AC-B73E-8A4C-51457BBFAF4E}"/>
                </a:ext>
              </a:extLst>
            </p:cNvPr>
            <p:cNvSpPr/>
            <p:nvPr/>
          </p:nvSpPr>
          <p:spPr>
            <a:xfrm>
              <a:off x="726197" y="3111760"/>
              <a:ext cx="1822542" cy="485799"/>
            </a:xfrm>
            <a:prstGeom prst="rect">
              <a:avLst/>
            </a:prstGeom>
            <a:solidFill>
              <a:srgbClr val="542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Potentiels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surendettés</a:t>
              </a:r>
              <a:endParaRPr lang="fr-FR" sz="1200" dirty="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CA82E4E9-B23B-7F2D-BB7A-9D4B287CFFF7}"/>
                </a:ext>
              </a:extLst>
            </p:cNvPr>
            <p:cNvSpPr/>
            <p:nvPr/>
          </p:nvSpPr>
          <p:spPr>
            <a:xfrm>
              <a:off x="726197" y="3657205"/>
              <a:ext cx="1822542" cy="2425471"/>
            </a:xfrm>
            <a:prstGeom prst="rect">
              <a:avLst/>
            </a:prstGeom>
            <a:solidFill>
              <a:srgbClr val="542330">
                <a:alpha val="197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135450" indent="-135450">
                <a:spcBef>
                  <a:spcPts val="600"/>
                </a:spcBef>
                <a:buBlip>
                  <a:blip r:embed="rId4">
                    <a:extLst>
                      <a:ext uri="{96DAC541-7B7A-43D3-8B79-37D633B846F1}">
                        <asvg:svgBlip xmlns:asvg="http://schemas.microsoft.com/office/drawing/2016/SVG/main" r:embed="rId5"/>
                      </a:ext>
                    </a:extLst>
                  </a:blip>
                </a:buBlip>
              </a:pPr>
              <a:r>
                <a:rPr lang="fr-FR" sz="1000" dirty="0">
                  <a:solidFill>
                    <a:schemeClr val="tx1"/>
                  </a:solidFill>
                  <a:effectLst/>
                  <a:latin typeface="Arial" panose="020B0604020202020204" pitchFamily="34" charset="0"/>
                  <a:cs typeface="Arial" panose="020B0604020202020204" pitchFamily="34" charset="0"/>
                </a:rPr>
                <a:t>Cible basée sur un modèle prédictif mensuel détectant une éventuelle dégradation de la situation financière</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 du client. </a:t>
              </a:r>
            </a:p>
            <a:p>
              <a:pPr marL="135450" indent="-135450">
                <a:spcBef>
                  <a:spcPts val="600"/>
                </a:spcBef>
                <a:buBlip>
                  <a:blip r:embed="rId4">
                    <a:extLst>
                      <a:ext uri="{96DAC541-7B7A-43D3-8B79-37D633B846F1}">
                        <asvg:svgBlip xmlns:asvg="http://schemas.microsoft.com/office/drawing/2016/SVG/main" r:embed="rId5"/>
                      </a:ext>
                    </a:extLst>
                  </a:blip>
                </a:buBlip>
              </a:pPr>
              <a:r>
                <a:rPr lang="fr-FR" sz="1000" dirty="0">
                  <a:solidFill>
                    <a:schemeClr val="tx1"/>
                  </a:solidFill>
                  <a:effectLst/>
                  <a:latin typeface="Arial" panose="020B0604020202020204" pitchFamily="34" charset="0"/>
                  <a:cs typeface="Arial" panose="020B0604020202020204" pitchFamily="34" charset="0"/>
                </a:rPr>
                <a:t>Une fois le client détecté,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il reçoit un courrier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(max. 2 fois/an) l’invitant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à prendre rdv avec son conseiller afin de faire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le point sur sa situation et réadapter éventuellement ses produits et services bancaires. </a:t>
              </a:r>
              <a:endParaRPr lang="fr-FR" sz="1000" dirty="0">
                <a:solidFill>
                  <a:schemeClr val="tx1"/>
                </a:solidFill>
                <a:latin typeface="Arial" panose="020B0604020202020204" pitchFamily="34" charset="0"/>
                <a:cs typeface="Arial" panose="020B0604020202020204" pitchFamily="34" charset="0"/>
              </a:endParaRPr>
            </a:p>
          </p:txBody>
        </p:sp>
        <p:pic>
          <p:nvPicPr>
            <p:cNvPr id="45" name="Graphique 44">
              <a:extLst>
                <a:ext uri="{FF2B5EF4-FFF2-40B4-BE49-F238E27FC236}">
                  <a16:creationId xmlns:a16="http://schemas.microsoft.com/office/drawing/2014/main" id="{7DE8B9C7-94E2-7399-8E32-11C0FBAACE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41591" y="2152901"/>
              <a:ext cx="1191754" cy="882781"/>
            </a:xfrm>
            <a:prstGeom prst="rect">
              <a:avLst/>
            </a:prstGeom>
          </p:spPr>
        </p:pic>
      </p:grpSp>
      <p:grpSp>
        <p:nvGrpSpPr>
          <p:cNvPr id="10" name="Groupe 9">
            <a:extLst>
              <a:ext uri="{FF2B5EF4-FFF2-40B4-BE49-F238E27FC236}">
                <a16:creationId xmlns:a16="http://schemas.microsoft.com/office/drawing/2014/main" id="{3A899B3E-6914-52FA-3B3C-7D929575F344}"/>
              </a:ext>
            </a:extLst>
          </p:cNvPr>
          <p:cNvGrpSpPr/>
          <p:nvPr/>
        </p:nvGrpSpPr>
        <p:grpSpPr>
          <a:xfrm>
            <a:off x="2900215" y="2152901"/>
            <a:ext cx="1864024" cy="4254496"/>
            <a:chOff x="2900215" y="2152901"/>
            <a:chExt cx="1864024" cy="4254496"/>
          </a:xfrm>
        </p:grpSpPr>
        <p:sp>
          <p:nvSpPr>
            <p:cNvPr id="29" name="Rectangle 28">
              <a:extLst>
                <a:ext uri="{FF2B5EF4-FFF2-40B4-BE49-F238E27FC236}">
                  <a16:creationId xmlns:a16="http://schemas.microsoft.com/office/drawing/2014/main" id="{23B387EC-2573-105A-FE91-9A21C65925AB}"/>
                </a:ext>
              </a:extLst>
            </p:cNvPr>
            <p:cNvSpPr/>
            <p:nvPr/>
          </p:nvSpPr>
          <p:spPr>
            <a:xfrm>
              <a:off x="2900436" y="3111760"/>
              <a:ext cx="1863803" cy="4857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Ciblés fragiles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(éligibles OCF)</a:t>
              </a:r>
            </a:p>
          </p:txBody>
        </p:sp>
        <p:sp>
          <p:nvSpPr>
            <p:cNvPr id="30" name="Rectangle 29">
              <a:extLst>
                <a:ext uri="{FF2B5EF4-FFF2-40B4-BE49-F238E27FC236}">
                  <a16:creationId xmlns:a16="http://schemas.microsoft.com/office/drawing/2014/main" id="{BD2DB19F-713B-251F-9909-65757C7C694F}"/>
                </a:ext>
              </a:extLst>
            </p:cNvPr>
            <p:cNvSpPr/>
            <p:nvPr/>
          </p:nvSpPr>
          <p:spPr>
            <a:xfrm>
              <a:off x="2900215" y="3681305"/>
              <a:ext cx="1863803" cy="2726092"/>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5450" indent="-135450">
                <a:spcBef>
                  <a:spcPts val="300"/>
                </a:spcBef>
                <a:buBlip>
                  <a:blip r:embed="rId8">
                    <a:extLst>
                      <a:ext uri="{96DAC541-7B7A-43D3-8B79-37D633B846F1}">
                        <asvg:svgBlip xmlns:asvg="http://schemas.microsoft.com/office/drawing/2016/SVG/main" r:embed="rId9"/>
                      </a:ext>
                    </a:extLst>
                  </a:blip>
                </a:buBlip>
              </a:pPr>
              <a:r>
                <a:rPr lang="fr-FR" sz="1000" dirty="0">
                  <a:solidFill>
                    <a:schemeClr val="tx1"/>
                  </a:solidFill>
                  <a:effectLst/>
                  <a:latin typeface="Arial" panose="020B0604020202020204" pitchFamily="34" charset="0"/>
                  <a:cs typeface="Arial" panose="020B0604020202020204" pitchFamily="34" charset="0"/>
                </a:rPr>
                <a:t>Trois critères de ciblages réglementaires régis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par le Code Monétaire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et Financier : </a:t>
              </a:r>
            </a:p>
            <a:p>
              <a:pPr marL="144000"/>
              <a:r>
                <a:rPr lang="fr-FR" sz="1000" dirty="0">
                  <a:solidFill>
                    <a:schemeClr val="tx1"/>
                  </a:solidFill>
                  <a:effectLst/>
                  <a:latin typeface="Arial" panose="020B0604020202020204" pitchFamily="34" charset="0"/>
                  <a:cs typeface="Arial" panose="020B0604020202020204" pitchFamily="34" charset="0"/>
                </a:rPr>
                <a:t>- incidents de paiement ; </a:t>
              </a:r>
            </a:p>
            <a:p>
              <a:pPr marL="144000"/>
              <a:r>
                <a:rPr lang="fr-FR" sz="1000" dirty="0">
                  <a:solidFill>
                    <a:schemeClr val="tx1"/>
                  </a:solidFill>
                  <a:effectLst/>
                  <a:latin typeface="Arial" panose="020B0604020202020204" pitchFamily="34" charset="0"/>
                  <a:cs typeface="Arial" panose="020B0604020202020204" pitchFamily="34" charset="0"/>
                </a:rPr>
                <a:t>- interdit bancaire </a:t>
              </a:r>
              <a:r>
                <a:rPr lang="fr-FR" sz="1000" dirty="0">
                  <a:solidFill>
                    <a:srgbClr val="000000"/>
                  </a:solidFill>
                  <a:effectLst/>
                  <a:latin typeface="Helvetica" pitchFamily="2" charset="0"/>
                </a:rPr>
                <a:t>(FCC)*</a:t>
              </a:r>
              <a:r>
                <a:rPr lang="fr-FR" sz="1000" dirty="0">
                  <a:solidFill>
                    <a:schemeClr val="tx1"/>
                  </a:solidFill>
                  <a:effectLst/>
                  <a:latin typeface="Arial" panose="020B0604020202020204" pitchFamily="34" charset="0"/>
                  <a:cs typeface="Arial" panose="020B0604020202020204" pitchFamily="34" charset="0"/>
                </a:rPr>
                <a:t> ; </a:t>
              </a:r>
            </a:p>
            <a:p>
              <a:pPr marL="144000"/>
              <a:r>
                <a:rPr lang="fr-FR" sz="1000" dirty="0">
                  <a:solidFill>
                    <a:schemeClr val="tx1"/>
                  </a:solidFill>
                  <a:effectLst/>
                  <a:latin typeface="Arial" panose="020B0604020202020204" pitchFamily="34" charset="0"/>
                  <a:cs typeface="Arial" panose="020B0604020202020204" pitchFamily="34" charset="0"/>
                </a:rPr>
                <a:t>- surendetté </a:t>
              </a:r>
              <a:r>
                <a:rPr lang="fr-FR" sz="1000" dirty="0">
                  <a:solidFill>
                    <a:srgbClr val="000000"/>
                  </a:solidFill>
                  <a:effectLst/>
                  <a:latin typeface="Helvetica" pitchFamily="2" charset="0"/>
                </a:rPr>
                <a:t>(FICP)*</a:t>
              </a:r>
              <a:r>
                <a:rPr lang="fr-FR" sz="1000" dirty="0">
                  <a:solidFill>
                    <a:schemeClr val="tx1"/>
                  </a:solidFill>
                  <a:effectLst/>
                  <a:latin typeface="Arial" panose="020B0604020202020204" pitchFamily="34" charset="0"/>
                  <a:cs typeface="Arial" panose="020B0604020202020204" pitchFamily="34" charset="0"/>
                </a:rPr>
                <a:t>. </a:t>
              </a:r>
            </a:p>
            <a:p>
              <a:pPr marL="135450" indent="-135450">
                <a:spcBef>
                  <a:spcPts val="900"/>
                </a:spcBef>
                <a:buBlip>
                  <a:blip r:embed="rId8">
                    <a:extLst>
                      <a:ext uri="{96DAC541-7B7A-43D3-8B79-37D633B846F1}">
                        <asvg:svgBlip xmlns:asvg="http://schemas.microsoft.com/office/drawing/2016/SVG/main" r:embed="rId9"/>
                      </a:ext>
                    </a:extLst>
                  </a:blip>
                </a:buBlip>
              </a:pPr>
              <a:r>
                <a:rPr lang="fr-FR" sz="1000" dirty="0">
                  <a:solidFill>
                    <a:schemeClr val="tx1"/>
                  </a:solidFill>
                  <a:effectLst/>
                  <a:latin typeface="Arial" panose="020B0604020202020204" pitchFamily="34" charset="0"/>
                  <a:cs typeface="Arial" panose="020B0604020202020204" pitchFamily="34" charset="0"/>
                </a:rPr>
                <a:t>Une fois le client détecté,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le client est </a:t>
              </a:r>
              <a:r>
                <a:rPr lang="fr-FR" sz="1000" dirty="0">
                  <a:solidFill>
                    <a:srgbClr val="000000"/>
                  </a:solidFill>
                  <a:effectLst/>
                  <a:latin typeface="Helvetica" pitchFamily="2" charset="0"/>
                </a:rPr>
                <a:t>automatiquement </a:t>
              </a:r>
              <a:r>
                <a:rPr lang="fr-FR" sz="1000" dirty="0">
                  <a:solidFill>
                    <a:schemeClr val="tx1"/>
                  </a:solidFill>
                  <a:effectLst/>
                  <a:latin typeface="Arial" panose="020B0604020202020204" pitchFamily="34" charset="0"/>
                  <a:cs typeface="Arial" panose="020B0604020202020204" pitchFamily="34" charset="0"/>
                </a:rPr>
                <a:t>plafonné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à 25 €/mois sur ses frais d’incidents** et il reçoit un courrier (max. 4 fois/an) l’invitant à prendre rdv avec son conseiller et lui proposant l’OCF. </a:t>
              </a:r>
              <a:endParaRPr lang="fr-FR" sz="1000" dirty="0">
                <a:solidFill>
                  <a:schemeClr val="tx1"/>
                </a:solidFill>
                <a:latin typeface="Arial" panose="020B0604020202020204" pitchFamily="34" charset="0"/>
                <a:cs typeface="Arial" panose="020B0604020202020204" pitchFamily="34" charset="0"/>
              </a:endParaRPr>
            </a:p>
          </p:txBody>
        </p:sp>
        <p:pic>
          <p:nvPicPr>
            <p:cNvPr id="47" name="Graphique 46">
              <a:extLst>
                <a:ext uri="{FF2B5EF4-FFF2-40B4-BE49-F238E27FC236}">
                  <a16:creationId xmlns:a16="http://schemas.microsoft.com/office/drawing/2014/main" id="{6A43679C-27B9-1A35-4A62-63C029DA442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215831" y="2152901"/>
              <a:ext cx="1191754" cy="882781"/>
            </a:xfrm>
            <a:prstGeom prst="rect">
              <a:avLst/>
            </a:prstGeom>
          </p:spPr>
        </p:pic>
      </p:grpSp>
      <p:grpSp>
        <p:nvGrpSpPr>
          <p:cNvPr id="11" name="Groupe 10">
            <a:extLst>
              <a:ext uri="{FF2B5EF4-FFF2-40B4-BE49-F238E27FC236}">
                <a16:creationId xmlns:a16="http://schemas.microsoft.com/office/drawing/2014/main" id="{B228121A-3D67-6F4B-E067-5787B8D4BB4F}"/>
              </a:ext>
            </a:extLst>
          </p:cNvPr>
          <p:cNvGrpSpPr/>
          <p:nvPr/>
        </p:nvGrpSpPr>
        <p:grpSpPr>
          <a:xfrm>
            <a:off x="5064517" y="2152901"/>
            <a:ext cx="1822542" cy="3953875"/>
            <a:chOff x="5064517" y="2152901"/>
            <a:chExt cx="1822542" cy="3953875"/>
          </a:xfrm>
        </p:grpSpPr>
        <p:sp>
          <p:nvSpPr>
            <p:cNvPr id="33" name="Rectangle 32">
              <a:extLst>
                <a:ext uri="{FF2B5EF4-FFF2-40B4-BE49-F238E27FC236}">
                  <a16:creationId xmlns:a16="http://schemas.microsoft.com/office/drawing/2014/main" id="{75AB8080-9B4A-3E01-C185-B92D9D9641EF}"/>
                </a:ext>
              </a:extLst>
            </p:cNvPr>
            <p:cNvSpPr/>
            <p:nvPr/>
          </p:nvSpPr>
          <p:spPr>
            <a:xfrm>
              <a:off x="5064517" y="3111760"/>
              <a:ext cx="1822542" cy="4857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Détenteurs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OCF</a:t>
              </a:r>
              <a:endParaRPr lang="fr-FR" sz="1200"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979B6D38-ED7E-58A7-A162-7ED0245E89A0}"/>
                </a:ext>
              </a:extLst>
            </p:cNvPr>
            <p:cNvSpPr/>
            <p:nvPr/>
          </p:nvSpPr>
          <p:spPr>
            <a:xfrm>
              <a:off x="5064517" y="3681305"/>
              <a:ext cx="1822542" cy="2425471"/>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5450" indent="-135450">
                <a:spcBef>
                  <a:spcPts val="900"/>
                </a:spcBef>
                <a:buBlip>
                  <a:blip r:embed="rId12">
                    <a:extLst>
                      <a:ext uri="{96DAC541-7B7A-43D3-8B79-37D633B846F1}">
                        <asvg:svgBlip xmlns:asvg="http://schemas.microsoft.com/office/drawing/2016/SVG/main" r:embed="rId13"/>
                      </a:ext>
                    </a:extLst>
                  </a:blip>
                </a:buBlip>
              </a:pPr>
              <a:r>
                <a:rPr lang="fr-FR" sz="1000" dirty="0">
                  <a:solidFill>
                    <a:schemeClr val="tx1"/>
                  </a:solidFill>
                  <a:effectLst/>
                  <a:latin typeface="Arial" panose="020B0604020202020204" pitchFamily="34" charset="0"/>
                  <a:cs typeface="Arial" panose="020B0604020202020204" pitchFamily="34" charset="0"/>
                </a:rPr>
                <a:t>Clients ayant souscrit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à l’Offre Clientèle Fragile (OCF).</a:t>
              </a:r>
            </a:p>
            <a:p>
              <a:pPr marL="135450" indent="-135450">
                <a:spcBef>
                  <a:spcPts val="900"/>
                </a:spcBef>
                <a:buBlip>
                  <a:blip r:embed="rId12">
                    <a:extLst>
                      <a:ext uri="{96DAC541-7B7A-43D3-8B79-37D633B846F1}">
                        <asvg:svgBlip xmlns:asvg="http://schemas.microsoft.com/office/drawing/2016/SVG/main" r:embed="rId13"/>
                      </a:ext>
                    </a:extLst>
                  </a:blip>
                </a:buBlip>
              </a:pPr>
              <a:r>
                <a:rPr lang="fr-FR" sz="1000" dirty="0">
                  <a:solidFill>
                    <a:schemeClr val="tx1"/>
                  </a:solidFill>
                  <a:effectLst/>
                  <a:latin typeface="Arial" panose="020B0604020202020204" pitchFamily="34" charset="0"/>
                  <a:cs typeface="Arial" panose="020B0604020202020204" pitchFamily="34" charset="0"/>
                </a:rPr>
                <a:t>Offre de bancarisation (compte + CB) avec un </a:t>
              </a:r>
              <a:r>
                <a:rPr lang="fr-FR" sz="1000" dirty="0">
                  <a:solidFill>
                    <a:srgbClr val="000000"/>
                  </a:solidFill>
                  <a:effectLst/>
                  <a:latin typeface="Helvetica" pitchFamily="2" charset="0"/>
                </a:rPr>
                <a:t>socle règlementaire de produits et services </a:t>
              </a:r>
              <a:r>
                <a:rPr lang="fr-FR" sz="1000" dirty="0">
                  <a:solidFill>
                    <a:schemeClr val="tx1"/>
                  </a:solidFill>
                  <a:effectLst/>
                  <a:latin typeface="Arial" panose="020B0604020202020204" pitchFamily="34" charset="0"/>
                  <a:cs typeface="Arial" panose="020B0604020202020204" pitchFamily="34" charset="0"/>
                </a:rPr>
                <a:t>(détails p.13).</a:t>
              </a:r>
            </a:p>
            <a:p>
              <a:pPr marL="135450" indent="-135450">
                <a:spcBef>
                  <a:spcPts val="900"/>
                </a:spcBef>
                <a:buBlip>
                  <a:blip r:embed="rId12">
                    <a:extLst>
                      <a:ext uri="{96DAC541-7B7A-43D3-8B79-37D633B846F1}">
                        <asvg:svgBlip xmlns:asvg="http://schemas.microsoft.com/office/drawing/2016/SVG/main" r:embed="rId13"/>
                      </a:ext>
                    </a:extLst>
                  </a:blip>
                </a:buBlip>
              </a:pPr>
              <a:r>
                <a:rPr lang="fr-FR" sz="1000" dirty="0">
                  <a:solidFill>
                    <a:schemeClr val="tx1"/>
                  </a:solidFill>
                  <a:effectLst/>
                  <a:latin typeface="Arial" panose="020B0604020202020204" pitchFamily="34" charset="0"/>
                  <a:cs typeface="Arial" panose="020B0604020202020204" pitchFamily="34" charset="0"/>
                </a:rPr>
                <a:t>Le client fait l’objet d’un suivi particulier afin de lui permettre un retour à meilleure fortune dans les meilleurs délais.</a:t>
              </a:r>
              <a:endParaRPr lang="fr-FR" sz="1000" dirty="0">
                <a:solidFill>
                  <a:schemeClr val="tx1"/>
                </a:solidFill>
                <a:latin typeface="Arial" panose="020B0604020202020204" pitchFamily="34" charset="0"/>
                <a:cs typeface="Arial" panose="020B0604020202020204" pitchFamily="34" charset="0"/>
              </a:endParaRPr>
            </a:p>
          </p:txBody>
        </p:sp>
        <p:pic>
          <p:nvPicPr>
            <p:cNvPr id="49" name="Graphique 48">
              <a:extLst>
                <a:ext uri="{FF2B5EF4-FFF2-40B4-BE49-F238E27FC236}">
                  <a16:creationId xmlns:a16="http://schemas.microsoft.com/office/drawing/2014/main" id="{DABFF028-AEEE-A532-9647-AB77135C7B0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379911" y="2152901"/>
              <a:ext cx="1191754" cy="882781"/>
            </a:xfrm>
            <a:prstGeom prst="rect">
              <a:avLst/>
            </a:prstGeom>
          </p:spPr>
        </p:pic>
      </p:grpSp>
      <p:grpSp>
        <p:nvGrpSpPr>
          <p:cNvPr id="12" name="Groupe 11">
            <a:extLst>
              <a:ext uri="{FF2B5EF4-FFF2-40B4-BE49-F238E27FC236}">
                <a16:creationId xmlns:a16="http://schemas.microsoft.com/office/drawing/2014/main" id="{38C5FBA3-7EEE-FC32-5FED-5174BFCBA36B}"/>
              </a:ext>
            </a:extLst>
          </p:cNvPr>
          <p:cNvGrpSpPr/>
          <p:nvPr/>
        </p:nvGrpSpPr>
        <p:grpSpPr>
          <a:xfrm>
            <a:off x="7059930" y="2152901"/>
            <a:ext cx="2021689" cy="4352428"/>
            <a:chOff x="7059930" y="2152901"/>
            <a:chExt cx="2021689" cy="4352428"/>
          </a:xfrm>
        </p:grpSpPr>
        <p:sp>
          <p:nvSpPr>
            <p:cNvPr id="35" name="Rectangle 34">
              <a:extLst>
                <a:ext uri="{FF2B5EF4-FFF2-40B4-BE49-F238E27FC236}">
                  <a16:creationId xmlns:a16="http://schemas.microsoft.com/office/drawing/2014/main" id="{8546C02F-F5A9-F79D-EE67-079F38E7F497}"/>
                </a:ext>
              </a:extLst>
            </p:cNvPr>
            <p:cNvSpPr/>
            <p:nvPr/>
          </p:nvSpPr>
          <p:spPr>
            <a:xfrm>
              <a:off x="7259077" y="3111760"/>
              <a:ext cx="1822542" cy="4857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latin typeface="Arial" panose="020B0604020202020204" pitchFamily="34" charset="0"/>
                  <a:cs typeface="Arial" panose="020B0604020202020204" pitchFamily="34" charset="0"/>
                </a:rPr>
                <a:t>Détenteurs </a:t>
              </a:r>
              <a:br>
                <a:rPr lang="fr-FR" sz="1200" b="1" dirty="0">
                  <a:effectLst/>
                  <a:latin typeface="Arial" panose="020B0604020202020204" pitchFamily="34" charset="0"/>
                  <a:cs typeface="Arial" panose="020B0604020202020204" pitchFamily="34" charset="0"/>
                </a:rPr>
              </a:br>
              <a:r>
                <a:rPr lang="fr-FR" sz="1200" b="1" dirty="0">
                  <a:effectLst/>
                  <a:latin typeface="Arial" panose="020B0604020202020204" pitchFamily="34" charset="0"/>
                  <a:cs typeface="Arial" panose="020B0604020202020204" pitchFamily="34" charset="0"/>
                </a:rPr>
                <a:t>SBB</a:t>
              </a:r>
              <a:endParaRPr lang="fr-FR" sz="1200" dirty="0">
                <a:effectLst/>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78CCB748-5096-10AC-301A-D9C39771CDE1}"/>
                </a:ext>
              </a:extLst>
            </p:cNvPr>
            <p:cNvSpPr/>
            <p:nvPr/>
          </p:nvSpPr>
          <p:spPr>
            <a:xfrm>
              <a:off x="7259077" y="3681304"/>
              <a:ext cx="1822542" cy="2824025"/>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5450" indent="-135450">
                <a:spcBef>
                  <a:spcPts val="900"/>
                </a:spcBef>
                <a:buBlip>
                  <a:blip r:embed="rId16">
                    <a:extLst>
                      <a:ext uri="{96DAC541-7B7A-43D3-8B79-37D633B846F1}">
                        <asvg:svgBlip xmlns:asvg="http://schemas.microsoft.com/office/drawing/2016/SVG/main" r:embed="rId17"/>
                      </a:ext>
                    </a:extLst>
                  </a:blip>
                </a:buBlip>
              </a:pPr>
              <a:r>
                <a:rPr lang="fr-FR" sz="1000" dirty="0">
                  <a:solidFill>
                    <a:schemeClr val="tx1"/>
                  </a:solidFill>
                  <a:effectLst/>
                  <a:latin typeface="Arial" panose="020B0604020202020204" pitchFamily="34" charset="0"/>
                  <a:cs typeface="Arial" panose="020B0604020202020204" pitchFamily="34" charset="0"/>
                </a:rPr>
                <a:t>Clients </a:t>
              </a:r>
              <a:r>
                <a:rPr lang="fr-FR" sz="1000" dirty="0">
                  <a:solidFill>
                    <a:srgbClr val="000000"/>
                  </a:solidFill>
                  <a:effectLst/>
                  <a:latin typeface="Helvetica" pitchFamily="2" charset="0"/>
                </a:rPr>
                <a:t>bénéficiant du droit au compte sur injonction de la Banque de France</a:t>
              </a:r>
              <a:r>
                <a:rPr lang="fr-FR" sz="1000" dirty="0">
                  <a:solidFill>
                    <a:schemeClr val="tx1"/>
                  </a:solidFill>
                  <a:effectLst/>
                  <a:latin typeface="Arial" panose="020B0604020202020204" pitchFamily="34" charset="0"/>
                  <a:cs typeface="Arial" panose="020B0604020202020204" pitchFamily="34" charset="0"/>
                </a:rPr>
                <a:t>.</a:t>
              </a:r>
            </a:p>
            <a:p>
              <a:pPr marL="135450" indent="-135450">
                <a:spcBef>
                  <a:spcPts val="900"/>
                </a:spcBef>
                <a:buBlip>
                  <a:blip r:embed="rId16">
                    <a:extLst>
                      <a:ext uri="{96DAC541-7B7A-43D3-8B79-37D633B846F1}">
                        <asvg:svgBlip xmlns:asvg="http://schemas.microsoft.com/office/drawing/2016/SVG/main" r:embed="rId17"/>
                      </a:ext>
                    </a:extLst>
                  </a:blip>
                </a:buBlip>
              </a:pPr>
              <a:r>
                <a:rPr lang="fr-FR" sz="1000" dirty="0">
                  <a:solidFill>
                    <a:srgbClr val="000000"/>
                  </a:solidFill>
                  <a:effectLst/>
                  <a:latin typeface="Helvetica" pitchFamily="2" charset="0"/>
                </a:rPr>
                <a:t>Obligation d'ouvrir un compte assorti de Services </a:t>
              </a:r>
              <a:r>
                <a:rPr lang="fr-FR" sz="1000" dirty="0">
                  <a:solidFill>
                    <a:schemeClr val="tx1"/>
                  </a:solidFill>
                  <a:effectLst/>
                  <a:latin typeface="Arial" panose="020B0604020202020204" pitchFamily="34" charset="0"/>
                  <a:cs typeface="Arial" panose="020B0604020202020204" pitchFamily="34" charset="0"/>
                </a:rPr>
                <a:t>bancaires de bases (SBB) selon les procédures en vigueur.</a:t>
              </a:r>
            </a:p>
            <a:p>
              <a:pPr marL="135450" indent="-135450">
                <a:spcBef>
                  <a:spcPts val="900"/>
                </a:spcBef>
                <a:buBlip>
                  <a:blip r:embed="rId16">
                    <a:extLst>
                      <a:ext uri="{96DAC541-7B7A-43D3-8B79-37D633B846F1}">
                        <asvg:svgBlip xmlns:asvg="http://schemas.microsoft.com/office/drawing/2016/SVG/main" r:embed="rId17"/>
                      </a:ext>
                    </a:extLst>
                  </a:blip>
                </a:buBlip>
              </a:pPr>
              <a:r>
                <a:rPr lang="fr-FR" sz="1000" dirty="0">
                  <a:solidFill>
                    <a:srgbClr val="000000"/>
                  </a:solidFill>
                  <a:effectLst/>
                  <a:latin typeface="Helvetica" pitchFamily="2" charset="0"/>
                </a:rPr>
                <a:t>Le contenu de cette offre, gratuite, est fixé par la réglementation.</a:t>
              </a:r>
              <a:endParaRPr lang="fr-FR" sz="1000" dirty="0">
                <a:solidFill>
                  <a:schemeClr val="tx1"/>
                </a:solidFill>
                <a:effectLst/>
                <a:latin typeface="Arial" panose="020B0604020202020204" pitchFamily="34" charset="0"/>
                <a:cs typeface="Arial" panose="020B0604020202020204" pitchFamily="34" charset="0"/>
              </a:endParaRPr>
            </a:p>
            <a:p>
              <a:pPr marL="135450" indent="-135450">
                <a:spcBef>
                  <a:spcPts val="900"/>
                </a:spcBef>
                <a:buBlip>
                  <a:blip r:embed="rId16">
                    <a:extLst>
                      <a:ext uri="{96DAC541-7B7A-43D3-8B79-37D633B846F1}">
                        <asvg:svgBlip xmlns:asvg="http://schemas.microsoft.com/office/drawing/2016/SVG/main" r:embed="rId17"/>
                      </a:ext>
                    </a:extLst>
                  </a:blip>
                </a:buBlip>
              </a:pPr>
              <a:r>
                <a:rPr lang="fr-FR" sz="1000" dirty="0">
                  <a:solidFill>
                    <a:schemeClr val="tx1"/>
                  </a:solidFill>
                  <a:effectLst/>
                  <a:latin typeface="Arial" panose="020B0604020202020204" pitchFamily="34" charset="0"/>
                  <a:cs typeface="Arial" panose="020B0604020202020204" pitchFamily="34" charset="0"/>
                </a:rPr>
                <a:t>Une fois par an, le client reçoit un courrier pour faire un point sur sa situation.</a:t>
              </a:r>
            </a:p>
          </p:txBody>
        </p:sp>
        <p:cxnSp>
          <p:nvCxnSpPr>
            <p:cNvPr id="37" name="Connecteur droit 36">
              <a:extLst>
                <a:ext uri="{FF2B5EF4-FFF2-40B4-BE49-F238E27FC236}">
                  <a16:creationId xmlns:a16="http://schemas.microsoft.com/office/drawing/2014/main" id="{3CDCDD8E-DBFC-D096-096A-170139771763}"/>
                </a:ext>
              </a:extLst>
            </p:cNvPr>
            <p:cNvCxnSpPr>
              <a:cxnSpLocks/>
            </p:cNvCxnSpPr>
            <p:nvPr/>
          </p:nvCxnSpPr>
          <p:spPr>
            <a:xfrm>
              <a:off x="7059930" y="2219577"/>
              <a:ext cx="0" cy="4285752"/>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pic>
          <p:nvPicPr>
            <p:cNvPr id="51" name="Graphique 50">
              <a:extLst>
                <a:ext uri="{FF2B5EF4-FFF2-40B4-BE49-F238E27FC236}">
                  <a16:creationId xmlns:a16="http://schemas.microsoft.com/office/drawing/2014/main" id="{98EF9239-31DE-BCAE-03FA-D2D6CEB11CAF}"/>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574471" y="2152901"/>
              <a:ext cx="1191754" cy="882781"/>
            </a:xfrm>
            <a:prstGeom prst="rect">
              <a:avLst/>
            </a:prstGeom>
          </p:spPr>
        </p:pic>
      </p:grpSp>
      <p:pic>
        <p:nvPicPr>
          <p:cNvPr id="22" name="Graphique 21">
            <a:hlinkClick r:id="rId20" action="ppaction://hlinksldjump"/>
            <a:extLst>
              <a:ext uri="{FF2B5EF4-FFF2-40B4-BE49-F238E27FC236}">
                <a16:creationId xmlns:a16="http://schemas.microsoft.com/office/drawing/2014/main" id="{8EB08CF4-0974-87FA-57A7-DD46A19AD147}"/>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839405" y="291396"/>
            <a:ext cx="415078" cy="386452"/>
          </a:xfrm>
          <a:prstGeom prst="rect">
            <a:avLst/>
          </a:prstGeom>
        </p:spPr>
      </p:pic>
      <p:pic>
        <p:nvPicPr>
          <p:cNvPr id="25" name="Graphique 24">
            <a:hlinkClick r:id="rId23" action="ppaction://hlinksldjump"/>
            <a:extLst>
              <a:ext uri="{FF2B5EF4-FFF2-40B4-BE49-F238E27FC236}">
                <a16:creationId xmlns:a16="http://schemas.microsoft.com/office/drawing/2014/main" id="{E5A1A150-E827-9216-167D-E690FF1DE619}"/>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9570693" y="1294509"/>
            <a:ext cx="952500" cy="952500"/>
          </a:xfrm>
          <a:prstGeom prst="rect">
            <a:avLst/>
          </a:prstGeom>
        </p:spPr>
      </p:pic>
      <p:sp>
        <p:nvSpPr>
          <p:cNvPr id="27" name="ZoneTexte 26">
            <a:hlinkClick r:id="rId23" action="ppaction://hlinksldjump"/>
            <a:extLst>
              <a:ext uri="{FF2B5EF4-FFF2-40B4-BE49-F238E27FC236}">
                <a16:creationId xmlns:a16="http://schemas.microsoft.com/office/drawing/2014/main" id="{03E948F7-AF65-10B4-90FD-BA719ADD565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28" name="Ellipse 27">
            <a:extLst>
              <a:ext uri="{FF2B5EF4-FFF2-40B4-BE49-F238E27FC236}">
                <a16:creationId xmlns:a16="http://schemas.microsoft.com/office/drawing/2014/main" id="{35FE74B4-B4BD-9006-2168-369EF90278B3}"/>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Graphique 37">
            <a:hlinkClick r:id="rId26" action="ppaction://hlinksldjump"/>
            <a:extLst>
              <a:ext uri="{FF2B5EF4-FFF2-40B4-BE49-F238E27FC236}">
                <a16:creationId xmlns:a16="http://schemas.microsoft.com/office/drawing/2014/main" id="{237A8FD5-9F86-4A23-AF5A-DC4222613135}"/>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694359" y="5643367"/>
            <a:ext cx="720000" cy="720000"/>
          </a:xfrm>
          <a:prstGeom prst="rect">
            <a:avLst/>
          </a:prstGeom>
        </p:spPr>
      </p:pic>
      <p:sp>
        <p:nvSpPr>
          <p:cNvPr id="39" name="ZoneTexte 38">
            <a:hlinkClick r:id="rId26" action="ppaction://hlinksldjump"/>
            <a:extLst>
              <a:ext uri="{FF2B5EF4-FFF2-40B4-BE49-F238E27FC236}">
                <a16:creationId xmlns:a16="http://schemas.microsoft.com/office/drawing/2014/main" id="{497B536C-D06D-86F7-80C8-F5943C07DF92}"/>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0" name="ZoneTexte 39">
            <a:hlinkClick r:id="rId29" action="ppaction://hlinksldjump"/>
            <a:extLst>
              <a:ext uri="{FF2B5EF4-FFF2-40B4-BE49-F238E27FC236}">
                <a16:creationId xmlns:a16="http://schemas.microsoft.com/office/drawing/2014/main" id="{E8965A65-695E-589F-6EF8-FAE1DD62E593}"/>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41" name="Graphique 40">
            <a:hlinkClick r:id="rId29" action="ppaction://hlinksldjump"/>
            <a:extLst>
              <a:ext uri="{FF2B5EF4-FFF2-40B4-BE49-F238E27FC236}">
                <a16:creationId xmlns:a16="http://schemas.microsoft.com/office/drawing/2014/main" id="{2C828A68-8512-A1CB-BC74-52BC5133F6A7}"/>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427295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6">
            <a:extLst>
              <a:ext uri="{FF2B5EF4-FFF2-40B4-BE49-F238E27FC236}">
                <a16:creationId xmlns:a16="http://schemas.microsoft.com/office/drawing/2014/main" id="{691D2C0F-0D38-1D4B-BD8D-06FF08826925}"/>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4" name="Holder 2">
            <a:extLst>
              <a:ext uri="{FF2B5EF4-FFF2-40B4-BE49-F238E27FC236}">
                <a16:creationId xmlns:a16="http://schemas.microsoft.com/office/drawing/2014/main" id="{DD40E6CA-59DC-72A8-57D4-C1A8F7DEF2D0}"/>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5" name="Slide Number Placeholder 5">
            <a:extLst>
              <a:ext uri="{FF2B5EF4-FFF2-40B4-BE49-F238E27FC236}">
                <a16:creationId xmlns:a16="http://schemas.microsoft.com/office/drawing/2014/main" id="{A6AA6412-3AA4-31E9-17ED-CA1CD5DC39C6}"/>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10</a:t>
            </a:fld>
            <a:endParaRPr lang="fr-FR" dirty="0"/>
          </a:p>
        </p:txBody>
      </p:sp>
      <p:sp>
        <p:nvSpPr>
          <p:cNvPr id="6" name="object 4">
            <a:hlinkClick r:id="rId2" action="ppaction://hlinksldjump"/>
            <a:extLst>
              <a:ext uri="{FF2B5EF4-FFF2-40B4-BE49-F238E27FC236}">
                <a16:creationId xmlns:a16="http://schemas.microsoft.com/office/drawing/2014/main" id="{19BFC423-13B7-07E6-140C-78FB7D3F076B}"/>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2B9BA039-DA25-340F-1E89-6065C4777CA6}"/>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EC2372B6-90A1-1EF2-F0DA-ACBBFEE0DEB1}"/>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B53E362A-21DB-D61F-BCDD-F2220229518C}"/>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1" name="object 65">
            <a:extLst>
              <a:ext uri="{FF2B5EF4-FFF2-40B4-BE49-F238E27FC236}">
                <a16:creationId xmlns:a16="http://schemas.microsoft.com/office/drawing/2014/main" id="{1C960B71-BFA4-4DCF-62EF-D511B1BE0498}"/>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722E52"/>
                </a:solidFill>
                <a:effectLst/>
                <a:latin typeface="Arial" panose="020B0604020202020204" pitchFamily="34" charset="0"/>
                <a:cs typeface="Arial" panose="020B0604020202020204" pitchFamily="34" charset="0"/>
              </a:rPr>
              <a:t>UNE ALERTE SUR LA SYNTHÈSE CLIENT </a:t>
            </a:r>
          </a:p>
        </p:txBody>
      </p:sp>
      <p:sp>
        <p:nvSpPr>
          <p:cNvPr id="22" name="object 65">
            <a:extLst>
              <a:ext uri="{FF2B5EF4-FFF2-40B4-BE49-F238E27FC236}">
                <a16:creationId xmlns:a16="http://schemas.microsoft.com/office/drawing/2014/main" id="{3D22784B-0828-22F1-BA2D-E3CD5239AD81}"/>
              </a:ext>
            </a:extLst>
          </p:cNvPr>
          <p:cNvSpPr txBox="1">
            <a:spLocks/>
          </p:cNvSpPr>
          <p:nvPr/>
        </p:nvSpPr>
        <p:spPr>
          <a:xfrm>
            <a:off x="707299" y="1341873"/>
            <a:ext cx="4638607"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4"/>
                </a:solidFill>
                <a:effectLst/>
                <a:latin typeface="Arial" panose="020B0604020202020204" pitchFamily="34" charset="0"/>
                <a:cs typeface="Arial" panose="020B0604020202020204" pitchFamily="34" charset="0"/>
              </a:rPr>
              <a:t>POUR IDENTIFIER LES CLIENTS À ACCOMPAGNER</a:t>
            </a:r>
          </a:p>
        </p:txBody>
      </p:sp>
      <p:pic>
        <p:nvPicPr>
          <p:cNvPr id="24" name="Image 23">
            <a:extLst>
              <a:ext uri="{FF2B5EF4-FFF2-40B4-BE49-F238E27FC236}">
                <a16:creationId xmlns:a16="http://schemas.microsoft.com/office/drawing/2014/main" id="{C8DD29DC-CC11-67F6-FB03-9747AB6CF7AF}"/>
              </a:ext>
            </a:extLst>
          </p:cNvPr>
          <p:cNvPicPr>
            <a:picLocks noChangeAspect="1"/>
          </p:cNvPicPr>
          <p:nvPr/>
        </p:nvPicPr>
        <p:blipFill>
          <a:blip r:embed="rId4"/>
          <a:stretch>
            <a:fillRect/>
          </a:stretch>
        </p:blipFill>
        <p:spPr>
          <a:xfrm>
            <a:off x="601186" y="1998373"/>
            <a:ext cx="7772400" cy="3497580"/>
          </a:xfrm>
          <a:prstGeom prst="rect">
            <a:avLst/>
          </a:prstGeom>
        </p:spPr>
      </p:pic>
      <p:sp>
        <p:nvSpPr>
          <p:cNvPr id="32" name="ZoneTexte 31">
            <a:extLst>
              <a:ext uri="{FF2B5EF4-FFF2-40B4-BE49-F238E27FC236}">
                <a16:creationId xmlns:a16="http://schemas.microsoft.com/office/drawing/2014/main" id="{266AD651-2CCA-31BD-544B-BD8873EEC648}"/>
              </a:ext>
            </a:extLst>
          </p:cNvPr>
          <p:cNvSpPr txBox="1"/>
          <p:nvPr/>
        </p:nvSpPr>
        <p:spPr>
          <a:xfrm>
            <a:off x="6469421" y="2547676"/>
            <a:ext cx="2161540" cy="1015478"/>
          </a:xfrm>
          <a:custGeom>
            <a:avLst/>
            <a:gdLst>
              <a:gd name="connsiteX0" fmla="*/ 137618 w 2161540"/>
              <a:gd name="connsiteY0" fmla="*/ 0 h 1015478"/>
              <a:gd name="connsiteX1" fmla="*/ 2023922 w 2161540"/>
              <a:gd name="connsiteY1" fmla="*/ 0 h 1015478"/>
              <a:gd name="connsiteX2" fmla="*/ 2161540 w 2161540"/>
              <a:gd name="connsiteY2" fmla="*/ 137618 h 1015478"/>
              <a:gd name="connsiteX3" fmla="*/ 2161540 w 2161540"/>
              <a:gd name="connsiteY3" fmla="*/ 688071 h 1015478"/>
              <a:gd name="connsiteX4" fmla="*/ 2023922 w 2161540"/>
              <a:gd name="connsiteY4" fmla="*/ 825689 h 1015478"/>
              <a:gd name="connsiteX5" fmla="*/ 344008 w 2161540"/>
              <a:gd name="connsiteY5" fmla="*/ 825689 h 1015478"/>
              <a:gd name="connsiteX6" fmla="*/ 172698 w 2161540"/>
              <a:gd name="connsiteY6" fmla="*/ 1015478 h 1015478"/>
              <a:gd name="connsiteX7" fmla="*/ 172698 w 2161540"/>
              <a:gd name="connsiteY7" fmla="*/ 825689 h 1015478"/>
              <a:gd name="connsiteX8" fmla="*/ 137618 w 2161540"/>
              <a:gd name="connsiteY8" fmla="*/ 825689 h 1015478"/>
              <a:gd name="connsiteX9" fmla="*/ 0 w 2161540"/>
              <a:gd name="connsiteY9" fmla="*/ 688071 h 1015478"/>
              <a:gd name="connsiteX10" fmla="*/ 0 w 2161540"/>
              <a:gd name="connsiteY10" fmla="*/ 137618 h 1015478"/>
              <a:gd name="connsiteX11" fmla="*/ 137618 w 2161540"/>
              <a:gd name="connsiteY11" fmla="*/ 0 h 101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1540" h="1015478">
                <a:moveTo>
                  <a:pt x="137618" y="0"/>
                </a:moveTo>
                <a:lnTo>
                  <a:pt x="2023922" y="0"/>
                </a:lnTo>
                <a:cubicBezTo>
                  <a:pt x="2099926" y="0"/>
                  <a:pt x="2161540" y="61614"/>
                  <a:pt x="2161540" y="137618"/>
                </a:cubicBezTo>
                <a:lnTo>
                  <a:pt x="2161540" y="688071"/>
                </a:lnTo>
                <a:cubicBezTo>
                  <a:pt x="2161540" y="764075"/>
                  <a:pt x="2099926" y="825689"/>
                  <a:pt x="2023922" y="825689"/>
                </a:cubicBezTo>
                <a:lnTo>
                  <a:pt x="344008" y="825689"/>
                </a:lnTo>
                <a:lnTo>
                  <a:pt x="172698" y="1015478"/>
                </a:lnTo>
                <a:lnTo>
                  <a:pt x="172698" y="825689"/>
                </a:lnTo>
                <a:lnTo>
                  <a:pt x="137618" y="825689"/>
                </a:lnTo>
                <a:cubicBezTo>
                  <a:pt x="61614" y="825689"/>
                  <a:pt x="0" y="764075"/>
                  <a:pt x="0" y="688071"/>
                </a:cubicBezTo>
                <a:lnTo>
                  <a:pt x="0" y="137618"/>
                </a:lnTo>
                <a:cubicBezTo>
                  <a:pt x="0" y="61614"/>
                  <a:pt x="61614" y="0"/>
                  <a:pt x="137618" y="0"/>
                </a:cubicBezTo>
                <a:close/>
              </a:path>
            </a:pathLst>
          </a:custGeom>
          <a:solidFill>
            <a:schemeClr val="bg1"/>
          </a:solidFill>
          <a:ln w="6350">
            <a:solidFill>
              <a:schemeClr val="tx2"/>
            </a:solidFill>
          </a:ln>
        </p:spPr>
        <p:txBody>
          <a:bodyPr wrap="square">
            <a:noAutofit/>
          </a:bodyPr>
          <a:lstStyle/>
          <a:p>
            <a:pPr algn="ctr"/>
            <a:endParaRPr lang="fr-FR" sz="1000" dirty="0">
              <a:effectLst/>
              <a:latin typeface="FuturaHandwritten" panose="02000603000000000000" pitchFamily="2" charset="0"/>
            </a:endParaRPr>
          </a:p>
        </p:txBody>
      </p:sp>
      <p:sp>
        <p:nvSpPr>
          <p:cNvPr id="31" name="ZoneTexte 30">
            <a:extLst>
              <a:ext uri="{FF2B5EF4-FFF2-40B4-BE49-F238E27FC236}">
                <a16:creationId xmlns:a16="http://schemas.microsoft.com/office/drawing/2014/main" id="{C9C8613F-6DC8-6046-F29F-1118FC11FB9B}"/>
              </a:ext>
            </a:extLst>
          </p:cNvPr>
          <p:cNvSpPr txBox="1"/>
          <p:nvPr/>
        </p:nvSpPr>
        <p:spPr>
          <a:xfrm>
            <a:off x="6491554" y="2614946"/>
            <a:ext cx="2100580" cy="707886"/>
          </a:xfrm>
          <a:prstGeom prst="rect">
            <a:avLst/>
          </a:prstGeom>
          <a:noFill/>
        </p:spPr>
        <p:txBody>
          <a:bodyPr wrap="square">
            <a:spAutoFit/>
          </a:bodyPr>
          <a:lstStyle/>
          <a:p>
            <a:pPr algn="ctr"/>
            <a:r>
              <a:rPr lang="fr-FR" sz="1000" dirty="0">
                <a:effectLst/>
                <a:latin typeface="Comic Sans MS" panose="030F0902030302020204" pitchFamily="66" charset="0"/>
              </a:rPr>
              <a:t>En passant la souris sur Clientèle fragile, le détail du ciblage apparaît : Client éligible OCF ou Potentiel surendetté</a:t>
            </a:r>
          </a:p>
        </p:txBody>
      </p:sp>
      <p:sp>
        <p:nvSpPr>
          <p:cNvPr id="36" name="Forme libre 35">
            <a:extLst>
              <a:ext uri="{FF2B5EF4-FFF2-40B4-BE49-F238E27FC236}">
                <a16:creationId xmlns:a16="http://schemas.microsoft.com/office/drawing/2014/main" id="{F7C0F5E3-A8F1-5C84-4751-BF0889B04356}"/>
              </a:ext>
            </a:extLst>
          </p:cNvPr>
          <p:cNvSpPr/>
          <p:nvPr/>
        </p:nvSpPr>
        <p:spPr>
          <a:xfrm>
            <a:off x="1089284" y="3322832"/>
            <a:ext cx="2446020" cy="1029824"/>
          </a:xfrm>
          <a:custGeom>
            <a:avLst/>
            <a:gdLst>
              <a:gd name="connsiteX0" fmla="*/ 953222 w 2446020"/>
              <a:gd name="connsiteY0" fmla="*/ 0 h 1029824"/>
              <a:gd name="connsiteX1" fmla="*/ 1181732 w 2446020"/>
              <a:gd name="connsiteY1" fmla="*/ 246631 h 1029824"/>
              <a:gd name="connsiteX2" fmla="*/ 2315485 w 2446020"/>
              <a:gd name="connsiteY2" fmla="*/ 246631 h 1029824"/>
              <a:gd name="connsiteX3" fmla="*/ 2446020 w 2446020"/>
              <a:gd name="connsiteY3" fmla="*/ 377166 h 1029824"/>
              <a:gd name="connsiteX4" fmla="*/ 2446020 w 2446020"/>
              <a:gd name="connsiteY4" fmla="*/ 899289 h 1029824"/>
              <a:gd name="connsiteX5" fmla="*/ 2315485 w 2446020"/>
              <a:gd name="connsiteY5" fmla="*/ 1029824 h 1029824"/>
              <a:gd name="connsiteX6" fmla="*/ 130535 w 2446020"/>
              <a:gd name="connsiteY6" fmla="*/ 1029824 h 1029824"/>
              <a:gd name="connsiteX7" fmla="*/ 0 w 2446020"/>
              <a:gd name="connsiteY7" fmla="*/ 899289 h 1029824"/>
              <a:gd name="connsiteX8" fmla="*/ 0 w 2446020"/>
              <a:gd name="connsiteY8" fmla="*/ 377166 h 1029824"/>
              <a:gd name="connsiteX9" fmla="*/ 130535 w 2446020"/>
              <a:gd name="connsiteY9" fmla="*/ 246631 h 1029824"/>
              <a:gd name="connsiteX10" fmla="*/ 953222 w 2446020"/>
              <a:gd name="connsiteY10" fmla="*/ 246631 h 102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6020" h="1029824">
                <a:moveTo>
                  <a:pt x="953222" y="0"/>
                </a:moveTo>
                <a:lnTo>
                  <a:pt x="1181732" y="246631"/>
                </a:lnTo>
                <a:lnTo>
                  <a:pt x="2315485" y="246631"/>
                </a:lnTo>
                <a:cubicBezTo>
                  <a:pt x="2387577" y="246631"/>
                  <a:pt x="2446020" y="305074"/>
                  <a:pt x="2446020" y="377166"/>
                </a:cubicBezTo>
                <a:lnTo>
                  <a:pt x="2446020" y="899289"/>
                </a:lnTo>
                <a:cubicBezTo>
                  <a:pt x="2446020" y="971381"/>
                  <a:pt x="2387577" y="1029824"/>
                  <a:pt x="2315485" y="1029824"/>
                </a:cubicBezTo>
                <a:lnTo>
                  <a:pt x="130535" y="1029824"/>
                </a:lnTo>
                <a:cubicBezTo>
                  <a:pt x="58443" y="1029824"/>
                  <a:pt x="0" y="971381"/>
                  <a:pt x="0" y="899289"/>
                </a:cubicBezTo>
                <a:lnTo>
                  <a:pt x="0" y="377166"/>
                </a:lnTo>
                <a:cubicBezTo>
                  <a:pt x="0" y="305074"/>
                  <a:pt x="58443" y="246631"/>
                  <a:pt x="130535" y="246631"/>
                </a:cubicBezTo>
                <a:lnTo>
                  <a:pt x="953222" y="246631"/>
                </a:lnTo>
                <a:close/>
              </a:path>
            </a:pathLst>
          </a:custGeom>
          <a:solidFill>
            <a:schemeClr val="bg1"/>
          </a:solid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4" name="ZoneTexte 33">
            <a:extLst>
              <a:ext uri="{FF2B5EF4-FFF2-40B4-BE49-F238E27FC236}">
                <a16:creationId xmlns:a16="http://schemas.microsoft.com/office/drawing/2014/main" id="{6D78F961-ECD8-9D5E-7923-15B1A844CFDF}"/>
              </a:ext>
            </a:extLst>
          </p:cNvPr>
          <p:cNvSpPr txBox="1"/>
          <p:nvPr/>
        </p:nvSpPr>
        <p:spPr>
          <a:xfrm>
            <a:off x="1114665" y="3599443"/>
            <a:ext cx="2365278" cy="707886"/>
          </a:xfrm>
          <a:prstGeom prst="rect">
            <a:avLst/>
          </a:prstGeom>
          <a:noFill/>
        </p:spPr>
        <p:txBody>
          <a:bodyPr wrap="square">
            <a:spAutoFit/>
          </a:bodyPr>
          <a:lstStyle/>
          <a:p>
            <a:pPr algn="ctr"/>
            <a:r>
              <a:rPr lang="fr-FR" sz="1000" dirty="0">
                <a:effectLst/>
                <a:latin typeface="Comic Sans MS" panose="030F0902030302020204" pitchFamily="66" charset="0"/>
              </a:rPr>
              <a:t>Segmentation relationnelle Clientèle fragile = clients ciblés fragiles </a:t>
            </a:r>
            <a:br>
              <a:rPr lang="fr-FR" sz="1000" dirty="0">
                <a:effectLst/>
                <a:latin typeface="Comic Sans MS" panose="030F0902030302020204" pitchFamily="66" charset="0"/>
              </a:rPr>
            </a:br>
            <a:r>
              <a:rPr lang="fr-FR" sz="1000" dirty="0">
                <a:effectLst/>
                <a:latin typeface="Comic Sans MS" panose="030F0902030302020204" pitchFamily="66" charset="0"/>
              </a:rPr>
              <a:t>+ détenteurs OCF + détenteurs SBB (mise à jour mensuelle à M+1)</a:t>
            </a:r>
          </a:p>
        </p:txBody>
      </p:sp>
      <p:pic>
        <p:nvPicPr>
          <p:cNvPr id="23" name="Graphique 22">
            <a:hlinkClick r:id="rId5" action="ppaction://hlinksldjump"/>
            <a:extLst>
              <a:ext uri="{FF2B5EF4-FFF2-40B4-BE49-F238E27FC236}">
                <a16:creationId xmlns:a16="http://schemas.microsoft.com/office/drawing/2014/main" id="{BA26D39A-1E48-65E4-C777-6E54FDFB9249}"/>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839405" y="291396"/>
            <a:ext cx="415078" cy="386452"/>
          </a:xfrm>
          <a:prstGeom prst="rect">
            <a:avLst/>
          </a:prstGeom>
        </p:spPr>
      </p:pic>
      <p:pic>
        <p:nvPicPr>
          <p:cNvPr id="25" name="Graphique 24">
            <a:hlinkClick r:id="rId8" action="ppaction://hlinksldjump"/>
            <a:extLst>
              <a:ext uri="{FF2B5EF4-FFF2-40B4-BE49-F238E27FC236}">
                <a16:creationId xmlns:a16="http://schemas.microsoft.com/office/drawing/2014/main" id="{D78A46EB-9522-D36E-0E66-72DE941671F4}"/>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570693" y="1294509"/>
            <a:ext cx="952500" cy="952500"/>
          </a:xfrm>
          <a:prstGeom prst="rect">
            <a:avLst/>
          </a:prstGeom>
        </p:spPr>
      </p:pic>
      <p:sp>
        <p:nvSpPr>
          <p:cNvPr id="26" name="ZoneTexte 25">
            <a:hlinkClick r:id="rId8" action="ppaction://hlinksldjump"/>
            <a:extLst>
              <a:ext uri="{FF2B5EF4-FFF2-40B4-BE49-F238E27FC236}">
                <a16:creationId xmlns:a16="http://schemas.microsoft.com/office/drawing/2014/main" id="{F896F230-79D8-B5AF-D1D1-05581FB93778}"/>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27" name="Ellipse 26">
            <a:extLst>
              <a:ext uri="{FF2B5EF4-FFF2-40B4-BE49-F238E27FC236}">
                <a16:creationId xmlns:a16="http://schemas.microsoft.com/office/drawing/2014/main" id="{F7C85AD7-6AF5-1002-3650-8899854032D7}"/>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Graphique 27">
            <a:hlinkClick r:id="rId11" action="ppaction://hlinksldjump"/>
            <a:extLst>
              <a:ext uri="{FF2B5EF4-FFF2-40B4-BE49-F238E27FC236}">
                <a16:creationId xmlns:a16="http://schemas.microsoft.com/office/drawing/2014/main" id="{26BB9719-05FB-342C-5C4B-959475D07AE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694359" y="5643367"/>
            <a:ext cx="720000" cy="720000"/>
          </a:xfrm>
          <a:prstGeom prst="rect">
            <a:avLst/>
          </a:prstGeom>
        </p:spPr>
      </p:pic>
      <p:sp>
        <p:nvSpPr>
          <p:cNvPr id="29" name="ZoneTexte 28">
            <a:hlinkClick r:id="rId11" action="ppaction://hlinksldjump"/>
            <a:extLst>
              <a:ext uri="{FF2B5EF4-FFF2-40B4-BE49-F238E27FC236}">
                <a16:creationId xmlns:a16="http://schemas.microsoft.com/office/drawing/2014/main" id="{01182C67-30D9-EA79-006E-9597AA35DFAD}"/>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30" name="ZoneTexte 29">
            <a:hlinkClick r:id="rId14" action="ppaction://hlinksldjump"/>
            <a:extLst>
              <a:ext uri="{FF2B5EF4-FFF2-40B4-BE49-F238E27FC236}">
                <a16:creationId xmlns:a16="http://schemas.microsoft.com/office/drawing/2014/main" id="{886B87B8-D203-265D-B1A1-F78885DD9B29}"/>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33" name="Graphique 32">
            <a:hlinkClick r:id="rId14" action="ppaction://hlinksldjump"/>
            <a:extLst>
              <a:ext uri="{FF2B5EF4-FFF2-40B4-BE49-F238E27FC236}">
                <a16:creationId xmlns:a16="http://schemas.microsoft.com/office/drawing/2014/main" id="{BD9B924F-0A43-1487-F391-9EB023E3FD78}"/>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1800921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6">
            <a:extLst>
              <a:ext uri="{FF2B5EF4-FFF2-40B4-BE49-F238E27FC236}">
                <a16:creationId xmlns:a16="http://schemas.microsoft.com/office/drawing/2014/main" id="{CF5D4E84-F9E4-F942-A8D0-5D220B9983F5}"/>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4" name="Holder 2">
            <a:extLst>
              <a:ext uri="{FF2B5EF4-FFF2-40B4-BE49-F238E27FC236}">
                <a16:creationId xmlns:a16="http://schemas.microsoft.com/office/drawing/2014/main" id="{DA2DD0A8-D0E4-1F0E-7B9D-69CD21053468}"/>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5" name="Slide Number Placeholder 5">
            <a:extLst>
              <a:ext uri="{FF2B5EF4-FFF2-40B4-BE49-F238E27FC236}">
                <a16:creationId xmlns:a16="http://schemas.microsoft.com/office/drawing/2014/main" id="{B22A62F3-D647-A202-2B99-C8640E74968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11</a:t>
            </a:fld>
            <a:endParaRPr lang="fr-FR" dirty="0"/>
          </a:p>
        </p:txBody>
      </p:sp>
      <p:sp>
        <p:nvSpPr>
          <p:cNvPr id="6" name="object 4">
            <a:hlinkClick r:id="rId2" action="ppaction://hlinksldjump"/>
            <a:extLst>
              <a:ext uri="{FF2B5EF4-FFF2-40B4-BE49-F238E27FC236}">
                <a16:creationId xmlns:a16="http://schemas.microsoft.com/office/drawing/2014/main" id="{C517A84B-9A63-4B87-CE64-28B2E54AE135}"/>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06BD4811-7139-6C92-4120-E8F4362D96F0}"/>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BA014472-2203-C396-1148-1CE87178999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D3F5045A-746D-2383-AE97-FB56906BFA69}"/>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1" name="object 65">
            <a:extLst>
              <a:ext uri="{FF2B5EF4-FFF2-40B4-BE49-F238E27FC236}">
                <a16:creationId xmlns:a16="http://schemas.microsoft.com/office/drawing/2014/main" id="{E8611A0F-D6E7-DA0D-587D-92ADB43461F5}"/>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722E52"/>
                </a:solidFill>
                <a:effectLst/>
                <a:latin typeface="Arial" panose="020B0604020202020204" pitchFamily="34" charset="0"/>
                <a:cs typeface="Arial" panose="020B0604020202020204" pitchFamily="34" charset="0"/>
              </a:rPr>
              <a:t>ZOOM POTENTIELS SURENDETTÉS </a:t>
            </a:r>
          </a:p>
        </p:txBody>
      </p:sp>
      <p:sp>
        <p:nvSpPr>
          <p:cNvPr id="22" name="object 65">
            <a:extLst>
              <a:ext uri="{FF2B5EF4-FFF2-40B4-BE49-F238E27FC236}">
                <a16:creationId xmlns:a16="http://schemas.microsoft.com/office/drawing/2014/main" id="{5C840020-CE04-5315-D716-4C879CB78CC1}"/>
              </a:ext>
            </a:extLst>
          </p:cNvPr>
          <p:cNvSpPr txBox="1">
            <a:spLocks/>
          </p:cNvSpPr>
          <p:nvPr/>
        </p:nvSpPr>
        <p:spPr>
          <a:xfrm>
            <a:off x="707299" y="1341873"/>
            <a:ext cx="4638607"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4"/>
                </a:solidFill>
                <a:effectLst/>
                <a:latin typeface="Arial" panose="020B0604020202020204" pitchFamily="34" charset="0"/>
                <a:cs typeface="Arial" panose="020B0604020202020204" pitchFamily="34" charset="0"/>
              </a:rPr>
              <a:t>DÉTAILS DU SCORING</a:t>
            </a:r>
          </a:p>
        </p:txBody>
      </p:sp>
      <p:sp>
        <p:nvSpPr>
          <p:cNvPr id="23" name="ZoneTexte 22">
            <a:extLst>
              <a:ext uri="{FF2B5EF4-FFF2-40B4-BE49-F238E27FC236}">
                <a16:creationId xmlns:a16="http://schemas.microsoft.com/office/drawing/2014/main" id="{092BC175-8FC5-F450-06F4-5889C96227C7}"/>
              </a:ext>
            </a:extLst>
          </p:cNvPr>
          <p:cNvSpPr txBox="1"/>
          <p:nvPr/>
        </p:nvSpPr>
        <p:spPr>
          <a:xfrm>
            <a:off x="6930870" y="1736660"/>
            <a:ext cx="2465645" cy="215444"/>
          </a:xfrm>
          <a:prstGeom prst="rect">
            <a:avLst/>
          </a:prstGeom>
          <a:noFill/>
        </p:spPr>
        <p:txBody>
          <a:bodyPr wrap="square" lIns="0" tIns="0" rIns="0" bIns="0" rtlCol="0">
            <a:spAutoFit/>
          </a:bodyPr>
          <a:lstStyle/>
          <a:p>
            <a:r>
              <a:rPr lang="fr-FR" sz="1400" dirty="0">
                <a:solidFill>
                  <a:schemeClr val="accent5"/>
                </a:solidFill>
                <a:latin typeface="Arial" panose="020B0604020202020204" pitchFamily="34" charset="0"/>
                <a:cs typeface="Arial" panose="020B0604020202020204" pitchFamily="34" charset="0"/>
              </a:rPr>
              <a:t>EXEMPLE DE CAS</a:t>
            </a:r>
          </a:p>
        </p:txBody>
      </p:sp>
      <p:cxnSp>
        <p:nvCxnSpPr>
          <p:cNvPr id="24" name="Connecteur droit 23">
            <a:extLst>
              <a:ext uri="{FF2B5EF4-FFF2-40B4-BE49-F238E27FC236}">
                <a16:creationId xmlns:a16="http://schemas.microsoft.com/office/drawing/2014/main" id="{CF8748B4-960E-1E8A-2505-F35CF8D18BD9}"/>
              </a:ext>
            </a:extLst>
          </p:cNvPr>
          <p:cNvCxnSpPr>
            <a:cxnSpLocks/>
          </p:cNvCxnSpPr>
          <p:nvPr/>
        </p:nvCxnSpPr>
        <p:spPr>
          <a:xfrm>
            <a:off x="6756691" y="1770759"/>
            <a:ext cx="0" cy="4592608"/>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pic>
        <p:nvPicPr>
          <p:cNvPr id="25" name="Graphique 24">
            <a:extLst>
              <a:ext uri="{FF2B5EF4-FFF2-40B4-BE49-F238E27FC236}">
                <a16:creationId xmlns:a16="http://schemas.microsoft.com/office/drawing/2014/main" id="{797179F2-2CAE-3805-73F0-B23592D2AB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51556" y="1952104"/>
            <a:ext cx="1337041" cy="990401"/>
          </a:xfrm>
          <a:prstGeom prst="rect">
            <a:avLst/>
          </a:prstGeom>
        </p:spPr>
      </p:pic>
      <p:sp>
        <p:nvSpPr>
          <p:cNvPr id="26" name="Rectangle : coins arrondis 25">
            <a:extLst>
              <a:ext uri="{FF2B5EF4-FFF2-40B4-BE49-F238E27FC236}">
                <a16:creationId xmlns:a16="http://schemas.microsoft.com/office/drawing/2014/main" id="{4C9E6D00-A4AA-86EB-670B-FD077722692B}"/>
              </a:ext>
            </a:extLst>
          </p:cNvPr>
          <p:cNvSpPr/>
          <p:nvPr/>
        </p:nvSpPr>
        <p:spPr>
          <a:xfrm>
            <a:off x="6930870" y="3037839"/>
            <a:ext cx="1778416" cy="3325527"/>
          </a:xfrm>
          <a:prstGeom prst="roundRect">
            <a:avLst>
              <a:gd name="adj" fmla="val 496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4E8334AD-2B3C-A56D-692B-80C664064F8E}"/>
              </a:ext>
            </a:extLst>
          </p:cNvPr>
          <p:cNvSpPr txBox="1"/>
          <p:nvPr/>
        </p:nvSpPr>
        <p:spPr>
          <a:xfrm>
            <a:off x="707298" y="1738501"/>
            <a:ext cx="5700987" cy="461665"/>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La détection d'un risque de potentiel surendettement est basé sur un score prédictif dont le fonctionnement est le suivant (les clients dont le score dépasse le 535 points sont considérés comme en potentiel surendettement) :</a:t>
            </a:r>
          </a:p>
        </p:txBody>
      </p:sp>
      <p:sp>
        <p:nvSpPr>
          <p:cNvPr id="29" name="ZoneTexte 28">
            <a:extLst>
              <a:ext uri="{FF2B5EF4-FFF2-40B4-BE49-F238E27FC236}">
                <a16:creationId xmlns:a16="http://schemas.microsoft.com/office/drawing/2014/main" id="{BCBC2D30-57FA-FC8E-51E6-D093611A4C81}"/>
              </a:ext>
            </a:extLst>
          </p:cNvPr>
          <p:cNvSpPr txBox="1"/>
          <p:nvPr/>
        </p:nvSpPr>
        <p:spPr>
          <a:xfrm>
            <a:off x="707297" y="6290954"/>
            <a:ext cx="5700987" cy="153888"/>
          </a:xfrm>
          <a:prstGeom prst="rect">
            <a:avLst/>
          </a:prstGeom>
          <a:noFill/>
        </p:spPr>
        <p:txBody>
          <a:bodyPr wrap="square" lIns="0" tIns="0" rIns="0" bIns="0">
            <a:spAutoFit/>
          </a:bodyPr>
          <a:lstStyle/>
          <a:p>
            <a:r>
              <a:rPr lang="fr-FR" sz="1000" b="1" dirty="0">
                <a:effectLst/>
                <a:latin typeface="Arial" panose="020B0604020202020204" pitchFamily="34" charset="0"/>
                <a:cs typeface="Arial" panose="020B0604020202020204" pitchFamily="34" charset="0"/>
              </a:rPr>
              <a:t>Note maximale : 1 000 points</a:t>
            </a:r>
          </a:p>
        </p:txBody>
      </p:sp>
      <p:pic>
        <p:nvPicPr>
          <p:cNvPr id="31" name="Graphique 30">
            <a:extLst>
              <a:ext uri="{FF2B5EF4-FFF2-40B4-BE49-F238E27FC236}">
                <a16:creationId xmlns:a16="http://schemas.microsoft.com/office/drawing/2014/main" id="{6DE645DF-C84A-46D5-CD14-A51F232FABE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07298" y="2449941"/>
            <a:ext cx="5928866" cy="3644795"/>
          </a:xfrm>
          <a:prstGeom prst="rect">
            <a:avLst/>
          </a:prstGeom>
        </p:spPr>
      </p:pic>
      <p:sp>
        <p:nvSpPr>
          <p:cNvPr id="34" name="ZoneTexte 33">
            <a:extLst>
              <a:ext uri="{FF2B5EF4-FFF2-40B4-BE49-F238E27FC236}">
                <a16:creationId xmlns:a16="http://schemas.microsoft.com/office/drawing/2014/main" id="{41A2AE9A-3AE0-33AD-4C36-65992195C966}"/>
              </a:ext>
            </a:extLst>
          </p:cNvPr>
          <p:cNvSpPr txBox="1"/>
          <p:nvPr/>
        </p:nvSpPr>
        <p:spPr>
          <a:xfrm>
            <a:off x="6930867" y="3578470"/>
            <a:ext cx="1778405" cy="2144177"/>
          </a:xfrm>
          <a:prstGeom prst="rect">
            <a:avLst/>
          </a:prstGeom>
          <a:noFill/>
        </p:spPr>
        <p:txBody>
          <a:bodyPr wrap="square">
            <a:spAutoFit/>
          </a:bodyPr>
          <a:lstStyle/>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Note Bâle 7</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Découvert inférieur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à - 500 €</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Surface financière entre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60 € et 1 700 €</a:t>
            </a:r>
          </a:p>
          <a:p>
            <a:pPr algn="ctr">
              <a:spcBef>
                <a:spcPts val="400"/>
              </a:spcBef>
            </a:pPr>
            <a:r>
              <a:rPr lang="fr-FR" sz="1000" dirty="0">
                <a:solidFill>
                  <a:schemeClr val="bg1"/>
                </a:solidFill>
                <a:latin typeface="Arial" panose="020B0604020202020204" pitchFamily="34" charset="0"/>
                <a:cs typeface="Arial" panose="020B0604020202020204" pitchFamily="34" charset="0"/>
              </a:rPr>
              <a:t>Â</a:t>
            </a:r>
            <a:r>
              <a:rPr lang="fr-FR" sz="1000" dirty="0">
                <a:solidFill>
                  <a:schemeClr val="bg1"/>
                </a:solidFill>
                <a:effectLst/>
                <a:latin typeface="Arial" panose="020B0604020202020204" pitchFamily="34" charset="0"/>
                <a:cs typeface="Arial" panose="020B0604020202020204" pitchFamily="34" charset="0"/>
              </a:rPr>
              <a:t>ge entre 28 ans et 37 ans</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Locataire</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Nb d’incidents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entre 4 et 15</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1 crédit conso en cours</a:t>
            </a:r>
          </a:p>
          <a:p>
            <a:pPr algn="ctr">
              <a:spcBef>
                <a:spcPts val="400"/>
              </a:spcBef>
            </a:pPr>
            <a:r>
              <a:rPr lang="fr-FR" sz="1000" dirty="0">
                <a:solidFill>
                  <a:schemeClr val="bg1"/>
                </a:solidFill>
                <a:effectLst/>
                <a:latin typeface="Arial" panose="020B0604020202020204" pitchFamily="34" charset="0"/>
                <a:cs typeface="Arial" panose="020B0604020202020204" pitchFamily="34" charset="0"/>
              </a:rPr>
              <a:t>Célibataire</a:t>
            </a:r>
          </a:p>
        </p:txBody>
      </p:sp>
      <p:sp>
        <p:nvSpPr>
          <p:cNvPr id="35" name="ZoneTexte 34">
            <a:extLst>
              <a:ext uri="{FF2B5EF4-FFF2-40B4-BE49-F238E27FC236}">
                <a16:creationId xmlns:a16="http://schemas.microsoft.com/office/drawing/2014/main" id="{A3D1BD3E-402D-4BB2-9833-FD732725AEA9}"/>
              </a:ext>
            </a:extLst>
          </p:cNvPr>
          <p:cNvSpPr txBox="1"/>
          <p:nvPr/>
        </p:nvSpPr>
        <p:spPr>
          <a:xfrm>
            <a:off x="6930870" y="3110764"/>
            <a:ext cx="1778412" cy="430887"/>
          </a:xfrm>
          <a:prstGeom prst="rect">
            <a:avLst/>
          </a:prstGeom>
          <a:noFill/>
        </p:spPr>
        <p:txBody>
          <a:bodyPr wrap="square" lIns="0" tIns="0" rIns="0" bIns="0">
            <a:spAutoFit/>
          </a:bodyPr>
          <a:lstStyle/>
          <a:p>
            <a:pPr algn="ctr"/>
            <a:r>
              <a:rPr lang="fr-FR" sz="2800" b="1" dirty="0">
                <a:solidFill>
                  <a:schemeClr val="bg1"/>
                </a:solidFill>
                <a:effectLst/>
                <a:latin typeface="Arial" panose="020B0604020202020204" pitchFamily="34" charset="0"/>
                <a:cs typeface="Arial" panose="020B0604020202020204" pitchFamily="34" charset="0"/>
              </a:rPr>
              <a:t>648</a:t>
            </a:r>
            <a:r>
              <a:rPr lang="fr-FR" b="1" dirty="0">
                <a:solidFill>
                  <a:schemeClr val="bg1"/>
                </a:solidFill>
                <a:effectLst/>
                <a:latin typeface="Arial" panose="020B0604020202020204" pitchFamily="34" charset="0"/>
                <a:cs typeface="Arial" panose="020B0604020202020204" pitchFamily="34" charset="0"/>
              </a:rPr>
              <a:t> points</a:t>
            </a:r>
            <a:endParaRPr lang="fr-FR" dirty="0">
              <a:solidFill>
                <a:schemeClr val="bg1"/>
              </a:solidFill>
              <a:effectLst/>
              <a:latin typeface="Arial" panose="020B0604020202020204" pitchFamily="34" charset="0"/>
              <a:cs typeface="Arial" panose="020B0604020202020204" pitchFamily="34" charset="0"/>
            </a:endParaRPr>
          </a:p>
        </p:txBody>
      </p:sp>
      <p:pic>
        <p:nvPicPr>
          <p:cNvPr id="36" name="Graphique 35">
            <a:extLst>
              <a:ext uri="{FF2B5EF4-FFF2-40B4-BE49-F238E27FC236}">
                <a16:creationId xmlns:a16="http://schemas.microsoft.com/office/drawing/2014/main" id="{918D2597-46F7-2AD5-B0C2-08E92E60C98C}"/>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876381" y="5607571"/>
            <a:ext cx="1861023" cy="827121"/>
          </a:xfrm>
          <a:prstGeom prst="rect">
            <a:avLst/>
          </a:prstGeom>
        </p:spPr>
      </p:pic>
      <p:pic>
        <p:nvPicPr>
          <p:cNvPr id="27" name="Graphique 26">
            <a:hlinkClick r:id="rId10" action="ppaction://hlinksldjump"/>
            <a:extLst>
              <a:ext uri="{FF2B5EF4-FFF2-40B4-BE49-F238E27FC236}">
                <a16:creationId xmlns:a16="http://schemas.microsoft.com/office/drawing/2014/main" id="{07C929AF-D8A6-248D-2217-2E6B1BA197FD}"/>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9839405" y="291396"/>
            <a:ext cx="415078" cy="386452"/>
          </a:xfrm>
          <a:prstGeom prst="rect">
            <a:avLst/>
          </a:prstGeom>
        </p:spPr>
      </p:pic>
      <p:pic>
        <p:nvPicPr>
          <p:cNvPr id="30" name="Graphique 29">
            <a:hlinkClick r:id="rId13" action="ppaction://hlinksldjump"/>
            <a:extLst>
              <a:ext uri="{FF2B5EF4-FFF2-40B4-BE49-F238E27FC236}">
                <a16:creationId xmlns:a16="http://schemas.microsoft.com/office/drawing/2014/main" id="{7E2F5344-341E-0F7A-0F98-88E4AF5CE8CA}"/>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9570693" y="1294509"/>
            <a:ext cx="952500" cy="952500"/>
          </a:xfrm>
          <a:prstGeom prst="rect">
            <a:avLst/>
          </a:prstGeom>
        </p:spPr>
      </p:pic>
      <p:sp>
        <p:nvSpPr>
          <p:cNvPr id="32" name="ZoneTexte 31">
            <a:hlinkClick r:id="rId13" action="ppaction://hlinksldjump"/>
            <a:extLst>
              <a:ext uri="{FF2B5EF4-FFF2-40B4-BE49-F238E27FC236}">
                <a16:creationId xmlns:a16="http://schemas.microsoft.com/office/drawing/2014/main" id="{5367AA25-C4E7-C879-27C0-8C482D0681C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33" name="Ellipse 32">
            <a:extLst>
              <a:ext uri="{FF2B5EF4-FFF2-40B4-BE49-F238E27FC236}">
                <a16:creationId xmlns:a16="http://schemas.microsoft.com/office/drawing/2014/main" id="{375AEEB9-580B-F06E-475A-B14957B9923B}"/>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Graphique 36">
            <a:hlinkClick r:id="rId16" action="ppaction://hlinksldjump"/>
            <a:extLst>
              <a:ext uri="{FF2B5EF4-FFF2-40B4-BE49-F238E27FC236}">
                <a16:creationId xmlns:a16="http://schemas.microsoft.com/office/drawing/2014/main" id="{E4F4E772-E648-8375-FC37-6C21184D886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694359" y="5643367"/>
            <a:ext cx="720000" cy="720000"/>
          </a:xfrm>
          <a:prstGeom prst="rect">
            <a:avLst/>
          </a:prstGeom>
        </p:spPr>
      </p:pic>
      <p:sp>
        <p:nvSpPr>
          <p:cNvPr id="38" name="ZoneTexte 37">
            <a:hlinkClick r:id="rId16" action="ppaction://hlinksldjump"/>
            <a:extLst>
              <a:ext uri="{FF2B5EF4-FFF2-40B4-BE49-F238E27FC236}">
                <a16:creationId xmlns:a16="http://schemas.microsoft.com/office/drawing/2014/main" id="{77BE70FF-2740-B3F1-18EC-9B281821BE84}"/>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39" name="ZoneTexte 38">
            <a:hlinkClick r:id="rId19" action="ppaction://hlinksldjump"/>
            <a:extLst>
              <a:ext uri="{FF2B5EF4-FFF2-40B4-BE49-F238E27FC236}">
                <a16:creationId xmlns:a16="http://schemas.microsoft.com/office/drawing/2014/main" id="{E8937D48-80D3-CAFC-2A6F-9A243E9BD39E}"/>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40" name="Graphique 39">
            <a:hlinkClick r:id="rId19" action="ppaction://hlinksldjump"/>
            <a:extLst>
              <a:ext uri="{FF2B5EF4-FFF2-40B4-BE49-F238E27FC236}">
                <a16:creationId xmlns:a16="http://schemas.microsoft.com/office/drawing/2014/main" id="{06B9DFD8-9B17-D4AB-BFBA-30FD2D6FED93}"/>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2063613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6">
            <a:extLst>
              <a:ext uri="{FF2B5EF4-FFF2-40B4-BE49-F238E27FC236}">
                <a16:creationId xmlns:a16="http://schemas.microsoft.com/office/drawing/2014/main" id="{02712AEF-BDEB-5439-61B5-AE5673CD1C6C}"/>
              </a:ext>
            </a:extLst>
          </p:cNvPr>
          <p:cNvSpPr txBox="1"/>
          <p:nvPr/>
        </p:nvSpPr>
        <p:spPr>
          <a:xfrm>
            <a:off x="365300" y="346459"/>
            <a:ext cx="245451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722E53"/>
                </a:solidFill>
                <a:latin typeface="Arial" panose="020B0604020202020204" pitchFamily="34" charset="0"/>
                <a:cs typeface="Arial" panose="020B0604020202020204" pitchFamily="34" charset="0"/>
              </a:rPr>
              <a:t>DÉTECTER</a:t>
            </a:r>
          </a:p>
          <a:p>
            <a:pPr marL="12700">
              <a:lnSpc>
                <a:spcPct val="100000"/>
              </a:lnSpc>
              <a:spcBef>
                <a:spcPts val="100"/>
              </a:spcBef>
            </a:pPr>
            <a:r>
              <a:rPr lang="fr-FR" sz="1300" b="1" dirty="0">
                <a:solidFill>
                  <a:schemeClr val="accent4"/>
                </a:solidFill>
                <a:latin typeface="Arial" panose="020B0604020202020204" pitchFamily="34" charset="0"/>
                <a:cs typeface="Arial" panose="020B0604020202020204" pitchFamily="34" charset="0"/>
              </a:rPr>
              <a:t>&amp;COMPRENDRE</a:t>
            </a:r>
          </a:p>
        </p:txBody>
      </p:sp>
      <p:sp>
        <p:nvSpPr>
          <p:cNvPr id="4" name="Holder 2">
            <a:extLst>
              <a:ext uri="{FF2B5EF4-FFF2-40B4-BE49-F238E27FC236}">
                <a16:creationId xmlns:a16="http://schemas.microsoft.com/office/drawing/2014/main" id="{FAAAB265-FE03-3493-FDDE-679A05243D3E}"/>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5" name="Slide Number Placeholder 5">
            <a:extLst>
              <a:ext uri="{FF2B5EF4-FFF2-40B4-BE49-F238E27FC236}">
                <a16:creationId xmlns:a16="http://schemas.microsoft.com/office/drawing/2014/main" id="{921BE496-86EC-8A90-684D-EB77D6A3E87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12</a:t>
            </a:fld>
            <a:endParaRPr lang="fr-FR" dirty="0"/>
          </a:p>
        </p:txBody>
      </p:sp>
      <p:sp>
        <p:nvSpPr>
          <p:cNvPr id="6" name="object 4">
            <a:hlinkClick r:id="rId2" action="ppaction://hlinksldjump"/>
            <a:extLst>
              <a:ext uri="{FF2B5EF4-FFF2-40B4-BE49-F238E27FC236}">
                <a16:creationId xmlns:a16="http://schemas.microsoft.com/office/drawing/2014/main" id="{4C39657B-B065-67F6-FB61-874F314E6A00}"/>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62C60B9E-CF5B-2D77-8C6F-EBDC45E2F9CF}"/>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D322CF4F-B6D4-57A5-924D-1BCFBCB8C21C}"/>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2E784C84-C962-C253-6E8E-721BAD98440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2" name="object 65">
            <a:extLst>
              <a:ext uri="{FF2B5EF4-FFF2-40B4-BE49-F238E27FC236}">
                <a16:creationId xmlns:a16="http://schemas.microsoft.com/office/drawing/2014/main" id="{DA0F67F5-8889-DDE6-027B-BFDAE3143A0D}"/>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722E52"/>
                </a:solidFill>
                <a:effectLst/>
                <a:latin typeface="Arial" panose="020B0604020202020204" pitchFamily="34" charset="0"/>
                <a:cs typeface="Arial" panose="020B0604020202020204" pitchFamily="34" charset="0"/>
              </a:rPr>
              <a:t>ZOOM ÉLIGIBLES OCF</a:t>
            </a:r>
          </a:p>
        </p:txBody>
      </p:sp>
      <p:sp>
        <p:nvSpPr>
          <p:cNvPr id="23" name="object 65">
            <a:extLst>
              <a:ext uri="{FF2B5EF4-FFF2-40B4-BE49-F238E27FC236}">
                <a16:creationId xmlns:a16="http://schemas.microsoft.com/office/drawing/2014/main" id="{85723290-9FF0-F5EA-E973-50E3EF000534}"/>
              </a:ext>
            </a:extLst>
          </p:cNvPr>
          <p:cNvSpPr txBox="1">
            <a:spLocks/>
          </p:cNvSpPr>
          <p:nvPr/>
        </p:nvSpPr>
        <p:spPr>
          <a:xfrm>
            <a:off x="707299" y="1341873"/>
            <a:ext cx="4638607"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4"/>
                </a:solidFill>
                <a:effectLst/>
                <a:latin typeface="Arial" panose="020B0604020202020204" pitchFamily="34" charset="0"/>
                <a:cs typeface="Arial" panose="020B0604020202020204" pitchFamily="34" charset="0"/>
              </a:rPr>
              <a:t>DÉTAILS DU CIBLAGE</a:t>
            </a:r>
          </a:p>
        </p:txBody>
      </p:sp>
      <p:grpSp>
        <p:nvGrpSpPr>
          <p:cNvPr id="14" name="Groupe 13">
            <a:extLst>
              <a:ext uri="{FF2B5EF4-FFF2-40B4-BE49-F238E27FC236}">
                <a16:creationId xmlns:a16="http://schemas.microsoft.com/office/drawing/2014/main" id="{B0EE2CF1-3E6A-D3BC-E204-89B6CFBE67EC}"/>
              </a:ext>
            </a:extLst>
          </p:cNvPr>
          <p:cNvGrpSpPr/>
          <p:nvPr/>
        </p:nvGrpSpPr>
        <p:grpSpPr>
          <a:xfrm>
            <a:off x="726198" y="5719793"/>
            <a:ext cx="3996560" cy="498598"/>
            <a:chOff x="726198" y="5719793"/>
            <a:chExt cx="3996560" cy="498598"/>
          </a:xfrm>
        </p:grpSpPr>
        <p:sp>
          <p:nvSpPr>
            <p:cNvPr id="35" name="Rectangle : coins arrondis 34">
              <a:extLst>
                <a:ext uri="{FF2B5EF4-FFF2-40B4-BE49-F238E27FC236}">
                  <a16:creationId xmlns:a16="http://schemas.microsoft.com/office/drawing/2014/main" id="{637A5466-2B85-581F-2397-60D1F63E24FE}"/>
                </a:ext>
              </a:extLst>
            </p:cNvPr>
            <p:cNvSpPr/>
            <p:nvPr/>
          </p:nvSpPr>
          <p:spPr>
            <a:xfrm>
              <a:off x="726198" y="5969092"/>
              <a:ext cx="3996560" cy="249299"/>
            </a:xfrm>
            <a:prstGeom prst="roundRect">
              <a:avLst>
                <a:gd name="adj" fmla="val 50000"/>
              </a:avLst>
            </a:prstGeom>
            <a:gradFill>
              <a:gsLst>
                <a:gs pos="0">
                  <a:srgbClr val="542330"/>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effectLst/>
                  <a:latin typeface="Arial" panose="020B0604020202020204" pitchFamily="34" charset="0"/>
                  <a:cs typeface="Arial" panose="020B0604020202020204" pitchFamily="34" charset="0"/>
                </a:rPr>
                <a:t>Période : 3 mois glissants </a:t>
              </a:r>
              <a:r>
                <a:rPr lang="fr-FR" sz="1200" dirty="0">
                  <a:solidFill>
                    <a:schemeClr val="bg1"/>
                  </a:solidFill>
                  <a:effectLst/>
                  <a:latin typeface="Arial" panose="020B0604020202020204" pitchFamily="34" charset="0"/>
                  <a:cs typeface="Arial" panose="020B0604020202020204" pitchFamily="34" charset="0"/>
                </a:rPr>
                <a:t>(renouvelables)</a:t>
              </a:r>
            </a:p>
          </p:txBody>
        </p:sp>
        <p:pic>
          <p:nvPicPr>
            <p:cNvPr id="39" name="Graphique 38">
              <a:extLst>
                <a:ext uri="{FF2B5EF4-FFF2-40B4-BE49-F238E27FC236}">
                  <a16:creationId xmlns:a16="http://schemas.microsoft.com/office/drawing/2014/main" id="{ECF7D49C-F299-5C84-D03E-044EDBD297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521772" y="5715727"/>
              <a:ext cx="228116" cy="323165"/>
            </a:xfrm>
            <a:prstGeom prst="rect">
              <a:avLst/>
            </a:prstGeom>
          </p:spPr>
        </p:pic>
        <p:cxnSp>
          <p:nvCxnSpPr>
            <p:cNvPr id="43" name="Connecteur droit 42">
              <a:extLst>
                <a:ext uri="{FF2B5EF4-FFF2-40B4-BE49-F238E27FC236}">
                  <a16:creationId xmlns:a16="http://schemas.microsoft.com/office/drawing/2014/main" id="{9513B92C-E20A-DC6C-5682-A23AB2D4F6A9}"/>
                </a:ext>
              </a:extLst>
            </p:cNvPr>
            <p:cNvCxnSpPr>
              <a:cxnSpLocks/>
            </p:cNvCxnSpPr>
            <p:nvPr/>
          </p:nvCxnSpPr>
          <p:spPr>
            <a:xfrm>
              <a:off x="1637468" y="5719793"/>
              <a:ext cx="0" cy="151213"/>
            </a:xfrm>
            <a:prstGeom prst="line">
              <a:avLst/>
            </a:prstGeom>
            <a:solidFill>
              <a:srgbClr val="542330"/>
            </a:solidFill>
            <a:ln w="15875">
              <a:solidFill>
                <a:srgbClr val="542330"/>
              </a:solidFill>
              <a:prstDash val="sysDash"/>
            </a:ln>
          </p:spPr>
          <p:style>
            <a:lnRef idx="1">
              <a:schemeClr val="accent1"/>
            </a:lnRef>
            <a:fillRef idx="0">
              <a:schemeClr val="accent1"/>
            </a:fillRef>
            <a:effectRef idx="0">
              <a:schemeClr val="accent1"/>
            </a:effectRef>
            <a:fontRef idx="minor">
              <a:schemeClr val="tx1"/>
            </a:fontRef>
          </p:style>
        </p:cxnSp>
        <p:pic>
          <p:nvPicPr>
            <p:cNvPr id="48" name="Graphique 47">
              <a:extLst>
                <a:ext uri="{FF2B5EF4-FFF2-40B4-BE49-F238E27FC236}">
                  <a16:creationId xmlns:a16="http://schemas.microsoft.com/office/drawing/2014/main" id="{C8712321-11FA-BFAD-8374-2A1478A113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3697430" y="5715727"/>
              <a:ext cx="228116" cy="323165"/>
            </a:xfrm>
            <a:prstGeom prst="rect">
              <a:avLst/>
            </a:prstGeom>
          </p:spPr>
        </p:pic>
        <p:cxnSp>
          <p:nvCxnSpPr>
            <p:cNvPr id="49" name="Connecteur droit 48">
              <a:extLst>
                <a:ext uri="{FF2B5EF4-FFF2-40B4-BE49-F238E27FC236}">
                  <a16:creationId xmlns:a16="http://schemas.microsoft.com/office/drawing/2014/main" id="{8BAAFDD3-7AAD-42C2-5C21-0162C8856BB7}"/>
                </a:ext>
              </a:extLst>
            </p:cNvPr>
            <p:cNvCxnSpPr>
              <a:cxnSpLocks/>
            </p:cNvCxnSpPr>
            <p:nvPr/>
          </p:nvCxnSpPr>
          <p:spPr>
            <a:xfrm>
              <a:off x="3813126" y="5719793"/>
              <a:ext cx="0" cy="151213"/>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grpSp>
      <p:grpSp>
        <p:nvGrpSpPr>
          <p:cNvPr id="17" name="Groupe 16">
            <a:extLst>
              <a:ext uri="{FF2B5EF4-FFF2-40B4-BE49-F238E27FC236}">
                <a16:creationId xmlns:a16="http://schemas.microsoft.com/office/drawing/2014/main" id="{51112897-E409-3545-0D0F-E8F201738F92}"/>
              </a:ext>
            </a:extLst>
          </p:cNvPr>
          <p:cNvGrpSpPr/>
          <p:nvPr/>
        </p:nvGrpSpPr>
        <p:grpSpPr>
          <a:xfrm>
            <a:off x="5048730" y="5719793"/>
            <a:ext cx="1838329" cy="498598"/>
            <a:chOff x="5048730" y="5719793"/>
            <a:chExt cx="1838329" cy="498598"/>
          </a:xfrm>
        </p:grpSpPr>
        <p:grpSp>
          <p:nvGrpSpPr>
            <p:cNvPr id="15" name="Groupe 14">
              <a:extLst>
                <a:ext uri="{FF2B5EF4-FFF2-40B4-BE49-F238E27FC236}">
                  <a16:creationId xmlns:a16="http://schemas.microsoft.com/office/drawing/2014/main" id="{841488D8-4DB2-BD98-01B3-1C7D5C636C6A}"/>
                </a:ext>
              </a:extLst>
            </p:cNvPr>
            <p:cNvGrpSpPr/>
            <p:nvPr/>
          </p:nvGrpSpPr>
          <p:grpSpPr>
            <a:xfrm>
              <a:off x="5048730" y="5763252"/>
              <a:ext cx="1838329" cy="455139"/>
              <a:chOff x="5048730" y="5763252"/>
              <a:chExt cx="1838329" cy="455139"/>
            </a:xfrm>
          </p:grpSpPr>
          <p:sp>
            <p:nvSpPr>
              <p:cNvPr id="36" name="Rectangle : coins arrondis 35">
                <a:extLst>
                  <a:ext uri="{FF2B5EF4-FFF2-40B4-BE49-F238E27FC236}">
                    <a16:creationId xmlns:a16="http://schemas.microsoft.com/office/drawing/2014/main" id="{8D036939-1B25-E562-0F01-515304343B31}"/>
                  </a:ext>
                </a:extLst>
              </p:cNvPr>
              <p:cNvSpPr/>
              <p:nvPr/>
            </p:nvSpPr>
            <p:spPr>
              <a:xfrm>
                <a:off x="5048730" y="5969092"/>
                <a:ext cx="1838329" cy="24929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effectLst/>
                    <a:latin typeface="Arial" panose="020B0604020202020204" pitchFamily="34" charset="0"/>
                    <a:cs typeface="Arial" panose="020B0604020202020204" pitchFamily="34" charset="0"/>
                  </a:rPr>
                  <a:t>3 mois minimum</a:t>
                </a:r>
              </a:p>
            </p:txBody>
          </p:sp>
          <p:pic>
            <p:nvPicPr>
              <p:cNvPr id="51" name="Graphique 50">
                <a:extLst>
                  <a:ext uri="{FF2B5EF4-FFF2-40B4-BE49-F238E27FC236}">
                    <a16:creationId xmlns:a16="http://schemas.microsoft.com/office/drawing/2014/main" id="{92F029A1-EE92-3975-7869-1F5EC2AEAE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5853837" y="5715727"/>
                <a:ext cx="228116" cy="323165"/>
              </a:xfrm>
              <a:prstGeom prst="rect">
                <a:avLst/>
              </a:prstGeom>
            </p:spPr>
          </p:pic>
        </p:grpSp>
        <p:cxnSp>
          <p:nvCxnSpPr>
            <p:cNvPr id="52" name="Connecteur droit 51">
              <a:extLst>
                <a:ext uri="{FF2B5EF4-FFF2-40B4-BE49-F238E27FC236}">
                  <a16:creationId xmlns:a16="http://schemas.microsoft.com/office/drawing/2014/main" id="{5279213A-0F88-4F36-53D2-9696D6C89C78}"/>
                </a:ext>
              </a:extLst>
            </p:cNvPr>
            <p:cNvCxnSpPr>
              <a:cxnSpLocks/>
            </p:cNvCxnSpPr>
            <p:nvPr/>
          </p:nvCxnSpPr>
          <p:spPr>
            <a:xfrm>
              <a:off x="5969533" y="5719793"/>
              <a:ext cx="0" cy="151213"/>
            </a:xfrm>
            <a:prstGeom prst="line">
              <a:avLst/>
            </a:prstGeom>
            <a:solidFill>
              <a:schemeClr val="accent4"/>
            </a:solidFill>
            <a:ln w="15875">
              <a:solidFill>
                <a:schemeClr val="accent4"/>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 name="Groupe 15">
            <a:extLst>
              <a:ext uri="{FF2B5EF4-FFF2-40B4-BE49-F238E27FC236}">
                <a16:creationId xmlns:a16="http://schemas.microsoft.com/office/drawing/2014/main" id="{A641C4B6-CBED-DFA6-3B04-08E0AE6E28F2}"/>
              </a:ext>
            </a:extLst>
          </p:cNvPr>
          <p:cNvGrpSpPr/>
          <p:nvPr/>
        </p:nvGrpSpPr>
        <p:grpSpPr>
          <a:xfrm>
            <a:off x="7243293" y="5719793"/>
            <a:ext cx="1847320" cy="498598"/>
            <a:chOff x="7243293" y="5719793"/>
            <a:chExt cx="1847320" cy="498598"/>
          </a:xfrm>
        </p:grpSpPr>
        <p:sp>
          <p:nvSpPr>
            <p:cNvPr id="37" name="Rectangle : coins arrondis 36">
              <a:extLst>
                <a:ext uri="{FF2B5EF4-FFF2-40B4-BE49-F238E27FC236}">
                  <a16:creationId xmlns:a16="http://schemas.microsoft.com/office/drawing/2014/main" id="{8B865739-0F1D-2CDC-AA28-CB021EAF7AE3}"/>
                </a:ext>
              </a:extLst>
            </p:cNvPr>
            <p:cNvSpPr/>
            <p:nvPr/>
          </p:nvSpPr>
          <p:spPr>
            <a:xfrm>
              <a:off x="7243293" y="5969092"/>
              <a:ext cx="1847320" cy="24929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effectLst/>
                  <a:latin typeface="Arial" panose="020B0604020202020204" pitchFamily="34" charset="0"/>
                  <a:cs typeface="Arial" panose="020B0604020202020204" pitchFamily="34" charset="0"/>
                </a:rPr>
                <a:t>66 mois</a:t>
              </a:r>
            </a:p>
          </p:txBody>
        </p:sp>
        <p:pic>
          <p:nvPicPr>
            <p:cNvPr id="54" name="Graphique 53">
              <a:extLst>
                <a:ext uri="{FF2B5EF4-FFF2-40B4-BE49-F238E27FC236}">
                  <a16:creationId xmlns:a16="http://schemas.microsoft.com/office/drawing/2014/main" id="{26F4553E-0A5E-531D-E42E-B402D9A447D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8056291" y="5715727"/>
              <a:ext cx="228116" cy="323165"/>
            </a:xfrm>
            <a:prstGeom prst="rect">
              <a:avLst/>
            </a:prstGeom>
          </p:spPr>
        </p:pic>
        <p:cxnSp>
          <p:nvCxnSpPr>
            <p:cNvPr id="55" name="Connecteur droit 54">
              <a:extLst>
                <a:ext uri="{FF2B5EF4-FFF2-40B4-BE49-F238E27FC236}">
                  <a16:creationId xmlns:a16="http://schemas.microsoft.com/office/drawing/2014/main" id="{39B09309-15F5-653A-AB66-A1F282573944}"/>
                </a:ext>
              </a:extLst>
            </p:cNvPr>
            <p:cNvCxnSpPr>
              <a:cxnSpLocks/>
            </p:cNvCxnSpPr>
            <p:nvPr/>
          </p:nvCxnSpPr>
          <p:spPr>
            <a:xfrm>
              <a:off x="8171987" y="5719793"/>
              <a:ext cx="0" cy="151213"/>
            </a:xfrm>
            <a:prstGeom prst="line">
              <a:avLst/>
            </a:prstGeom>
            <a:solidFill>
              <a:schemeClr val="accent4"/>
            </a:solidFill>
            <a:ln w="15875">
              <a:solidFill>
                <a:schemeClr val="accent6"/>
              </a:solidFill>
              <a:prstDash val="sysDash"/>
            </a:ln>
          </p:spPr>
          <p:style>
            <a:lnRef idx="1">
              <a:schemeClr val="accent1"/>
            </a:lnRef>
            <a:fillRef idx="0">
              <a:schemeClr val="accent1"/>
            </a:fillRef>
            <a:effectRef idx="0">
              <a:schemeClr val="accent1"/>
            </a:effectRef>
            <a:fontRef idx="minor">
              <a:schemeClr val="tx1"/>
            </a:fontRef>
          </p:style>
        </p:cxnSp>
      </p:grpSp>
      <p:grpSp>
        <p:nvGrpSpPr>
          <p:cNvPr id="18" name="Groupe 17">
            <a:extLst>
              <a:ext uri="{FF2B5EF4-FFF2-40B4-BE49-F238E27FC236}">
                <a16:creationId xmlns:a16="http://schemas.microsoft.com/office/drawing/2014/main" id="{BCD6A553-92D8-704B-8614-B23E3EC0E79C}"/>
              </a:ext>
            </a:extLst>
          </p:cNvPr>
          <p:cNvGrpSpPr/>
          <p:nvPr/>
        </p:nvGrpSpPr>
        <p:grpSpPr>
          <a:xfrm>
            <a:off x="726198" y="4517532"/>
            <a:ext cx="8355422" cy="1202261"/>
            <a:chOff x="726198" y="4517532"/>
            <a:chExt cx="8355422" cy="1202261"/>
          </a:xfrm>
        </p:grpSpPr>
        <p:cxnSp>
          <p:nvCxnSpPr>
            <p:cNvPr id="73" name="Connecteur droit 72">
              <a:extLst>
                <a:ext uri="{FF2B5EF4-FFF2-40B4-BE49-F238E27FC236}">
                  <a16:creationId xmlns:a16="http://schemas.microsoft.com/office/drawing/2014/main" id="{E029E506-B3B2-CBF7-D5CD-6F5A6FF24EC9}"/>
                </a:ext>
              </a:extLst>
            </p:cNvPr>
            <p:cNvCxnSpPr>
              <a:cxnSpLocks/>
              <a:stCxn id="27" idx="2"/>
            </p:cNvCxnSpPr>
            <p:nvPr/>
          </p:nvCxnSpPr>
          <p:spPr>
            <a:xfrm>
              <a:off x="3811487" y="5193146"/>
              <a:ext cx="1" cy="189279"/>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grpSp>
          <p:nvGrpSpPr>
            <p:cNvPr id="13" name="Groupe 12">
              <a:extLst>
                <a:ext uri="{FF2B5EF4-FFF2-40B4-BE49-F238E27FC236}">
                  <a16:creationId xmlns:a16="http://schemas.microsoft.com/office/drawing/2014/main" id="{5BC07B99-0C83-A16A-29ED-3860B975F3E7}"/>
                </a:ext>
              </a:extLst>
            </p:cNvPr>
            <p:cNvGrpSpPr/>
            <p:nvPr/>
          </p:nvGrpSpPr>
          <p:grpSpPr>
            <a:xfrm>
              <a:off x="726198" y="4517532"/>
              <a:ext cx="8355422" cy="1202261"/>
              <a:chOff x="726198" y="4517532"/>
              <a:chExt cx="8355422" cy="1202261"/>
            </a:xfrm>
          </p:grpSpPr>
          <p:sp>
            <p:nvSpPr>
              <p:cNvPr id="34" name="Rectangle : coins arrondis 33">
                <a:extLst>
                  <a:ext uri="{FF2B5EF4-FFF2-40B4-BE49-F238E27FC236}">
                    <a16:creationId xmlns:a16="http://schemas.microsoft.com/office/drawing/2014/main" id="{884C09F1-6557-8798-8665-1D891EBEC35B}"/>
                  </a:ext>
                </a:extLst>
              </p:cNvPr>
              <p:cNvSpPr/>
              <p:nvPr/>
            </p:nvSpPr>
            <p:spPr>
              <a:xfrm>
                <a:off x="726198" y="5470494"/>
                <a:ext cx="8355422" cy="249299"/>
              </a:xfrm>
              <a:prstGeom prst="roundRect">
                <a:avLst>
                  <a:gd name="adj" fmla="val 50000"/>
                </a:avLst>
              </a:prstGeom>
              <a:gradFill>
                <a:gsLst>
                  <a:gs pos="0">
                    <a:srgbClr val="542330"/>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effectLst/>
                    <a:latin typeface="Arial" panose="020B0604020202020204" pitchFamily="34" charset="0"/>
                    <a:cs typeface="Arial" panose="020B0604020202020204" pitchFamily="34" charset="0"/>
                  </a:rPr>
                  <a:t>Plafond mensuel à 25 € sur les frais d’incidents et d’irrégularités* de fonctionnement du compte</a:t>
                </a:r>
              </a:p>
            </p:txBody>
          </p:sp>
          <p:cxnSp>
            <p:nvCxnSpPr>
              <p:cNvPr id="72" name="Connecteur droit 71">
                <a:extLst>
                  <a:ext uri="{FF2B5EF4-FFF2-40B4-BE49-F238E27FC236}">
                    <a16:creationId xmlns:a16="http://schemas.microsoft.com/office/drawing/2014/main" id="{333DD372-C928-B350-00A7-51DB5CD29BB2}"/>
                  </a:ext>
                </a:extLst>
              </p:cNvPr>
              <p:cNvCxnSpPr>
                <a:cxnSpLocks/>
                <a:stCxn id="29" idx="2"/>
              </p:cNvCxnSpPr>
              <p:nvPr/>
            </p:nvCxnSpPr>
            <p:spPr>
              <a:xfrm>
                <a:off x="1637468" y="4936421"/>
                <a:ext cx="0" cy="494904"/>
              </a:xfrm>
              <a:prstGeom prst="line">
                <a:avLst/>
              </a:prstGeom>
              <a:ln w="15875">
                <a:solidFill>
                  <a:srgbClr val="542330"/>
                </a:solidFill>
                <a:prstDash val="sysDash"/>
              </a:ln>
            </p:spPr>
            <p:style>
              <a:lnRef idx="1">
                <a:schemeClr val="accent1"/>
              </a:lnRef>
              <a:fillRef idx="0">
                <a:schemeClr val="accent1"/>
              </a:fillRef>
              <a:effectRef idx="0">
                <a:schemeClr val="accent1"/>
              </a:effectRef>
              <a:fontRef idx="minor">
                <a:schemeClr val="tx1"/>
              </a:fontRef>
            </p:style>
          </p:cxnSp>
          <p:cxnSp>
            <p:nvCxnSpPr>
              <p:cNvPr id="74" name="Connecteur droit 73">
                <a:extLst>
                  <a:ext uri="{FF2B5EF4-FFF2-40B4-BE49-F238E27FC236}">
                    <a16:creationId xmlns:a16="http://schemas.microsoft.com/office/drawing/2014/main" id="{FF582B55-33EE-4445-05AE-B2B5F3A29E8B}"/>
                  </a:ext>
                </a:extLst>
              </p:cNvPr>
              <p:cNvCxnSpPr>
                <a:cxnSpLocks/>
                <a:stCxn id="31" idx="2"/>
              </p:cNvCxnSpPr>
              <p:nvPr/>
            </p:nvCxnSpPr>
            <p:spPr>
              <a:xfrm>
                <a:off x="5967894" y="4858957"/>
                <a:ext cx="1" cy="508617"/>
              </a:xfrm>
              <a:prstGeom prst="line">
                <a:avLst/>
              </a:prstGeom>
              <a:ln w="15875">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75" name="Connecteur droit 74">
                <a:extLst>
                  <a:ext uri="{FF2B5EF4-FFF2-40B4-BE49-F238E27FC236}">
                    <a16:creationId xmlns:a16="http://schemas.microsoft.com/office/drawing/2014/main" id="{2727E70D-9463-E90B-B95C-7F578DBED198}"/>
                  </a:ext>
                </a:extLst>
              </p:cNvPr>
              <p:cNvCxnSpPr>
                <a:cxnSpLocks/>
                <a:stCxn id="33" idx="2"/>
              </p:cNvCxnSpPr>
              <p:nvPr/>
            </p:nvCxnSpPr>
            <p:spPr>
              <a:xfrm>
                <a:off x="8170348" y="4517532"/>
                <a:ext cx="0" cy="864893"/>
              </a:xfrm>
              <a:prstGeom prst="line">
                <a:avLst/>
              </a:prstGeom>
              <a:ln w="15875">
                <a:solidFill>
                  <a:schemeClr val="accent6"/>
                </a:solidFill>
                <a:prstDash val="sysDash"/>
              </a:ln>
            </p:spPr>
            <p:style>
              <a:lnRef idx="1">
                <a:schemeClr val="accent1"/>
              </a:lnRef>
              <a:fillRef idx="0">
                <a:schemeClr val="accent1"/>
              </a:fillRef>
              <a:effectRef idx="0">
                <a:schemeClr val="accent1"/>
              </a:effectRef>
              <a:fontRef idx="minor">
                <a:schemeClr val="tx1"/>
              </a:fontRef>
            </p:style>
          </p:cxnSp>
          <p:pic>
            <p:nvPicPr>
              <p:cNvPr id="80" name="Graphique 79">
                <a:extLst>
                  <a:ext uri="{FF2B5EF4-FFF2-40B4-BE49-F238E27FC236}">
                    <a16:creationId xmlns:a16="http://schemas.microsoft.com/office/drawing/2014/main" id="{C9D95DA8-D199-507F-BDFD-F13E589C63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521772" y="5189080"/>
                <a:ext cx="228116" cy="323165"/>
              </a:xfrm>
              <a:prstGeom prst="rect">
                <a:avLst/>
              </a:prstGeom>
            </p:spPr>
          </p:pic>
          <p:pic>
            <p:nvPicPr>
              <p:cNvPr id="81" name="Graphique 80">
                <a:extLst>
                  <a:ext uri="{FF2B5EF4-FFF2-40B4-BE49-F238E27FC236}">
                    <a16:creationId xmlns:a16="http://schemas.microsoft.com/office/drawing/2014/main" id="{0C5D0212-4A2E-C82D-A26C-DA45A0D1376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3697430" y="5189080"/>
                <a:ext cx="228116" cy="323165"/>
              </a:xfrm>
              <a:prstGeom prst="rect">
                <a:avLst/>
              </a:prstGeom>
            </p:spPr>
          </p:pic>
          <p:pic>
            <p:nvPicPr>
              <p:cNvPr id="82" name="Graphique 81">
                <a:extLst>
                  <a:ext uri="{FF2B5EF4-FFF2-40B4-BE49-F238E27FC236}">
                    <a16:creationId xmlns:a16="http://schemas.microsoft.com/office/drawing/2014/main" id="{A8FC5527-DE91-1A9A-D8BA-DF6FB1AE8D9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5853837" y="5189080"/>
                <a:ext cx="228116" cy="323165"/>
              </a:xfrm>
              <a:prstGeom prst="rect">
                <a:avLst/>
              </a:prstGeom>
            </p:spPr>
          </p:pic>
          <p:pic>
            <p:nvPicPr>
              <p:cNvPr id="83" name="Graphique 82">
                <a:extLst>
                  <a:ext uri="{FF2B5EF4-FFF2-40B4-BE49-F238E27FC236}">
                    <a16:creationId xmlns:a16="http://schemas.microsoft.com/office/drawing/2014/main" id="{064168CE-C837-64C6-FF5F-06A32533C14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8056291" y="5189080"/>
                <a:ext cx="228116" cy="323165"/>
              </a:xfrm>
              <a:prstGeom prst="rect">
                <a:avLst/>
              </a:prstGeom>
            </p:spPr>
          </p:pic>
        </p:grpSp>
      </p:grpSp>
      <p:grpSp>
        <p:nvGrpSpPr>
          <p:cNvPr id="3" name="Groupe 2">
            <a:extLst>
              <a:ext uri="{FF2B5EF4-FFF2-40B4-BE49-F238E27FC236}">
                <a16:creationId xmlns:a16="http://schemas.microsoft.com/office/drawing/2014/main" id="{57279E81-D72C-A7AF-20EF-DA0AD366D37D}"/>
              </a:ext>
            </a:extLst>
          </p:cNvPr>
          <p:cNvGrpSpPr/>
          <p:nvPr/>
        </p:nvGrpSpPr>
        <p:grpSpPr>
          <a:xfrm>
            <a:off x="726197" y="1923304"/>
            <a:ext cx="1822542" cy="3013117"/>
            <a:chOff x="726197" y="1923304"/>
            <a:chExt cx="1822542" cy="3013117"/>
          </a:xfrm>
        </p:grpSpPr>
        <p:cxnSp>
          <p:nvCxnSpPr>
            <p:cNvPr id="38" name="Connecteur droit 37">
              <a:extLst>
                <a:ext uri="{FF2B5EF4-FFF2-40B4-BE49-F238E27FC236}">
                  <a16:creationId xmlns:a16="http://schemas.microsoft.com/office/drawing/2014/main" id="{0562F38E-80B6-4949-A0A9-BC07EBC998B5}"/>
                </a:ext>
              </a:extLst>
            </p:cNvPr>
            <p:cNvCxnSpPr>
              <a:cxnSpLocks/>
            </p:cNvCxnSpPr>
            <p:nvPr/>
          </p:nvCxnSpPr>
          <p:spPr>
            <a:xfrm>
              <a:off x="1637468" y="3042146"/>
              <a:ext cx="0" cy="188947"/>
            </a:xfrm>
            <a:prstGeom prst="line">
              <a:avLst/>
            </a:prstGeom>
            <a:ln w="15875">
              <a:solidFill>
                <a:srgbClr val="542330"/>
              </a:solidFill>
              <a:prstDash val="sysDash"/>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6F437638-B9AF-87AB-9303-B9A8C3CB037B}"/>
                </a:ext>
              </a:extLst>
            </p:cNvPr>
            <p:cNvSpPr/>
            <p:nvPr/>
          </p:nvSpPr>
          <p:spPr>
            <a:xfrm>
              <a:off x="726197" y="2617611"/>
              <a:ext cx="1822542" cy="388143"/>
            </a:xfrm>
            <a:prstGeom prst="rect">
              <a:avLst/>
            </a:prstGeom>
            <a:solidFill>
              <a:srgbClr val="542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Incidents de paiements mensuel</a:t>
              </a:r>
              <a:endParaRPr lang="fr-FR" sz="1000" dirty="0">
                <a:effectLst/>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5D305CB4-FD2C-E565-F132-BF9E567358DA}"/>
                </a:ext>
              </a:extLst>
            </p:cNvPr>
            <p:cNvSpPr/>
            <p:nvPr/>
          </p:nvSpPr>
          <p:spPr>
            <a:xfrm>
              <a:off x="726197" y="3231093"/>
              <a:ext cx="1822542" cy="1705328"/>
            </a:xfrm>
            <a:prstGeom prst="rect">
              <a:avLst/>
            </a:prstGeom>
            <a:solidFill>
              <a:srgbClr val="542330">
                <a:alpha val="197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algn="ctr">
                <a:spcBef>
                  <a:spcPts val="600"/>
                </a:spcBef>
              </a:pPr>
              <a:r>
                <a:rPr lang="fr-FR" sz="1000" dirty="0">
                  <a:solidFill>
                    <a:schemeClr val="tx1"/>
                  </a:solidFill>
                  <a:effectLst/>
                  <a:latin typeface="Arial" panose="020B0604020202020204" pitchFamily="34" charset="0"/>
                  <a:cs typeface="Arial" panose="020B0604020202020204" pitchFamily="34" charset="0"/>
                </a:rPr>
                <a:t>Au moins </a:t>
              </a:r>
              <a:r>
                <a:rPr lang="fr-FR" sz="1000" b="1" dirty="0">
                  <a:solidFill>
                    <a:schemeClr val="tx1"/>
                  </a:solidFill>
                  <a:effectLst/>
                  <a:latin typeface="Arial" panose="020B0604020202020204" pitchFamily="34" charset="0"/>
                  <a:cs typeface="Arial" panose="020B0604020202020204" pitchFamily="34" charset="0"/>
                </a:rPr>
                <a:t>5 incidents* </a:t>
              </a:r>
              <a:r>
                <a:rPr lang="fr-FR" sz="1000" dirty="0">
                  <a:solidFill>
                    <a:schemeClr val="tx1"/>
                  </a:solidFill>
                  <a:effectLst/>
                  <a:latin typeface="Arial" panose="020B0604020202020204" pitchFamily="34" charset="0"/>
                  <a:cs typeface="Arial" panose="020B0604020202020204" pitchFamily="34" charset="0"/>
                </a:rPr>
                <a:t>enregistrés sur son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ou ses comptes de dépôt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au cours du mois.</a:t>
              </a:r>
            </a:p>
            <a:p>
              <a:pPr algn="ctr">
                <a:spcBef>
                  <a:spcPts val="600"/>
                </a:spcBef>
              </a:pPr>
              <a:r>
                <a:rPr lang="fr-FR" sz="1000" b="1" dirty="0">
                  <a:solidFill>
                    <a:srgbClr val="542330"/>
                  </a:solidFill>
                  <a:latin typeface="Arial" panose="020B0604020202020204" pitchFamily="34" charset="0"/>
                  <a:cs typeface="Arial" panose="020B0604020202020204" pitchFamily="34" charset="0"/>
                </a:rPr>
                <a:t>et</a:t>
              </a:r>
              <a:endParaRPr lang="fr-FR" sz="1000" b="1" dirty="0">
                <a:solidFill>
                  <a:srgbClr val="542330"/>
                </a:solidFill>
                <a:effectLst/>
                <a:latin typeface="Arial" panose="020B0604020202020204" pitchFamily="34" charset="0"/>
                <a:cs typeface="Arial" panose="020B0604020202020204" pitchFamily="34" charset="0"/>
              </a:endParaRPr>
            </a:p>
            <a:p>
              <a:pPr algn="ctr">
                <a:spcBef>
                  <a:spcPts val="600"/>
                </a:spcBef>
              </a:pPr>
              <a:r>
                <a:rPr lang="fr-FR" sz="1000" dirty="0">
                  <a:solidFill>
                    <a:schemeClr val="tx1"/>
                  </a:solidFill>
                  <a:effectLst/>
                  <a:latin typeface="Arial" panose="020B0604020202020204" pitchFamily="34" charset="0"/>
                  <a:cs typeface="Arial" panose="020B0604020202020204" pitchFamily="34" charset="0"/>
                </a:rPr>
                <a:t>Des ressources portées au crédit de son ou ses comptes de dépôt, inférieures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à </a:t>
              </a:r>
              <a:r>
                <a:rPr lang="fr-FR" sz="1000" b="1" dirty="0">
                  <a:solidFill>
                    <a:schemeClr val="tx1"/>
                  </a:solidFill>
                  <a:effectLst/>
                  <a:latin typeface="Arial" panose="020B0604020202020204" pitchFamily="34" charset="0"/>
                  <a:cs typeface="Arial" panose="020B0604020202020204" pitchFamily="34" charset="0"/>
                </a:rPr>
                <a:t>1 SMIC</a:t>
              </a:r>
              <a:r>
                <a:rPr lang="fr-FR" sz="1000" dirty="0">
                  <a:solidFill>
                    <a:schemeClr val="tx1"/>
                  </a:solidFill>
                  <a:effectLst/>
                  <a:latin typeface="Arial" panose="020B0604020202020204" pitchFamily="34" charset="0"/>
                  <a:cs typeface="Arial" panose="020B0604020202020204" pitchFamily="34" charset="0"/>
                </a:rPr>
                <a:t> net.</a:t>
              </a:r>
            </a:p>
          </p:txBody>
        </p:sp>
        <p:pic>
          <p:nvPicPr>
            <p:cNvPr id="92" name="Graphique 91">
              <a:extLst>
                <a:ext uri="{FF2B5EF4-FFF2-40B4-BE49-F238E27FC236}">
                  <a16:creationId xmlns:a16="http://schemas.microsoft.com/office/drawing/2014/main" id="{1EE77DDA-29A7-03E6-933B-5E2AF0E101E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51509" y="1923304"/>
              <a:ext cx="571918" cy="571918"/>
            </a:xfrm>
            <a:prstGeom prst="rect">
              <a:avLst/>
            </a:prstGeom>
          </p:spPr>
        </p:pic>
      </p:grpSp>
      <p:grpSp>
        <p:nvGrpSpPr>
          <p:cNvPr id="10" name="Groupe 9">
            <a:extLst>
              <a:ext uri="{FF2B5EF4-FFF2-40B4-BE49-F238E27FC236}">
                <a16:creationId xmlns:a16="http://schemas.microsoft.com/office/drawing/2014/main" id="{558D7722-6AA0-6BBD-E333-841C3509E0DC}"/>
              </a:ext>
            </a:extLst>
          </p:cNvPr>
          <p:cNvGrpSpPr/>
          <p:nvPr/>
        </p:nvGrpSpPr>
        <p:grpSpPr>
          <a:xfrm>
            <a:off x="2900216" y="1923304"/>
            <a:ext cx="1822763" cy="3269842"/>
            <a:chOff x="2900216" y="1923304"/>
            <a:chExt cx="1822763" cy="3269842"/>
          </a:xfrm>
        </p:grpSpPr>
        <p:sp>
          <p:nvSpPr>
            <p:cNvPr id="26" name="Rectangle 25">
              <a:extLst>
                <a:ext uri="{FF2B5EF4-FFF2-40B4-BE49-F238E27FC236}">
                  <a16:creationId xmlns:a16="http://schemas.microsoft.com/office/drawing/2014/main" id="{0DEF6470-1CCA-897E-22BB-50FBD0514D27}"/>
                </a:ext>
              </a:extLst>
            </p:cNvPr>
            <p:cNvSpPr/>
            <p:nvPr/>
          </p:nvSpPr>
          <p:spPr>
            <a:xfrm>
              <a:off x="2900437" y="2617611"/>
              <a:ext cx="1822542" cy="38814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Incidents de paiements trimestriel</a:t>
              </a:r>
              <a:endParaRPr lang="fr-FR" sz="1000" dirty="0">
                <a:effectLst/>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12781B33-70FA-291E-676E-7DE62680F6AB}"/>
                </a:ext>
              </a:extLst>
            </p:cNvPr>
            <p:cNvSpPr/>
            <p:nvPr/>
          </p:nvSpPr>
          <p:spPr>
            <a:xfrm>
              <a:off x="2900216" y="3231093"/>
              <a:ext cx="1822542" cy="1962053"/>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fr-FR" sz="1000" dirty="0">
                  <a:solidFill>
                    <a:schemeClr val="tx1"/>
                  </a:solidFill>
                  <a:effectLst/>
                  <a:latin typeface="Arial" panose="020B0604020202020204" pitchFamily="34" charset="0"/>
                  <a:cs typeface="Arial" panose="020B0604020202020204" pitchFamily="34" charset="0"/>
                </a:rPr>
                <a:t>Au moins </a:t>
              </a:r>
              <a:r>
                <a:rPr lang="fr-FR" sz="1000" b="1" dirty="0">
                  <a:solidFill>
                    <a:schemeClr val="tx1"/>
                  </a:solidFill>
                  <a:effectLst/>
                  <a:latin typeface="Arial" panose="020B0604020202020204" pitchFamily="34" charset="0"/>
                  <a:cs typeface="Arial" panose="020B0604020202020204" pitchFamily="34" charset="0"/>
                </a:rPr>
                <a:t>15 incidents* </a:t>
              </a:r>
              <a:r>
                <a:rPr lang="fr-FR" sz="1000" dirty="0">
                  <a:solidFill>
                    <a:schemeClr val="tx1"/>
                  </a:solidFill>
                  <a:effectLst/>
                  <a:latin typeface="Arial" panose="020B0604020202020204" pitchFamily="34" charset="0"/>
                  <a:cs typeface="Arial" panose="020B0604020202020204" pitchFamily="34" charset="0"/>
                </a:rPr>
                <a:t>enregistrés pendant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3 mois consécutifs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sur son ou ses comptes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de dépôt.</a:t>
              </a:r>
            </a:p>
            <a:p>
              <a:pPr algn="ctr">
                <a:spcBef>
                  <a:spcPts val="600"/>
                </a:spcBef>
              </a:pPr>
              <a:r>
                <a:rPr lang="fr-FR" sz="1000" b="1" dirty="0">
                  <a:solidFill>
                    <a:schemeClr val="accent5"/>
                  </a:solidFill>
                  <a:latin typeface="Arial" panose="020B0604020202020204" pitchFamily="34" charset="0"/>
                  <a:cs typeface="Arial" panose="020B0604020202020204" pitchFamily="34" charset="0"/>
                </a:rPr>
                <a:t>et</a:t>
              </a:r>
              <a:endParaRPr lang="fr-FR" sz="1000" b="1" dirty="0">
                <a:solidFill>
                  <a:schemeClr val="accent5"/>
                </a:solidFill>
                <a:effectLst/>
                <a:latin typeface="Arial" panose="020B0604020202020204" pitchFamily="34" charset="0"/>
                <a:cs typeface="Arial" panose="020B0604020202020204" pitchFamily="34" charset="0"/>
              </a:endParaRPr>
            </a:p>
            <a:p>
              <a:pPr algn="ctr">
                <a:spcBef>
                  <a:spcPts val="600"/>
                </a:spcBef>
              </a:pPr>
              <a:r>
                <a:rPr lang="fr-FR" sz="1000" dirty="0">
                  <a:solidFill>
                    <a:schemeClr val="tx1"/>
                  </a:solidFill>
                  <a:effectLst/>
                  <a:latin typeface="Arial" panose="020B0604020202020204" pitchFamily="34" charset="0"/>
                  <a:cs typeface="Arial" panose="020B0604020202020204" pitchFamily="34" charset="0"/>
                </a:rPr>
                <a:t>Des ressources portées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au crédit de son ou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ses comptes de dépôt, </a:t>
              </a:r>
              <a:br>
                <a:rPr lang="fr-FR" sz="1000" dirty="0">
                  <a:solidFill>
                    <a:schemeClr val="tx1"/>
                  </a:solidFill>
                  <a:effectLst/>
                  <a:latin typeface="Arial" panose="020B0604020202020204" pitchFamily="34" charset="0"/>
                  <a:cs typeface="Arial" panose="020B0604020202020204" pitchFamily="34" charset="0"/>
                </a:rPr>
              </a:br>
              <a:r>
                <a:rPr lang="fr-FR" sz="1000" dirty="0">
                  <a:solidFill>
                    <a:schemeClr val="tx1"/>
                  </a:solidFill>
                  <a:effectLst/>
                  <a:latin typeface="Arial" panose="020B0604020202020204" pitchFamily="34" charset="0"/>
                  <a:cs typeface="Arial" panose="020B0604020202020204" pitchFamily="34" charset="0"/>
                </a:rPr>
                <a:t>sur cette même période, inférieur à </a:t>
              </a:r>
              <a:r>
                <a:rPr lang="fr-FR" sz="1000" b="1" dirty="0">
                  <a:solidFill>
                    <a:schemeClr val="tx1"/>
                  </a:solidFill>
                  <a:effectLst/>
                  <a:latin typeface="Arial" panose="020B0604020202020204" pitchFamily="34" charset="0"/>
                  <a:cs typeface="Arial" panose="020B0604020202020204" pitchFamily="34" charset="0"/>
                </a:rPr>
                <a:t>3 SMIC</a:t>
              </a:r>
              <a:r>
                <a:rPr lang="fr-FR" sz="1000" dirty="0">
                  <a:solidFill>
                    <a:schemeClr val="tx1"/>
                  </a:solidFill>
                  <a:effectLst/>
                  <a:latin typeface="Arial" panose="020B0604020202020204" pitchFamily="34" charset="0"/>
                  <a:cs typeface="Arial" panose="020B0604020202020204" pitchFamily="34" charset="0"/>
                </a:rPr>
                <a:t> net.</a:t>
              </a:r>
            </a:p>
          </p:txBody>
        </p:sp>
        <p:cxnSp>
          <p:nvCxnSpPr>
            <p:cNvPr id="69" name="Connecteur droit 68">
              <a:extLst>
                <a:ext uri="{FF2B5EF4-FFF2-40B4-BE49-F238E27FC236}">
                  <a16:creationId xmlns:a16="http://schemas.microsoft.com/office/drawing/2014/main" id="{F83BD820-E3E6-FAFB-16CA-B20091D5C3FD}"/>
                </a:ext>
              </a:extLst>
            </p:cNvPr>
            <p:cNvCxnSpPr>
              <a:cxnSpLocks/>
            </p:cNvCxnSpPr>
            <p:nvPr/>
          </p:nvCxnSpPr>
          <p:spPr>
            <a:xfrm>
              <a:off x="3811708" y="3028498"/>
              <a:ext cx="0" cy="188947"/>
            </a:xfrm>
            <a:prstGeom prst="line">
              <a:avLst/>
            </a:prstGeom>
            <a:ln w="158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pic>
          <p:nvPicPr>
            <p:cNvPr id="94" name="Graphique 93">
              <a:extLst>
                <a:ext uri="{FF2B5EF4-FFF2-40B4-BE49-F238E27FC236}">
                  <a16:creationId xmlns:a16="http://schemas.microsoft.com/office/drawing/2014/main" id="{0EDD6FDC-C74E-9459-CC1D-CDFA674AC20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525749" y="1923304"/>
              <a:ext cx="571918" cy="571918"/>
            </a:xfrm>
            <a:prstGeom prst="rect">
              <a:avLst/>
            </a:prstGeom>
          </p:spPr>
        </p:pic>
      </p:grpSp>
      <p:grpSp>
        <p:nvGrpSpPr>
          <p:cNvPr id="11" name="Groupe 10">
            <a:extLst>
              <a:ext uri="{FF2B5EF4-FFF2-40B4-BE49-F238E27FC236}">
                <a16:creationId xmlns:a16="http://schemas.microsoft.com/office/drawing/2014/main" id="{7C77771D-6B41-2EB4-FF3A-77714EA15FC4}"/>
              </a:ext>
            </a:extLst>
          </p:cNvPr>
          <p:cNvGrpSpPr/>
          <p:nvPr/>
        </p:nvGrpSpPr>
        <p:grpSpPr>
          <a:xfrm>
            <a:off x="5056623" y="1923304"/>
            <a:ext cx="1822542" cy="2935653"/>
            <a:chOff x="5056623" y="1923304"/>
            <a:chExt cx="1822542" cy="2935653"/>
          </a:xfrm>
        </p:grpSpPr>
        <p:sp>
          <p:nvSpPr>
            <p:cNvPr id="30" name="Rectangle 29">
              <a:extLst>
                <a:ext uri="{FF2B5EF4-FFF2-40B4-BE49-F238E27FC236}">
                  <a16:creationId xmlns:a16="http://schemas.microsoft.com/office/drawing/2014/main" id="{8522BE8B-7746-2336-AA60-99CEC390253D}"/>
                </a:ext>
              </a:extLst>
            </p:cNvPr>
            <p:cNvSpPr/>
            <p:nvPr/>
          </p:nvSpPr>
          <p:spPr>
            <a:xfrm>
              <a:off x="5056623" y="2617611"/>
              <a:ext cx="1822542" cy="3881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Fichage </a:t>
              </a:r>
              <a:br>
                <a:rPr lang="fr-FR" sz="1000" b="1" dirty="0">
                  <a:effectLst/>
                  <a:latin typeface="Arial" panose="020B0604020202020204" pitchFamily="34" charset="0"/>
                  <a:cs typeface="Arial" panose="020B0604020202020204" pitchFamily="34" charset="0"/>
                </a:rPr>
              </a:br>
              <a:r>
                <a:rPr lang="fr-FR" sz="1000" b="1" dirty="0">
                  <a:effectLst/>
                  <a:latin typeface="Arial" panose="020B0604020202020204" pitchFamily="34" charset="0"/>
                  <a:cs typeface="Arial" panose="020B0604020202020204" pitchFamily="34" charset="0"/>
                </a:rPr>
                <a:t>Banque de France (FCC) </a:t>
              </a:r>
              <a:endParaRPr lang="fr-FR" sz="1000" dirty="0">
                <a:effectLst/>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C0DBB2A3-5644-9300-0AA3-B826CFF822A4}"/>
                </a:ext>
              </a:extLst>
            </p:cNvPr>
            <p:cNvSpPr/>
            <p:nvPr/>
          </p:nvSpPr>
          <p:spPr>
            <a:xfrm>
              <a:off x="5056623" y="3231093"/>
              <a:ext cx="1822542" cy="1627864"/>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effectLst/>
                  <a:latin typeface="Arial" panose="020B0604020202020204" pitchFamily="34" charset="0"/>
                  <a:cs typeface="Arial" panose="020B0604020202020204" pitchFamily="34" charset="0"/>
                </a:rPr>
                <a:t>Les personnes au nom desquelles un </a:t>
              </a:r>
              <a:r>
                <a:rPr lang="fr-FR" sz="1000" b="1" dirty="0">
                  <a:solidFill>
                    <a:schemeClr val="tx1"/>
                  </a:solidFill>
                  <a:effectLst/>
                  <a:latin typeface="Arial" panose="020B0604020202020204" pitchFamily="34" charset="0"/>
                  <a:cs typeface="Arial" panose="020B0604020202020204" pitchFamily="34" charset="0"/>
                </a:rPr>
                <a:t>chèque impayé ou une déclaration de retrait de carte bancaire</a:t>
              </a:r>
              <a:r>
                <a:rPr lang="fr-FR" sz="1000" dirty="0">
                  <a:solidFill>
                    <a:schemeClr val="tx1"/>
                  </a:solidFill>
                  <a:effectLst/>
                  <a:latin typeface="Arial" panose="020B0604020202020204" pitchFamily="34" charset="0"/>
                  <a:cs typeface="Arial" panose="020B0604020202020204" pitchFamily="34" charset="0"/>
                </a:rPr>
                <a:t> est inscrit pendant 3 mois consécutifs au fichier de la Banque de France centralisant les incidents de paiement chèques.</a:t>
              </a:r>
            </a:p>
          </p:txBody>
        </p:sp>
        <p:cxnSp>
          <p:nvCxnSpPr>
            <p:cNvPr id="70" name="Connecteur droit 69">
              <a:extLst>
                <a:ext uri="{FF2B5EF4-FFF2-40B4-BE49-F238E27FC236}">
                  <a16:creationId xmlns:a16="http://schemas.microsoft.com/office/drawing/2014/main" id="{6F6CF640-98AB-CBF8-F8D6-337F2C2AF19C}"/>
                </a:ext>
              </a:extLst>
            </p:cNvPr>
            <p:cNvCxnSpPr>
              <a:cxnSpLocks/>
            </p:cNvCxnSpPr>
            <p:nvPr/>
          </p:nvCxnSpPr>
          <p:spPr>
            <a:xfrm>
              <a:off x="5967894" y="3028498"/>
              <a:ext cx="0" cy="188947"/>
            </a:xfrm>
            <a:prstGeom prst="line">
              <a:avLst/>
            </a:prstGeom>
            <a:ln w="15875">
              <a:solidFill>
                <a:schemeClr val="accent4"/>
              </a:solidFill>
              <a:prstDash val="sysDash"/>
            </a:ln>
          </p:spPr>
          <p:style>
            <a:lnRef idx="1">
              <a:schemeClr val="accent1"/>
            </a:lnRef>
            <a:fillRef idx="0">
              <a:schemeClr val="accent1"/>
            </a:fillRef>
            <a:effectRef idx="0">
              <a:schemeClr val="accent1"/>
            </a:effectRef>
            <a:fontRef idx="minor">
              <a:schemeClr val="tx1"/>
            </a:fontRef>
          </p:style>
        </p:cxnSp>
        <p:pic>
          <p:nvPicPr>
            <p:cNvPr id="96" name="Graphique 95">
              <a:extLst>
                <a:ext uri="{FF2B5EF4-FFF2-40B4-BE49-F238E27FC236}">
                  <a16:creationId xmlns:a16="http://schemas.microsoft.com/office/drawing/2014/main" id="{4A8C58A8-5C38-781A-A3A8-348B617FA13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681935" y="1923304"/>
              <a:ext cx="571918" cy="571918"/>
            </a:xfrm>
            <a:prstGeom prst="rect">
              <a:avLst/>
            </a:prstGeom>
          </p:spPr>
        </p:pic>
      </p:grpSp>
      <p:grpSp>
        <p:nvGrpSpPr>
          <p:cNvPr id="12" name="Groupe 11">
            <a:extLst>
              <a:ext uri="{FF2B5EF4-FFF2-40B4-BE49-F238E27FC236}">
                <a16:creationId xmlns:a16="http://schemas.microsoft.com/office/drawing/2014/main" id="{F66FEB90-0351-8FE4-1416-EDEBC5632A03}"/>
              </a:ext>
            </a:extLst>
          </p:cNvPr>
          <p:cNvGrpSpPr/>
          <p:nvPr/>
        </p:nvGrpSpPr>
        <p:grpSpPr>
          <a:xfrm>
            <a:off x="7259077" y="1923304"/>
            <a:ext cx="1822542" cy="2594228"/>
            <a:chOff x="7259077" y="1923304"/>
            <a:chExt cx="1822542" cy="2594228"/>
          </a:xfrm>
        </p:grpSpPr>
        <p:sp>
          <p:nvSpPr>
            <p:cNvPr id="32" name="Rectangle 31">
              <a:extLst>
                <a:ext uri="{FF2B5EF4-FFF2-40B4-BE49-F238E27FC236}">
                  <a16:creationId xmlns:a16="http://schemas.microsoft.com/office/drawing/2014/main" id="{FF2F7942-F691-E3AB-8FEA-77D70D4229C5}"/>
                </a:ext>
              </a:extLst>
            </p:cNvPr>
            <p:cNvSpPr/>
            <p:nvPr/>
          </p:nvSpPr>
          <p:spPr>
            <a:xfrm>
              <a:off x="7259077" y="2617611"/>
              <a:ext cx="1822542" cy="3881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Surendettement </a:t>
              </a:r>
              <a:br>
                <a:rPr lang="fr-FR" sz="1000" b="1" dirty="0">
                  <a:effectLst/>
                  <a:latin typeface="Arial" panose="020B0604020202020204" pitchFamily="34" charset="0"/>
                  <a:cs typeface="Arial" panose="020B0604020202020204" pitchFamily="34" charset="0"/>
                </a:rPr>
              </a:br>
              <a:r>
                <a:rPr lang="fr-FR" sz="1000" b="1" dirty="0">
                  <a:effectLst/>
                  <a:latin typeface="Arial" panose="020B0604020202020204" pitchFamily="34" charset="0"/>
                  <a:cs typeface="Arial" panose="020B0604020202020204" pitchFamily="34" charset="0"/>
                </a:rPr>
                <a:t>avéré (FICP) </a:t>
              </a:r>
            </a:p>
          </p:txBody>
        </p:sp>
        <p:sp>
          <p:nvSpPr>
            <p:cNvPr id="33" name="Rectangle 32">
              <a:extLst>
                <a:ext uri="{FF2B5EF4-FFF2-40B4-BE49-F238E27FC236}">
                  <a16:creationId xmlns:a16="http://schemas.microsoft.com/office/drawing/2014/main" id="{B7704CAD-BC4F-32BC-7294-ACFC0908D638}"/>
                </a:ext>
              </a:extLst>
            </p:cNvPr>
            <p:cNvSpPr/>
            <p:nvPr/>
          </p:nvSpPr>
          <p:spPr>
            <a:xfrm>
              <a:off x="7259077" y="3231093"/>
              <a:ext cx="1822542" cy="1286439"/>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effectLst/>
                  <a:latin typeface="Arial" panose="020B0604020202020204" pitchFamily="34" charset="0"/>
                  <a:cs typeface="Arial" panose="020B0604020202020204" pitchFamily="34" charset="0"/>
                </a:rPr>
                <a:t>Les débiteurs dont la demande tendant au traitement de leur situation de surendettement a été </a:t>
              </a:r>
              <a:r>
                <a:rPr lang="fr-FR" sz="1000" b="1" dirty="0">
                  <a:solidFill>
                    <a:schemeClr val="tx1"/>
                  </a:solidFill>
                  <a:effectLst/>
                  <a:latin typeface="Arial" panose="020B0604020202020204" pitchFamily="34" charset="0"/>
                  <a:cs typeface="Arial" panose="020B0604020202020204" pitchFamily="34" charset="0"/>
                </a:rPr>
                <a:t>déclarée recevable par la Commission </a:t>
              </a:r>
              <a:br>
                <a:rPr lang="fr-FR" sz="1000" b="1" dirty="0">
                  <a:solidFill>
                    <a:schemeClr val="tx1"/>
                  </a:solidFill>
                  <a:effectLst/>
                  <a:latin typeface="Arial" panose="020B0604020202020204" pitchFamily="34" charset="0"/>
                  <a:cs typeface="Arial" panose="020B0604020202020204" pitchFamily="34" charset="0"/>
                </a:rPr>
              </a:br>
              <a:r>
                <a:rPr lang="fr-FR" sz="1000" b="1" dirty="0">
                  <a:solidFill>
                    <a:schemeClr val="tx1"/>
                  </a:solidFill>
                  <a:effectLst/>
                  <a:latin typeface="Arial" panose="020B0604020202020204" pitchFamily="34" charset="0"/>
                  <a:cs typeface="Arial" panose="020B0604020202020204" pitchFamily="34" charset="0"/>
                </a:rPr>
                <a:t>du surendettement.</a:t>
              </a:r>
              <a:endParaRPr lang="fr-FR" sz="1000" dirty="0">
                <a:solidFill>
                  <a:schemeClr val="tx1"/>
                </a:solidFill>
                <a:effectLst/>
                <a:latin typeface="Arial" panose="020B0604020202020204" pitchFamily="34" charset="0"/>
                <a:cs typeface="Arial" panose="020B0604020202020204" pitchFamily="34" charset="0"/>
              </a:endParaRPr>
            </a:p>
          </p:txBody>
        </p:sp>
        <p:cxnSp>
          <p:nvCxnSpPr>
            <p:cNvPr id="71" name="Connecteur droit 70">
              <a:extLst>
                <a:ext uri="{FF2B5EF4-FFF2-40B4-BE49-F238E27FC236}">
                  <a16:creationId xmlns:a16="http://schemas.microsoft.com/office/drawing/2014/main" id="{108016BC-E069-8CB5-7134-5A4406E50C8D}"/>
                </a:ext>
              </a:extLst>
            </p:cNvPr>
            <p:cNvCxnSpPr>
              <a:cxnSpLocks/>
            </p:cNvCxnSpPr>
            <p:nvPr/>
          </p:nvCxnSpPr>
          <p:spPr>
            <a:xfrm>
              <a:off x="8170348" y="3028498"/>
              <a:ext cx="0" cy="188947"/>
            </a:xfrm>
            <a:prstGeom prst="line">
              <a:avLst/>
            </a:prstGeom>
            <a:ln w="15875">
              <a:solidFill>
                <a:schemeClr val="accent6"/>
              </a:solidFill>
              <a:prstDash val="sysDash"/>
            </a:ln>
          </p:spPr>
          <p:style>
            <a:lnRef idx="1">
              <a:schemeClr val="accent1"/>
            </a:lnRef>
            <a:fillRef idx="0">
              <a:schemeClr val="accent1"/>
            </a:fillRef>
            <a:effectRef idx="0">
              <a:schemeClr val="accent1"/>
            </a:effectRef>
            <a:fontRef idx="minor">
              <a:schemeClr val="tx1"/>
            </a:fontRef>
          </p:style>
        </p:cxnSp>
        <p:pic>
          <p:nvPicPr>
            <p:cNvPr id="98" name="Graphique 97">
              <a:extLst>
                <a:ext uri="{FF2B5EF4-FFF2-40B4-BE49-F238E27FC236}">
                  <a16:creationId xmlns:a16="http://schemas.microsoft.com/office/drawing/2014/main" id="{67A2C22B-7F5F-BA04-DD00-93CD2A9AD6C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884389" y="1923304"/>
              <a:ext cx="571918" cy="571918"/>
            </a:xfrm>
            <a:prstGeom prst="rect">
              <a:avLst/>
            </a:prstGeom>
          </p:spPr>
        </p:pic>
      </p:grpSp>
      <p:sp>
        <p:nvSpPr>
          <p:cNvPr id="99" name="ZoneTexte 98">
            <a:extLst>
              <a:ext uri="{FF2B5EF4-FFF2-40B4-BE49-F238E27FC236}">
                <a16:creationId xmlns:a16="http://schemas.microsoft.com/office/drawing/2014/main" id="{7F457A44-D57A-64AA-CCD7-C2F52E4473A1}"/>
              </a:ext>
            </a:extLst>
          </p:cNvPr>
          <p:cNvSpPr txBox="1"/>
          <p:nvPr/>
        </p:nvSpPr>
        <p:spPr>
          <a:xfrm>
            <a:off x="707299" y="6518574"/>
            <a:ext cx="8439200" cy="323165"/>
          </a:xfrm>
          <a:prstGeom prst="rect">
            <a:avLst/>
          </a:prstGeom>
          <a:noFill/>
        </p:spPr>
        <p:txBody>
          <a:bodyPr wrap="square" lIns="0" tIns="0" rIns="0" bIns="0">
            <a:spAutoFit/>
          </a:bodyPr>
          <a:lstStyle/>
          <a:p>
            <a:pPr marL="61200" indent="-61200"/>
            <a:r>
              <a:rPr lang="fr-FR" sz="700" dirty="0">
                <a:solidFill>
                  <a:schemeClr val="tx2"/>
                </a:solidFill>
                <a:effectLst/>
                <a:latin typeface="Arial Narrow" panose="020B0604020202020204" pitchFamily="34" charset="0"/>
                <a:cs typeface="Arial Narrow" panose="020B0604020202020204" pitchFamily="34" charset="0"/>
              </a:rPr>
              <a:t>* </a:t>
            </a:r>
            <a:r>
              <a:rPr lang="fr-FR" sz="700" b="1" dirty="0">
                <a:solidFill>
                  <a:schemeClr val="tx2"/>
                </a:solidFill>
                <a:effectLst/>
                <a:latin typeface="Arial Narrow" panose="020B0604020202020204" pitchFamily="34" charset="0"/>
                <a:cs typeface="Arial Narrow" panose="020B0604020202020204" pitchFamily="34" charset="0"/>
              </a:rPr>
              <a:t>Neuf frais liés aux incidents de paiement et irrégularités de fonctionnement du compte (article D312-1-1 du CMF) : </a:t>
            </a:r>
            <a:r>
              <a:rPr lang="fr-FR" sz="700" dirty="0">
                <a:solidFill>
                  <a:schemeClr val="tx2"/>
                </a:solidFill>
                <a:effectLst/>
                <a:latin typeface="Arial Narrow" panose="020B0604020202020204" pitchFamily="34" charset="0"/>
                <a:cs typeface="Arial Narrow" panose="020B0604020202020204" pitchFamily="34" charset="0"/>
              </a:rPr>
              <a:t>commissions d’intervention, lettre d’information préalable pour chèque sans provision, lettre d’information pour compte débiteur non autorisé, forfait des frais par chèque rejeté pour défaut de provision, rejet de prélèvement pour défaut de provision, non-exécution de virement permanent pour défaut de provision, notification signalée par la BdF d’une interdiction d’émettre des chèques, déclaration à la BdF d’une décision de retrait de carte bancaire, opposition (blocage) de la carte par la Banque. Ce plafonnement inclut le plafonnement spécifique des commissions d'intervention prévu à l’article R. 312‑4‑2 du code monétaire et financier.</a:t>
            </a:r>
          </a:p>
        </p:txBody>
      </p:sp>
      <p:pic>
        <p:nvPicPr>
          <p:cNvPr id="21" name="Graphique 20">
            <a:hlinkClick r:id="rId20" action="ppaction://hlinksldjump"/>
            <a:extLst>
              <a:ext uri="{FF2B5EF4-FFF2-40B4-BE49-F238E27FC236}">
                <a16:creationId xmlns:a16="http://schemas.microsoft.com/office/drawing/2014/main" id="{0039BB59-790C-CE9B-E639-2EDCCEBC950B}"/>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839405" y="291396"/>
            <a:ext cx="415078" cy="386452"/>
          </a:xfrm>
          <a:prstGeom prst="rect">
            <a:avLst/>
          </a:prstGeom>
        </p:spPr>
      </p:pic>
      <p:pic>
        <p:nvPicPr>
          <p:cNvPr id="24" name="Graphique 23">
            <a:hlinkClick r:id="rId23" action="ppaction://hlinksldjump"/>
            <a:extLst>
              <a:ext uri="{FF2B5EF4-FFF2-40B4-BE49-F238E27FC236}">
                <a16:creationId xmlns:a16="http://schemas.microsoft.com/office/drawing/2014/main" id="{BA60F4B1-DAF9-DFA7-55FF-2740FA250C9A}"/>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9570693" y="1294509"/>
            <a:ext cx="952500" cy="952500"/>
          </a:xfrm>
          <a:prstGeom prst="rect">
            <a:avLst/>
          </a:prstGeom>
        </p:spPr>
      </p:pic>
      <p:sp>
        <p:nvSpPr>
          <p:cNvPr id="25" name="ZoneTexte 24">
            <a:hlinkClick r:id="rId23" action="ppaction://hlinksldjump"/>
            <a:extLst>
              <a:ext uri="{FF2B5EF4-FFF2-40B4-BE49-F238E27FC236}">
                <a16:creationId xmlns:a16="http://schemas.microsoft.com/office/drawing/2014/main" id="{6E04E77A-5114-E6EA-EFA0-AC6E599713A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DÉTECTER</a:t>
            </a:r>
          </a:p>
          <a:p>
            <a:pPr algn="ctr"/>
            <a:r>
              <a:rPr lang="fr-FR" sz="1200" b="1" dirty="0">
                <a:solidFill>
                  <a:schemeClr val="bg1"/>
                </a:solidFill>
                <a:latin typeface="Arial Narrow" panose="020B0604020202020204" pitchFamily="34" charset="0"/>
                <a:cs typeface="Arial Narrow" panose="020B0604020202020204" pitchFamily="34" charset="0"/>
              </a:rPr>
              <a:t>&amp; COMPRENDRE</a:t>
            </a:r>
          </a:p>
        </p:txBody>
      </p:sp>
      <p:sp>
        <p:nvSpPr>
          <p:cNvPr id="40" name="Ellipse 39">
            <a:extLst>
              <a:ext uri="{FF2B5EF4-FFF2-40B4-BE49-F238E27FC236}">
                <a16:creationId xmlns:a16="http://schemas.microsoft.com/office/drawing/2014/main" id="{8CD4F1A8-9E19-4021-C913-673EC6A1E73A}"/>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Graphique 40">
            <a:hlinkClick r:id="rId26" action="ppaction://hlinksldjump"/>
            <a:extLst>
              <a:ext uri="{FF2B5EF4-FFF2-40B4-BE49-F238E27FC236}">
                <a16:creationId xmlns:a16="http://schemas.microsoft.com/office/drawing/2014/main" id="{9B6A08BD-F858-18FE-81F0-1FCEB107D474}"/>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694359" y="5643367"/>
            <a:ext cx="720000" cy="720000"/>
          </a:xfrm>
          <a:prstGeom prst="rect">
            <a:avLst/>
          </a:prstGeom>
        </p:spPr>
      </p:pic>
      <p:sp>
        <p:nvSpPr>
          <p:cNvPr id="42" name="ZoneTexte 41">
            <a:hlinkClick r:id="rId26" action="ppaction://hlinksldjump"/>
            <a:extLst>
              <a:ext uri="{FF2B5EF4-FFF2-40B4-BE49-F238E27FC236}">
                <a16:creationId xmlns:a16="http://schemas.microsoft.com/office/drawing/2014/main" id="{F6460B9A-EA73-0942-6A23-7247301451D3}"/>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4" name="ZoneTexte 43">
            <a:hlinkClick r:id="rId2" action="ppaction://hlinksldjump"/>
            <a:extLst>
              <a:ext uri="{FF2B5EF4-FFF2-40B4-BE49-F238E27FC236}">
                <a16:creationId xmlns:a16="http://schemas.microsoft.com/office/drawing/2014/main" id="{3C937741-D677-B4D1-F791-08D41A1F220C}"/>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45" name="Graphique 44">
            <a:hlinkClick r:id="rId2" action="ppaction://hlinksldjump"/>
            <a:extLst>
              <a:ext uri="{FF2B5EF4-FFF2-40B4-BE49-F238E27FC236}">
                <a16:creationId xmlns:a16="http://schemas.microsoft.com/office/drawing/2014/main" id="{28C093D2-9BED-ED3D-C2D2-A42068A3F16D}"/>
              </a:ext>
            </a:extLst>
          </p:cNvPr>
          <p:cNvPicPr>
            <a:picLocks noChangeAspect="1"/>
          </p:cNvPicPr>
          <p:nvPr/>
        </p:nvPicPr>
        <p:blipFill>
          <a:blip r:embed="rId29">
            <a:extLst>
              <a:ext uri="{96DAC541-7B7A-43D3-8B79-37D633B846F1}">
                <asvg:svgBlip xmlns:asvg="http://schemas.microsoft.com/office/drawing/2016/SVG/main" r:embed="rId30"/>
              </a:ext>
            </a:extLst>
          </a:blip>
          <a:srcRect/>
          <a:stretch/>
        </p:blipFill>
        <p:spPr>
          <a:xfrm>
            <a:off x="9547557" y="3523054"/>
            <a:ext cx="998773" cy="986130"/>
          </a:xfrm>
          <a:prstGeom prst="rect">
            <a:avLst/>
          </a:prstGeom>
        </p:spPr>
      </p:pic>
    </p:spTree>
    <p:extLst>
      <p:ext uri="{BB962C8B-B14F-4D97-AF65-F5344CB8AC3E}">
        <p14:creationId xmlns:p14="http://schemas.microsoft.com/office/powerpoint/2010/main" val="291027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que 8">
            <a:hlinkClick r:id="rId2" action="ppaction://hlinksldjump"/>
            <a:extLst>
              <a:ext uri="{FF2B5EF4-FFF2-40B4-BE49-F238E27FC236}">
                <a16:creationId xmlns:a16="http://schemas.microsoft.com/office/drawing/2014/main" id="{378064AC-CE23-C540-A191-5D9E495AFE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39405" y="291396"/>
            <a:ext cx="415080" cy="386454"/>
          </a:xfrm>
          <a:prstGeom prst="rect">
            <a:avLst/>
          </a:prstGeom>
        </p:spPr>
      </p:pic>
      <p:sp>
        <p:nvSpPr>
          <p:cNvPr id="39" name="Slide Number Placeholder 5">
            <a:extLst>
              <a:ext uri="{FF2B5EF4-FFF2-40B4-BE49-F238E27FC236}">
                <a16:creationId xmlns:a16="http://schemas.microsoft.com/office/drawing/2014/main" id="{8C6290B6-EB52-2844-87B3-8D63C49D97CB}"/>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13</a:t>
            </a:fld>
            <a:endParaRPr lang="fr-FR" dirty="0"/>
          </a:p>
        </p:txBody>
      </p:sp>
      <p:sp>
        <p:nvSpPr>
          <p:cNvPr id="40" name="object 4">
            <a:hlinkClick r:id="rId5" action="ppaction://hlinksldjump"/>
            <a:extLst>
              <a:ext uri="{FF2B5EF4-FFF2-40B4-BE49-F238E27FC236}">
                <a16:creationId xmlns:a16="http://schemas.microsoft.com/office/drawing/2014/main" id="{0BA5E661-F7AD-1948-B30F-FF405ACD0992}"/>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41" name="object 5">
            <a:extLst>
              <a:ext uri="{FF2B5EF4-FFF2-40B4-BE49-F238E27FC236}">
                <a16:creationId xmlns:a16="http://schemas.microsoft.com/office/drawing/2014/main" id="{59A0B19E-84EA-3A47-A3DF-D0FEA9018D65}"/>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42" name="object 7">
            <a:hlinkClick r:id="rId6" action="ppaction://hlinksldjump"/>
            <a:extLst>
              <a:ext uri="{FF2B5EF4-FFF2-40B4-BE49-F238E27FC236}">
                <a16:creationId xmlns:a16="http://schemas.microsoft.com/office/drawing/2014/main" id="{DE8E91BD-8CBB-6C4E-97CC-0E6A9303D671}"/>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43" name="object 8">
            <a:extLst>
              <a:ext uri="{FF2B5EF4-FFF2-40B4-BE49-F238E27FC236}">
                <a16:creationId xmlns:a16="http://schemas.microsoft.com/office/drawing/2014/main" id="{904F9691-CB8C-E247-93C2-024D746CB1FF}"/>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grpSp>
        <p:nvGrpSpPr>
          <p:cNvPr id="22" name="Groupe 21">
            <a:extLst>
              <a:ext uri="{FF2B5EF4-FFF2-40B4-BE49-F238E27FC236}">
                <a16:creationId xmlns:a16="http://schemas.microsoft.com/office/drawing/2014/main" id="{446E1F99-FE45-DBC1-FEE6-1499F960ACC5}"/>
              </a:ext>
            </a:extLst>
          </p:cNvPr>
          <p:cNvGrpSpPr/>
          <p:nvPr/>
        </p:nvGrpSpPr>
        <p:grpSpPr>
          <a:xfrm>
            <a:off x="9686945" y="5643367"/>
            <a:ext cx="727414" cy="720000"/>
            <a:chOff x="9686945" y="5643367"/>
            <a:chExt cx="727414" cy="720000"/>
          </a:xfrm>
        </p:grpSpPr>
        <p:sp>
          <p:nvSpPr>
            <p:cNvPr id="14" name="Ellipse 13">
              <a:extLst>
                <a:ext uri="{FF2B5EF4-FFF2-40B4-BE49-F238E27FC236}">
                  <a16:creationId xmlns:a16="http://schemas.microsoft.com/office/drawing/2014/main" id="{07969243-1E9D-A2BA-529A-86DE2732DDC4}"/>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Graphique 15">
              <a:extLst>
                <a:ext uri="{FF2B5EF4-FFF2-40B4-BE49-F238E27FC236}">
                  <a16:creationId xmlns:a16="http://schemas.microsoft.com/office/drawing/2014/main" id="{F01FD15A-0152-0956-7666-DE4538C347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grpSp>
      <p:pic>
        <p:nvPicPr>
          <p:cNvPr id="29" name="Graphique 28">
            <a:hlinkClick r:id="rId9" action="ppaction://hlinksldjump"/>
            <a:extLst>
              <a:ext uri="{FF2B5EF4-FFF2-40B4-BE49-F238E27FC236}">
                <a16:creationId xmlns:a16="http://schemas.microsoft.com/office/drawing/2014/main" id="{0B1EA470-0217-F783-C95E-4A23AB3050DB}"/>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70693" y="1294509"/>
            <a:ext cx="952500" cy="952500"/>
          </a:xfrm>
          <a:prstGeom prst="rect">
            <a:avLst/>
          </a:prstGeom>
        </p:spPr>
      </p:pic>
      <p:sp>
        <p:nvSpPr>
          <p:cNvPr id="30" name="ZoneTexte 29">
            <a:hlinkClick r:id="rId9" action="ppaction://hlinksldjump"/>
            <a:extLst>
              <a:ext uri="{FF2B5EF4-FFF2-40B4-BE49-F238E27FC236}">
                <a16:creationId xmlns:a16="http://schemas.microsoft.com/office/drawing/2014/main" id="{6A63F5F0-8FBF-B54E-5DE3-F64875BF4139}"/>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34" name="Ellipse 33">
            <a:extLst>
              <a:ext uri="{FF2B5EF4-FFF2-40B4-BE49-F238E27FC236}">
                <a16:creationId xmlns:a16="http://schemas.microsoft.com/office/drawing/2014/main" id="{7E3037D3-A1FF-C205-095B-02152E9AB8AC}"/>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Graphique 34">
            <a:hlinkClick r:id="rId12" action="ppaction://hlinksldjump"/>
            <a:extLst>
              <a:ext uri="{FF2B5EF4-FFF2-40B4-BE49-F238E27FC236}">
                <a16:creationId xmlns:a16="http://schemas.microsoft.com/office/drawing/2014/main" id="{DEDB847A-8A56-DD09-5651-D8C7D7D8B6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sp>
        <p:nvSpPr>
          <p:cNvPr id="33" name="ZoneTexte 32">
            <a:hlinkClick r:id="rId12" action="ppaction://hlinksldjump"/>
            <a:extLst>
              <a:ext uri="{FF2B5EF4-FFF2-40B4-BE49-F238E27FC236}">
                <a16:creationId xmlns:a16="http://schemas.microsoft.com/office/drawing/2014/main" id="{188274E7-7DCB-18A9-C872-96451219126C}"/>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5" name="ZoneTexte 44">
            <a:hlinkClick r:id="rId13" action="ppaction://hlinksldjump"/>
            <a:extLst>
              <a:ext uri="{FF2B5EF4-FFF2-40B4-BE49-F238E27FC236}">
                <a16:creationId xmlns:a16="http://schemas.microsoft.com/office/drawing/2014/main" id="{2E27C449-9E22-7277-89C5-05BFB9CFB5E7}"/>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46" name="Graphique 45">
            <a:hlinkClick r:id="rId13" action="ppaction://hlinksldjump"/>
            <a:extLst>
              <a:ext uri="{FF2B5EF4-FFF2-40B4-BE49-F238E27FC236}">
                <a16:creationId xmlns:a16="http://schemas.microsoft.com/office/drawing/2014/main" id="{5D847898-B3F6-6EBB-7FBD-3D0E5E9ECD66}"/>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9547557" y="3523054"/>
            <a:ext cx="998772" cy="986130"/>
          </a:xfrm>
          <a:prstGeom prst="rect">
            <a:avLst/>
          </a:prstGeom>
        </p:spPr>
      </p:pic>
      <p:sp>
        <p:nvSpPr>
          <p:cNvPr id="47" name="ZoneTexte 46">
            <a:extLst>
              <a:ext uri="{FF2B5EF4-FFF2-40B4-BE49-F238E27FC236}">
                <a16:creationId xmlns:a16="http://schemas.microsoft.com/office/drawing/2014/main" id="{2EAEDED5-3E1C-FB86-1352-D1A5EC0410A5}"/>
              </a:ext>
            </a:extLst>
          </p:cNvPr>
          <p:cNvSpPr txBox="1"/>
          <p:nvPr/>
        </p:nvSpPr>
        <p:spPr>
          <a:xfrm>
            <a:off x="3156" y="0"/>
            <a:ext cx="4198143" cy="868680"/>
          </a:xfrm>
          <a:prstGeom prst="rect">
            <a:avLst/>
          </a:prstGeom>
          <a:solidFill>
            <a:schemeClr val="accent1"/>
          </a:solidFill>
        </p:spPr>
        <p:txBody>
          <a:bodyPr wrap="square" rtlCol="0" anchor="ctr" anchorCtr="0">
            <a:noAutofit/>
          </a:bodyPr>
          <a:lstStyle/>
          <a:p>
            <a:pPr algn="ctr"/>
            <a:r>
              <a:rPr lang="fr-FR" sz="3600" dirty="0">
                <a:solidFill>
                  <a:schemeClr val="bg1"/>
                </a:solidFill>
                <a:latin typeface="Arial" panose="020B0604020202020204" pitchFamily="34" charset="0"/>
                <a:cs typeface="Arial" panose="020B0604020202020204" pitchFamily="34" charset="0"/>
              </a:rPr>
              <a:t>ACCOMPAGNER</a:t>
            </a:r>
          </a:p>
        </p:txBody>
      </p:sp>
      <p:sp>
        <p:nvSpPr>
          <p:cNvPr id="48" name="ZoneTexte 47">
            <a:extLst>
              <a:ext uri="{FF2B5EF4-FFF2-40B4-BE49-F238E27FC236}">
                <a16:creationId xmlns:a16="http://schemas.microsoft.com/office/drawing/2014/main" id="{DC4B8AAA-6E5B-9F34-50B5-495722571DEC}"/>
              </a:ext>
            </a:extLst>
          </p:cNvPr>
          <p:cNvSpPr txBox="1"/>
          <p:nvPr/>
        </p:nvSpPr>
        <p:spPr>
          <a:xfrm>
            <a:off x="3992879" y="685800"/>
            <a:ext cx="3145931" cy="868680"/>
          </a:xfrm>
          <a:prstGeom prst="rect">
            <a:avLst/>
          </a:prstGeom>
          <a:solidFill>
            <a:schemeClr val="accent2"/>
          </a:solidFill>
        </p:spPr>
        <p:txBody>
          <a:bodyPr wrap="square" rtlCol="0" anchor="ctr" anchorCtr="0">
            <a:noAutofit/>
          </a:bodyPr>
          <a:lstStyle/>
          <a:p>
            <a:pPr algn="ctr"/>
            <a:r>
              <a:rPr lang="fr-FR" sz="3600" dirty="0">
                <a:solidFill>
                  <a:schemeClr val="bg1"/>
                </a:solidFill>
                <a:latin typeface="Arial" panose="020B0604020202020204" pitchFamily="34" charset="0"/>
                <a:cs typeface="Arial" panose="020B0604020202020204" pitchFamily="34" charset="0"/>
              </a:rPr>
              <a:t>PROPOSER</a:t>
            </a:r>
          </a:p>
        </p:txBody>
      </p:sp>
      <p:sp>
        <p:nvSpPr>
          <p:cNvPr id="49" name="ZoneTexte 48">
            <a:extLst>
              <a:ext uri="{FF2B5EF4-FFF2-40B4-BE49-F238E27FC236}">
                <a16:creationId xmlns:a16="http://schemas.microsoft.com/office/drawing/2014/main" id="{F54E80E6-0372-59CA-DDBA-8B3401188B88}"/>
              </a:ext>
            </a:extLst>
          </p:cNvPr>
          <p:cNvSpPr txBox="1"/>
          <p:nvPr/>
        </p:nvSpPr>
        <p:spPr>
          <a:xfrm>
            <a:off x="4321186" y="146068"/>
            <a:ext cx="606793" cy="677108"/>
          </a:xfrm>
          <a:prstGeom prst="rect">
            <a:avLst/>
          </a:prstGeom>
          <a:noFill/>
        </p:spPr>
        <p:txBody>
          <a:bodyPr wrap="square" lIns="0" tIns="0" rIns="0" bIns="0" rtlCol="0">
            <a:spAutoFit/>
          </a:bodyPr>
          <a:lstStyle/>
          <a:p>
            <a:r>
              <a:rPr lang="fr-FR" sz="4400" b="1" dirty="0">
                <a:solidFill>
                  <a:schemeClr val="accent2"/>
                </a:solidFill>
                <a:latin typeface="Arial" panose="020B0604020202020204" pitchFamily="34" charset="0"/>
                <a:cs typeface="Arial" panose="020B0604020202020204" pitchFamily="34" charset="0"/>
              </a:rPr>
              <a:t>&amp;</a:t>
            </a:r>
          </a:p>
        </p:txBody>
      </p:sp>
      <p:sp>
        <p:nvSpPr>
          <p:cNvPr id="50" name="ZoneTexte 49">
            <a:hlinkClick r:id="rId5" action="ppaction://hlinksldjump"/>
            <a:extLst>
              <a:ext uri="{FF2B5EF4-FFF2-40B4-BE49-F238E27FC236}">
                <a16:creationId xmlns:a16="http://schemas.microsoft.com/office/drawing/2014/main" id="{19192E81-2400-577F-308A-7DD44F471790}"/>
              </a:ext>
            </a:extLst>
          </p:cNvPr>
          <p:cNvSpPr txBox="1"/>
          <p:nvPr/>
        </p:nvSpPr>
        <p:spPr>
          <a:xfrm>
            <a:off x="3157" y="1110092"/>
            <a:ext cx="2651760" cy="200055"/>
          </a:xfrm>
          <a:prstGeom prst="rect">
            <a:avLst/>
          </a:prstGeom>
          <a:solidFill>
            <a:schemeClr val="accent2"/>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POTENTIELS SURENDETTÉS</a:t>
            </a:r>
          </a:p>
        </p:txBody>
      </p:sp>
      <p:sp>
        <p:nvSpPr>
          <p:cNvPr id="51" name="ZoneTexte 50">
            <a:hlinkClick r:id="rId16" action="ppaction://hlinksldjump"/>
            <a:extLst>
              <a:ext uri="{FF2B5EF4-FFF2-40B4-BE49-F238E27FC236}">
                <a16:creationId xmlns:a16="http://schemas.microsoft.com/office/drawing/2014/main" id="{9046A224-B2DB-375F-77FF-0D41BA4474B2}"/>
              </a:ext>
            </a:extLst>
          </p:cNvPr>
          <p:cNvSpPr txBox="1"/>
          <p:nvPr/>
        </p:nvSpPr>
        <p:spPr>
          <a:xfrm>
            <a:off x="3157" y="1417003"/>
            <a:ext cx="1557839" cy="200054"/>
          </a:xfrm>
          <a:prstGeom prst="rect">
            <a:avLst/>
          </a:prstGeom>
          <a:solidFill>
            <a:schemeClr val="accent2"/>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ÉLIGIBLES OCF</a:t>
            </a:r>
          </a:p>
        </p:txBody>
      </p:sp>
      <p:sp>
        <p:nvSpPr>
          <p:cNvPr id="52" name="ZoneTexte 51">
            <a:hlinkClick r:id="rId17" action="ppaction://hlinksldjump"/>
            <a:extLst>
              <a:ext uri="{FF2B5EF4-FFF2-40B4-BE49-F238E27FC236}">
                <a16:creationId xmlns:a16="http://schemas.microsoft.com/office/drawing/2014/main" id="{65DFB0D1-9817-F62B-4B34-71CF1BD91290}"/>
              </a:ext>
            </a:extLst>
          </p:cNvPr>
          <p:cNvSpPr txBox="1"/>
          <p:nvPr/>
        </p:nvSpPr>
        <p:spPr>
          <a:xfrm>
            <a:off x="3157" y="1723912"/>
            <a:ext cx="1845964" cy="200055"/>
          </a:xfrm>
          <a:prstGeom prst="rect">
            <a:avLst/>
          </a:prstGeom>
          <a:solidFill>
            <a:schemeClr val="accent2"/>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DÉTENTEURS OCF</a:t>
            </a:r>
          </a:p>
        </p:txBody>
      </p:sp>
      <p:sp>
        <p:nvSpPr>
          <p:cNvPr id="53" name="ZoneTexte 52">
            <a:hlinkClick r:id="rId18" action="ppaction://hlinksldjump"/>
            <a:extLst>
              <a:ext uri="{FF2B5EF4-FFF2-40B4-BE49-F238E27FC236}">
                <a16:creationId xmlns:a16="http://schemas.microsoft.com/office/drawing/2014/main" id="{3A24539C-0FBB-0E39-5B5B-2E93BC160FFB}"/>
              </a:ext>
            </a:extLst>
          </p:cNvPr>
          <p:cNvSpPr txBox="1"/>
          <p:nvPr/>
        </p:nvSpPr>
        <p:spPr>
          <a:xfrm>
            <a:off x="3157" y="2030823"/>
            <a:ext cx="1845964" cy="200055"/>
          </a:xfrm>
          <a:prstGeom prst="rect">
            <a:avLst/>
          </a:prstGeom>
          <a:solidFill>
            <a:schemeClr val="accent2"/>
          </a:solidFill>
        </p:spPr>
        <p:txBody>
          <a:bodyPr wrap="square" lIns="0" tIns="0" rIns="0" bIns="0" rtlCol="0">
            <a:spAutoFit/>
          </a:bodyPr>
          <a:lstStyle/>
          <a:p>
            <a:pPr marL="216000">
              <a:buClr>
                <a:schemeClr val="accent6"/>
              </a:buClr>
              <a:buSzPct val="100000"/>
            </a:pPr>
            <a:r>
              <a:rPr lang="fr-FR" sz="1300" b="1" dirty="0">
                <a:solidFill>
                  <a:schemeClr val="bg1"/>
                </a:solidFill>
                <a:latin typeface="Arial" panose="020B0604020202020204" pitchFamily="34" charset="0"/>
                <a:cs typeface="Arial" panose="020B0604020202020204" pitchFamily="34" charset="0"/>
              </a:rPr>
              <a:t>DÉTENTEURS SBB</a:t>
            </a:r>
          </a:p>
        </p:txBody>
      </p:sp>
    </p:spTree>
    <p:extLst>
      <p:ext uri="{BB962C8B-B14F-4D97-AF65-F5344CB8AC3E}">
        <p14:creationId xmlns:p14="http://schemas.microsoft.com/office/powerpoint/2010/main" val="3795716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667CEF72-5409-2545-927D-D917B544CB36}"/>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INTERNE3</a:t>
            </a:r>
          </a:p>
        </p:txBody>
      </p:sp>
      <p:sp>
        <p:nvSpPr>
          <p:cNvPr id="3" name="object 66">
            <a:extLst>
              <a:ext uri="{FF2B5EF4-FFF2-40B4-BE49-F238E27FC236}">
                <a16:creationId xmlns:a16="http://schemas.microsoft.com/office/drawing/2014/main" id="{3BCA50BE-29EA-A14C-990E-D57EDD3F0BE9}"/>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42" name="Slide Number Placeholder 5">
            <a:extLst>
              <a:ext uri="{FF2B5EF4-FFF2-40B4-BE49-F238E27FC236}">
                <a16:creationId xmlns:a16="http://schemas.microsoft.com/office/drawing/2014/main" id="{7D115C9D-7E3A-CC4A-929F-224BAF274BEB}"/>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14</a:t>
            </a:fld>
            <a:endParaRPr lang="fr-FR" dirty="0"/>
          </a:p>
        </p:txBody>
      </p:sp>
      <p:sp>
        <p:nvSpPr>
          <p:cNvPr id="43" name="object 4">
            <a:hlinkClick r:id="rId2" action="ppaction://hlinksldjump"/>
            <a:extLst>
              <a:ext uri="{FF2B5EF4-FFF2-40B4-BE49-F238E27FC236}">
                <a16:creationId xmlns:a16="http://schemas.microsoft.com/office/drawing/2014/main" id="{4A312B07-F7BA-5649-87E1-613A0BBAC550}"/>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44" name="object 5">
            <a:extLst>
              <a:ext uri="{FF2B5EF4-FFF2-40B4-BE49-F238E27FC236}">
                <a16:creationId xmlns:a16="http://schemas.microsoft.com/office/drawing/2014/main" id="{1C297C20-8F0A-644A-9620-1FE7EA747224}"/>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45" name="object 7">
            <a:hlinkClick r:id="rId3" action="ppaction://hlinksldjump"/>
            <a:extLst>
              <a:ext uri="{FF2B5EF4-FFF2-40B4-BE49-F238E27FC236}">
                <a16:creationId xmlns:a16="http://schemas.microsoft.com/office/drawing/2014/main" id="{F9332AD7-1BED-914A-BA9A-ACF6A97BD0DC}"/>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46" name="object 8">
            <a:extLst>
              <a:ext uri="{FF2B5EF4-FFF2-40B4-BE49-F238E27FC236}">
                <a16:creationId xmlns:a16="http://schemas.microsoft.com/office/drawing/2014/main" id="{19C6FD48-CE4F-0346-81AC-238E22EE044C}"/>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71" name="object 65">
            <a:extLst>
              <a:ext uri="{FF2B5EF4-FFF2-40B4-BE49-F238E27FC236}">
                <a16:creationId xmlns:a16="http://schemas.microsoft.com/office/drawing/2014/main" id="{60B9623F-74A3-F243-E9F5-36021AAFB3E7}"/>
              </a:ext>
            </a:extLst>
          </p:cNvPr>
          <p:cNvSpPr txBox="1">
            <a:spLocks/>
          </p:cNvSpPr>
          <p:nvPr/>
        </p:nvSpPr>
        <p:spPr>
          <a:xfrm>
            <a:off x="707299" y="1026913"/>
            <a:ext cx="4638607" cy="2769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pPr marL="12700">
              <a:lnSpc>
                <a:spcPct val="100000"/>
              </a:lnSpc>
              <a:spcBef>
                <a:spcPts val="100"/>
              </a:spcBef>
            </a:pPr>
            <a:r>
              <a:rPr lang="fr-FR" sz="1800" b="1" dirty="0">
                <a:solidFill>
                  <a:schemeClr val="accent1"/>
                </a:solidFill>
                <a:latin typeface="Arial"/>
                <a:cs typeface="Arial"/>
              </a:rPr>
              <a:t>POTENTIELS SURENDETTÉS</a:t>
            </a:r>
          </a:p>
        </p:txBody>
      </p:sp>
      <p:sp>
        <p:nvSpPr>
          <p:cNvPr id="73" name="object 65">
            <a:extLst>
              <a:ext uri="{FF2B5EF4-FFF2-40B4-BE49-F238E27FC236}">
                <a16:creationId xmlns:a16="http://schemas.microsoft.com/office/drawing/2014/main" id="{7479B7CE-4AA0-56DB-3C41-B7F27AB077B6}"/>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NOS SOLUTIONS DÉDIÉES</a:t>
            </a:r>
          </a:p>
        </p:txBody>
      </p:sp>
      <p:sp>
        <p:nvSpPr>
          <p:cNvPr id="74" name="ZoneTexte 73">
            <a:extLst>
              <a:ext uri="{FF2B5EF4-FFF2-40B4-BE49-F238E27FC236}">
                <a16:creationId xmlns:a16="http://schemas.microsoft.com/office/drawing/2014/main" id="{B9384282-FD1D-1770-FC8E-7D84358805B1}"/>
              </a:ext>
            </a:extLst>
          </p:cNvPr>
          <p:cNvSpPr txBox="1"/>
          <p:nvPr/>
        </p:nvSpPr>
        <p:spPr>
          <a:xfrm>
            <a:off x="707299" y="6003367"/>
            <a:ext cx="8439200" cy="861774"/>
          </a:xfrm>
          <a:prstGeom prst="rect">
            <a:avLst/>
          </a:prstGeom>
          <a:noFill/>
        </p:spPr>
        <p:txBody>
          <a:bodyPr wrap="square" lIns="0" tIns="0" rIns="0" bIns="0">
            <a:spAutoFit/>
          </a:bodyPr>
          <a:lstStyle/>
          <a:p>
            <a:pPr marL="97200" indent="-97200"/>
            <a:r>
              <a:rPr lang="fr-FR" sz="700" b="1" dirty="0">
                <a:solidFill>
                  <a:schemeClr val="tx2"/>
                </a:solidFill>
                <a:effectLst/>
                <a:latin typeface="Arial Narrow" panose="020B0604020202020204" pitchFamily="34" charset="0"/>
                <a:cs typeface="Arial Narrow" panose="020B0604020202020204" pitchFamily="34" charset="0"/>
              </a:rPr>
              <a:t>(1) Modulation de l’échéance crédit immobilier : </a:t>
            </a:r>
            <a:r>
              <a:rPr lang="fr-FR" sz="700" dirty="0">
                <a:solidFill>
                  <a:schemeClr val="tx2"/>
                </a:solidFill>
                <a:effectLst/>
                <a:latin typeface="Arial Narrow" panose="020B0604020202020204" pitchFamily="34" charset="0"/>
                <a:cs typeface="Arial Narrow" panose="020B0604020202020204" pitchFamily="34" charset="0"/>
              </a:rPr>
              <a:t>Cette faculté de modulation n’est offerte à l’Emprunteur que s’il satisfait aux conditions cumulatives suivantes : le montant du prêt doit avoir été versé dans son intégralité, la première demande de modulation doit intervenir au plus tôt 24 mois à compter du point de départ de l’amortissement, l’Emprunteur ne doit pas avoir d’impayés sur les prêts consentis par le Prêteur, le prêt ne doit pas être pris en charge par une entreprise d’assurance au titre des garanties incapacité de travail ou perte d’emploi. </a:t>
            </a:r>
            <a:r>
              <a:rPr lang="fr-FR" sz="700" b="1" dirty="0">
                <a:solidFill>
                  <a:schemeClr val="tx2"/>
                </a:solidFill>
                <a:effectLst/>
                <a:latin typeface="Arial Narrow" panose="020B0604020202020204" pitchFamily="34" charset="0"/>
                <a:cs typeface="Arial Narrow" panose="020B0604020202020204" pitchFamily="34" charset="0"/>
              </a:rPr>
              <a:t>(2) Modulation des échéances crédit consommation : </a:t>
            </a:r>
            <a:r>
              <a:rPr lang="fr-FR" sz="700" dirty="0">
                <a:solidFill>
                  <a:schemeClr val="tx2"/>
                </a:solidFill>
                <a:effectLst/>
                <a:latin typeface="Arial Narrow" panose="020B0604020202020204" pitchFamily="34" charset="0"/>
                <a:cs typeface="Arial Narrow" panose="020B0604020202020204" pitchFamily="34" charset="0"/>
              </a:rPr>
              <a:t>Au terme des six premiers mois de remboursement, les emprunteurs pourront demander au prêteur à bénéficier de la modification à la hausse ou à la baisse du montant de leurs échéances, sous réserve qu’au jour de la demande, les conditions suivantes soient remplies - les emprunteurs ne présentent aucun impayé dans les remboursements de leurs échéances de crédit et en cas d’impayé ultérieur, les emprunteurs ne pourront plus disposer de leur faculté de modulation d’échéance ;  - le contrat de crédit initial est d’une durée supérieure à douze mois ; - les remboursements des échéances du crédit ne sont pas pris en charge en tout ou partie par la compagnie d’assurances, au titre d’une incapacité de travail ou au titre du chômage, y compris pendant le délai de carence précédant cette prise en charge ; - la précédente demande de modulation date de plus de six mois et les emprunteurs n’ont pas bénéficié de plus de trois modulations d’échéance pendant toute la durée de leur crédit. Le montant des nouvelles échéances ne pourra pas être inférieur au montant de l’échéance d’origine, l’échéance initiale contractuellement fixée constituant l’échéance plancher. Le montant de la prime d’assurance éventuellement souscrite reste inchangé. Les nouvelles conditions de remboursement du crédit seront rappelées aux emprunteurs par l’envoi d’une lettre simple.</a:t>
            </a:r>
          </a:p>
        </p:txBody>
      </p:sp>
      <p:sp>
        <p:nvSpPr>
          <p:cNvPr id="76" name="ZoneTexte 75">
            <a:extLst>
              <a:ext uri="{FF2B5EF4-FFF2-40B4-BE49-F238E27FC236}">
                <a16:creationId xmlns:a16="http://schemas.microsoft.com/office/drawing/2014/main" id="{B52457C3-8F49-621E-C821-760D6656850E}"/>
              </a:ext>
            </a:extLst>
          </p:cNvPr>
          <p:cNvSpPr txBox="1"/>
          <p:nvPr/>
        </p:nvSpPr>
        <p:spPr>
          <a:xfrm>
            <a:off x="707299" y="1664876"/>
            <a:ext cx="4797389" cy="923330"/>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Le scoring Potentiel surendettement étant prédictif, il convient d’avoir un discours nuancé. Le client peut avoir eu un changement de situation sur les six derniers mois sans être forcément en grande difficulté financière. Un rendez-vous est donc indispensable pour échanger avec lui et faire un point sur sa situation.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En fonction, il conviendra de lui proposer les solutions adaptées à ses besoins.</a:t>
            </a:r>
          </a:p>
          <a:p>
            <a:endParaRPr lang="fr-FR" sz="1000" dirty="0">
              <a:effectLst/>
              <a:latin typeface="Arial" panose="020B0604020202020204" pitchFamily="34" charset="0"/>
              <a:cs typeface="Arial" panose="020B0604020202020204" pitchFamily="34" charset="0"/>
            </a:endParaRPr>
          </a:p>
        </p:txBody>
      </p:sp>
      <p:grpSp>
        <p:nvGrpSpPr>
          <p:cNvPr id="20" name="Groupe 19">
            <a:extLst>
              <a:ext uri="{FF2B5EF4-FFF2-40B4-BE49-F238E27FC236}">
                <a16:creationId xmlns:a16="http://schemas.microsoft.com/office/drawing/2014/main" id="{F758D437-3249-BA57-904B-A15B30EBEF6C}"/>
              </a:ext>
            </a:extLst>
          </p:cNvPr>
          <p:cNvGrpSpPr/>
          <p:nvPr/>
        </p:nvGrpSpPr>
        <p:grpSpPr>
          <a:xfrm>
            <a:off x="6985222" y="2840948"/>
            <a:ext cx="2722103" cy="2939954"/>
            <a:chOff x="6985222" y="2840948"/>
            <a:chExt cx="2722103" cy="2939954"/>
          </a:xfrm>
        </p:grpSpPr>
        <p:sp>
          <p:nvSpPr>
            <p:cNvPr id="89" name="ZoneTexte 88">
              <a:extLst>
                <a:ext uri="{FF2B5EF4-FFF2-40B4-BE49-F238E27FC236}">
                  <a16:creationId xmlns:a16="http://schemas.microsoft.com/office/drawing/2014/main" id="{5ED07F9C-8E74-E89B-7739-4FF303A06789}"/>
                </a:ext>
              </a:extLst>
            </p:cNvPr>
            <p:cNvSpPr txBox="1"/>
            <p:nvPr/>
          </p:nvSpPr>
          <p:spPr>
            <a:xfrm>
              <a:off x="7241680" y="2840948"/>
              <a:ext cx="2465645" cy="215444"/>
            </a:xfrm>
            <a:prstGeom prst="rect">
              <a:avLst/>
            </a:prstGeom>
            <a:noFill/>
          </p:spPr>
          <p:txBody>
            <a:bodyPr wrap="square" lIns="0" tIns="0" rIns="0" bIns="0" rtlCol="0">
              <a:spAutoFit/>
            </a:bodyPr>
            <a:lstStyle/>
            <a:p>
              <a:r>
                <a:rPr lang="fr-FR" sz="1400" dirty="0">
                  <a:solidFill>
                    <a:schemeClr val="accent3"/>
                  </a:solidFill>
                  <a:latin typeface="Arial" panose="020B0604020202020204" pitchFamily="34" charset="0"/>
                  <a:cs typeface="Arial" panose="020B0604020202020204" pitchFamily="34" charset="0"/>
                </a:rPr>
                <a:t>À SAVOIR</a:t>
              </a:r>
            </a:p>
          </p:txBody>
        </p:sp>
        <p:grpSp>
          <p:nvGrpSpPr>
            <p:cNvPr id="19" name="Groupe 18">
              <a:extLst>
                <a:ext uri="{FF2B5EF4-FFF2-40B4-BE49-F238E27FC236}">
                  <a16:creationId xmlns:a16="http://schemas.microsoft.com/office/drawing/2014/main" id="{BCC0C202-E2ED-2F66-A437-FF46C6B3BA62}"/>
                </a:ext>
              </a:extLst>
            </p:cNvPr>
            <p:cNvGrpSpPr/>
            <p:nvPr/>
          </p:nvGrpSpPr>
          <p:grpSpPr>
            <a:xfrm>
              <a:off x="6985222" y="3068150"/>
              <a:ext cx="2092457" cy="2712752"/>
              <a:chOff x="6985222" y="3068150"/>
              <a:chExt cx="2092457" cy="2712752"/>
            </a:xfrm>
          </p:grpSpPr>
          <p:pic>
            <p:nvPicPr>
              <p:cNvPr id="80" name="Graphique 79">
                <a:extLst>
                  <a:ext uri="{FF2B5EF4-FFF2-40B4-BE49-F238E27FC236}">
                    <a16:creationId xmlns:a16="http://schemas.microsoft.com/office/drawing/2014/main" id="{8B684EB6-9634-469E-3E12-B695A54C1C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5222" y="5503903"/>
                <a:ext cx="242374" cy="276999"/>
              </a:xfrm>
              <a:prstGeom prst="rect">
                <a:avLst/>
              </a:prstGeom>
            </p:spPr>
          </p:pic>
          <p:sp>
            <p:nvSpPr>
              <p:cNvPr id="90" name="Rectangle : coins arrondis 89">
                <a:extLst>
                  <a:ext uri="{FF2B5EF4-FFF2-40B4-BE49-F238E27FC236}">
                    <a16:creationId xmlns:a16="http://schemas.microsoft.com/office/drawing/2014/main" id="{D6D6619B-707A-0C66-BD60-C49D50D63461}"/>
                  </a:ext>
                </a:extLst>
              </p:cNvPr>
              <p:cNvSpPr/>
              <p:nvPr/>
            </p:nvSpPr>
            <p:spPr>
              <a:xfrm>
                <a:off x="7241680" y="3068150"/>
                <a:ext cx="1835999" cy="2233369"/>
              </a:xfrm>
              <a:prstGeom prst="roundRect">
                <a:avLst>
                  <a:gd name="adj" fmla="val 49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Rectangle 91">
                <a:hlinkClick r:id="rId6"/>
                <a:extLst>
                  <a:ext uri="{FF2B5EF4-FFF2-40B4-BE49-F238E27FC236}">
                    <a16:creationId xmlns:a16="http://schemas.microsoft.com/office/drawing/2014/main" id="{43C7F826-B866-C5CB-21BF-957793248008}"/>
                  </a:ext>
                </a:extLst>
              </p:cNvPr>
              <p:cNvSpPr/>
              <p:nvPr/>
            </p:nvSpPr>
            <p:spPr>
              <a:xfrm>
                <a:off x="7241679" y="5013060"/>
                <a:ext cx="1835999" cy="7678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effectLst/>
                    <a:latin typeface="Arial" panose="020B0604020202020204" pitchFamily="34" charset="0"/>
                    <a:cs typeface="Arial" panose="020B0604020202020204" pitchFamily="34" charset="0"/>
                  </a:rPr>
                  <a:t>RENDEZ-VOUS SUR </a:t>
                </a:r>
                <a:br>
                  <a:rPr lang="fr-FR" sz="900" dirty="0">
                    <a:effectLst/>
                    <a:latin typeface="Arial" panose="020B0604020202020204" pitchFamily="34" charset="0"/>
                    <a:cs typeface="Arial" panose="020B0604020202020204" pitchFamily="34" charset="0"/>
                  </a:rPr>
                </a:br>
                <a:r>
                  <a:rPr lang="fr-FR" sz="900" dirty="0">
                    <a:effectLst/>
                    <a:latin typeface="Arial" panose="020B0604020202020204" pitchFamily="34" charset="0"/>
                    <a:cs typeface="Arial" panose="020B0604020202020204" pitchFamily="34" charset="0"/>
                  </a:rPr>
                  <a:t>LA PAGE CONSEIL DE NOTRE SITE INTERNET POUR VOIR </a:t>
                </a:r>
                <a:br>
                  <a:rPr lang="fr-FR" sz="900" dirty="0">
                    <a:effectLst/>
                    <a:latin typeface="Arial" panose="020B0604020202020204" pitchFamily="34" charset="0"/>
                    <a:cs typeface="Arial" panose="020B0604020202020204" pitchFamily="34" charset="0"/>
                  </a:rPr>
                </a:br>
                <a:r>
                  <a:rPr lang="fr-FR" sz="900" dirty="0">
                    <a:effectLst/>
                    <a:latin typeface="Arial" panose="020B0604020202020204" pitchFamily="34" charset="0"/>
                    <a:cs typeface="Arial" panose="020B0604020202020204" pitchFamily="34" charset="0"/>
                  </a:rPr>
                  <a:t>LA CARTE DES PCB</a:t>
                </a:r>
              </a:p>
            </p:txBody>
          </p:sp>
          <p:pic>
            <p:nvPicPr>
              <p:cNvPr id="94" name="Graphique 93">
                <a:extLst>
                  <a:ext uri="{FF2B5EF4-FFF2-40B4-BE49-F238E27FC236}">
                    <a16:creationId xmlns:a16="http://schemas.microsoft.com/office/drawing/2014/main" id="{9E66DB4F-509F-1782-25F6-349F16EF839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60379" y="3153862"/>
                <a:ext cx="557443" cy="677971"/>
              </a:xfrm>
              <a:prstGeom prst="rect">
                <a:avLst/>
              </a:prstGeom>
            </p:spPr>
          </p:pic>
          <p:sp>
            <p:nvSpPr>
              <p:cNvPr id="96" name="ZoneTexte 95">
                <a:extLst>
                  <a:ext uri="{FF2B5EF4-FFF2-40B4-BE49-F238E27FC236}">
                    <a16:creationId xmlns:a16="http://schemas.microsoft.com/office/drawing/2014/main" id="{0B877DA6-7D8E-1D4E-654A-2F95397554A2}"/>
                  </a:ext>
                </a:extLst>
              </p:cNvPr>
              <p:cNvSpPr txBox="1"/>
              <p:nvPr/>
            </p:nvSpPr>
            <p:spPr>
              <a:xfrm>
                <a:off x="8013119" y="3155869"/>
                <a:ext cx="969264" cy="682682"/>
              </a:xfrm>
              <a:prstGeom prst="rect">
                <a:avLst/>
              </a:prstGeom>
              <a:noFill/>
            </p:spPr>
            <p:txBody>
              <a:bodyPr wrap="square" lIns="0" tIns="0" rIns="0" bIns="36000">
                <a:spAutoFit/>
              </a:bodyPr>
              <a:lstStyle/>
              <a:p>
                <a:r>
                  <a:rPr lang="fr-FR" sz="1400" dirty="0">
                    <a:solidFill>
                      <a:schemeClr val="bg1"/>
                    </a:solidFill>
                    <a:effectLst/>
                    <a:latin typeface="Arial" panose="020B0604020202020204" pitchFamily="34" charset="0"/>
                    <a:cs typeface="Arial" panose="020B0604020202020204" pitchFamily="34" charset="0"/>
                  </a:rPr>
                  <a:t>LE POINT CONSEIL </a:t>
                </a:r>
              </a:p>
              <a:p>
                <a:r>
                  <a:rPr lang="fr-FR" sz="1400" dirty="0">
                    <a:solidFill>
                      <a:schemeClr val="bg1"/>
                    </a:solidFill>
                    <a:effectLst/>
                    <a:latin typeface="Arial" panose="020B0604020202020204" pitchFamily="34" charset="0"/>
                    <a:cs typeface="Arial" panose="020B0604020202020204" pitchFamily="34" charset="0"/>
                  </a:rPr>
                  <a:t>BUDGET</a:t>
                </a:r>
              </a:p>
            </p:txBody>
          </p:sp>
          <p:sp>
            <p:nvSpPr>
              <p:cNvPr id="98" name="ZoneTexte 97">
                <a:extLst>
                  <a:ext uri="{FF2B5EF4-FFF2-40B4-BE49-F238E27FC236}">
                    <a16:creationId xmlns:a16="http://schemas.microsoft.com/office/drawing/2014/main" id="{BE9D0E64-0B66-FEA7-D7BA-6BA0DD3C6027}"/>
                  </a:ext>
                </a:extLst>
              </p:cNvPr>
              <p:cNvSpPr txBox="1"/>
              <p:nvPr/>
            </p:nvSpPr>
            <p:spPr>
              <a:xfrm>
                <a:off x="7347039" y="3952959"/>
                <a:ext cx="1717300" cy="923330"/>
              </a:xfrm>
              <a:prstGeom prst="rect">
                <a:avLst/>
              </a:prstGeom>
              <a:noFill/>
            </p:spPr>
            <p:txBody>
              <a:bodyPr wrap="square" lIns="0" tIns="0" rIns="0" bIns="0">
                <a:spAutoFit/>
              </a:bodyPr>
              <a:lstStyle/>
              <a:p>
                <a:r>
                  <a:rPr lang="fr-FR" sz="1000" dirty="0">
                    <a:solidFill>
                      <a:schemeClr val="bg1"/>
                    </a:solidFill>
                    <a:effectLst/>
                    <a:latin typeface="Arial" panose="020B0604020202020204" pitchFamily="34" charset="0"/>
                    <a:cs typeface="Arial" panose="020B0604020202020204" pitchFamily="34" charset="0"/>
                  </a:rPr>
                  <a:t>Service gratuit labellisé par l'État, il a pour but d'accompagner gratuitement les personnes en situation de précarité financière et de prévenir leur surendettement.</a:t>
                </a:r>
              </a:p>
            </p:txBody>
          </p:sp>
        </p:grpSp>
      </p:grpSp>
      <p:cxnSp>
        <p:nvCxnSpPr>
          <p:cNvPr id="102" name="Connecteur droit 101">
            <a:extLst>
              <a:ext uri="{FF2B5EF4-FFF2-40B4-BE49-F238E27FC236}">
                <a16:creationId xmlns:a16="http://schemas.microsoft.com/office/drawing/2014/main" id="{348D0515-8B21-B445-66F3-64C7C63F473A}"/>
              </a:ext>
            </a:extLst>
          </p:cNvPr>
          <p:cNvCxnSpPr>
            <a:cxnSpLocks/>
          </p:cNvCxnSpPr>
          <p:nvPr/>
        </p:nvCxnSpPr>
        <p:spPr>
          <a:xfrm>
            <a:off x="4891315" y="3199582"/>
            <a:ext cx="0" cy="2627040"/>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04" name="Connecteur droit 103">
            <a:extLst>
              <a:ext uri="{FF2B5EF4-FFF2-40B4-BE49-F238E27FC236}">
                <a16:creationId xmlns:a16="http://schemas.microsoft.com/office/drawing/2014/main" id="{5209228E-018E-A4D8-C286-C61A17F7FE45}"/>
              </a:ext>
            </a:extLst>
          </p:cNvPr>
          <p:cNvCxnSpPr>
            <a:cxnSpLocks/>
          </p:cNvCxnSpPr>
          <p:nvPr/>
        </p:nvCxnSpPr>
        <p:spPr>
          <a:xfrm>
            <a:off x="2705899" y="3199582"/>
            <a:ext cx="0" cy="2675098"/>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nvGrpSpPr>
          <p:cNvPr id="18" name="Groupe 17">
            <a:extLst>
              <a:ext uri="{FF2B5EF4-FFF2-40B4-BE49-F238E27FC236}">
                <a16:creationId xmlns:a16="http://schemas.microsoft.com/office/drawing/2014/main" id="{E485AC09-B299-50B1-5EDB-FF4FD7D7D7F7}"/>
              </a:ext>
            </a:extLst>
          </p:cNvPr>
          <p:cNvGrpSpPr/>
          <p:nvPr/>
        </p:nvGrpSpPr>
        <p:grpSpPr>
          <a:xfrm>
            <a:off x="5627080" y="211914"/>
            <a:ext cx="3500856" cy="2449515"/>
            <a:chOff x="5627080" y="211914"/>
            <a:chExt cx="3500856" cy="2449515"/>
          </a:xfrm>
        </p:grpSpPr>
        <p:sp>
          <p:nvSpPr>
            <p:cNvPr id="127" name="Forme libre 126">
              <a:extLst>
                <a:ext uri="{FF2B5EF4-FFF2-40B4-BE49-F238E27FC236}">
                  <a16:creationId xmlns:a16="http://schemas.microsoft.com/office/drawing/2014/main" id="{90A6BC9A-554E-38EF-338F-7D4ED7C85DD9}"/>
                </a:ext>
              </a:extLst>
            </p:cNvPr>
            <p:cNvSpPr/>
            <p:nvPr/>
          </p:nvSpPr>
          <p:spPr>
            <a:xfrm>
              <a:off x="8146272" y="211914"/>
              <a:ext cx="952501" cy="1234965"/>
            </a:xfrm>
            <a:custGeom>
              <a:avLst/>
              <a:gdLst>
                <a:gd name="connsiteX0" fmla="*/ 54159 w 1024565"/>
                <a:gd name="connsiteY0" fmla="*/ 0 h 1137486"/>
                <a:gd name="connsiteX1" fmla="*/ 970406 w 1024565"/>
                <a:gd name="connsiteY1" fmla="*/ 0 h 1137486"/>
                <a:gd name="connsiteX2" fmla="*/ 1024565 w 1024565"/>
                <a:gd name="connsiteY2" fmla="*/ 54159 h 1137486"/>
                <a:gd name="connsiteX3" fmla="*/ 1024565 w 1024565"/>
                <a:gd name="connsiteY3" fmla="*/ 929113 h 1137486"/>
                <a:gd name="connsiteX4" fmla="*/ 970406 w 1024565"/>
                <a:gd name="connsiteY4" fmla="*/ 983272 h 1137486"/>
                <a:gd name="connsiteX5" fmla="*/ 507812 w 1024565"/>
                <a:gd name="connsiteY5" fmla="*/ 983272 h 1137486"/>
                <a:gd name="connsiteX6" fmla="*/ 507812 w 1024565"/>
                <a:gd name="connsiteY6" fmla="*/ 1137486 h 1137486"/>
                <a:gd name="connsiteX7" fmla="*/ 389387 w 1024565"/>
                <a:gd name="connsiteY7" fmla="*/ 983272 h 1137486"/>
                <a:gd name="connsiteX8" fmla="*/ 54159 w 1024565"/>
                <a:gd name="connsiteY8" fmla="*/ 983272 h 1137486"/>
                <a:gd name="connsiteX9" fmla="*/ 0 w 1024565"/>
                <a:gd name="connsiteY9" fmla="*/ 929113 h 1137486"/>
                <a:gd name="connsiteX10" fmla="*/ 0 w 1024565"/>
                <a:gd name="connsiteY10" fmla="*/ 54159 h 1137486"/>
                <a:gd name="connsiteX11" fmla="*/ 54159 w 1024565"/>
                <a:gd name="connsiteY11" fmla="*/ 0 h 113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565" h="1137486">
                  <a:moveTo>
                    <a:pt x="54159" y="0"/>
                  </a:moveTo>
                  <a:lnTo>
                    <a:pt x="970406" y="0"/>
                  </a:lnTo>
                  <a:cubicBezTo>
                    <a:pt x="1000317" y="0"/>
                    <a:pt x="1024565" y="24248"/>
                    <a:pt x="1024565" y="54159"/>
                  </a:cubicBezTo>
                  <a:lnTo>
                    <a:pt x="1024565" y="929113"/>
                  </a:lnTo>
                  <a:cubicBezTo>
                    <a:pt x="1024565" y="959024"/>
                    <a:pt x="1000317" y="983272"/>
                    <a:pt x="970406" y="983272"/>
                  </a:cubicBezTo>
                  <a:lnTo>
                    <a:pt x="507812" y="983272"/>
                  </a:lnTo>
                  <a:lnTo>
                    <a:pt x="507812" y="1137486"/>
                  </a:lnTo>
                  <a:lnTo>
                    <a:pt x="389387" y="983272"/>
                  </a:lnTo>
                  <a:lnTo>
                    <a:pt x="54159" y="983272"/>
                  </a:lnTo>
                  <a:cubicBezTo>
                    <a:pt x="24248" y="983272"/>
                    <a:pt x="0" y="959024"/>
                    <a:pt x="0" y="929113"/>
                  </a:cubicBezTo>
                  <a:lnTo>
                    <a:pt x="0" y="54159"/>
                  </a:lnTo>
                  <a:cubicBezTo>
                    <a:pt x="0" y="24248"/>
                    <a:pt x="24248" y="0"/>
                    <a:pt x="54159" y="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6" name="Forme libre 125">
              <a:extLst>
                <a:ext uri="{FF2B5EF4-FFF2-40B4-BE49-F238E27FC236}">
                  <a16:creationId xmlns:a16="http://schemas.microsoft.com/office/drawing/2014/main" id="{BE88F920-CD9B-4D18-C9D3-F35FFA24DB8B}"/>
                </a:ext>
              </a:extLst>
            </p:cNvPr>
            <p:cNvSpPr/>
            <p:nvPr/>
          </p:nvSpPr>
          <p:spPr>
            <a:xfrm rot="10800000">
              <a:off x="6688410" y="686114"/>
              <a:ext cx="1276242" cy="387678"/>
            </a:xfrm>
            <a:custGeom>
              <a:avLst/>
              <a:gdLst>
                <a:gd name="connsiteX0" fmla="*/ 1263169 w 1276242"/>
                <a:gd name="connsiteY0" fmla="*/ 387678 h 387678"/>
                <a:gd name="connsiteX1" fmla="*/ 13073 w 1276242"/>
                <a:gd name="connsiteY1" fmla="*/ 387678 h 387678"/>
                <a:gd name="connsiteX2" fmla="*/ 0 w 1276242"/>
                <a:gd name="connsiteY2" fmla="*/ 374605 h 387678"/>
                <a:gd name="connsiteX3" fmla="*/ 0 w 1276242"/>
                <a:gd name="connsiteY3" fmla="*/ 163399 h 387678"/>
                <a:gd name="connsiteX4" fmla="*/ 13073 w 1276242"/>
                <a:gd name="connsiteY4" fmla="*/ 150326 h 387678"/>
                <a:gd name="connsiteX5" fmla="*/ 439246 w 1276242"/>
                <a:gd name="connsiteY5" fmla="*/ 150326 h 387678"/>
                <a:gd name="connsiteX6" fmla="*/ 439246 w 1276242"/>
                <a:gd name="connsiteY6" fmla="*/ 0 h 387678"/>
                <a:gd name="connsiteX7" fmla="*/ 554686 w 1276242"/>
                <a:gd name="connsiteY7" fmla="*/ 150326 h 387678"/>
                <a:gd name="connsiteX8" fmla="*/ 1263169 w 1276242"/>
                <a:gd name="connsiteY8" fmla="*/ 150326 h 387678"/>
                <a:gd name="connsiteX9" fmla="*/ 1276242 w 1276242"/>
                <a:gd name="connsiteY9" fmla="*/ 163399 h 387678"/>
                <a:gd name="connsiteX10" fmla="*/ 1276242 w 1276242"/>
                <a:gd name="connsiteY10" fmla="*/ 374605 h 387678"/>
                <a:gd name="connsiteX11" fmla="*/ 1263169 w 1276242"/>
                <a:gd name="connsiteY11" fmla="*/ 387678 h 387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6242" h="387678">
                  <a:moveTo>
                    <a:pt x="1263169" y="387678"/>
                  </a:moveTo>
                  <a:lnTo>
                    <a:pt x="13073" y="387678"/>
                  </a:lnTo>
                  <a:cubicBezTo>
                    <a:pt x="5853" y="387678"/>
                    <a:pt x="0" y="381825"/>
                    <a:pt x="0" y="374605"/>
                  </a:cubicBezTo>
                  <a:lnTo>
                    <a:pt x="0" y="163399"/>
                  </a:lnTo>
                  <a:cubicBezTo>
                    <a:pt x="0" y="156179"/>
                    <a:pt x="5853" y="150326"/>
                    <a:pt x="13073" y="150326"/>
                  </a:cubicBezTo>
                  <a:lnTo>
                    <a:pt x="439246" y="150326"/>
                  </a:lnTo>
                  <a:lnTo>
                    <a:pt x="439246" y="0"/>
                  </a:lnTo>
                  <a:lnTo>
                    <a:pt x="554686" y="150326"/>
                  </a:lnTo>
                  <a:lnTo>
                    <a:pt x="1263169" y="150326"/>
                  </a:lnTo>
                  <a:cubicBezTo>
                    <a:pt x="1270389" y="150326"/>
                    <a:pt x="1276242" y="156179"/>
                    <a:pt x="1276242" y="163399"/>
                  </a:cubicBezTo>
                  <a:lnTo>
                    <a:pt x="1276242" y="374605"/>
                  </a:lnTo>
                  <a:cubicBezTo>
                    <a:pt x="1276242" y="381825"/>
                    <a:pt x="1270389" y="387678"/>
                    <a:pt x="1263169" y="387678"/>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2" name="Forme libre 121">
              <a:extLst>
                <a:ext uri="{FF2B5EF4-FFF2-40B4-BE49-F238E27FC236}">
                  <a16:creationId xmlns:a16="http://schemas.microsoft.com/office/drawing/2014/main" id="{32913DFA-F971-740B-0F99-175CD42F7F8E}"/>
                </a:ext>
              </a:extLst>
            </p:cNvPr>
            <p:cNvSpPr/>
            <p:nvPr/>
          </p:nvSpPr>
          <p:spPr>
            <a:xfrm rot="5400000">
              <a:off x="6471430" y="499738"/>
              <a:ext cx="381215" cy="1663741"/>
            </a:xfrm>
            <a:custGeom>
              <a:avLst/>
              <a:gdLst>
                <a:gd name="connsiteX0" fmla="*/ 0 w 381215"/>
                <a:gd name="connsiteY0" fmla="*/ 1642744 h 1663741"/>
                <a:gd name="connsiteX1" fmla="*/ 0 w 381215"/>
                <a:gd name="connsiteY1" fmla="*/ 154526 h 1663741"/>
                <a:gd name="connsiteX2" fmla="*/ 20997 w 381215"/>
                <a:gd name="connsiteY2" fmla="*/ 133529 h 1663741"/>
                <a:gd name="connsiteX3" fmla="*/ 136918 w 381215"/>
                <a:gd name="connsiteY3" fmla="*/ 133529 h 1663741"/>
                <a:gd name="connsiteX4" fmla="*/ 136918 w 381215"/>
                <a:gd name="connsiteY4" fmla="*/ 0 h 1663741"/>
                <a:gd name="connsiteX5" fmla="*/ 239458 w 381215"/>
                <a:gd name="connsiteY5" fmla="*/ 133529 h 1663741"/>
                <a:gd name="connsiteX6" fmla="*/ 360218 w 381215"/>
                <a:gd name="connsiteY6" fmla="*/ 133529 h 1663741"/>
                <a:gd name="connsiteX7" fmla="*/ 381215 w 381215"/>
                <a:gd name="connsiteY7" fmla="*/ 154526 h 1663741"/>
                <a:gd name="connsiteX8" fmla="*/ 381215 w 381215"/>
                <a:gd name="connsiteY8" fmla="*/ 1642744 h 1663741"/>
                <a:gd name="connsiteX9" fmla="*/ 360218 w 381215"/>
                <a:gd name="connsiteY9" fmla="*/ 1663741 h 1663741"/>
                <a:gd name="connsiteX10" fmla="*/ 20997 w 381215"/>
                <a:gd name="connsiteY10" fmla="*/ 1663741 h 1663741"/>
                <a:gd name="connsiteX11" fmla="*/ 0 w 381215"/>
                <a:gd name="connsiteY11" fmla="*/ 1642744 h 166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1215" h="1663741">
                  <a:moveTo>
                    <a:pt x="0" y="1642744"/>
                  </a:moveTo>
                  <a:lnTo>
                    <a:pt x="0" y="154526"/>
                  </a:lnTo>
                  <a:cubicBezTo>
                    <a:pt x="0" y="142930"/>
                    <a:pt x="9401" y="133529"/>
                    <a:pt x="20997" y="133529"/>
                  </a:cubicBezTo>
                  <a:lnTo>
                    <a:pt x="136918" y="133529"/>
                  </a:lnTo>
                  <a:lnTo>
                    <a:pt x="136918" y="0"/>
                  </a:lnTo>
                  <a:lnTo>
                    <a:pt x="239458" y="133529"/>
                  </a:lnTo>
                  <a:lnTo>
                    <a:pt x="360218" y="133529"/>
                  </a:lnTo>
                  <a:cubicBezTo>
                    <a:pt x="371814" y="133529"/>
                    <a:pt x="381215" y="142930"/>
                    <a:pt x="381215" y="154526"/>
                  </a:cubicBezTo>
                  <a:lnTo>
                    <a:pt x="381215" y="1642744"/>
                  </a:lnTo>
                  <a:cubicBezTo>
                    <a:pt x="381215" y="1654340"/>
                    <a:pt x="371814" y="1663741"/>
                    <a:pt x="360218" y="1663741"/>
                  </a:cubicBezTo>
                  <a:lnTo>
                    <a:pt x="20997" y="1663741"/>
                  </a:lnTo>
                  <a:cubicBezTo>
                    <a:pt x="9401" y="1663741"/>
                    <a:pt x="0" y="1654340"/>
                    <a:pt x="0" y="1642744"/>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5" name="Forme libre 124">
              <a:extLst>
                <a:ext uri="{FF2B5EF4-FFF2-40B4-BE49-F238E27FC236}">
                  <a16:creationId xmlns:a16="http://schemas.microsoft.com/office/drawing/2014/main" id="{DC232169-296F-D1F3-3EC2-F06252C2D45B}"/>
                </a:ext>
              </a:extLst>
            </p:cNvPr>
            <p:cNvSpPr/>
            <p:nvPr/>
          </p:nvSpPr>
          <p:spPr>
            <a:xfrm rot="5400000" flipH="1">
              <a:off x="6110021" y="1188411"/>
              <a:ext cx="701323" cy="1667205"/>
            </a:xfrm>
            <a:custGeom>
              <a:avLst/>
              <a:gdLst>
                <a:gd name="connsiteX0" fmla="*/ 701323 w 701323"/>
                <a:gd name="connsiteY0" fmla="*/ 1654090 h 1692719"/>
                <a:gd name="connsiteX1" fmla="*/ 701323 w 701323"/>
                <a:gd name="connsiteY1" fmla="*/ 201136 h 1692719"/>
                <a:gd name="connsiteX2" fmla="*/ 662694 w 701323"/>
                <a:gd name="connsiteY2" fmla="*/ 162507 h 1692719"/>
                <a:gd name="connsiteX3" fmla="*/ 446030 w 701323"/>
                <a:gd name="connsiteY3" fmla="*/ 162507 h 1692719"/>
                <a:gd name="connsiteX4" fmla="*/ 359925 w 701323"/>
                <a:gd name="connsiteY4" fmla="*/ 0 h 1692719"/>
                <a:gd name="connsiteX5" fmla="*/ 359925 w 701323"/>
                <a:gd name="connsiteY5" fmla="*/ 162507 h 1692719"/>
                <a:gd name="connsiteX6" fmla="*/ 38629 w 701323"/>
                <a:gd name="connsiteY6" fmla="*/ 162507 h 1692719"/>
                <a:gd name="connsiteX7" fmla="*/ 0 w 701323"/>
                <a:gd name="connsiteY7" fmla="*/ 201136 h 1692719"/>
                <a:gd name="connsiteX8" fmla="*/ 0 w 701323"/>
                <a:gd name="connsiteY8" fmla="*/ 1654090 h 1692719"/>
                <a:gd name="connsiteX9" fmla="*/ 38629 w 701323"/>
                <a:gd name="connsiteY9" fmla="*/ 1692719 h 1692719"/>
                <a:gd name="connsiteX10" fmla="*/ 662694 w 701323"/>
                <a:gd name="connsiteY10" fmla="*/ 1692719 h 1692719"/>
                <a:gd name="connsiteX11" fmla="*/ 701323 w 701323"/>
                <a:gd name="connsiteY11" fmla="*/ 1654090 h 169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1323" h="1692719">
                  <a:moveTo>
                    <a:pt x="701323" y="1654090"/>
                  </a:moveTo>
                  <a:lnTo>
                    <a:pt x="701323" y="201136"/>
                  </a:lnTo>
                  <a:cubicBezTo>
                    <a:pt x="701323" y="179802"/>
                    <a:pt x="684028" y="162507"/>
                    <a:pt x="662694" y="162507"/>
                  </a:cubicBezTo>
                  <a:lnTo>
                    <a:pt x="446030" y="162507"/>
                  </a:lnTo>
                  <a:lnTo>
                    <a:pt x="359925" y="0"/>
                  </a:lnTo>
                  <a:lnTo>
                    <a:pt x="359925" y="162507"/>
                  </a:lnTo>
                  <a:lnTo>
                    <a:pt x="38629" y="162507"/>
                  </a:lnTo>
                  <a:cubicBezTo>
                    <a:pt x="17295" y="162507"/>
                    <a:pt x="0" y="179802"/>
                    <a:pt x="0" y="201136"/>
                  </a:cubicBezTo>
                  <a:lnTo>
                    <a:pt x="0" y="1654090"/>
                  </a:lnTo>
                  <a:cubicBezTo>
                    <a:pt x="0" y="1675424"/>
                    <a:pt x="17295" y="1692719"/>
                    <a:pt x="38629" y="1692719"/>
                  </a:cubicBezTo>
                  <a:lnTo>
                    <a:pt x="662694" y="1692719"/>
                  </a:lnTo>
                  <a:cubicBezTo>
                    <a:pt x="684028" y="1692719"/>
                    <a:pt x="701323" y="1675424"/>
                    <a:pt x="701323" y="165409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88" name="Graphique 87">
              <a:extLst>
                <a:ext uri="{FF2B5EF4-FFF2-40B4-BE49-F238E27FC236}">
                  <a16:creationId xmlns:a16="http://schemas.microsoft.com/office/drawing/2014/main" id="{AED9758A-49B2-301D-C3B7-3B777B0DED3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60733" y="1426464"/>
              <a:ext cx="1667203" cy="1234965"/>
            </a:xfrm>
            <a:prstGeom prst="rect">
              <a:avLst/>
            </a:prstGeom>
          </p:spPr>
        </p:pic>
        <p:sp>
          <p:nvSpPr>
            <p:cNvPr id="109" name="ZoneTexte 108">
              <a:extLst>
                <a:ext uri="{FF2B5EF4-FFF2-40B4-BE49-F238E27FC236}">
                  <a16:creationId xmlns:a16="http://schemas.microsoft.com/office/drawing/2014/main" id="{1E3CEDB7-2DA8-8BFB-1D13-A72E465AE400}"/>
                </a:ext>
              </a:extLst>
            </p:cNvPr>
            <p:cNvSpPr txBox="1"/>
            <p:nvPr/>
          </p:nvSpPr>
          <p:spPr>
            <a:xfrm>
              <a:off x="5715617" y="1717780"/>
              <a:ext cx="1335928" cy="615553"/>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Je veux bien que l’on fasse un point sur mon budget, cela fait longtemps que je ne l’ai pas fait !</a:t>
              </a:r>
            </a:p>
          </p:txBody>
        </p:sp>
        <p:sp>
          <p:nvSpPr>
            <p:cNvPr id="110" name="ZoneTexte 109">
              <a:extLst>
                <a:ext uri="{FF2B5EF4-FFF2-40B4-BE49-F238E27FC236}">
                  <a16:creationId xmlns:a16="http://schemas.microsoft.com/office/drawing/2014/main" id="{D0E0C20B-B21E-87DF-5ED5-8A81D89A0C41}"/>
                </a:ext>
              </a:extLst>
            </p:cNvPr>
            <p:cNvSpPr txBox="1"/>
            <p:nvPr/>
          </p:nvSpPr>
          <p:spPr>
            <a:xfrm>
              <a:off x="5898038" y="1173565"/>
              <a:ext cx="1391044" cy="307777"/>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Ma situation a changé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mais ce n’est que temporaire.</a:t>
              </a:r>
            </a:p>
          </p:txBody>
        </p:sp>
        <p:sp>
          <p:nvSpPr>
            <p:cNvPr id="111" name="ZoneTexte 110">
              <a:extLst>
                <a:ext uri="{FF2B5EF4-FFF2-40B4-BE49-F238E27FC236}">
                  <a16:creationId xmlns:a16="http://schemas.microsoft.com/office/drawing/2014/main" id="{A4DA7C21-BCF6-1F67-1E1B-956A4976DFFB}"/>
                </a:ext>
              </a:extLst>
            </p:cNvPr>
            <p:cNvSpPr txBox="1"/>
            <p:nvPr/>
          </p:nvSpPr>
          <p:spPr>
            <a:xfrm>
              <a:off x="6651517" y="717283"/>
              <a:ext cx="1391044" cy="153888"/>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Je me sens dépassé…</a:t>
              </a:r>
            </a:p>
          </p:txBody>
        </p:sp>
        <p:sp>
          <p:nvSpPr>
            <p:cNvPr id="114" name="ZoneTexte 113">
              <a:extLst>
                <a:ext uri="{FF2B5EF4-FFF2-40B4-BE49-F238E27FC236}">
                  <a16:creationId xmlns:a16="http://schemas.microsoft.com/office/drawing/2014/main" id="{1CC183F8-63E8-F97B-BEE1-3437285526CA}"/>
                </a:ext>
              </a:extLst>
            </p:cNvPr>
            <p:cNvSpPr txBox="1"/>
            <p:nvPr/>
          </p:nvSpPr>
          <p:spPr>
            <a:xfrm>
              <a:off x="8224181" y="283351"/>
              <a:ext cx="826128" cy="923330"/>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Je dois faire face à quelques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mois compliqués, j’aurais besoin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d’un peu de souplesse.</a:t>
              </a:r>
            </a:p>
          </p:txBody>
        </p:sp>
      </p:grpSp>
      <p:grpSp>
        <p:nvGrpSpPr>
          <p:cNvPr id="4" name="Groupe 3">
            <a:extLst>
              <a:ext uri="{FF2B5EF4-FFF2-40B4-BE49-F238E27FC236}">
                <a16:creationId xmlns:a16="http://schemas.microsoft.com/office/drawing/2014/main" id="{0CDB9E08-3D35-9292-E701-F0CBBB95409C}"/>
              </a:ext>
            </a:extLst>
          </p:cNvPr>
          <p:cNvGrpSpPr/>
          <p:nvPr/>
        </p:nvGrpSpPr>
        <p:grpSpPr>
          <a:xfrm>
            <a:off x="701448" y="2535339"/>
            <a:ext cx="1869285" cy="3195712"/>
            <a:chOff x="701448" y="2535339"/>
            <a:chExt cx="1869285" cy="3195712"/>
          </a:xfrm>
        </p:grpSpPr>
        <p:pic>
          <p:nvPicPr>
            <p:cNvPr id="82" name="Graphique 81">
              <a:extLst>
                <a:ext uri="{FF2B5EF4-FFF2-40B4-BE49-F238E27FC236}">
                  <a16:creationId xmlns:a16="http://schemas.microsoft.com/office/drawing/2014/main" id="{1446EA62-6F96-FD09-5575-DC296C1B079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323744" y="2535339"/>
              <a:ext cx="632652" cy="615553"/>
            </a:xfrm>
            <a:prstGeom prst="rect">
              <a:avLst/>
            </a:prstGeom>
          </p:spPr>
        </p:pic>
        <p:sp>
          <p:nvSpPr>
            <p:cNvPr id="99" name="Rectangle 98">
              <a:extLst>
                <a:ext uri="{FF2B5EF4-FFF2-40B4-BE49-F238E27FC236}">
                  <a16:creationId xmlns:a16="http://schemas.microsoft.com/office/drawing/2014/main" id="{D4287A34-FADE-C0C3-21CB-F344AEA9F9BD}"/>
                </a:ext>
              </a:extLst>
            </p:cNvPr>
            <p:cNvSpPr/>
            <p:nvPr/>
          </p:nvSpPr>
          <p:spPr>
            <a:xfrm>
              <a:off x="726197" y="3199582"/>
              <a:ext cx="1822542" cy="265994"/>
            </a:xfrm>
            <a:prstGeom prst="rect">
              <a:avLst/>
            </a:prstGeom>
            <a:solidFill>
              <a:srgbClr val="252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Banque au quotidien</a:t>
              </a:r>
            </a:p>
          </p:txBody>
        </p:sp>
        <p:pic>
          <p:nvPicPr>
            <p:cNvPr id="105" name="Graphique 104">
              <a:extLst>
                <a:ext uri="{FF2B5EF4-FFF2-40B4-BE49-F238E27FC236}">
                  <a16:creationId xmlns:a16="http://schemas.microsoft.com/office/drawing/2014/main" id="{A081E8A2-4E5F-1B67-D4B6-5E8558B7B38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5400000">
              <a:off x="1523410" y="3456322"/>
              <a:ext cx="228116" cy="323165"/>
            </a:xfrm>
            <a:prstGeom prst="rect">
              <a:avLst/>
            </a:prstGeom>
          </p:spPr>
        </p:pic>
        <p:sp>
          <p:nvSpPr>
            <p:cNvPr id="129" name="ZoneTexte 128">
              <a:extLst>
                <a:ext uri="{FF2B5EF4-FFF2-40B4-BE49-F238E27FC236}">
                  <a16:creationId xmlns:a16="http://schemas.microsoft.com/office/drawing/2014/main" id="{0BE1D54B-B575-19BB-6FE2-AEC33AB2F8CC}"/>
                </a:ext>
              </a:extLst>
            </p:cNvPr>
            <p:cNvSpPr txBox="1"/>
            <p:nvPr/>
          </p:nvSpPr>
          <p:spPr>
            <a:xfrm>
              <a:off x="701448" y="3771540"/>
              <a:ext cx="1869285" cy="1959511"/>
            </a:xfrm>
            <a:prstGeom prst="rect">
              <a:avLst/>
            </a:prstGeom>
            <a:noFill/>
          </p:spPr>
          <p:txBody>
            <a:bodyPr wrap="square" lIns="0" tIns="0" rIns="0" bIns="0">
              <a:spAutoFit/>
            </a:bodyPr>
            <a:lstStyle/>
            <a:p>
              <a:pPr marL="171450" indent="-171450">
                <a:spcBef>
                  <a:spcPts val="200"/>
                </a:spcBef>
                <a:buBlip>
                  <a:blip r:embed="rId15">
                    <a:extLst>
                      <a:ext uri="{96DAC541-7B7A-43D3-8B79-37D633B846F1}">
                        <asvg:svgBlip xmlns:asvg="http://schemas.microsoft.com/office/drawing/2016/SVG/main" r:embed="rId16"/>
                      </a:ext>
                    </a:extLst>
                  </a:blip>
                </a:buBlip>
              </a:pPr>
              <a:r>
                <a:rPr lang="fr-FR" sz="1000" dirty="0">
                  <a:effectLst/>
                  <a:latin typeface="Arial" panose="020B0604020202020204" pitchFamily="34" charset="0"/>
                  <a:cs typeface="Arial" panose="020B0604020202020204" pitchFamily="34" charset="0"/>
                </a:rPr>
                <a:t>Point budget, reste à vivre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et mise à jour du DRC </a:t>
              </a:r>
              <a:r>
                <a:rPr lang="fr-FR" sz="900" dirty="0">
                  <a:effectLst/>
                  <a:latin typeface="Arial" panose="020B0604020202020204" pitchFamily="34" charset="0"/>
                  <a:cs typeface="Arial" panose="020B0604020202020204" pitchFamily="34" charset="0"/>
                </a:rPr>
                <a:t>(Dossier Réglementaire Client).</a:t>
              </a:r>
              <a:endParaRPr lang="fr-FR" sz="1000" dirty="0">
                <a:effectLst/>
                <a:latin typeface="Arial" panose="020B0604020202020204" pitchFamily="34" charset="0"/>
                <a:cs typeface="Arial" panose="020B0604020202020204" pitchFamily="34" charset="0"/>
              </a:endParaRPr>
            </a:p>
            <a:p>
              <a:pPr marL="171450" indent="-171450">
                <a:spcBef>
                  <a:spcPts val="200"/>
                </a:spcBef>
                <a:buBlip>
                  <a:blip r:embed="rId15">
                    <a:extLst>
                      <a:ext uri="{96DAC541-7B7A-43D3-8B79-37D633B846F1}">
                        <asvg:svgBlip xmlns:asvg="http://schemas.microsoft.com/office/drawing/2016/SVG/main" r:embed="rId16"/>
                      </a:ext>
                    </a:extLst>
                  </a:blip>
                </a:buBlip>
              </a:pPr>
              <a:r>
                <a:rPr lang="fr-FR" sz="1000" dirty="0">
                  <a:effectLst/>
                  <a:latin typeface="Arial" panose="020B0604020202020204" pitchFamily="34" charset="0"/>
                  <a:cs typeface="Arial" panose="020B0604020202020204" pitchFamily="34" charset="0"/>
                </a:rPr>
                <a:t>Ajustement du découvert autorisé si besoin.</a:t>
              </a:r>
            </a:p>
            <a:p>
              <a:pPr marL="171450" indent="-171450">
                <a:spcBef>
                  <a:spcPts val="200"/>
                </a:spcBef>
                <a:buBlip>
                  <a:blip r:embed="rId15">
                    <a:extLst>
                      <a:ext uri="{96DAC541-7B7A-43D3-8B79-37D633B846F1}">
                        <asvg:svgBlip xmlns:asvg="http://schemas.microsoft.com/office/drawing/2016/SVG/main" r:embed="rId16"/>
                      </a:ext>
                    </a:extLst>
                  </a:blip>
                </a:buBlip>
              </a:pPr>
              <a:r>
                <a:rPr lang="fr-FR" sz="1000" dirty="0">
                  <a:effectLst/>
                  <a:latin typeface="Arial" panose="020B0604020202020204" pitchFamily="34" charset="0"/>
                  <a:cs typeface="Arial" panose="020B0604020202020204" pitchFamily="34" charset="0"/>
                </a:rPr>
                <a:t>Revoir les dates de prélèvements externes.</a:t>
              </a:r>
            </a:p>
            <a:p>
              <a:endParaRPr lang="fr-FR" sz="1000" b="1" dirty="0">
                <a:effectLst/>
                <a:latin typeface="Arial" panose="020B0604020202020204" pitchFamily="34" charset="0"/>
                <a:cs typeface="Arial" panose="020B0604020202020204" pitchFamily="34" charset="0"/>
              </a:endParaRPr>
            </a:p>
            <a:p>
              <a:r>
                <a:rPr lang="fr-FR" sz="1000" b="1" dirty="0">
                  <a:solidFill>
                    <a:srgbClr val="252C51"/>
                  </a:solidFill>
                  <a:effectLst/>
                  <a:latin typeface="Arial" panose="020B0604020202020204" pitchFamily="34" charset="0"/>
                  <a:cs typeface="Arial" panose="020B0604020202020204" pitchFamily="34" charset="0"/>
                </a:rPr>
                <a:t>Gestion en direct sur l’appli :</a:t>
              </a:r>
            </a:p>
            <a:p>
              <a:pPr marL="171450" indent="-171450">
                <a:spcBef>
                  <a:spcPts val="200"/>
                </a:spcBef>
                <a:buBlip>
                  <a:blip r:embed="rId15">
                    <a:extLst>
                      <a:ext uri="{96DAC541-7B7A-43D3-8B79-37D633B846F1}">
                        <asvg:svgBlip xmlns:asvg="http://schemas.microsoft.com/office/drawing/2016/SVG/main" r:embed="rId16"/>
                      </a:ext>
                    </a:extLst>
                  </a:blip>
                </a:buBlip>
              </a:pPr>
              <a:r>
                <a:rPr lang="fr-FR" sz="1000" dirty="0">
                  <a:effectLst/>
                  <a:latin typeface="Arial" panose="020B0604020202020204" pitchFamily="34" charset="0"/>
                  <a:cs typeface="Arial" panose="020B0604020202020204" pitchFamily="34" charset="0"/>
                </a:rPr>
                <a:t>Top dépenses ;</a:t>
              </a:r>
            </a:p>
            <a:p>
              <a:pPr marL="171450" indent="-171450">
                <a:spcBef>
                  <a:spcPts val="200"/>
                </a:spcBef>
                <a:buBlip>
                  <a:blip r:embed="rId15">
                    <a:extLst>
                      <a:ext uri="{96DAC541-7B7A-43D3-8B79-37D633B846F1}">
                        <asvg:svgBlip xmlns:asvg="http://schemas.microsoft.com/office/drawing/2016/SVG/main" r:embed="rId16"/>
                      </a:ext>
                    </a:extLst>
                  </a:blip>
                </a:buBlip>
              </a:pPr>
              <a:r>
                <a:rPr lang="fr-FR" sz="1000" dirty="0">
                  <a:effectLst/>
                  <a:latin typeface="Arial" panose="020B0604020202020204" pitchFamily="34" charset="0"/>
                  <a:cs typeface="Arial" panose="020B0604020202020204" pitchFamily="34" charset="0"/>
                </a:rPr>
                <a:t>Entrées/Sorties ;</a:t>
              </a:r>
            </a:p>
            <a:p>
              <a:pPr marL="171450" indent="-171450">
                <a:spcBef>
                  <a:spcPts val="200"/>
                </a:spcBef>
                <a:buBlip>
                  <a:blip r:embed="rId15">
                    <a:extLst>
                      <a:ext uri="{96DAC541-7B7A-43D3-8B79-37D633B846F1}">
                        <asvg:svgBlip xmlns:asvg="http://schemas.microsoft.com/office/drawing/2016/SVG/main" r:embed="rId16"/>
                      </a:ext>
                    </a:extLst>
                  </a:blip>
                </a:buBlip>
              </a:pPr>
              <a:r>
                <a:rPr lang="fr-FR" sz="1000" dirty="0">
                  <a:effectLst/>
                  <a:latin typeface="Arial" panose="020B0604020202020204" pitchFamily="34" charset="0"/>
                  <a:cs typeface="Arial" panose="020B0604020202020204" pitchFamily="34" charset="0"/>
                </a:rPr>
                <a:t>Mes alertes.</a:t>
              </a:r>
            </a:p>
          </p:txBody>
        </p:sp>
      </p:grpSp>
      <p:grpSp>
        <p:nvGrpSpPr>
          <p:cNvPr id="16" name="Groupe 15">
            <a:extLst>
              <a:ext uri="{FF2B5EF4-FFF2-40B4-BE49-F238E27FC236}">
                <a16:creationId xmlns:a16="http://schemas.microsoft.com/office/drawing/2014/main" id="{363DC9E5-629E-9545-F92B-2532521E9105}"/>
              </a:ext>
            </a:extLst>
          </p:cNvPr>
          <p:cNvGrpSpPr/>
          <p:nvPr/>
        </p:nvGrpSpPr>
        <p:grpSpPr>
          <a:xfrm>
            <a:off x="2884181" y="2535339"/>
            <a:ext cx="1881112" cy="3339341"/>
            <a:chOff x="2884181" y="2535339"/>
            <a:chExt cx="1881112" cy="3339341"/>
          </a:xfrm>
        </p:grpSpPr>
        <p:pic>
          <p:nvPicPr>
            <p:cNvPr id="84" name="Graphique 83">
              <a:extLst>
                <a:ext uri="{FF2B5EF4-FFF2-40B4-BE49-F238E27FC236}">
                  <a16:creationId xmlns:a16="http://schemas.microsoft.com/office/drawing/2014/main" id="{D133A9D2-5E52-7292-64F3-8FC302C0BB6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489074" y="2535339"/>
              <a:ext cx="632652" cy="615553"/>
            </a:xfrm>
            <a:prstGeom prst="rect">
              <a:avLst/>
            </a:prstGeom>
          </p:spPr>
        </p:pic>
        <p:sp>
          <p:nvSpPr>
            <p:cNvPr id="100" name="Rectangle 99">
              <a:extLst>
                <a:ext uri="{FF2B5EF4-FFF2-40B4-BE49-F238E27FC236}">
                  <a16:creationId xmlns:a16="http://schemas.microsoft.com/office/drawing/2014/main" id="{6AA2F279-84E0-0211-A12A-17489FF1C920}"/>
                </a:ext>
              </a:extLst>
            </p:cNvPr>
            <p:cNvSpPr/>
            <p:nvPr/>
          </p:nvSpPr>
          <p:spPr>
            <a:xfrm>
              <a:off x="2884181" y="3199582"/>
              <a:ext cx="1822542"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Crédits et échéances</a:t>
              </a:r>
            </a:p>
          </p:txBody>
        </p:sp>
        <p:pic>
          <p:nvPicPr>
            <p:cNvPr id="107" name="Graphique 106">
              <a:extLst>
                <a:ext uri="{FF2B5EF4-FFF2-40B4-BE49-F238E27FC236}">
                  <a16:creationId xmlns:a16="http://schemas.microsoft.com/office/drawing/2014/main" id="{215F5EB8-C908-2FA3-1359-0AD0C284F813}"/>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5400000">
              <a:off x="3681394" y="3456322"/>
              <a:ext cx="228116" cy="323165"/>
            </a:xfrm>
            <a:prstGeom prst="rect">
              <a:avLst/>
            </a:prstGeom>
          </p:spPr>
        </p:pic>
        <p:sp>
          <p:nvSpPr>
            <p:cNvPr id="130" name="ZoneTexte 129">
              <a:extLst>
                <a:ext uri="{FF2B5EF4-FFF2-40B4-BE49-F238E27FC236}">
                  <a16:creationId xmlns:a16="http://schemas.microsoft.com/office/drawing/2014/main" id="{7D08EF14-FE27-A9EE-E310-DD42F52E46AB}"/>
                </a:ext>
              </a:extLst>
            </p:cNvPr>
            <p:cNvSpPr txBox="1"/>
            <p:nvPr/>
          </p:nvSpPr>
          <p:spPr>
            <a:xfrm>
              <a:off x="2896008" y="3771540"/>
              <a:ext cx="1869285" cy="2103140"/>
            </a:xfrm>
            <a:prstGeom prst="rect">
              <a:avLst/>
            </a:prstGeom>
            <a:noFill/>
          </p:spPr>
          <p:txBody>
            <a:bodyPr wrap="square" lIns="0" tIns="0" rIns="0" bIns="0">
              <a:spAutoFit/>
            </a:bodyPr>
            <a:lstStyle/>
            <a:p>
              <a:r>
                <a:rPr lang="fr-FR" sz="1000" b="1" dirty="0">
                  <a:solidFill>
                    <a:schemeClr val="accent1"/>
                  </a:solidFill>
                  <a:effectLst/>
                  <a:latin typeface="Arial" panose="020B0604020202020204" pitchFamily="34" charset="0"/>
                  <a:cs typeface="Arial" panose="020B0604020202020204" pitchFamily="34" charset="0"/>
                </a:rPr>
                <a:t>Immo</a:t>
              </a:r>
              <a:endParaRPr lang="fr-FR" sz="1000" dirty="0">
                <a:solidFill>
                  <a:schemeClr val="accent1"/>
                </a:solidFill>
                <a:effectLst/>
                <a:latin typeface="Arial" panose="020B0604020202020204" pitchFamily="34" charset="0"/>
                <a:cs typeface="Arial" panose="020B0604020202020204" pitchFamily="34" charset="0"/>
              </a:endParaRPr>
            </a:p>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Report des échéances. </a:t>
              </a:r>
            </a:p>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Modulation à la baisse</a:t>
              </a:r>
              <a:r>
                <a:rPr lang="fr-FR" sz="1000" baseline="30000" dirty="0">
                  <a:effectLst/>
                  <a:latin typeface="Arial" panose="020B0604020202020204" pitchFamily="34" charset="0"/>
                  <a:cs typeface="Arial" panose="020B0604020202020204" pitchFamily="34" charset="0"/>
                </a:rPr>
                <a:t>(1)</a:t>
              </a:r>
              <a:r>
                <a:rPr lang="fr-FR" sz="1000" dirty="0">
                  <a:effectLst/>
                  <a:latin typeface="Arial" panose="020B0604020202020204" pitchFamily="34" charset="0"/>
                  <a:cs typeface="Arial" panose="020B0604020202020204" pitchFamily="34" charset="0"/>
                </a:rPr>
                <a:t>.</a:t>
              </a:r>
            </a:p>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Modification du jour de prélèvement.</a:t>
              </a:r>
              <a:endParaRPr lang="fr-FR" sz="1000" b="1" dirty="0">
                <a:effectLst/>
                <a:latin typeface="Arial" panose="020B0604020202020204" pitchFamily="34" charset="0"/>
                <a:cs typeface="Arial" panose="020B0604020202020204" pitchFamily="34" charset="0"/>
              </a:endParaRPr>
            </a:p>
            <a:p>
              <a:pPr>
                <a:spcBef>
                  <a:spcPts val="400"/>
                </a:spcBef>
              </a:pPr>
              <a:r>
                <a:rPr lang="fr-FR" sz="1000" b="1" dirty="0">
                  <a:solidFill>
                    <a:schemeClr val="accent1"/>
                  </a:solidFill>
                  <a:effectLst/>
                  <a:latin typeface="Arial" panose="020B0604020202020204" pitchFamily="34" charset="0"/>
                  <a:cs typeface="Arial" panose="020B0604020202020204" pitchFamily="34" charset="0"/>
                </a:rPr>
                <a:t>Conso</a:t>
              </a:r>
              <a:endParaRPr lang="fr-FR" sz="1000" dirty="0">
                <a:solidFill>
                  <a:schemeClr val="accent1"/>
                </a:solidFill>
                <a:effectLst/>
                <a:latin typeface="Arial" panose="020B0604020202020204" pitchFamily="34" charset="0"/>
                <a:cs typeface="Arial" panose="020B0604020202020204" pitchFamily="34" charset="0"/>
              </a:endParaRPr>
            </a:p>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Report des échéances.</a:t>
              </a:r>
            </a:p>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Modulation à la baisse</a:t>
              </a:r>
              <a:r>
                <a:rPr lang="fr-FR" sz="1000" baseline="30000" dirty="0">
                  <a:effectLst/>
                  <a:latin typeface="Arial" panose="020B0604020202020204" pitchFamily="34" charset="0"/>
                  <a:cs typeface="Arial" panose="020B0604020202020204" pitchFamily="34" charset="0"/>
                </a:rPr>
                <a:t>(2)</a:t>
              </a:r>
              <a:r>
                <a:rPr lang="fr-FR" sz="1000" dirty="0">
                  <a:effectLst/>
                  <a:latin typeface="Arial" panose="020B0604020202020204" pitchFamily="34" charset="0"/>
                  <a:cs typeface="Arial" panose="020B0604020202020204" pitchFamily="34" charset="0"/>
                </a:rPr>
                <a:t>.</a:t>
              </a:r>
            </a:p>
            <a:p>
              <a:pPr marL="171450" indent="-171450">
                <a:spcBef>
                  <a:spcPts val="4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Modification du jour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de prélèvement.</a:t>
              </a:r>
            </a:p>
            <a:p>
              <a:pPr>
                <a:spcBef>
                  <a:spcPts val="400"/>
                </a:spcBef>
              </a:pPr>
              <a:r>
                <a:rPr lang="fr-FR" sz="1000" b="1" dirty="0">
                  <a:solidFill>
                    <a:schemeClr val="accent1"/>
                  </a:solidFill>
                  <a:effectLst/>
                  <a:latin typeface="Arial" panose="020B0604020202020204" pitchFamily="34" charset="0"/>
                  <a:cs typeface="Arial" panose="020B0604020202020204" pitchFamily="34" charset="0"/>
                </a:rPr>
                <a:t>Régén’Air </a:t>
              </a:r>
            </a:p>
          </p:txBody>
        </p:sp>
      </p:grpSp>
      <p:grpSp>
        <p:nvGrpSpPr>
          <p:cNvPr id="17" name="Groupe 16">
            <a:extLst>
              <a:ext uri="{FF2B5EF4-FFF2-40B4-BE49-F238E27FC236}">
                <a16:creationId xmlns:a16="http://schemas.microsoft.com/office/drawing/2014/main" id="{DC5A487A-35D4-51ED-1B4E-08CD9D138F56}"/>
              </a:ext>
            </a:extLst>
          </p:cNvPr>
          <p:cNvGrpSpPr/>
          <p:nvPr/>
        </p:nvGrpSpPr>
        <p:grpSpPr>
          <a:xfrm>
            <a:off x="5060453" y="2535339"/>
            <a:ext cx="1881112" cy="3216230"/>
            <a:chOff x="5060453" y="2535339"/>
            <a:chExt cx="1881112" cy="3216230"/>
          </a:xfrm>
        </p:grpSpPr>
        <p:pic>
          <p:nvPicPr>
            <p:cNvPr id="86" name="Graphique 85">
              <a:extLst>
                <a:ext uri="{FF2B5EF4-FFF2-40B4-BE49-F238E27FC236}">
                  <a16:creationId xmlns:a16="http://schemas.microsoft.com/office/drawing/2014/main" id="{5D5AF946-55BB-1ADD-5A3A-3139DB1D4C63}"/>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654404" y="2535339"/>
              <a:ext cx="632652" cy="615553"/>
            </a:xfrm>
            <a:prstGeom prst="rect">
              <a:avLst/>
            </a:prstGeom>
          </p:spPr>
        </p:pic>
        <p:sp>
          <p:nvSpPr>
            <p:cNvPr id="101" name="Rectangle 100">
              <a:extLst>
                <a:ext uri="{FF2B5EF4-FFF2-40B4-BE49-F238E27FC236}">
                  <a16:creationId xmlns:a16="http://schemas.microsoft.com/office/drawing/2014/main" id="{0F3787F7-3F7B-7B1B-DFA5-3D9B24D3C781}"/>
                </a:ext>
              </a:extLst>
            </p:cNvPr>
            <p:cNvSpPr/>
            <p:nvPr/>
          </p:nvSpPr>
          <p:spPr>
            <a:xfrm>
              <a:off x="5060453" y="3199582"/>
              <a:ext cx="1822542" cy="2659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Bancarisation</a:t>
              </a:r>
            </a:p>
          </p:txBody>
        </p:sp>
        <p:pic>
          <p:nvPicPr>
            <p:cNvPr id="106" name="Graphique 105">
              <a:extLst>
                <a:ext uri="{FF2B5EF4-FFF2-40B4-BE49-F238E27FC236}">
                  <a16:creationId xmlns:a16="http://schemas.microsoft.com/office/drawing/2014/main" id="{8F3597BA-1761-DC72-9DE9-BECB99B3C31E}"/>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rot="5400000">
              <a:off x="5857666" y="3456322"/>
              <a:ext cx="228116" cy="323165"/>
            </a:xfrm>
            <a:prstGeom prst="rect">
              <a:avLst/>
            </a:prstGeom>
          </p:spPr>
        </p:pic>
        <p:sp>
          <p:nvSpPr>
            <p:cNvPr id="131" name="ZoneTexte 130">
              <a:extLst>
                <a:ext uri="{FF2B5EF4-FFF2-40B4-BE49-F238E27FC236}">
                  <a16:creationId xmlns:a16="http://schemas.microsoft.com/office/drawing/2014/main" id="{2F82EB5B-9EA7-1948-F391-85243C9264B5}"/>
                </a:ext>
              </a:extLst>
            </p:cNvPr>
            <p:cNvSpPr txBox="1"/>
            <p:nvPr/>
          </p:nvSpPr>
          <p:spPr>
            <a:xfrm>
              <a:off x="5072280" y="3771540"/>
              <a:ext cx="1869285" cy="1980029"/>
            </a:xfrm>
            <a:prstGeom prst="rect">
              <a:avLst/>
            </a:prstGeom>
            <a:noFill/>
          </p:spPr>
          <p:txBody>
            <a:bodyPr wrap="square" lIns="0" tIns="0" rIns="0" bIns="0">
              <a:spAutoFit/>
            </a:bodyPr>
            <a:lstStyle/>
            <a:p>
              <a:pPr marL="171450" indent="-171450">
                <a:spcBef>
                  <a:spcPts val="400"/>
                </a:spcBef>
                <a:buBlip>
                  <a:blip r:embed="rId27">
                    <a:extLst>
                      <a:ext uri="{96DAC541-7B7A-43D3-8B79-37D633B846F1}">
                        <asvg:svgBlip xmlns:asvg="http://schemas.microsoft.com/office/drawing/2016/SVG/main" r:embed="rId28"/>
                      </a:ext>
                    </a:extLst>
                  </a:blip>
                </a:buBlip>
              </a:pPr>
              <a:r>
                <a:rPr lang="fr-FR" sz="1000" dirty="0">
                  <a:effectLst/>
                  <a:latin typeface="Arial" panose="020B0604020202020204" pitchFamily="34" charset="0"/>
                  <a:cs typeface="Arial" panose="020B0604020202020204" pitchFamily="34" charset="0"/>
                </a:rPr>
                <a:t>Descente de gamme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de forfait vers une Formule Initial avec une Visa Classic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à contrôle de solde quasi-systématique.</a:t>
              </a:r>
            </a:p>
            <a:p>
              <a:pPr marL="171450" indent="-171450">
                <a:spcBef>
                  <a:spcPts val="400"/>
                </a:spcBef>
                <a:buBlip>
                  <a:blip r:embed="rId27">
                    <a:extLst>
                      <a:ext uri="{96DAC541-7B7A-43D3-8B79-37D633B846F1}">
                        <asvg:svgBlip xmlns:asvg="http://schemas.microsoft.com/office/drawing/2016/SVG/main" r:embed="rId28"/>
                      </a:ext>
                    </a:extLst>
                  </a:blip>
                </a:buBlip>
              </a:pPr>
              <a:r>
                <a:rPr lang="fr-FR" sz="1000" dirty="0">
                  <a:effectLst/>
                  <a:latin typeface="Arial" panose="020B0604020202020204" pitchFamily="34" charset="0"/>
                  <a:cs typeface="Arial" panose="020B0604020202020204" pitchFamily="34" charset="0"/>
                </a:rPr>
                <a:t>Changement de forfait vers l’OCF avec une Visa Classic à contrôle de solde systématique.</a:t>
              </a:r>
            </a:p>
            <a:p>
              <a:pPr marL="144000" indent="-169200">
                <a:spcBef>
                  <a:spcPts val="400"/>
                </a:spcBef>
              </a:pPr>
              <a:r>
                <a:rPr lang="fr-FR" sz="1200" b="1" dirty="0">
                  <a:solidFill>
                    <a:srgbClr val="09B2AF"/>
                  </a:solidFill>
                  <a:effectLst/>
                  <a:latin typeface="Arial" panose="020B0604020202020204" pitchFamily="34" charset="0"/>
                  <a:cs typeface="Arial" panose="020B0604020202020204" pitchFamily="34" charset="0"/>
                </a:rPr>
                <a:t>+ </a:t>
              </a:r>
              <a:r>
                <a:rPr lang="fr-FR" sz="1000" dirty="0">
                  <a:effectLst/>
                  <a:latin typeface="Arial" panose="020B0604020202020204" pitchFamily="34" charset="0"/>
                  <a:cs typeface="Arial" panose="020B0604020202020204" pitchFamily="34" charset="0"/>
                </a:rPr>
                <a:t>mise en place d’un découvert négocié dégressif (DND) </a:t>
              </a:r>
              <a:r>
                <a:rPr lang="fr-FR" sz="1000" dirty="0">
                  <a:effectLst/>
                  <a:latin typeface="Arial" panose="020B0604020202020204" pitchFamily="34" charset="0"/>
                  <a:cs typeface="Arial" panose="020B0604020202020204" pitchFamily="34" charset="0"/>
                  <a:sym typeface="Wingdings" panose="05000000000000000000" pitchFamily="2" charset="2"/>
                </a:rPr>
                <a:t> par l’agence Experts Direct</a:t>
              </a:r>
              <a:r>
                <a:rPr lang="fr-FR" sz="1000" dirty="0">
                  <a:effectLst/>
                  <a:latin typeface="Arial" panose="020B0604020202020204" pitchFamily="34" charset="0"/>
                  <a:cs typeface="Arial" panose="020B0604020202020204" pitchFamily="34" charset="0"/>
                </a:rPr>
                <a:t>. </a:t>
              </a:r>
            </a:p>
          </p:txBody>
        </p:sp>
      </p:grpSp>
      <p:pic>
        <p:nvPicPr>
          <p:cNvPr id="5" name="Graphique 4">
            <a:hlinkClick r:id="rId29" action="ppaction://hlinksldjump"/>
            <a:extLst>
              <a:ext uri="{FF2B5EF4-FFF2-40B4-BE49-F238E27FC236}">
                <a16:creationId xmlns:a16="http://schemas.microsoft.com/office/drawing/2014/main" id="{0387A8A3-921A-1F41-8E06-06C8944A23A5}"/>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9839405" y="291396"/>
            <a:ext cx="415080" cy="386454"/>
          </a:xfrm>
          <a:prstGeom prst="rect">
            <a:avLst/>
          </a:prstGeom>
        </p:spPr>
      </p:pic>
      <p:grpSp>
        <p:nvGrpSpPr>
          <p:cNvPr id="6" name="Groupe 5">
            <a:extLst>
              <a:ext uri="{FF2B5EF4-FFF2-40B4-BE49-F238E27FC236}">
                <a16:creationId xmlns:a16="http://schemas.microsoft.com/office/drawing/2014/main" id="{25523A22-4749-1B92-99E7-6EE7381AE288}"/>
              </a:ext>
            </a:extLst>
          </p:cNvPr>
          <p:cNvGrpSpPr/>
          <p:nvPr/>
        </p:nvGrpSpPr>
        <p:grpSpPr>
          <a:xfrm>
            <a:off x="9686945" y="5643367"/>
            <a:ext cx="727414" cy="720000"/>
            <a:chOff x="9686945" y="5643367"/>
            <a:chExt cx="727414" cy="720000"/>
          </a:xfrm>
        </p:grpSpPr>
        <p:sp>
          <p:nvSpPr>
            <p:cNvPr id="7" name="Ellipse 6">
              <a:extLst>
                <a:ext uri="{FF2B5EF4-FFF2-40B4-BE49-F238E27FC236}">
                  <a16:creationId xmlns:a16="http://schemas.microsoft.com/office/drawing/2014/main" id="{DDDC8255-8237-ECDA-5CCD-D94A15DD9809}"/>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00094277-D973-3901-0A59-4F8FAACBCFED}"/>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9694359" y="5643367"/>
              <a:ext cx="720000" cy="720000"/>
            </a:xfrm>
            <a:prstGeom prst="rect">
              <a:avLst/>
            </a:prstGeom>
          </p:spPr>
        </p:pic>
      </p:grpSp>
      <p:pic>
        <p:nvPicPr>
          <p:cNvPr id="9" name="Graphique 8">
            <a:hlinkClick r:id="rId34" action="ppaction://hlinksldjump"/>
            <a:extLst>
              <a:ext uri="{FF2B5EF4-FFF2-40B4-BE49-F238E27FC236}">
                <a16:creationId xmlns:a16="http://schemas.microsoft.com/office/drawing/2014/main" id="{6CE101EF-BEAE-D952-85E0-DB97BD8A94EC}"/>
              </a:ext>
            </a:extLst>
          </p:cNvPr>
          <p:cNvPicPr>
            <a:picLocks noChangeAspect="1"/>
          </p:cNvPicPr>
          <p:nvPr/>
        </p:nvPicPr>
        <p:blipFill>
          <a:blip r:embed="rId35">
            <a:extLst>
              <a:ext uri="{96DAC541-7B7A-43D3-8B79-37D633B846F1}">
                <asvg:svgBlip xmlns:asvg="http://schemas.microsoft.com/office/drawing/2016/SVG/main" r:embed="rId36"/>
              </a:ext>
            </a:extLst>
          </a:blip>
          <a:srcRect/>
          <a:stretch/>
        </p:blipFill>
        <p:spPr>
          <a:xfrm>
            <a:off x="9570693" y="1294509"/>
            <a:ext cx="952500" cy="952500"/>
          </a:xfrm>
          <a:prstGeom prst="rect">
            <a:avLst/>
          </a:prstGeom>
        </p:spPr>
      </p:pic>
      <p:sp>
        <p:nvSpPr>
          <p:cNvPr id="10" name="ZoneTexte 9">
            <a:hlinkClick r:id="rId34" action="ppaction://hlinksldjump"/>
            <a:extLst>
              <a:ext uri="{FF2B5EF4-FFF2-40B4-BE49-F238E27FC236}">
                <a16:creationId xmlns:a16="http://schemas.microsoft.com/office/drawing/2014/main" id="{EFFCF0A9-3BB4-C177-4CA2-94175676C5A0}"/>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11" name="Ellipse 10">
            <a:extLst>
              <a:ext uri="{FF2B5EF4-FFF2-40B4-BE49-F238E27FC236}">
                <a16:creationId xmlns:a16="http://schemas.microsoft.com/office/drawing/2014/main" id="{1B8F5EBE-C49F-6378-5E48-DF51DE3346F2}"/>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Graphique 11">
            <a:hlinkClick r:id="rId37" action="ppaction://hlinksldjump"/>
            <a:extLst>
              <a:ext uri="{FF2B5EF4-FFF2-40B4-BE49-F238E27FC236}">
                <a16:creationId xmlns:a16="http://schemas.microsoft.com/office/drawing/2014/main" id="{BAA0B904-92EC-2541-3B5B-966BBF305435}"/>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9694359" y="5643367"/>
            <a:ext cx="720000" cy="720000"/>
          </a:xfrm>
          <a:prstGeom prst="rect">
            <a:avLst/>
          </a:prstGeom>
        </p:spPr>
      </p:pic>
      <p:sp>
        <p:nvSpPr>
          <p:cNvPr id="13" name="ZoneTexte 12">
            <a:hlinkClick r:id="rId37" action="ppaction://hlinksldjump"/>
            <a:extLst>
              <a:ext uri="{FF2B5EF4-FFF2-40B4-BE49-F238E27FC236}">
                <a16:creationId xmlns:a16="http://schemas.microsoft.com/office/drawing/2014/main" id="{F0264124-E684-5F42-1059-3989CF395045}"/>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14" name="ZoneTexte 13">
            <a:hlinkClick r:id="rId3" action="ppaction://hlinksldjump"/>
            <a:extLst>
              <a:ext uri="{FF2B5EF4-FFF2-40B4-BE49-F238E27FC236}">
                <a16:creationId xmlns:a16="http://schemas.microsoft.com/office/drawing/2014/main" id="{C3244F4B-906E-3885-D527-C754FB0DFD11}"/>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15" name="Graphique 14">
            <a:hlinkClick r:id="rId3" action="ppaction://hlinksldjump"/>
            <a:extLst>
              <a:ext uri="{FF2B5EF4-FFF2-40B4-BE49-F238E27FC236}">
                <a16:creationId xmlns:a16="http://schemas.microsoft.com/office/drawing/2014/main" id="{5E13F63C-8D96-11CC-10F1-D32735011258}"/>
              </a:ext>
            </a:extLst>
          </p:cNvPr>
          <p:cNvPicPr>
            <a:picLocks noChangeAspect="1"/>
          </p:cNvPicPr>
          <p:nvPr/>
        </p:nvPicPr>
        <p:blipFill>
          <a:blip r:embed="rId38">
            <a:extLst>
              <a:ext uri="{96DAC541-7B7A-43D3-8B79-37D633B846F1}">
                <asvg:svgBlip xmlns:asvg="http://schemas.microsoft.com/office/drawing/2016/SVG/main" r:embed="rId39"/>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373257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13EDD1D4-1621-CBFA-9AC3-60917719D63F}"/>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3" name="object 66">
            <a:extLst>
              <a:ext uri="{FF2B5EF4-FFF2-40B4-BE49-F238E27FC236}">
                <a16:creationId xmlns:a16="http://schemas.microsoft.com/office/drawing/2014/main" id="{FB6CB07B-23DF-6083-F16A-EA8AFB4A36A6}"/>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5" name="Slide Number Placeholder 5">
            <a:extLst>
              <a:ext uri="{FF2B5EF4-FFF2-40B4-BE49-F238E27FC236}">
                <a16:creationId xmlns:a16="http://schemas.microsoft.com/office/drawing/2014/main" id="{F829041F-53D1-A30F-4D73-B1FEAF022616}"/>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15</a:t>
            </a:fld>
            <a:endParaRPr lang="fr-FR" dirty="0"/>
          </a:p>
        </p:txBody>
      </p:sp>
      <p:sp>
        <p:nvSpPr>
          <p:cNvPr id="6" name="object 4">
            <a:hlinkClick r:id="rId2" action="ppaction://hlinksldjump"/>
            <a:extLst>
              <a:ext uri="{FF2B5EF4-FFF2-40B4-BE49-F238E27FC236}">
                <a16:creationId xmlns:a16="http://schemas.microsoft.com/office/drawing/2014/main" id="{B9758F8A-90BD-284A-E7BA-EECD6B1B7653}"/>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12823E90-3B5B-B596-230C-02F19E46FF53}"/>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B7800191-6831-090F-1ABE-E8A31E2DE0A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357B11A0-6184-309E-FAAB-6A667871F5FA}"/>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4" name="object 65">
            <a:extLst>
              <a:ext uri="{FF2B5EF4-FFF2-40B4-BE49-F238E27FC236}">
                <a16:creationId xmlns:a16="http://schemas.microsoft.com/office/drawing/2014/main" id="{E9CA6E66-D66C-6950-FC1B-4E06936EE33C}"/>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ÉLIGIBLES OCF </a:t>
            </a:r>
          </a:p>
        </p:txBody>
      </p:sp>
      <p:sp>
        <p:nvSpPr>
          <p:cNvPr id="25" name="object 65">
            <a:extLst>
              <a:ext uri="{FF2B5EF4-FFF2-40B4-BE49-F238E27FC236}">
                <a16:creationId xmlns:a16="http://schemas.microsoft.com/office/drawing/2014/main" id="{9780DC31-A8E2-A872-20D1-43792342DD43}"/>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NOS SOLUTIONS DÉDIÉES</a:t>
            </a:r>
          </a:p>
        </p:txBody>
      </p:sp>
      <p:sp>
        <p:nvSpPr>
          <p:cNvPr id="26" name="ZoneTexte 25">
            <a:extLst>
              <a:ext uri="{FF2B5EF4-FFF2-40B4-BE49-F238E27FC236}">
                <a16:creationId xmlns:a16="http://schemas.microsoft.com/office/drawing/2014/main" id="{47E633C5-104E-ED9B-8EDB-52D5E6170FB0}"/>
              </a:ext>
            </a:extLst>
          </p:cNvPr>
          <p:cNvSpPr txBox="1"/>
          <p:nvPr/>
        </p:nvSpPr>
        <p:spPr>
          <a:xfrm>
            <a:off x="707299" y="6003367"/>
            <a:ext cx="8439200" cy="861774"/>
          </a:xfrm>
          <a:prstGeom prst="rect">
            <a:avLst/>
          </a:prstGeom>
          <a:noFill/>
        </p:spPr>
        <p:txBody>
          <a:bodyPr wrap="square" lIns="0" tIns="0" rIns="0" bIns="0">
            <a:spAutoFit/>
          </a:bodyPr>
          <a:lstStyle/>
          <a:p>
            <a:pPr marL="97200" indent="-97200"/>
            <a:r>
              <a:rPr lang="fr-FR" sz="700" b="1" dirty="0">
                <a:solidFill>
                  <a:schemeClr val="tx2"/>
                </a:solidFill>
                <a:effectLst/>
                <a:latin typeface="Arial Narrow" panose="020B0604020202020204" pitchFamily="34" charset="0"/>
                <a:cs typeface="Arial Narrow" panose="020B0604020202020204" pitchFamily="34" charset="0"/>
              </a:rPr>
              <a:t>(1) Modulation de l’échéance crédit immobilier : </a:t>
            </a:r>
            <a:r>
              <a:rPr lang="fr-FR" sz="700" dirty="0">
                <a:solidFill>
                  <a:schemeClr val="tx2"/>
                </a:solidFill>
                <a:effectLst/>
                <a:latin typeface="Arial Narrow" panose="020B0604020202020204" pitchFamily="34" charset="0"/>
                <a:cs typeface="Arial Narrow" panose="020B0604020202020204" pitchFamily="34" charset="0"/>
              </a:rPr>
              <a:t>Cette faculté de modulation n’est offerte à l’Emprunteur que s’il satisfait aux conditions cumulatives suivantes : le montant du prêt doit avoir été versé dans son intégralité, la première demande de modulation doit intervenir au plus tôt 24 mois à compter du point de départ de l’amortissement, l’Emprunteur ne doit pas avoir d’impayés sur les prêts consentis par le Prêteur, le prêt ne doit pas être pris en charge par une entreprise d’assurance au titre des garanties incapacité de travail ou perte d’emploi. </a:t>
            </a:r>
            <a:r>
              <a:rPr lang="fr-FR" sz="700" b="1" dirty="0">
                <a:solidFill>
                  <a:schemeClr val="tx2"/>
                </a:solidFill>
                <a:effectLst/>
                <a:latin typeface="Arial Narrow" panose="020B0604020202020204" pitchFamily="34" charset="0"/>
                <a:cs typeface="Arial Narrow" panose="020B0604020202020204" pitchFamily="34" charset="0"/>
              </a:rPr>
              <a:t>(2) Modulation des échéances crédit consommation : </a:t>
            </a:r>
            <a:r>
              <a:rPr lang="fr-FR" sz="700" dirty="0">
                <a:solidFill>
                  <a:schemeClr val="tx2"/>
                </a:solidFill>
                <a:effectLst/>
                <a:latin typeface="Arial Narrow" panose="020B0604020202020204" pitchFamily="34" charset="0"/>
                <a:cs typeface="Arial Narrow" panose="020B0604020202020204" pitchFamily="34" charset="0"/>
              </a:rPr>
              <a:t>Au terme des six premiers mois de remboursement, les emprunteurs pourront demander au prêteur à bénéficier de la modification à la hausse ou à la baisse du montant de leurs échéances, sous réserve qu’au jour de la demande, les conditions suivantes soient remplies - les emprunteurs ne présentent aucun impayé dans les remboursements de leurs échéances de crédit et en cas d’impayé ultérieur, les emprunteurs ne pourront plus disposer de leur faculté de modulation d’échéance ;  - le contrat de crédit initial est d’une durée supérieure à douze mois ; - les remboursements des échéances du crédit ne sont pas pris en charge en tout ou partie par la compagnie d’assurances, au titre d’une incapacité de travail ou au titre du chômage, y compris pendant le délai de carence précédant cette prise en charge ; - la précédente demande de modulation date de plus de six mois et les emprunteurs n’ont pas bénéficié de plus de trois modulations d’échéance pendant toute la durée de leur crédit. Le montant des nouvelles échéances ne pourra pas être inférieur au montant de l’échéance d’origine, l’échéance initiale contractuellement fixée constituant l’échéance plancher. Le montant de la prime d’assurance éventuellement souscrite reste inchangé. Les nouvelles conditions de remboursement du crédit seront rappelées aux emprunteurs par l’envoi d’une lettre simple.</a:t>
            </a:r>
          </a:p>
        </p:txBody>
      </p:sp>
      <p:sp>
        <p:nvSpPr>
          <p:cNvPr id="30" name="ZoneTexte 29">
            <a:extLst>
              <a:ext uri="{FF2B5EF4-FFF2-40B4-BE49-F238E27FC236}">
                <a16:creationId xmlns:a16="http://schemas.microsoft.com/office/drawing/2014/main" id="{1F4AD2FD-532B-CDDF-02A9-A256AD9C44C6}"/>
              </a:ext>
            </a:extLst>
          </p:cNvPr>
          <p:cNvSpPr txBox="1"/>
          <p:nvPr/>
        </p:nvSpPr>
        <p:spPr>
          <a:xfrm>
            <a:off x="707299" y="1664876"/>
            <a:ext cx="7001091" cy="769441"/>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En fonction du ciblage du client, certaines situations peuvent être plus ou moins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temporaires. L’objectif reste identique : faire un point sur la situation du client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et l’accompagner au mieux vers un retour à meilleure fortune. </a:t>
            </a:r>
            <a:br>
              <a:rPr lang="fr-FR" sz="1000" dirty="0">
                <a:effectLst/>
                <a:latin typeface="Arial" panose="020B0604020202020204" pitchFamily="34" charset="0"/>
                <a:cs typeface="Arial" panose="020B0604020202020204" pitchFamily="34" charset="0"/>
              </a:rPr>
            </a:br>
            <a:r>
              <a:rPr lang="fr-FR" sz="1000" b="1" dirty="0">
                <a:effectLst/>
                <a:latin typeface="Arial" panose="020B0604020202020204" pitchFamily="34" charset="0"/>
                <a:cs typeface="Arial" panose="020B0604020202020204" pitchFamily="34" charset="0"/>
              </a:rPr>
              <a:t>Ne pas oublier : dès qu'il a été ciblé, le client a reçu automatiquement un courrier</a:t>
            </a:r>
          </a:p>
          <a:p>
            <a:r>
              <a:rPr lang="fr-FR" sz="1000" b="1" dirty="0">
                <a:effectLst/>
                <a:latin typeface="Arial" panose="020B0604020202020204" pitchFamily="34" charset="0"/>
                <a:cs typeface="Arial" panose="020B0604020202020204" pitchFamily="34" charset="0"/>
              </a:rPr>
              <a:t>l’invitant à prendre contact avec son conseiller et lui proposant l’OCF.</a:t>
            </a:r>
            <a:endParaRPr lang="fr-FR" sz="1000" dirty="0">
              <a:effectLst/>
              <a:latin typeface="Arial" panose="020B0604020202020204" pitchFamily="34" charset="0"/>
              <a:cs typeface="Arial" panose="020B0604020202020204" pitchFamily="34" charset="0"/>
            </a:endParaRPr>
          </a:p>
        </p:txBody>
      </p:sp>
      <p:cxnSp>
        <p:nvCxnSpPr>
          <p:cNvPr id="38" name="Connecteur droit 37">
            <a:extLst>
              <a:ext uri="{FF2B5EF4-FFF2-40B4-BE49-F238E27FC236}">
                <a16:creationId xmlns:a16="http://schemas.microsoft.com/office/drawing/2014/main" id="{0D98EB6D-1EE8-59C2-E7F6-CBA93D222709}"/>
              </a:ext>
            </a:extLst>
          </p:cNvPr>
          <p:cNvCxnSpPr>
            <a:cxnSpLocks/>
          </p:cNvCxnSpPr>
          <p:nvPr/>
        </p:nvCxnSpPr>
        <p:spPr>
          <a:xfrm>
            <a:off x="5484761" y="3223096"/>
            <a:ext cx="0" cy="2627040"/>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A8B827F0-FC7E-1F16-CB45-7E0B1F3FB401}"/>
              </a:ext>
            </a:extLst>
          </p:cNvPr>
          <p:cNvCxnSpPr>
            <a:cxnSpLocks/>
          </p:cNvCxnSpPr>
          <p:nvPr/>
        </p:nvCxnSpPr>
        <p:spPr>
          <a:xfrm>
            <a:off x="2349283" y="3133236"/>
            <a:ext cx="0" cy="271690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nvGrpSpPr>
          <p:cNvPr id="13" name="Groupe 12">
            <a:extLst>
              <a:ext uri="{FF2B5EF4-FFF2-40B4-BE49-F238E27FC236}">
                <a16:creationId xmlns:a16="http://schemas.microsoft.com/office/drawing/2014/main" id="{568A4575-1547-28DF-F561-3E42BC38FF1B}"/>
              </a:ext>
            </a:extLst>
          </p:cNvPr>
          <p:cNvGrpSpPr/>
          <p:nvPr/>
        </p:nvGrpSpPr>
        <p:grpSpPr>
          <a:xfrm>
            <a:off x="6985222" y="2840948"/>
            <a:ext cx="2722103" cy="2939954"/>
            <a:chOff x="6985222" y="2840948"/>
            <a:chExt cx="2722103" cy="2939954"/>
          </a:xfrm>
        </p:grpSpPr>
        <p:pic>
          <p:nvPicPr>
            <p:cNvPr id="42" name="Graphique 41">
              <a:extLst>
                <a:ext uri="{FF2B5EF4-FFF2-40B4-BE49-F238E27FC236}">
                  <a16:creationId xmlns:a16="http://schemas.microsoft.com/office/drawing/2014/main" id="{693A565F-2600-E913-BF6A-880D32D178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5222" y="5503903"/>
              <a:ext cx="242374" cy="276999"/>
            </a:xfrm>
            <a:prstGeom prst="rect">
              <a:avLst/>
            </a:prstGeom>
          </p:spPr>
        </p:pic>
        <p:sp>
          <p:nvSpPr>
            <p:cNvPr id="43" name="ZoneTexte 42">
              <a:extLst>
                <a:ext uri="{FF2B5EF4-FFF2-40B4-BE49-F238E27FC236}">
                  <a16:creationId xmlns:a16="http://schemas.microsoft.com/office/drawing/2014/main" id="{1D027620-7F17-50DC-D54B-55FC3949C3A3}"/>
                </a:ext>
              </a:extLst>
            </p:cNvPr>
            <p:cNvSpPr txBox="1"/>
            <p:nvPr/>
          </p:nvSpPr>
          <p:spPr>
            <a:xfrm>
              <a:off x="7241680" y="2840948"/>
              <a:ext cx="2465645" cy="215444"/>
            </a:xfrm>
            <a:prstGeom prst="rect">
              <a:avLst/>
            </a:prstGeom>
            <a:noFill/>
          </p:spPr>
          <p:txBody>
            <a:bodyPr wrap="square" lIns="0" tIns="0" rIns="0" bIns="0" rtlCol="0">
              <a:spAutoFit/>
            </a:bodyPr>
            <a:lstStyle/>
            <a:p>
              <a:r>
                <a:rPr lang="fr-FR" sz="1400" dirty="0">
                  <a:solidFill>
                    <a:schemeClr val="accent3"/>
                  </a:solidFill>
                  <a:latin typeface="Arial" panose="020B0604020202020204" pitchFamily="34" charset="0"/>
                  <a:cs typeface="Arial" panose="020B0604020202020204" pitchFamily="34" charset="0"/>
                </a:rPr>
                <a:t>À SAVOIR</a:t>
              </a:r>
            </a:p>
          </p:txBody>
        </p:sp>
        <p:sp>
          <p:nvSpPr>
            <p:cNvPr id="44" name="Rectangle : coins arrondis 43">
              <a:extLst>
                <a:ext uri="{FF2B5EF4-FFF2-40B4-BE49-F238E27FC236}">
                  <a16:creationId xmlns:a16="http://schemas.microsoft.com/office/drawing/2014/main" id="{42628FC1-2DB7-A9D8-2A35-1EADAB738263}"/>
                </a:ext>
              </a:extLst>
            </p:cNvPr>
            <p:cNvSpPr/>
            <p:nvPr/>
          </p:nvSpPr>
          <p:spPr>
            <a:xfrm>
              <a:off x="7241680" y="3068150"/>
              <a:ext cx="1835999" cy="2233369"/>
            </a:xfrm>
            <a:prstGeom prst="roundRect">
              <a:avLst>
                <a:gd name="adj" fmla="val 49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hlinkClick r:id="rId6"/>
              <a:extLst>
                <a:ext uri="{FF2B5EF4-FFF2-40B4-BE49-F238E27FC236}">
                  <a16:creationId xmlns:a16="http://schemas.microsoft.com/office/drawing/2014/main" id="{9A339512-04DA-7789-E89A-C62D4A3D8BC8}"/>
                </a:ext>
              </a:extLst>
            </p:cNvPr>
            <p:cNvSpPr/>
            <p:nvPr/>
          </p:nvSpPr>
          <p:spPr>
            <a:xfrm>
              <a:off x="7241679" y="5013060"/>
              <a:ext cx="1835999" cy="7678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effectLst/>
                  <a:latin typeface="Arial" panose="020B0604020202020204" pitchFamily="34" charset="0"/>
                  <a:cs typeface="Arial" panose="020B0604020202020204" pitchFamily="34" charset="0"/>
                </a:rPr>
                <a:t>RENDEZ-VOUS SUR </a:t>
              </a:r>
              <a:br>
                <a:rPr lang="fr-FR" sz="900" dirty="0">
                  <a:effectLst/>
                  <a:latin typeface="Arial" panose="020B0604020202020204" pitchFamily="34" charset="0"/>
                  <a:cs typeface="Arial" panose="020B0604020202020204" pitchFamily="34" charset="0"/>
                </a:rPr>
              </a:br>
              <a:r>
                <a:rPr lang="fr-FR" sz="900" dirty="0">
                  <a:effectLst/>
                  <a:latin typeface="Arial" panose="020B0604020202020204" pitchFamily="34" charset="0"/>
                  <a:cs typeface="Arial" panose="020B0604020202020204" pitchFamily="34" charset="0"/>
                </a:rPr>
                <a:t>LA PAGE CONSEIL DE NOTRE SITE INTERNET POUR VOIR </a:t>
              </a:r>
              <a:br>
                <a:rPr lang="fr-FR" sz="900" dirty="0">
                  <a:effectLst/>
                  <a:latin typeface="Arial" panose="020B0604020202020204" pitchFamily="34" charset="0"/>
                  <a:cs typeface="Arial" panose="020B0604020202020204" pitchFamily="34" charset="0"/>
                </a:rPr>
              </a:br>
              <a:r>
                <a:rPr lang="fr-FR" sz="900" dirty="0">
                  <a:effectLst/>
                  <a:latin typeface="Arial" panose="020B0604020202020204" pitchFamily="34" charset="0"/>
                  <a:cs typeface="Arial" panose="020B0604020202020204" pitchFamily="34" charset="0"/>
                </a:rPr>
                <a:t>LA CARTE DES PCB</a:t>
              </a:r>
            </a:p>
          </p:txBody>
        </p:sp>
        <p:pic>
          <p:nvPicPr>
            <p:cNvPr id="46" name="Graphique 45">
              <a:extLst>
                <a:ext uri="{FF2B5EF4-FFF2-40B4-BE49-F238E27FC236}">
                  <a16:creationId xmlns:a16="http://schemas.microsoft.com/office/drawing/2014/main" id="{2FD6747D-5DB0-FC96-89BF-90742762065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60379" y="3153862"/>
              <a:ext cx="557443" cy="677971"/>
            </a:xfrm>
            <a:prstGeom prst="rect">
              <a:avLst/>
            </a:prstGeom>
          </p:spPr>
        </p:pic>
        <p:sp>
          <p:nvSpPr>
            <p:cNvPr id="47" name="ZoneTexte 46">
              <a:extLst>
                <a:ext uri="{FF2B5EF4-FFF2-40B4-BE49-F238E27FC236}">
                  <a16:creationId xmlns:a16="http://schemas.microsoft.com/office/drawing/2014/main" id="{FBC8FAF5-BD92-CEF8-807F-66FEF5EF2A0D}"/>
                </a:ext>
              </a:extLst>
            </p:cNvPr>
            <p:cNvSpPr txBox="1"/>
            <p:nvPr/>
          </p:nvSpPr>
          <p:spPr>
            <a:xfrm>
              <a:off x="8013119" y="3201892"/>
              <a:ext cx="969264" cy="682682"/>
            </a:xfrm>
            <a:prstGeom prst="rect">
              <a:avLst/>
            </a:prstGeom>
            <a:noFill/>
          </p:spPr>
          <p:txBody>
            <a:bodyPr wrap="square" lIns="0" tIns="0" rIns="0" bIns="36000">
              <a:spAutoFit/>
            </a:bodyPr>
            <a:lstStyle/>
            <a:p>
              <a:r>
                <a:rPr lang="fr-FR" sz="1400" dirty="0">
                  <a:solidFill>
                    <a:schemeClr val="bg1"/>
                  </a:solidFill>
                  <a:effectLst/>
                  <a:latin typeface="Arial" panose="020B0604020202020204" pitchFamily="34" charset="0"/>
                  <a:cs typeface="Arial" panose="020B0604020202020204" pitchFamily="34" charset="0"/>
                </a:rPr>
                <a:t>LE POINT CONSEIL </a:t>
              </a:r>
            </a:p>
            <a:p>
              <a:r>
                <a:rPr lang="fr-FR" sz="1400" dirty="0">
                  <a:solidFill>
                    <a:schemeClr val="bg1"/>
                  </a:solidFill>
                  <a:effectLst/>
                  <a:latin typeface="Arial" panose="020B0604020202020204" pitchFamily="34" charset="0"/>
                  <a:cs typeface="Arial" panose="020B0604020202020204" pitchFamily="34" charset="0"/>
                </a:rPr>
                <a:t>BUDGET</a:t>
              </a:r>
            </a:p>
          </p:txBody>
        </p:sp>
        <p:sp>
          <p:nvSpPr>
            <p:cNvPr id="48" name="ZoneTexte 47">
              <a:extLst>
                <a:ext uri="{FF2B5EF4-FFF2-40B4-BE49-F238E27FC236}">
                  <a16:creationId xmlns:a16="http://schemas.microsoft.com/office/drawing/2014/main" id="{533E1C31-1211-D628-F2F3-20B61AB2892B}"/>
                </a:ext>
              </a:extLst>
            </p:cNvPr>
            <p:cNvSpPr txBox="1"/>
            <p:nvPr/>
          </p:nvSpPr>
          <p:spPr>
            <a:xfrm>
              <a:off x="7347039" y="3952959"/>
              <a:ext cx="1717300" cy="923330"/>
            </a:xfrm>
            <a:prstGeom prst="rect">
              <a:avLst/>
            </a:prstGeom>
            <a:noFill/>
          </p:spPr>
          <p:txBody>
            <a:bodyPr wrap="square" lIns="0" tIns="0" rIns="0" bIns="0">
              <a:spAutoFit/>
            </a:bodyPr>
            <a:lstStyle/>
            <a:p>
              <a:r>
                <a:rPr lang="fr-FR" sz="1000" dirty="0">
                  <a:solidFill>
                    <a:schemeClr val="bg1"/>
                  </a:solidFill>
                  <a:effectLst/>
                  <a:latin typeface="Arial" panose="020B0604020202020204" pitchFamily="34" charset="0"/>
                  <a:cs typeface="Arial" panose="020B0604020202020204" pitchFamily="34" charset="0"/>
                </a:rPr>
                <a:t>Service gratuit labellisé par l'État, il a pour but d'accompagner gratuitement les personnes en situation de précarité financière et de prévenir leur surendettement.</a:t>
              </a:r>
            </a:p>
          </p:txBody>
        </p:sp>
      </p:grpSp>
      <p:grpSp>
        <p:nvGrpSpPr>
          <p:cNvPr id="10" name="Groupe 9">
            <a:extLst>
              <a:ext uri="{FF2B5EF4-FFF2-40B4-BE49-F238E27FC236}">
                <a16:creationId xmlns:a16="http://schemas.microsoft.com/office/drawing/2014/main" id="{19906ACC-4B89-E2C8-3202-545774772855}"/>
              </a:ext>
            </a:extLst>
          </p:cNvPr>
          <p:cNvGrpSpPr/>
          <p:nvPr/>
        </p:nvGrpSpPr>
        <p:grpSpPr>
          <a:xfrm>
            <a:off x="735341" y="2517051"/>
            <a:ext cx="1467465" cy="2998861"/>
            <a:chOff x="735341" y="2517051"/>
            <a:chExt cx="1467465" cy="2998861"/>
          </a:xfrm>
        </p:grpSpPr>
        <p:pic>
          <p:nvPicPr>
            <p:cNvPr id="32" name="Graphique 31">
              <a:extLst>
                <a:ext uri="{FF2B5EF4-FFF2-40B4-BE49-F238E27FC236}">
                  <a16:creationId xmlns:a16="http://schemas.microsoft.com/office/drawing/2014/main" id="{EAA3681F-2866-FE57-2622-DC359E475A9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42164" y="2517051"/>
              <a:ext cx="632652" cy="615553"/>
            </a:xfrm>
            <a:prstGeom prst="rect">
              <a:avLst/>
            </a:prstGeom>
          </p:spPr>
        </p:pic>
        <p:sp>
          <p:nvSpPr>
            <p:cNvPr id="35" name="Rectangle 34">
              <a:extLst>
                <a:ext uri="{FF2B5EF4-FFF2-40B4-BE49-F238E27FC236}">
                  <a16:creationId xmlns:a16="http://schemas.microsoft.com/office/drawing/2014/main" id="{236D770C-4586-6DDA-5C05-0448925C0257}"/>
                </a:ext>
              </a:extLst>
            </p:cNvPr>
            <p:cNvSpPr/>
            <p:nvPr/>
          </p:nvSpPr>
          <p:spPr>
            <a:xfrm>
              <a:off x="735341" y="3181294"/>
              <a:ext cx="1463858" cy="265994"/>
            </a:xfrm>
            <a:prstGeom prst="rect">
              <a:avLst/>
            </a:prstGeom>
            <a:solidFill>
              <a:srgbClr val="252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Banque au quotidien</a:t>
              </a:r>
            </a:p>
          </p:txBody>
        </p:sp>
        <p:pic>
          <p:nvPicPr>
            <p:cNvPr id="40" name="Graphique 39">
              <a:extLst>
                <a:ext uri="{FF2B5EF4-FFF2-40B4-BE49-F238E27FC236}">
                  <a16:creationId xmlns:a16="http://schemas.microsoft.com/office/drawing/2014/main" id="{C0C42A67-0C5B-C0E7-E839-34CB6FF102B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5400000">
              <a:off x="1353212" y="3438034"/>
              <a:ext cx="228116" cy="323165"/>
            </a:xfrm>
            <a:prstGeom prst="rect">
              <a:avLst/>
            </a:prstGeom>
          </p:spPr>
        </p:pic>
        <p:sp>
          <p:nvSpPr>
            <p:cNvPr id="49" name="ZoneTexte 48">
              <a:extLst>
                <a:ext uri="{FF2B5EF4-FFF2-40B4-BE49-F238E27FC236}">
                  <a16:creationId xmlns:a16="http://schemas.microsoft.com/office/drawing/2014/main" id="{129A5606-923D-5685-0F3E-FFC04DF80F50}"/>
                </a:ext>
              </a:extLst>
            </p:cNvPr>
            <p:cNvSpPr txBox="1"/>
            <p:nvPr/>
          </p:nvSpPr>
          <p:spPr>
            <a:xfrm>
              <a:off x="779184" y="3761586"/>
              <a:ext cx="1423622" cy="1754326"/>
            </a:xfrm>
            <a:prstGeom prst="rect">
              <a:avLst/>
            </a:prstGeom>
            <a:noFill/>
          </p:spPr>
          <p:txBody>
            <a:bodyPr wrap="square" lIns="0" tIns="0" rIns="0" bIns="0">
              <a:spAutoFit/>
            </a:bodyPr>
            <a:lstStyle/>
            <a:p>
              <a:pPr marL="171450" indent="-171450">
                <a:spcBef>
                  <a:spcPts val="400"/>
                </a:spcBef>
                <a:buBlip>
                  <a:blip r:embed="rId13">
                    <a:extLst>
                      <a:ext uri="{96DAC541-7B7A-43D3-8B79-37D633B846F1}">
                        <asvg:svgBlip xmlns:asvg="http://schemas.microsoft.com/office/drawing/2016/SVG/main" r:embed="rId14"/>
                      </a:ext>
                    </a:extLst>
                  </a:blip>
                </a:buBlip>
              </a:pPr>
              <a:r>
                <a:rPr lang="fr-FR" sz="1000" dirty="0">
                  <a:effectLst/>
                  <a:latin typeface="Arial" panose="020B0604020202020204" pitchFamily="34" charset="0"/>
                  <a:cs typeface="Arial" panose="020B0604020202020204" pitchFamily="34" charset="0"/>
                </a:rPr>
                <a:t>Point budget,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reste à vivre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et mise à jour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du DRC </a:t>
              </a:r>
              <a:r>
                <a:rPr lang="fr-FR" sz="900" dirty="0">
                  <a:effectLst/>
                  <a:latin typeface="Arial" panose="020B0604020202020204" pitchFamily="34" charset="0"/>
                  <a:cs typeface="Arial" panose="020B0604020202020204" pitchFamily="34" charset="0"/>
                </a:rPr>
                <a:t>(Dossier Réglementaire Client).</a:t>
              </a:r>
              <a:endParaRPr lang="fr-FR" sz="1000" b="1" dirty="0">
                <a:effectLst/>
                <a:latin typeface="Arial" panose="020B0604020202020204" pitchFamily="34" charset="0"/>
                <a:cs typeface="Arial" panose="020B0604020202020204" pitchFamily="34" charset="0"/>
              </a:endParaRPr>
            </a:p>
            <a:p>
              <a:pPr>
                <a:spcBef>
                  <a:spcPts val="600"/>
                </a:spcBef>
              </a:pPr>
              <a:r>
                <a:rPr lang="fr-FR" sz="1000" b="1" dirty="0">
                  <a:solidFill>
                    <a:srgbClr val="252C51"/>
                  </a:solidFill>
                  <a:effectLst/>
                  <a:latin typeface="Arial" panose="020B0604020202020204" pitchFamily="34" charset="0"/>
                  <a:cs typeface="Arial" panose="020B0604020202020204" pitchFamily="34" charset="0"/>
                </a:rPr>
                <a:t>Gestion en direct </a:t>
              </a:r>
              <a:br>
                <a:rPr lang="fr-FR" sz="1000" b="1" dirty="0">
                  <a:solidFill>
                    <a:srgbClr val="252C51"/>
                  </a:solidFill>
                  <a:effectLst/>
                  <a:latin typeface="Arial" panose="020B0604020202020204" pitchFamily="34" charset="0"/>
                  <a:cs typeface="Arial" panose="020B0604020202020204" pitchFamily="34" charset="0"/>
                </a:rPr>
              </a:br>
              <a:r>
                <a:rPr lang="fr-FR" sz="1000" b="1" dirty="0">
                  <a:solidFill>
                    <a:srgbClr val="252C51"/>
                  </a:solidFill>
                  <a:effectLst/>
                  <a:latin typeface="Arial" panose="020B0604020202020204" pitchFamily="34" charset="0"/>
                  <a:cs typeface="Arial" panose="020B0604020202020204" pitchFamily="34" charset="0"/>
                </a:rPr>
                <a:t>sur l’appli :</a:t>
              </a:r>
            </a:p>
            <a:p>
              <a:pPr marL="171450" indent="-171450">
                <a:spcBef>
                  <a:spcPts val="400"/>
                </a:spcBef>
                <a:buBlip>
                  <a:blip r:embed="rId13">
                    <a:extLst>
                      <a:ext uri="{96DAC541-7B7A-43D3-8B79-37D633B846F1}">
                        <asvg:svgBlip xmlns:asvg="http://schemas.microsoft.com/office/drawing/2016/SVG/main" r:embed="rId14"/>
                      </a:ext>
                    </a:extLst>
                  </a:blip>
                </a:buBlip>
              </a:pPr>
              <a:r>
                <a:rPr lang="fr-FR" sz="1000" dirty="0">
                  <a:effectLst/>
                  <a:latin typeface="Arial" panose="020B0604020202020204" pitchFamily="34" charset="0"/>
                  <a:cs typeface="Arial" panose="020B0604020202020204" pitchFamily="34" charset="0"/>
                </a:rPr>
                <a:t>Top dépenses ;</a:t>
              </a:r>
            </a:p>
            <a:p>
              <a:pPr marL="171450" indent="-171450">
                <a:spcBef>
                  <a:spcPts val="400"/>
                </a:spcBef>
                <a:buBlip>
                  <a:blip r:embed="rId13">
                    <a:extLst>
                      <a:ext uri="{96DAC541-7B7A-43D3-8B79-37D633B846F1}">
                        <asvg:svgBlip xmlns:asvg="http://schemas.microsoft.com/office/drawing/2016/SVG/main" r:embed="rId14"/>
                      </a:ext>
                    </a:extLst>
                  </a:blip>
                </a:buBlip>
              </a:pPr>
              <a:r>
                <a:rPr lang="fr-FR" sz="1000" dirty="0">
                  <a:effectLst/>
                  <a:latin typeface="Arial" panose="020B0604020202020204" pitchFamily="34" charset="0"/>
                  <a:cs typeface="Arial" panose="020B0604020202020204" pitchFamily="34" charset="0"/>
                </a:rPr>
                <a:t>Entrées/Sorties ;</a:t>
              </a:r>
            </a:p>
            <a:p>
              <a:pPr marL="171450" indent="-171450">
                <a:spcBef>
                  <a:spcPts val="400"/>
                </a:spcBef>
                <a:buBlip>
                  <a:blip r:embed="rId13">
                    <a:extLst>
                      <a:ext uri="{96DAC541-7B7A-43D3-8B79-37D633B846F1}">
                        <asvg:svgBlip xmlns:asvg="http://schemas.microsoft.com/office/drawing/2016/SVG/main" r:embed="rId14"/>
                      </a:ext>
                    </a:extLst>
                  </a:blip>
                </a:buBlip>
              </a:pPr>
              <a:r>
                <a:rPr lang="fr-FR" sz="1000" dirty="0">
                  <a:effectLst/>
                  <a:latin typeface="Arial" panose="020B0604020202020204" pitchFamily="34" charset="0"/>
                  <a:cs typeface="Arial" panose="020B0604020202020204" pitchFamily="34" charset="0"/>
                </a:rPr>
                <a:t>Mes alertes.</a:t>
              </a:r>
            </a:p>
          </p:txBody>
        </p:sp>
      </p:grpSp>
      <p:grpSp>
        <p:nvGrpSpPr>
          <p:cNvPr id="14" name="Groupe 13">
            <a:extLst>
              <a:ext uri="{FF2B5EF4-FFF2-40B4-BE49-F238E27FC236}">
                <a16:creationId xmlns:a16="http://schemas.microsoft.com/office/drawing/2014/main" id="{91EB70E1-DE39-E288-BEE6-9D0F4289628B}"/>
              </a:ext>
            </a:extLst>
          </p:cNvPr>
          <p:cNvGrpSpPr/>
          <p:nvPr/>
        </p:nvGrpSpPr>
        <p:grpSpPr>
          <a:xfrm>
            <a:off x="5781679" y="281961"/>
            <a:ext cx="3395861" cy="2336522"/>
            <a:chOff x="5781679" y="281961"/>
            <a:chExt cx="3395861" cy="2336522"/>
          </a:xfrm>
        </p:grpSpPr>
        <p:grpSp>
          <p:nvGrpSpPr>
            <p:cNvPr id="4" name="Groupe 3">
              <a:extLst>
                <a:ext uri="{FF2B5EF4-FFF2-40B4-BE49-F238E27FC236}">
                  <a16:creationId xmlns:a16="http://schemas.microsoft.com/office/drawing/2014/main" id="{A60894B2-DD97-A3E3-1B51-FE86E1379618}"/>
                </a:ext>
              </a:extLst>
            </p:cNvPr>
            <p:cNvGrpSpPr/>
            <p:nvPr/>
          </p:nvGrpSpPr>
          <p:grpSpPr>
            <a:xfrm>
              <a:off x="5781679" y="281961"/>
              <a:ext cx="3395861" cy="2336522"/>
              <a:chOff x="5781679" y="281961"/>
              <a:chExt cx="3395861" cy="2336522"/>
            </a:xfrm>
          </p:grpSpPr>
          <p:sp>
            <p:nvSpPr>
              <p:cNvPr id="65" name="Forme libre 64">
                <a:extLst>
                  <a:ext uri="{FF2B5EF4-FFF2-40B4-BE49-F238E27FC236}">
                    <a16:creationId xmlns:a16="http://schemas.microsoft.com/office/drawing/2014/main" id="{B76B0ECD-2F1A-25E4-7D7B-99EECC31FE78}"/>
                  </a:ext>
                </a:extLst>
              </p:cNvPr>
              <p:cNvSpPr/>
              <p:nvPr/>
            </p:nvSpPr>
            <p:spPr>
              <a:xfrm rot="10800000">
                <a:off x="5907024" y="318337"/>
                <a:ext cx="1652209" cy="935935"/>
              </a:xfrm>
              <a:custGeom>
                <a:avLst/>
                <a:gdLst>
                  <a:gd name="connsiteX0" fmla="*/ 1609394 w 1652209"/>
                  <a:gd name="connsiteY0" fmla="*/ 935935 h 935935"/>
                  <a:gd name="connsiteX1" fmla="*/ 42815 w 1652209"/>
                  <a:gd name="connsiteY1" fmla="*/ 935935 h 935935"/>
                  <a:gd name="connsiteX2" fmla="*/ 0 w 1652209"/>
                  <a:gd name="connsiteY2" fmla="*/ 893120 h 935935"/>
                  <a:gd name="connsiteX3" fmla="*/ 0 w 1652209"/>
                  <a:gd name="connsiteY3" fmla="*/ 201419 h 935935"/>
                  <a:gd name="connsiteX4" fmla="*/ 42815 w 1652209"/>
                  <a:gd name="connsiteY4" fmla="*/ 158604 h 935935"/>
                  <a:gd name="connsiteX5" fmla="*/ 109329 w 1652209"/>
                  <a:gd name="connsiteY5" fmla="*/ 158604 h 935935"/>
                  <a:gd name="connsiteX6" fmla="*/ 109329 w 1652209"/>
                  <a:gd name="connsiteY6" fmla="*/ 0 h 935935"/>
                  <a:gd name="connsiteX7" fmla="*/ 255611 w 1652209"/>
                  <a:gd name="connsiteY7" fmla="*/ 158604 h 935935"/>
                  <a:gd name="connsiteX8" fmla="*/ 1609394 w 1652209"/>
                  <a:gd name="connsiteY8" fmla="*/ 158604 h 935935"/>
                  <a:gd name="connsiteX9" fmla="*/ 1652209 w 1652209"/>
                  <a:gd name="connsiteY9" fmla="*/ 201419 h 935935"/>
                  <a:gd name="connsiteX10" fmla="*/ 1652209 w 1652209"/>
                  <a:gd name="connsiteY10" fmla="*/ 893120 h 935935"/>
                  <a:gd name="connsiteX11" fmla="*/ 1609394 w 1652209"/>
                  <a:gd name="connsiteY11" fmla="*/ 935935 h 93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2209" h="935935">
                    <a:moveTo>
                      <a:pt x="1609394" y="935935"/>
                    </a:moveTo>
                    <a:lnTo>
                      <a:pt x="42815" y="935935"/>
                    </a:lnTo>
                    <a:cubicBezTo>
                      <a:pt x="19169" y="935935"/>
                      <a:pt x="0" y="916766"/>
                      <a:pt x="0" y="893120"/>
                    </a:cubicBezTo>
                    <a:lnTo>
                      <a:pt x="0" y="201419"/>
                    </a:lnTo>
                    <a:cubicBezTo>
                      <a:pt x="0" y="177773"/>
                      <a:pt x="19169" y="158604"/>
                      <a:pt x="42815" y="158604"/>
                    </a:cubicBezTo>
                    <a:lnTo>
                      <a:pt x="109329" y="158604"/>
                    </a:lnTo>
                    <a:lnTo>
                      <a:pt x="109329" y="0"/>
                    </a:lnTo>
                    <a:lnTo>
                      <a:pt x="255611" y="158604"/>
                    </a:lnTo>
                    <a:lnTo>
                      <a:pt x="1609394" y="158604"/>
                    </a:lnTo>
                    <a:cubicBezTo>
                      <a:pt x="1633040" y="158604"/>
                      <a:pt x="1652209" y="177773"/>
                      <a:pt x="1652209" y="201419"/>
                    </a:cubicBezTo>
                    <a:lnTo>
                      <a:pt x="1652209" y="893120"/>
                    </a:lnTo>
                    <a:cubicBezTo>
                      <a:pt x="1652209" y="916766"/>
                      <a:pt x="1633040" y="935935"/>
                      <a:pt x="1609394" y="935935"/>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4" name="Forme libre 63">
                <a:extLst>
                  <a:ext uri="{FF2B5EF4-FFF2-40B4-BE49-F238E27FC236}">
                    <a16:creationId xmlns:a16="http://schemas.microsoft.com/office/drawing/2014/main" id="{03C9C9D4-EBE7-AD9F-8BA9-866F3E57DDA3}"/>
                  </a:ext>
                </a:extLst>
              </p:cNvPr>
              <p:cNvSpPr/>
              <p:nvPr/>
            </p:nvSpPr>
            <p:spPr>
              <a:xfrm rot="5400000">
                <a:off x="6311764" y="763685"/>
                <a:ext cx="597308" cy="1657478"/>
              </a:xfrm>
              <a:custGeom>
                <a:avLst/>
                <a:gdLst>
                  <a:gd name="connsiteX0" fmla="*/ 0 w 597308"/>
                  <a:gd name="connsiteY0" fmla="*/ 1624578 h 1657478"/>
                  <a:gd name="connsiteX1" fmla="*/ 0 w 597308"/>
                  <a:gd name="connsiteY1" fmla="*/ 206735 h 1657478"/>
                  <a:gd name="connsiteX2" fmla="*/ 32900 w 597308"/>
                  <a:gd name="connsiteY2" fmla="*/ 173835 h 1657478"/>
                  <a:gd name="connsiteX3" fmla="*/ 240252 w 597308"/>
                  <a:gd name="connsiteY3" fmla="*/ 173835 h 1657478"/>
                  <a:gd name="connsiteX4" fmla="*/ 240252 w 597308"/>
                  <a:gd name="connsiteY4" fmla="*/ 0 h 1657478"/>
                  <a:gd name="connsiteX5" fmla="*/ 400581 w 597308"/>
                  <a:gd name="connsiteY5" fmla="*/ 173835 h 1657478"/>
                  <a:gd name="connsiteX6" fmla="*/ 564408 w 597308"/>
                  <a:gd name="connsiteY6" fmla="*/ 173835 h 1657478"/>
                  <a:gd name="connsiteX7" fmla="*/ 597308 w 597308"/>
                  <a:gd name="connsiteY7" fmla="*/ 206735 h 1657478"/>
                  <a:gd name="connsiteX8" fmla="*/ 597308 w 597308"/>
                  <a:gd name="connsiteY8" fmla="*/ 1624578 h 1657478"/>
                  <a:gd name="connsiteX9" fmla="*/ 564408 w 597308"/>
                  <a:gd name="connsiteY9" fmla="*/ 1657478 h 1657478"/>
                  <a:gd name="connsiteX10" fmla="*/ 32900 w 597308"/>
                  <a:gd name="connsiteY10" fmla="*/ 1657478 h 1657478"/>
                  <a:gd name="connsiteX11" fmla="*/ 0 w 597308"/>
                  <a:gd name="connsiteY11" fmla="*/ 1624578 h 1657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7308" h="1657478">
                    <a:moveTo>
                      <a:pt x="0" y="1624578"/>
                    </a:moveTo>
                    <a:lnTo>
                      <a:pt x="0" y="206735"/>
                    </a:lnTo>
                    <a:cubicBezTo>
                      <a:pt x="0" y="188565"/>
                      <a:pt x="14730" y="173835"/>
                      <a:pt x="32900" y="173835"/>
                    </a:cubicBezTo>
                    <a:lnTo>
                      <a:pt x="240252" y="173835"/>
                    </a:lnTo>
                    <a:lnTo>
                      <a:pt x="240252" y="0"/>
                    </a:lnTo>
                    <a:lnTo>
                      <a:pt x="400581" y="173835"/>
                    </a:lnTo>
                    <a:lnTo>
                      <a:pt x="564408" y="173835"/>
                    </a:lnTo>
                    <a:cubicBezTo>
                      <a:pt x="582578" y="173835"/>
                      <a:pt x="597308" y="188565"/>
                      <a:pt x="597308" y="206735"/>
                    </a:cubicBezTo>
                    <a:lnTo>
                      <a:pt x="597308" y="1624578"/>
                    </a:lnTo>
                    <a:cubicBezTo>
                      <a:pt x="597308" y="1642748"/>
                      <a:pt x="582578" y="1657478"/>
                      <a:pt x="564408" y="1657478"/>
                    </a:cubicBezTo>
                    <a:lnTo>
                      <a:pt x="32900" y="1657478"/>
                    </a:lnTo>
                    <a:cubicBezTo>
                      <a:pt x="14730" y="1657478"/>
                      <a:pt x="0" y="1642748"/>
                      <a:pt x="0" y="1624578"/>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66" name="Forme libre 65">
                <a:extLst>
                  <a:ext uri="{FF2B5EF4-FFF2-40B4-BE49-F238E27FC236}">
                    <a16:creationId xmlns:a16="http://schemas.microsoft.com/office/drawing/2014/main" id="{A7C23455-FB98-1A98-6C5B-A36AC257A443}"/>
                  </a:ext>
                </a:extLst>
              </p:cNvPr>
              <p:cNvSpPr/>
              <p:nvPr/>
            </p:nvSpPr>
            <p:spPr>
              <a:xfrm>
                <a:off x="7708391" y="281961"/>
                <a:ext cx="1391044" cy="882412"/>
              </a:xfrm>
              <a:custGeom>
                <a:avLst/>
                <a:gdLst>
                  <a:gd name="connsiteX0" fmla="*/ 40646 w 1391044"/>
                  <a:gd name="connsiteY0" fmla="*/ 0 h 882412"/>
                  <a:gd name="connsiteX1" fmla="*/ 1350398 w 1391044"/>
                  <a:gd name="connsiteY1" fmla="*/ 0 h 882412"/>
                  <a:gd name="connsiteX2" fmla="*/ 1391044 w 1391044"/>
                  <a:gd name="connsiteY2" fmla="*/ 40646 h 882412"/>
                  <a:gd name="connsiteX3" fmla="*/ 1391044 w 1391044"/>
                  <a:gd name="connsiteY3" fmla="*/ 697290 h 882412"/>
                  <a:gd name="connsiteX4" fmla="*/ 1350398 w 1391044"/>
                  <a:gd name="connsiteY4" fmla="*/ 737936 h 882412"/>
                  <a:gd name="connsiteX5" fmla="*/ 739940 w 1391044"/>
                  <a:gd name="connsiteY5" fmla="*/ 737936 h 882412"/>
                  <a:gd name="connsiteX6" fmla="*/ 739940 w 1391044"/>
                  <a:gd name="connsiteY6" fmla="*/ 882412 h 882412"/>
                  <a:gd name="connsiteX7" fmla="*/ 628993 w 1391044"/>
                  <a:gd name="connsiteY7" fmla="*/ 737936 h 882412"/>
                  <a:gd name="connsiteX8" fmla="*/ 40646 w 1391044"/>
                  <a:gd name="connsiteY8" fmla="*/ 737936 h 882412"/>
                  <a:gd name="connsiteX9" fmla="*/ 0 w 1391044"/>
                  <a:gd name="connsiteY9" fmla="*/ 697290 h 882412"/>
                  <a:gd name="connsiteX10" fmla="*/ 0 w 1391044"/>
                  <a:gd name="connsiteY10" fmla="*/ 40646 h 882412"/>
                  <a:gd name="connsiteX11" fmla="*/ 40646 w 1391044"/>
                  <a:gd name="connsiteY11" fmla="*/ 0 h 88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1044" h="882412">
                    <a:moveTo>
                      <a:pt x="40646" y="0"/>
                    </a:moveTo>
                    <a:lnTo>
                      <a:pt x="1350398" y="0"/>
                    </a:lnTo>
                    <a:cubicBezTo>
                      <a:pt x="1372846" y="0"/>
                      <a:pt x="1391044" y="18198"/>
                      <a:pt x="1391044" y="40646"/>
                    </a:cubicBezTo>
                    <a:lnTo>
                      <a:pt x="1391044" y="697290"/>
                    </a:lnTo>
                    <a:cubicBezTo>
                      <a:pt x="1391044" y="719738"/>
                      <a:pt x="1372846" y="737936"/>
                      <a:pt x="1350398" y="737936"/>
                    </a:cubicBezTo>
                    <a:lnTo>
                      <a:pt x="739940" y="737936"/>
                    </a:lnTo>
                    <a:lnTo>
                      <a:pt x="739940" y="882412"/>
                    </a:lnTo>
                    <a:lnTo>
                      <a:pt x="628993" y="737936"/>
                    </a:lnTo>
                    <a:lnTo>
                      <a:pt x="40646" y="737936"/>
                    </a:lnTo>
                    <a:cubicBezTo>
                      <a:pt x="18198" y="737936"/>
                      <a:pt x="0" y="719738"/>
                      <a:pt x="0" y="697290"/>
                    </a:cubicBezTo>
                    <a:lnTo>
                      <a:pt x="0" y="40646"/>
                    </a:lnTo>
                    <a:cubicBezTo>
                      <a:pt x="0" y="18198"/>
                      <a:pt x="18198" y="0"/>
                      <a:pt x="40646" y="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31" name="Graphique 30">
                <a:extLst>
                  <a:ext uri="{FF2B5EF4-FFF2-40B4-BE49-F238E27FC236}">
                    <a16:creationId xmlns:a16="http://schemas.microsoft.com/office/drawing/2014/main" id="{EBC08B28-A105-360A-54FF-57051C706228}"/>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7510338" y="1383518"/>
                <a:ext cx="1667202" cy="1234965"/>
              </a:xfrm>
              <a:prstGeom prst="rect">
                <a:avLst/>
              </a:prstGeom>
            </p:spPr>
          </p:pic>
        </p:grpSp>
        <p:sp>
          <p:nvSpPr>
            <p:cNvPr id="52" name="ZoneTexte 51">
              <a:extLst>
                <a:ext uri="{FF2B5EF4-FFF2-40B4-BE49-F238E27FC236}">
                  <a16:creationId xmlns:a16="http://schemas.microsoft.com/office/drawing/2014/main" id="{78123908-1E42-2A61-1F30-9EB3FB7127AE}"/>
                </a:ext>
              </a:extLst>
            </p:cNvPr>
            <p:cNvSpPr txBox="1"/>
            <p:nvPr/>
          </p:nvSpPr>
          <p:spPr>
            <a:xfrm>
              <a:off x="6046822" y="395993"/>
              <a:ext cx="1391044" cy="615553"/>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Ma situation personnelle a été chamboulée, il n’y a plus qu’un salaire pour les dépenses de ma famille.</a:t>
              </a:r>
            </a:p>
          </p:txBody>
        </p:sp>
        <p:sp>
          <p:nvSpPr>
            <p:cNvPr id="53" name="ZoneTexte 52">
              <a:extLst>
                <a:ext uri="{FF2B5EF4-FFF2-40B4-BE49-F238E27FC236}">
                  <a16:creationId xmlns:a16="http://schemas.microsoft.com/office/drawing/2014/main" id="{6A8E753F-833C-7D25-36C9-4A9D27550D00}"/>
                </a:ext>
              </a:extLst>
            </p:cNvPr>
            <p:cNvSpPr txBox="1"/>
            <p:nvPr/>
          </p:nvSpPr>
          <p:spPr>
            <a:xfrm>
              <a:off x="7801202" y="338643"/>
              <a:ext cx="1181181" cy="615553"/>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J’ai des impayés, </a:t>
              </a:r>
            </a:p>
            <a:p>
              <a:pPr algn="ctr"/>
              <a:r>
                <a:rPr lang="fr-FR" sz="1000" i="1" dirty="0">
                  <a:solidFill>
                    <a:srgbClr val="00676F"/>
                  </a:solidFill>
                  <a:effectLst/>
                  <a:latin typeface="Arial Narrow" panose="020B0604020202020204" pitchFamily="34" charset="0"/>
                  <a:cs typeface="Arial Narrow" panose="020B0604020202020204" pitchFamily="34" charset="0"/>
                </a:rPr>
                <a:t>des lettres de relances…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je n’ose même plus ouvrir mon courrier. </a:t>
              </a:r>
            </a:p>
          </p:txBody>
        </p:sp>
        <p:sp>
          <p:nvSpPr>
            <p:cNvPr id="54" name="ZoneTexte 53">
              <a:extLst>
                <a:ext uri="{FF2B5EF4-FFF2-40B4-BE49-F238E27FC236}">
                  <a16:creationId xmlns:a16="http://schemas.microsoft.com/office/drawing/2014/main" id="{A69D50C0-C75A-5E82-6C5A-78E4668BC235}"/>
                </a:ext>
              </a:extLst>
            </p:cNvPr>
            <p:cNvSpPr txBox="1"/>
            <p:nvPr/>
          </p:nvSpPr>
          <p:spPr>
            <a:xfrm>
              <a:off x="5809392" y="1361219"/>
              <a:ext cx="1391044" cy="461665"/>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J’ai du mal à gérer, je suis toujours à découvert je ne sais plus comment faire.</a:t>
              </a:r>
            </a:p>
          </p:txBody>
        </p:sp>
      </p:grpSp>
      <p:grpSp>
        <p:nvGrpSpPr>
          <p:cNvPr id="11" name="Groupe 10">
            <a:extLst>
              <a:ext uri="{FF2B5EF4-FFF2-40B4-BE49-F238E27FC236}">
                <a16:creationId xmlns:a16="http://schemas.microsoft.com/office/drawing/2014/main" id="{125DDC94-B72E-693B-035C-BFE2984F4D12}"/>
              </a:ext>
            </a:extLst>
          </p:cNvPr>
          <p:cNvGrpSpPr/>
          <p:nvPr/>
        </p:nvGrpSpPr>
        <p:grpSpPr>
          <a:xfrm>
            <a:off x="2434310" y="2517051"/>
            <a:ext cx="3029670" cy="3410978"/>
            <a:chOff x="2434310" y="2517051"/>
            <a:chExt cx="3029670" cy="3410978"/>
          </a:xfrm>
        </p:grpSpPr>
        <p:pic>
          <p:nvPicPr>
            <p:cNvPr id="33" name="Graphique 32">
              <a:extLst>
                <a:ext uri="{FF2B5EF4-FFF2-40B4-BE49-F238E27FC236}">
                  <a16:creationId xmlns:a16="http://schemas.microsoft.com/office/drawing/2014/main" id="{8675DB6E-1D1E-DA2E-0A3B-C94A9C319458}"/>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618550" y="2517051"/>
              <a:ext cx="632652" cy="615553"/>
            </a:xfrm>
            <a:prstGeom prst="rect">
              <a:avLst/>
            </a:prstGeom>
          </p:spPr>
        </p:pic>
        <p:sp>
          <p:nvSpPr>
            <p:cNvPr id="36" name="Rectangle 35">
              <a:extLst>
                <a:ext uri="{FF2B5EF4-FFF2-40B4-BE49-F238E27FC236}">
                  <a16:creationId xmlns:a16="http://schemas.microsoft.com/office/drawing/2014/main" id="{0EF8B294-7731-35A1-670D-47765A10ED52}"/>
                </a:ext>
              </a:extLst>
            </p:cNvPr>
            <p:cNvSpPr/>
            <p:nvPr/>
          </p:nvSpPr>
          <p:spPr>
            <a:xfrm>
              <a:off x="2499314" y="3181294"/>
              <a:ext cx="2855736"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Crédits et échéances</a:t>
              </a:r>
            </a:p>
          </p:txBody>
        </p:sp>
        <p:pic>
          <p:nvPicPr>
            <p:cNvPr id="41" name="Graphique 40">
              <a:extLst>
                <a:ext uri="{FF2B5EF4-FFF2-40B4-BE49-F238E27FC236}">
                  <a16:creationId xmlns:a16="http://schemas.microsoft.com/office/drawing/2014/main" id="{0ABDF1EA-0C2E-12C0-5AC1-638890F6E7DE}"/>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5400000">
              <a:off x="3813124" y="3438034"/>
              <a:ext cx="228116" cy="323165"/>
            </a:xfrm>
            <a:prstGeom prst="rect">
              <a:avLst/>
            </a:prstGeom>
          </p:spPr>
        </p:pic>
        <p:sp>
          <p:nvSpPr>
            <p:cNvPr id="50" name="ZoneTexte 49">
              <a:extLst>
                <a:ext uri="{FF2B5EF4-FFF2-40B4-BE49-F238E27FC236}">
                  <a16:creationId xmlns:a16="http://schemas.microsoft.com/office/drawing/2014/main" id="{B7D10D2A-62C7-E70E-D193-5C20E97A38EA}"/>
                </a:ext>
              </a:extLst>
            </p:cNvPr>
            <p:cNvSpPr txBox="1"/>
            <p:nvPr/>
          </p:nvSpPr>
          <p:spPr>
            <a:xfrm>
              <a:off x="2520977" y="4081370"/>
              <a:ext cx="2887506" cy="1846659"/>
            </a:xfrm>
            <a:prstGeom prst="rect">
              <a:avLst/>
            </a:prstGeom>
            <a:noFill/>
          </p:spPr>
          <p:txBody>
            <a:bodyPr wrap="square" lIns="0" tIns="0" rIns="0" bIns="0">
              <a:spAutoFit/>
            </a:bodyPr>
            <a:lstStyle/>
            <a:p>
              <a:r>
                <a:rPr lang="fr-FR" sz="1000" b="1" dirty="0">
                  <a:solidFill>
                    <a:schemeClr val="accent1"/>
                  </a:solidFill>
                  <a:effectLst/>
                  <a:latin typeface="Arial" panose="020B0604020202020204" pitchFamily="34" charset="0"/>
                  <a:cs typeface="Arial" panose="020B0604020202020204" pitchFamily="34" charset="0"/>
                </a:rPr>
                <a:t>Immo</a:t>
              </a:r>
              <a:endParaRPr lang="fr-FR" sz="1000" dirty="0">
                <a:solidFill>
                  <a:schemeClr val="accent1"/>
                </a:solidFill>
                <a:effectLst/>
                <a:latin typeface="Arial" panose="020B0604020202020204" pitchFamily="34" charset="0"/>
                <a:cs typeface="Arial" panose="020B0604020202020204" pitchFamily="34" charset="0"/>
              </a:endParaRPr>
            </a:p>
            <a:p>
              <a:pPr marL="171450" indent="-171450">
                <a:spcBef>
                  <a:spcPts val="2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Report des échéances. </a:t>
              </a:r>
            </a:p>
            <a:p>
              <a:pPr marL="171450" indent="-171450">
                <a:spcBef>
                  <a:spcPts val="2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Modulation à la baisse</a:t>
              </a:r>
              <a:r>
                <a:rPr lang="fr-FR" sz="1000" baseline="30000" dirty="0">
                  <a:effectLst/>
                  <a:latin typeface="Arial" panose="020B0604020202020204" pitchFamily="34" charset="0"/>
                  <a:cs typeface="Arial" panose="020B0604020202020204" pitchFamily="34" charset="0"/>
                </a:rPr>
                <a:t>(1)</a:t>
              </a:r>
              <a:r>
                <a:rPr lang="fr-FR" sz="1000" dirty="0">
                  <a:effectLst/>
                  <a:latin typeface="Arial" panose="020B0604020202020204" pitchFamily="34" charset="0"/>
                  <a:cs typeface="Arial" panose="020B0604020202020204" pitchFamily="34" charset="0"/>
                </a:rPr>
                <a:t>.</a:t>
              </a:r>
            </a:p>
            <a:p>
              <a:pPr marL="171450" indent="-171450">
                <a:spcBef>
                  <a:spcPts val="2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Modification du jour de prélèvement.</a:t>
              </a:r>
              <a:endParaRPr lang="fr-FR" sz="1000" b="1" dirty="0">
                <a:effectLst/>
                <a:latin typeface="Arial" panose="020B0604020202020204" pitchFamily="34" charset="0"/>
                <a:cs typeface="Arial" panose="020B0604020202020204" pitchFamily="34" charset="0"/>
              </a:endParaRPr>
            </a:p>
            <a:p>
              <a:pPr>
                <a:spcBef>
                  <a:spcPts val="400"/>
                </a:spcBef>
              </a:pPr>
              <a:r>
                <a:rPr lang="fr-FR" sz="1000" b="1" dirty="0">
                  <a:solidFill>
                    <a:schemeClr val="accent1"/>
                  </a:solidFill>
                  <a:effectLst/>
                  <a:latin typeface="Arial" panose="020B0604020202020204" pitchFamily="34" charset="0"/>
                  <a:cs typeface="Arial" panose="020B0604020202020204" pitchFamily="34" charset="0"/>
                </a:rPr>
                <a:t>Conso</a:t>
              </a:r>
              <a:endParaRPr lang="fr-FR" sz="1000" dirty="0">
                <a:solidFill>
                  <a:schemeClr val="accent1"/>
                </a:solidFill>
                <a:effectLst/>
                <a:latin typeface="Arial" panose="020B0604020202020204" pitchFamily="34" charset="0"/>
                <a:cs typeface="Arial" panose="020B0604020202020204" pitchFamily="34" charset="0"/>
              </a:endParaRPr>
            </a:p>
            <a:p>
              <a:pPr marL="171450" indent="-171450">
                <a:spcBef>
                  <a:spcPts val="2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Report des échéances.</a:t>
              </a:r>
            </a:p>
            <a:p>
              <a:pPr marL="171450" indent="-171450">
                <a:spcBef>
                  <a:spcPts val="2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Modulation à la baisse</a:t>
              </a:r>
              <a:r>
                <a:rPr lang="fr-FR" sz="1000" baseline="30000" dirty="0">
                  <a:effectLst/>
                  <a:latin typeface="Arial" panose="020B0604020202020204" pitchFamily="34" charset="0"/>
                  <a:cs typeface="Arial" panose="020B0604020202020204" pitchFamily="34" charset="0"/>
                </a:rPr>
                <a:t>(2)</a:t>
              </a:r>
              <a:r>
                <a:rPr lang="fr-FR" sz="1000" dirty="0">
                  <a:effectLst/>
                  <a:latin typeface="Arial" panose="020B0604020202020204" pitchFamily="34" charset="0"/>
                  <a:cs typeface="Arial" panose="020B0604020202020204" pitchFamily="34" charset="0"/>
                </a:rPr>
                <a:t>.</a:t>
              </a:r>
            </a:p>
            <a:p>
              <a:pPr marL="171450" indent="-171450">
                <a:spcBef>
                  <a:spcPts val="2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Modification du jour de prélèvement.</a:t>
              </a:r>
            </a:p>
            <a:p>
              <a:pPr>
                <a:spcBef>
                  <a:spcPts val="400"/>
                </a:spcBef>
              </a:pPr>
              <a:r>
                <a:rPr lang="fr-FR" sz="1000" b="1" dirty="0">
                  <a:solidFill>
                    <a:srgbClr val="00676F"/>
                  </a:solidFill>
                  <a:effectLst/>
                  <a:latin typeface="Arial" panose="020B0604020202020204" pitchFamily="34" charset="0"/>
                  <a:cs typeface="Arial" panose="020B0604020202020204" pitchFamily="34" charset="0"/>
                </a:rPr>
                <a:t>Micro-Crédit</a:t>
              </a:r>
              <a:endParaRPr lang="fr-FR" sz="1000" b="1" dirty="0">
                <a:solidFill>
                  <a:srgbClr val="00676F"/>
                </a:solidFill>
                <a:latin typeface="Arial" panose="020B0604020202020204" pitchFamily="34" charset="0"/>
                <a:cs typeface="Arial" panose="020B0604020202020204" pitchFamily="34" charset="0"/>
              </a:endParaRPr>
            </a:p>
            <a:p>
              <a:pPr marL="171450" indent="-171450">
                <a:spcBef>
                  <a:spcPts val="200"/>
                </a:spcBef>
                <a:buBlip>
                  <a:blip r:embed="rId21">
                    <a:extLst>
                      <a:ext uri="{96DAC541-7B7A-43D3-8B79-37D633B846F1}">
                        <asvg:svgBlip xmlns:asvg="http://schemas.microsoft.com/office/drawing/2016/SVG/main" r:embed="rId22"/>
                      </a:ext>
                    </a:extLst>
                  </a:blip>
                </a:buBlip>
              </a:pPr>
              <a:r>
                <a:rPr lang="fr-FR" sz="1000" dirty="0">
                  <a:effectLst/>
                  <a:latin typeface="Arial" panose="020B0604020202020204" pitchFamily="34" charset="0"/>
                  <a:cs typeface="Arial" panose="020B0604020202020204" pitchFamily="34" charset="0"/>
                </a:rPr>
                <a:t>Solutions proposées par Parcours Confiance.</a:t>
              </a:r>
              <a:r>
                <a:rPr lang="fr-FR" sz="1000" b="1" dirty="0">
                  <a:solidFill>
                    <a:schemeClr val="accent1"/>
                  </a:solidFill>
                  <a:effectLst/>
                  <a:latin typeface="Arial" panose="020B0604020202020204" pitchFamily="34" charset="0"/>
                  <a:cs typeface="Arial" panose="020B0604020202020204" pitchFamily="34" charset="0"/>
                </a:rPr>
                <a:t> </a:t>
              </a:r>
            </a:p>
          </p:txBody>
        </p:sp>
        <p:sp>
          <p:nvSpPr>
            <p:cNvPr id="55" name="ZoneTexte 54">
              <a:extLst>
                <a:ext uri="{FF2B5EF4-FFF2-40B4-BE49-F238E27FC236}">
                  <a16:creationId xmlns:a16="http://schemas.microsoft.com/office/drawing/2014/main" id="{7CFC110F-9CCC-FB9A-FF65-766EF3536047}"/>
                </a:ext>
              </a:extLst>
            </p:cNvPr>
            <p:cNvSpPr txBox="1"/>
            <p:nvPr/>
          </p:nvSpPr>
          <p:spPr>
            <a:xfrm>
              <a:off x="2807694" y="3728542"/>
              <a:ext cx="2656286" cy="307777"/>
            </a:xfrm>
            <a:prstGeom prst="rect">
              <a:avLst/>
            </a:prstGeom>
            <a:noFill/>
          </p:spPr>
          <p:txBody>
            <a:bodyPr wrap="square" lIns="0" tIns="0" rIns="0" bIns="0">
              <a:spAutoFit/>
            </a:bodyPr>
            <a:lstStyle/>
            <a:p>
              <a:r>
                <a:rPr lang="fr-FR" sz="1000" b="1" i="1" dirty="0">
                  <a:solidFill>
                    <a:srgbClr val="00676F"/>
                  </a:solidFill>
                  <a:effectLst/>
                  <a:latin typeface="Arial Narrow" panose="020B0604020202020204" pitchFamily="34" charset="0"/>
                  <a:cs typeface="Arial Narrow" panose="020B0604020202020204" pitchFamily="34" charset="0"/>
                </a:rPr>
                <a:t>Les clients ciblés en surendettement avérés sont pris   en charge directement par le service recouvrement.</a:t>
              </a:r>
            </a:p>
          </p:txBody>
        </p:sp>
        <p:pic>
          <p:nvPicPr>
            <p:cNvPr id="57" name="Image 56">
              <a:extLst>
                <a:ext uri="{FF2B5EF4-FFF2-40B4-BE49-F238E27FC236}">
                  <a16:creationId xmlns:a16="http://schemas.microsoft.com/office/drawing/2014/main" id="{CFF0324F-4F2A-E2A7-1BB6-3706B6AE3FEF}"/>
                </a:ext>
              </a:extLst>
            </p:cNvPr>
            <p:cNvPicPr>
              <a:picLocks noChangeAspect="1"/>
            </p:cNvPicPr>
            <p:nvPr/>
          </p:nvPicPr>
          <p:blipFill>
            <a:blip r:embed="rId23"/>
            <a:stretch>
              <a:fillRect/>
            </a:stretch>
          </p:blipFill>
          <p:spPr>
            <a:xfrm>
              <a:off x="2434310" y="3704631"/>
              <a:ext cx="355600" cy="355600"/>
            </a:xfrm>
            <a:prstGeom prst="rect">
              <a:avLst/>
            </a:prstGeom>
          </p:spPr>
        </p:pic>
      </p:grpSp>
      <p:grpSp>
        <p:nvGrpSpPr>
          <p:cNvPr id="12" name="Groupe 11">
            <a:extLst>
              <a:ext uri="{FF2B5EF4-FFF2-40B4-BE49-F238E27FC236}">
                <a16:creationId xmlns:a16="http://schemas.microsoft.com/office/drawing/2014/main" id="{54244184-2218-4B09-20A5-418426DFC18D}"/>
              </a:ext>
            </a:extLst>
          </p:cNvPr>
          <p:cNvGrpSpPr/>
          <p:nvPr/>
        </p:nvGrpSpPr>
        <p:grpSpPr>
          <a:xfrm>
            <a:off x="5677837" y="2517051"/>
            <a:ext cx="1297358" cy="2971469"/>
            <a:chOff x="5677837" y="2517051"/>
            <a:chExt cx="1297358" cy="2971469"/>
          </a:xfrm>
        </p:grpSpPr>
        <p:pic>
          <p:nvPicPr>
            <p:cNvPr id="34" name="Graphique 33">
              <a:extLst>
                <a:ext uri="{FF2B5EF4-FFF2-40B4-BE49-F238E27FC236}">
                  <a16:creationId xmlns:a16="http://schemas.microsoft.com/office/drawing/2014/main" id="{A9E25CCE-4D01-8792-6017-1864541F8513}"/>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5968662" y="2517051"/>
              <a:ext cx="632652" cy="615553"/>
            </a:xfrm>
            <a:prstGeom prst="rect">
              <a:avLst/>
            </a:prstGeom>
          </p:spPr>
        </p:pic>
        <p:sp>
          <p:nvSpPr>
            <p:cNvPr id="37" name="Rectangle 36">
              <a:extLst>
                <a:ext uri="{FF2B5EF4-FFF2-40B4-BE49-F238E27FC236}">
                  <a16:creationId xmlns:a16="http://schemas.microsoft.com/office/drawing/2014/main" id="{759BDAA1-21C6-AA9F-C6C6-2ECE724164C7}"/>
                </a:ext>
              </a:extLst>
            </p:cNvPr>
            <p:cNvSpPr/>
            <p:nvPr/>
          </p:nvSpPr>
          <p:spPr>
            <a:xfrm>
              <a:off x="5677837" y="3181294"/>
              <a:ext cx="1214302" cy="2659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Bancarisation</a:t>
              </a:r>
            </a:p>
          </p:txBody>
        </p:sp>
        <p:sp>
          <p:nvSpPr>
            <p:cNvPr id="51" name="ZoneTexte 50">
              <a:extLst>
                <a:ext uri="{FF2B5EF4-FFF2-40B4-BE49-F238E27FC236}">
                  <a16:creationId xmlns:a16="http://schemas.microsoft.com/office/drawing/2014/main" id="{7B23F6D4-A74D-4981-1B21-3145EFBCE07E}"/>
                </a:ext>
              </a:extLst>
            </p:cNvPr>
            <p:cNvSpPr txBox="1"/>
            <p:nvPr/>
          </p:nvSpPr>
          <p:spPr>
            <a:xfrm>
              <a:off x="5677837" y="3713675"/>
              <a:ext cx="1297358" cy="1774845"/>
            </a:xfrm>
            <a:prstGeom prst="rect">
              <a:avLst/>
            </a:prstGeom>
            <a:noFill/>
          </p:spPr>
          <p:txBody>
            <a:bodyPr wrap="square" lIns="0" tIns="0" rIns="0" bIns="0">
              <a:spAutoFit/>
            </a:bodyPr>
            <a:lstStyle/>
            <a:p>
              <a:pPr marL="171450" indent="-171450">
                <a:spcBef>
                  <a:spcPts val="400"/>
                </a:spcBef>
                <a:buBlip>
                  <a:blip r:embed="rId26">
                    <a:extLst>
                      <a:ext uri="{96DAC541-7B7A-43D3-8B79-37D633B846F1}">
                        <asvg:svgBlip xmlns:asvg="http://schemas.microsoft.com/office/drawing/2016/SVG/main" r:embed="rId27"/>
                      </a:ext>
                    </a:extLst>
                  </a:blip>
                </a:buBlip>
              </a:pPr>
              <a:r>
                <a:rPr lang="fr-FR" sz="1000" dirty="0">
                  <a:effectLst/>
                  <a:latin typeface="Arial" panose="020B0604020202020204" pitchFamily="34" charset="0"/>
                  <a:cs typeface="Arial" panose="020B0604020202020204" pitchFamily="34" charset="0"/>
                </a:rPr>
                <a:t>Changement de forfait vers l’OCF avec une Visa Classic à contrôle de solde systématique.</a:t>
              </a:r>
            </a:p>
            <a:p>
              <a:pPr marL="144000" indent="-169200">
                <a:spcBef>
                  <a:spcPts val="400"/>
                </a:spcBef>
              </a:pPr>
              <a:r>
                <a:rPr lang="fr-FR" sz="1200" b="1" dirty="0">
                  <a:solidFill>
                    <a:srgbClr val="09B2AF"/>
                  </a:solidFill>
                  <a:effectLst/>
                  <a:latin typeface="Arial" panose="020B0604020202020204" pitchFamily="34" charset="0"/>
                  <a:cs typeface="Arial" panose="020B0604020202020204" pitchFamily="34" charset="0"/>
                </a:rPr>
                <a:t>+ </a:t>
              </a:r>
              <a:r>
                <a:rPr lang="fr-FR" sz="1000" dirty="0">
                  <a:effectLst/>
                  <a:latin typeface="Arial" panose="020B0604020202020204" pitchFamily="34" charset="0"/>
                  <a:cs typeface="Arial" panose="020B0604020202020204" pitchFamily="34" charset="0"/>
                </a:rPr>
                <a:t>mise en place d’un découvert négocié dégressif (DND) </a:t>
              </a:r>
              <a:r>
                <a:rPr lang="fr-FR" sz="1000" dirty="0">
                  <a:effectLst/>
                  <a:latin typeface="Arial" panose="020B0604020202020204" pitchFamily="34" charset="0"/>
                  <a:cs typeface="Arial" panose="020B0604020202020204" pitchFamily="34" charset="0"/>
                  <a:sym typeface="Wingdings" panose="05000000000000000000" pitchFamily="2" charset="2"/>
                </a:rPr>
                <a:t> par l’agence Experts Direct</a:t>
              </a:r>
              <a:r>
                <a:rPr lang="fr-FR" sz="1000" dirty="0">
                  <a:effectLst/>
                  <a:latin typeface="Arial" panose="020B0604020202020204" pitchFamily="34" charset="0"/>
                  <a:cs typeface="Arial" panose="020B0604020202020204" pitchFamily="34" charset="0"/>
                </a:rPr>
                <a:t>.</a:t>
              </a:r>
            </a:p>
          </p:txBody>
        </p:sp>
        <p:pic>
          <p:nvPicPr>
            <p:cNvPr id="67" name="Graphique 66">
              <a:extLst>
                <a:ext uri="{FF2B5EF4-FFF2-40B4-BE49-F238E27FC236}">
                  <a16:creationId xmlns:a16="http://schemas.microsoft.com/office/drawing/2014/main" id="{4B927A23-BEF2-B530-DC8C-85DFAFCCA72F}"/>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rot="5400000">
              <a:off x="6170930" y="3438034"/>
              <a:ext cx="228116" cy="323165"/>
            </a:xfrm>
            <a:prstGeom prst="rect">
              <a:avLst/>
            </a:prstGeom>
          </p:spPr>
        </p:pic>
      </p:grpSp>
      <p:pic>
        <p:nvPicPr>
          <p:cNvPr id="27" name="Graphique 26">
            <a:hlinkClick r:id="rId30" action="ppaction://hlinksldjump"/>
            <a:extLst>
              <a:ext uri="{FF2B5EF4-FFF2-40B4-BE49-F238E27FC236}">
                <a16:creationId xmlns:a16="http://schemas.microsoft.com/office/drawing/2014/main" id="{86EF5E47-5276-FC8C-2E2D-48064481D664}"/>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9839405" y="291396"/>
            <a:ext cx="415080" cy="386454"/>
          </a:xfrm>
          <a:prstGeom prst="rect">
            <a:avLst/>
          </a:prstGeom>
        </p:spPr>
      </p:pic>
      <p:grpSp>
        <p:nvGrpSpPr>
          <p:cNvPr id="28" name="Groupe 27">
            <a:extLst>
              <a:ext uri="{FF2B5EF4-FFF2-40B4-BE49-F238E27FC236}">
                <a16:creationId xmlns:a16="http://schemas.microsoft.com/office/drawing/2014/main" id="{5649C9B9-4EC7-3E5F-3EF1-0B8C64BF19DE}"/>
              </a:ext>
            </a:extLst>
          </p:cNvPr>
          <p:cNvGrpSpPr/>
          <p:nvPr/>
        </p:nvGrpSpPr>
        <p:grpSpPr>
          <a:xfrm>
            <a:off x="9686945" y="5643367"/>
            <a:ext cx="727414" cy="720000"/>
            <a:chOff x="9686945" y="5643367"/>
            <a:chExt cx="727414" cy="720000"/>
          </a:xfrm>
        </p:grpSpPr>
        <p:sp>
          <p:nvSpPr>
            <p:cNvPr id="29" name="Ellipse 28">
              <a:extLst>
                <a:ext uri="{FF2B5EF4-FFF2-40B4-BE49-F238E27FC236}">
                  <a16:creationId xmlns:a16="http://schemas.microsoft.com/office/drawing/2014/main" id="{F3EE960D-91E1-9DEB-7B9D-8EA149E77CE3}"/>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6" name="Graphique 55">
              <a:extLst>
                <a:ext uri="{FF2B5EF4-FFF2-40B4-BE49-F238E27FC236}">
                  <a16:creationId xmlns:a16="http://schemas.microsoft.com/office/drawing/2014/main" id="{F4150283-93B6-D454-62DC-9A06A67EF6C8}"/>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9694359" y="5643367"/>
              <a:ext cx="720000" cy="720000"/>
            </a:xfrm>
            <a:prstGeom prst="rect">
              <a:avLst/>
            </a:prstGeom>
          </p:spPr>
        </p:pic>
      </p:grpSp>
      <p:pic>
        <p:nvPicPr>
          <p:cNvPr id="58" name="Graphique 57">
            <a:hlinkClick r:id="rId35" action="ppaction://hlinksldjump"/>
            <a:extLst>
              <a:ext uri="{FF2B5EF4-FFF2-40B4-BE49-F238E27FC236}">
                <a16:creationId xmlns:a16="http://schemas.microsoft.com/office/drawing/2014/main" id="{890DBC43-4109-D2EA-EDF0-E55C3A6B2F0A}"/>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a:off x="9570693" y="1294509"/>
            <a:ext cx="952500" cy="952500"/>
          </a:xfrm>
          <a:prstGeom prst="rect">
            <a:avLst/>
          </a:prstGeom>
        </p:spPr>
      </p:pic>
      <p:sp>
        <p:nvSpPr>
          <p:cNvPr id="59" name="ZoneTexte 58">
            <a:hlinkClick r:id="rId35" action="ppaction://hlinksldjump"/>
            <a:extLst>
              <a:ext uri="{FF2B5EF4-FFF2-40B4-BE49-F238E27FC236}">
                <a16:creationId xmlns:a16="http://schemas.microsoft.com/office/drawing/2014/main" id="{F7CE67F2-52A3-6499-E02B-C4B88B958BEE}"/>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60" name="Ellipse 59">
            <a:extLst>
              <a:ext uri="{FF2B5EF4-FFF2-40B4-BE49-F238E27FC236}">
                <a16:creationId xmlns:a16="http://schemas.microsoft.com/office/drawing/2014/main" id="{FC5E464A-3E8C-C170-EC8B-D2CAC9323CA0}"/>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 name="Graphique 60">
            <a:hlinkClick r:id="rId38" action="ppaction://hlinksldjump"/>
            <a:extLst>
              <a:ext uri="{FF2B5EF4-FFF2-40B4-BE49-F238E27FC236}">
                <a16:creationId xmlns:a16="http://schemas.microsoft.com/office/drawing/2014/main" id="{82E6EADD-25BA-6C24-6955-7130EB101BCA}"/>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9694359" y="5643367"/>
            <a:ext cx="720000" cy="720000"/>
          </a:xfrm>
          <a:prstGeom prst="rect">
            <a:avLst/>
          </a:prstGeom>
        </p:spPr>
      </p:pic>
      <p:sp>
        <p:nvSpPr>
          <p:cNvPr id="62" name="ZoneTexte 61">
            <a:hlinkClick r:id="rId38" action="ppaction://hlinksldjump"/>
            <a:extLst>
              <a:ext uri="{FF2B5EF4-FFF2-40B4-BE49-F238E27FC236}">
                <a16:creationId xmlns:a16="http://schemas.microsoft.com/office/drawing/2014/main" id="{06E153E3-CC6D-F006-0A30-A8056F5A1128}"/>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63" name="ZoneTexte 62">
            <a:hlinkClick r:id="rId39" action="ppaction://hlinksldjump"/>
            <a:extLst>
              <a:ext uri="{FF2B5EF4-FFF2-40B4-BE49-F238E27FC236}">
                <a16:creationId xmlns:a16="http://schemas.microsoft.com/office/drawing/2014/main" id="{827F209B-5737-9656-1FBF-A611FB1F7EED}"/>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68" name="Graphique 67">
            <a:hlinkClick r:id="rId39" action="ppaction://hlinksldjump"/>
            <a:extLst>
              <a:ext uri="{FF2B5EF4-FFF2-40B4-BE49-F238E27FC236}">
                <a16:creationId xmlns:a16="http://schemas.microsoft.com/office/drawing/2014/main" id="{F185826B-2972-001E-986C-A4912C7D8BAD}"/>
              </a:ext>
            </a:extLst>
          </p:cNvPr>
          <p:cNvPicPr>
            <a:picLocks noChangeAspect="1"/>
          </p:cNvPicPr>
          <p:nvPr/>
        </p:nvPicPr>
        <p:blipFill>
          <a:blip r:embed="rId40">
            <a:extLst>
              <a:ext uri="{96DAC541-7B7A-43D3-8B79-37D633B846F1}">
                <asvg:svgBlip xmlns:asvg="http://schemas.microsoft.com/office/drawing/2016/SVG/main" r:embed="rId41"/>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223326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CD9EFD9D-CB2B-C4E4-D229-10BB47221B88}"/>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3" name="object 66">
            <a:extLst>
              <a:ext uri="{FF2B5EF4-FFF2-40B4-BE49-F238E27FC236}">
                <a16:creationId xmlns:a16="http://schemas.microsoft.com/office/drawing/2014/main" id="{7EB60A3A-A352-DF35-7F76-C2C91E02C36E}"/>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5" name="Slide Number Placeholder 5">
            <a:extLst>
              <a:ext uri="{FF2B5EF4-FFF2-40B4-BE49-F238E27FC236}">
                <a16:creationId xmlns:a16="http://schemas.microsoft.com/office/drawing/2014/main" id="{6DF35F88-1C82-697F-52CC-435419619E50}"/>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16</a:t>
            </a:fld>
            <a:endParaRPr lang="fr-FR" dirty="0"/>
          </a:p>
        </p:txBody>
      </p:sp>
      <p:sp>
        <p:nvSpPr>
          <p:cNvPr id="6" name="object 4">
            <a:hlinkClick r:id="rId2" action="ppaction://hlinksldjump"/>
            <a:extLst>
              <a:ext uri="{FF2B5EF4-FFF2-40B4-BE49-F238E27FC236}">
                <a16:creationId xmlns:a16="http://schemas.microsoft.com/office/drawing/2014/main" id="{CFD62F2C-D3DD-8F39-664E-CDCE947BB5C3}"/>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2D98757D-1FD8-1E89-1008-0C7FB726D476}"/>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84BF4D78-C037-5A2F-62DB-03D932530C1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78469CCA-B4F7-4F81-3CC8-DE69842DFA82}"/>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4" name="object 65">
            <a:extLst>
              <a:ext uri="{FF2B5EF4-FFF2-40B4-BE49-F238E27FC236}">
                <a16:creationId xmlns:a16="http://schemas.microsoft.com/office/drawing/2014/main" id="{92C040F1-FA6E-2758-A68A-BBAC02D9A8F3}"/>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ÉLIGIBLES OCF </a:t>
            </a:r>
          </a:p>
        </p:txBody>
      </p:sp>
      <p:sp>
        <p:nvSpPr>
          <p:cNvPr id="26" name="object 65">
            <a:extLst>
              <a:ext uri="{FF2B5EF4-FFF2-40B4-BE49-F238E27FC236}">
                <a16:creationId xmlns:a16="http://schemas.microsoft.com/office/drawing/2014/main" id="{3F9B5C7B-596D-1D4F-4335-72E58D38E277}"/>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ZOOM SUR L’OFFRE SPÉCIFIQUE</a:t>
            </a:r>
          </a:p>
        </p:txBody>
      </p:sp>
      <p:grpSp>
        <p:nvGrpSpPr>
          <p:cNvPr id="4" name="Groupe 3">
            <a:extLst>
              <a:ext uri="{FF2B5EF4-FFF2-40B4-BE49-F238E27FC236}">
                <a16:creationId xmlns:a16="http://schemas.microsoft.com/office/drawing/2014/main" id="{1753B038-0B09-B9C9-8E8A-2FC54992DA64}"/>
              </a:ext>
            </a:extLst>
          </p:cNvPr>
          <p:cNvGrpSpPr/>
          <p:nvPr/>
        </p:nvGrpSpPr>
        <p:grpSpPr>
          <a:xfrm>
            <a:off x="5478143" y="865603"/>
            <a:ext cx="3649792" cy="1569984"/>
            <a:chOff x="5478143" y="865603"/>
            <a:chExt cx="3649792" cy="1569984"/>
          </a:xfrm>
        </p:grpSpPr>
        <p:sp>
          <p:nvSpPr>
            <p:cNvPr id="34" name="Forme libre 33">
              <a:extLst>
                <a:ext uri="{FF2B5EF4-FFF2-40B4-BE49-F238E27FC236}">
                  <a16:creationId xmlns:a16="http://schemas.microsoft.com/office/drawing/2014/main" id="{67049D95-DCAA-19BA-3CAD-AA60486CA5E2}"/>
                </a:ext>
              </a:extLst>
            </p:cNvPr>
            <p:cNvSpPr/>
            <p:nvPr/>
          </p:nvSpPr>
          <p:spPr>
            <a:xfrm rot="5400000">
              <a:off x="5978699" y="365047"/>
              <a:ext cx="952501" cy="1953614"/>
            </a:xfrm>
            <a:custGeom>
              <a:avLst/>
              <a:gdLst>
                <a:gd name="connsiteX0" fmla="*/ 0 w 952501"/>
                <a:gd name="connsiteY0" fmla="*/ 1901150 h 1953614"/>
                <a:gd name="connsiteX1" fmla="*/ 0 w 952501"/>
                <a:gd name="connsiteY1" fmla="*/ 213367 h 1953614"/>
                <a:gd name="connsiteX2" fmla="*/ 52464 w 952501"/>
                <a:gd name="connsiteY2" fmla="*/ 160903 h 1953614"/>
                <a:gd name="connsiteX3" fmla="*/ 634416 w 952501"/>
                <a:gd name="connsiteY3" fmla="*/ 160903 h 1953614"/>
                <a:gd name="connsiteX4" fmla="*/ 634416 w 952501"/>
                <a:gd name="connsiteY4" fmla="*/ 0 h 1953614"/>
                <a:gd name="connsiteX5" fmla="*/ 769327 w 952501"/>
                <a:gd name="connsiteY5" fmla="*/ 160903 h 1953614"/>
                <a:gd name="connsiteX6" fmla="*/ 900037 w 952501"/>
                <a:gd name="connsiteY6" fmla="*/ 160903 h 1953614"/>
                <a:gd name="connsiteX7" fmla="*/ 952501 w 952501"/>
                <a:gd name="connsiteY7" fmla="*/ 213367 h 1953614"/>
                <a:gd name="connsiteX8" fmla="*/ 952500 w 952501"/>
                <a:gd name="connsiteY8" fmla="*/ 1901150 h 1953614"/>
                <a:gd name="connsiteX9" fmla="*/ 900036 w 952501"/>
                <a:gd name="connsiteY9" fmla="*/ 1953614 h 1953614"/>
                <a:gd name="connsiteX10" fmla="*/ 52464 w 952501"/>
                <a:gd name="connsiteY10" fmla="*/ 1953614 h 1953614"/>
                <a:gd name="connsiteX11" fmla="*/ 0 w 952501"/>
                <a:gd name="connsiteY11" fmla="*/ 1901150 h 195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2501" h="1953614">
                  <a:moveTo>
                    <a:pt x="0" y="1901150"/>
                  </a:moveTo>
                  <a:lnTo>
                    <a:pt x="0" y="213367"/>
                  </a:lnTo>
                  <a:cubicBezTo>
                    <a:pt x="0" y="184392"/>
                    <a:pt x="23489" y="160903"/>
                    <a:pt x="52464" y="160903"/>
                  </a:cubicBezTo>
                  <a:lnTo>
                    <a:pt x="634416" y="160903"/>
                  </a:lnTo>
                  <a:lnTo>
                    <a:pt x="634416" y="0"/>
                  </a:lnTo>
                  <a:lnTo>
                    <a:pt x="769327" y="160903"/>
                  </a:lnTo>
                  <a:lnTo>
                    <a:pt x="900037" y="160903"/>
                  </a:lnTo>
                  <a:cubicBezTo>
                    <a:pt x="929012" y="160903"/>
                    <a:pt x="952501" y="184392"/>
                    <a:pt x="952501" y="213367"/>
                  </a:cubicBezTo>
                  <a:lnTo>
                    <a:pt x="952500" y="1901150"/>
                  </a:lnTo>
                  <a:cubicBezTo>
                    <a:pt x="952500" y="1930125"/>
                    <a:pt x="929011" y="1953614"/>
                    <a:pt x="900036" y="1953614"/>
                  </a:cubicBezTo>
                  <a:lnTo>
                    <a:pt x="52464" y="1953614"/>
                  </a:lnTo>
                  <a:cubicBezTo>
                    <a:pt x="23489" y="1953614"/>
                    <a:pt x="0" y="1930125"/>
                    <a:pt x="0" y="190115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0" name="ZoneTexte 29">
              <a:extLst>
                <a:ext uri="{FF2B5EF4-FFF2-40B4-BE49-F238E27FC236}">
                  <a16:creationId xmlns:a16="http://schemas.microsoft.com/office/drawing/2014/main" id="{A8686896-3654-14F7-C9DA-2D3C114961F7}"/>
                </a:ext>
              </a:extLst>
            </p:cNvPr>
            <p:cNvSpPr txBox="1"/>
            <p:nvPr/>
          </p:nvSpPr>
          <p:spPr>
            <a:xfrm>
              <a:off x="5568597" y="978118"/>
              <a:ext cx="1611800" cy="798853"/>
            </a:xfrm>
            <a:prstGeom prst="rect">
              <a:avLst/>
            </a:prstGeom>
            <a:noFill/>
          </p:spPr>
          <p:txBody>
            <a:bodyPr wrap="square" lIns="0" tIns="0" rIns="0" bIns="0">
              <a:spAutoFit/>
            </a:bodyPr>
            <a:lstStyle/>
            <a:p>
              <a:pPr algn="ctr"/>
              <a:r>
                <a:rPr lang="fr-FR" sz="1000" i="1" dirty="0">
                  <a:solidFill>
                    <a:srgbClr val="00676F"/>
                  </a:solidFill>
                  <a:effectLst/>
                  <a:latin typeface="Arial Narrow" panose="020B0604020202020204" pitchFamily="34" charset="0"/>
                  <a:cs typeface="Arial Narrow" panose="020B0604020202020204" pitchFamily="34" charset="0"/>
                </a:rPr>
                <a:t>Grâce à l’offre spécifique, aux avantages Caisse d’Epargne et à l’accompagnement personnalisé de mon conseiller, ma situation </a:t>
              </a:r>
              <a:br>
                <a:rPr lang="fr-FR" sz="1000" i="1" dirty="0">
                  <a:solidFill>
                    <a:srgbClr val="00676F"/>
                  </a:solidFill>
                  <a:effectLst/>
                  <a:latin typeface="Arial Narrow" panose="020B0604020202020204" pitchFamily="34" charset="0"/>
                  <a:cs typeface="Arial Narrow" panose="020B0604020202020204" pitchFamily="34" charset="0"/>
                </a:rPr>
              </a:br>
              <a:r>
                <a:rPr lang="fr-FR" sz="1000" i="1" dirty="0">
                  <a:solidFill>
                    <a:srgbClr val="00676F"/>
                  </a:solidFill>
                  <a:effectLst/>
                  <a:latin typeface="Arial Narrow" panose="020B0604020202020204" pitchFamily="34" charset="0"/>
                  <a:cs typeface="Arial Narrow" panose="020B0604020202020204" pitchFamily="34" charset="0"/>
                </a:rPr>
                <a:t>va s’améliorer !</a:t>
              </a:r>
            </a:p>
          </p:txBody>
        </p:sp>
        <p:pic>
          <p:nvPicPr>
            <p:cNvPr id="35" name="Graphique 34">
              <a:extLst>
                <a:ext uri="{FF2B5EF4-FFF2-40B4-BE49-F238E27FC236}">
                  <a16:creationId xmlns:a16="http://schemas.microsoft.com/office/drawing/2014/main" id="{EAFB08D1-0E50-315B-AA89-5398C32AA4B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460733" y="1200622"/>
              <a:ext cx="1667202" cy="1234965"/>
            </a:xfrm>
            <a:prstGeom prst="rect">
              <a:avLst/>
            </a:prstGeom>
          </p:spPr>
        </p:pic>
      </p:grpSp>
      <p:grpSp>
        <p:nvGrpSpPr>
          <p:cNvPr id="12" name="Groupe 11">
            <a:extLst>
              <a:ext uri="{FF2B5EF4-FFF2-40B4-BE49-F238E27FC236}">
                <a16:creationId xmlns:a16="http://schemas.microsoft.com/office/drawing/2014/main" id="{139F8428-99E2-3631-78B5-CEDB4E1CB67D}"/>
              </a:ext>
            </a:extLst>
          </p:cNvPr>
          <p:cNvGrpSpPr/>
          <p:nvPr/>
        </p:nvGrpSpPr>
        <p:grpSpPr>
          <a:xfrm>
            <a:off x="5511018" y="2581582"/>
            <a:ext cx="3182537" cy="607684"/>
            <a:chOff x="5511018" y="2581582"/>
            <a:chExt cx="3182537" cy="607684"/>
          </a:xfrm>
        </p:grpSpPr>
        <p:pic>
          <p:nvPicPr>
            <p:cNvPr id="36" name="Graphique 35">
              <a:extLst>
                <a:ext uri="{FF2B5EF4-FFF2-40B4-BE49-F238E27FC236}">
                  <a16:creationId xmlns:a16="http://schemas.microsoft.com/office/drawing/2014/main" id="{6E435330-C390-90AF-2013-0DDBFCCB68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11018" y="2581582"/>
              <a:ext cx="599011" cy="595313"/>
            </a:xfrm>
            <a:prstGeom prst="rect">
              <a:avLst/>
            </a:prstGeom>
          </p:spPr>
        </p:pic>
        <p:sp>
          <p:nvSpPr>
            <p:cNvPr id="37" name="ZoneTexte 36">
              <a:extLst>
                <a:ext uri="{FF2B5EF4-FFF2-40B4-BE49-F238E27FC236}">
                  <a16:creationId xmlns:a16="http://schemas.microsoft.com/office/drawing/2014/main" id="{5C809B8C-D035-CD9D-7A8C-E3415B08576E}"/>
                </a:ext>
              </a:extLst>
            </p:cNvPr>
            <p:cNvSpPr txBox="1"/>
            <p:nvPr/>
          </p:nvSpPr>
          <p:spPr>
            <a:xfrm>
              <a:off x="6227910" y="2758379"/>
              <a:ext cx="2465645" cy="430887"/>
            </a:xfrm>
            <a:prstGeom prst="rect">
              <a:avLst/>
            </a:prstGeom>
            <a:noFill/>
          </p:spPr>
          <p:txBody>
            <a:bodyPr wrap="square" lIns="0" tIns="0" rIns="0" bIns="0" rtlCol="0">
              <a:spAutoFit/>
            </a:bodyPr>
            <a:lstStyle/>
            <a:p>
              <a:r>
                <a:rPr lang="fr-FR" sz="1400" dirty="0">
                  <a:solidFill>
                    <a:srgbClr val="252C51"/>
                  </a:solidFill>
                  <a:latin typeface="Arial" panose="020B0604020202020204" pitchFamily="34" charset="0"/>
                  <a:cs typeface="Arial" panose="020B0604020202020204" pitchFamily="34" charset="0"/>
                </a:rPr>
                <a:t>LES AVANTAGES</a:t>
              </a:r>
            </a:p>
            <a:p>
              <a:r>
                <a:rPr lang="fr-FR" sz="1400" dirty="0">
                  <a:solidFill>
                    <a:srgbClr val="252C51"/>
                  </a:solidFill>
                  <a:latin typeface="Arial" panose="020B0604020202020204" pitchFamily="34" charset="0"/>
                  <a:cs typeface="Arial" panose="020B0604020202020204" pitchFamily="34" charset="0"/>
                </a:rPr>
                <a:t>CAISSE D’EPARGNE</a:t>
              </a:r>
            </a:p>
          </p:txBody>
        </p:sp>
      </p:grpSp>
      <p:grpSp>
        <p:nvGrpSpPr>
          <p:cNvPr id="11" name="Groupe 10">
            <a:extLst>
              <a:ext uri="{FF2B5EF4-FFF2-40B4-BE49-F238E27FC236}">
                <a16:creationId xmlns:a16="http://schemas.microsoft.com/office/drawing/2014/main" id="{A84B858F-89F7-1C49-2787-81107B1B8C70}"/>
              </a:ext>
            </a:extLst>
          </p:cNvPr>
          <p:cNvGrpSpPr/>
          <p:nvPr/>
        </p:nvGrpSpPr>
        <p:grpSpPr>
          <a:xfrm>
            <a:off x="707298" y="2606211"/>
            <a:ext cx="4638608" cy="3841878"/>
            <a:chOff x="707298" y="2606211"/>
            <a:chExt cx="4638608" cy="3841878"/>
          </a:xfrm>
        </p:grpSpPr>
        <p:sp>
          <p:nvSpPr>
            <p:cNvPr id="41" name="Rectangle 40">
              <a:extLst>
                <a:ext uri="{FF2B5EF4-FFF2-40B4-BE49-F238E27FC236}">
                  <a16:creationId xmlns:a16="http://schemas.microsoft.com/office/drawing/2014/main" id="{70670C5B-E0C9-B6BB-E463-2F73B35D1E51}"/>
                </a:ext>
              </a:extLst>
            </p:cNvPr>
            <p:cNvSpPr/>
            <p:nvPr/>
          </p:nvSpPr>
          <p:spPr>
            <a:xfrm>
              <a:off x="707299" y="2606211"/>
              <a:ext cx="1463858" cy="265994"/>
            </a:xfrm>
            <a:prstGeom prst="rect">
              <a:avLst/>
            </a:prstGeom>
            <a:solidFill>
              <a:srgbClr val="252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Socle réglementaire</a:t>
              </a:r>
            </a:p>
          </p:txBody>
        </p:sp>
        <p:sp>
          <p:nvSpPr>
            <p:cNvPr id="43" name="ZoneTexte 42">
              <a:extLst>
                <a:ext uri="{FF2B5EF4-FFF2-40B4-BE49-F238E27FC236}">
                  <a16:creationId xmlns:a16="http://schemas.microsoft.com/office/drawing/2014/main" id="{E41EBA30-A736-0833-3E8C-98376AF63472}"/>
                </a:ext>
              </a:extLst>
            </p:cNvPr>
            <p:cNvSpPr txBox="1"/>
            <p:nvPr/>
          </p:nvSpPr>
          <p:spPr>
            <a:xfrm>
              <a:off x="707298" y="3011251"/>
              <a:ext cx="4638608" cy="3436838"/>
            </a:xfrm>
            <a:prstGeom prst="rect">
              <a:avLst/>
            </a:prstGeom>
            <a:noFill/>
          </p:spPr>
          <p:txBody>
            <a:bodyPr wrap="square" lIns="0" tIns="0" rIns="0" bIns="0">
              <a:spAutoFit/>
            </a:bodyPr>
            <a:lstStyle/>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La tenue, la fermeture et, le cas échéant, l’ouverture du compte de dépôt.</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Une carte de paiement à autorisation systématique de solde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(Carte VISA Classic).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Abonnement à des services de banque à distance (Internet, téléphone fixe, SMS, etc.) ainsi que la possibilité d’effectuer à distance des opérations de gestion vers un autre compte du titulaire au sein du même établissement.</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 dépôt et le retrait d’espèces dans l’agence Caisse d’Epargne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où le compte est géré.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4 virements mensuels SEPA*, dont au moins 1 virement permanent,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ainsi que des prélèvements SEPA en nombre illimité.</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2 chèques de banque par mois.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Abonnement au système d'alertes sur le niveau du solde du compte (Alert’Ecureuil).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La fourniture de relevés d’identités bancaires.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 plafonnement spécifique des commissions d’intervention </a:t>
              </a:r>
              <a:r>
                <a:rPr lang="fr-FR" sz="1000" dirty="0">
                  <a:solidFill>
                    <a:srgbClr val="000000"/>
                  </a:solidFill>
                  <a:effectLst/>
                  <a:latin typeface="Helvetica" pitchFamily="2" charset="0"/>
                </a:rPr>
                <a:t>à 4€/opération** </a:t>
              </a:r>
              <a:r>
                <a:rPr lang="fr-FR" sz="1000" dirty="0">
                  <a:effectLst/>
                  <a:latin typeface="Arial" panose="020B0604020202020204" pitchFamily="34" charset="0"/>
                  <a:cs typeface="Arial" panose="020B0604020202020204" pitchFamily="34" charset="0"/>
                </a:rPr>
                <a:t>prévues à l’article R. 312- 4-2 du Code monétaire et financier. </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Le plafonnement des frais liés aux incidents de paiement et irrégularités de fonctionnement de compte fixé à 16,50 €/mois.</a:t>
              </a:r>
            </a:p>
            <a:p>
              <a:pPr marL="171450" indent="-171450">
                <a:spcBef>
                  <a:spcPts val="400"/>
                </a:spcBef>
                <a:buBlip>
                  <a:blip r:embed="rId8">
                    <a:extLst>
                      <a:ext uri="{96DAC541-7B7A-43D3-8B79-37D633B846F1}">
                        <asvg:svgBlip xmlns:asvg="http://schemas.microsoft.com/office/drawing/2016/SVG/main" r:embed="rId9"/>
                      </a:ext>
                    </a:extLst>
                  </a:blip>
                </a:buBlip>
              </a:pPr>
              <a:r>
                <a:rPr lang="fr-FR" sz="1000" dirty="0">
                  <a:effectLst/>
                  <a:latin typeface="Arial" panose="020B0604020202020204" pitchFamily="34" charset="0"/>
                  <a:cs typeface="Arial" panose="020B0604020202020204" pitchFamily="34" charset="0"/>
                </a:rPr>
                <a:t>Un changement d’adresse une fois par an.</a:t>
              </a:r>
            </a:p>
          </p:txBody>
        </p:sp>
      </p:grpSp>
      <p:pic>
        <p:nvPicPr>
          <p:cNvPr id="45" name="Graphique 44">
            <a:extLst>
              <a:ext uri="{FF2B5EF4-FFF2-40B4-BE49-F238E27FC236}">
                <a16:creationId xmlns:a16="http://schemas.microsoft.com/office/drawing/2014/main" id="{51B27E60-34AE-C0FB-2F5E-F077CFE1EA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7298" y="1731934"/>
            <a:ext cx="944928" cy="787440"/>
          </a:xfrm>
          <a:prstGeom prst="rect">
            <a:avLst/>
          </a:prstGeom>
        </p:spPr>
      </p:pic>
      <p:grpSp>
        <p:nvGrpSpPr>
          <p:cNvPr id="13" name="Groupe 12">
            <a:extLst>
              <a:ext uri="{FF2B5EF4-FFF2-40B4-BE49-F238E27FC236}">
                <a16:creationId xmlns:a16="http://schemas.microsoft.com/office/drawing/2014/main" id="{C2A2C8CC-7057-31DF-7FF3-E52F4B74E876}"/>
              </a:ext>
            </a:extLst>
          </p:cNvPr>
          <p:cNvGrpSpPr/>
          <p:nvPr/>
        </p:nvGrpSpPr>
        <p:grpSpPr>
          <a:xfrm>
            <a:off x="5541581" y="3258324"/>
            <a:ext cx="3510979" cy="1496556"/>
            <a:chOff x="5541581" y="3258324"/>
            <a:chExt cx="3510979" cy="1496556"/>
          </a:xfrm>
        </p:grpSpPr>
        <p:sp>
          <p:nvSpPr>
            <p:cNvPr id="38" name="Rectangle : coins arrondis 37">
              <a:extLst>
                <a:ext uri="{FF2B5EF4-FFF2-40B4-BE49-F238E27FC236}">
                  <a16:creationId xmlns:a16="http://schemas.microsoft.com/office/drawing/2014/main" id="{98D6ADE9-F534-FD84-7005-294CC5991477}"/>
                </a:ext>
              </a:extLst>
            </p:cNvPr>
            <p:cNvSpPr/>
            <p:nvPr/>
          </p:nvSpPr>
          <p:spPr>
            <a:xfrm>
              <a:off x="5541581" y="3258324"/>
              <a:ext cx="3510979" cy="1496556"/>
            </a:xfrm>
            <a:prstGeom prst="roundRect">
              <a:avLst>
                <a:gd name="adj" fmla="val 49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a:extLst>
                <a:ext uri="{FF2B5EF4-FFF2-40B4-BE49-F238E27FC236}">
                  <a16:creationId xmlns:a16="http://schemas.microsoft.com/office/drawing/2014/main" id="{DB923563-DB85-1200-9E89-D212DD7F1E55}"/>
                </a:ext>
              </a:extLst>
            </p:cNvPr>
            <p:cNvSpPr txBox="1"/>
            <p:nvPr/>
          </p:nvSpPr>
          <p:spPr>
            <a:xfrm>
              <a:off x="6443155" y="3389790"/>
              <a:ext cx="2444814" cy="1231106"/>
            </a:xfrm>
            <a:prstGeom prst="rect">
              <a:avLst/>
            </a:prstGeom>
            <a:noFill/>
          </p:spPr>
          <p:txBody>
            <a:bodyPr wrap="square" lIns="0" tIns="0" rIns="0" bIns="0">
              <a:spAutoFit/>
            </a:bodyPr>
            <a:lstStyle/>
            <a:p>
              <a:pPr marL="171450" indent="-171450">
                <a:buBlip>
                  <a:blip r:embed="rId12">
                    <a:extLst>
                      <a:ext uri="{96DAC541-7B7A-43D3-8B79-37D633B846F1}">
                        <asvg:svgBlip xmlns:asvg="http://schemas.microsoft.com/office/drawing/2016/SVG/main" r:embed="rId13"/>
                      </a:ext>
                    </a:extLst>
                  </a:blip>
                </a:buBlip>
              </a:pPr>
              <a:r>
                <a:rPr lang="fr-FR" sz="1000" b="1" dirty="0">
                  <a:solidFill>
                    <a:schemeClr val="bg1"/>
                  </a:solidFill>
                  <a:effectLst/>
                  <a:latin typeface="Arial" panose="020B0604020202020204" pitchFamily="34" charset="0"/>
                  <a:cs typeface="Arial" panose="020B0604020202020204" pitchFamily="34" charset="0"/>
                </a:rPr>
                <a:t>Les avantages de la carte Visa Classic à contrôle de solde systématique :</a:t>
              </a:r>
              <a:endParaRPr lang="fr-FR" sz="1000" b="1" dirty="0">
                <a:solidFill>
                  <a:schemeClr val="bg1"/>
                </a:solidFill>
                <a:latin typeface="Arial" panose="020B0604020202020204" pitchFamily="34" charset="0"/>
                <a:cs typeface="Arial" panose="020B0604020202020204" pitchFamily="34" charset="0"/>
              </a:endParaRPr>
            </a:p>
            <a:p>
              <a:pPr marL="351450" indent="-135450">
                <a:spcBef>
                  <a:spcPts val="600"/>
                </a:spcBef>
                <a:buFont typeface="Arial" panose="020B0604020202020204" pitchFamily="34" charset="0"/>
                <a:buChar char="•"/>
              </a:pPr>
              <a:r>
                <a:rPr lang="fr-FR" sz="1000" dirty="0">
                  <a:solidFill>
                    <a:schemeClr val="bg1"/>
                  </a:solidFill>
                  <a:effectLst/>
                  <a:latin typeface="Arial" panose="020B0604020202020204" pitchFamily="34" charset="0"/>
                  <a:cs typeface="Arial" panose="020B0604020202020204" pitchFamily="34" charset="0"/>
                </a:rPr>
                <a:t>La consultation et la gestion du compte et de la carte directement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sur l’appli ;</a:t>
              </a:r>
            </a:p>
            <a:p>
              <a:pPr marL="351450" indent="-135450">
                <a:spcBef>
                  <a:spcPts val="600"/>
                </a:spcBef>
                <a:buFont typeface="Arial" panose="020B0604020202020204" pitchFamily="34" charset="0"/>
                <a:buChar char="•"/>
              </a:pPr>
              <a:r>
                <a:rPr lang="fr-FR" sz="1000" dirty="0">
                  <a:solidFill>
                    <a:schemeClr val="bg1"/>
                  </a:solidFill>
                  <a:effectLst/>
                  <a:latin typeface="Arial" panose="020B0604020202020204" pitchFamily="34" charset="0"/>
                  <a:cs typeface="Arial" panose="020B0604020202020204" pitchFamily="34" charset="0"/>
                </a:rPr>
                <a:t>Les assurances et garanties VISA.</a:t>
              </a:r>
            </a:p>
          </p:txBody>
        </p:sp>
        <p:pic>
          <p:nvPicPr>
            <p:cNvPr id="49" name="Graphique 48">
              <a:extLst>
                <a:ext uri="{FF2B5EF4-FFF2-40B4-BE49-F238E27FC236}">
                  <a16:creationId xmlns:a16="http://schemas.microsoft.com/office/drawing/2014/main" id="{1C0B54C2-DCC3-08B7-9255-2C8B8627CCD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549162" y="3306904"/>
              <a:ext cx="912280" cy="760233"/>
            </a:xfrm>
            <a:prstGeom prst="rect">
              <a:avLst/>
            </a:prstGeom>
          </p:spPr>
        </p:pic>
      </p:grpSp>
      <p:grpSp>
        <p:nvGrpSpPr>
          <p:cNvPr id="14" name="Groupe 13">
            <a:extLst>
              <a:ext uri="{FF2B5EF4-FFF2-40B4-BE49-F238E27FC236}">
                <a16:creationId xmlns:a16="http://schemas.microsoft.com/office/drawing/2014/main" id="{8ECDF40F-6DA8-5F81-59E1-7DBFCCC93696}"/>
              </a:ext>
            </a:extLst>
          </p:cNvPr>
          <p:cNvGrpSpPr/>
          <p:nvPr/>
        </p:nvGrpSpPr>
        <p:grpSpPr>
          <a:xfrm>
            <a:off x="5541581" y="4831092"/>
            <a:ext cx="3510979" cy="748024"/>
            <a:chOff x="5541581" y="4831092"/>
            <a:chExt cx="3510979" cy="748024"/>
          </a:xfrm>
        </p:grpSpPr>
        <p:sp>
          <p:nvSpPr>
            <p:cNvPr id="39" name="Rectangle : coins arrondis 38">
              <a:extLst>
                <a:ext uri="{FF2B5EF4-FFF2-40B4-BE49-F238E27FC236}">
                  <a16:creationId xmlns:a16="http://schemas.microsoft.com/office/drawing/2014/main" id="{A3DF5C23-D687-F251-9329-3CBEC4E77A19}"/>
                </a:ext>
              </a:extLst>
            </p:cNvPr>
            <p:cNvSpPr/>
            <p:nvPr/>
          </p:nvSpPr>
          <p:spPr>
            <a:xfrm>
              <a:off x="5541581" y="4831092"/>
              <a:ext cx="3510979" cy="720000"/>
            </a:xfrm>
            <a:prstGeom prst="roundRect">
              <a:avLst>
                <a:gd name="adj" fmla="val 49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Graphique 50">
              <a:extLst>
                <a:ext uri="{FF2B5EF4-FFF2-40B4-BE49-F238E27FC236}">
                  <a16:creationId xmlns:a16="http://schemas.microsoft.com/office/drawing/2014/main" id="{D518A2D3-0BFD-8508-2ABF-5F798E08E8B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568793" y="4835242"/>
              <a:ext cx="892649" cy="743874"/>
            </a:xfrm>
            <a:prstGeom prst="rect">
              <a:avLst/>
            </a:prstGeom>
          </p:spPr>
        </p:pic>
        <p:sp>
          <p:nvSpPr>
            <p:cNvPr id="54" name="ZoneTexte 53">
              <a:extLst>
                <a:ext uri="{FF2B5EF4-FFF2-40B4-BE49-F238E27FC236}">
                  <a16:creationId xmlns:a16="http://schemas.microsoft.com/office/drawing/2014/main" id="{812153A3-EADC-A279-0C50-370EF0158AC0}"/>
                </a:ext>
              </a:extLst>
            </p:cNvPr>
            <p:cNvSpPr txBox="1"/>
            <p:nvPr/>
          </p:nvSpPr>
          <p:spPr>
            <a:xfrm>
              <a:off x="6443154" y="4976346"/>
              <a:ext cx="2602819" cy="461665"/>
            </a:xfrm>
            <a:prstGeom prst="rect">
              <a:avLst/>
            </a:prstGeom>
            <a:noFill/>
          </p:spPr>
          <p:txBody>
            <a:bodyPr wrap="square" lIns="0" tIns="0" rIns="0" bIns="0">
              <a:spAutoFit/>
            </a:bodyPr>
            <a:lstStyle/>
            <a:p>
              <a:pPr marL="171450" indent="-171450">
                <a:buBlip>
                  <a:blip r:embed="rId8">
                    <a:extLst>
                      <a:ext uri="{96DAC541-7B7A-43D3-8B79-37D633B846F1}">
                        <asvg:svgBlip xmlns:asvg="http://schemas.microsoft.com/office/drawing/2016/SVG/main" r:embed="rId9"/>
                      </a:ext>
                    </a:extLst>
                  </a:blip>
                </a:buBlip>
              </a:pPr>
              <a:r>
                <a:rPr lang="fr-FR" sz="1000" b="1" dirty="0">
                  <a:solidFill>
                    <a:schemeClr val="accent1"/>
                  </a:solidFill>
                  <a:effectLst/>
                  <a:latin typeface="Arial" panose="020B0604020202020204" pitchFamily="34" charset="0"/>
                  <a:cs typeface="Arial" panose="020B0604020202020204" pitchFamily="34" charset="0"/>
                </a:rPr>
                <a:t>Réduction de 50 % sur les frais de rejet de prélèvement, de virement ou de TIPSEPA pour défaut de provision*** </a:t>
              </a:r>
            </a:p>
          </p:txBody>
        </p:sp>
      </p:grpSp>
      <p:grpSp>
        <p:nvGrpSpPr>
          <p:cNvPr id="15" name="Groupe 14">
            <a:extLst>
              <a:ext uri="{FF2B5EF4-FFF2-40B4-BE49-F238E27FC236}">
                <a16:creationId xmlns:a16="http://schemas.microsoft.com/office/drawing/2014/main" id="{E30D7E32-A68E-5CCF-2D36-59CC560E126D}"/>
              </a:ext>
            </a:extLst>
          </p:cNvPr>
          <p:cNvGrpSpPr/>
          <p:nvPr/>
        </p:nvGrpSpPr>
        <p:grpSpPr>
          <a:xfrm>
            <a:off x="5541581" y="5617475"/>
            <a:ext cx="3510979" cy="826555"/>
            <a:chOff x="5541581" y="5617475"/>
            <a:chExt cx="3510979" cy="826555"/>
          </a:xfrm>
        </p:grpSpPr>
        <p:sp>
          <p:nvSpPr>
            <p:cNvPr id="40" name="Rectangle : coins arrondis 39">
              <a:extLst>
                <a:ext uri="{FF2B5EF4-FFF2-40B4-BE49-F238E27FC236}">
                  <a16:creationId xmlns:a16="http://schemas.microsoft.com/office/drawing/2014/main" id="{758C5DC3-F793-A654-D254-FDF57573D5B3}"/>
                </a:ext>
              </a:extLst>
            </p:cNvPr>
            <p:cNvSpPr/>
            <p:nvPr/>
          </p:nvSpPr>
          <p:spPr>
            <a:xfrm>
              <a:off x="5541581" y="5617475"/>
              <a:ext cx="3510979" cy="826555"/>
            </a:xfrm>
            <a:prstGeom prst="roundRect">
              <a:avLst>
                <a:gd name="adj" fmla="val 49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Graphique 52">
              <a:extLst>
                <a:ext uri="{FF2B5EF4-FFF2-40B4-BE49-F238E27FC236}">
                  <a16:creationId xmlns:a16="http://schemas.microsoft.com/office/drawing/2014/main" id="{A5DF4757-C29F-F8E9-E003-03D685B0D54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568793" y="5635763"/>
              <a:ext cx="930746" cy="775622"/>
            </a:xfrm>
            <a:prstGeom prst="rect">
              <a:avLst/>
            </a:prstGeom>
          </p:spPr>
        </p:pic>
        <p:sp>
          <p:nvSpPr>
            <p:cNvPr id="55" name="ZoneTexte 54">
              <a:extLst>
                <a:ext uri="{FF2B5EF4-FFF2-40B4-BE49-F238E27FC236}">
                  <a16:creationId xmlns:a16="http://schemas.microsoft.com/office/drawing/2014/main" id="{AB67593D-7D66-14A1-51EE-EDFC7F1F1F6C}"/>
                </a:ext>
              </a:extLst>
            </p:cNvPr>
            <p:cNvSpPr txBox="1"/>
            <p:nvPr/>
          </p:nvSpPr>
          <p:spPr>
            <a:xfrm>
              <a:off x="6443154" y="5729840"/>
              <a:ext cx="2554542" cy="615553"/>
            </a:xfrm>
            <a:prstGeom prst="rect">
              <a:avLst/>
            </a:prstGeom>
            <a:noFill/>
          </p:spPr>
          <p:txBody>
            <a:bodyPr wrap="square" lIns="0" tIns="0" rIns="0" bIns="0">
              <a:spAutoFit/>
            </a:bodyPr>
            <a:lstStyle/>
            <a:p>
              <a:pPr marL="171450" indent="-171450">
                <a:buBlip>
                  <a:blip r:embed="rId20">
                    <a:extLst>
                      <a:ext uri="{96DAC541-7B7A-43D3-8B79-37D633B846F1}">
                        <asvg:svgBlip xmlns:asvg="http://schemas.microsoft.com/office/drawing/2016/SVG/main" r:embed="rId21"/>
                      </a:ext>
                    </a:extLst>
                  </a:blip>
                </a:buBlip>
              </a:pPr>
              <a:r>
                <a:rPr lang="fr-FR" sz="1000" b="1" dirty="0">
                  <a:solidFill>
                    <a:schemeClr val="bg1"/>
                  </a:solidFill>
                  <a:effectLst/>
                  <a:latin typeface="Arial" panose="020B0604020202020204" pitchFamily="34" charset="0"/>
                  <a:cs typeface="Arial" panose="020B0604020202020204" pitchFamily="34" charset="0"/>
                </a:rPr>
                <a:t>La mise en place d'une solution progressive d'apurement du découvert (si découvert en cours) via le Découvert Négocié Dégressif (DND)</a:t>
              </a:r>
              <a:endParaRPr lang="fr-FR" sz="1000" dirty="0">
                <a:solidFill>
                  <a:schemeClr val="bg1"/>
                </a:solidFill>
                <a:effectLst/>
                <a:latin typeface="Arial" panose="020B0604020202020204" pitchFamily="34" charset="0"/>
                <a:cs typeface="Arial" panose="020B0604020202020204" pitchFamily="34" charset="0"/>
              </a:endParaRPr>
            </a:p>
          </p:txBody>
        </p:sp>
      </p:grpSp>
      <p:sp>
        <p:nvSpPr>
          <p:cNvPr id="57" name="ZoneTexte 56">
            <a:extLst>
              <a:ext uri="{FF2B5EF4-FFF2-40B4-BE49-F238E27FC236}">
                <a16:creationId xmlns:a16="http://schemas.microsoft.com/office/drawing/2014/main" id="{DAB0598E-0501-AEF8-F398-E51DA46AF902}"/>
              </a:ext>
            </a:extLst>
          </p:cNvPr>
          <p:cNvSpPr txBox="1"/>
          <p:nvPr/>
        </p:nvSpPr>
        <p:spPr>
          <a:xfrm>
            <a:off x="707299" y="6576838"/>
            <a:ext cx="8439200" cy="323165"/>
          </a:xfrm>
          <a:prstGeom prst="rect">
            <a:avLst/>
          </a:prstGeom>
          <a:noFill/>
        </p:spPr>
        <p:txBody>
          <a:bodyPr wrap="square" lIns="0" tIns="0" rIns="0" bIns="0">
            <a:spAutoFit/>
          </a:bodyPr>
          <a:lstStyle/>
          <a:p>
            <a:r>
              <a:rPr lang="fr-FR" sz="700" dirty="0">
                <a:solidFill>
                  <a:schemeClr val="tx2"/>
                </a:solidFill>
                <a:effectLst/>
                <a:latin typeface="Arial Narrow" panose="020B0604020202020204" pitchFamily="34" charset="0"/>
                <a:cs typeface="Arial Narrow" panose="020B0604020202020204" pitchFamily="34" charset="0"/>
              </a:rPr>
              <a:t>* Hors virement SEPA instantané. ** Frais concernés : les commissions d’intervention, les frais de lettre d’information préalable pour chèque sans provision, les frais de lettre d’information pour compte débiteur non autorisé, le forfait de frais par chèque rejeté pour défaut de provision, les frais de rejet de prélèvement pour défaut de provision, les frais de non-exécution de virement permanent pour défaut de provision, les frais suite à notification signalée par la Banque de France d’une interdiction d’émettre des chèques, les frais pour déclaration à la Banque de France d’une décision de retrait de carte bancaire, les frais d’opposition. ***Frais applicables aux prélèvements SEPA, TIPSEPA et télérèglements et aux prélèvements liés à une échéance de prêt.</a:t>
            </a:r>
          </a:p>
        </p:txBody>
      </p:sp>
      <p:grpSp>
        <p:nvGrpSpPr>
          <p:cNvPr id="10" name="Groupe 9">
            <a:extLst>
              <a:ext uri="{FF2B5EF4-FFF2-40B4-BE49-F238E27FC236}">
                <a16:creationId xmlns:a16="http://schemas.microsoft.com/office/drawing/2014/main" id="{0CF8FC57-5044-ECE1-C29F-3AE2635F896F}"/>
              </a:ext>
            </a:extLst>
          </p:cNvPr>
          <p:cNvGrpSpPr/>
          <p:nvPr/>
        </p:nvGrpSpPr>
        <p:grpSpPr>
          <a:xfrm>
            <a:off x="1960521" y="1655590"/>
            <a:ext cx="2869772" cy="804955"/>
            <a:chOff x="1960521" y="1655590"/>
            <a:chExt cx="2869772" cy="804955"/>
          </a:xfrm>
        </p:grpSpPr>
        <p:sp>
          <p:nvSpPr>
            <p:cNvPr id="58" name="ZoneTexte 57">
              <a:extLst>
                <a:ext uri="{FF2B5EF4-FFF2-40B4-BE49-F238E27FC236}">
                  <a16:creationId xmlns:a16="http://schemas.microsoft.com/office/drawing/2014/main" id="{5D98A501-489D-788A-90D2-4AD5B5D71957}"/>
                </a:ext>
              </a:extLst>
            </p:cNvPr>
            <p:cNvSpPr txBox="1"/>
            <p:nvPr/>
          </p:nvSpPr>
          <p:spPr>
            <a:xfrm>
              <a:off x="1960521" y="1655590"/>
              <a:ext cx="2465645" cy="215444"/>
            </a:xfrm>
            <a:prstGeom prst="rect">
              <a:avLst/>
            </a:prstGeom>
            <a:noFill/>
          </p:spPr>
          <p:txBody>
            <a:bodyPr wrap="square" lIns="0" tIns="0" rIns="0" bIns="0" rtlCol="0">
              <a:spAutoFit/>
            </a:bodyPr>
            <a:lstStyle/>
            <a:p>
              <a:r>
                <a:rPr lang="fr-FR" sz="1400" dirty="0">
                  <a:solidFill>
                    <a:schemeClr val="accent3"/>
                  </a:solidFill>
                  <a:latin typeface="Arial" panose="020B0604020202020204" pitchFamily="34" charset="0"/>
                  <a:cs typeface="Arial" panose="020B0604020202020204" pitchFamily="34" charset="0"/>
                </a:rPr>
                <a:t>À NOTER</a:t>
              </a:r>
            </a:p>
          </p:txBody>
        </p:sp>
        <p:sp>
          <p:nvSpPr>
            <p:cNvPr id="59" name="Rectangle : coins arrondis 58">
              <a:extLst>
                <a:ext uri="{FF2B5EF4-FFF2-40B4-BE49-F238E27FC236}">
                  <a16:creationId xmlns:a16="http://schemas.microsoft.com/office/drawing/2014/main" id="{6B0F4219-5F5C-D79C-FD4A-A522E1B404A4}"/>
                </a:ext>
              </a:extLst>
            </p:cNvPr>
            <p:cNvSpPr/>
            <p:nvPr/>
          </p:nvSpPr>
          <p:spPr>
            <a:xfrm>
              <a:off x="1960521" y="1880455"/>
              <a:ext cx="2869772" cy="580090"/>
            </a:xfrm>
            <a:prstGeom prst="roundRect">
              <a:avLst>
                <a:gd name="adj" fmla="val 49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ZoneTexte 59">
              <a:extLst>
                <a:ext uri="{FF2B5EF4-FFF2-40B4-BE49-F238E27FC236}">
                  <a16:creationId xmlns:a16="http://schemas.microsoft.com/office/drawing/2014/main" id="{85023772-8074-5DC9-B60A-FA6440FA4ED9}"/>
                </a:ext>
              </a:extLst>
            </p:cNvPr>
            <p:cNvSpPr txBox="1"/>
            <p:nvPr/>
          </p:nvSpPr>
          <p:spPr>
            <a:xfrm>
              <a:off x="2062159" y="1942010"/>
              <a:ext cx="2619030" cy="479269"/>
            </a:xfrm>
            <a:prstGeom prst="rect">
              <a:avLst/>
            </a:prstGeom>
            <a:noFill/>
          </p:spPr>
          <p:txBody>
            <a:bodyPr wrap="square" lIns="0" tIns="0" rIns="0" bIns="0">
              <a:spAutoFit/>
            </a:bodyPr>
            <a:lstStyle/>
            <a:p>
              <a:r>
                <a:rPr lang="fr-FR" sz="1000" dirty="0">
                  <a:solidFill>
                    <a:schemeClr val="bg1"/>
                  </a:solidFill>
                  <a:effectLst/>
                  <a:latin typeface="Arial" panose="020B0604020202020204" pitchFamily="34" charset="0"/>
                  <a:cs typeface="Arial" panose="020B0604020202020204" pitchFamily="34" charset="0"/>
                </a:rPr>
                <a:t>Lors de la souscription à l’OCF, le client se voit renoncer de tout autre moyen de paiement et de découvert autorisé (hors DND OCF).</a:t>
              </a:r>
            </a:p>
          </p:txBody>
        </p:sp>
      </p:grpSp>
      <p:pic>
        <p:nvPicPr>
          <p:cNvPr id="25" name="Graphique 24">
            <a:hlinkClick r:id="rId22" action="ppaction://hlinksldjump"/>
            <a:extLst>
              <a:ext uri="{FF2B5EF4-FFF2-40B4-BE49-F238E27FC236}">
                <a16:creationId xmlns:a16="http://schemas.microsoft.com/office/drawing/2014/main" id="{F50F2C51-6244-0C2A-A2B5-CB03F5CBBA4C}"/>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839405" y="291396"/>
            <a:ext cx="415080" cy="386454"/>
          </a:xfrm>
          <a:prstGeom prst="rect">
            <a:avLst/>
          </a:prstGeom>
        </p:spPr>
      </p:pic>
      <p:grpSp>
        <p:nvGrpSpPr>
          <p:cNvPr id="27" name="Groupe 26">
            <a:extLst>
              <a:ext uri="{FF2B5EF4-FFF2-40B4-BE49-F238E27FC236}">
                <a16:creationId xmlns:a16="http://schemas.microsoft.com/office/drawing/2014/main" id="{9CF7204F-F1F0-9A37-B32B-6663073AF2F5}"/>
              </a:ext>
            </a:extLst>
          </p:cNvPr>
          <p:cNvGrpSpPr/>
          <p:nvPr/>
        </p:nvGrpSpPr>
        <p:grpSpPr>
          <a:xfrm>
            <a:off x="9686945" y="5643367"/>
            <a:ext cx="727414" cy="720000"/>
            <a:chOff x="9686945" y="5643367"/>
            <a:chExt cx="727414" cy="720000"/>
          </a:xfrm>
        </p:grpSpPr>
        <p:sp>
          <p:nvSpPr>
            <p:cNvPr id="28" name="Ellipse 27">
              <a:extLst>
                <a:ext uri="{FF2B5EF4-FFF2-40B4-BE49-F238E27FC236}">
                  <a16:creationId xmlns:a16="http://schemas.microsoft.com/office/drawing/2014/main" id="{74364047-24E7-770C-8B2F-E27CB7B18A7B}"/>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Graphique 28">
              <a:extLst>
                <a:ext uri="{FF2B5EF4-FFF2-40B4-BE49-F238E27FC236}">
                  <a16:creationId xmlns:a16="http://schemas.microsoft.com/office/drawing/2014/main" id="{B812894C-B89E-DF19-8655-B14420355E47}"/>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9694359" y="5643367"/>
              <a:ext cx="720000" cy="720000"/>
            </a:xfrm>
            <a:prstGeom prst="rect">
              <a:avLst/>
            </a:prstGeom>
          </p:spPr>
        </p:pic>
      </p:grpSp>
      <p:pic>
        <p:nvPicPr>
          <p:cNvPr id="31" name="Graphique 30">
            <a:hlinkClick r:id="rId27" action="ppaction://hlinksldjump"/>
            <a:extLst>
              <a:ext uri="{FF2B5EF4-FFF2-40B4-BE49-F238E27FC236}">
                <a16:creationId xmlns:a16="http://schemas.microsoft.com/office/drawing/2014/main" id="{0120675A-C542-9648-EB6B-D212901174EF}"/>
              </a:ext>
            </a:extLst>
          </p:cNvPr>
          <p:cNvPicPr>
            <a:picLocks noChangeAspect="1"/>
          </p:cNvPicPr>
          <p:nvPr/>
        </p:nvPicPr>
        <p:blipFill>
          <a:blip r:embed="rId28">
            <a:extLst>
              <a:ext uri="{96DAC541-7B7A-43D3-8B79-37D633B846F1}">
                <asvg:svgBlip xmlns:asvg="http://schemas.microsoft.com/office/drawing/2016/SVG/main" r:embed="rId29"/>
              </a:ext>
            </a:extLst>
          </a:blip>
          <a:srcRect/>
          <a:stretch/>
        </p:blipFill>
        <p:spPr>
          <a:xfrm>
            <a:off x="9570693" y="1294509"/>
            <a:ext cx="952500" cy="952500"/>
          </a:xfrm>
          <a:prstGeom prst="rect">
            <a:avLst/>
          </a:prstGeom>
        </p:spPr>
      </p:pic>
      <p:sp>
        <p:nvSpPr>
          <p:cNvPr id="32" name="ZoneTexte 31">
            <a:hlinkClick r:id="rId27" action="ppaction://hlinksldjump"/>
            <a:extLst>
              <a:ext uri="{FF2B5EF4-FFF2-40B4-BE49-F238E27FC236}">
                <a16:creationId xmlns:a16="http://schemas.microsoft.com/office/drawing/2014/main" id="{C4C24FA3-660E-C17D-88EF-51CF10A5AE93}"/>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33" name="Ellipse 32">
            <a:extLst>
              <a:ext uri="{FF2B5EF4-FFF2-40B4-BE49-F238E27FC236}">
                <a16:creationId xmlns:a16="http://schemas.microsoft.com/office/drawing/2014/main" id="{4F4E3DC7-1A7D-E9CE-075D-6A7B23F90E4A}"/>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Graphique 41">
            <a:hlinkClick r:id="rId30" action="ppaction://hlinksldjump"/>
            <a:extLst>
              <a:ext uri="{FF2B5EF4-FFF2-40B4-BE49-F238E27FC236}">
                <a16:creationId xmlns:a16="http://schemas.microsoft.com/office/drawing/2014/main" id="{4F70FFF2-2BEC-52CE-F9A2-37C2DFB0848E}"/>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9694359" y="5643367"/>
            <a:ext cx="720000" cy="720000"/>
          </a:xfrm>
          <a:prstGeom prst="rect">
            <a:avLst/>
          </a:prstGeom>
        </p:spPr>
      </p:pic>
      <p:sp>
        <p:nvSpPr>
          <p:cNvPr id="44" name="ZoneTexte 43">
            <a:hlinkClick r:id="rId30" action="ppaction://hlinksldjump"/>
            <a:extLst>
              <a:ext uri="{FF2B5EF4-FFF2-40B4-BE49-F238E27FC236}">
                <a16:creationId xmlns:a16="http://schemas.microsoft.com/office/drawing/2014/main" id="{B3E9F459-2257-AC33-377D-8B5C37AFF1C7}"/>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6" name="ZoneTexte 45">
            <a:hlinkClick r:id="rId31" action="ppaction://hlinksldjump"/>
            <a:extLst>
              <a:ext uri="{FF2B5EF4-FFF2-40B4-BE49-F238E27FC236}">
                <a16:creationId xmlns:a16="http://schemas.microsoft.com/office/drawing/2014/main" id="{B664BAF7-09DA-C73E-E5AD-AE5B41D24B44}"/>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48" name="Graphique 47">
            <a:hlinkClick r:id="rId31" action="ppaction://hlinksldjump"/>
            <a:extLst>
              <a:ext uri="{FF2B5EF4-FFF2-40B4-BE49-F238E27FC236}">
                <a16:creationId xmlns:a16="http://schemas.microsoft.com/office/drawing/2014/main" id="{0787422C-A3FF-925B-D0A5-96D8E52B1CFD}"/>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244986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EFE7264F-25BC-9442-3AC7-CF2D7F293B05}"/>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3" name="object 66">
            <a:extLst>
              <a:ext uri="{FF2B5EF4-FFF2-40B4-BE49-F238E27FC236}">
                <a16:creationId xmlns:a16="http://schemas.microsoft.com/office/drawing/2014/main" id="{6749C50C-BE3A-F1D7-BC6D-CCDDF1A3CCFD}"/>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5" name="Slide Number Placeholder 5">
            <a:extLst>
              <a:ext uri="{FF2B5EF4-FFF2-40B4-BE49-F238E27FC236}">
                <a16:creationId xmlns:a16="http://schemas.microsoft.com/office/drawing/2014/main" id="{00540982-5CE2-539E-BAFF-7FDD4890B3AE}"/>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17</a:t>
            </a:fld>
            <a:endParaRPr lang="fr-FR" dirty="0"/>
          </a:p>
        </p:txBody>
      </p:sp>
      <p:sp>
        <p:nvSpPr>
          <p:cNvPr id="6" name="object 4">
            <a:hlinkClick r:id="rId2" action="ppaction://hlinksldjump"/>
            <a:extLst>
              <a:ext uri="{FF2B5EF4-FFF2-40B4-BE49-F238E27FC236}">
                <a16:creationId xmlns:a16="http://schemas.microsoft.com/office/drawing/2014/main" id="{C4E7A0C1-604F-1E80-A94A-E049443CE156}"/>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5EBA5D5A-D7DC-3A7C-A459-051D7FEA9DCB}"/>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CE7A9C8D-DFC6-1EAF-247E-D7932F336CB1}"/>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9A7321D7-D7F6-EF71-F29A-05617D30959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24" name="object 65">
            <a:extLst>
              <a:ext uri="{FF2B5EF4-FFF2-40B4-BE49-F238E27FC236}">
                <a16:creationId xmlns:a16="http://schemas.microsoft.com/office/drawing/2014/main" id="{36BB05E9-753D-317F-D83A-D3C3C4D4ACFF}"/>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DÉTENTEURS OCF</a:t>
            </a:r>
          </a:p>
        </p:txBody>
      </p:sp>
      <p:sp>
        <p:nvSpPr>
          <p:cNvPr id="25" name="object 65">
            <a:extLst>
              <a:ext uri="{FF2B5EF4-FFF2-40B4-BE49-F238E27FC236}">
                <a16:creationId xmlns:a16="http://schemas.microsoft.com/office/drawing/2014/main" id="{14403FF2-8787-0D5C-21FE-F259721EA086}"/>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NOS SOLUTIONS DÉDIÉES</a:t>
            </a:r>
          </a:p>
        </p:txBody>
      </p:sp>
      <p:pic>
        <p:nvPicPr>
          <p:cNvPr id="28" name="Graphique 27">
            <a:extLst>
              <a:ext uri="{FF2B5EF4-FFF2-40B4-BE49-F238E27FC236}">
                <a16:creationId xmlns:a16="http://schemas.microsoft.com/office/drawing/2014/main" id="{8F6D50AB-89D6-8857-80A2-281D076AA56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412790" y="866533"/>
            <a:ext cx="1667202" cy="1234964"/>
          </a:xfrm>
          <a:prstGeom prst="rect">
            <a:avLst/>
          </a:prstGeom>
        </p:spPr>
      </p:pic>
      <p:sp>
        <p:nvSpPr>
          <p:cNvPr id="29" name="ZoneTexte 28">
            <a:extLst>
              <a:ext uri="{FF2B5EF4-FFF2-40B4-BE49-F238E27FC236}">
                <a16:creationId xmlns:a16="http://schemas.microsoft.com/office/drawing/2014/main" id="{E70F5BE2-B042-C749-D27E-9CAECC110565}"/>
              </a:ext>
            </a:extLst>
          </p:cNvPr>
          <p:cNvSpPr txBox="1"/>
          <p:nvPr/>
        </p:nvSpPr>
        <p:spPr>
          <a:xfrm>
            <a:off x="707299" y="1664876"/>
            <a:ext cx="7001091" cy="615553"/>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Le client a souscrit à l’OCF suite au point de situation réalisé par son conseiller et à la présentation de nos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solutions dédiées. Il a désormais une offre adaptée, lui permettant de gérer au mieux son budget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et </a:t>
            </a:r>
            <a:r>
              <a:rPr lang="fr-FR" sz="1000" dirty="0">
                <a:latin typeface="Arial" panose="020B0604020202020204" pitchFamily="34" charset="0"/>
                <a:cs typeface="Arial" panose="020B0604020202020204" pitchFamily="34" charset="0"/>
              </a:rPr>
              <a:t>avec</a:t>
            </a:r>
            <a:r>
              <a:rPr lang="fr-FR" sz="1000" dirty="0">
                <a:effectLst/>
                <a:latin typeface="Arial" panose="020B0604020202020204" pitchFamily="34" charset="0"/>
                <a:cs typeface="Arial" panose="020B0604020202020204" pitchFamily="34" charset="0"/>
              </a:rPr>
              <a:t> une réduction de frais </a:t>
            </a:r>
            <a:r>
              <a:rPr lang="fr-FR" sz="1000" dirty="0">
                <a:solidFill>
                  <a:srgbClr val="000000"/>
                </a:solidFill>
                <a:effectLst/>
                <a:latin typeface="Arial" panose="020B0604020202020204" pitchFamily="34" charset="0"/>
                <a:cs typeface="Arial" panose="020B0604020202020204" pitchFamily="34" charset="0"/>
              </a:rPr>
              <a:t>liés aux incidents de paiement et irrégularités de fonctionnement de compte</a:t>
            </a:r>
            <a:r>
              <a:rPr lang="fr-FR" sz="1000" dirty="0">
                <a:effectLst/>
                <a:latin typeface="Arial" panose="020B0604020202020204" pitchFamily="34" charset="0"/>
                <a:cs typeface="Arial" panose="020B0604020202020204" pitchFamily="34" charset="0"/>
              </a:rPr>
              <a:t>. </a:t>
            </a:r>
          </a:p>
          <a:p>
            <a:r>
              <a:rPr lang="fr-FR" sz="1000" dirty="0">
                <a:effectLst/>
                <a:latin typeface="Arial" panose="020B0604020202020204" pitchFamily="34" charset="0"/>
                <a:cs typeface="Arial" panose="020B0604020202020204" pitchFamily="34" charset="0"/>
              </a:rPr>
              <a:t>Le client est sur la voie d’un retour à meilleure fortune. </a:t>
            </a:r>
          </a:p>
        </p:txBody>
      </p:sp>
      <p:sp>
        <p:nvSpPr>
          <p:cNvPr id="33" name="ZoneTexte 32">
            <a:extLst>
              <a:ext uri="{FF2B5EF4-FFF2-40B4-BE49-F238E27FC236}">
                <a16:creationId xmlns:a16="http://schemas.microsoft.com/office/drawing/2014/main" id="{A10A017F-FEAF-62A6-F7AC-F535A1AD524B}"/>
              </a:ext>
            </a:extLst>
          </p:cNvPr>
          <p:cNvSpPr txBox="1"/>
          <p:nvPr/>
        </p:nvSpPr>
        <p:spPr>
          <a:xfrm>
            <a:off x="3059189" y="2604962"/>
            <a:ext cx="6348403" cy="153888"/>
          </a:xfrm>
          <a:prstGeom prst="rect">
            <a:avLst/>
          </a:prstGeom>
          <a:noFill/>
        </p:spPr>
        <p:txBody>
          <a:bodyPr wrap="square" lIns="0" tIns="0" rIns="0" bIns="0">
            <a:spAutoFit/>
          </a:bodyPr>
          <a:lstStyle/>
          <a:p>
            <a:r>
              <a:rPr lang="fr-FR" sz="1000" b="1" dirty="0">
                <a:effectLst/>
                <a:latin typeface="Arial" panose="020B0604020202020204" pitchFamily="34" charset="0"/>
                <a:cs typeface="Arial" panose="020B0604020202020204" pitchFamily="34" charset="0"/>
              </a:rPr>
              <a:t>Les clients détenteurs de l’OCF ont des besoins en banque et assurance comme tous clients. </a:t>
            </a:r>
          </a:p>
        </p:txBody>
      </p:sp>
      <p:cxnSp>
        <p:nvCxnSpPr>
          <p:cNvPr id="34" name="Connecteur droit 33">
            <a:extLst>
              <a:ext uri="{FF2B5EF4-FFF2-40B4-BE49-F238E27FC236}">
                <a16:creationId xmlns:a16="http://schemas.microsoft.com/office/drawing/2014/main" id="{345D8A46-75F9-544E-B7E7-46932CA45C4B}"/>
              </a:ext>
            </a:extLst>
          </p:cNvPr>
          <p:cNvCxnSpPr>
            <a:cxnSpLocks/>
          </p:cNvCxnSpPr>
          <p:nvPr/>
        </p:nvCxnSpPr>
        <p:spPr>
          <a:xfrm flipV="1">
            <a:off x="2767687" y="2620607"/>
            <a:ext cx="0" cy="4000523"/>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grpSp>
        <p:nvGrpSpPr>
          <p:cNvPr id="4" name="Groupe 3">
            <a:extLst>
              <a:ext uri="{FF2B5EF4-FFF2-40B4-BE49-F238E27FC236}">
                <a16:creationId xmlns:a16="http://schemas.microsoft.com/office/drawing/2014/main" id="{8EC606FF-2F17-D9C9-2F1F-49F881B3C8B5}"/>
              </a:ext>
            </a:extLst>
          </p:cNvPr>
          <p:cNvGrpSpPr/>
          <p:nvPr/>
        </p:nvGrpSpPr>
        <p:grpSpPr>
          <a:xfrm>
            <a:off x="631670" y="2593175"/>
            <a:ext cx="2136017" cy="2396375"/>
            <a:chOff x="631670" y="2593175"/>
            <a:chExt cx="2136017" cy="2396375"/>
          </a:xfrm>
        </p:grpSpPr>
        <p:sp>
          <p:nvSpPr>
            <p:cNvPr id="30" name="Rectangle 29">
              <a:extLst>
                <a:ext uri="{FF2B5EF4-FFF2-40B4-BE49-F238E27FC236}">
                  <a16:creationId xmlns:a16="http://schemas.microsoft.com/office/drawing/2014/main" id="{D3CA3F86-0C38-9A68-FBEA-ED286068B760}"/>
                </a:ext>
              </a:extLst>
            </p:cNvPr>
            <p:cNvSpPr/>
            <p:nvPr/>
          </p:nvSpPr>
          <p:spPr>
            <a:xfrm>
              <a:off x="712768" y="2593175"/>
              <a:ext cx="1426418"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Les offres dédiées</a:t>
              </a:r>
              <a:endParaRPr lang="fr-FR" sz="1000" dirty="0">
                <a:effectLst/>
                <a:latin typeface="Arial" panose="020B0604020202020204" pitchFamily="34" charset="0"/>
                <a:cs typeface="Arial" panose="020B0604020202020204" pitchFamily="34" charset="0"/>
              </a:endParaRPr>
            </a:p>
          </p:txBody>
        </p:sp>
        <p:sp>
          <p:nvSpPr>
            <p:cNvPr id="36" name="object 69">
              <a:hlinkClick r:id="rId6"/>
              <a:extLst>
                <a:ext uri="{FF2B5EF4-FFF2-40B4-BE49-F238E27FC236}">
                  <a16:creationId xmlns:a16="http://schemas.microsoft.com/office/drawing/2014/main" id="{6B66C1C3-CFD9-7AF5-17D8-F8EC06AA5845}"/>
                </a:ext>
              </a:extLst>
            </p:cNvPr>
            <p:cNvSpPr txBox="1"/>
            <p:nvPr/>
          </p:nvSpPr>
          <p:spPr>
            <a:xfrm>
              <a:off x="840754" y="4449550"/>
              <a:ext cx="1512000" cy="540000"/>
            </a:xfrm>
            <a:prstGeom prst="rect">
              <a:avLst/>
            </a:prstGeom>
            <a:solidFill>
              <a:srgbClr val="E30613"/>
            </a:solidFill>
          </p:spPr>
          <p:txBody>
            <a:bodyPr vert="horz" wrap="square" lIns="0" tIns="12700" rIns="0" bIns="0" rtlCol="0" anchor="ctr" anchorCtr="0">
              <a:noAutofit/>
            </a:bodyPr>
            <a:lstStyle/>
            <a:p>
              <a:pPr marL="227329">
                <a:lnSpc>
                  <a:spcPct val="100000"/>
                </a:lnSpc>
                <a:spcBef>
                  <a:spcPts val="100"/>
                </a:spcBef>
              </a:pPr>
              <a:r>
                <a:rPr lang="fr-FR" sz="1000" dirty="0">
                  <a:solidFill>
                    <a:srgbClr val="FFFFFF"/>
                  </a:solidFill>
                  <a:latin typeface="Arial" panose="020B0604020202020204" pitchFamily="34" charset="0"/>
                  <a:cs typeface="Arial" panose="020B0604020202020204" pitchFamily="34" charset="0"/>
                </a:rPr>
                <a:t>RDV SUR NOTRE PAGE INTERNET OFFRES DÉDIÉES</a:t>
              </a:r>
            </a:p>
          </p:txBody>
        </p:sp>
        <p:pic>
          <p:nvPicPr>
            <p:cNvPr id="37" name="object 81">
              <a:extLst>
                <a:ext uri="{FF2B5EF4-FFF2-40B4-BE49-F238E27FC236}">
                  <a16:creationId xmlns:a16="http://schemas.microsoft.com/office/drawing/2014/main" id="{BCD38723-55A5-783D-F237-7AACAD2D62E6}"/>
                </a:ext>
              </a:extLst>
            </p:cNvPr>
            <p:cNvPicPr/>
            <p:nvPr/>
          </p:nvPicPr>
          <p:blipFill>
            <a:blip r:embed="rId7">
              <a:extLst>
                <a:ext uri="{96DAC541-7B7A-43D3-8B79-37D633B846F1}">
                  <asvg:svgBlip xmlns:asvg="http://schemas.microsoft.com/office/drawing/2016/SVG/main" r:embed="rId8"/>
                </a:ext>
              </a:extLst>
            </a:blip>
            <a:srcRect/>
            <a:stretch/>
          </p:blipFill>
          <p:spPr>
            <a:xfrm>
              <a:off x="631670" y="4437982"/>
              <a:ext cx="185436" cy="211926"/>
            </a:xfrm>
            <a:prstGeom prst="rect">
              <a:avLst/>
            </a:prstGeom>
          </p:spPr>
        </p:pic>
        <p:sp>
          <p:nvSpPr>
            <p:cNvPr id="42" name="ZoneTexte 41">
              <a:extLst>
                <a:ext uri="{FF2B5EF4-FFF2-40B4-BE49-F238E27FC236}">
                  <a16:creationId xmlns:a16="http://schemas.microsoft.com/office/drawing/2014/main" id="{2B2713C5-8F99-82A5-ABBF-98802E4CA845}"/>
                </a:ext>
              </a:extLst>
            </p:cNvPr>
            <p:cNvSpPr txBox="1"/>
            <p:nvPr/>
          </p:nvSpPr>
          <p:spPr>
            <a:xfrm>
              <a:off x="707299" y="3010226"/>
              <a:ext cx="2060388" cy="1128514"/>
            </a:xfrm>
            <a:prstGeom prst="rect">
              <a:avLst/>
            </a:prstGeom>
            <a:noFill/>
          </p:spPr>
          <p:txBody>
            <a:bodyPr wrap="square" lIns="0" tIns="0" rIns="0" bIns="0">
              <a:spAutoFit/>
            </a:bodyPr>
            <a:lstStyle/>
            <a:p>
              <a:pPr marL="171450" indent="-171450">
                <a:spcBef>
                  <a:spcPts val="8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Micro-crédits par Parcours Confiance.</a:t>
              </a:r>
            </a:p>
            <a:p>
              <a:pPr marL="171450" indent="-171450">
                <a:spcBef>
                  <a:spcPts val="800"/>
                </a:spcBef>
                <a:buBlip>
                  <a:blip r:embed="rId9">
                    <a:extLst>
                      <a:ext uri="{96DAC541-7B7A-43D3-8B79-37D633B846F1}">
                        <asvg:svgBlip xmlns:asvg="http://schemas.microsoft.com/office/drawing/2016/SVG/main" r:embed="rId10"/>
                      </a:ext>
                    </a:extLst>
                  </a:blip>
                </a:buBlip>
              </a:pPr>
              <a:r>
                <a:rPr lang="fr-FR" sz="1000" dirty="0">
                  <a:latin typeface="Arial" panose="020B0604020202020204" pitchFamily="34" charset="0"/>
                  <a:cs typeface="Arial" panose="020B0604020202020204" pitchFamily="34" charset="0"/>
                </a:rPr>
                <a:t>LOA avec notre partenaire Renault</a:t>
              </a:r>
            </a:p>
            <a:p>
              <a:pPr marL="171450" indent="-171450">
                <a:spcBef>
                  <a:spcPts val="8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Coup de Pouce avec notre partenaire Orange </a:t>
              </a:r>
            </a:p>
          </p:txBody>
        </p:sp>
      </p:grpSp>
      <p:grpSp>
        <p:nvGrpSpPr>
          <p:cNvPr id="11" name="Groupe 10">
            <a:extLst>
              <a:ext uri="{FF2B5EF4-FFF2-40B4-BE49-F238E27FC236}">
                <a16:creationId xmlns:a16="http://schemas.microsoft.com/office/drawing/2014/main" id="{932568F2-4B1D-A4FB-8410-F6EB27BDE56C}"/>
              </a:ext>
            </a:extLst>
          </p:cNvPr>
          <p:cNvGrpSpPr/>
          <p:nvPr/>
        </p:nvGrpSpPr>
        <p:grpSpPr>
          <a:xfrm>
            <a:off x="2937102" y="4413393"/>
            <a:ext cx="6142890" cy="2350514"/>
            <a:chOff x="2937102" y="4413393"/>
            <a:chExt cx="6142890" cy="2350514"/>
          </a:xfrm>
        </p:grpSpPr>
        <p:grpSp>
          <p:nvGrpSpPr>
            <p:cNvPr id="69" name="Groupe 68">
              <a:extLst>
                <a:ext uri="{FF2B5EF4-FFF2-40B4-BE49-F238E27FC236}">
                  <a16:creationId xmlns:a16="http://schemas.microsoft.com/office/drawing/2014/main" id="{F21B3D70-94FD-467C-27E3-65DE978C0B0C}"/>
                </a:ext>
              </a:extLst>
            </p:cNvPr>
            <p:cNvGrpSpPr/>
            <p:nvPr/>
          </p:nvGrpSpPr>
          <p:grpSpPr>
            <a:xfrm>
              <a:off x="3057558" y="4505339"/>
              <a:ext cx="6022434" cy="2258568"/>
              <a:chOff x="4724760" y="4774659"/>
              <a:chExt cx="6022434" cy="2258568"/>
            </a:xfrm>
          </p:grpSpPr>
          <p:sp>
            <p:nvSpPr>
              <p:cNvPr id="58" name="Rectangle : coins arrondis 57">
                <a:extLst>
                  <a:ext uri="{FF2B5EF4-FFF2-40B4-BE49-F238E27FC236}">
                    <a16:creationId xmlns:a16="http://schemas.microsoft.com/office/drawing/2014/main" id="{14148CA7-6828-36E2-CFD0-C7DA1DAD0F4A}"/>
                  </a:ext>
                </a:extLst>
              </p:cNvPr>
              <p:cNvSpPr/>
              <p:nvPr/>
            </p:nvSpPr>
            <p:spPr>
              <a:xfrm>
                <a:off x="5159718" y="5178714"/>
                <a:ext cx="5587476" cy="1684304"/>
              </a:xfrm>
              <a:prstGeom prst="roundRect">
                <a:avLst>
                  <a:gd name="adj" fmla="val 8182"/>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8" name="Rectangle 67">
                <a:extLst>
                  <a:ext uri="{FF2B5EF4-FFF2-40B4-BE49-F238E27FC236}">
                    <a16:creationId xmlns:a16="http://schemas.microsoft.com/office/drawing/2014/main" id="{ABBA5FBE-F5A5-E1C2-5FA0-D6F1F591873B}"/>
                  </a:ext>
                </a:extLst>
              </p:cNvPr>
              <p:cNvSpPr/>
              <p:nvPr/>
            </p:nvSpPr>
            <p:spPr>
              <a:xfrm>
                <a:off x="4724760" y="4774659"/>
                <a:ext cx="754226" cy="2258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2" name="Rectangle 31">
              <a:extLst>
                <a:ext uri="{FF2B5EF4-FFF2-40B4-BE49-F238E27FC236}">
                  <a16:creationId xmlns:a16="http://schemas.microsoft.com/office/drawing/2014/main" id="{C7FE4B37-4508-5A54-601B-0F08D0BB4949}"/>
                </a:ext>
              </a:extLst>
            </p:cNvPr>
            <p:cNvSpPr/>
            <p:nvPr/>
          </p:nvSpPr>
          <p:spPr>
            <a:xfrm>
              <a:off x="3813525" y="4653662"/>
              <a:ext cx="1761581"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incompatibles</a:t>
              </a:r>
              <a:endParaRPr lang="fr-FR" sz="1000" dirty="0">
                <a:effectLst/>
                <a:latin typeface="Arial" panose="020B0604020202020204" pitchFamily="34" charset="0"/>
                <a:cs typeface="Arial" panose="020B0604020202020204" pitchFamily="34" charset="0"/>
              </a:endParaRPr>
            </a:p>
          </p:txBody>
        </p:sp>
        <p:sp>
          <p:nvSpPr>
            <p:cNvPr id="44" name="ZoneTexte 43">
              <a:extLst>
                <a:ext uri="{FF2B5EF4-FFF2-40B4-BE49-F238E27FC236}">
                  <a16:creationId xmlns:a16="http://schemas.microsoft.com/office/drawing/2014/main" id="{2028B9FF-8C51-80D9-BEBE-F6432F0BC68D}"/>
                </a:ext>
              </a:extLst>
            </p:cNvPr>
            <p:cNvSpPr txBox="1"/>
            <p:nvPr/>
          </p:nvSpPr>
          <p:spPr>
            <a:xfrm>
              <a:off x="3819198" y="5061728"/>
              <a:ext cx="5141922" cy="1384995"/>
            </a:xfrm>
            <a:prstGeom prst="rect">
              <a:avLst/>
            </a:prstGeom>
            <a:noFill/>
          </p:spPr>
          <p:txBody>
            <a:bodyPr wrap="square" lIns="0" tIns="0" rIns="0" bIns="0">
              <a:spAutoFit/>
            </a:bodyPr>
            <a:lstStyle/>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Autres </a:t>
              </a:r>
              <a:r>
                <a:rPr lang="fr-FR" sz="1000" dirty="0">
                  <a:solidFill>
                    <a:srgbClr val="000000"/>
                  </a:solidFill>
                  <a:effectLst/>
                  <a:latin typeface="Helvetica" pitchFamily="2" charset="0"/>
                </a:rPr>
                <a:t>offres groupées de services, chéquier et carte bancaire (sauf carte à contrôle de solde systématique)</a:t>
              </a:r>
              <a:r>
                <a:rPr lang="fr-FR" sz="1000" dirty="0">
                  <a:effectLst/>
                  <a:latin typeface="Arial" panose="020B0604020202020204" pitchFamily="34" charset="0"/>
                  <a:cs typeface="Arial" panose="020B0604020202020204" pitchFamily="34" charset="0"/>
                </a:rPr>
                <a:t>. </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solidFill>
                    <a:srgbClr val="000000"/>
                  </a:solidFill>
                  <a:effectLst/>
                  <a:latin typeface="Helvetica" pitchFamily="2" charset="0"/>
                </a:rPr>
                <a:t>Autorisation de découvert permanente</a:t>
              </a:r>
              <a:r>
                <a:rPr lang="fr-FR" sz="1000" dirty="0">
                  <a:effectLst/>
                  <a:latin typeface="Arial" panose="020B0604020202020204" pitchFamily="34" charset="0"/>
                  <a:cs typeface="Arial" panose="020B0604020202020204" pitchFamily="34" charset="0"/>
                </a:rPr>
                <a:t>.</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solidFill>
                    <a:srgbClr val="000000"/>
                  </a:solidFill>
                  <a:effectLst/>
                  <a:latin typeface="Helvetica" pitchFamily="2" charset="0"/>
                </a:rPr>
                <a:t>Épargne bancaire non liquide et non disponible (PEL, PEP).</a:t>
              </a:r>
              <a:endParaRPr lang="fr-FR" sz="1000" dirty="0">
                <a:effectLst/>
                <a:latin typeface="Arial" panose="020B0604020202020204" pitchFamily="34" charset="0"/>
                <a:cs typeface="Arial" panose="020B0604020202020204" pitchFamily="34" charset="0"/>
              </a:endParaRP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Épargne financière (Parts sociales, Bons de caisse, Bon d’épargne, CTO, PEA, PEA/PME, PERP, Assurance-vie).</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Crédit immobilier et consommation.</a:t>
              </a:r>
            </a:p>
          </p:txBody>
        </p:sp>
        <p:pic>
          <p:nvPicPr>
            <p:cNvPr id="48" name="Graphique 47">
              <a:extLst>
                <a:ext uri="{FF2B5EF4-FFF2-40B4-BE49-F238E27FC236}">
                  <a16:creationId xmlns:a16="http://schemas.microsoft.com/office/drawing/2014/main" id="{EAF76A38-5095-5DA0-D6CF-8D9F068F717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937102" y="4413393"/>
              <a:ext cx="962988" cy="802490"/>
            </a:xfrm>
            <a:prstGeom prst="rect">
              <a:avLst/>
            </a:prstGeom>
          </p:spPr>
        </p:pic>
      </p:grpSp>
      <p:grpSp>
        <p:nvGrpSpPr>
          <p:cNvPr id="12" name="Groupe 11">
            <a:extLst>
              <a:ext uri="{FF2B5EF4-FFF2-40B4-BE49-F238E27FC236}">
                <a16:creationId xmlns:a16="http://schemas.microsoft.com/office/drawing/2014/main" id="{DB956873-033F-3BC4-FB28-6CF0C229634F}"/>
              </a:ext>
            </a:extLst>
          </p:cNvPr>
          <p:cNvGrpSpPr/>
          <p:nvPr/>
        </p:nvGrpSpPr>
        <p:grpSpPr>
          <a:xfrm>
            <a:off x="2835161" y="2706047"/>
            <a:ext cx="6311338" cy="2404040"/>
            <a:chOff x="2835161" y="2706047"/>
            <a:chExt cx="6311338" cy="2404040"/>
          </a:xfrm>
        </p:grpSpPr>
        <p:grpSp>
          <p:nvGrpSpPr>
            <p:cNvPr id="67" name="Groupe 66">
              <a:extLst>
                <a:ext uri="{FF2B5EF4-FFF2-40B4-BE49-F238E27FC236}">
                  <a16:creationId xmlns:a16="http://schemas.microsoft.com/office/drawing/2014/main" id="{FA190F88-1DF5-54B1-933A-03B934EA6405}"/>
                </a:ext>
              </a:extLst>
            </p:cNvPr>
            <p:cNvGrpSpPr/>
            <p:nvPr/>
          </p:nvGrpSpPr>
          <p:grpSpPr>
            <a:xfrm>
              <a:off x="2835161" y="2851519"/>
              <a:ext cx="6244831" cy="2258568"/>
              <a:chOff x="434480" y="4818888"/>
              <a:chExt cx="6244831" cy="2258568"/>
            </a:xfrm>
          </p:grpSpPr>
          <p:sp>
            <p:nvSpPr>
              <p:cNvPr id="56" name="Rectangle : coins arrondis 55">
                <a:extLst>
                  <a:ext uri="{FF2B5EF4-FFF2-40B4-BE49-F238E27FC236}">
                    <a16:creationId xmlns:a16="http://schemas.microsoft.com/office/drawing/2014/main" id="{19D3B843-FDAF-C329-109C-1B23BD6EBF33}"/>
                  </a:ext>
                </a:extLst>
              </p:cNvPr>
              <p:cNvSpPr/>
              <p:nvPr/>
            </p:nvSpPr>
            <p:spPr>
              <a:xfrm>
                <a:off x="746831" y="5187859"/>
                <a:ext cx="5932480" cy="1129842"/>
              </a:xfrm>
              <a:prstGeom prst="roundRect">
                <a:avLst>
                  <a:gd name="adj" fmla="val 8182"/>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B53CFF42-D09F-A734-B49C-88C9EEF62490}"/>
                  </a:ext>
                </a:extLst>
              </p:cNvPr>
              <p:cNvSpPr/>
              <p:nvPr/>
            </p:nvSpPr>
            <p:spPr>
              <a:xfrm>
                <a:off x="434480" y="4818888"/>
                <a:ext cx="955650" cy="2258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0" name="Groupe 9">
              <a:extLst>
                <a:ext uri="{FF2B5EF4-FFF2-40B4-BE49-F238E27FC236}">
                  <a16:creationId xmlns:a16="http://schemas.microsoft.com/office/drawing/2014/main" id="{CF8964EB-8D3A-C0E0-E42A-B2E0631F25DE}"/>
                </a:ext>
              </a:extLst>
            </p:cNvPr>
            <p:cNvGrpSpPr/>
            <p:nvPr/>
          </p:nvGrpSpPr>
          <p:grpSpPr>
            <a:xfrm>
              <a:off x="2910554" y="2706047"/>
              <a:ext cx="6235945" cy="1493272"/>
              <a:chOff x="2910554" y="2706047"/>
              <a:chExt cx="6235945" cy="1493272"/>
            </a:xfrm>
          </p:grpSpPr>
          <p:sp>
            <p:nvSpPr>
              <p:cNvPr id="31" name="Rectangle 30">
                <a:extLst>
                  <a:ext uri="{FF2B5EF4-FFF2-40B4-BE49-F238E27FC236}">
                    <a16:creationId xmlns:a16="http://schemas.microsoft.com/office/drawing/2014/main" id="{4F37B4E9-038E-81A9-3751-C7A3AA82BB16}"/>
                  </a:ext>
                </a:extLst>
              </p:cNvPr>
              <p:cNvSpPr/>
              <p:nvPr/>
            </p:nvSpPr>
            <p:spPr>
              <a:xfrm>
                <a:off x="3790811" y="2952608"/>
                <a:ext cx="1761581"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compatibles</a:t>
                </a:r>
                <a:endParaRPr lang="fr-FR" sz="1000" dirty="0">
                  <a:effectLst/>
                  <a:latin typeface="Arial" panose="020B0604020202020204" pitchFamily="34" charset="0"/>
                  <a:cs typeface="Arial" panose="020B0604020202020204" pitchFamily="34" charset="0"/>
                </a:endParaRPr>
              </a:p>
            </p:txBody>
          </p:sp>
          <p:sp>
            <p:nvSpPr>
              <p:cNvPr id="43" name="ZoneTexte 42">
                <a:extLst>
                  <a:ext uri="{FF2B5EF4-FFF2-40B4-BE49-F238E27FC236}">
                    <a16:creationId xmlns:a16="http://schemas.microsoft.com/office/drawing/2014/main" id="{B6C46226-183F-3CC8-55D1-5DAEB1E2A229}"/>
                  </a:ext>
                </a:extLst>
              </p:cNvPr>
              <p:cNvSpPr txBox="1"/>
              <p:nvPr/>
            </p:nvSpPr>
            <p:spPr>
              <a:xfrm>
                <a:off x="3810320" y="3352933"/>
                <a:ext cx="5336179" cy="846386"/>
              </a:xfrm>
              <a:prstGeom prst="rect">
                <a:avLst/>
              </a:prstGeom>
              <a:noFill/>
            </p:spPr>
            <p:txBody>
              <a:bodyPr wrap="square" lIns="0" tIns="0" rIns="0" bIns="0">
                <a:spAutoFit/>
              </a:bodyPr>
              <a:lstStyle/>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Assurance et de prévoyance (hors assurance-vie et assurance des moyens de paiement).</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Épargne liquide.</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effectLst/>
                    <a:latin typeface="Arial" panose="020B0604020202020204" pitchFamily="34" charset="0"/>
                    <a:cs typeface="Arial" panose="020B0604020202020204" pitchFamily="34" charset="0"/>
                  </a:rPr>
                  <a:t>2</a:t>
                </a:r>
                <a:r>
                  <a:rPr lang="fr-FR" sz="1000" baseline="30000" dirty="0">
                    <a:effectLst/>
                    <a:latin typeface="Arial" panose="020B0604020202020204" pitchFamily="34" charset="0"/>
                    <a:cs typeface="Arial" panose="020B0604020202020204" pitchFamily="34" charset="0"/>
                  </a:rPr>
                  <a:t>e</a:t>
                </a:r>
                <a:r>
                  <a:rPr lang="fr-FR" sz="1000" dirty="0">
                    <a:effectLst/>
                    <a:latin typeface="Arial" panose="020B0604020202020204" pitchFamily="34" charset="0"/>
                    <a:cs typeface="Arial" panose="020B0604020202020204" pitchFamily="34" charset="0"/>
                  </a:rPr>
                  <a:t> carte Visa Classic à contrôle de solde systématique (pour les comptes joints).</a:t>
                </a:r>
              </a:p>
              <a:p>
                <a:pPr marL="171450" indent="-171450">
                  <a:spcBef>
                    <a:spcPts val="600"/>
                  </a:spcBef>
                  <a:buBlip>
                    <a:blip r:embed="rId9">
                      <a:extLst>
                        <a:ext uri="{96DAC541-7B7A-43D3-8B79-37D633B846F1}">
                          <asvg:svgBlip xmlns:asvg="http://schemas.microsoft.com/office/drawing/2016/SVG/main" r:embed="rId10"/>
                        </a:ext>
                      </a:extLst>
                    </a:blip>
                  </a:buBlip>
                </a:pPr>
                <a:r>
                  <a:rPr lang="fr-FR" sz="1000" dirty="0">
                    <a:solidFill>
                      <a:srgbClr val="000000"/>
                    </a:solidFill>
                    <a:effectLst/>
                    <a:latin typeface="Arial" panose="020B0604020202020204" pitchFamily="34" charset="0"/>
                    <a:cs typeface="Arial" panose="020B0604020202020204" pitchFamily="34" charset="0"/>
                  </a:rPr>
                  <a:t>CFN (Coffre-fort Numérique)</a:t>
                </a:r>
                <a:r>
                  <a:rPr lang="fr-FR" sz="1000" dirty="0">
                    <a:effectLst/>
                    <a:latin typeface="Arial" panose="020B0604020202020204" pitchFamily="34" charset="0"/>
                    <a:cs typeface="Arial" panose="020B0604020202020204" pitchFamily="34" charset="0"/>
                  </a:rPr>
                  <a:t>.</a:t>
                </a:r>
              </a:p>
            </p:txBody>
          </p:sp>
          <p:pic>
            <p:nvPicPr>
              <p:cNvPr id="50" name="Graphique 49">
                <a:extLst>
                  <a:ext uri="{FF2B5EF4-FFF2-40B4-BE49-F238E27FC236}">
                    <a16:creationId xmlns:a16="http://schemas.microsoft.com/office/drawing/2014/main" id="{E4AA9DB2-F940-E740-CD29-1179E6097D4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910554" y="2706047"/>
                <a:ext cx="941465" cy="784554"/>
              </a:xfrm>
              <a:prstGeom prst="rect">
                <a:avLst/>
              </a:prstGeom>
            </p:spPr>
          </p:pic>
        </p:grpSp>
      </p:grpSp>
      <p:pic>
        <p:nvPicPr>
          <p:cNvPr id="26" name="Graphique 25">
            <a:hlinkClick r:id="rId15" action="ppaction://hlinksldjump"/>
            <a:extLst>
              <a:ext uri="{FF2B5EF4-FFF2-40B4-BE49-F238E27FC236}">
                <a16:creationId xmlns:a16="http://schemas.microsoft.com/office/drawing/2014/main" id="{EB6E958A-08BE-88E9-EAD7-0168107D7CC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839405" y="291396"/>
            <a:ext cx="415080" cy="386454"/>
          </a:xfrm>
          <a:prstGeom prst="rect">
            <a:avLst/>
          </a:prstGeom>
        </p:spPr>
      </p:pic>
      <p:grpSp>
        <p:nvGrpSpPr>
          <p:cNvPr id="27" name="Groupe 26">
            <a:extLst>
              <a:ext uri="{FF2B5EF4-FFF2-40B4-BE49-F238E27FC236}">
                <a16:creationId xmlns:a16="http://schemas.microsoft.com/office/drawing/2014/main" id="{9869461E-E1E9-B27B-029A-102978D585E1}"/>
              </a:ext>
            </a:extLst>
          </p:cNvPr>
          <p:cNvGrpSpPr/>
          <p:nvPr/>
        </p:nvGrpSpPr>
        <p:grpSpPr>
          <a:xfrm>
            <a:off x="9686945" y="5643367"/>
            <a:ext cx="727414" cy="720000"/>
            <a:chOff x="9686945" y="5643367"/>
            <a:chExt cx="727414" cy="720000"/>
          </a:xfrm>
        </p:grpSpPr>
        <p:sp>
          <p:nvSpPr>
            <p:cNvPr id="35" name="Ellipse 34">
              <a:extLst>
                <a:ext uri="{FF2B5EF4-FFF2-40B4-BE49-F238E27FC236}">
                  <a16:creationId xmlns:a16="http://schemas.microsoft.com/office/drawing/2014/main" id="{84C6D865-8E23-615A-CA95-2DCA58674E70}"/>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Graphique 37">
              <a:extLst>
                <a:ext uri="{FF2B5EF4-FFF2-40B4-BE49-F238E27FC236}">
                  <a16:creationId xmlns:a16="http://schemas.microsoft.com/office/drawing/2014/main" id="{D087545D-829A-C96C-4BD6-2D414F1A9DE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694359" y="5643367"/>
              <a:ext cx="720000" cy="720000"/>
            </a:xfrm>
            <a:prstGeom prst="rect">
              <a:avLst/>
            </a:prstGeom>
          </p:spPr>
        </p:pic>
      </p:grpSp>
      <p:pic>
        <p:nvPicPr>
          <p:cNvPr id="39" name="Graphique 38">
            <a:hlinkClick r:id="rId20" action="ppaction://hlinksldjump"/>
            <a:extLst>
              <a:ext uri="{FF2B5EF4-FFF2-40B4-BE49-F238E27FC236}">
                <a16:creationId xmlns:a16="http://schemas.microsoft.com/office/drawing/2014/main" id="{EA14EDBC-8203-B502-C094-14997BC24D72}"/>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570693" y="1294509"/>
            <a:ext cx="952500" cy="952500"/>
          </a:xfrm>
          <a:prstGeom prst="rect">
            <a:avLst/>
          </a:prstGeom>
        </p:spPr>
      </p:pic>
      <p:sp>
        <p:nvSpPr>
          <p:cNvPr id="40" name="ZoneTexte 39">
            <a:hlinkClick r:id="rId20" action="ppaction://hlinksldjump"/>
            <a:extLst>
              <a:ext uri="{FF2B5EF4-FFF2-40B4-BE49-F238E27FC236}">
                <a16:creationId xmlns:a16="http://schemas.microsoft.com/office/drawing/2014/main" id="{D0D0E695-3497-63BF-0D15-1FFD6268E9B9}"/>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41" name="Ellipse 40">
            <a:extLst>
              <a:ext uri="{FF2B5EF4-FFF2-40B4-BE49-F238E27FC236}">
                <a16:creationId xmlns:a16="http://schemas.microsoft.com/office/drawing/2014/main" id="{C91D239A-B152-E558-F6FD-A2DDF49F737C}"/>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Graphique 44">
            <a:hlinkClick r:id="rId23" action="ppaction://hlinksldjump"/>
            <a:extLst>
              <a:ext uri="{FF2B5EF4-FFF2-40B4-BE49-F238E27FC236}">
                <a16:creationId xmlns:a16="http://schemas.microsoft.com/office/drawing/2014/main" id="{E2C910C2-00C7-17C1-C73B-C0F7B73DDD8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694359" y="5643367"/>
            <a:ext cx="720000" cy="720000"/>
          </a:xfrm>
          <a:prstGeom prst="rect">
            <a:avLst/>
          </a:prstGeom>
        </p:spPr>
      </p:pic>
      <p:sp>
        <p:nvSpPr>
          <p:cNvPr id="46" name="ZoneTexte 45">
            <a:hlinkClick r:id="rId23" action="ppaction://hlinksldjump"/>
            <a:extLst>
              <a:ext uri="{FF2B5EF4-FFF2-40B4-BE49-F238E27FC236}">
                <a16:creationId xmlns:a16="http://schemas.microsoft.com/office/drawing/2014/main" id="{675A4852-D858-FE59-54CA-90BE252F3300}"/>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47" name="ZoneTexte 46">
            <a:hlinkClick r:id="rId24" action="ppaction://hlinksldjump"/>
            <a:extLst>
              <a:ext uri="{FF2B5EF4-FFF2-40B4-BE49-F238E27FC236}">
                <a16:creationId xmlns:a16="http://schemas.microsoft.com/office/drawing/2014/main" id="{6F87E1CF-877B-F0DA-4D06-710C800DC05B}"/>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49" name="Graphique 48">
            <a:hlinkClick r:id="rId24" action="ppaction://hlinksldjump"/>
            <a:extLst>
              <a:ext uri="{FF2B5EF4-FFF2-40B4-BE49-F238E27FC236}">
                <a16:creationId xmlns:a16="http://schemas.microsoft.com/office/drawing/2014/main" id="{5A634342-66F0-DEDB-E786-01F1BA217E5C}"/>
              </a:ext>
            </a:extLst>
          </p:cNvPr>
          <p:cNvPicPr>
            <a:picLocks noChangeAspect="1"/>
          </p:cNvPicPr>
          <p:nvPr/>
        </p:nvPicPr>
        <p:blipFill>
          <a:blip r:embed="rId25">
            <a:extLst>
              <a:ext uri="{96DAC541-7B7A-43D3-8B79-37D633B846F1}">
                <asvg:svgBlip xmlns:asvg="http://schemas.microsoft.com/office/drawing/2016/SVG/main" r:embed="rId26"/>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57828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B2740013-7A9D-BF71-5BFB-52187462C2DD}"/>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3" name="object 66">
            <a:extLst>
              <a:ext uri="{FF2B5EF4-FFF2-40B4-BE49-F238E27FC236}">
                <a16:creationId xmlns:a16="http://schemas.microsoft.com/office/drawing/2014/main" id="{97A9F325-FAFD-925B-1F97-79825F66F831}"/>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5" name="Slide Number Placeholder 5">
            <a:extLst>
              <a:ext uri="{FF2B5EF4-FFF2-40B4-BE49-F238E27FC236}">
                <a16:creationId xmlns:a16="http://schemas.microsoft.com/office/drawing/2014/main" id="{DFAC32D2-DA2A-4D8A-8508-90C0F1F6B8F0}"/>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18</a:t>
            </a:fld>
            <a:endParaRPr lang="fr-FR" dirty="0"/>
          </a:p>
        </p:txBody>
      </p:sp>
      <p:sp>
        <p:nvSpPr>
          <p:cNvPr id="6" name="object 4">
            <a:hlinkClick r:id="rId2" action="ppaction://hlinksldjump"/>
            <a:extLst>
              <a:ext uri="{FF2B5EF4-FFF2-40B4-BE49-F238E27FC236}">
                <a16:creationId xmlns:a16="http://schemas.microsoft.com/office/drawing/2014/main" id="{60981CD0-401E-2110-3463-8D24C3D1C056}"/>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7" name="object 5">
            <a:extLst>
              <a:ext uri="{FF2B5EF4-FFF2-40B4-BE49-F238E27FC236}">
                <a16:creationId xmlns:a16="http://schemas.microsoft.com/office/drawing/2014/main" id="{570FA797-0CB2-A08C-9DC4-C13F2EDBC0EC}"/>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8" name="object 7">
            <a:hlinkClick r:id="rId3" action="ppaction://hlinksldjump"/>
            <a:extLst>
              <a:ext uri="{FF2B5EF4-FFF2-40B4-BE49-F238E27FC236}">
                <a16:creationId xmlns:a16="http://schemas.microsoft.com/office/drawing/2014/main" id="{79C53D75-D210-994E-B5B6-14DA4AD71CB4}"/>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9" name="object 8">
            <a:extLst>
              <a:ext uri="{FF2B5EF4-FFF2-40B4-BE49-F238E27FC236}">
                <a16:creationId xmlns:a16="http://schemas.microsoft.com/office/drawing/2014/main" id="{BD9EACC7-7C0A-6560-48F5-C7C3986F6935}"/>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52" name="object 65">
            <a:extLst>
              <a:ext uri="{FF2B5EF4-FFF2-40B4-BE49-F238E27FC236}">
                <a16:creationId xmlns:a16="http://schemas.microsoft.com/office/drawing/2014/main" id="{8277CAEB-8163-406B-8F37-B1169D1F1994}"/>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DÉTENTEURS SBB</a:t>
            </a:r>
          </a:p>
        </p:txBody>
      </p:sp>
      <p:sp>
        <p:nvSpPr>
          <p:cNvPr id="53" name="object 65">
            <a:extLst>
              <a:ext uri="{FF2B5EF4-FFF2-40B4-BE49-F238E27FC236}">
                <a16:creationId xmlns:a16="http://schemas.microsoft.com/office/drawing/2014/main" id="{9AC9A100-0646-3E2D-657A-8C578FE14C8A}"/>
              </a:ext>
            </a:extLst>
          </p:cNvPr>
          <p:cNvSpPr txBox="1">
            <a:spLocks/>
          </p:cNvSpPr>
          <p:nvPr/>
        </p:nvSpPr>
        <p:spPr>
          <a:xfrm>
            <a:off x="707299" y="1341873"/>
            <a:ext cx="4431629"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ZOOM SUR LES SERVICES BANCAIRES DE BASES</a:t>
            </a:r>
          </a:p>
        </p:txBody>
      </p:sp>
      <p:pic>
        <p:nvPicPr>
          <p:cNvPr id="54" name="Graphique 53">
            <a:extLst>
              <a:ext uri="{FF2B5EF4-FFF2-40B4-BE49-F238E27FC236}">
                <a16:creationId xmlns:a16="http://schemas.microsoft.com/office/drawing/2014/main" id="{83F83F25-3DEE-5BAC-BA9C-E41AA48B091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460733" y="1200622"/>
            <a:ext cx="1667201" cy="1234964"/>
          </a:xfrm>
          <a:prstGeom prst="rect">
            <a:avLst/>
          </a:prstGeom>
        </p:spPr>
      </p:pic>
      <p:sp>
        <p:nvSpPr>
          <p:cNvPr id="55" name="ZoneTexte 54">
            <a:extLst>
              <a:ext uri="{FF2B5EF4-FFF2-40B4-BE49-F238E27FC236}">
                <a16:creationId xmlns:a16="http://schemas.microsoft.com/office/drawing/2014/main" id="{1F7D3917-E01D-6559-00C5-4C4452CC75AD}"/>
              </a:ext>
            </a:extLst>
          </p:cNvPr>
          <p:cNvSpPr txBox="1"/>
          <p:nvPr/>
        </p:nvSpPr>
        <p:spPr>
          <a:xfrm>
            <a:off x="707300" y="1664876"/>
            <a:ext cx="6473776" cy="307777"/>
          </a:xfrm>
          <a:prstGeom prst="rect">
            <a:avLst/>
          </a:prstGeom>
          <a:noFill/>
        </p:spPr>
        <p:txBody>
          <a:bodyPr wrap="square" lIns="0" tIns="0" rIns="0" bIns="0">
            <a:spAutoFit/>
          </a:bodyPr>
          <a:lstStyle/>
          <a:p>
            <a:r>
              <a:rPr lang="fr-FR" sz="1000" b="0" i="0" u="none" strike="noStrike" baseline="0" dirty="0">
                <a:solidFill>
                  <a:srgbClr val="000000"/>
                </a:solidFill>
                <a:latin typeface="Arial" panose="020B0604020202020204" pitchFamily="34" charset="0"/>
                <a:cs typeface="Arial" panose="020B0604020202020204" pitchFamily="34" charset="0"/>
              </a:rPr>
              <a:t>Services définis à l’article D. 312-5-1 du code monétaire et financier, offerts dans le cadre du droit au compte prévu à l’article L. 312-1 du même code. Ces prestations ne constituent pas une offre groupée de services.</a:t>
            </a:r>
            <a:endParaRPr lang="fr-FR" sz="800" dirty="0">
              <a:latin typeface="Arial" panose="020B0604020202020204" pitchFamily="34" charset="0"/>
              <a:cs typeface="Arial" panose="020B0604020202020204" pitchFamily="34" charset="0"/>
            </a:endParaRPr>
          </a:p>
        </p:txBody>
      </p:sp>
      <p:grpSp>
        <p:nvGrpSpPr>
          <p:cNvPr id="10" name="Groupe 9">
            <a:extLst>
              <a:ext uri="{FF2B5EF4-FFF2-40B4-BE49-F238E27FC236}">
                <a16:creationId xmlns:a16="http://schemas.microsoft.com/office/drawing/2014/main" id="{1046F677-C4BD-00CE-4EF7-B55019BEA39F}"/>
              </a:ext>
            </a:extLst>
          </p:cNvPr>
          <p:cNvGrpSpPr/>
          <p:nvPr/>
        </p:nvGrpSpPr>
        <p:grpSpPr>
          <a:xfrm>
            <a:off x="6764248" y="2651363"/>
            <a:ext cx="2283959" cy="3707689"/>
            <a:chOff x="6764248" y="2651363"/>
            <a:chExt cx="2283959" cy="3707689"/>
          </a:xfrm>
        </p:grpSpPr>
        <p:sp>
          <p:nvSpPr>
            <p:cNvPr id="56" name="Rectangle : coins arrondis 55">
              <a:extLst>
                <a:ext uri="{FF2B5EF4-FFF2-40B4-BE49-F238E27FC236}">
                  <a16:creationId xmlns:a16="http://schemas.microsoft.com/office/drawing/2014/main" id="{A8215F9D-6921-531D-6275-E502FA51F440}"/>
                </a:ext>
              </a:extLst>
            </p:cNvPr>
            <p:cNvSpPr/>
            <p:nvPr/>
          </p:nvSpPr>
          <p:spPr>
            <a:xfrm>
              <a:off x="6764248" y="2651363"/>
              <a:ext cx="2283959" cy="3707689"/>
            </a:xfrm>
            <a:prstGeom prst="roundRect">
              <a:avLst>
                <a:gd name="adj" fmla="val 24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27A8076D-1E63-2D8E-DB41-E7ED5E2D702D}"/>
                </a:ext>
              </a:extLst>
            </p:cNvPr>
            <p:cNvSpPr txBox="1"/>
            <p:nvPr/>
          </p:nvSpPr>
          <p:spPr>
            <a:xfrm>
              <a:off x="6924686" y="2760943"/>
              <a:ext cx="2123521" cy="1995218"/>
            </a:xfrm>
            <a:prstGeom prst="rect">
              <a:avLst/>
            </a:prstGeom>
            <a:noFill/>
          </p:spPr>
          <p:txBody>
            <a:bodyPr wrap="square" lIns="0" tIns="0" rIns="0" bIns="0">
              <a:spAutoFit/>
            </a:bodyPr>
            <a:lstStyle/>
            <a:p>
              <a:r>
                <a:rPr lang="fr-FR" sz="1000" dirty="0">
                  <a:solidFill>
                    <a:schemeClr val="bg1"/>
                  </a:solidFill>
                  <a:effectLst/>
                  <a:latin typeface="Arial" panose="020B0604020202020204" pitchFamily="34" charset="0"/>
                  <a:cs typeface="Arial" panose="020B0604020202020204" pitchFamily="34" charset="0"/>
                </a:rPr>
                <a:t>Le client reçoit </a:t>
              </a:r>
              <a:r>
                <a:rPr lang="fr-FR" sz="1000" b="1" dirty="0">
                  <a:solidFill>
                    <a:schemeClr val="bg1"/>
                  </a:solidFill>
                  <a:effectLst/>
                  <a:latin typeface="Arial" panose="020B0604020202020204" pitchFamily="34" charset="0"/>
                  <a:cs typeface="Arial" panose="020B0604020202020204" pitchFamily="34" charset="0"/>
                </a:rPr>
                <a:t>une fois par an,</a:t>
              </a:r>
              <a:r>
                <a:rPr lang="fr-FR" sz="1000" dirty="0">
                  <a:solidFill>
                    <a:schemeClr val="bg1"/>
                  </a:solidFill>
                  <a:effectLst/>
                  <a:latin typeface="Arial" panose="020B0604020202020204" pitchFamily="34" charset="0"/>
                  <a:cs typeface="Arial" panose="020B0604020202020204" pitchFamily="34" charset="0"/>
                </a:rPr>
                <a:t>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à date d’anniversaire de son contrat, </a:t>
              </a:r>
            </a:p>
            <a:p>
              <a:r>
                <a:rPr lang="fr-FR" sz="1000" dirty="0">
                  <a:solidFill>
                    <a:schemeClr val="bg1"/>
                  </a:solidFill>
                  <a:effectLst/>
                  <a:latin typeface="Arial" panose="020B0604020202020204" pitchFamily="34" charset="0"/>
                  <a:cs typeface="Arial" panose="020B0604020202020204" pitchFamily="34" charset="0"/>
                </a:rPr>
                <a:t>un courrier lui proposant un rendez-vous avec son conseiller afin de </a:t>
              </a:r>
              <a:br>
                <a:rPr lang="fr-FR" sz="1000" dirty="0">
                  <a:solidFill>
                    <a:schemeClr val="bg1"/>
                  </a:solidFill>
                  <a:effectLst/>
                  <a:latin typeface="Arial" panose="020B0604020202020204" pitchFamily="34" charset="0"/>
                  <a:cs typeface="Arial" panose="020B0604020202020204" pitchFamily="34" charset="0"/>
                </a:rPr>
              </a:br>
              <a:r>
                <a:rPr lang="fr-FR" sz="1000" b="1" dirty="0">
                  <a:solidFill>
                    <a:schemeClr val="bg1"/>
                  </a:solidFill>
                  <a:effectLst/>
                  <a:latin typeface="Arial" panose="020B0604020202020204" pitchFamily="34" charset="0"/>
                  <a:cs typeface="Arial" panose="020B0604020202020204" pitchFamily="34" charset="0"/>
                </a:rPr>
                <a:t>faire un point sur sa situation financière. </a:t>
              </a:r>
              <a:r>
                <a:rPr lang="fr-FR" sz="1000" dirty="0">
                  <a:solidFill>
                    <a:schemeClr val="bg1"/>
                  </a:solidFill>
                  <a:effectLst/>
                  <a:latin typeface="Arial" panose="020B0604020202020204" pitchFamily="34" charset="0"/>
                  <a:cs typeface="Arial" panose="020B0604020202020204" pitchFamily="34" charset="0"/>
                </a:rPr>
                <a:t>Si lors de cet entretien, </a:t>
              </a:r>
              <a:br>
                <a:rPr lang="fr-FR" sz="1000" dirty="0">
                  <a:solidFill>
                    <a:schemeClr val="bg1"/>
                  </a:solidFill>
                  <a:effectLst/>
                  <a:latin typeface="Arial" panose="020B0604020202020204" pitchFamily="34" charset="0"/>
                  <a:cs typeface="Arial" panose="020B0604020202020204" pitchFamily="34" charset="0"/>
                </a:rPr>
              </a:br>
              <a:r>
                <a:rPr lang="fr-FR" sz="1000" dirty="0">
                  <a:solidFill>
                    <a:schemeClr val="bg1"/>
                  </a:solidFill>
                  <a:effectLst/>
                  <a:latin typeface="Arial" panose="020B0604020202020204" pitchFamily="34" charset="0"/>
                  <a:cs typeface="Arial" panose="020B0604020202020204" pitchFamily="34" charset="0"/>
                </a:rPr>
                <a:t>le client manifeste la volonté de souscrire une offre autre que les SBB, il faut, après analyse de sa situation, </a:t>
              </a:r>
              <a:r>
                <a:rPr lang="fr-FR" sz="1000" b="1" dirty="0">
                  <a:solidFill>
                    <a:schemeClr val="bg1"/>
                  </a:solidFill>
                  <a:effectLst/>
                  <a:latin typeface="Arial" panose="020B0604020202020204" pitchFamily="34" charset="0"/>
                  <a:cs typeface="Arial" panose="020B0604020202020204" pitchFamily="34" charset="0"/>
                </a:rPr>
                <a:t>recueillir la renonciation formelle du client aux SBB</a:t>
              </a:r>
              <a:r>
                <a:rPr lang="fr-FR" sz="1000" dirty="0">
                  <a:solidFill>
                    <a:schemeClr val="bg1"/>
                  </a:solidFill>
                  <a:effectLst/>
                  <a:latin typeface="Arial" panose="020B0604020202020204" pitchFamily="34" charset="0"/>
                  <a:cs typeface="Arial" panose="020B0604020202020204" pitchFamily="34" charset="0"/>
                </a:rPr>
                <a:t> préalablement à la souscription effective de la nouvelle offre.</a:t>
              </a:r>
              <a:r>
                <a:rPr lang="fr-FR" sz="1000" dirty="0">
                  <a:solidFill>
                    <a:srgbClr val="000000"/>
                  </a:solidFill>
                  <a:effectLst/>
                  <a:latin typeface="Helvetica" pitchFamily="2" charset="0"/>
                </a:rPr>
                <a:t> </a:t>
              </a:r>
              <a:endParaRPr lang="fr-FR" sz="1000" dirty="0">
                <a:solidFill>
                  <a:schemeClr val="bg1"/>
                </a:solidFill>
                <a:effectLst/>
                <a:latin typeface="Arial" panose="020B0604020202020204" pitchFamily="34" charset="0"/>
                <a:cs typeface="Arial" panose="020B0604020202020204" pitchFamily="34" charset="0"/>
              </a:endParaRPr>
            </a:p>
          </p:txBody>
        </p:sp>
        <p:sp>
          <p:nvSpPr>
            <p:cNvPr id="58" name="ZoneTexte 57">
              <a:extLst>
                <a:ext uri="{FF2B5EF4-FFF2-40B4-BE49-F238E27FC236}">
                  <a16:creationId xmlns:a16="http://schemas.microsoft.com/office/drawing/2014/main" id="{4F1E0B9E-9DAD-92B7-E048-DB9A7BFBF63E}"/>
                </a:ext>
              </a:extLst>
            </p:cNvPr>
            <p:cNvSpPr txBox="1"/>
            <p:nvPr/>
          </p:nvSpPr>
          <p:spPr>
            <a:xfrm>
              <a:off x="7303544" y="4865741"/>
              <a:ext cx="1614692" cy="1384995"/>
            </a:xfrm>
            <a:prstGeom prst="rect">
              <a:avLst/>
            </a:prstGeom>
            <a:noFill/>
          </p:spPr>
          <p:txBody>
            <a:bodyPr wrap="square" lIns="0" tIns="0" rIns="0" bIns="0">
              <a:spAutoFit/>
            </a:bodyPr>
            <a:lstStyle/>
            <a:p>
              <a:r>
                <a:rPr lang="fr-FR" sz="1000" b="1" i="1" dirty="0">
                  <a:solidFill>
                    <a:srgbClr val="00676F"/>
                  </a:solidFill>
                  <a:effectLst/>
                  <a:latin typeface="Arial Narrow" panose="020B0604020202020204" pitchFamily="34" charset="0"/>
                  <a:cs typeface="Arial Narrow" panose="020B0604020202020204" pitchFamily="34" charset="0"/>
                </a:rPr>
                <a:t>Toutefois, l’OCF ne doit pas pouvoir être souscrite directement après la renonciation aux SBB (l’offre SBB, gratuite, reste plus avantageuse que l’OCF, payante, cette dernière étant composée sensiblement des mêmes services).</a:t>
              </a:r>
            </a:p>
          </p:txBody>
        </p:sp>
        <p:pic>
          <p:nvPicPr>
            <p:cNvPr id="59" name="Image 58">
              <a:extLst>
                <a:ext uri="{FF2B5EF4-FFF2-40B4-BE49-F238E27FC236}">
                  <a16:creationId xmlns:a16="http://schemas.microsoft.com/office/drawing/2014/main" id="{17460C17-9A40-E7D2-40E8-C0E7CFA16125}"/>
                </a:ext>
              </a:extLst>
            </p:cNvPr>
            <p:cNvPicPr>
              <a:picLocks noChangeAspect="1"/>
            </p:cNvPicPr>
            <p:nvPr/>
          </p:nvPicPr>
          <p:blipFill>
            <a:blip r:embed="rId6"/>
            <a:stretch>
              <a:fillRect/>
            </a:stretch>
          </p:blipFill>
          <p:spPr>
            <a:xfrm>
              <a:off x="6857354" y="4819453"/>
              <a:ext cx="355600" cy="355600"/>
            </a:xfrm>
            <a:prstGeom prst="rect">
              <a:avLst/>
            </a:prstGeom>
          </p:spPr>
        </p:pic>
      </p:grpSp>
      <p:sp>
        <p:nvSpPr>
          <p:cNvPr id="61" name="ZoneTexte 60">
            <a:extLst>
              <a:ext uri="{FF2B5EF4-FFF2-40B4-BE49-F238E27FC236}">
                <a16:creationId xmlns:a16="http://schemas.microsoft.com/office/drawing/2014/main" id="{A283430A-A49F-17FF-A008-A28BDC7C8D76}"/>
              </a:ext>
            </a:extLst>
          </p:cNvPr>
          <p:cNvSpPr txBox="1"/>
          <p:nvPr/>
        </p:nvSpPr>
        <p:spPr>
          <a:xfrm>
            <a:off x="707297" y="3100394"/>
            <a:ext cx="5158271" cy="3180358"/>
          </a:xfrm>
          <a:prstGeom prst="rect">
            <a:avLst/>
          </a:prstGeom>
          <a:noFill/>
        </p:spPr>
        <p:txBody>
          <a:bodyPr wrap="square" lIns="0" tIns="0" rIns="0" bIns="0">
            <a:spAutoFit/>
          </a:bodyPr>
          <a:lstStyle/>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L’ouverture, la tenue et la clôture du compte.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Un changement d’adresse par an.</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délivrance à la demande de Relevés d’Identité Bancaire.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domiciliation de virements bancaires.</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fourniture mensuelle d’un relevé des opérations effectuées sur le compte.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L’encaissement de chèques et de virements bancaires.</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Prélèvement (frais par paiement d’un prélèvement SEPA), titre interbancaire de paiement SEPA ou virement bancaire SEPA*, ce dernier pouvant être réalisé aux guichets ou à distance.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L’abonnement à des services de banque à distance (internet, téléphone fixe, SMS, etc.).</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Les dépôts et les retraits d’espèces au guichet de l’organisme teneur de compte.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fourniture d’une carte de débit (carte de paiement à autorisation systématique) permettant notamment le paiement d’opérations sur internet et le retrait d’espèces dans l’Union Européenne.</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Deux formules de chèques de banque par mois ou moyens de paiement équivalents offrant les mêmes services.</a:t>
            </a:r>
          </a:p>
          <a:p>
            <a:pPr marL="171450" indent="-171450">
              <a:spcBef>
                <a:spcPts val="400"/>
              </a:spcBef>
              <a:buBlip>
                <a:blip r:embed="rId7">
                  <a:extLst>
                    <a:ext uri="{96DAC541-7B7A-43D3-8B79-37D633B846F1}">
                      <asvg:svgBlip xmlns:asvg="http://schemas.microsoft.com/office/drawing/2016/SVG/main" r:embed="rId8"/>
                    </a:ext>
                  </a:extLst>
                </a:blip>
              </a:buBlip>
            </a:pPr>
            <a:r>
              <a:rPr lang="fr-FR" sz="1000" b="0" i="0" u="none" strike="noStrike" baseline="0" dirty="0">
                <a:solidFill>
                  <a:srgbClr val="000000"/>
                </a:solidFill>
                <a:latin typeface="Arial" panose="020B0604020202020204" pitchFamily="34" charset="0"/>
                <a:cs typeface="Arial" panose="020B0604020202020204" pitchFamily="34" charset="0"/>
              </a:rPr>
              <a:t>La réalisation des opérations de caisse.</a:t>
            </a:r>
          </a:p>
        </p:txBody>
      </p:sp>
      <p:pic>
        <p:nvPicPr>
          <p:cNvPr id="62" name="Graphique 61">
            <a:extLst>
              <a:ext uri="{FF2B5EF4-FFF2-40B4-BE49-F238E27FC236}">
                <a16:creationId xmlns:a16="http://schemas.microsoft.com/office/drawing/2014/main" id="{F6D809BD-9049-6241-1A49-ADFE2529E5CB}"/>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07298" y="2269793"/>
            <a:ext cx="944928" cy="787440"/>
          </a:xfrm>
          <a:prstGeom prst="rect">
            <a:avLst/>
          </a:prstGeom>
        </p:spPr>
      </p:pic>
      <p:sp>
        <p:nvSpPr>
          <p:cNvPr id="63" name="ZoneTexte 62">
            <a:extLst>
              <a:ext uri="{FF2B5EF4-FFF2-40B4-BE49-F238E27FC236}">
                <a16:creationId xmlns:a16="http://schemas.microsoft.com/office/drawing/2014/main" id="{250929F7-F9B6-4EF0-9978-338F702A065D}"/>
              </a:ext>
            </a:extLst>
          </p:cNvPr>
          <p:cNvSpPr txBox="1"/>
          <p:nvPr/>
        </p:nvSpPr>
        <p:spPr>
          <a:xfrm>
            <a:off x="707299" y="6576838"/>
            <a:ext cx="8439200" cy="107722"/>
          </a:xfrm>
          <a:prstGeom prst="rect">
            <a:avLst/>
          </a:prstGeom>
          <a:noFill/>
        </p:spPr>
        <p:txBody>
          <a:bodyPr wrap="square" lIns="0" tIns="0" rIns="0" bIns="0">
            <a:spAutoFit/>
          </a:bodyPr>
          <a:lstStyle/>
          <a:p>
            <a:r>
              <a:rPr lang="fr-FR" sz="700" dirty="0">
                <a:solidFill>
                  <a:schemeClr val="tx2"/>
                </a:solidFill>
                <a:effectLst/>
                <a:latin typeface="Arial Narrow" panose="020B0604020202020204" pitchFamily="34" charset="0"/>
                <a:cs typeface="Arial Narrow" panose="020B0604020202020204" pitchFamily="34" charset="0"/>
              </a:rPr>
              <a:t>* Hors virement SEPA instantané. </a:t>
            </a:r>
          </a:p>
        </p:txBody>
      </p:sp>
      <p:pic>
        <p:nvPicPr>
          <p:cNvPr id="24" name="Graphique 23">
            <a:hlinkClick r:id="rId11" action="ppaction://hlinksldjump"/>
            <a:extLst>
              <a:ext uri="{FF2B5EF4-FFF2-40B4-BE49-F238E27FC236}">
                <a16:creationId xmlns:a16="http://schemas.microsoft.com/office/drawing/2014/main" id="{8F0C33D8-90E0-7FB3-0D2D-3B40481D469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839405" y="291396"/>
            <a:ext cx="415080" cy="386454"/>
          </a:xfrm>
          <a:prstGeom prst="rect">
            <a:avLst/>
          </a:prstGeom>
        </p:spPr>
      </p:pic>
      <p:grpSp>
        <p:nvGrpSpPr>
          <p:cNvPr id="25" name="Groupe 24">
            <a:extLst>
              <a:ext uri="{FF2B5EF4-FFF2-40B4-BE49-F238E27FC236}">
                <a16:creationId xmlns:a16="http://schemas.microsoft.com/office/drawing/2014/main" id="{DFB4C9E5-1B47-CAE6-495F-85A64C5524B8}"/>
              </a:ext>
            </a:extLst>
          </p:cNvPr>
          <p:cNvGrpSpPr/>
          <p:nvPr/>
        </p:nvGrpSpPr>
        <p:grpSpPr>
          <a:xfrm>
            <a:off x="9686945" y="5643367"/>
            <a:ext cx="727414" cy="720000"/>
            <a:chOff x="9686945" y="5643367"/>
            <a:chExt cx="727414" cy="720000"/>
          </a:xfrm>
        </p:grpSpPr>
        <p:sp>
          <p:nvSpPr>
            <p:cNvPr id="26" name="Ellipse 25">
              <a:extLst>
                <a:ext uri="{FF2B5EF4-FFF2-40B4-BE49-F238E27FC236}">
                  <a16:creationId xmlns:a16="http://schemas.microsoft.com/office/drawing/2014/main" id="{724C2BFA-087E-54CE-F663-4B85C5C40047}"/>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Graphique 26">
              <a:extLst>
                <a:ext uri="{FF2B5EF4-FFF2-40B4-BE49-F238E27FC236}">
                  <a16:creationId xmlns:a16="http://schemas.microsoft.com/office/drawing/2014/main" id="{6049CF8A-0B09-F8F6-C88B-3E46C62D477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694359" y="5643367"/>
              <a:ext cx="720000" cy="720000"/>
            </a:xfrm>
            <a:prstGeom prst="rect">
              <a:avLst/>
            </a:prstGeom>
          </p:spPr>
        </p:pic>
      </p:grpSp>
      <p:pic>
        <p:nvPicPr>
          <p:cNvPr id="28" name="Graphique 27">
            <a:hlinkClick r:id="rId16" action="ppaction://hlinksldjump"/>
            <a:extLst>
              <a:ext uri="{FF2B5EF4-FFF2-40B4-BE49-F238E27FC236}">
                <a16:creationId xmlns:a16="http://schemas.microsoft.com/office/drawing/2014/main" id="{00B5C6F4-883B-2699-3A75-209FFF5590C8}"/>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9570693" y="1294509"/>
            <a:ext cx="952500" cy="952500"/>
          </a:xfrm>
          <a:prstGeom prst="rect">
            <a:avLst/>
          </a:prstGeom>
        </p:spPr>
      </p:pic>
      <p:sp>
        <p:nvSpPr>
          <p:cNvPr id="29" name="ZoneTexte 28">
            <a:hlinkClick r:id="rId16" action="ppaction://hlinksldjump"/>
            <a:extLst>
              <a:ext uri="{FF2B5EF4-FFF2-40B4-BE49-F238E27FC236}">
                <a16:creationId xmlns:a16="http://schemas.microsoft.com/office/drawing/2014/main" id="{C1663850-1FA9-4194-B567-266A9BA13AB4}"/>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30" name="Ellipse 29">
            <a:extLst>
              <a:ext uri="{FF2B5EF4-FFF2-40B4-BE49-F238E27FC236}">
                <a16:creationId xmlns:a16="http://schemas.microsoft.com/office/drawing/2014/main" id="{76608453-ECB0-AE89-FA0A-46C7AE4A3D06}"/>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Graphique 30">
            <a:hlinkClick r:id="rId19" action="ppaction://hlinksldjump"/>
            <a:extLst>
              <a:ext uri="{FF2B5EF4-FFF2-40B4-BE49-F238E27FC236}">
                <a16:creationId xmlns:a16="http://schemas.microsoft.com/office/drawing/2014/main" id="{8E45AEB0-DBCF-D770-1043-9E671AC14DC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694359" y="5643367"/>
            <a:ext cx="720000" cy="720000"/>
          </a:xfrm>
          <a:prstGeom prst="rect">
            <a:avLst/>
          </a:prstGeom>
        </p:spPr>
      </p:pic>
      <p:sp>
        <p:nvSpPr>
          <p:cNvPr id="32" name="ZoneTexte 31">
            <a:hlinkClick r:id="rId19" action="ppaction://hlinksldjump"/>
            <a:extLst>
              <a:ext uri="{FF2B5EF4-FFF2-40B4-BE49-F238E27FC236}">
                <a16:creationId xmlns:a16="http://schemas.microsoft.com/office/drawing/2014/main" id="{63714C4E-54B1-AA01-AF59-6A12EDAD9CEA}"/>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33" name="ZoneTexte 32">
            <a:hlinkClick r:id="rId20" action="ppaction://hlinksldjump"/>
            <a:extLst>
              <a:ext uri="{FF2B5EF4-FFF2-40B4-BE49-F238E27FC236}">
                <a16:creationId xmlns:a16="http://schemas.microsoft.com/office/drawing/2014/main" id="{A8FD531B-BA43-D640-906C-9C9111FEF39C}"/>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34" name="Graphique 33">
            <a:hlinkClick r:id="rId20" action="ppaction://hlinksldjump"/>
            <a:extLst>
              <a:ext uri="{FF2B5EF4-FFF2-40B4-BE49-F238E27FC236}">
                <a16:creationId xmlns:a16="http://schemas.microsoft.com/office/drawing/2014/main" id="{DDBF88C6-84E7-EAEC-FA1D-50A39A4C0438}"/>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378981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04286B0-581F-7076-247A-513BA3ABB538}"/>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3" name="object 66">
            <a:extLst>
              <a:ext uri="{FF2B5EF4-FFF2-40B4-BE49-F238E27FC236}">
                <a16:creationId xmlns:a16="http://schemas.microsoft.com/office/drawing/2014/main" id="{36B820C0-E0EE-A493-BDAB-59568637951B}"/>
              </a:ext>
            </a:extLst>
          </p:cNvPr>
          <p:cNvSpPr txBox="1"/>
          <p:nvPr/>
        </p:nvSpPr>
        <p:spPr>
          <a:xfrm>
            <a:off x="365300" y="346459"/>
            <a:ext cx="2783536" cy="425758"/>
          </a:xfrm>
          <a:prstGeom prst="rect">
            <a:avLst/>
          </a:prstGeom>
        </p:spPr>
        <p:txBody>
          <a:bodyPr vert="horz" wrap="square" lIns="0" tIns="12700" rIns="0" bIns="0" rtlCol="0">
            <a:spAutoFit/>
          </a:bodyPr>
          <a:lstStyle/>
          <a:p>
            <a:pPr marL="12700">
              <a:lnSpc>
                <a:spcPct val="100000"/>
              </a:lnSpc>
              <a:spcBef>
                <a:spcPts val="100"/>
              </a:spcBef>
            </a:pPr>
            <a:r>
              <a:rPr lang="fr-FR" sz="1300" b="1" dirty="0">
                <a:solidFill>
                  <a:srgbClr val="006870"/>
                </a:solidFill>
                <a:latin typeface="Arial" panose="020B0604020202020204" pitchFamily="34" charset="0"/>
                <a:cs typeface="Arial" panose="020B0604020202020204" pitchFamily="34" charset="0"/>
              </a:rPr>
              <a:t>ACCOMPAGNER</a:t>
            </a:r>
          </a:p>
          <a:p>
            <a:pPr marL="12700">
              <a:lnSpc>
                <a:spcPct val="100000"/>
              </a:lnSpc>
              <a:spcBef>
                <a:spcPts val="100"/>
              </a:spcBef>
            </a:pPr>
            <a:r>
              <a:rPr lang="fr-FR" sz="1300" b="1" dirty="0">
                <a:solidFill>
                  <a:schemeClr val="accent2"/>
                </a:solidFill>
                <a:latin typeface="Arial" panose="020B0604020202020204" pitchFamily="34" charset="0"/>
                <a:cs typeface="Arial" panose="020B0604020202020204" pitchFamily="34" charset="0"/>
              </a:rPr>
              <a:t>&amp; PROPOSER</a:t>
            </a:r>
          </a:p>
        </p:txBody>
      </p:sp>
      <p:sp>
        <p:nvSpPr>
          <p:cNvPr id="4" name="Slide Number Placeholder 5">
            <a:extLst>
              <a:ext uri="{FF2B5EF4-FFF2-40B4-BE49-F238E27FC236}">
                <a16:creationId xmlns:a16="http://schemas.microsoft.com/office/drawing/2014/main" id="{08540914-7EFC-5511-E496-7734527EDABF}"/>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19</a:t>
            </a:fld>
            <a:endParaRPr lang="fr-FR" dirty="0"/>
          </a:p>
        </p:txBody>
      </p:sp>
      <p:sp>
        <p:nvSpPr>
          <p:cNvPr id="5" name="object 4">
            <a:hlinkClick r:id="rId2" action="ppaction://hlinksldjump"/>
            <a:extLst>
              <a:ext uri="{FF2B5EF4-FFF2-40B4-BE49-F238E27FC236}">
                <a16:creationId xmlns:a16="http://schemas.microsoft.com/office/drawing/2014/main" id="{4A5A13A4-8DC6-7BFE-A06C-E99573AD9873}"/>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 name="object 5">
            <a:extLst>
              <a:ext uri="{FF2B5EF4-FFF2-40B4-BE49-F238E27FC236}">
                <a16:creationId xmlns:a16="http://schemas.microsoft.com/office/drawing/2014/main" id="{18A159F9-915A-4698-E208-D032C291BFC9}"/>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7" name="object 7">
            <a:hlinkClick r:id="rId3" action="ppaction://hlinksldjump"/>
            <a:extLst>
              <a:ext uri="{FF2B5EF4-FFF2-40B4-BE49-F238E27FC236}">
                <a16:creationId xmlns:a16="http://schemas.microsoft.com/office/drawing/2014/main" id="{17A47C0C-04D0-E296-D1EE-363CA5AFD9CD}"/>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8" name="object 8">
            <a:extLst>
              <a:ext uri="{FF2B5EF4-FFF2-40B4-BE49-F238E27FC236}">
                <a16:creationId xmlns:a16="http://schemas.microsoft.com/office/drawing/2014/main" id="{33B2FF59-4363-BA16-970A-6E57854897B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30" name="object 65">
            <a:extLst>
              <a:ext uri="{FF2B5EF4-FFF2-40B4-BE49-F238E27FC236}">
                <a16:creationId xmlns:a16="http://schemas.microsoft.com/office/drawing/2014/main" id="{A842B507-DFFF-AB9E-F9CC-2FE9478F968B}"/>
              </a:ext>
            </a:extLst>
          </p:cNvPr>
          <p:cNvSpPr txBox="1">
            <a:spLocks/>
          </p:cNvSpPr>
          <p:nvPr/>
        </p:nvSpPr>
        <p:spPr>
          <a:xfrm>
            <a:off x="707299" y="1026913"/>
            <a:ext cx="7371047" cy="2492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800" b="1" dirty="0">
                <a:solidFill>
                  <a:srgbClr val="00676F"/>
                </a:solidFill>
                <a:effectLst/>
                <a:latin typeface="Arial" panose="020B0604020202020204" pitchFamily="34" charset="0"/>
                <a:cs typeface="Arial" panose="020B0604020202020204" pitchFamily="34" charset="0"/>
              </a:rPr>
              <a:t>DÉTENTEURS SBB</a:t>
            </a:r>
          </a:p>
        </p:txBody>
      </p:sp>
      <p:sp>
        <p:nvSpPr>
          <p:cNvPr id="31" name="object 65">
            <a:extLst>
              <a:ext uri="{FF2B5EF4-FFF2-40B4-BE49-F238E27FC236}">
                <a16:creationId xmlns:a16="http://schemas.microsoft.com/office/drawing/2014/main" id="{37841E4F-66D8-2E5C-9BE4-78D3FFBA5749}"/>
              </a:ext>
            </a:extLst>
          </p:cNvPr>
          <p:cNvSpPr txBox="1">
            <a:spLocks/>
          </p:cNvSpPr>
          <p:nvPr/>
        </p:nvSpPr>
        <p:spPr>
          <a:xfrm>
            <a:off x="707299" y="1341873"/>
            <a:ext cx="3712301" cy="193899"/>
          </a:xfrm>
          <a:prstGeom prst="rect">
            <a:avLst/>
          </a:prstGeom>
        </p:spPr>
        <p:txBody>
          <a:bodyPr vert="horz" wrap="square" lIns="0" tIns="0" rIns="0" bIns="0" rtlCol="0">
            <a:sp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fr-FR" sz="1400" dirty="0">
                <a:solidFill>
                  <a:schemeClr val="accent2"/>
                </a:solidFill>
                <a:effectLst/>
                <a:latin typeface="Arial" panose="020B0604020202020204" pitchFamily="34" charset="0"/>
                <a:cs typeface="Arial" panose="020B0604020202020204" pitchFamily="34" charset="0"/>
              </a:rPr>
              <a:t>NOS SOLUTIONS DÉDIÉES</a:t>
            </a:r>
          </a:p>
        </p:txBody>
      </p:sp>
      <p:sp>
        <p:nvSpPr>
          <p:cNvPr id="33" name="ZoneTexte 32">
            <a:extLst>
              <a:ext uri="{FF2B5EF4-FFF2-40B4-BE49-F238E27FC236}">
                <a16:creationId xmlns:a16="http://schemas.microsoft.com/office/drawing/2014/main" id="{7FE36DAF-B804-F8B4-0E8E-C5040CC4A90F}"/>
              </a:ext>
            </a:extLst>
          </p:cNvPr>
          <p:cNvSpPr txBox="1"/>
          <p:nvPr/>
        </p:nvSpPr>
        <p:spPr>
          <a:xfrm>
            <a:off x="707299" y="1664876"/>
            <a:ext cx="6617045" cy="461665"/>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Le client, suite à une </a:t>
            </a:r>
            <a:r>
              <a:rPr lang="fr-FR" sz="1000" b="1" dirty="0">
                <a:effectLst/>
                <a:latin typeface="Arial" panose="020B0604020202020204" pitchFamily="34" charset="0"/>
                <a:cs typeface="Arial" panose="020B0604020202020204" pitchFamily="34" charset="0"/>
              </a:rPr>
              <a:t>injonction Droit au compte de la Banque de France,</a:t>
            </a:r>
            <a:r>
              <a:rPr lang="fr-FR" sz="1000" dirty="0">
                <a:effectLst/>
                <a:latin typeface="Arial" panose="020B0604020202020204" pitchFamily="34" charset="0"/>
                <a:cs typeface="Arial" panose="020B0604020202020204" pitchFamily="34" charset="0"/>
              </a:rPr>
              <a:t> s’est vu ouvrir</a:t>
            </a:r>
            <a:r>
              <a:rPr lang="fr-FR" sz="1000" b="1" dirty="0">
                <a:effectLst/>
                <a:latin typeface="Arial" panose="020B0604020202020204" pitchFamily="34" charset="0"/>
                <a:cs typeface="Arial" panose="020B0604020202020204" pitchFamily="34" charset="0"/>
              </a:rPr>
              <a:t> gratuitement </a:t>
            </a:r>
            <a:br>
              <a:rPr lang="fr-FR" sz="1000" b="1"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les </a:t>
            </a:r>
            <a:r>
              <a:rPr lang="fr-FR" sz="1000" b="1" dirty="0">
                <a:effectLst/>
                <a:latin typeface="Arial" panose="020B0604020202020204" pitchFamily="34" charset="0"/>
                <a:cs typeface="Arial" panose="020B0604020202020204" pitchFamily="34" charset="0"/>
              </a:rPr>
              <a:t>Services Bancaires de Base (SBB)</a:t>
            </a:r>
            <a:r>
              <a:rPr lang="fr-FR" sz="1000" dirty="0">
                <a:effectLst/>
                <a:latin typeface="Arial" panose="020B0604020202020204" pitchFamily="34" charset="0"/>
                <a:cs typeface="Arial" panose="020B0604020202020204" pitchFamily="34" charset="0"/>
              </a:rPr>
              <a:t> par l’agence désignée au courrier. La relation commerciale avec un client détenteur des SBB est réglementée et encadrée par vos procédures internes.</a:t>
            </a:r>
          </a:p>
        </p:txBody>
      </p:sp>
      <p:grpSp>
        <p:nvGrpSpPr>
          <p:cNvPr id="9" name="Groupe 8">
            <a:extLst>
              <a:ext uri="{FF2B5EF4-FFF2-40B4-BE49-F238E27FC236}">
                <a16:creationId xmlns:a16="http://schemas.microsoft.com/office/drawing/2014/main" id="{5AFF9A0A-569C-558D-352F-761C38A39B6F}"/>
              </a:ext>
            </a:extLst>
          </p:cNvPr>
          <p:cNvGrpSpPr/>
          <p:nvPr/>
        </p:nvGrpSpPr>
        <p:grpSpPr>
          <a:xfrm>
            <a:off x="54725" y="2164943"/>
            <a:ext cx="4674869" cy="2762522"/>
            <a:chOff x="54725" y="2164943"/>
            <a:chExt cx="4674869" cy="2762522"/>
          </a:xfrm>
        </p:grpSpPr>
        <p:grpSp>
          <p:nvGrpSpPr>
            <p:cNvPr id="24" name="Groupe 23">
              <a:extLst>
                <a:ext uri="{FF2B5EF4-FFF2-40B4-BE49-F238E27FC236}">
                  <a16:creationId xmlns:a16="http://schemas.microsoft.com/office/drawing/2014/main" id="{B88B3445-517E-97FC-DA21-68AD2E4F23AF}"/>
                </a:ext>
              </a:extLst>
            </p:cNvPr>
            <p:cNvGrpSpPr/>
            <p:nvPr/>
          </p:nvGrpSpPr>
          <p:grpSpPr>
            <a:xfrm>
              <a:off x="54725" y="2246605"/>
              <a:ext cx="4674869" cy="2680860"/>
              <a:chOff x="434480" y="4818888"/>
              <a:chExt cx="4674869" cy="2680860"/>
            </a:xfrm>
          </p:grpSpPr>
          <p:sp>
            <p:nvSpPr>
              <p:cNvPr id="25" name="Rectangle : coins arrondis 24">
                <a:extLst>
                  <a:ext uri="{FF2B5EF4-FFF2-40B4-BE49-F238E27FC236}">
                    <a16:creationId xmlns:a16="http://schemas.microsoft.com/office/drawing/2014/main" id="{1A509A90-7A73-0C40-6931-1E87616E5B80}"/>
                  </a:ext>
                </a:extLst>
              </p:cNvPr>
              <p:cNvSpPr/>
              <p:nvPr/>
            </p:nvSpPr>
            <p:spPr>
              <a:xfrm>
                <a:off x="762972" y="5221122"/>
                <a:ext cx="4346377" cy="2175906"/>
              </a:xfrm>
              <a:prstGeom prst="roundRect">
                <a:avLst>
                  <a:gd name="adj" fmla="val 8182"/>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EF59539A-4B35-7DED-651C-640754759C23}"/>
                  </a:ext>
                </a:extLst>
              </p:cNvPr>
              <p:cNvSpPr/>
              <p:nvPr/>
            </p:nvSpPr>
            <p:spPr>
              <a:xfrm>
                <a:off x="434480" y="4818888"/>
                <a:ext cx="1248188" cy="2680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4" name="Rectangle 33">
              <a:extLst>
                <a:ext uri="{FF2B5EF4-FFF2-40B4-BE49-F238E27FC236}">
                  <a16:creationId xmlns:a16="http://schemas.microsoft.com/office/drawing/2014/main" id="{77C4D7AC-0EDF-168A-58FD-D8D95D6B22CE}"/>
                </a:ext>
              </a:extLst>
            </p:cNvPr>
            <p:cNvSpPr/>
            <p:nvPr/>
          </p:nvSpPr>
          <p:spPr>
            <a:xfrm>
              <a:off x="1307931" y="2382649"/>
              <a:ext cx="1761581"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compatibles</a:t>
              </a:r>
              <a:endParaRPr lang="fr-FR" sz="1000" dirty="0">
                <a:effectLst/>
                <a:latin typeface="Arial" panose="020B0604020202020204" pitchFamily="34" charset="0"/>
                <a:cs typeface="Arial" panose="020B0604020202020204" pitchFamily="34" charset="0"/>
              </a:endParaRPr>
            </a:p>
          </p:txBody>
        </p:sp>
        <p:pic>
          <p:nvPicPr>
            <p:cNvPr id="39" name="Graphique 38">
              <a:extLst>
                <a:ext uri="{FF2B5EF4-FFF2-40B4-BE49-F238E27FC236}">
                  <a16:creationId xmlns:a16="http://schemas.microsoft.com/office/drawing/2014/main" id="{4A2978E1-BAA6-8434-AC85-964C0CA87FF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6834" y="2164943"/>
              <a:ext cx="941465" cy="784554"/>
            </a:xfrm>
            <a:prstGeom prst="rect">
              <a:avLst/>
            </a:prstGeom>
          </p:spPr>
        </p:pic>
        <p:sp>
          <p:nvSpPr>
            <p:cNvPr id="40" name="ZoneTexte 39">
              <a:extLst>
                <a:ext uri="{FF2B5EF4-FFF2-40B4-BE49-F238E27FC236}">
                  <a16:creationId xmlns:a16="http://schemas.microsoft.com/office/drawing/2014/main" id="{D65D4617-3A41-0F6D-90FD-33515F009163}"/>
                </a:ext>
              </a:extLst>
            </p:cNvPr>
            <p:cNvSpPr txBox="1"/>
            <p:nvPr/>
          </p:nvSpPr>
          <p:spPr>
            <a:xfrm>
              <a:off x="1307931" y="2713264"/>
              <a:ext cx="3416645" cy="615553"/>
            </a:xfrm>
            <a:prstGeom prst="rect">
              <a:avLst/>
            </a:prstGeom>
            <a:noFill/>
          </p:spPr>
          <p:txBody>
            <a:bodyPr wrap="square" lIns="0" tIns="0" rIns="0" bIns="0">
              <a:spAutoFit/>
            </a:bodyPr>
            <a:lstStyle/>
            <a:p>
              <a:r>
                <a:rPr lang="fr-FR" sz="1000" b="1" dirty="0">
                  <a:solidFill>
                    <a:schemeClr val="accent1"/>
                  </a:solidFill>
                  <a:effectLst/>
                  <a:latin typeface="Arial" panose="020B0604020202020204" pitchFamily="34" charset="0"/>
                  <a:cs typeface="Arial" panose="020B0604020202020204" pitchFamily="34" charset="0"/>
                </a:rPr>
                <a:t>Les produits et services non compris dans les SBB lorsqu’ils sont gratuits ou payants mais ne présentant pas de risque pour le client et/ou ponctuels soumis </a:t>
              </a:r>
              <a:br>
                <a:rPr lang="fr-FR" sz="1000" b="1" dirty="0">
                  <a:solidFill>
                    <a:schemeClr val="accent1"/>
                  </a:solidFill>
                  <a:effectLst/>
                  <a:latin typeface="Arial" panose="020B0604020202020204" pitchFamily="34" charset="0"/>
                  <a:cs typeface="Arial" panose="020B0604020202020204" pitchFamily="34" charset="0"/>
                </a:rPr>
              </a:br>
              <a:r>
                <a:rPr lang="fr-FR" sz="1000" b="1" dirty="0">
                  <a:solidFill>
                    <a:schemeClr val="accent1"/>
                  </a:solidFill>
                  <a:effectLst/>
                  <a:latin typeface="Arial" panose="020B0604020202020204" pitchFamily="34" charset="0"/>
                  <a:cs typeface="Arial" panose="020B0604020202020204" pitchFamily="34" charset="0"/>
                </a:rPr>
                <a:t>à un prélèvement tarifaire unique.</a:t>
              </a:r>
              <a:endParaRPr lang="fr-FR" sz="1000" dirty="0">
                <a:solidFill>
                  <a:schemeClr val="accent1"/>
                </a:solidFill>
                <a:effectLst/>
                <a:latin typeface="Arial" panose="020B0604020202020204" pitchFamily="34" charset="0"/>
                <a:cs typeface="Arial" panose="020B0604020202020204" pitchFamily="34" charset="0"/>
              </a:endParaRPr>
            </a:p>
          </p:txBody>
        </p:sp>
        <p:sp>
          <p:nvSpPr>
            <p:cNvPr id="44" name="ZoneTexte 43">
              <a:extLst>
                <a:ext uri="{FF2B5EF4-FFF2-40B4-BE49-F238E27FC236}">
                  <a16:creationId xmlns:a16="http://schemas.microsoft.com/office/drawing/2014/main" id="{928BA05B-6DC3-982A-A1D0-ABBFF0557D34}"/>
                </a:ext>
              </a:extLst>
            </p:cNvPr>
            <p:cNvSpPr txBox="1"/>
            <p:nvPr/>
          </p:nvSpPr>
          <p:spPr>
            <a:xfrm>
              <a:off x="1307931" y="3397945"/>
              <a:ext cx="3286140" cy="1308050"/>
            </a:xfrm>
            <a:prstGeom prst="rect">
              <a:avLst/>
            </a:prstGeom>
            <a:noFill/>
          </p:spPr>
          <p:txBody>
            <a:bodyPr wrap="square" lIns="0" tIns="0" rIns="0" bIns="0">
              <a:spAutoFit/>
            </a:bodyPr>
            <a:lstStyle/>
            <a:p>
              <a:r>
                <a:rPr lang="fr-FR" sz="1000" dirty="0">
                  <a:effectLst/>
                  <a:latin typeface="Arial" panose="020B0604020202020204" pitchFamily="34" charset="0"/>
                  <a:cs typeface="Arial" panose="020B0604020202020204" pitchFamily="34" charset="0"/>
                </a:rPr>
                <a:t>Exemples :</a:t>
              </a:r>
            </a:p>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Le relevé numérique, services liés à la sécurisation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des opérations.</a:t>
              </a:r>
            </a:p>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Les produits d’épargne bancaire liquide et disponible comme le livret A.</a:t>
              </a:r>
            </a:p>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2</a:t>
              </a:r>
              <a:r>
                <a:rPr lang="fr-FR" sz="1000" baseline="30000" dirty="0">
                  <a:effectLst/>
                  <a:latin typeface="Arial" panose="020B0604020202020204" pitchFamily="34" charset="0"/>
                  <a:cs typeface="Arial" panose="020B0604020202020204" pitchFamily="34" charset="0"/>
                </a:rPr>
                <a:t>e</a:t>
              </a:r>
              <a:r>
                <a:rPr lang="fr-FR" sz="1000" dirty="0">
                  <a:effectLst/>
                  <a:latin typeface="Arial" panose="020B0604020202020204" pitchFamily="34" charset="0"/>
                  <a:cs typeface="Arial" panose="020B0604020202020204" pitchFamily="34" charset="0"/>
                </a:rPr>
                <a:t> changement d’adresse, recherche documentaire, frais de change.</a:t>
              </a:r>
            </a:p>
          </p:txBody>
        </p:sp>
      </p:grpSp>
      <p:grpSp>
        <p:nvGrpSpPr>
          <p:cNvPr id="11" name="Groupe 10">
            <a:extLst>
              <a:ext uri="{FF2B5EF4-FFF2-40B4-BE49-F238E27FC236}">
                <a16:creationId xmlns:a16="http://schemas.microsoft.com/office/drawing/2014/main" id="{98051510-41F5-0CDB-76A3-E5EA5481CE5E}"/>
              </a:ext>
            </a:extLst>
          </p:cNvPr>
          <p:cNvGrpSpPr/>
          <p:nvPr/>
        </p:nvGrpSpPr>
        <p:grpSpPr>
          <a:xfrm>
            <a:off x="4827962" y="2095443"/>
            <a:ext cx="4247179" cy="4787556"/>
            <a:chOff x="4827962" y="2095443"/>
            <a:chExt cx="4247179" cy="4787556"/>
          </a:xfrm>
        </p:grpSpPr>
        <p:grpSp>
          <p:nvGrpSpPr>
            <p:cNvPr id="27" name="Groupe 26">
              <a:extLst>
                <a:ext uri="{FF2B5EF4-FFF2-40B4-BE49-F238E27FC236}">
                  <a16:creationId xmlns:a16="http://schemas.microsoft.com/office/drawing/2014/main" id="{CCB131EA-6C82-4A09-B2B3-D98D9FE5E580}"/>
                </a:ext>
              </a:extLst>
            </p:cNvPr>
            <p:cNvGrpSpPr/>
            <p:nvPr/>
          </p:nvGrpSpPr>
          <p:grpSpPr>
            <a:xfrm>
              <a:off x="4963588" y="2181251"/>
              <a:ext cx="4111553" cy="4701748"/>
              <a:chOff x="981655" y="4762678"/>
              <a:chExt cx="4111553" cy="4701748"/>
            </a:xfrm>
          </p:grpSpPr>
          <p:sp>
            <p:nvSpPr>
              <p:cNvPr id="28" name="Rectangle : coins arrondis 27">
                <a:extLst>
                  <a:ext uri="{FF2B5EF4-FFF2-40B4-BE49-F238E27FC236}">
                    <a16:creationId xmlns:a16="http://schemas.microsoft.com/office/drawing/2014/main" id="{D30C1AC4-5E10-E5D4-1D4E-405B0E9F8316}"/>
                  </a:ext>
                </a:extLst>
              </p:cNvPr>
              <p:cNvSpPr/>
              <p:nvPr/>
            </p:nvSpPr>
            <p:spPr>
              <a:xfrm>
                <a:off x="1359465" y="5230069"/>
                <a:ext cx="3733743" cy="3917919"/>
              </a:xfrm>
              <a:prstGeom prst="roundRect">
                <a:avLst>
                  <a:gd name="adj" fmla="val 434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a:extLst>
                  <a:ext uri="{FF2B5EF4-FFF2-40B4-BE49-F238E27FC236}">
                    <a16:creationId xmlns:a16="http://schemas.microsoft.com/office/drawing/2014/main" id="{E1E517A5-4BC9-F455-36F6-182D2CEBC96A}"/>
                  </a:ext>
                </a:extLst>
              </p:cNvPr>
              <p:cNvSpPr/>
              <p:nvPr/>
            </p:nvSpPr>
            <p:spPr>
              <a:xfrm>
                <a:off x="981655" y="4762678"/>
                <a:ext cx="691736" cy="4701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0" name="Groupe 9">
              <a:extLst>
                <a:ext uri="{FF2B5EF4-FFF2-40B4-BE49-F238E27FC236}">
                  <a16:creationId xmlns:a16="http://schemas.microsoft.com/office/drawing/2014/main" id="{ACC708EE-0AEA-F2AB-0E51-C93F395A2E27}"/>
                </a:ext>
              </a:extLst>
            </p:cNvPr>
            <p:cNvGrpSpPr/>
            <p:nvPr/>
          </p:nvGrpSpPr>
          <p:grpSpPr>
            <a:xfrm>
              <a:off x="4827962" y="2095443"/>
              <a:ext cx="4242161" cy="4252519"/>
              <a:chOff x="4827962" y="2095443"/>
              <a:chExt cx="4242161" cy="4252519"/>
            </a:xfrm>
          </p:grpSpPr>
          <p:sp>
            <p:nvSpPr>
              <p:cNvPr id="35" name="Rectangle 34">
                <a:extLst>
                  <a:ext uri="{FF2B5EF4-FFF2-40B4-BE49-F238E27FC236}">
                    <a16:creationId xmlns:a16="http://schemas.microsoft.com/office/drawing/2014/main" id="{04FBD880-CEF0-4DF1-6DF0-E81C4C8F5E24}"/>
                  </a:ext>
                </a:extLst>
              </p:cNvPr>
              <p:cNvSpPr/>
              <p:nvPr/>
            </p:nvSpPr>
            <p:spPr>
              <a:xfrm>
                <a:off x="5655324" y="2382649"/>
                <a:ext cx="1761581"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incompatibles</a:t>
                </a:r>
                <a:endParaRPr lang="fr-FR" sz="1000" dirty="0">
                  <a:effectLst/>
                  <a:latin typeface="Arial" panose="020B0604020202020204" pitchFamily="34" charset="0"/>
                  <a:cs typeface="Arial" panose="020B0604020202020204" pitchFamily="34" charset="0"/>
                </a:endParaRPr>
              </a:p>
            </p:txBody>
          </p:sp>
          <p:pic>
            <p:nvPicPr>
              <p:cNvPr id="38" name="Graphique 37">
                <a:extLst>
                  <a:ext uri="{FF2B5EF4-FFF2-40B4-BE49-F238E27FC236}">
                    <a16:creationId xmlns:a16="http://schemas.microsoft.com/office/drawing/2014/main" id="{4BAD33D0-7A5D-7356-371D-846B660C87E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27962" y="2095443"/>
                <a:ext cx="962988" cy="802490"/>
              </a:xfrm>
              <a:prstGeom prst="rect">
                <a:avLst/>
              </a:prstGeom>
            </p:spPr>
          </p:pic>
          <p:sp>
            <p:nvSpPr>
              <p:cNvPr id="41" name="ZoneTexte 40">
                <a:extLst>
                  <a:ext uri="{FF2B5EF4-FFF2-40B4-BE49-F238E27FC236}">
                    <a16:creationId xmlns:a16="http://schemas.microsoft.com/office/drawing/2014/main" id="{9CA561DF-C84F-2DCB-C973-1DFC9378CFB4}"/>
                  </a:ext>
                </a:extLst>
              </p:cNvPr>
              <p:cNvSpPr txBox="1"/>
              <p:nvPr/>
            </p:nvSpPr>
            <p:spPr>
              <a:xfrm>
                <a:off x="5653478" y="2932434"/>
                <a:ext cx="3286140" cy="1154162"/>
              </a:xfrm>
              <a:prstGeom prst="rect">
                <a:avLst/>
              </a:prstGeom>
              <a:noFill/>
            </p:spPr>
            <p:txBody>
              <a:bodyPr wrap="square" lIns="0" tIns="0" rIns="0" bIns="0">
                <a:spAutoFit/>
              </a:bodyPr>
              <a:lstStyle/>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Les autres offres groupées de services.</a:t>
                </a:r>
              </a:p>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Les autres types de cartes bancaires et chéquiers.</a:t>
                </a:r>
              </a:p>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Les autorisations de découvert permanentes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ou ponctuelles remboursable dans un délai </a:t>
                </a:r>
                <a:br>
                  <a:rPr lang="fr-FR" sz="1000" dirty="0">
                    <a:effectLst/>
                    <a:latin typeface="Arial" panose="020B0604020202020204" pitchFamily="34" charset="0"/>
                    <a:cs typeface="Arial" panose="020B0604020202020204" pitchFamily="34" charset="0"/>
                  </a:rPr>
                </a:br>
                <a:r>
                  <a:rPr lang="fr-FR" sz="1000" dirty="0">
                    <a:effectLst/>
                    <a:latin typeface="Arial" panose="020B0604020202020204" pitchFamily="34" charset="0"/>
                    <a:cs typeface="Arial" panose="020B0604020202020204" pitchFamily="34" charset="0"/>
                  </a:rPr>
                  <a:t>n’excédant pas 30 jours.</a:t>
                </a:r>
              </a:p>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L’assurance de moyens de paiement.</a:t>
                </a:r>
              </a:p>
            </p:txBody>
          </p:sp>
          <p:sp>
            <p:nvSpPr>
              <p:cNvPr id="42" name="Rectangle 41">
                <a:extLst>
                  <a:ext uri="{FF2B5EF4-FFF2-40B4-BE49-F238E27FC236}">
                    <a16:creationId xmlns:a16="http://schemas.microsoft.com/office/drawing/2014/main" id="{66339220-C2F7-760C-CF06-A8B87EF9EC5B}"/>
                  </a:ext>
                </a:extLst>
              </p:cNvPr>
              <p:cNvSpPr/>
              <p:nvPr/>
            </p:nvSpPr>
            <p:spPr>
              <a:xfrm>
                <a:off x="5653478" y="4670615"/>
                <a:ext cx="2356554" cy="265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effectLst/>
                    <a:latin typeface="Arial" panose="020B0604020202020204" pitchFamily="34" charset="0"/>
                    <a:cs typeface="Arial" panose="020B0604020202020204" pitchFamily="34" charset="0"/>
                  </a:rPr>
                  <a:t>Produits fortement déconseillés</a:t>
                </a:r>
              </a:p>
            </p:txBody>
          </p:sp>
          <p:sp>
            <p:nvSpPr>
              <p:cNvPr id="43" name="ZoneTexte 42">
                <a:extLst>
                  <a:ext uri="{FF2B5EF4-FFF2-40B4-BE49-F238E27FC236}">
                    <a16:creationId xmlns:a16="http://schemas.microsoft.com/office/drawing/2014/main" id="{D1267DE1-DDD9-E07E-939F-B6E1E04D2935}"/>
                  </a:ext>
                </a:extLst>
              </p:cNvPr>
              <p:cNvSpPr txBox="1"/>
              <p:nvPr/>
            </p:nvSpPr>
            <p:spPr>
              <a:xfrm>
                <a:off x="5653478" y="2693215"/>
                <a:ext cx="3416645" cy="153888"/>
              </a:xfrm>
              <a:prstGeom prst="rect">
                <a:avLst/>
              </a:prstGeom>
              <a:noFill/>
            </p:spPr>
            <p:txBody>
              <a:bodyPr wrap="square" lIns="0" tIns="0" rIns="0" bIns="0">
                <a:spAutoFit/>
              </a:bodyPr>
              <a:lstStyle/>
              <a:p>
                <a:r>
                  <a:rPr lang="fr-FR" sz="1000" b="1" dirty="0">
                    <a:solidFill>
                      <a:srgbClr val="00676F"/>
                    </a:solidFill>
                    <a:effectLst/>
                    <a:latin typeface="Arial" panose="020B0604020202020204" pitchFamily="34" charset="0"/>
                    <a:cs typeface="Arial" panose="020B0604020202020204" pitchFamily="34" charset="0"/>
                  </a:rPr>
                  <a:t>sans renonciation préalable aux SBB</a:t>
                </a:r>
                <a:endParaRPr lang="fr-FR" sz="1000" dirty="0">
                  <a:solidFill>
                    <a:srgbClr val="00676F"/>
                  </a:solidFill>
                  <a:effectLst/>
                  <a:latin typeface="Arial" panose="020B0604020202020204" pitchFamily="34" charset="0"/>
                  <a:cs typeface="Arial" panose="020B0604020202020204" pitchFamily="34" charset="0"/>
                </a:endParaRPr>
              </a:p>
            </p:txBody>
          </p:sp>
          <p:sp>
            <p:nvSpPr>
              <p:cNvPr id="45" name="ZoneTexte 44">
                <a:extLst>
                  <a:ext uri="{FF2B5EF4-FFF2-40B4-BE49-F238E27FC236}">
                    <a16:creationId xmlns:a16="http://schemas.microsoft.com/office/drawing/2014/main" id="{FB038E6C-3F8C-F2ED-C607-4F4193D540A0}"/>
                  </a:ext>
                </a:extLst>
              </p:cNvPr>
              <p:cNvSpPr txBox="1"/>
              <p:nvPr/>
            </p:nvSpPr>
            <p:spPr>
              <a:xfrm>
                <a:off x="5653478" y="5039912"/>
                <a:ext cx="3286140" cy="1308050"/>
              </a:xfrm>
              <a:prstGeom prst="rect">
                <a:avLst/>
              </a:prstGeom>
              <a:noFill/>
            </p:spPr>
            <p:txBody>
              <a:bodyPr wrap="square" lIns="0" tIns="0" rIns="0" bIns="0">
                <a:spAutoFit/>
              </a:bodyPr>
              <a:lstStyle/>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Les crédits sous toutes leurs formes (immobilier/consommation).</a:t>
                </a:r>
              </a:p>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Les produits d’épargne financière, y compris l’assurance vie et les parts sociales.</a:t>
                </a:r>
              </a:p>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Les produits d’épargne non liquide et non disponible (ex PEL).</a:t>
                </a:r>
              </a:p>
              <a:p>
                <a:pPr marL="171450" indent="-171450">
                  <a:spcBef>
                    <a:spcPts val="600"/>
                  </a:spcBef>
                  <a:buBlip>
                    <a:blip r:embed="rId6">
                      <a:extLst>
                        <a:ext uri="{96DAC541-7B7A-43D3-8B79-37D633B846F1}">
                          <asvg:svgBlip xmlns:asvg="http://schemas.microsoft.com/office/drawing/2016/SVG/main" r:embed="rId7"/>
                        </a:ext>
                      </a:extLst>
                    </a:blip>
                  </a:buBlip>
                </a:pPr>
                <a:r>
                  <a:rPr lang="fr-FR" sz="1000" dirty="0">
                    <a:effectLst/>
                    <a:latin typeface="Arial" panose="020B0604020202020204" pitchFamily="34" charset="0"/>
                    <a:cs typeface="Arial" panose="020B0604020202020204" pitchFamily="34" charset="0"/>
                  </a:rPr>
                  <a:t>Les autres assurances (ex assurances IARD).</a:t>
                </a:r>
              </a:p>
            </p:txBody>
          </p:sp>
          <p:cxnSp>
            <p:nvCxnSpPr>
              <p:cNvPr id="46" name="Connecteur droit 45">
                <a:extLst>
                  <a:ext uri="{FF2B5EF4-FFF2-40B4-BE49-F238E27FC236}">
                    <a16:creationId xmlns:a16="http://schemas.microsoft.com/office/drawing/2014/main" id="{8D279007-FE58-F564-E6A1-DBC69CBF44CC}"/>
                  </a:ext>
                </a:extLst>
              </p:cNvPr>
              <p:cNvCxnSpPr>
                <a:cxnSpLocks/>
              </p:cNvCxnSpPr>
              <p:nvPr/>
            </p:nvCxnSpPr>
            <p:spPr>
              <a:xfrm>
                <a:off x="5653478" y="4401966"/>
                <a:ext cx="3219992" cy="0"/>
              </a:xfrm>
              <a:prstGeom prst="line">
                <a:avLst/>
              </a:prstGeom>
              <a:ln w="158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grpSp>
      </p:grpSp>
      <p:pic>
        <p:nvPicPr>
          <p:cNvPr id="47" name="Graphique 46">
            <a:extLst>
              <a:ext uri="{FF2B5EF4-FFF2-40B4-BE49-F238E27FC236}">
                <a16:creationId xmlns:a16="http://schemas.microsoft.com/office/drawing/2014/main" id="{A844BDF6-5DAB-1245-115B-8C28246867C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7478137" y="824662"/>
            <a:ext cx="1667201" cy="1234964"/>
          </a:xfrm>
          <a:prstGeom prst="rect">
            <a:avLst/>
          </a:prstGeom>
        </p:spPr>
      </p:pic>
      <p:pic>
        <p:nvPicPr>
          <p:cNvPr id="32" name="Graphique 31">
            <a:hlinkClick r:id="rId12" action="ppaction://hlinksldjump"/>
            <a:extLst>
              <a:ext uri="{FF2B5EF4-FFF2-40B4-BE49-F238E27FC236}">
                <a16:creationId xmlns:a16="http://schemas.microsoft.com/office/drawing/2014/main" id="{67ED2380-643D-C629-2FFB-7DA5C073556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839405" y="291396"/>
            <a:ext cx="415080" cy="386454"/>
          </a:xfrm>
          <a:prstGeom prst="rect">
            <a:avLst/>
          </a:prstGeom>
        </p:spPr>
      </p:pic>
      <p:grpSp>
        <p:nvGrpSpPr>
          <p:cNvPr id="36" name="Groupe 35">
            <a:extLst>
              <a:ext uri="{FF2B5EF4-FFF2-40B4-BE49-F238E27FC236}">
                <a16:creationId xmlns:a16="http://schemas.microsoft.com/office/drawing/2014/main" id="{5530ADD5-C7D1-01E8-DB71-20E1A36623CA}"/>
              </a:ext>
            </a:extLst>
          </p:cNvPr>
          <p:cNvGrpSpPr/>
          <p:nvPr/>
        </p:nvGrpSpPr>
        <p:grpSpPr>
          <a:xfrm>
            <a:off x="9686945" y="5643367"/>
            <a:ext cx="727414" cy="720000"/>
            <a:chOff x="9686945" y="5643367"/>
            <a:chExt cx="727414" cy="720000"/>
          </a:xfrm>
        </p:grpSpPr>
        <p:sp>
          <p:nvSpPr>
            <p:cNvPr id="37" name="Ellipse 36">
              <a:extLst>
                <a:ext uri="{FF2B5EF4-FFF2-40B4-BE49-F238E27FC236}">
                  <a16:creationId xmlns:a16="http://schemas.microsoft.com/office/drawing/2014/main" id="{B7625798-E464-3F2F-CF4D-7745B646758E}"/>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Graphique 47">
              <a:extLst>
                <a:ext uri="{FF2B5EF4-FFF2-40B4-BE49-F238E27FC236}">
                  <a16:creationId xmlns:a16="http://schemas.microsoft.com/office/drawing/2014/main" id="{4A41C241-5C96-62B5-6648-8E04782EC41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694359" y="5643367"/>
              <a:ext cx="720000" cy="720000"/>
            </a:xfrm>
            <a:prstGeom prst="rect">
              <a:avLst/>
            </a:prstGeom>
          </p:spPr>
        </p:pic>
      </p:grpSp>
      <p:pic>
        <p:nvPicPr>
          <p:cNvPr id="49" name="Graphique 48">
            <a:hlinkClick r:id="rId17" action="ppaction://hlinksldjump"/>
            <a:extLst>
              <a:ext uri="{FF2B5EF4-FFF2-40B4-BE49-F238E27FC236}">
                <a16:creationId xmlns:a16="http://schemas.microsoft.com/office/drawing/2014/main" id="{1E832FE5-7FDF-DDAD-42E8-E7AD4090D093}"/>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9570693" y="1294509"/>
            <a:ext cx="952500" cy="952500"/>
          </a:xfrm>
          <a:prstGeom prst="rect">
            <a:avLst/>
          </a:prstGeom>
        </p:spPr>
      </p:pic>
      <p:sp>
        <p:nvSpPr>
          <p:cNvPr id="50" name="ZoneTexte 49">
            <a:hlinkClick r:id="rId17" action="ppaction://hlinksldjump"/>
            <a:extLst>
              <a:ext uri="{FF2B5EF4-FFF2-40B4-BE49-F238E27FC236}">
                <a16:creationId xmlns:a16="http://schemas.microsoft.com/office/drawing/2014/main" id="{27FFD985-9B01-D9CA-0F18-CAB3ADE86CE2}"/>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sp>
        <p:nvSpPr>
          <p:cNvPr id="51" name="Ellipse 50">
            <a:extLst>
              <a:ext uri="{FF2B5EF4-FFF2-40B4-BE49-F238E27FC236}">
                <a16:creationId xmlns:a16="http://schemas.microsoft.com/office/drawing/2014/main" id="{C3CDCFAF-F188-37BA-4425-C1270CF16016}"/>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2" name="Graphique 51">
            <a:hlinkClick r:id="rId2" action="ppaction://hlinksldjump"/>
            <a:extLst>
              <a:ext uri="{FF2B5EF4-FFF2-40B4-BE49-F238E27FC236}">
                <a16:creationId xmlns:a16="http://schemas.microsoft.com/office/drawing/2014/main" id="{DD7A9412-FA53-36D1-A7CB-BC23FEC290B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694359" y="5643367"/>
            <a:ext cx="720000" cy="720000"/>
          </a:xfrm>
          <a:prstGeom prst="rect">
            <a:avLst/>
          </a:prstGeom>
        </p:spPr>
      </p:pic>
      <p:sp>
        <p:nvSpPr>
          <p:cNvPr id="53" name="ZoneTexte 52">
            <a:hlinkClick r:id="rId2" action="ppaction://hlinksldjump"/>
            <a:extLst>
              <a:ext uri="{FF2B5EF4-FFF2-40B4-BE49-F238E27FC236}">
                <a16:creationId xmlns:a16="http://schemas.microsoft.com/office/drawing/2014/main" id="{55F3688E-EBB8-EE7C-C2A6-5163C34BA47D}"/>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54" name="ZoneTexte 53">
            <a:hlinkClick r:id="rId20" action="ppaction://hlinksldjump"/>
            <a:extLst>
              <a:ext uri="{FF2B5EF4-FFF2-40B4-BE49-F238E27FC236}">
                <a16:creationId xmlns:a16="http://schemas.microsoft.com/office/drawing/2014/main" id="{DFB180BF-DA56-FF73-61E1-E0C49FC0FE87}"/>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b="1" dirty="0">
                <a:solidFill>
                  <a:schemeClr val="bg1"/>
                </a:solidFill>
                <a:latin typeface="Arial Narrow" panose="020B0604020202020204" pitchFamily="34" charset="0"/>
                <a:cs typeface="Arial Narrow" panose="020B0604020202020204" pitchFamily="34" charset="0"/>
              </a:rPr>
              <a:t>ACCOMPAGNER</a:t>
            </a:r>
          </a:p>
          <a:p>
            <a:pPr algn="ctr"/>
            <a:r>
              <a:rPr lang="fr-FR" sz="1200" b="1" dirty="0">
                <a:solidFill>
                  <a:schemeClr val="bg1"/>
                </a:solidFill>
                <a:latin typeface="Arial Narrow" panose="020B0604020202020204" pitchFamily="34" charset="0"/>
                <a:cs typeface="Arial Narrow" panose="020B0604020202020204" pitchFamily="34" charset="0"/>
              </a:rPr>
              <a:t>&amp; PROPOSER</a:t>
            </a:r>
          </a:p>
        </p:txBody>
      </p:sp>
      <p:pic>
        <p:nvPicPr>
          <p:cNvPr id="55" name="Graphique 54">
            <a:hlinkClick r:id="rId20" action="ppaction://hlinksldjump"/>
            <a:extLst>
              <a:ext uri="{FF2B5EF4-FFF2-40B4-BE49-F238E27FC236}">
                <a16:creationId xmlns:a16="http://schemas.microsoft.com/office/drawing/2014/main" id="{39AD2138-BE0A-E864-D8B0-FEBBD6D432DB}"/>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9547557" y="3523054"/>
            <a:ext cx="998772" cy="986130"/>
          </a:xfrm>
          <a:prstGeom prst="rect">
            <a:avLst/>
          </a:prstGeom>
        </p:spPr>
      </p:pic>
    </p:spTree>
    <p:extLst>
      <p:ext uri="{BB962C8B-B14F-4D97-AF65-F5344CB8AC3E}">
        <p14:creationId xmlns:p14="http://schemas.microsoft.com/office/powerpoint/2010/main" val="120692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6">
            <a:extLst>
              <a:ext uri="{FF2B5EF4-FFF2-40B4-BE49-F238E27FC236}">
                <a16:creationId xmlns:a16="http://schemas.microsoft.com/office/drawing/2014/main" id="{FB8485B6-94D5-7F47-921F-FB71AF94CF1E}"/>
              </a:ext>
            </a:extLst>
          </p:cNvPr>
          <p:cNvSpPr txBox="1"/>
          <p:nvPr/>
        </p:nvSpPr>
        <p:spPr>
          <a:xfrm>
            <a:off x="333244" y="388932"/>
            <a:ext cx="2109768" cy="228268"/>
          </a:xfrm>
          <a:prstGeom prst="rect">
            <a:avLst/>
          </a:prstGeom>
        </p:spPr>
        <p:txBody>
          <a:bodyPr vert="horz" wrap="square" lIns="0" tIns="12700" rIns="0" bIns="0" rtlCol="0">
            <a:spAutoFit/>
          </a:bodyPr>
          <a:lstStyle/>
          <a:p>
            <a:pPr marL="12700">
              <a:lnSpc>
                <a:spcPct val="100000"/>
              </a:lnSpc>
              <a:spcBef>
                <a:spcPts val="100"/>
              </a:spcBef>
            </a:pPr>
            <a:r>
              <a:rPr lang="fr-FR" sz="1400" b="1" dirty="0">
                <a:solidFill>
                  <a:schemeClr val="tx2"/>
                </a:solidFill>
                <a:latin typeface="Arial" panose="020B0604020202020204" pitchFamily="34" charset="0"/>
                <a:cs typeface="Arial" panose="020B0604020202020204" pitchFamily="34" charset="0"/>
              </a:rPr>
              <a:t>BOÎTE À OUTILS</a:t>
            </a:r>
            <a:endParaRPr sz="1400" b="1" dirty="0">
              <a:solidFill>
                <a:schemeClr val="tx2"/>
              </a:solidFill>
              <a:latin typeface="Arial" panose="020B0604020202020204" pitchFamily="34" charset="0"/>
              <a:cs typeface="Arial" panose="020B0604020202020204" pitchFamily="34" charset="0"/>
            </a:endParaRPr>
          </a:p>
        </p:txBody>
      </p:sp>
      <p:pic>
        <p:nvPicPr>
          <p:cNvPr id="4" name="Graphique 3">
            <a:hlinkClick r:id="rId2" action="ppaction://hlinksldjump"/>
            <a:extLst>
              <a:ext uri="{FF2B5EF4-FFF2-40B4-BE49-F238E27FC236}">
                <a16:creationId xmlns:a16="http://schemas.microsoft.com/office/drawing/2014/main" id="{43C85E46-A314-2745-B3A9-3BDCCEC202E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839405" y="291396"/>
            <a:ext cx="415078" cy="386452"/>
          </a:xfrm>
          <a:prstGeom prst="rect">
            <a:avLst/>
          </a:prstGeom>
        </p:spPr>
      </p:pic>
      <p:sp>
        <p:nvSpPr>
          <p:cNvPr id="6" name="Holder 2">
            <a:extLst>
              <a:ext uri="{FF2B5EF4-FFF2-40B4-BE49-F238E27FC236}">
                <a16:creationId xmlns:a16="http://schemas.microsoft.com/office/drawing/2014/main" id="{9595F487-5F81-C84C-9CA7-1B6ADD826406}"/>
              </a:ext>
            </a:extLst>
          </p:cNvPr>
          <p:cNvSpPr txBox="1">
            <a:spLocks/>
          </p:cNvSpPr>
          <p:nvPr/>
        </p:nvSpPr>
        <p:spPr>
          <a:xfrm>
            <a:off x="3925732" y="7226105"/>
            <a:ext cx="5220767" cy="103170"/>
          </a:xfrm>
          <a:prstGeom prst="rect">
            <a:avLst/>
          </a:prstGeom>
        </p:spPr>
        <p:txBody>
          <a:bodyPr wrap="square" lIns="0" tIns="0" rIns="0" bIns="0">
            <a:spAutoFit/>
          </a:bodyPr>
          <a:lstStyle>
            <a:defPPr>
              <a:defRPr lang="en-US"/>
            </a:defPPr>
            <a:lvl1pPr marL="0" algn="r" defTabSz="457200" rtl="0" eaLnBrk="1" latinLnBrk="0" hangingPunct="1">
              <a:defRPr sz="900" b="0" i="0" kern="1200">
                <a:solidFill>
                  <a:srgbClr val="706F6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ts val="840"/>
              </a:lnSpc>
            </a:pPr>
            <a:r>
              <a:rPr lang="fr-FR" sz="800" b="1" dirty="0">
                <a:latin typeface="Arial" panose="020B0604020202020204" pitchFamily="34" charset="0"/>
                <a:cs typeface="Arial" panose="020B0604020202020204" pitchFamily="34" charset="0"/>
              </a:rPr>
              <a:t>OAV – INCLUSION BANCAIRE </a:t>
            </a:r>
            <a:r>
              <a:rPr lang="fr-FR" sz="800" dirty="0">
                <a:latin typeface="Arial" panose="020B0604020202020204" pitchFamily="34" charset="0"/>
                <a:cs typeface="Arial" panose="020B0604020202020204" pitchFamily="34" charset="0"/>
              </a:rPr>
              <a:t>- DOCUMENT À USAGE STRICTEMENT INTERNE</a:t>
            </a:r>
          </a:p>
        </p:txBody>
      </p:sp>
      <p:sp>
        <p:nvSpPr>
          <p:cNvPr id="29" name="object 80">
            <a:extLst>
              <a:ext uri="{FF2B5EF4-FFF2-40B4-BE49-F238E27FC236}">
                <a16:creationId xmlns:a16="http://schemas.microsoft.com/office/drawing/2014/main" id="{158E7612-02D8-B646-8791-EBC6D1CBC8C1}"/>
              </a:ext>
            </a:extLst>
          </p:cNvPr>
          <p:cNvSpPr/>
          <p:nvPr/>
        </p:nvSpPr>
        <p:spPr>
          <a:xfrm>
            <a:off x="4865762" y="4108447"/>
            <a:ext cx="69606" cy="2876539"/>
          </a:xfrm>
          <a:custGeom>
            <a:avLst/>
            <a:gdLst/>
            <a:ahLst/>
            <a:cxnLst/>
            <a:rect l="l" t="t" r="r" b="b"/>
            <a:pathLst>
              <a:path h="4440555">
                <a:moveTo>
                  <a:pt x="0" y="0"/>
                </a:moveTo>
                <a:lnTo>
                  <a:pt x="0" y="4440237"/>
                </a:lnTo>
              </a:path>
            </a:pathLst>
          </a:custGeom>
          <a:ln w="12700">
            <a:solidFill>
              <a:srgbClr val="E30613"/>
            </a:solidFill>
            <a:prstDash val="sysDash"/>
          </a:ln>
        </p:spPr>
        <p:txBody>
          <a:bodyPr wrap="square" lIns="0" tIns="0" rIns="0" bIns="0" rtlCol="0"/>
          <a:lstStyle/>
          <a:p>
            <a:endParaRPr/>
          </a:p>
        </p:txBody>
      </p:sp>
      <p:sp>
        <p:nvSpPr>
          <p:cNvPr id="63" name="Slide Number Placeholder 5">
            <a:extLst>
              <a:ext uri="{FF2B5EF4-FFF2-40B4-BE49-F238E27FC236}">
                <a16:creationId xmlns:a16="http://schemas.microsoft.com/office/drawing/2014/main" id="{0ADD6C8D-68F7-2042-9E32-62989453F851}"/>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20</a:t>
            </a:fld>
            <a:endParaRPr lang="fr-FR" dirty="0"/>
          </a:p>
        </p:txBody>
      </p:sp>
      <p:sp>
        <p:nvSpPr>
          <p:cNvPr id="64" name="object 4">
            <a:hlinkClick r:id="rId5" action="ppaction://hlinksldjump"/>
            <a:extLst>
              <a:ext uri="{FF2B5EF4-FFF2-40B4-BE49-F238E27FC236}">
                <a16:creationId xmlns:a16="http://schemas.microsoft.com/office/drawing/2014/main" id="{D6985433-4605-474C-96F7-C09B185C23E9}"/>
              </a:ext>
            </a:extLst>
          </p:cNvPr>
          <p:cNvSpPr/>
          <p:nvPr/>
        </p:nvSpPr>
        <p:spPr>
          <a:xfrm>
            <a:off x="10322420"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5" name="object 5">
            <a:extLst>
              <a:ext uri="{FF2B5EF4-FFF2-40B4-BE49-F238E27FC236}">
                <a16:creationId xmlns:a16="http://schemas.microsoft.com/office/drawing/2014/main" id="{24629921-2C7B-4346-A97E-73D306B51E2C}"/>
              </a:ext>
            </a:extLst>
          </p:cNvPr>
          <p:cNvSpPr/>
          <p:nvPr/>
        </p:nvSpPr>
        <p:spPr>
          <a:xfrm>
            <a:off x="10398522" y="7200892"/>
            <a:ext cx="49530" cy="109855"/>
          </a:xfrm>
          <a:custGeom>
            <a:avLst/>
            <a:gdLst/>
            <a:ahLst/>
            <a:cxnLst/>
            <a:rect l="l" t="t" r="r" b="b"/>
            <a:pathLst>
              <a:path w="49529" h="109854">
                <a:moveTo>
                  <a:pt x="0" y="0"/>
                </a:moveTo>
                <a:lnTo>
                  <a:pt x="0" y="27559"/>
                </a:lnTo>
                <a:lnTo>
                  <a:pt x="34493" y="54914"/>
                </a:lnTo>
                <a:lnTo>
                  <a:pt x="0" y="82270"/>
                </a:lnTo>
                <a:lnTo>
                  <a:pt x="0" y="109816"/>
                </a:lnTo>
                <a:lnTo>
                  <a:pt x="49377" y="66979"/>
                </a:lnTo>
                <a:lnTo>
                  <a:pt x="49377" y="42849"/>
                </a:lnTo>
                <a:lnTo>
                  <a:pt x="0" y="0"/>
                </a:lnTo>
                <a:close/>
              </a:path>
            </a:pathLst>
          </a:custGeom>
          <a:solidFill>
            <a:srgbClr val="FFFFFF"/>
          </a:solidFill>
        </p:spPr>
        <p:txBody>
          <a:bodyPr wrap="square" lIns="0" tIns="0" rIns="0" bIns="0" rtlCol="0"/>
          <a:lstStyle/>
          <a:p>
            <a:endParaRPr/>
          </a:p>
        </p:txBody>
      </p:sp>
      <p:sp>
        <p:nvSpPr>
          <p:cNvPr id="66" name="object 7">
            <a:hlinkClick r:id="rId6" action="ppaction://hlinksldjump"/>
            <a:extLst>
              <a:ext uri="{FF2B5EF4-FFF2-40B4-BE49-F238E27FC236}">
                <a16:creationId xmlns:a16="http://schemas.microsoft.com/office/drawing/2014/main" id="{1330F3C0-520F-6A4C-98C2-2E6C58FDD52E}"/>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67" name="object 8">
            <a:extLst>
              <a:ext uri="{FF2B5EF4-FFF2-40B4-BE49-F238E27FC236}">
                <a16:creationId xmlns:a16="http://schemas.microsoft.com/office/drawing/2014/main" id="{23C1957D-2B84-5542-8BD0-CDC190993BF6}"/>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71" name="Ellipse 70">
            <a:extLst>
              <a:ext uri="{FF2B5EF4-FFF2-40B4-BE49-F238E27FC236}">
                <a16:creationId xmlns:a16="http://schemas.microsoft.com/office/drawing/2014/main" id="{1ABF73B8-EFC5-F849-91DF-C37DD0E93721}"/>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2" name="Graphique 71">
            <a:extLst>
              <a:ext uri="{FF2B5EF4-FFF2-40B4-BE49-F238E27FC236}">
                <a16:creationId xmlns:a16="http://schemas.microsoft.com/office/drawing/2014/main" id="{59A44CA2-C6CB-1C1A-E956-5C0FFFA7588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sp>
        <p:nvSpPr>
          <p:cNvPr id="70" name="ZoneTexte 69">
            <a:extLst>
              <a:ext uri="{FF2B5EF4-FFF2-40B4-BE49-F238E27FC236}">
                <a16:creationId xmlns:a16="http://schemas.microsoft.com/office/drawing/2014/main" id="{01C8E79A-3048-1D13-4159-BF070FE675D8}"/>
              </a:ext>
            </a:extLst>
          </p:cNvPr>
          <p:cNvSpPr txBox="1"/>
          <p:nvPr/>
        </p:nvSpPr>
        <p:spPr>
          <a:xfrm>
            <a:off x="9407592" y="647731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LA BOÎTE</a:t>
            </a:r>
          </a:p>
          <a:p>
            <a:pPr algn="ctr"/>
            <a:r>
              <a:rPr lang="fr-FR" sz="1200" dirty="0">
                <a:solidFill>
                  <a:schemeClr val="tx2"/>
                </a:solidFill>
                <a:latin typeface="Arial Narrow" panose="020B0604020202020204" pitchFamily="34" charset="0"/>
                <a:cs typeface="Arial Narrow" panose="020B0604020202020204" pitchFamily="34" charset="0"/>
              </a:rPr>
              <a:t>À OUTILS</a:t>
            </a:r>
          </a:p>
        </p:txBody>
      </p:sp>
      <p:sp>
        <p:nvSpPr>
          <p:cNvPr id="74" name="ZoneTexte 73">
            <a:hlinkClick r:id="rId9" action="ppaction://hlinksldjump"/>
            <a:extLst>
              <a:ext uri="{FF2B5EF4-FFF2-40B4-BE49-F238E27FC236}">
                <a16:creationId xmlns:a16="http://schemas.microsoft.com/office/drawing/2014/main" id="{E5FE94B3-B04E-853D-3C00-7C8401E14D71}"/>
              </a:ext>
            </a:extLst>
          </p:cNvPr>
          <p:cNvSpPr txBox="1"/>
          <p:nvPr/>
        </p:nvSpPr>
        <p:spPr>
          <a:xfrm>
            <a:off x="9407592" y="462819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ACCOMPAGNER</a:t>
            </a:r>
          </a:p>
          <a:p>
            <a:pPr algn="ctr"/>
            <a:r>
              <a:rPr lang="fr-FR" sz="1200" dirty="0">
                <a:solidFill>
                  <a:schemeClr val="tx2"/>
                </a:solidFill>
                <a:latin typeface="Arial Narrow" panose="020B0604020202020204" pitchFamily="34" charset="0"/>
                <a:cs typeface="Arial Narrow" panose="020B0604020202020204" pitchFamily="34" charset="0"/>
              </a:rPr>
              <a:t>&amp; PROPOSER</a:t>
            </a:r>
          </a:p>
        </p:txBody>
      </p:sp>
      <p:pic>
        <p:nvPicPr>
          <p:cNvPr id="75" name="Graphique 74">
            <a:hlinkClick r:id="rId9" action="ppaction://hlinksldjump"/>
            <a:extLst>
              <a:ext uri="{FF2B5EF4-FFF2-40B4-BE49-F238E27FC236}">
                <a16:creationId xmlns:a16="http://schemas.microsoft.com/office/drawing/2014/main" id="{EFAFED14-0DA7-16DE-2892-7CA837BF552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47557" y="3523054"/>
            <a:ext cx="998773" cy="986130"/>
          </a:xfrm>
          <a:prstGeom prst="rect">
            <a:avLst/>
          </a:prstGeom>
        </p:spPr>
      </p:pic>
      <p:pic>
        <p:nvPicPr>
          <p:cNvPr id="77" name="Graphique 76">
            <a:hlinkClick r:id="rId12" action="ppaction://hlinksldjump"/>
            <a:extLst>
              <a:ext uri="{FF2B5EF4-FFF2-40B4-BE49-F238E27FC236}">
                <a16:creationId xmlns:a16="http://schemas.microsoft.com/office/drawing/2014/main" id="{0EE80CA5-9D6C-312B-2604-ED7A13E6FBF8}"/>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570693" y="1294509"/>
            <a:ext cx="952500" cy="952500"/>
          </a:xfrm>
          <a:prstGeom prst="rect">
            <a:avLst/>
          </a:prstGeom>
        </p:spPr>
      </p:pic>
      <p:sp>
        <p:nvSpPr>
          <p:cNvPr id="78" name="ZoneTexte 77">
            <a:hlinkClick r:id="rId12" action="ppaction://hlinksldjump"/>
            <a:extLst>
              <a:ext uri="{FF2B5EF4-FFF2-40B4-BE49-F238E27FC236}">
                <a16:creationId xmlns:a16="http://schemas.microsoft.com/office/drawing/2014/main" id="{E5DEDA22-0F49-AABE-E858-EFBC9DB1A8F8}"/>
              </a:ext>
            </a:extLst>
          </p:cNvPr>
          <p:cNvSpPr txBox="1"/>
          <p:nvPr/>
        </p:nvSpPr>
        <p:spPr>
          <a:xfrm>
            <a:off x="9407592" y="2372676"/>
            <a:ext cx="1278702" cy="405683"/>
          </a:xfrm>
          <a:prstGeom prst="rect">
            <a:avLst/>
          </a:prstGeom>
          <a:noFill/>
        </p:spPr>
        <p:txBody>
          <a:bodyPr wrap="square" lIns="0" tIns="0" rIns="0" bIns="0" rtlCol="0">
            <a:noAutofit/>
          </a:bodyPr>
          <a:lstStyle/>
          <a:p>
            <a:pPr algn="ctr"/>
            <a:r>
              <a:rPr lang="fr-FR" sz="1200" dirty="0">
                <a:solidFill>
                  <a:schemeClr val="tx2"/>
                </a:solidFill>
                <a:latin typeface="Arial Narrow" panose="020B0604020202020204" pitchFamily="34" charset="0"/>
                <a:cs typeface="Arial Narrow" panose="020B0604020202020204" pitchFamily="34" charset="0"/>
              </a:rPr>
              <a:t>DÉTECTER</a:t>
            </a:r>
          </a:p>
          <a:p>
            <a:pPr algn="ctr"/>
            <a:r>
              <a:rPr lang="fr-FR" sz="1200" dirty="0">
                <a:solidFill>
                  <a:schemeClr val="tx2"/>
                </a:solidFill>
                <a:latin typeface="Arial Narrow" panose="020B0604020202020204" pitchFamily="34" charset="0"/>
                <a:cs typeface="Arial Narrow" panose="020B0604020202020204" pitchFamily="34" charset="0"/>
              </a:rPr>
              <a:t>&amp; COMPRENDRE</a:t>
            </a:r>
          </a:p>
        </p:txBody>
      </p:sp>
      <p:grpSp>
        <p:nvGrpSpPr>
          <p:cNvPr id="80" name="Groupe 79">
            <a:extLst>
              <a:ext uri="{FF2B5EF4-FFF2-40B4-BE49-F238E27FC236}">
                <a16:creationId xmlns:a16="http://schemas.microsoft.com/office/drawing/2014/main" id="{E6ADCFF9-AB54-4395-251A-80A9098B004D}"/>
              </a:ext>
            </a:extLst>
          </p:cNvPr>
          <p:cNvGrpSpPr/>
          <p:nvPr/>
        </p:nvGrpSpPr>
        <p:grpSpPr>
          <a:xfrm>
            <a:off x="4410564" y="374904"/>
            <a:ext cx="985307" cy="975264"/>
            <a:chOff x="9686945" y="5643367"/>
            <a:chExt cx="727414" cy="720000"/>
          </a:xfrm>
        </p:grpSpPr>
        <p:sp>
          <p:nvSpPr>
            <p:cNvPr id="82" name="Ellipse 81">
              <a:extLst>
                <a:ext uri="{FF2B5EF4-FFF2-40B4-BE49-F238E27FC236}">
                  <a16:creationId xmlns:a16="http://schemas.microsoft.com/office/drawing/2014/main" id="{FCD2D3D8-26D9-61BB-1F78-49B7D81D3DB4}"/>
                </a:ext>
              </a:extLst>
            </p:cNvPr>
            <p:cNvSpPr/>
            <p:nvPr/>
          </p:nvSpPr>
          <p:spPr>
            <a:xfrm>
              <a:off x="9686945" y="5643367"/>
              <a:ext cx="720000" cy="72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3" name="Graphique 82">
              <a:extLst>
                <a:ext uri="{FF2B5EF4-FFF2-40B4-BE49-F238E27FC236}">
                  <a16:creationId xmlns:a16="http://schemas.microsoft.com/office/drawing/2014/main" id="{68335D97-6429-6D1B-A771-E73876607CA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94359" y="5643367"/>
              <a:ext cx="720000" cy="720000"/>
            </a:xfrm>
            <a:prstGeom prst="rect">
              <a:avLst/>
            </a:prstGeom>
          </p:spPr>
        </p:pic>
      </p:grpSp>
      <p:sp>
        <p:nvSpPr>
          <p:cNvPr id="84" name="Rectangle 83">
            <a:extLst>
              <a:ext uri="{FF2B5EF4-FFF2-40B4-BE49-F238E27FC236}">
                <a16:creationId xmlns:a16="http://schemas.microsoft.com/office/drawing/2014/main" id="{EB6B63E3-CA40-7D49-DF28-E4A6BFBDB453}"/>
              </a:ext>
            </a:extLst>
          </p:cNvPr>
          <p:cNvSpPr/>
          <p:nvPr/>
        </p:nvSpPr>
        <p:spPr>
          <a:xfrm>
            <a:off x="1805979" y="4147832"/>
            <a:ext cx="1822542" cy="2930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latin typeface="Arial" panose="020B0604020202020204" pitchFamily="34" charset="0"/>
                <a:cs typeface="Arial" panose="020B0604020202020204" pitchFamily="34" charset="0"/>
              </a:rPr>
              <a:t>INTRANET</a:t>
            </a:r>
            <a:endParaRPr lang="fr-FR" sz="1400" dirty="0">
              <a:effectLst/>
              <a:latin typeface="Arial" panose="020B0604020202020204" pitchFamily="34" charset="0"/>
              <a:cs typeface="Arial" panose="020B0604020202020204" pitchFamily="34" charset="0"/>
            </a:endParaRPr>
          </a:p>
        </p:txBody>
      </p:sp>
      <p:sp>
        <p:nvSpPr>
          <p:cNvPr id="85" name="Rectangle 84">
            <a:extLst>
              <a:ext uri="{FF2B5EF4-FFF2-40B4-BE49-F238E27FC236}">
                <a16:creationId xmlns:a16="http://schemas.microsoft.com/office/drawing/2014/main" id="{E9507FAF-A9B8-1BEA-037C-FA36F30C24FF}"/>
              </a:ext>
            </a:extLst>
          </p:cNvPr>
          <p:cNvSpPr/>
          <p:nvPr/>
        </p:nvSpPr>
        <p:spPr>
          <a:xfrm>
            <a:off x="1624215" y="1230398"/>
            <a:ext cx="2313432" cy="2930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effectLst/>
                <a:latin typeface="Arial" panose="020B0604020202020204" pitchFamily="34" charset="0"/>
                <a:cs typeface="Arial" panose="020B0604020202020204" pitchFamily="34" charset="0"/>
              </a:rPr>
              <a:t>CONTACTS DÉDIÉS</a:t>
            </a:r>
            <a:endParaRPr lang="fr-FR" sz="1400" dirty="0">
              <a:effectLst/>
              <a:latin typeface="Arial" panose="020B0604020202020204" pitchFamily="34" charset="0"/>
              <a:cs typeface="Arial" panose="020B0604020202020204" pitchFamily="34" charset="0"/>
            </a:endParaRPr>
          </a:p>
        </p:txBody>
      </p:sp>
      <p:grpSp>
        <p:nvGrpSpPr>
          <p:cNvPr id="106" name="Groupe 105">
            <a:extLst>
              <a:ext uri="{FF2B5EF4-FFF2-40B4-BE49-F238E27FC236}">
                <a16:creationId xmlns:a16="http://schemas.microsoft.com/office/drawing/2014/main" id="{05AE21CA-5238-C0F9-65AA-DFE728DE5718}"/>
              </a:ext>
            </a:extLst>
          </p:cNvPr>
          <p:cNvGrpSpPr/>
          <p:nvPr/>
        </p:nvGrpSpPr>
        <p:grpSpPr>
          <a:xfrm>
            <a:off x="720006" y="4604625"/>
            <a:ext cx="3910796" cy="816440"/>
            <a:chOff x="720006" y="2226135"/>
            <a:chExt cx="3910796" cy="816440"/>
          </a:xfrm>
        </p:grpSpPr>
        <p:sp>
          <p:nvSpPr>
            <p:cNvPr id="105" name="Rectangle : coins arrondis 104">
              <a:extLst>
                <a:ext uri="{FF2B5EF4-FFF2-40B4-BE49-F238E27FC236}">
                  <a16:creationId xmlns:a16="http://schemas.microsoft.com/office/drawing/2014/main" id="{F59237AC-D9AE-85C8-6B02-B3F5E9BC5A38}"/>
                </a:ext>
              </a:extLst>
            </p:cNvPr>
            <p:cNvSpPr/>
            <p:nvPr/>
          </p:nvSpPr>
          <p:spPr>
            <a:xfrm>
              <a:off x="720006" y="2226135"/>
              <a:ext cx="3887367" cy="816440"/>
            </a:xfrm>
            <a:prstGeom prst="roundRect">
              <a:avLst>
                <a:gd name="adj" fmla="val 12092"/>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ZoneTexte 87">
              <a:extLst>
                <a:ext uri="{FF2B5EF4-FFF2-40B4-BE49-F238E27FC236}">
                  <a16:creationId xmlns:a16="http://schemas.microsoft.com/office/drawing/2014/main" id="{7E1AA53B-B067-60B6-058F-DDF76094BBC1}"/>
                </a:ext>
              </a:extLst>
            </p:cNvPr>
            <p:cNvSpPr txBox="1"/>
            <p:nvPr/>
          </p:nvSpPr>
          <p:spPr>
            <a:xfrm>
              <a:off x="743435" y="2336559"/>
              <a:ext cx="3887367" cy="276999"/>
            </a:xfrm>
            <a:prstGeom prst="rect">
              <a:avLst/>
            </a:prstGeom>
            <a:noFill/>
          </p:spPr>
          <p:txBody>
            <a:bodyPr wrap="square">
              <a:spAutoFit/>
            </a:bodyPr>
            <a:lstStyle/>
            <a:p>
              <a:pPr algn="ctr"/>
              <a:r>
                <a:rPr lang="fr-FR" sz="1200" dirty="0">
                  <a:solidFill>
                    <a:srgbClr val="E30613"/>
                  </a:solidFill>
                  <a:effectLst/>
                  <a:latin typeface="Arial" panose="020B0604020202020204" pitchFamily="34" charset="0"/>
                  <a:cs typeface="Arial" panose="020B0604020202020204" pitchFamily="34" charset="0"/>
                </a:rPr>
                <a:t>Clientèle Fragile </a:t>
              </a:r>
            </a:p>
          </p:txBody>
        </p:sp>
        <p:sp>
          <p:nvSpPr>
            <p:cNvPr id="90" name="Rectangle : coins arrondis 89">
              <a:extLst>
                <a:ext uri="{FF2B5EF4-FFF2-40B4-BE49-F238E27FC236}">
                  <a16:creationId xmlns:a16="http://schemas.microsoft.com/office/drawing/2014/main" id="{413D706A-683F-E221-A200-5E9472AC152F}"/>
                </a:ext>
              </a:extLst>
            </p:cNvPr>
            <p:cNvSpPr/>
            <p:nvPr/>
          </p:nvSpPr>
          <p:spPr>
            <a:xfrm>
              <a:off x="1466997" y="2643787"/>
              <a:ext cx="3000027" cy="269370"/>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hlinkClick r:id="rId15"/>
                </a:rPr>
                <a:t>Experts Direct dans la Rubrique des Commerciaux</a:t>
              </a:r>
              <a:endParaRPr lang="fr-FR" sz="1000" dirty="0">
                <a:solidFill>
                  <a:schemeClr val="tx1">
                    <a:lumMod val="75000"/>
                    <a:lumOff val="25000"/>
                  </a:schemeClr>
                </a:solidFill>
              </a:endParaRPr>
            </a:p>
          </p:txBody>
        </p:sp>
        <p:pic>
          <p:nvPicPr>
            <p:cNvPr id="92" name="Graphique 91">
              <a:extLst>
                <a:ext uri="{FF2B5EF4-FFF2-40B4-BE49-F238E27FC236}">
                  <a16:creationId xmlns:a16="http://schemas.microsoft.com/office/drawing/2014/main" id="{AE976D6F-C25C-E004-3BD4-8ECE973A7D3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20090" y="2519457"/>
              <a:ext cx="368300" cy="393700"/>
            </a:xfrm>
            <a:prstGeom prst="rect">
              <a:avLst/>
            </a:prstGeom>
          </p:spPr>
        </p:pic>
      </p:grpSp>
      <p:grpSp>
        <p:nvGrpSpPr>
          <p:cNvPr id="107" name="Groupe 106">
            <a:extLst>
              <a:ext uri="{FF2B5EF4-FFF2-40B4-BE49-F238E27FC236}">
                <a16:creationId xmlns:a16="http://schemas.microsoft.com/office/drawing/2014/main" id="{236F56E5-B90B-DA00-8C5B-0EED8436718F}"/>
              </a:ext>
            </a:extLst>
          </p:cNvPr>
          <p:cNvGrpSpPr/>
          <p:nvPr/>
        </p:nvGrpSpPr>
        <p:grpSpPr>
          <a:xfrm>
            <a:off x="720006" y="5714654"/>
            <a:ext cx="3901174" cy="1207008"/>
            <a:chOff x="720006" y="2226135"/>
            <a:chExt cx="3901174" cy="1207008"/>
          </a:xfrm>
        </p:grpSpPr>
        <p:sp>
          <p:nvSpPr>
            <p:cNvPr id="108" name="Rectangle : coins arrondis 107">
              <a:extLst>
                <a:ext uri="{FF2B5EF4-FFF2-40B4-BE49-F238E27FC236}">
                  <a16:creationId xmlns:a16="http://schemas.microsoft.com/office/drawing/2014/main" id="{D35E6380-89E7-5C58-C307-D7FD058A1CED}"/>
                </a:ext>
              </a:extLst>
            </p:cNvPr>
            <p:cNvSpPr/>
            <p:nvPr/>
          </p:nvSpPr>
          <p:spPr>
            <a:xfrm>
              <a:off x="720006" y="2226135"/>
              <a:ext cx="3887367" cy="1207008"/>
            </a:xfrm>
            <a:prstGeom prst="roundRect">
              <a:avLst>
                <a:gd name="adj" fmla="val 12092"/>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ZoneTexte 108">
              <a:extLst>
                <a:ext uri="{FF2B5EF4-FFF2-40B4-BE49-F238E27FC236}">
                  <a16:creationId xmlns:a16="http://schemas.microsoft.com/office/drawing/2014/main" id="{B1ADEEC7-A945-9699-B5CB-8DD2F326E268}"/>
                </a:ext>
              </a:extLst>
            </p:cNvPr>
            <p:cNvSpPr txBox="1"/>
            <p:nvPr/>
          </p:nvSpPr>
          <p:spPr>
            <a:xfrm>
              <a:off x="733813" y="2232191"/>
              <a:ext cx="3887367" cy="276999"/>
            </a:xfrm>
            <a:prstGeom prst="rect">
              <a:avLst/>
            </a:prstGeom>
            <a:noFill/>
          </p:spPr>
          <p:txBody>
            <a:bodyPr wrap="square">
              <a:spAutoFit/>
            </a:bodyPr>
            <a:lstStyle/>
            <a:p>
              <a:pPr algn="ctr"/>
              <a:r>
                <a:rPr lang="fr-FR" sz="1200" dirty="0">
                  <a:solidFill>
                    <a:srgbClr val="E30613"/>
                  </a:solidFill>
                  <a:effectLst/>
                  <a:latin typeface="Arial" panose="020B0604020202020204" pitchFamily="34" charset="0"/>
                  <a:cs typeface="Arial" panose="020B0604020202020204" pitchFamily="34" charset="0"/>
                </a:rPr>
                <a:t>Procédures</a:t>
              </a:r>
            </a:p>
          </p:txBody>
        </p:sp>
        <p:sp>
          <p:nvSpPr>
            <p:cNvPr id="110" name="Rectangle : coins arrondis 109">
              <a:extLst>
                <a:ext uri="{FF2B5EF4-FFF2-40B4-BE49-F238E27FC236}">
                  <a16:creationId xmlns:a16="http://schemas.microsoft.com/office/drawing/2014/main" id="{BA6FF38C-6C90-B065-FFDC-141D94EF27FE}"/>
                </a:ext>
              </a:extLst>
            </p:cNvPr>
            <p:cNvSpPr/>
            <p:nvPr/>
          </p:nvSpPr>
          <p:spPr>
            <a:xfrm>
              <a:off x="1414207" y="2474373"/>
              <a:ext cx="3052816" cy="258762"/>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hlinkClick r:id="rId18">
                    <a:extLst>
                      <a:ext uri="{A12FA001-AC4F-418D-AE19-62706E023703}">
                        <ahyp:hlinkClr xmlns:ahyp="http://schemas.microsoft.com/office/drawing/2018/hyperlinkcolor" val="tx"/>
                      </a:ext>
                    </a:extLst>
                  </a:hlinkClick>
                </a:rPr>
                <a:t>Gérer la clientèle fragile via l’OCF</a:t>
              </a:r>
              <a:endParaRPr lang="fr-FR" sz="1000" dirty="0">
                <a:solidFill>
                  <a:schemeClr val="tx1">
                    <a:lumMod val="75000"/>
                    <a:lumOff val="25000"/>
                  </a:schemeClr>
                </a:solidFill>
              </a:endParaRPr>
            </a:p>
          </p:txBody>
        </p:sp>
        <p:pic>
          <p:nvPicPr>
            <p:cNvPr id="111" name="Graphique 110">
              <a:extLst>
                <a:ext uri="{FF2B5EF4-FFF2-40B4-BE49-F238E27FC236}">
                  <a16:creationId xmlns:a16="http://schemas.microsoft.com/office/drawing/2014/main" id="{3BAF897A-2463-40E2-9905-997965442567}"/>
                </a:ext>
              </a:extLst>
            </p:cNvPr>
            <p:cNvPicPr>
              <a:picLocks noChangeAspect="1"/>
            </p:cNvPicPr>
            <p:nvPr/>
          </p:nvPicPr>
          <p:blipFill>
            <a:blip r:embed="rId19">
              <a:extLst>
                <a:ext uri="{96DAC541-7B7A-43D3-8B79-37D633B846F1}">
                  <asvg:svgBlip xmlns:asvg="http://schemas.microsoft.com/office/drawing/2016/SVG/main" r:embed="rId20"/>
                </a:ext>
              </a:extLst>
            </a:blip>
            <a:srcRect/>
            <a:stretch/>
          </p:blipFill>
          <p:spPr>
            <a:xfrm>
              <a:off x="920090" y="2708353"/>
              <a:ext cx="368300" cy="393699"/>
            </a:xfrm>
            <a:prstGeom prst="rect">
              <a:avLst/>
            </a:prstGeom>
          </p:spPr>
        </p:pic>
        <p:sp>
          <p:nvSpPr>
            <p:cNvPr id="117" name="Rectangle : coins arrondis 116">
              <a:extLst>
                <a:ext uri="{FF2B5EF4-FFF2-40B4-BE49-F238E27FC236}">
                  <a16:creationId xmlns:a16="http://schemas.microsoft.com/office/drawing/2014/main" id="{38E79C7B-776B-4376-763D-2F2587DD101B}"/>
                </a:ext>
              </a:extLst>
            </p:cNvPr>
            <p:cNvSpPr/>
            <p:nvPr/>
          </p:nvSpPr>
          <p:spPr>
            <a:xfrm>
              <a:off x="1388128" y="2796553"/>
              <a:ext cx="3078896" cy="477304"/>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hlinkClick r:id="rId21">
                    <a:extLst>
                      <a:ext uri="{A12FA001-AC4F-418D-AE19-62706E023703}">
                        <ahyp:hlinkClr xmlns:ahyp="http://schemas.microsoft.com/office/drawing/2018/hyperlinkcolor" val="tx"/>
                      </a:ext>
                    </a:extLst>
                  </a:hlinkClick>
                </a:rPr>
                <a:t>Note d’info accompagnement de la clientèle fragile</a:t>
              </a:r>
              <a:endParaRPr lang="fr-FR" sz="1000" dirty="0">
                <a:solidFill>
                  <a:schemeClr val="tx1">
                    <a:lumMod val="75000"/>
                    <a:lumOff val="25000"/>
                  </a:schemeClr>
                </a:solidFill>
              </a:endParaRPr>
            </a:p>
            <a:p>
              <a:pPr algn="ctr"/>
              <a:r>
                <a:rPr lang="fr-FR" sz="1000" dirty="0">
                  <a:solidFill>
                    <a:schemeClr val="tx1">
                      <a:lumMod val="75000"/>
                      <a:lumOff val="25000"/>
                    </a:schemeClr>
                  </a:solidFill>
                  <a:hlinkClick r:id="rId22">
                    <a:extLst>
                      <a:ext uri="{A12FA001-AC4F-418D-AE19-62706E023703}">
                        <ahyp:hlinkClr xmlns:ahyp="http://schemas.microsoft.com/office/drawing/2018/hyperlinkcolor" val="tx"/>
                      </a:ext>
                    </a:extLst>
                  </a:hlinkClick>
                </a:rPr>
                <a:t>Note d’info DND OCF</a:t>
              </a:r>
              <a:endParaRPr lang="fr-FR" sz="1000" dirty="0">
                <a:solidFill>
                  <a:schemeClr val="tx1">
                    <a:lumMod val="75000"/>
                    <a:lumOff val="25000"/>
                  </a:schemeClr>
                </a:solidFill>
              </a:endParaRPr>
            </a:p>
          </p:txBody>
        </p:sp>
      </p:grpSp>
      <p:sp>
        <p:nvSpPr>
          <p:cNvPr id="125" name="ZoneTexte 124">
            <a:extLst>
              <a:ext uri="{FF2B5EF4-FFF2-40B4-BE49-F238E27FC236}">
                <a16:creationId xmlns:a16="http://schemas.microsoft.com/office/drawing/2014/main" id="{7481C852-14C5-CD4B-DCD1-99571FC1204F}"/>
              </a:ext>
            </a:extLst>
          </p:cNvPr>
          <p:cNvSpPr txBox="1"/>
          <p:nvPr/>
        </p:nvSpPr>
        <p:spPr>
          <a:xfrm>
            <a:off x="746331" y="1678848"/>
            <a:ext cx="3887367" cy="276999"/>
          </a:xfrm>
          <a:prstGeom prst="rect">
            <a:avLst/>
          </a:prstGeom>
          <a:noFill/>
        </p:spPr>
        <p:txBody>
          <a:bodyPr wrap="square">
            <a:spAutoFit/>
          </a:bodyPr>
          <a:lstStyle/>
          <a:p>
            <a:pPr algn="ctr"/>
            <a:r>
              <a:rPr lang="fr-FR" sz="1200" dirty="0">
                <a:solidFill>
                  <a:srgbClr val="E30613"/>
                </a:solidFill>
                <a:effectLst/>
                <a:latin typeface="Arial" panose="020B0604020202020204" pitchFamily="34" charset="0"/>
                <a:cs typeface="Arial" panose="020B0604020202020204" pitchFamily="34" charset="0"/>
              </a:rPr>
              <a:t>VOTRE CELLULE DÉDIÉE : EXPERTS DIRECT</a:t>
            </a:r>
          </a:p>
        </p:txBody>
      </p:sp>
      <p:grpSp>
        <p:nvGrpSpPr>
          <p:cNvPr id="135" name="Groupe 134">
            <a:extLst>
              <a:ext uri="{FF2B5EF4-FFF2-40B4-BE49-F238E27FC236}">
                <a16:creationId xmlns:a16="http://schemas.microsoft.com/office/drawing/2014/main" id="{6B817AA2-61A5-DDBF-670C-99DE2CD7634D}"/>
              </a:ext>
            </a:extLst>
          </p:cNvPr>
          <p:cNvGrpSpPr/>
          <p:nvPr/>
        </p:nvGrpSpPr>
        <p:grpSpPr>
          <a:xfrm>
            <a:off x="820412" y="2049239"/>
            <a:ext cx="3734239" cy="476706"/>
            <a:chOff x="5254312" y="2069824"/>
            <a:chExt cx="3734239" cy="476706"/>
          </a:xfrm>
        </p:grpSpPr>
        <p:pic>
          <p:nvPicPr>
            <p:cNvPr id="100" name="Graphique 99">
              <a:extLst>
                <a:ext uri="{FF2B5EF4-FFF2-40B4-BE49-F238E27FC236}">
                  <a16:creationId xmlns:a16="http://schemas.microsoft.com/office/drawing/2014/main" id="{1281B9C0-142E-E5DD-3DD8-B6B18E563969}"/>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254312" y="2152830"/>
              <a:ext cx="368300" cy="393700"/>
            </a:xfrm>
            <a:prstGeom prst="rect">
              <a:avLst/>
            </a:prstGeom>
          </p:spPr>
        </p:pic>
        <p:sp>
          <p:nvSpPr>
            <p:cNvPr id="126" name="Rectangle : coins arrondis 125">
              <a:extLst>
                <a:ext uri="{FF2B5EF4-FFF2-40B4-BE49-F238E27FC236}">
                  <a16:creationId xmlns:a16="http://schemas.microsoft.com/office/drawing/2014/main" id="{7792E2DF-C1EE-B1C2-0309-3D1B15B9685E}"/>
                </a:ext>
              </a:extLst>
            </p:cNvPr>
            <p:cNvSpPr/>
            <p:nvPr/>
          </p:nvSpPr>
          <p:spPr>
            <a:xfrm>
              <a:off x="5735304" y="2224109"/>
              <a:ext cx="3253247" cy="251143"/>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cegee-b-ag-experts-direct-ocf@cegee.caisse-epargne.fr</a:t>
              </a:r>
            </a:p>
          </p:txBody>
        </p:sp>
        <p:sp>
          <p:nvSpPr>
            <p:cNvPr id="130" name="ZoneTexte 129">
              <a:extLst>
                <a:ext uri="{FF2B5EF4-FFF2-40B4-BE49-F238E27FC236}">
                  <a16:creationId xmlns:a16="http://schemas.microsoft.com/office/drawing/2014/main" id="{68533F9F-6A2A-CCC2-9127-641FE40D0CA8}"/>
                </a:ext>
              </a:extLst>
            </p:cNvPr>
            <p:cNvSpPr txBox="1"/>
            <p:nvPr/>
          </p:nvSpPr>
          <p:spPr>
            <a:xfrm>
              <a:off x="5868500" y="2069824"/>
              <a:ext cx="1869487" cy="123111"/>
            </a:xfrm>
            <a:prstGeom prst="rect">
              <a:avLst/>
            </a:prstGeom>
            <a:noFill/>
          </p:spPr>
          <p:txBody>
            <a:bodyPr wrap="square" lIns="0" tIns="0" rIns="0" bIns="0">
              <a:spAutoFit/>
            </a:bodyPr>
            <a:lstStyle/>
            <a:p>
              <a:r>
                <a:rPr lang="fr-FR" sz="800" b="1" dirty="0">
                  <a:solidFill>
                    <a:schemeClr val="tx2"/>
                  </a:solidFill>
                  <a:effectLst/>
                  <a:latin typeface="Arial" panose="020B0604020202020204" pitchFamily="34" charset="0"/>
                  <a:cs typeface="Arial" panose="020B0604020202020204" pitchFamily="34" charset="0"/>
                </a:rPr>
                <a:t>Pour les collaborateurs</a:t>
              </a:r>
            </a:p>
          </p:txBody>
        </p:sp>
      </p:grpSp>
      <p:grpSp>
        <p:nvGrpSpPr>
          <p:cNvPr id="134" name="Groupe 133">
            <a:extLst>
              <a:ext uri="{FF2B5EF4-FFF2-40B4-BE49-F238E27FC236}">
                <a16:creationId xmlns:a16="http://schemas.microsoft.com/office/drawing/2014/main" id="{12EA8153-9661-68A2-B353-F17CC0CDBB5D}"/>
              </a:ext>
            </a:extLst>
          </p:cNvPr>
          <p:cNvGrpSpPr/>
          <p:nvPr/>
        </p:nvGrpSpPr>
        <p:grpSpPr>
          <a:xfrm>
            <a:off x="1301404" y="2738692"/>
            <a:ext cx="3253247" cy="407888"/>
            <a:chOff x="5735304" y="2554456"/>
            <a:chExt cx="3253247" cy="407888"/>
          </a:xfrm>
        </p:grpSpPr>
        <p:sp>
          <p:nvSpPr>
            <p:cNvPr id="127" name="Rectangle : coins arrondis 126">
              <a:extLst>
                <a:ext uri="{FF2B5EF4-FFF2-40B4-BE49-F238E27FC236}">
                  <a16:creationId xmlns:a16="http://schemas.microsoft.com/office/drawing/2014/main" id="{45D334FD-BD1C-98DA-FFA7-CB6F62D7C72F}"/>
                </a:ext>
              </a:extLst>
            </p:cNvPr>
            <p:cNvSpPr/>
            <p:nvPr/>
          </p:nvSpPr>
          <p:spPr>
            <a:xfrm>
              <a:off x="5735304" y="2711201"/>
              <a:ext cx="3253247" cy="251143"/>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1">
                      <a:lumMod val="75000"/>
                      <a:lumOff val="25000"/>
                    </a:schemeClr>
                  </a:solidFill>
                </a:rPr>
                <a:t>experts.direct@cegee.caisse-epargne.fr</a:t>
              </a:r>
            </a:p>
          </p:txBody>
        </p:sp>
        <p:sp>
          <p:nvSpPr>
            <p:cNvPr id="131" name="ZoneTexte 130">
              <a:extLst>
                <a:ext uri="{FF2B5EF4-FFF2-40B4-BE49-F238E27FC236}">
                  <a16:creationId xmlns:a16="http://schemas.microsoft.com/office/drawing/2014/main" id="{065732B6-94CF-BE78-D6BA-F77F278D7358}"/>
                </a:ext>
              </a:extLst>
            </p:cNvPr>
            <p:cNvSpPr txBox="1"/>
            <p:nvPr/>
          </p:nvSpPr>
          <p:spPr>
            <a:xfrm>
              <a:off x="5868500" y="2554456"/>
              <a:ext cx="929033" cy="123111"/>
            </a:xfrm>
            <a:prstGeom prst="rect">
              <a:avLst/>
            </a:prstGeom>
            <a:noFill/>
          </p:spPr>
          <p:txBody>
            <a:bodyPr wrap="square" lIns="0" tIns="0" rIns="0" bIns="0">
              <a:spAutoFit/>
            </a:bodyPr>
            <a:lstStyle/>
            <a:p>
              <a:r>
                <a:rPr lang="fr-FR" sz="800" b="1" dirty="0">
                  <a:solidFill>
                    <a:schemeClr val="tx2"/>
                  </a:solidFill>
                  <a:effectLst/>
                  <a:latin typeface="Arial" panose="020B0604020202020204" pitchFamily="34" charset="0"/>
                  <a:cs typeface="Arial" panose="020B0604020202020204" pitchFamily="34" charset="0"/>
                </a:rPr>
                <a:t>Pour les clients</a:t>
              </a:r>
            </a:p>
          </p:txBody>
        </p:sp>
      </p:grpSp>
      <p:grpSp>
        <p:nvGrpSpPr>
          <p:cNvPr id="133" name="Groupe 132">
            <a:extLst>
              <a:ext uri="{FF2B5EF4-FFF2-40B4-BE49-F238E27FC236}">
                <a16:creationId xmlns:a16="http://schemas.microsoft.com/office/drawing/2014/main" id="{70980942-BF82-DEC9-28E9-D501C09A7B08}"/>
              </a:ext>
            </a:extLst>
          </p:cNvPr>
          <p:cNvGrpSpPr/>
          <p:nvPr/>
        </p:nvGrpSpPr>
        <p:grpSpPr>
          <a:xfrm>
            <a:off x="796401" y="3430605"/>
            <a:ext cx="3758250" cy="481626"/>
            <a:chOff x="5230301" y="3039088"/>
            <a:chExt cx="3758250" cy="481626"/>
          </a:xfrm>
        </p:grpSpPr>
        <p:pic>
          <p:nvPicPr>
            <p:cNvPr id="104" name="Graphique 103">
              <a:extLst>
                <a:ext uri="{FF2B5EF4-FFF2-40B4-BE49-F238E27FC236}">
                  <a16:creationId xmlns:a16="http://schemas.microsoft.com/office/drawing/2014/main" id="{A72F152F-7AE9-A799-48D9-E2F8CCECB2CB}"/>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5230301" y="3127014"/>
              <a:ext cx="368300" cy="393700"/>
            </a:xfrm>
            <a:prstGeom prst="rect">
              <a:avLst/>
            </a:prstGeom>
          </p:spPr>
        </p:pic>
        <p:sp>
          <p:nvSpPr>
            <p:cNvPr id="128" name="Rectangle : coins arrondis 127">
              <a:extLst>
                <a:ext uri="{FF2B5EF4-FFF2-40B4-BE49-F238E27FC236}">
                  <a16:creationId xmlns:a16="http://schemas.microsoft.com/office/drawing/2014/main" id="{3707351F-AD60-1FDC-48F3-782A16D07F2A}"/>
                </a:ext>
              </a:extLst>
            </p:cNvPr>
            <p:cNvSpPr/>
            <p:nvPr/>
          </p:nvSpPr>
          <p:spPr>
            <a:xfrm>
              <a:off x="5735304" y="3198293"/>
              <a:ext cx="3253247" cy="251143"/>
            </a:xfrm>
            <a:prstGeom prst="roundRect">
              <a:avLst>
                <a:gd name="adj" fmla="val 50000"/>
              </a:avLst>
            </a:prstGeom>
            <a:solidFill>
              <a:schemeClr val="bg1"/>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tx1">
                      <a:lumMod val="75000"/>
                      <a:lumOff val="25000"/>
                    </a:schemeClr>
                  </a:solidFill>
                </a:rPr>
                <a:t>09 69 32 06 64 (appel non surtaxé)</a:t>
              </a:r>
            </a:p>
          </p:txBody>
        </p:sp>
        <p:sp>
          <p:nvSpPr>
            <p:cNvPr id="132" name="ZoneTexte 131">
              <a:extLst>
                <a:ext uri="{FF2B5EF4-FFF2-40B4-BE49-F238E27FC236}">
                  <a16:creationId xmlns:a16="http://schemas.microsoft.com/office/drawing/2014/main" id="{476E4A70-79DF-A72A-4591-0AD99D89837E}"/>
                </a:ext>
              </a:extLst>
            </p:cNvPr>
            <p:cNvSpPr txBox="1"/>
            <p:nvPr/>
          </p:nvSpPr>
          <p:spPr>
            <a:xfrm>
              <a:off x="5868500" y="3039088"/>
              <a:ext cx="998773" cy="123111"/>
            </a:xfrm>
            <a:prstGeom prst="rect">
              <a:avLst/>
            </a:prstGeom>
            <a:noFill/>
          </p:spPr>
          <p:txBody>
            <a:bodyPr wrap="square" lIns="0" tIns="0" rIns="0" bIns="0">
              <a:spAutoFit/>
            </a:bodyPr>
            <a:lstStyle/>
            <a:p>
              <a:r>
                <a:rPr lang="fr-FR" sz="800" b="1" dirty="0">
                  <a:solidFill>
                    <a:schemeClr val="tx2"/>
                  </a:solidFill>
                  <a:effectLst/>
                  <a:latin typeface="Arial" panose="020B0604020202020204" pitchFamily="34" charset="0"/>
                  <a:cs typeface="Arial" panose="020B0604020202020204" pitchFamily="34" charset="0"/>
                </a:rPr>
                <a:t>Pour les clients</a:t>
              </a:r>
            </a:p>
          </p:txBody>
        </p:sp>
      </p:grpSp>
      <p:sp>
        <p:nvSpPr>
          <p:cNvPr id="136" name="ZoneTexte 135">
            <a:extLst>
              <a:ext uri="{FF2B5EF4-FFF2-40B4-BE49-F238E27FC236}">
                <a16:creationId xmlns:a16="http://schemas.microsoft.com/office/drawing/2014/main" id="{A09B2225-7822-CE6D-36E8-038A89F27F8F}"/>
              </a:ext>
            </a:extLst>
          </p:cNvPr>
          <p:cNvSpPr txBox="1"/>
          <p:nvPr/>
        </p:nvSpPr>
        <p:spPr>
          <a:xfrm>
            <a:off x="5196528" y="4321989"/>
            <a:ext cx="3887367" cy="276999"/>
          </a:xfrm>
          <a:prstGeom prst="rect">
            <a:avLst/>
          </a:prstGeom>
          <a:noFill/>
        </p:spPr>
        <p:txBody>
          <a:bodyPr wrap="square">
            <a:spAutoFit/>
          </a:bodyPr>
          <a:lstStyle/>
          <a:p>
            <a:pPr algn="ctr"/>
            <a:r>
              <a:rPr lang="fr-FR" sz="1200" dirty="0">
                <a:solidFill>
                  <a:srgbClr val="E30613"/>
                </a:solidFill>
                <a:effectLst/>
                <a:latin typeface="Arial" panose="020B0604020202020204" pitchFamily="34" charset="0"/>
                <a:cs typeface="Arial" panose="020B0604020202020204" pitchFamily="34" charset="0"/>
              </a:rPr>
              <a:t>PARCOURS CONFIANCE</a:t>
            </a:r>
          </a:p>
        </p:txBody>
      </p:sp>
      <p:pic>
        <p:nvPicPr>
          <p:cNvPr id="12" name="Graphique 11">
            <a:extLst>
              <a:ext uri="{FF2B5EF4-FFF2-40B4-BE49-F238E27FC236}">
                <a16:creationId xmlns:a16="http://schemas.microsoft.com/office/drawing/2014/main" id="{0C01485F-5DB2-6477-7AF0-1997C34256A2}"/>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776316" y="2824950"/>
            <a:ext cx="368300" cy="393700"/>
          </a:xfrm>
          <a:prstGeom prst="rect">
            <a:avLst/>
          </a:prstGeom>
        </p:spPr>
      </p:pic>
      <p:grpSp>
        <p:nvGrpSpPr>
          <p:cNvPr id="17" name="Groupe 16">
            <a:extLst>
              <a:ext uri="{FF2B5EF4-FFF2-40B4-BE49-F238E27FC236}">
                <a16:creationId xmlns:a16="http://schemas.microsoft.com/office/drawing/2014/main" id="{0B49FEF8-BB6C-270B-DFEF-1BA057A52F48}"/>
              </a:ext>
            </a:extLst>
          </p:cNvPr>
          <p:cNvGrpSpPr/>
          <p:nvPr/>
        </p:nvGrpSpPr>
        <p:grpSpPr>
          <a:xfrm>
            <a:off x="5196528" y="1347713"/>
            <a:ext cx="3734239" cy="2617540"/>
            <a:chOff x="5617879" y="667279"/>
            <a:chExt cx="6303130" cy="5523441"/>
          </a:xfrm>
        </p:grpSpPr>
        <p:pic>
          <p:nvPicPr>
            <p:cNvPr id="18" name="Image 17">
              <a:extLst>
                <a:ext uri="{FF2B5EF4-FFF2-40B4-BE49-F238E27FC236}">
                  <a16:creationId xmlns:a16="http://schemas.microsoft.com/office/drawing/2014/main" id="{1132A885-963C-CDAD-91CD-EFF4F7A72BD9}"/>
                </a:ext>
              </a:extLst>
            </p:cNvPr>
            <p:cNvPicPr>
              <a:picLocks noChangeAspect="1"/>
            </p:cNvPicPr>
            <p:nvPr/>
          </p:nvPicPr>
          <p:blipFill>
            <a:blip r:embed="rId27"/>
            <a:stretch>
              <a:fillRect/>
            </a:stretch>
          </p:blipFill>
          <p:spPr>
            <a:xfrm>
              <a:off x="5618951" y="667279"/>
              <a:ext cx="6302058" cy="5523441"/>
            </a:xfrm>
            <a:prstGeom prst="rect">
              <a:avLst/>
            </a:prstGeom>
          </p:spPr>
        </p:pic>
        <p:sp>
          <p:nvSpPr>
            <p:cNvPr id="19" name="Rectangle 18">
              <a:extLst>
                <a:ext uri="{FF2B5EF4-FFF2-40B4-BE49-F238E27FC236}">
                  <a16:creationId xmlns:a16="http://schemas.microsoft.com/office/drawing/2014/main" id="{A81A0032-E54D-4AFC-FD6E-2DDD3AF7D0A1}"/>
                </a:ext>
              </a:extLst>
            </p:cNvPr>
            <p:cNvSpPr/>
            <p:nvPr/>
          </p:nvSpPr>
          <p:spPr>
            <a:xfrm>
              <a:off x="5617879" y="707094"/>
              <a:ext cx="370325" cy="68197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object 80">
            <a:extLst>
              <a:ext uri="{FF2B5EF4-FFF2-40B4-BE49-F238E27FC236}">
                <a16:creationId xmlns:a16="http://schemas.microsoft.com/office/drawing/2014/main" id="{277BD174-C3AB-A7B9-53DE-73CBEF872D06}"/>
              </a:ext>
            </a:extLst>
          </p:cNvPr>
          <p:cNvSpPr/>
          <p:nvPr/>
        </p:nvSpPr>
        <p:spPr>
          <a:xfrm rot="5400000">
            <a:off x="4906358" y="-92413"/>
            <a:ext cx="76667" cy="8449371"/>
          </a:xfrm>
          <a:custGeom>
            <a:avLst/>
            <a:gdLst/>
            <a:ahLst/>
            <a:cxnLst/>
            <a:rect l="l" t="t" r="r" b="b"/>
            <a:pathLst>
              <a:path h="4440555">
                <a:moveTo>
                  <a:pt x="0" y="0"/>
                </a:moveTo>
                <a:lnTo>
                  <a:pt x="0" y="4440237"/>
                </a:lnTo>
              </a:path>
            </a:pathLst>
          </a:custGeom>
          <a:ln w="12700">
            <a:solidFill>
              <a:srgbClr val="E30613"/>
            </a:solidFill>
            <a:prstDash val="sysDash"/>
          </a:ln>
        </p:spPr>
        <p:txBody>
          <a:bodyPr wrap="square" lIns="0" tIns="0" rIns="0" bIns="0" rtlCol="0"/>
          <a:lstStyle/>
          <a:p>
            <a:endParaRPr/>
          </a:p>
        </p:txBody>
      </p:sp>
      <p:pic>
        <p:nvPicPr>
          <p:cNvPr id="8" name="Image 7">
            <a:extLst>
              <a:ext uri="{FF2B5EF4-FFF2-40B4-BE49-F238E27FC236}">
                <a16:creationId xmlns:a16="http://schemas.microsoft.com/office/drawing/2014/main" id="{3909CBC0-70FB-C371-4F2B-56A7F9842A50}"/>
              </a:ext>
            </a:extLst>
          </p:cNvPr>
          <p:cNvPicPr>
            <a:picLocks noChangeAspect="1"/>
          </p:cNvPicPr>
          <p:nvPr/>
        </p:nvPicPr>
        <p:blipFill rotWithShape="1">
          <a:blip r:embed="rId28"/>
          <a:srcRect l="6020" t="5002" r="788" b="2184"/>
          <a:stretch/>
        </p:blipFill>
        <p:spPr>
          <a:xfrm>
            <a:off x="4985356" y="4818463"/>
            <a:ext cx="4236935" cy="1923682"/>
          </a:xfrm>
          <a:prstGeom prst="rect">
            <a:avLst/>
          </a:prstGeom>
        </p:spPr>
      </p:pic>
    </p:spTree>
    <p:extLst>
      <p:ext uri="{BB962C8B-B14F-4D97-AF65-F5344CB8AC3E}">
        <p14:creationId xmlns:p14="http://schemas.microsoft.com/office/powerpoint/2010/main" val="2167378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algn="just">
              <a:spcAft>
                <a:spcPts val="1200"/>
              </a:spcAft>
            </a:pPr>
            <a:r>
              <a:rPr lang="fr-FR" dirty="0">
                <a:latin typeface="Arial (corps)"/>
              </a:rPr>
              <a:t>Jusqu’à fin 2023, les clients fragiles étaient exclus de toutes campagnes de communication, or nous savons bien que c’est dans les moments de difficultés que l’accompagnement du conseiller financier prend tout son sens et c’est un engagement que la Caisse d’Épargne a inscrit dans son ADN.</a:t>
            </a:r>
          </a:p>
          <a:p>
            <a:pPr algn="just">
              <a:spcAft>
                <a:spcPts val="1200"/>
              </a:spcAft>
            </a:pPr>
            <a:r>
              <a:rPr lang="fr-FR" dirty="0">
                <a:latin typeface="Arial (corps)"/>
              </a:rPr>
              <a:t>Les </a:t>
            </a:r>
            <a:r>
              <a:rPr lang="fr-FR" b="1" dirty="0">
                <a:latin typeface="Arial (corps)"/>
              </a:rPr>
              <a:t>offres et les partenariats existent </a:t>
            </a:r>
            <a:r>
              <a:rPr lang="fr-FR" dirty="0">
                <a:latin typeface="Arial (corps)"/>
              </a:rPr>
              <a:t>(agence dédiée Experts Direct, OCF, DND, Finances et Pédagogies, Parcours Confiance, …) et </a:t>
            </a:r>
            <a:r>
              <a:rPr lang="fr-FR" b="1" dirty="0">
                <a:latin typeface="Arial (corps)"/>
              </a:rPr>
              <a:t>doivent être connus du public concerné </a:t>
            </a:r>
            <a:r>
              <a:rPr lang="fr-FR" dirty="0">
                <a:latin typeface="Arial (corps)"/>
              </a:rPr>
              <a:t>:</a:t>
            </a:r>
          </a:p>
          <a:p>
            <a:pPr lvl="1" algn="just">
              <a:spcAft>
                <a:spcPts val="1200"/>
              </a:spcAft>
            </a:pPr>
            <a:r>
              <a:rPr lang="fr-FR" dirty="0">
                <a:latin typeface="Arial (corps)"/>
              </a:rPr>
              <a:t>Pour que la situation de fragilité financière ne soit que périodique ;</a:t>
            </a:r>
          </a:p>
          <a:p>
            <a:pPr lvl="1" algn="just">
              <a:spcAft>
                <a:spcPts val="1200"/>
              </a:spcAft>
            </a:pPr>
            <a:r>
              <a:rPr lang="fr-FR" dirty="0">
                <a:latin typeface="Arial (corps)"/>
              </a:rPr>
              <a:t>Pour que le client retrouve une situation saine le plus rapidement possible en ayant le sentiment que la Caisse d’Épargne a su l’accompagner dans ses difficultés.</a:t>
            </a:r>
          </a:p>
          <a:p>
            <a:pPr algn="just">
              <a:spcAft>
                <a:spcPts val="1200"/>
              </a:spcAft>
            </a:pPr>
            <a:endParaRPr lang="fr-FR" dirty="0">
              <a:latin typeface="Arial (corps)"/>
            </a:endParaRPr>
          </a:p>
          <a:p>
            <a:pPr algn="just">
              <a:spcAft>
                <a:spcPts val="1200"/>
              </a:spcAft>
            </a:pPr>
            <a:endParaRPr lang="fr-FR" dirty="0">
              <a:latin typeface="Arial (corps)"/>
            </a:endParaRPr>
          </a:p>
          <a:p>
            <a:pPr marL="0" indent="0">
              <a:buNone/>
            </a:pPr>
            <a:endParaRPr lang="fr-FR" dirty="0">
              <a:latin typeface="Arial (corps)"/>
            </a:endParaRPr>
          </a:p>
        </p:txBody>
      </p:sp>
      <p:sp>
        <p:nvSpPr>
          <p:cNvPr id="6" name="Espace réservé du texte 5"/>
          <p:cNvSpPr>
            <a:spLocks noGrp="1"/>
          </p:cNvSpPr>
          <p:nvPr>
            <p:ph type="body" sz="quarter" idx="12"/>
          </p:nvPr>
        </p:nvSpPr>
        <p:spPr/>
        <p:txBody>
          <a:bodyPr/>
          <a:lstStyle/>
          <a:p>
            <a:r>
              <a:rPr lang="fr-FR" dirty="0"/>
              <a:t>En 2023, une campagne de Marketing Direct est mise en place pour accompagner la clientèle fragile au travers de l’ensemble des solutions existantes avec la CEGEE.</a:t>
            </a:r>
          </a:p>
        </p:txBody>
      </p:sp>
      <p:pic>
        <p:nvPicPr>
          <p:cNvPr id="10" name="Image 9"/>
          <p:cNvPicPr>
            <a:picLocks noChangeAspect="1"/>
          </p:cNvPicPr>
          <p:nvPr/>
        </p:nvPicPr>
        <p:blipFill>
          <a:blip r:embed="rId2"/>
          <a:stretch>
            <a:fillRect/>
          </a:stretch>
        </p:blipFill>
        <p:spPr>
          <a:xfrm>
            <a:off x="4037184" y="167133"/>
            <a:ext cx="6399604" cy="288704"/>
          </a:xfrm>
          <a:prstGeom prst="rect">
            <a:avLst/>
          </a:prstGeom>
        </p:spPr>
      </p:pic>
      <p:grpSp>
        <p:nvGrpSpPr>
          <p:cNvPr id="3" name="Groupe 2">
            <a:extLst>
              <a:ext uri="{FF2B5EF4-FFF2-40B4-BE49-F238E27FC236}">
                <a16:creationId xmlns:a16="http://schemas.microsoft.com/office/drawing/2014/main" id="{2F68CD60-CC18-67ED-5578-3831C1C4FD2C}"/>
              </a:ext>
            </a:extLst>
          </p:cNvPr>
          <p:cNvGrpSpPr/>
          <p:nvPr/>
        </p:nvGrpSpPr>
        <p:grpSpPr>
          <a:xfrm>
            <a:off x="7432665" y="4132057"/>
            <a:ext cx="2806695" cy="2602912"/>
            <a:chOff x="7819033" y="3963938"/>
            <a:chExt cx="2872837" cy="2495550"/>
          </a:xfrm>
        </p:grpSpPr>
        <p:pic>
          <p:nvPicPr>
            <p:cNvPr id="4" name="Image 3">
              <a:hlinkClick r:id="rId3"/>
              <a:extLst>
                <a:ext uri="{FF2B5EF4-FFF2-40B4-BE49-F238E27FC236}">
                  <a16:creationId xmlns:a16="http://schemas.microsoft.com/office/drawing/2014/main" id="{7FB416E9-DFBD-6108-9879-B568137A4C3E}"/>
                </a:ext>
              </a:extLst>
            </p:cNvPr>
            <p:cNvPicPr>
              <a:picLocks noChangeAspect="1"/>
            </p:cNvPicPr>
            <p:nvPr/>
          </p:nvPicPr>
          <p:blipFill>
            <a:blip r:embed="rId4"/>
            <a:stretch>
              <a:fillRect/>
            </a:stretch>
          </p:blipFill>
          <p:spPr>
            <a:xfrm>
              <a:off x="7819033" y="3963938"/>
              <a:ext cx="1438275" cy="2495550"/>
            </a:xfrm>
            <a:prstGeom prst="rect">
              <a:avLst/>
            </a:prstGeom>
          </p:spPr>
        </p:pic>
        <p:pic>
          <p:nvPicPr>
            <p:cNvPr id="5" name="Image 4">
              <a:hlinkClick r:id="rId3"/>
              <a:extLst>
                <a:ext uri="{FF2B5EF4-FFF2-40B4-BE49-F238E27FC236}">
                  <a16:creationId xmlns:a16="http://schemas.microsoft.com/office/drawing/2014/main" id="{30A61D7E-8587-773B-9FE7-0155B7F9554A}"/>
                </a:ext>
              </a:extLst>
            </p:cNvPr>
            <p:cNvPicPr>
              <a:picLocks noChangeAspect="1"/>
            </p:cNvPicPr>
            <p:nvPr/>
          </p:nvPicPr>
          <p:blipFill>
            <a:blip r:embed="rId5"/>
            <a:stretch>
              <a:fillRect/>
            </a:stretch>
          </p:blipFill>
          <p:spPr>
            <a:xfrm>
              <a:off x="9358370" y="3963938"/>
              <a:ext cx="1333500" cy="2495550"/>
            </a:xfrm>
            <a:prstGeom prst="rect">
              <a:avLst/>
            </a:prstGeom>
          </p:spPr>
        </p:pic>
      </p:grpSp>
      <p:sp>
        <p:nvSpPr>
          <p:cNvPr id="7" name="Espace réservé du contenu 8">
            <a:extLst>
              <a:ext uri="{FF2B5EF4-FFF2-40B4-BE49-F238E27FC236}">
                <a16:creationId xmlns:a16="http://schemas.microsoft.com/office/drawing/2014/main" id="{78D25A5A-775A-AD92-E101-F25524D92F1B}"/>
              </a:ext>
            </a:extLst>
          </p:cNvPr>
          <p:cNvSpPr txBox="1">
            <a:spLocks/>
          </p:cNvSpPr>
          <p:nvPr/>
        </p:nvSpPr>
        <p:spPr>
          <a:xfrm>
            <a:off x="531109" y="3963115"/>
            <a:ext cx="6701437" cy="2940796"/>
          </a:xfrm>
          <a:prstGeom prst="rect">
            <a:avLst/>
          </a:prstGeom>
        </p:spPr>
        <p:txBody>
          <a:bodyPr/>
          <a:lstStyle>
            <a:lvl1pPr marL="189432" indent="-189432" algn="l" defTabSz="1007943" rtl="0" eaLnBrk="1" latinLnBrk="0" hangingPunct="1">
              <a:lnSpc>
                <a:spcPct val="100000"/>
              </a:lnSpc>
              <a:spcBef>
                <a:spcPts val="526"/>
              </a:spcBef>
              <a:buClr>
                <a:schemeClr val="accent4">
                  <a:lumMod val="75000"/>
                </a:schemeClr>
              </a:buClr>
              <a:buFont typeface="Arial" panose="020B0604020202020204" pitchFamily="34" charset="0"/>
              <a:buChar char="■"/>
              <a:defRPr sz="1403" kern="1200" baseline="0">
                <a:solidFill>
                  <a:schemeClr val="tx1">
                    <a:lumMod val="75000"/>
                    <a:lumOff val="25000"/>
                  </a:schemeClr>
                </a:solidFill>
                <a:latin typeface="+mn-lt"/>
                <a:ea typeface="+mn-ea"/>
                <a:cs typeface="+mn-cs"/>
              </a:defRPr>
            </a:lvl1pPr>
            <a:lvl2pPr marL="599868" indent="-189432" algn="l" defTabSz="1007943" rtl="0" eaLnBrk="1" latinLnBrk="0" hangingPunct="1">
              <a:lnSpc>
                <a:spcPct val="100000"/>
              </a:lnSpc>
              <a:spcBef>
                <a:spcPts val="526"/>
              </a:spcBef>
              <a:buClr>
                <a:schemeClr val="accent4">
                  <a:lumMod val="75000"/>
                </a:schemeClr>
              </a:buClr>
              <a:buFont typeface="Arial" panose="020B0604020202020204" pitchFamily="34" charset="0"/>
              <a:buChar char="□"/>
              <a:defRPr sz="1228" kern="1200">
                <a:solidFill>
                  <a:schemeClr val="tx1">
                    <a:lumMod val="75000"/>
                    <a:lumOff val="25000"/>
                  </a:schemeClr>
                </a:solidFill>
                <a:latin typeface="+mn-lt"/>
                <a:ea typeface="+mn-ea"/>
                <a:cs typeface="+mn-cs"/>
              </a:defRPr>
            </a:lvl2pPr>
            <a:lvl3pPr marL="1002411" indent="-189432" algn="l" defTabSz="1007943" rtl="0" eaLnBrk="1" latinLnBrk="0" hangingPunct="1">
              <a:lnSpc>
                <a:spcPct val="100000"/>
              </a:lnSpc>
              <a:spcBef>
                <a:spcPts val="526"/>
              </a:spcBef>
              <a:buClr>
                <a:schemeClr val="accent4">
                  <a:lumMod val="75000"/>
                </a:schemeClr>
              </a:buClr>
              <a:buFont typeface="Wingdings" panose="05000000000000000000" pitchFamily="2" charset="2"/>
              <a:buChar char="§"/>
              <a:defRPr sz="1052" kern="1200">
                <a:solidFill>
                  <a:schemeClr val="tx1">
                    <a:lumMod val="75000"/>
                    <a:lumOff val="25000"/>
                  </a:schemeClr>
                </a:solidFill>
                <a:latin typeface="+mn-lt"/>
                <a:ea typeface="+mn-ea"/>
                <a:cs typeface="+mn-cs"/>
              </a:defRPr>
            </a:lvl3pPr>
            <a:lvl4pPr marL="1453496" indent="-189432" algn="l" defTabSz="1007943" rtl="0" eaLnBrk="1" latinLnBrk="0" hangingPunct="1">
              <a:lnSpc>
                <a:spcPct val="100000"/>
              </a:lnSpc>
              <a:spcBef>
                <a:spcPts val="526"/>
              </a:spcBef>
              <a:buClr>
                <a:schemeClr val="accent4">
                  <a:lumMod val="75000"/>
                </a:schemeClr>
              </a:buClr>
              <a:buFont typeface="Arial" panose="020B0604020202020204" pitchFamily="34" charset="0"/>
              <a:buChar char="▫"/>
              <a:defRPr sz="965" kern="1200" baseline="0">
                <a:solidFill>
                  <a:schemeClr val="tx1">
                    <a:lumMod val="75000"/>
                    <a:lumOff val="25000"/>
                  </a:schemeClr>
                </a:solidFill>
                <a:latin typeface="+mn-lt"/>
                <a:ea typeface="+mn-ea"/>
                <a:cs typeface="+mn-cs"/>
              </a:defRPr>
            </a:lvl4pPr>
            <a:lvl5pPr marL="1804340" indent="-189432" algn="l" defTabSz="1007943" rtl="0" eaLnBrk="1" latinLnBrk="0" hangingPunct="1">
              <a:lnSpc>
                <a:spcPct val="100000"/>
              </a:lnSpc>
              <a:spcBef>
                <a:spcPts val="526"/>
              </a:spcBef>
              <a:buClr>
                <a:schemeClr val="accent4">
                  <a:lumMod val="75000"/>
                </a:schemeClr>
              </a:buClr>
              <a:buFont typeface="Arial" panose="020B0604020202020204" pitchFamily="34" charset="0"/>
              <a:buChar char="▪"/>
              <a:defRPr sz="921" kern="1200">
                <a:solidFill>
                  <a:schemeClr val="tx1">
                    <a:lumMod val="75000"/>
                    <a:lumOff val="25000"/>
                  </a:schemeClr>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lgn="just">
              <a:spcAft>
                <a:spcPts val="1200"/>
              </a:spcAft>
            </a:pPr>
            <a:r>
              <a:rPr lang="fr-FR" dirty="0">
                <a:latin typeface="Arial (corps)"/>
              </a:rPr>
              <a:t>A cet effet et pour vous accompagner, l’ensemble de nos clients fragiles ont été destinataire fin septembre de la </a:t>
            </a:r>
            <a:r>
              <a:rPr lang="fr-FR" b="1" dirty="0">
                <a:solidFill>
                  <a:schemeClr val="accent4">
                    <a:lumMod val="75000"/>
                  </a:schemeClr>
                </a:solidFill>
                <a:latin typeface="Arial (corps)"/>
              </a:rPr>
              <a:t>première newsletter « Les clés de votre budget »</a:t>
            </a:r>
            <a:r>
              <a:rPr lang="fr-FR" dirty="0">
                <a:latin typeface="Arial (corps)"/>
              </a:rPr>
              <a:t>.</a:t>
            </a:r>
          </a:p>
          <a:p>
            <a:pPr algn="just">
              <a:spcAft>
                <a:spcPts val="1200"/>
              </a:spcAft>
            </a:pPr>
            <a:r>
              <a:rPr lang="fr-FR" dirty="0">
                <a:latin typeface="Arial (corps)"/>
              </a:rPr>
              <a:t>Pleine de </a:t>
            </a:r>
            <a:r>
              <a:rPr lang="fr-FR" b="1" dirty="0">
                <a:latin typeface="Arial (corps)"/>
              </a:rPr>
              <a:t>pédagogie</a:t>
            </a:r>
            <a:r>
              <a:rPr lang="fr-FR" dirty="0">
                <a:latin typeface="Arial (corps)"/>
              </a:rPr>
              <a:t> et faisant découvrir une partie de nos </a:t>
            </a:r>
            <a:r>
              <a:rPr lang="fr-FR" b="1" dirty="0">
                <a:latin typeface="Arial (corps)"/>
              </a:rPr>
              <a:t>solutions d’accompagnement</a:t>
            </a:r>
            <a:r>
              <a:rPr lang="fr-FR" dirty="0">
                <a:latin typeface="Arial (corps)"/>
              </a:rPr>
              <a:t>, les clients pourront constater l’étendue de notre offre et notre envie de les aider à retrouver une situation saine.</a:t>
            </a:r>
          </a:p>
          <a:p>
            <a:pPr algn="just">
              <a:spcAft>
                <a:spcPts val="1200"/>
              </a:spcAft>
            </a:pPr>
            <a:r>
              <a:rPr lang="fr-FR" b="1" dirty="0">
                <a:latin typeface="Arial (corps)"/>
              </a:rPr>
              <a:t>Une nouvelle newsletter sera envoyée chaque trimestre</a:t>
            </a:r>
            <a:r>
              <a:rPr lang="fr-FR" dirty="0">
                <a:latin typeface="Arial (corps)"/>
              </a:rPr>
              <a:t>, les prochaines porteront sur : </a:t>
            </a:r>
          </a:p>
          <a:p>
            <a:pPr lvl="1" algn="just">
              <a:spcAft>
                <a:spcPts val="1200"/>
              </a:spcAft>
            </a:pPr>
            <a:r>
              <a:rPr lang="fr-FR" dirty="0">
                <a:latin typeface="Arial (corps)"/>
              </a:rPr>
              <a:t>Le micro-crédit et le crédit (les conseils et les offres)</a:t>
            </a:r>
          </a:p>
          <a:p>
            <a:pPr lvl="1" algn="just">
              <a:spcAft>
                <a:spcPts val="1200"/>
              </a:spcAft>
            </a:pPr>
            <a:r>
              <a:rPr lang="fr-FR" dirty="0">
                <a:latin typeface="Arial (corps)"/>
              </a:rPr>
              <a:t>Nos partenariats (Orange, Renault et les Points Conseils Budget PCB))</a:t>
            </a:r>
          </a:p>
          <a:p>
            <a:pPr algn="just">
              <a:spcAft>
                <a:spcPts val="1200"/>
              </a:spcAft>
            </a:pPr>
            <a:endParaRPr lang="fr-FR" dirty="0">
              <a:latin typeface="Arial (corps)"/>
            </a:endParaRPr>
          </a:p>
          <a:p>
            <a:pPr algn="just">
              <a:spcAft>
                <a:spcPts val="1200"/>
              </a:spcAft>
            </a:pPr>
            <a:endParaRPr lang="fr-FR" dirty="0">
              <a:latin typeface="Arial (corps)"/>
            </a:endParaRPr>
          </a:p>
          <a:p>
            <a:pPr marL="0" indent="0">
              <a:buFont typeface="Arial" panose="020B0604020202020204" pitchFamily="34" charset="0"/>
              <a:buNone/>
            </a:pPr>
            <a:endParaRPr lang="fr-FR" dirty="0">
              <a:latin typeface="Arial (corps)"/>
            </a:endParaRPr>
          </a:p>
        </p:txBody>
      </p:sp>
      <p:pic>
        <p:nvPicPr>
          <p:cNvPr id="11" name="Picture 6" descr="fleche-rouge - Tous Perfect">
            <a:extLst>
              <a:ext uri="{FF2B5EF4-FFF2-40B4-BE49-F238E27FC236}">
                <a16:creationId xmlns:a16="http://schemas.microsoft.com/office/drawing/2014/main" id="{B412C648-42B7-BA2C-1C71-DFED1FB63EB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4392974" flipH="1" flipV="1">
            <a:off x="7127641" y="4012243"/>
            <a:ext cx="1234075" cy="12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CE66614F-B522-435E-68B3-DDE759CCC2CC}"/>
              </a:ext>
            </a:extLst>
          </p:cNvPr>
          <p:cNvPicPr>
            <a:picLocks noChangeAspect="1"/>
          </p:cNvPicPr>
          <p:nvPr/>
        </p:nvPicPr>
        <p:blipFill>
          <a:blip r:embed="rId7">
            <a:duotone>
              <a:prstClr val="black"/>
              <a:schemeClr val="accent4">
                <a:tint val="45000"/>
                <a:satMod val="400000"/>
              </a:schemeClr>
            </a:duotone>
          </a:blip>
          <a:stretch>
            <a:fillRect/>
          </a:stretch>
        </p:blipFill>
        <p:spPr>
          <a:xfrm rot="5400000" flipH="1" flipV="1">
            <a:off x="8477655" y="5270019"/>
            <a:ext cx="720343" cy="692674"/>
          </a:xfrm>
          <a:prstGeom prst="rect">
            <a:avLst/>
          </a:prstGeom>
          <a:noFill/>
        </p:spPr>
      </p:pic>
    </p:spTree>
    <p:extLst>
      <p:ext uri="{BB962C8B-B14F-4D97-AF65-F5344CB8AC3E}">
        <p14:creationId xmlns:p14="http://schemas.microsoft.com/office/powerpoint/2010/main" val="1899951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que 2">
            <a:extLst>
              <a:ext uri="{FF2B5EF4-FFF2-40B4-BE49-F238E27FC236}">
                <a16:creationId xmlns:a16="http://schemas.microsoft.com/office/drawing/2014/main" id="{06C0A5EE-8675-C324-807C-33DB722515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33144" y="2930207"/>
            <a:ext cx="4825524" cy="1457616"/>
          </a:xfrm>
          <a:prstGeom prst="rect">
            <a:avLst/>
          </a:prstGeom>
        </p:spPr>
      </p:pic>
      <p:sp>
        <p:nvSpPr>
          <p:cNvPr id="4" name="object 7">
            <a:hlinkClick r:id="rId4" action="ppaction://hlinksldjump"/>
            <a:extLst>
              <a:ext uri="{FF2B5EF4-FFF2-40B4-BE49-F238E27FC236}">
                <a16:creationId xmlns:a16="http://schemas.microsoft.com/office/drawing/2014/main" id="{F5775D54-FFC9-E7C4-CCA5-190A71A315C1}"/>
              </a:ext>
            </a:extLst>
          </p:cNvPr>
          <p:cNvSpPr/>
          <p:nvPr/>
        </p:nvSpPr>
        <p:spPr>
          <a:xfrm>
            <a:off x="9631209" y="7155002"/>
            <a:ext cx="201930" cy="201930"/>
          </a:xfrm>
          <a:custGeom>
            <a:avLst/>
            <a:gdLst/>
            <a:ahLst/>
            <a:cxnLst/>
            <a:rect l="l" t="t" r="r" b="b"/>
            <a:pathLst>
              <a:path w="201929" h="201929">
                <a:moveTo>
                  <a:pt x="201599" y="0"/>
                </a:moveTo>
                <a:lnTo>
                  <a:pt x="0" y="0"/>
                </a:lnTo>
                <a:lnTo>
                  <a:pt x="0" y="201599"/>
                </a:lnTo>
                <a:lnTo>
                  <a:pt x="201599" y="201599"/>
                </a:lnTo>
                <a:lnTo>
                  <a:pt x="201599" y="0"/>
                </a:lnTo>
                <a:close/>
              </a:path>
            </a:pathLst>
          </a:custGeom>
          <a:solidFill>
            <a:srgbClr val="E30613"/>
          </a:solidFill>
        </p:spPr>
        <p:txBody>
          <a:bodyPr wrap="square" lIns="0" tIns="0" rIns="0" bIns="0" rtlCol="0"/>
          <a:lstStyle/>
          <a:p>
            <a:endParaRPr/>
          </a:p>
        </p:txBody>
      </p:sp>
      <p:sp>
        <p:nvSpPr>
          <p:cNvPr id="5" name="object 8">
            <a:extLst>
              <a:ext uri="{FF2B5EF4-FFF2-40B4-BE49-F238E27FC236}">
                <a16:creationId xmlns:a16="http://schemas.microsoft.com/office/drawing/2014/main" id="{746CF2BD-613A-FE3B-9ECF-FA08FE1AECCA}"/>
              </a:ext>
            </a:extLst>
          </p:cNvPr>
          <p:cNvSpPr/>
          <p:nvPr/>
        </p:nvSpPr>
        <p:spPr>
          <a:xfrm>
            <a:off x="9707325" y="7200892"/>
            <a:ext cx="49530" cy="109855"/>
          </a:xfrm>
          <a:custGeom>
            <a:avLst/>
            <a:gdLst/>
            <a:ahLst/>
            <a:cxnLst/>
            <a:rect l="l" t="t" r="r" b="b"/>
            <a:pathLst>
              <a:path w="49529" h="109854">
                <a:moveTo>
                  <a:pt x="49377" y="0"/>
                </a:moveTo>
                <a:lnTo>
                  <a:pt x="0" y="42849"/>
                </a:lnTo>
                <a:lnTo>
                  <a:pt x="0" y="66979"/>
                </a:lnTo>
                <a:lnTo>
                  <a:pt x="49377" y="109816"/>
                </a:lnTo>
                <a:lnTo>
                  <a:pt x="49377" y="82270"/>
                </a:lnTo>
                <a:lnTo>
                  <a:pt x="14884" y="54914"/>
                </a:lnTo>
                <a:lnTo>
                  <a:pt x="49377" y="27559"/>
                </a:lnTo>
                <a:lnTo>
                  <a:pt x="49377" y="0"/>
                </a:lnTo>
                <a:close/>
              </a:path>
            </a:pathLst>
          </a:custGeom>
          <a:solidFill>
            <a:srgbClr val="FFFFFF"/>
          </a:solidFill>
        </p:spPr>
        <p:txBody>
          <a:bodyPr wrap="square" lIns="0" tIns="0" rIns="0" bIns="0" rtlCol="0"/>
          <a:lstStyle/>
          <a:p>
            <a:endParaRPr/>
          </a:p>
        </p:txBody>
      </p:sp>
      <p:sp>
        <p:nvSpPr>
          <p:cNvPr id="6" name="Slide Number Placeholder 5">
            <a:extLst>
              <a:ext uri="{FF2B5EF4-FFF2-40B4-BE49-F238E27FC236}">
                <a16:creationId xmlns:a16="http://schemas.microsoft.com/office/drawing/2014/main" id="{E9E92683-2FE0-F841-9A95-FFB829F57B56}"/>
              </a:ext>
            </a:extLst>
          </p:cNvPr>
          <p:cNvSpPr txBox="1">
            <a:spLocks/>
          </p:cNvSpPr>
          <p:nvPr/>
        </p:nvSpPr>
        <p:spPr>
          <a:xfrm>
            <a:off x="9832957" y="7155002"/>
            <a:ext cx="484892" cy="201930"/>
          </a:xfrm>
          <a:prstGeom prst="rect">
            <a:avLst/>
          </a:prstGeom>
        </p:spPr>
        <p:txBody>
          <a:bodyPr lIns="0" tIns="0" rIns="0" bIns="0" anchor="ctr" anchorCtr="0"/>
          <a:lstStyle>
            <a:defPPr>
              <a:defRPr lang="en-US"/>
            </a:defPPr>
            <a:lvl1pPr marL="0" algn="ctr" defTabSz="457200" rtl="0" eaLnBrk="1" latinLnBrk="0" hangingPunct="1">
              <a:defRPr sz="1000" b="1" i="0" kern="1200">
                <a:solidFill>
                  <a:schemeClr val="tx2"/>
                </a:solidFill>
                <a:latin typeface="Arial Narrow" panose="020B0604020202020204" pitchFamily="34" charset="0"/>
                <a:ea typeface="+mn-ea"/>
                <a:cs typeface="Arial Narrow"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021EC26-CDAC-524D-91EE-7E5B238ECB1C}" type="slidenum">
              <a:rPr lang="fr-FR" smtClean="0"/>
              <a:pPr/>
              <a:t>22</a:t>
            </a:fld>
            <a:endParaRPr lang="fr-FR" dirty="0"/>
          </a:p>
        </p:txBody>
      </p:sp>
    </p:spTree>
    <p:extLst>
      <p:ext uri="{BB962C8B-B14F-4D97-AF65-F5344CB8AC3E}">
        <p14:creationId xmlns:p14="http://schemas.microsoft.com/office/powerpoint/2010/main" val="827647899"/>
      </p:ext>
    </p:extLst>
  </p:cSld>
  <p:clrMapOvr>
    <a:masterClrMapping/>
  </p:clrMapOvr>
</p:sld>
</file>

<file path=ppt/theme/theme1.xml><?xml version="1.0" encoding="utf-8"?>
<a:theme xmlns:a="http://schemas.openxmlformats.org/drawingml/2006/main" name="Thème Office">
  <a:themeElements>
    <a:clrScheme name="Personnalisé 2">
      <a:dk1>
        <a:srgbClr val="000000"/>
      </a:dk1>
      <a:lt1>
        <a:srgbClr val="FFFFFF"/>
      </a:lt1>
      <a:dk2>
        <a:srgbClr val="3F4649"/>
      </a:dk2>
      <a:lt2>
        <a:srgbClr val="E20512"/>
      </a:lt2>
      <a:accent1>
        <a:srgbClr val="006670"/>
      </a:accent1>
      <a:accent2>
        <a:srgbClr val="09B2AF"/>
      </a:accent2>
      <a:accent3>
        <a:srgbClr val="A5CC74"/>
      </a:accent3>
      <a:accent4>
        <a:srgbClr val="C31632"/>
      </a:accent4>
      <a:accent5>
        <a:srgbClr val="712E53"/>
      </a:accent5>
      <a:accent6>
        <a:srgbClr val="EA4E55"/>
      </a:accent6>
      <a:hlink>
        <a:srgbClr val="6E6E6E"/>
      </a:hlink>
      <a:folHlink>
        <a:srgbClr val="000000"/>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C3FD679A518744A1928BB77626326F" ma:contentTypeVersion="4" ma:contentTypeDescription="Crée un document." ma:contentTypeScope="" ma:versionID="8b1b7c5974595fa85b24e51a2373e5ef">
  <xsd:schema xmlns:xsd="http://www.w3.org/2001/XMLSchema" xmlns:xs="http://www.w3.org/2001/XMLSchema" xmlns:p="http://schemas.microsoft.com/office/2006/metadata/properties" xmlns:ns2="52d2d988-d4b7-42e1-af5f-d10f4e15f68b" xmlns:ns3="1ed61e74-c06d-4224-bb6c-0fd69f7413c1" targetNamespace="http://schemas.microsoft.com/office/2006/metadata/properties" ma:root="true" ma:fieldsID="531b7b1c5f8ea510aacb153bb00cc4c3" ns2:_="" ns3:_="">
    <xsd:import namespace="52d2d988-d4b7-42e1-af5f-d10f4e15f68b"/>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d2d988-d4b7-42e1-af5f-d10f4e15f6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DCE7EB56-43F5-479D-A766-9024E8D50441}">
  <ds:schemaRefs>
    <ds:schemaRef ds:uri="http://schemas.microsoft.com/sharepoint/v3/contenttype/forms"/>
  </ds:schemaRefs>
</ds:datastoreItem>
</file>

<file path=customXml/itemProps2.xml><?xml version="1.0" encoding="utf-8"?>
<ds:datastoreItem xmlns:ds="http://schemas.openxmlformats.org/officeDocument/2006/customXml" ds:itemID="{55337FB2-16A5-4EE3-8AAD-46050E80950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7F25865-20B9-49F3-84FB-704736AE5A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d2d988-d4b7-42e1-af5f-d10f4e15f68b"/>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8369310-C2B1-4436-98E1-7C548048A9B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Office Theme</Template>
  <TotalTime>1029</TotalTime>
  <Words>5237</Words>
  <Application>Microsoft Office PowerPoint</Application>
  <PresentationFormat>Personnalisé</PresentationFormat>
  <Paragraphs>484</Paragraphs>
  <Slides>22</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22</vt:i4>
      </vt:variant>
    </vt:vector>
  </HeadingPairs>
  <TitlesOfParts>
    <vt:vector size="33" baseType="lpstr">
      <vt:lpstr>Arial</vt:lpstr>
      <vt:lpstr>Arial (corps)</vt:lpstr>
      <vt:lpstr>Arial Black</vt:lpstr>
      <vt:lpstr>Arial Narrow</vt:lpstr>
      <vt:lpstr>Calibri</vt:lpstr>
      <vt:lpstr>Comic Sans MS</vt:lpstr>
      <vt:lpstr>FuturaHandwritten</vt:lpstr>
      <vt:lpstr>Helvetica</vt:lpstr>
      <vt:lpstr>Montserrat Black</vt:lpstr>
      <vt:lpstr>Wingdings</vt:lpstr>
      <vt:lpstr>Thème Office</vt:lpstr>
      <vt:lpstr>Clientèle en situation de fragilité financière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SICOT</dc:creator>
  <cp:lastModifiedBy>LAROQUE-FALANTIN Loriane [CEGEE]</cp:lastModifiedBy>
  <cp:revision>125</cp:revision>
  <dcterms:created xsi:type="dcterms:W3CDTF">2021-05-06T14:10:14Z</dcterms:created>
  <dcterms:modified xsi:type="dcterms:W3CDTF">2023-11-13T09:41:12Z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etDate">
    <vt:lpwstr>2023-01-23T09:00:57Z</vt:lpwstr>
  </property>
  <property fmtid="{D5CDD505-2E9C-101B-9397-08002B2CF9AE}" pid="4" name="MSIP_Label_48a19f0c-bea1-442e-a475-ed109d9ec508_Method">
    <vt:lpwstr>Standard</vt:lpwstr>
  </property>
  <property fmtid="{D5CDD505-2E9C-101B-9397-08002B2CF9AE}" pid="5" name="MSIP_Label_48a19f0c-bea1-442e-a475-ed109d9ec508_Name">
    <vt:lpwstr>48a19f0c-bea1-442e-a475-ed109d9ec508</vt:lpwstr>
  </property>
  <property fmtid="{D5CDD505-2E9C-101B-9397-08002B2CF9AE}" pid="6" name="MSIP_Label_48a19f0c-bea1-442e-a475-ed109d9ec508_SiteId">
    <vt:lpwstr>d5bb6d35-8a82-4329-b49a-5030bd6497ab</vt:lpwstr>
  </property>
  <property fmtid="{D5CDD505-2E9C-101B-9397-08002B2CF9AE}" pid="7" name="MSIP_Label_48a19f0c-bea1-442e-a475-ed109d9ec508_ActionId">
    <vt:lpwstr>36c62f1e-b28f-44c5-b33d-e57e370cbccf</vt:lpwstr>
  </property>
  <property fmtid="{D5CDD505-2E9C-101B-9397-08002B2CF9AE}" pid="8" name="MSIP_Label_48a19f0c-bea1-442e-a475-ed109d9ec508_ContentBits">
    <vt:lpwstr>0</vt:lpwstr>
  </property>
  <property fmtid="{D5CDD505-2E9C-101B-9397-08002B2CF9AE}" pid="9" name="ContentTypeId">
    <vt:lpwstr>0x0101000AC3FD679A518744A1928BB77626326F</vt:lpwstr>
  </property>
</Properties>
</file>