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5"/>
  </p:sldMasterIdLst>
  <p:notesMasterIdLst>
    <p:notesMasterId r:id="rId22"/>
  </p:notesMasterIdLst>
  <p:handoutMasterIdLst>
    <p:handoutMasterId r:id="rId23"/>
  </p:handoutMasterIdLst>
  <p:sldIdLst>
    <p:sldId id="336" r:id="rId6"/>
    <p:sldId id="11496" r:id="rId7"/>
    <p:sldId id="11478" r:id="rId8"/>
    <p:sldId id="11501" r:id="rId9"/>
    <p:sldId id="11502" r:id="rId10"/>
    <p:sldId id="11503" r:id="rId11"/>
    <p:sldId id="11504" r:id="rId12"/>
    <p:sldId id="11505" r:id="rId13"/>
    <p:sldId id="11482" r:id="rId14"/>
    <p:sldId id="11497" r:id="rId15"/>
    <p:sldId id="11499" r:id="rId16"/>
    <p:sldId id="11500" r:id="rId17"/>
    <p:sldId id="11506" r:id="rId18"/>
    <p:sldId id="11507" r:id="rId19"/>
    <p:sldId id="11508" r:id="rId20"/>
    <p:sldId id="341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61A6"/>
    <a:srgbClr val="364895"/>
    <a:srgbClr val="E7E0EF"/>
    <a:srgbClr val="E4EDF6"/>
    <a:srgbClr val="5894CF"/>
    <a:srgbClr val="E6E6E6"/>
    <a:srgbClr val="3E454A"/>
    <a:srgbClr val="E00F0F"/>
    <a:srgbClr val="1D69B2"/>
    <a:srgbClr val="D6E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426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29/11/2023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29/11/2023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29 novembre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29 novembre 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813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60414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37801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3335773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13 octobre 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1D0D8E-3A37-4A67-8FDE-FD1465D31E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48639" y="3807450"/>
            <a:ext cx="12385964" cy="21508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3E4483-3E93-079D-737F-5015AD3301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37176" y="4799562"/>
            <a:ext cx="3430714" cy="112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67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29 novembre 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4F8E1576-F04C-490F-8279-C8266278EA01}" type="datetime4">
              <a:rPr lang="fr-FR" smtClean="0"/>
              <a:t>29 novembre 2023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D859D5-9D9D-474A-863E-27690E91B8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87225" y="574518"/>
            <a:ext cx="3206546" cy="685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564959-5FB9-4D8E-A13B-8CBE0A6C2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92001" y="-167891"/>
            <a:ext cx="7335856" cy="222791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D5D847-4700-25C2-B59C-109143B2A0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644" y="6362566"/>
            <a:ext cx="1289270" cy="42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7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CE26DB7C-5267-462C-B94A-1EB8D6172714}" type="datetime4">
              <a:rPr lang="fr-FR" smtClean="0"/>
              <a:t>29 novembre 2023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1F1FB8-F007-FEA8-8164-17B777C12D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91" y="6299813"/>
            <a:ext cx="1289270" cy="42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4708BF8-992F-4F23-AA16-AB03FA41F6EE}" type="datetime4">
              <a:rPr lang="fr-FR" smtClean="0"/>
              <a:t>29 novembre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E3494F-3122-910C-C5E0-FC8A60F6A4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91" y="6299813"/>
            <a:ext cx="1289270" cy="42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4708BF8-992F-4F23-AA16-AB03FA41F6EE}" type="datetime4">
              <a:rPr lang="fr-FR" smtClean="0"/>
              <a:t>29 novembre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A49FF5-63E4-359F-27D5-4502652639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91" y="6299813"/>
            <a:ext cx="1289270" cy="42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30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4708BF8-992F-4F23-AA16-AB03FA41F6EE}" type="datetime4">
              <a:rPr lang="fr-FR" smtClean="0"/>
              <a:t>29 novembre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0C10B4-2660-92C1-BCB0-6F55E60388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91" y="6299813"/>
            <a:ext cx="1289270" cy="42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370A0B-05C6-4FDA-84D2-5D902B7D45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9000"/>
            <a:ext cx="11655600" cy="3829697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4708BF8-992F-4F23-AA16-AB03FA41F6EE}" type="datetime4">
              <a:rPr lang="fr-FR" smtClean="0"/>
              <a:t>29 novembre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75FAF8-7229-4D3E-A1A0-DF68B6394C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691" y="6299813"/>
            <a:ext cx="1289270" cy="42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0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370A0B-05C6-4FDA-84D2-5D902B7D45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407323" y="400663"/>
            <a:ext cx="12020204" cy="5599474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679" y="21034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264679" y="15208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D42453-6C3D-37CF-BF52-DD525FABC3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738" y="6317742"/>
            <a:ext cx="1289270" cy="423716"/>
          </a:xfrm>
          <a:prstGeom prst="rect">
            <a:avLst/>
          </a:prstGeom>
        </p:spPr>
      </p:pic>
      <p:pic>
        <p:nvPicPr>
          <p:cNvPr id="9" name="Image 8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A5689189-F116-1013-01AC-47D826FFC8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00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370A0B-05C6-4FDA-84D2-5D902B7D45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520325" y="-1476201"/>
            <a:ext cx="14927232" cy="6291210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1759" y="5100241"/>
            <a:ext cx="7911166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61759" y="4453108"/>
            <a:ext cx="7911166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34AC210-36EA-808B-2B97-9586395BDA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39" y="6354677"/>
            <a:ext cx="1289270" cy="423716"/>
          </a:xfrm>
          <a:prstGeom prst="rect">
            <a:avLst/>
          </a:prstGeom>
        </p:spPr>
      </p:pic>
      <p:pic>
        <p:nvPicPr>
          <p:cNvPr id="9" name="Image 8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CA3EA1BD-5B36-1A35-5EDA-DCB8106A1E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54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DEB088-F6FC-444E-AAB4-1AF517B68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2425" y="5909973"/>
            <a:ext cx="12744450" cy="6403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40BFCB-2471-4288-9EAF-53D10D75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8" name="Image 7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DAA8661E-DB07-A1DC-5FD2-E8276B4C6D9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XE Dévelop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5993938-2F6E-4B8E-9401-C6BCD8E027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368252" y="0"/>
            <a:ext cx="8815938" cy="6857999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5C3EE82-D494-4E5A-B6F0-23C63D8450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F16FB14A-3E77-49D1-8632-FED53B309D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7648A62-3183-4B81-98E4-5C3638676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FC53228-A01F-40C9-9B9E-7923164DE3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-23657"/>
            <a:ext cx="1744577" cy="1661501"/>
          </a:xfrm>
          <a:prstGeom prst="rect">
            <a:avLst/>
          </a:prstGeom>
        </p:spPr>
      </p:pic>
      <p:pic>
        <p:nvPicPr>
          <p:cNvPr id="2" name="Image 1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9692FE19-807D-4F07-ABF3-12D277A81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1439" t="44939" r="53940" b="10156"/>
          <a:stretch/>
        </p:blipFill>
        <p:spPr>
          <a:xfrm>
            <a:off x="109684" y="6391275"/>
            <a:ext cx="557736" cy="384409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00725B10-79D3-28C4-7D7F-40B14B6F883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59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XE impli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5993938-2F6E-4B8E-9401-C6BCD8E027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37544" y="0"/>
            <a:ext cx="7254456" cy="6858000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5DDBA1-5CF9-4798-88D6-5D0F219923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3657"/>
            <a:ext cx="1744577" cy="1661502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28748D2F-C679-05AF-91D4-7F38C0D269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23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XE facili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5993938-2F6E-4B8E-9401-C6BCD8E027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73611"/>
            <a:ext cx="11677650" cy="6566388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5DDBA1-5CF9-4798-88D6-5D0F219923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-23657"/>
            <a:ext cx="1744577" cy="1661501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1AA1AB9B-83CC-AF0A-479C-A1A84C721E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7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XE enga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5DDBA1-5CF9-4798-88D6-5D0F219923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23657"/>
            <a:ext cx="1744576" cy="16615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0ACF99-1FA1-49A0-9316-7097DD06A8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37544" y="8200"/>
            <a:ext cx="7254456" cy="6841600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E88CBE5A-9445-172F-929F-6887D6AAF29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676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XE satisf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5DDBA1-5CF9-4798-88D6-5D0F219923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23657"/>
            <a:ext cx="1744576" cy="1661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0ACF99-1FA1-49A0-9316-7097DD06A8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37544" y="806870"/>
            <a:ext cx="7254456" cy="5906600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0AA68E37-985C-78F6-E633-591515600D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648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1167C3A-55C8-4343-9089-3AE22B997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F8662E55-ED16-B649-B94C-1DBBAEA774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B94EC7A-4FBA-428A-B94C-7085FEBD97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07034" y="1003760"/>
            <a:ext cx="4359616" cy="5122549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4777E82-8196-4D87-8C1F-C078AF2368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FF4B2BCF-57EC-D36D-53C6-A83AC5A893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714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B94EC7A-4FBA-428A-B94C-7085FEBD97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40957" y="947103"/>
            <a:ext cx="4091770" cy="4755299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1C3B844-8CA7-456B-98C7-9FA7183C88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52425" y="5909973"/>
            <a:ext cx="12744450" cy="6403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0A69DD-4195-4432-BFC0-A68CD236E6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4991111B-5E9F-0E3A-8BEA-112FCC45B25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72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463AC06-3CC9-4473-A439-5F33AB291D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2425" y="5909973"/>
            <a:ext cx="12744450" cy="64037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77A202-ADA5-462A-8C1E-1FCC6196A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C4A1BFE9-7BB5-2A16-1D10-E884F7722A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D8B5BB-F30B-4DEE-B508-3842CD2A30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CCC899AC-E1E1-4BBD-3189-010011E56D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22741E-8139-4F5C-AF54-2F4F67E122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9DFD2F6C-4797-485B-4F73-1F598C3657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47881A-F159-42CF-B4D4-1BC7C3368F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2208B33B-3232-8327-A3D1-82F6119BBC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E66340E-041C-457A-A3EF-C1D60D1F24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3AE0C7B8-6070-E097-5F7C-6EE4393DFF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34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A10C841-C666-40D8-B9DB-BDFFED887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209AD227-A9B6-DF08-A787-0B25545260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552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BACBB7-51E6-4F42-80BD-42907621D6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9786DAB4-9036-5D77-C1D3-A81EE7BE97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94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4CBBDA-43A1-47C5-8773-82AD1C8F9F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588B36CE-8762-9876-3325-FCD1CA829E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991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66D2EF-A833-4DE3-9FC0-46E04C59E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141" y="2367765"/>
            <a:ext cx="5551344" cy="211939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803650-A574-4701-9425-C5F01D5A99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821389"/>
            <a:ext cx="12628893" cy="60366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BDDE20F-0C6D-C57D-0B81-541FA30AE7AC}"/>
              </a:ext>
            </a:extLst>
          </p:cNvPr>
          <p:cNvSpPr/>
          <p:nvPr userDrawn="1"/>
        </p:nvSpPr>
        <p:spPr>
          <a:xfrm>
            <a:off x="3541059" y="1972235"/>
            <a:ext cx="5665694" cy="2832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6DF307-7CE2-F001-6C7E-2B3D986A72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199" y="2226834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360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2C9E7F-05A5-8CA5-4AE7-3E475289A919}"/>
              </a:ext>
            </a:extLst>
          </p:cNvPr>
          <p:cNvSpPr/>
          <p:nvPr userDrawn="1"/>
        </p:nvSpPr>
        <p:spPr>
          <a:xfrm>
            <a:off x="4831976" y="2752165"/>
            <a:ext cx="2698377" cy="1156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8209DE-1729-9F82-7789-308420E4B89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706469" y="2687688"/>
            <a:ext cx="2821114" cy="92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97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Digital First – Atelier PILOTAGE DIGITAL -  10/11/2023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47D441-EB5F-BF75-CFAD-D7CD142D179A}"/>
              </a:ext>
            </a:extLst>
          </p:cNvPr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10542493" y="6287361"/>
            <a:ext cx="1497107" cy="49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41" r:id="rId3"/>
    <p:sldLayoutId id="2147483738" r:id="rId4"/>
    <p:sldLayoutId id="2147483739" r:id="rId5"/>
    <p:sldLayoutId id="2147483740" r:id="rId6"/>
    <p:sldLayoutId id="2147483696" r:id="rId7"/>
    <p:sldLayoutId id="2147483745" r:id="rId8"/>
    <p:sldLayoutId id="2147483697" r:id="rId9"/>
    <p:sldLayoutId id="2147483742" r:id="rId10"/>
    <p:sldLayoutId id="2147483743" r:id="rId11"/>
    <p:sldLayoutId id="2147483744" r:id="rId12"/>
    <p:sldLayoutId id="2147483698" r:id="rId13"/>
    <p:sldLayoutId id="2147483747" r:id="rId14"/>
    <p:sldLayoutId id="2147483748" r:id="rId15"/>
    <p:sldLayoutId id="2147483749" r:id="rId16"/>
    <p:sldLayoutId id="2147483750" r:id="rId17"/>
    <p:sldLayoutId id="2147483751" r:id="rId18"/>
    <p:sldLayoutId id="2147483699" r:id="rId19"/>
    <p:sldLayoutId id="2147483746" r:id="rId20"/>
    <p:sldLayoutId id="2147483756" r:id="rId21"/>
    <p:sldLayoutId id="2147483703" r:id="rId22"/>
    <p:sldLayoutId id="2147483705" r:id="rId23"/>
    <p:sldLayoutId id="2147483707" r:id="rId24"/>
    <p:sldLayoutId id="2147483708" r:id="rId25"/>
    <p:sldLayoutId id="2147483709" r:id="rId26"/>
    <p:sldLayoutId id="2147483710" r:id="rId27"/>
    <p:sldLayoutId id="2147483711" r:id="rId28"/>
    <p:sldLayoutId id="2147483712" r:id="rId29"/>
    <p:sldLayoutId id="2147483753" r:id="rId30"/>
    <p:sldLayoutId id="2147483757" r:id="rId3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5Z40LkvcXw" TargetMode="External"/><Relationship Id="rId2" Type="http://schemas.openxmlformats.org/officeDocument/2006/relationships/hyperlink" Target="https://www.youtube.com/watch?v=-hjs9V0eC5w" TargetMode="Externa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youtube.com/watch?v=DgAbZJg-yQA" TargetMode="External"/><Relationship Id="rId4" Type="http://schemas.openxmlformats.org/officeDocument/2006/relationships/hyperlink" Target="https://www.youtube.com/watch?v=Be9vXxu7TG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svg"/><Relationship Id="rId2" Type="http://schemas.openxmlformats.org/officeDocument/2006/relationships/hyperlink" Target="http://commerciaux.celca.caisse-epargne.fr/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png"/><Relationship Id="rId11" Type="http://schemas.openxmlformats.org/officeDocument/2006/relationships/hyperlink" Target="https://www.ade.caisse-epargne.fr/Documentation/Guides/guide_formulaire_ce.pdf" TargetMode="External"/><Relationship Id="rId5" Type="http://schemas.openxmlformats.org/officeDocument/2006/relationships/image" Target="../media/image43.svg"/><Relationship Id="rId10" Type="http://schemas.openxmlformats.org/officeDocument/2006/relationships/hyperlink" Target="https://www.ade.caisse-epargne.fr/grand-est-europe" TargetMode="External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0.png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FE96BE5-611B-4900-8391-632D59663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5637" y="1251173"/>
            <a:ext cx="6696363" cy="900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fr-FR" sz="3200" b="1" dirty="0"/>
              <a:t>Heure du jeudi </a:t>
            </a:r>
            <a:endParaRPr lang="fr-FR" sz="3600" b="1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F376968-A79D-480D-AEA1-3980CC48EC3C}"/>
              </a:ext>
            </a:extLst>
          </p:cNvPr>
          <p:cNvSpPr txBox="1">
            <a:spLocks/>
          </p:cNvSpPr>
          <p:nvPr/>
        </p:nvSpPr>
        <p:spPr>
          <a:xfrm>
            <a:off x="4241074" y="597543"/>
            <a:ext cx="10080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72000"/>
              </a:lnSpc>
              <a:spcBef>
                <a:spcPct val="0"/>
              </a:spcBef>
              <a:buNone/>
              <a:defRPr sz="4700" b="1" i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pic>
        <p:nvPicPr>
          <p:cNvPr id="1026" name="Pictur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3271D929-AE32-053E-46F5-91A4D92B2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74074"/>
            <a:ext cx="4662487" cy="223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74C2C6C-3302-A8BA-7FF7-B4D7C137DCDB}"/>
              </a:ext>
            </a:extLst>
          </p:cNvPr>
          <p:cNvSpPr txBox="1"/>
          <p:nvPr/>
        </p:nvSpPr>
        <p:spPr>
          <a:xfrm>
            <a:off x="5537200" y="2055199"/>
            <a:ext cx="55741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Le digital </a:t>
            </a:r>
            <a:br>
              <a:rPr lang="fr-FR" sz="4000" b="1" dirty="0">
                <a:solidFill>
                  <a:srgbClr val="C00000"/>
                </a:solidFill>
              </a:rPr>
            </a:br>
            <a:r>
              <a:rPr lang="fr-FR" sz="4000" b="1" dirty="0">
                <a:solidFill>
                  <a:srgbClr val="C00000"/>
                </a:solidFill>
              </a:rPr>
              <a:t>au service du client.</a:t>
            </a:r>
            <a:endParaRPr lang="fr-FR" sz="4000" b="1" dirty="0"/>
          </a:p>
        </p:txBody>
      </p:sp>
      <p:sp>
        <p:nvSpPr>
          <p:cNvPr id="8" name="Sous-titre 1">
            <a:extLst>
              <a:ext uri="{FF2B5EF4-FFF2-40B4-BE49-F238E27FC236}">
                <a16:creationId xmlns:a16="http://schemas.microsoft.com/office/drawing/2014/main" id="{E1D43DAE-7C06-8307-19D6-D0F532B7CE2B}"/>
              </a:ext>
            </a:extLst>
          </p:cNvPr>
          <p:cNvSpPr txBox="1">
            <a:spLocks/>
          </p:cNvSpPr>
          <p:nvPr/>
        </p:nvSpPr>
        <p:spPr>
          <a:xfrm>
            <a:off x="207251" y="6326418"/>
            <a:ext cx="7893700" cy="282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30 novembre 2023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F97EF58-4056-1AD8-A3CB-CE98FE284A8B}"/>
              </a:ext>
            </a:extLst>
          </p:cNvPr>
          <p:cNvCxnSpPr>
            <a:cxnSpLocks/>
          </p:cNvCxnSpPr>
          <p:nvPr/>
        </p:nvCxnSpPr>
        <p:spPr>
          <a:xfrm>
            <a:off x="5597236" y="1921163"/>
            <a:ext cx="573578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29222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D2383E-5710-E303-7E66-50FBAF577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digital au service du client.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ABEDEA-3699-F542-54FB-89B32E021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7857" y="1795743"/>
            <a:ext cx="3058052" cy="576000"/>
          </a:xfrm>
        </p:spPr>
        <p:txBody>
          <a:bodyPr/>
          <a:lstStyle/>
          <a:p>
            <a:r>
              <a:rPr lang="fr-FR" dirty="0"/>
              <a:t>Le Crédit Immobilier Digitalisé.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A83BE9-96FF-FFBA-573A-C09DC581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2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84EB176-E8CD-6C84-E59F-AB96D943C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0497" y="1892398"/>
            <a:ext cx="2880000" cy="576000"/>
          </a:xfrm>
        </p:spPr>
        <p:txBody>
          <a:bodyPr/>
          <a:lstStyle/>
          <a:p>
            <a:r>
              <a:rPr lang="fr-FR" dirty="0"/>
              <a:t>Mes Alertes sur BANXO.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A6AF353-4A79-C4C3-EEBC-FC812127E5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48046" y="1892398"/>
            <a:ext cx="2880000" cy="576000"/>
          </a:xfrm>
        </p:spPr>
        <p:txBody>
          <a:bodyPr/>
          <a:lstStyle/>
          <a:p>
            <a:r>
              <a:rPr lang="fr-FR" dirty="0"/>
              <a:t>Money Time Digital 2023.  </a:t>
            </a:r>
          </a:p>
        </p:txBody>
      </p:sp>
      <p:sp>
        <p:nvSpPr>
          <p:cNvPr id="12" name="Espace réservé du pied de page 3">
            <a:extLst>
              <a:ext uri="{FF2B5EF4-FFF2-40B4-BE49-F238E27FC236}">
                <a16:creationId xmlns:a16="http://schemas.microsoft.com/office/drawing/2014/main" id="{0B8FC958-71C5-EC55-C5D8-2F1B15C20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</p:spTree>
    <p:extLst>
      <p:ext uri="{BB962C8B-B14F-4D97-AF65-F5344CB8AC3E}">
        <p14:creationId xmlns:p14="http://schemas.microsoft.com/office/powerpoint/2010/main" val="153948273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671A0-BEFD-2797-1B2F-8FDE1753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223" y="3733745"/>
            <a:ext cx="5586595" cy="1325563"/>
          </a:xfrm>
        </p:spPr>
        <p:txBody>
          <a:bodyPr/>
          <a:lstStyle/>
          <a:p>
            <a:r>
              <a:rPr lang="fr-FR" dirty="0"/>
              <a:t>Le Crédit Immobilier Digitalisé.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C73990-CF33-B7ED-53C5-4C2988F9EA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4" name="Pictur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0C48E3C4-7714-7DCF-DF1E-D1BED37CB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3" y="4560570"/>
            <a:ext cx="3707951" cy="177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70212B7-DC02-687C-318B-9D141EBC087B}"/>
              </a:ext>
            </a:extLst>
          </p:cNvPr>
          <p:cNvSpPr txBox="1">
            <a:spLocks/>
          </p:cNvSpPr>
          <p:nvPr/>
        </p:nvSpPr>
        <p:spPr>
          <a:xfrm>
            <a:off x="4031297" y="3026353"/>
            <a:ext cx="7708121" cy="68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40000"/>
                    <a:lumOff val="60000"/>
                  </a:schemeClr>
                </a:solidFill>
              </a:rPr>
              <a:t>SELFCARE</a:t>
            </a:r>
          </a:p>
        </p:txBody>
      </p:sp>
    </p:spTree>
    <p:extLst>
      <p:ext uri="{BB962C8B-B14F-4D97-AF65-F5344CB8AC3E}">
        <p14:creationId xmlns:p14="http://schemas.microsoft.com/office/powerpoint/2010/main" val="224807111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DFC6F6-0910-2C60-46B9-FE9E3FA0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F57C8-0F70-40A8-7595-11B19763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4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CD1DF42-C41A-47C2-BE5E-5F185692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CRÉDIT IMMO DIGITAL.</a:t>
            </a:r>
          </a:p>
        </p:txBody>
      </p:sp>
      <p:sp>
        <p:nvSpPr>
          <p:cNvPr id="7" name="Graphique 1055" descr="Badge 3 avec un remplissage uni">
            <a:extLst>
              <a:ext uri="{FF2B5EF4-FFF2-40B4-BE49-F238E27FC236}">
                <a16:creationId xmlns:a16="http://schemas.microsoft.com/office/drawing/2014/main" id="{4E30177B-1EA7-33BF-8F1C-C0ECFD8F6DCF}"/>
              </a:ext>
            </a:extLst>
          </p:cNvPr>
          <p:cNvSpPr/>
          <p:nvPr/>
        </p:nvSpPr>
        <p:spPr>
          <a:xfrm>
            <a:off x="6701255" y="1456265"/>
            <a:ext cx="723518" cy="723519"/>
          </a:xfrm>
          <a:custGeom>
            <a:avLst/>
            <a:gdLst>
              <a:gd name="connsiteX0" fmla="*/ 361769 w 723518"/>
              <a:gd name="connsiteY0" fmla="*/ 0 h 723519"/>
              <a:gd name="connsiteX1" fmla="*/ 0 w 723518"/>
              <a:gd name="connsiteY1" fmla="*/ 361750 h 723519"/>
              <a:gd name="connsiteX2" fmla="*/ 361750 w 723518"/>
              <a:gd name="connsiteY2" fmla="*/ 723519 h 723519"/>
              <a:gd name="connsiteX3" fmla="*/ 723519 w 723518"/>
              <a:gd name="connsiteY3" fmla="*/ 361769 h 723519"/>
              <a:gd name="connsiteX4" fmla="*/ 723519 w 723518"/>
              <a:gd name="connsiteY4" fmla="*/ 361731 h 723519"/>
              <a:gd name="connsiteX5" fmla="*/ 362055 w 723518"/>
              <a:gd name="connsiteY5" fmla="*/ 0 h 723519"/>
              <a:gd name="connsiteX6" fmla="*/ 361769 w 723518"/>
              <a:gd name="connsiteY6" fmla="*/ 0 h 723519"/>
              <a:gd name="connsiteX7" fmla="*/ 457476 w 723518"/>
              <a:gd name="connsiteY7" fmla="*/ 471792 h 723519"/>
              <a:gd name="connsiteX8" fmla="*/ 430425 w 723518"/>
              <a:gd name="connsiteY8" fmla="*/ 501520 h 723519"/>
              <a:gd name="connsiteX9" fmla="*/ 390744 w 723518"/>
              <a:gd name="connsiteY9" fmla="*/ 519703 h 723519"/>
              <a:gd name="connsiteX10" fmla="*/ 343119 w 723518"/>
              <a:gd name="connsiteY10" fmla="*/ 525875 h 723519"/>
              <a:gd name="connsiteX11" fmla="*/ 294732 w 723518"/>
              <a:gd name="connsiteY11" fmla="*/ 521599 h 723519"/>
              <a:gd name="connsiteX12" fmla="*/ 256470 w 723518"/>
              <a:gd name="connsiteY12" fmla="*/ 508797 h 723519"/>
              <a:gd name="connsiteX13" fmla="*/ 256470 w 723518"/>
              <a:gd name="connsiteY13" fmla="*/ 460058 h 723519"/>
              <a:gd name="connsiteX14" fmla="*/ 298380 w 723518"/>
              <a:gd name="connsiteY14" fmla="*/ 479355 h 723519"/>
              <a:gd name="connsiteX15" fmla="*/ 344700 w 723518"/>
              <a:gd name="connsiteY15" fmla="*/ 485680 h 723519"/>
              <a:gd name="connsiteX16" fmla="*/ 367160 w 723518"/>
              <a:gd name="connsiteY16" fmla="*/ 483461 h 723519"/>
              <a:gd name="connsiteX17" fmla="*/ 389468 w 723518"/>
              <a:gd name="connsiteY17" fmla="*/ 475402 h 723519"/>
              <a:gd name="connsiteX18" fmla="*/ 406546 w 723518"/>
              <a:gd name="connsiteY18" fmla="*/ 459429 h 723519"/>
              <a:gd name="connsiteX19" fmla="*/ 413328 w 723518"/>
              <a:gd name="connsiteY19" fmla="*/ 433816 h 723519"/>
              <a:gd name="connsiteX20" fmla="*/ 406860 w 723518"/>
              <a:gd name="connsiteY20" fmla="*/ 407403 h 723519"/>
              <a:gd name="connsiteX21" fmla="*/ 388830 w 723518"/>
              <a:gd name="connsiteY21" fmla="*/ 389696 h 723519"/>
              <a:gd name="connsiteX22" fmla="*/ 361636 w 723518"/>
              <a:gd name="connsiteY22" fmla="*/ 379733 h 723519"/>
              <a:gd name="connsiteX23" fmla="*/ 327622 w 723518"/>
              <a:gd name="connsiteY23" fmla="*/ 376571 h 723519"/>
              <a:gd name="connsiteX24" fmla="*/ 298228 w 723518"/>
              <a:gd name="connsiteY24" fmla="*/ 376571 h 723519"/>
              <a:gd name="connsiteX25" fmla="*/ 298228 w 723518"/>
              <a:gd name="connsiteY25" fmla="*/ 336090 h 723519"/>
              <a:gd name="connsiteX26" fmla="*/ 326060 w 723518"/>
              <a:gd name="connsiteY26" fmla="*/ 336090 h 723519"/>
              <a:gd name="connsiteX27" fmla="*/ 356273 w 723518"/>
              <a:gd name="connsiteY27" fmla="*/ 333232 h 723519"/>
              <a:gd name="connsiteX28" fmla="*/ 379990 w 723518"/>
              <a:gd name="connsiteY28" fmla="*/ 323907 h 723519"/>
              <a:gd name="connsiteX29" fmla="*/ 395488 w 723518"/>
              <a:gd name="connsiteY29" fmla="*/ 307296 h 723519"/>
              <a:gd name="connsiteX30" fmla="*/ 401022 w 723518"/>
              <a:gd name="connsiteY30" fmla="*/ 282635 h 723519"/>
              <a:gd name="connsiteX31" fmla="*/ 395811 w 723518"/>
              <a:gd name="connsiteY31" fmla="*/ 260337 h 723519"/>
              <a:gd name="connsiteX32" fmla="*/ 382476 w 723518"/>
              <a:gd name="connsiteY32" fmla="*/ 246736 h 723519"/>
              <a:gd name="connsiteX33" fmla="*/ 364912 w 723518"/>
              <a:gd name="connsiteY33" fmla="*/ 239935 h 723519"/>
              <a:gd name="connsiteX34" fmla="*/ 346577 w 723518"/>
              <a:gd name="connsiteY34" fmla="*/ 238030 h 723519"/>
              <a:gd name="connsiteX35" fmla="*/ 307353 w 723518"/>
              <a:gd name="connsiteY35" fmla="*/ 243745 h 723519"/>
              <a:gd name="connsiteX36" fmla="*/ 270034 w 723518"/>
              <a:gd name="connsiteY36" fmla="*/ 260814 h 723519"/>
              <a:gd name="connsiteX37" fmla="*/ 270034 w 723518"/>
              <a:gd name="connsiteY37" fmla="*/ 215941 h 723519"/>
              <a:gd name="connsiteX38" fmla="*/ 307610 w 723518"/>
              <a:gd name="connsiteY38" fmla="*/ 202178 h 723519"/>
              <a:gd name="connsiteX39" fmla="*/ 351082 w 723518"/>
              <a:gd name="connsiteY39" fmla="*/ 197596 h 723519"/>
              <a:gd name="connsiteX40" fmla="*/ 389839 w 723518"/>
              <a:gd name="connsiteY40" fmla="*/ 202178 h 723519"/>
              <a:gd name="connsiteX41" fmla="*/ 423177 w 723518"/>
              <a:gd name="connsiteY41" fmla="*/ 216256 h 723519"/>
              <a:gd name="connsiteX42" fmla="*/ 446427 w 723518"/>
              <a:gd name="connsiteY42" fmla="*/ 240287 h 723519"/>
              <a:gd name="connsiteX43" fmla="*/ 455114 w 723518"/>
              <a:gd name="connsiteY43" fmla="*/ 274758 h 723519"/>
              <a:gd name="connsiteX44" fmla="*/ 436940 w 723518"/>
              <a:gd name="connsiteY44" fmla="*/ 326631 h 723519"/>
              <a:gd name="connsiteX45" fmla="*/ 387125 w 723518"/>
              <a:gd name="connsiteY45" fmla="*/ 354140 h 723519"/>
              <a:gd name="connsiteX46" fmla="*/ 417166 w 723518"/>
              <a:gd name="connsiteY46" fmla="*/ 361760 h 723519"/>
              <a:gd name="connsiteX47" fmla="*/ 442951 w 723518"/>
              <a:gd name="connsiteY47" fmla="*/ 377733 h 723519"/>
              <a:gd name="connsiteX48" fmla="*/ 460810 w 723518"/>
              <a:gd name="connsiteY48" fmla="*/ 401136 h 723519"/>
              <a:gd name="connsiteX49" fmla="*/ 467477 w 723518"/>
              <a:gd name="connsiteY49" fmla="*/ 430711 h 723519"/>
              <a:gd name="connsiteX50" fmla="*/ 457476 w 723518"/>
              <a:gd name="connsiteY50" fmla="*/ 471792 h 72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rgbClr val="E9100F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29D3D0EA-CA65-BB79-65C2-98C4AB7BF703}"/>
              </a:ext>
            </a:extLst>
          </p:cNvPr>
          <p:cNvSpPr/>
          <p:nvPr/>
        </p:nvSpPr>
        <p:spPr>
          <a:xfrm>
            <a:off x="0" y="2516384"/>
            <a:ext cx="12192000" cy="1125791"/>
          </a:xfrm>
          <a:custGeom>
            <a:avLst/>
            <a:gdLst>
              <a:gd name="connsiteX0" fmla="*/ 0 w 11997607"/>
              <a:gd name="connsiteY0" fmla="*/ 948572 h 1087556"/>
              <a:gd name="connsiteX1" fmla="*/ 668740 w 11997607"/>
              <a:gd name="connsiteY1" fmla="*/ 593730 h 1087556"/>
              <a:gd name="connsiteX2" fmla="*/ 1214651 w 11997607"/>
              <a:gd name="connsiteY2" fmla="*/ 470900 h 1087556"/>
              <a:gd name="connsiteX3" fmla="*/ 1787857 w 11997607"/>
              <a:gd name="connsiteY3" fmla="*/ 470900 h 1087556"/>
              <a:gd name="connsiteX4" fmla="*/ 2306472 w 11997607"/>
              <a:gd name="connsiteY4" fmla="*/ 525491 h 1087556"/>
              <a:gd name="connsiteX5" fmla="*/ 2852382 w 11997607"/>
              <a:gd name="connsiteY5" fmla="*/ 702912 h 1087556"/>
              <a:gd name="connsiteX6" fmla="*/ 3630304 w 11997607"/>
              <a:gd name="connsiteY6" fmla="*/ 948572 h 1087556"/>
              <a:gd name="connsiteX7" fmla="*/ 4367284 w 11997607"/>
              <a:gd name="connsiteY7" fmla="*/ 1030459 h 1087556"/>
              <a:gd name="connsiteX8" fmla="*/ 5240740 w 11997607"/>
              <a:gd name="connsiteY8" fmla="*/ 1085050 h 1087556"/>
              <a:gd name="connsiteX9" fmla="*/ 5786651 w 11997607"/>
              <a:gd name="connsiteY9" fmla="*/ 948572 h 1087556"/>
              <a:gd name="connsiteX10" fmla="*/ 6428095 w 11997607"/>
              <a:gd name="connsiteY10" fmla="*/ 798447 h 1087556"/>
              <a:gd name="connsiteX11" fmla="*/ 6960358 w 11997607"/>
              <a:gd name="connsiteY11" fmla="*/ 470900 h 1087556"/>
              <a:gd name="connsiteX12" fmla="*/ 7615451 w 11997607"/>
              <a:gd name="connsiteY12" fmla="*/ 184297 h 1087556"/>
              <a:gd name="connsiteX13" fmla="*/ 8502555 w 11997607"/>
              <a:gd name="connsiteY13" fmla="*/ 6877 h 1087556"/>
              <a:gd name="connsiteX14" fmla="*/ 9280478 w 11997607"/>
              <a:gd name="connsiteY14" fmla="*/ 61468 h 1087556"/>
              <a:gd name="connsiteX15" fmla="*/ 9949218 w 11997607"/>
              <a:gd name="connsiteY15" fmla="*/ 293480 h 1087556"/>
              <a:gd name="connsiteX16" fmla="*/ 10713492 w 11997607"/>
              <a:gd name="connsiteY16" fmla="*/ 607378 h 1087556"/>
              <a:gd name="connsiteX17" fmla="*/ 11382233 w 11997607"/>
              <a:gd name="connsiteY17" fmla="*/ 825742 h 1087556"/>
              <a:gd name="connsiteX18" fmla="*/ 11900848 w 11997607"/>
              <a:gd name="connsiteY18" fmla="*/ 1016811 h 1087556"/>
              <a:gd name="connsiteX19" fmla="*/ 11996382 w 11997607"/>
              <a:gd name="connsiteY19" fmla="*/ 1044106 h 1087556"/>
              <a:gd name="connsiteX0" fmla="*/ 0 w 11997607"/>
              <a:gd name="connsiteY0" fmla="*/ 948572 h 1110972"/>
              <a:gd name="connsiteX1" fmla="*/ 668740 w 11997607"/>
              <a:gd name="connsiteY1" fmla="*/ 593730 h 1110972"/>
              <a:gd name="connsiteX2" fmla="*/ 1214651 w 11997607"/>
              <a:gd name="connsiteY2" fmla="*/ 470900 h 1110972"/>
              <a:gd name="connsiteX3" fmla="*/ 1787857 w 11997607"/>
              <a:gd name="connsiteY3" fmla="*/ 470900 h 1110972"/>
              <a:gd name="connsiteX4" fmla="*/ 2306472 w 11997607"/>
              <a:gd name="connsiteY4" fmla="*/ 525491 h 1110972"/>
              <a:gd name="connsiteX5" fmla="*/ 2852382 w 11997607"/>
              <a:gd name="connsiteY5" fmla="*/ 702912 h 1110972"/>
              <a:gd name="connsiteX6" fmla="*/ 3630304 w 11997607"/>
              <a:gd name="connsiteY6" fmla="*/ 948572 h 1110972"/>
              <a:gd name="connsiteX7" fmla="*/ 4340424 w 11997607"/>
              <a:gd name="connsiteY7" fmla="*/ 1098698 h 1110972"/>
              <a:gd name="connsiteX8" fmla="*/ 5240740 w 11997607"/>
              <a:gd name="connsiteY8" fmla="*/ 1085050 h 1110972"/>
              <a:gd name="connsiteX9" fmla="*/ 5786651 w 11997607"/>
              <a:gd name="connsiteY9" fmla="*/ 948572 h 1110972"/>
              <a:gd name="connsiteX10" fmla="*/ 6428095 w 11997607"/>
              <a:gd name="connsiteY10" fmla="*/ 798447 h 1110972"/>
              <a:gd name="connsiteX11" fmla="*/ 6960358 w 11997607"/>
              <a:gd name="connsiteY11" fmla="*/ 470900 h 1110972"/>
              <a:gd name="connsiteX12" fmla="*/ 7615451 w 11997607"/>
              <a:gd name="connsiteY12" fmla="*/ 184297 h 1110972"/>
              <a:gd name="connsiteX13" fmla="*/ 8502555 w 11997607"/>
              <a:gd name="connsiteY13" fmla="*/ 6877 h 1110972"/>
              <a:gd name="connsiteX14" fmla="*/ 9280478 w 11997607"/>
              <a:gd name="connsiteY14" fmla="*/ 61468 h 1110972"/>
              <a:gd name="connsiteX15" fmla="*/ 9949218 w 11997607"/>
              <a:gd name="connsiteY15" fmla="*/ 293480 h 1110972"/>
              <a:gd name="connsiteX16" fmla="*/ 10713492 w 11997607"/>
              <a:gd name="connsiteY16" fmla="*/ 607378 h 1110972"/>
              <a:gd name="connsiteX17" fmla="*/ 11382233 w 11997607"/>
              <a:gd name="connsiteY17" fmla="*/ 825742 h 1110972"/>
              <a:gd name="connsiteX18" fmla="*/ 11900848 w 11997607"/>
              <a:gd name="connsiteY18" fmla="*/ 1016811 h 1110972"/>
              <a:gd name="connsiteX19" fmla="*/ 11996382 w 11997607"/>
              <a:gd name="connsiteY19" fmla="*/ 1044106 h 1110972"/>
              <a:gd name="connsiteX0" fmla="*/ 0 w 11997607"/>
              <a:gd name="connsiteY0" fmla="*/ 948572 h 1110972"/>
              <a:gd name="connsiteX1" fmla="*/ 668740 w 11997607"/>
              <a:gd name="connsiteY1" fmla="*/ 593730 h 1110972"/>
              <a:gd name="connsiteX2" fmla="*/ 1214651 w 11997607"/>
              <a:gd name="connsiteY2" fmla="*/ 470900 h 1110972"/>
              <a:gd name="connsiteX3" fmla="*/ 1787857 w 11997607"/>
              <a:gd name="connsiteY3" fmla="*/ 470900 h 1110972"/>
              <a:gd name="connsiteX4" fmla="*/ 2306472 w 11997607"/>
              <a:gd name="connsiteY4" fmla="*/ 525491 h 1110972"/>
              <a:gd name="connsiteX5" fmla="*/ 2852382 w 11997607"/>
              <a:gd name="connsiteY5" fmla="*/ 702912 h 1110972"/>
              <a:gd name="connsiteX6" fmla="*/ 3630304 w 11997607"/>
              <a:gd name="connsiteY6" fmla="*/ 948572 h 1110972"/>
              <a:gd name="connsiteX7" fmla="*/ 4340424 w 11997607"/>
              <a:gd name="connsiteY7" fmla="*/ 1098698 h 1110972"/>
              <a:gd name="connsiteX8" fmla="*/ 5240740 w 11997607"/>
              <a:gd name="connsiteY8" fmla="*/ 1085050 h 1110972"/>
              <a:gd name="connsiteX9" fmla="*/ 5786651 w 11997607"/>
              <a:gd name="connsiteY9" fmla="*/ 948572 h 1110972"/>
              <a:gd name="connsiteX10" fmla="*/ 6419615 w 11997607"/>
              <a:gd name="connsiteY10" fmla="*/ 757503 h 1110972"/>
              <a:gd name="connsiteX11" fmla="*/ 6960358 w 11997607"/>
              <a:gd name="connsiteY11" fmla="*/ 470900 h 1110972"/>
              <a:gd name="connsiteX12" fmla="*/ 7615451 w 11997607"/>
              <a:gd name="connsiteY12" fmla="*/ 184297 h 1110972"/>
              <a:gd name="connsiteX13" fmla="*/ 8502555 w 11997607"/>
              <a:gd name="connsiteY13" fmla="*/ 6877 h 1110972"/>
              <a:gd name="connsiteX14" fmla="*/ 9280478 w 11997607"/>
              <a:gd name="connsiteY14" fmla="*/ 61468 h 1110972"/>
              <a:gd name="connsiteX15" fmla="*/ 9949218 w 11997607"/>
              <a:gd name="connsiteY15" fmla="*/ 293480 h 1110972"/>
              <a:gd name="connsiteX16" fmla="*/ 10713492 w 11997607"/>
              <a:gd name="connsiteY16" fmla="*/ 607378 h 1110972"/>
              <a:gd name="connsiteX17" fmla="*/ 11382233 w 11997607"/>
              <a:gd name="connsiteY17" fmla="*/ 825742 h 1110972"/>
              <a:gd name="connsiteX18" fmla="*/ 11900848 w 11997607"/>
              <a:gd name="connsiteY18" fmla="*/ 1016811 h 1110972"/>
              <a:gd name="connsiteX19" fmla="*/ 11996382 w 11997607"/>
              <a:gd name="connsiteY19" fmla="*/ 1044106 h 1110972"/>
              <a:gd name="connsiteX0" fmla="*/ 0 w 11997607"/>
              <a:gd name="connsiteY0" fmla="*/ 948572 h 1107934"/>
              <a:gd name="connsiteX1" fmla="*/ 668740 w 11997607"/>
              <a:gd name="connsiteY1" fmla="*/ 593730 h 1107934"/>
              <a:gd name="connsiteX2" fmla="*/ 1214651 w 11997607"/>
              <a:gd name="connsiteY2" fmla="*/ 470900 h 1107934"/>
              <a:gd name="connsiteX3" fmla="*/ 1787857 w 11997607"/>
              <a:gd name="connsiteY3" fmla="*/ 470900 h 1107934"/>
              <a:gd name="connsiteX4" fmla="*/ 2306472 w 11997607"/>
              <a:gd name="connsiteY4" fmla="*/ 525491 h 1107934"/>
              <a:gd name="connsiteX5" fmla="*/ 2852382 w 11997607"/>
              <a:gd name="connsiteY5" fmla="*/ 702912 h 1107934"/>
              <a:gd name="connsiteX6" fmla="*/ 3630304 w 11997607"/>
              <a:gd name="connsiteY6" fmla="*/ 948572 h 1107934"/>
              <a:gd name="connsiteX7" fmla="*/ 4340424 w 11997607"/>
              <a:gd name="connsiteY7" fmla="*/ 1098698 h 1107934"/>
              <a:gd name="connsiteX8" fmla="*/ 5240740 w 11997607"/>
              <a:gd name="connsiteY8" fmla="*/ 1085050 h 1107934"/>
              <a:gd name="connsiteX9" fmla="*/ 5788398 w 11997607"/>
              <a:gd name="connsiteY9" fmla="*/ 1030458 h 1107934"/>
              <a:gd name="connsiteX10" fmla="*/ 6419615 w 11997607"/>
              <a:gd name="connsiteY10" fmla="*/ 757503 h 1107934"/>
              <a:gd name="connsiteX11" fmla="*/ 6960358 w 11997607"/>
              <a:gd name="connsiteY11" fmla="*/ 470900 h 1107934"/>
              <a:gd name="connsiteX12" fmla="*/ 7615451 w 11997607"/>
              <a:gd name="connsiteY12" fmla="*/ 184297 h 1107934"/>
              <a:gd name="connsiteX13" fmla="*/ 8502555 w 11997607"/>
              <a:gd name="connsiteY13" fmla="*/ 6877 h 1107934"/>
              <a:gd name="connsiteX14" fmla="*/ 9280478 w 11997607"/>
              <a:gd name="connsiteY14" fmla="*/ 61468 h 1107934"/>
              <a:gd name="connsiteX15" fmla="*/ 9949218 w 11997607"/>
              <a:gd name="connsiteY15" fmla="*/ 293480 h 1107934"/>
              <a:gd name="connsiteX16" fmla="*/ 10713492 w 11997607"/>
              <a:gd name="connsiteY16" fmla="*/ 607378 h 1107934"/>
              <a:gd name="connsiteX17" fmla="*/ 11382233 w 11997607"/>
              <a:gd name="connsiteY17" fmla="*/ 825742 h 1107934"/>
              <a:gd name="connsiteX18" fmla="*/ 11900848 w 11997607"/>
              <a:gd name="connsiteY18" fmla="*/ 1016811 h 1107934"/>
              <a:gd name="connsiteX19" fmla="*/ 11996382 w 11997607"/>
              <a:gd name="connsiteY19" fmla="*/ 1044106 h 1107934"/>
              <a:gd name="connsiteX0" fmla="*/ 0 w 11997607"/>
              <a:gd name="connsiteY0" fmla="*/ 948572 h 1125791"/>
              <a:gd name="connsiteX1" fmla="*/ 668740 w 11997607"/>
              <a:gd name="connsiteY1" fmla="*/ 593730 h 1125791"/>
              <a:gd name="connsiteX2" fmla="*/ 1214651 w 11997607"/>
              <a:gd name="connsiteY2" fmla="*/ 470900 h 1125791"/>
              <a:gd name="connsiteX3" fmla="*/ 1787857 w 11997607"/>
              <a:gd name="connsiteY3" fmla="*/ 470900 h 1125791"/>
              <a:gd name="connsiteX4" fmla="*/ 2306472 w 11997607"/>
              <a:gd name="connsiteY4" fmla="*/ 525491 h 1125791"/>
              <a:gd name="connsiteX5" fmla="*/ 2852382 w 11997607"/>
              <a:gd name="connsiteY5" fmla="*/ 702912 h 1125791"/>
              <a:gd name="connsiteX6" fmla="*/ 3630304 w 11997607"/>
              <a:gd name="connsiteY6" fmla="*/ 948572 h 1125791"/>
              <a:gd name="connsiteX7" fmla="*/ 4340424 w 11997607"/>
              <a:gd name="connsiteY7" fmla="*/ 1098698 h 1125791"/>
              <a:gd name="connsiteX8" fmla="*/ 5249310 w 11997607"/>
              <a:gd name="connsiteY8" fmla="*/ 1119884 h 1125791"/>
              <a:gd name="connsiteX9" fmla="*/ 5788398 w 11997607"/>
              <a:gd name="connsiteY9" fmla="*/ 1030458 h 1125791"/>
              <a:gd name="connsiteX10" fmla="*/ 6419615 w 11997607"/>
              <a:gd name="connsiteY10" fmla="*/ 757503 h 1125791"/>
              <a:gd name="connsiteX11" fmla="*/ 6960358 w 11997607"/>
              <a:gd name="connsiteY11" fmla="*/ 470900 h 1125791"/>
              <a:gd name="connsiteX12" fmla="*/ 7615451 w 11997607"/>
              <a:gd name="connsiteY12" fmla="*/ 184297 h 1125791"/>
              <a:gd name="connsiteX13" fmla="*/ 8502555 w 11997607"/>
              <a:gd name="connsiteY13" fmla="*/ 6877 h 1125791"/>
              <a:gd name="connsiteX14" fmla="*/ 9280478 w 11997607"/>
              <a:gd name="connsiteY14" fmla="*/ 61468 h 1125791"/>
              <a:gd name="connsiteX15" fmla="*/ 9949218 w 11997607"/>
              <a:gd name="connsiteY15" fmla="*/ 293480 h 1125791"/>
              <a:gd name="connsiteX16" fmla="*/ 10713492 w 11997607"/>
              <a:gd name="connsiteY16" fmla="*/ 607378 h 1125791"/>
              <a:gd name="connsiteX17" fmla="*/ 11382233 w 11997607"/>
              <a:gd name="connsiteY17" fmla="*/ 825742 h 1125791"/>
              <a:gd name="connsiteX18" fmla="*/ 11900848 w 11997607"/>
              <a:gd name="connsiteY18" fmla="*/ 1016811 h 1125791"/>
              <a:gd name="connsiteX19" fmla="*/ 11996382 w 11997607"/>
              <a:gd name="connsiteY19" fmla="*/ 1044106 h 112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997607" h="1125791">
                <a:moveTo>
                  <a:pt x="0" y="948572"/>
                </a:moveTo>
                <a:cubicBezTo>
                  <a:pt x="233149" y="810957"/>
                  <a:pt x="466298" y="673342"/>
                  <a:pt x="668740" y="593730"/>
                </a:cubicBezTo>
                <a:cubicBezTo>
                  <a:pt x="871182" y="514118"/>
                  <a:pt x="1028132" y="491372"/>
                  <a:pt x="1214651" y="470900"/>
                </a:cubicBezTo>
                <a:cubicBezTo>
                  <a:pt x="1401171" y="450428"/>
                  <a:pt x="1605887" y="461802"/>
                  <a:pt x="1787857" y="470900"/>
                </a:cubicBezTo>
                <a:cubicBezTo>
                  <a:pt x="1969827" y="479998"/>
                  <a:pt x="2129051" y="486822"/>
                  <a:pt x="2306472" y="525491"/>
                </a:cubicBezTo>
                <a:cubicBezTo>
                  <a:pt x="2483893" y="564160"/>
                  <a:pt x="2631743" y="632398"/>
                  <a:pt x="2852382" y="702912"/>
                </a:cubicBezTo>
                <a:cubicBezTo>
                  <a:pt x="3073021" y="773425"/>
                  <a:pt x="3382297" y="882608"/>
                  <a:pt x="3630304" y="948572"/>
                </a:cubicBezTo>
                <a:cubicBezTo>
                  <a:pt x="3878311" y="1014536"/>
                  <a:pt x="4070590" y="1070146"/>
                  <a:pt x="4340424" y="1098698"/>
                </a:cubicBezTo>
                <a:cubicBezTo>
                  <a:pt x="4610258" y="1127250"/>
                  <a:pt x="5007981" y="1131257"/>
                  <a:pt x="5249310" y="1119884"/>
                </a:cubicBezTo>
                <a:cubicBezTo>
                  <a:pt x="5490639" y="1108511"/>
                  <a:pt x="5593347" y="1090855"/>
                  <a:pt x="5788398" y="1030458"/>
                </a:cubicBezTo>
                <a:cubicBezTo>
                  <a:pt x="5983449" y="970061"/>
                  <a:pt x="6224288" y="850763"/>
                  <a:pt x="6419615" y="757503"/>
                </a:cubicBezTo>
                <a:cubicBezTo>
                  <a:pt x="6614942" y="664243"/>
                  <a:pt x="6761052" y="566434"/>
                  <a:pt x="6960358" y="470900"/>
                </a:cubicBezTo>
                <a:cubicBezTo>
                  <a:pt x="7159664" y="375366"/>
                  <a:pt x="7358418" y="261634"/>
                  <a:pt x="7615451" y="184297"/>
                </a:cubicBezTo>
                <a:cubicBezTo>
                  <a:pt x="7872484" y="106960"/>
                  <a:pt x="8225051" y="27348"/>
                  <a:pt x="8502555" y="6877"/>
                </a:cubicBezTo>
                <a:cubicBezTo>
                  <a:pt x="8780060" y="-13595"/>
                  <a:pt x="9039368" y="13701"/>
                  <a:pt x="9280478" y="61468"/>
                </a:cubicBezTo>
                <a:cubicBezTo>
                  <a:pt x="9521588" y="109235"/>
                  <a:pt x="9710382" y="202495"/>
                  <a:pt x="9949218" y="293480"/>
                </a:cubicBezTo>
                <a:cubicBezTo>
                  <a:pt x="10188054" y="384465"/>
                  <a:pt x="10474656" y="518668"/>
                  <a:pt x="10713492" y="607378"/>
                </a:cubicBezTo>
                <a:cubicBezTo>
                  <a:pt x="10952328" y="696088"/>
                  <a:pt x="11184340" y="757503"/>
                  <a:pt x="11382233" y="825742"/>
                </a:cubicBezTo>
                <a:cubicBezTo>
                  <a:pt x="11580126" y="893981"/>
                  <a:pt x="11798490" y="980417"/>
                  <a:pt x="11900848" y="1016811"/>
                </a:cubicBezTo>
                <a:cubicBezTo>
                  <a:pt x="12003206" y="1053205"/>
                  <a:pt x="11999794" y="1048655"/>
                  <a:pt x="11996382" y="1044106"/>
                </a:cubicBezTo>
              </a:path>
            </a:pathLst>
          </a:custGeom>
          <a:noFill/>
          <a:ln w="38100">
            <a:solidFill>
              <a:srgbClr val="AF111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Graphique 23" descr="Badge 1 avec un remplissage uni">
            <a:extLst>
              <a:ext uri="{FF2B5EF4-FFF2-40B4-BE49-F238E27FC236}">
                <a16:creationId xmlns:a16="http://schemas.microsoft.com/office/drawing/2014/main" id="{501F5E27-094D-9028-1A04-077DE477721F}"/>
              </a:ext>
            </a:extLst>
          </p:cNvPr>
          <p:cNvSpPr/>
          <p:nvPr/>
        </p:nvSpPr>
        <p:spPr>
          <a:xfrm>
            <a:off x="497682" y="1860090"/>
            <a:ext cx="723499" cy="723500"/>
          </a:xfrm>
          <a:custGeom>
            <a:avLst/>
            <a:gdLst>
              <a:gd name="connsiteX0" fmla="*/ 361750 w 723499"/>
              <a:gd name="connsiteY0" fmla="*/ 0 h 723500"/>
              <a:gd name="connsiteX1" fmla="*/ 0 w 723499"/>
              <a:gd name="connsiteY1" fmla="*/ 361750 h 723500"/>
              <a:gd name="connsiteX2" fmla="*/ 361750 w 723499"/>
              <a:gd name="connsiteY2" fmla="*/ 723500 h 723500"/>
              <a:gd name="connsiteX3" fmla="*/ 723500 w 723499"/>
              <a:gd name="connsiteY3" fmla="*/ 361750 h 723500"/>
              <a:gd name="connsiteX4" fmla="*/ 723500 w 723499"/>
              <a:gd name="connsiteY4" fmla="*/ 361712 h 723500"/>
              <a:gd name="connsiteX5" fmla="*/ 362036 w 723499"/>
              <a:gd name="connsiteY5" fmla="*/ 0 h 723500"/>
              <a:gd name="connsiteX6" fmla="*/ 361750 w 723499"/>
              <a:gd name="connsiteY6" fmla="*/ 0 h 723500"/>
              <a:gd name="connsiteX7" fmla="*/ 401431 w 723499"/>
              <a:gd name="connsiteY7" fmla="*/ 515303 h 723500"/>
              <a:gd name="connsiteX8" fmla="*/ 346405 w 723499"/>
              <a:gd name="connsiteY8" fmla="*/ 515303 h 723500"/>
              <a:gd name="connsiteX9" fmla="*/ 346405 w 723499"/>
              <a:gd name="connsiteY9" fmla="*/ 252498 h 723500"/>
              <a:gd name="connsiteX10" fmla="*/ 331689 w 723499"/>
              <a:gd name="connsiteY10" fmla="*/ 261671 h 723500"/>
              <a:gd name="connsiteX11" fmla="*/ 315725 w 723499"/>
              <a:gd name="connsiteY11" fmla="*/ 269577 h 723500"/>
              <a:gd name="connsiteX12" fmla="*/ 297066 w 723499"/>
              <a:gd name="connsiteY12" fmla="*/ 276063 h 723500"/>
              <a:gd name="connsiteX13" fmla="*/ 275558 w 723499"/>
              <a:gd name="connsiteY13" fmla="*/ 281912 h 723500"/>
              <a:gd name="connsiteX14" fmla="*/ 275558 w 723499"/>
              <a:gd name="connsiteY14" fmla="*/ 237954 h 723500"/>
              <a:gd name="connsiteX15" fmla="*/ 289941 w 723499"/>
              <a:gd name="connsiteY15" fmla="*/ 233524 h 723500"/>
              <a:gd name="connsiteX16" fmla="*/ 302762 w 723499"/>
              <a:gd name="connsiteY16" fmla="*/ 229095 h 723500"/>
              <a:gd name="connsiteX17" fmla="*/ 315411 w 723499"/>
              <a:gd name="connsiteY17" fmla="*/ 223876 h 723500"/>
              <a:gd name="connsiteX18" fmla="*/ 328060 w 723499"/>
              <a:gd name="connsiteY18" fmla="*/ 218656 h 723500"/>
              <a:gd name="connsiteX19" fmla="*/ 340224 w 723499"/>
              <a:gd name="connsiteY19" fmla="*/ 212331 h 723500"/>
              <a:gd name="connsiteX20" fmla="*/ 352415 w 723499"/>
              <a:gd name="connsiteY20" fmla="*/ 205664 h 723500"/>
              <a:gd name="connsiteX21" fmla="*/ 365531 w 723499"/>
              <a:gd name="connsiteY21" fmla="*/ 198044 h 723500"/>
              <a:gd name="connsiteX22" fmla="*/ 378666 w 723499"/>
              <a:gd name="connsiteY22" fmla="*/ 190424 h 723500"/>
              <a:gd name="connsiteX23" fmla="*/ 401431 w 723499"/>
              <a:gd name="connsiteY23" fmla="*/ 190424 h 72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rgbClr val="E910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0" name="Graphique 21" descr="Badge avec un remplissage uni">
            <a:extLst>
              <a:ext uri="{FF2B5EF4-FFF2-40B4-BE49-F238E27FC236}">
                <a16:creationId xmlns:a16="http://schemas.microsoft.com/office/drawing/2014/main" id="{8FDD1CF2-BBC2-744C-D079-5B1E47E3AB1C}"/>
              </a:ext>
            </a:extLst>
          </p:cNvPr>
          <p:cNvSpPr/>
          <p:nvPr/>
        </p:nvSpPr>
        <p:spPr>
          <a:xfrm>
            <a:off x="3673696" y="2284743"/>
            <a:ext cx="723499" cy="723499"/>
          </a:xfrm>
          <a:custGeom>
            <a:avLst/>
            <a:gdLst>
              <a:gd name="connsiteX0" fmla="*/ 361750 w 723499"/>
              <a:gd name="connsiteY0" fmla="*/ 0 h 723499"/>
              <a:gd name="connsiteX1" fmla="*/ 0 w 723499"/>
              <a:gd name="connsiteY1" fmla="*/ 361750 h 723499"/>
              <a:gd name="connsiteX2" fmla="*/ 361750 w 723499"/>
              <a:gd name="connsiteY2" fmla="*/ 723500 h 723499"/>
              <a:gd name="connsiteX3" fmla="*/ 723500 w 723499"/>
              <a:gd name="connsiteY3" fmla="*/ 361750 h 723499"/>
              <a:gd name="connsiteX4" fmla="*/ 723500 w 723499"/>
              <a:gd name="connsiteY4" fmla="*/ 361721 h 723499"/>
              <a:gd name="connsiteX5" fmla="*/ 362026 w 723499"/>
              <a:gd name="connsiteY5" fmla="*/ 0 h 723499"/>
              <a:gd name="connsiteX6" fmla="*/ 361750 w 723499"/>
              <a:gd name="connsiteY6" fmla="*/ 0 h 723499"/>
              <a:gd name="connsiteX7" fmla="*/ 465172 w 723499"/>
              <a:gd name="connsiteY7" fmla="*/ 523961 h 723499"/>
              <a:gd name="connsiteX8" fmla="*/ 258337 w 723499"/>
              <a:gd name="connsiteY8" fmla="*/ 523961 h 723499"/>
              <a:gd name="connsiteX9" fmla="*/ 258337 w 723499"/>
              <a:gd name="connsiteY9" fmla="*/ 493605 h 723499"/>
              <a:gd name="connsiteX10" fmla="*/ 265290 w 723499"/>
              <a:gd name="connsiteY10" fmla="*/ 456457 h 723499"/>
              <a:gd name="connsiteX11" fmla="*/ 284417 w 723499"/>
              <a:gd name="connsiteY11" fmla="*/ 425977 h 723499"/>
              <a:gd name="connsiteX12" fmla="*/ 312734 w 723499"/>
              <a:gd name="connsiteY12" fmla="*/ 400050 h 723499"/>
              <a:gd name="connsiteX13" fmla="*/ 347520 w 723499"/>
              <a:gd name="connsiteY13" fmla="*/ 376647 h 723499"/>
              <a:gd name="connsiteX14" fmla="*/ 377047 w 723499"/>
              <a:gd name="connsiteY14" fmla="*/ 355454 h 723499"/>
              <a:gd name="connsiteX15" fmla="*/ 395421 w 723499"/>
              <a:gd name="connsiteY15" fmla="*/ 335280 h 723499"/>
              <a:gd name="connsiteX16" fmla="*/ 404765 w 723499"/>
              <a:gd name="connsiteY16" fmla="*/ 314877 h 723499"/>
              <a:gd name="connsiteX17" fmla="*/ 407289 w 723499"/>
              <a:gd name="connsiteY17" fmla="*/ 292103 h 723499"/>
              <a:gd name="connsiteX18" fmla="*/ 404127 w 723499"/>
              <a:gd name="connsiteY18" fmla="*/ 272501 h 723499"/>
              <a:gd name="connsiteX19" fmla="*/ 394792 w 723499"/>
              <a:gd name="connsiteY19" fmla="*/ 255899 h 723499"/>
              <a:gd name="connsiteX20" fmla="*/ 378981 w 723499"/>
              <a:gd name="connsiteY20" fmla="*/ 244469 h 723499"/>
              <a:gd name="connsiteX21" fmla="*/ 356692 w 723499"/>
              <a:gd name="connsiteY21" fmla="*/ 240201 h 723499"/>
              <a:gd name="connsiteX22" fmla="*/ 313677 w 723499"/>
              <a:gd name="connsiteY22" fmla="*/ 250327 h 723499"/>
              <a:gd name="connsiteX23" fmla="*/ 275415 w 723499"/>
              <a:gd name="connsiteY23" fmla="*/ 277520 h 723499"/>
              <a:gd name="connsiteX24" fmla="*/ 275415 w 723499"/>
              <a:gd name="connsiteY24" fmla="*/ 228181 h 723499"/>
              <a:gd name="connsiteX25" fmla="*/ 313830 w 723499"/>
              <a:gd name="connsiteY25" fmla="*/ 206045 h 723499"/>
              <a:gd name="connsiteX26" fmla="*/ 361455 w 723499"/>
              <a:gd name="connsiteY26" fmla="*/ 199377 h 723499"/>
              <a:gd name="connsiteX27" fmla="*/ 399402 w 723499"/>
              <a:gd name="connsiteY27" fmla="*/ 205092 h 723499"/>
              <a:gd name="connsiteX28" fmla="*/ 430397 w 723499"/>
              <a:gd name="connsiteY28" fmla="*/ 221694 h 723499"/>
              <a:gd name="connsiteX29" fmla="*/ 451275 w 723499"/>
              <a:gd name="connsiteY29" fmla="*/ 248888 h 723499"/>
              <a:gd name="connsiteX30" fmla="*/ 458895 w 723499"/>
              <a:gd name="connsiteY30" fmla="*/ 286036 h 723499"/>
              <a:gd name="connsiteX31" fmla="*/ 454924 w 723499"/>
              <a:gd name="connsiteY31" fmla="*/ 320183 h 723499"/>
              <a:gd name="connsiteX32" fmla="*/ 441893 w 723499"/>
              <a:gd name="connsiteY32" fmla="*/ 349701 h 723499"/>
              <a:gd name="connsiteX33" fmla="*/ 418348 w 723499"/>
              <a:gd name="connsiteY33" fmla="*/ 376590 h 723499"/>
              <a:gd name="connsiteX34" fmla="*/ 382924 w 723499"/>
              <a:gd name="connsiteY34" fmla="*/ 402831 h 723499"/>
              <a:gd name="connsiteX35" fmla="*/ 352558 w 723499"/>
              <a:gd name="connsiteY35" fmla="*/ 422758 h 723499"/>
              <a:gd name="connsiteX36" fmla="*/ 329936 w 723499"/>
              <a:gd name="connsiteY36" fmla="*/ 440941 h 723499"/>
              <a:gd name="connsiteX37" fmla="*/ 315878 w 723499"/>
              <a:gd name="connsiteY37" fmla="*/ 459600 h 723499"/>
              <a:gd name="connsiteX38" fmla="*/ 311115 w 723499"/>
              <a:gd name="connsiteY38" fmla="*/ 480955 h 723499"/>
              <a:gd name="connsiteX39" fmla="*/ 465134 w 723499"/>
              <a:gd name="connsiteY39" fmla="*/ 480955 h 72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rgbClr val="E9100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E451756-E2A7-2CF5-C3ED-07D11AF5FA65}"/>
              </a:ext>
            </a:extLst>
          </p:cNvPr>
          <p:cNvGrpSpPr/>
          <p:nvPr/>
        </p:nvGrpSpPr>
        <p:grpSpPr>
          <a:xfrm>
            <a:off x="9739830" y="1575501"/>
            <a:ext cx="723519" cy="723518"/>
            <a:chOff x="9767125" y="824132"/>
            <a:chExt cx="723519" cy="723518"/>
          </a:xfrm>
        </p:grpSpPr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05F39B6-EDD5-0599-A205-591C3FC0B845}"/>
                </a:ext>
              </a:extLst>
            </p:cNvPr>
            <p:cNvSpPr/>
            <p:nvPr/>
          </p:nvSpPr>
          <p:spPr>
            <a:xfrm>
              <a:off x="10042841" y="1085270"/>
              <a:ext cx="94878" cy="138483"/>
            </a:xfrm>
            <a:custGeom>
              <a:avLst/>
              <a:gdLst>
                <a:gd name="connsiteX0" fmla="*/ 44282 w 94878"/>
                <a:gd name="connsiteY0" fmla="*/ 81763 h 138483"/>
                <a:gd name="connsiteX1" fmla="*/ 22460 w 94878"/>
                <a:gd name="connsiteY1" fmla="*/ 111290 h 138483"/>
                <a:gd name="connsiteX2" fmla="*/ 0 w 94878"/>
                <a:gd name="connsiteY2" fmla="*/ 138484 h 138483"/>
                <a:gd name="connsiteX3" fmla="*/ 94879 w 94878"/>
                <a:gd name="connsiteY3" fmla="*/ 138484 h 138483"/>
                <a:gd name="connsiteX4" fmla="*/ 94879 w 94878"/>
                <a:gd name="connsiteY4" fmla="*/ 0 h 138483"/>
                <a:gd name="connsiteX5" fmla="*/ 67685 w 94878"/>
                <a:gd name="connsiteY5" fmla="*/ 46015 h 138483"/>
                <a:gd name="connsiteX6" fmla="*/ 44282 w 94878"/>
                <a:gd name="connsiteY6" fmla="*/ 81763 h 13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78" h="138483">
                  <a:moveTo>
                    <a:pt x="44282" y="81763"/>
                  </a:moveTo>
                  <a:cubicBezTo>
                    <a:pt x="36890" y="92412"/>
                    <a:pt x="29616" y="102254"/>
                    <a:pt x="22460" y="111290"/>
                  </a:cubicBezTo>
                  <a:cubicBezTo>
                    <a:pt x="15304" y="120326"/>
                    <a:pt x="7817" y="129390"/>
                    <a:pt x="0" y="138484"/>
                  </a:cubicBezTo>
                  <a:lnTo>
                    <a:pt x="94879" y="138484"/>
                  </a:lnTo>
                  <a:lnTo>
                    <a:pt x="94879" y="0"/>
                  </a:lnTo>
                  <a:cubicBezTo>
                    <a:pt x="84960" y="17500"/>
                    <a:pt x="75895" y="32839"/>
                    <a:pt x="67685" y="46015"/>
                  </a:cubicBezTo>
                  <a:cubicBezTo>
                    <a:pt x="59474" y="59191"/>
                    <a:pt x="51673" y="71107"/>
                    <a:pt x="44282" y="81763"/>
                  </a:cubicBezTo>
                  <a:close/>
                </a:path>
              </a:pathLst>
            </a:custGeom>
            <a:solidFill>
              <a:srgbClr val="E910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9E2F2225-CB3D-2FB4-BF42-73B699913D3D}"/>
                </a:ext>
              </a:extLst>
            </p:cNvPr>
            <p:cNvSpPr/>
            <p:nvPr/>
          </p:nvSpPr>
          <p:spPr>
            <a:xfrm>
              <a:off x="9767125" y="824132"/>
              <a:ext cx="723519" cy="723518"/>
            </a:xfrm>
            <a:custGeom>
              <a:avLst/>
              <a:gdLst>
                <a:gd name="connsiteX0" fmla="*/ 361769 w 723519"/>
                <a:gd name="connsiteY0" fmla="*/ 0 h 723518"/>
                <a:gd name="connsiteX1" fmla="*/ 0 w 723519"/>
                <a:gd name="connsiteY1" fmla="*/ 361750 h 723518"/>
                <a:gd name="connsiteX2" fmla="*/ 361750 w 723519"/>
                <a:gd name="connsiteY2" fmla="*/ 723519 h 723518"/>
                <a:gd name="connsiteX3" fmla="*/ 723519 w 723519"/>
                <a:gd name="connsiteY3" fmla="*/ 361769 h 723518"/>
                <a:gd name="connsiteX4" fmla="*/ 723519 w 723519"/>
                <a:gd name="connsiteY4" fmla="*/ 361760 h 723518"/>
                <a:gd name="connsiteX5" fmla="*/ 362083 w 723519"/>
                <a:gd name="connsiteY5" fmla="*/ 0 h 723518"/>
                <a:gd name="connsiteX6" fmla="*/ 361769 w 723519"/>
                <a:gd name="connsiteY6" fmla="*/ 0 h 723518"/>
                <a:gd name="connsiteX7" fmla="*/ 472078 w 723519"/>
                <a:gd name="connsiteY7" fmla="*/ 445513 h 723518"/>
                <a:gd name="connsiteX8" fmla="*/ 428749 w 723519"/>
                <a:gd name="connsiteY8" fmla="*/ 445513 h 723518"/>
                <a:gd name="connsiteX9" fmla="*/ 428749 w 723519"/>
                <a:gd name="connsiteY9" fmla="*/ 513512 h 723518"/>
                <a:gd name="connsiteX10" fmla="*/ 374037 w 723519"/>
                <a:gd name="connsiteY10" fmla="*/ 513512 h 723518"/>
                <a:gd name="connsiteX11" fmla="*/ 374037 w 723519"/>
                <a:gd name="connsiteY11" fmla="*/ 445513 h 723518"/>
                <a:gd name="connsiteX12" fmla="*/ 225076 w 723519"/>
                <a:gd name="connsiteY12" fmla="*/ 445513 h 723518"/>
                <a:gd name="connsiteX13" fmla="*/ 225076 w 723519"/>
                <a:gd name="connsiteY13" fmla="*/ 402193 h 723518"/>
                <a:gd name="connsiteX14" fmla="*/ 268405 w 723519"/>
                <a:gd name="connsiteY14" fmla="*/ 351587 h 723518"/>
                <a:gd name="connsiteX15" fmla="*/ 308258 w 723519"/>
                <a:gd name="connsiteY15" fmla="*/ 297666 h 723518"/>
                <a:gd name="connsiteX16" fmla="*/ 342900 w 723519"/>
                <a:gd name="connsiteY16" fmla="*/ 243269 h 723518"/>
                <a:gd name="connsiteX17" fmla="*/ 371189 w 723519"/>
                <a:gd name="connsiteY17" fmla="*/ 190929 h 723518"/>
                <a:gd name="connsiteX18" fmla="*/ 428749 w 723519"/>
                <a:gd name="connsiteY18" fmla="*/ 190929 h 723518"/>
                <a:gd name="connsiteX19" fmla="*/ 428749 w 723519"/>
                <a:gd name="connsiteY19" fmla="*/ 399659 h 723518"/>
                <a:gd name="connsiteX20" fmla="*/ 472078 w 723519"/>
                <a:gd name="connsiteY20" fmla="*/ 399659 h 72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3519" h="723518">
                  <a:moveTo>
                    <a:pt x="361769" y="0"/>
                  </a:moveTo>
                  <a:cubicBezTo>
                    <a:pt x="161975" y="-5"/>
                    <a:pt x="6" y="161955"/>
                    <a:pt x="0" y="361750"/>
                  </a:cubicBezTo>
                  <a:cubicBezTo>
                    <a:pt x="-6" y="561545"/>
                    <a:pt x="161955" y="723513"/>
                    <a:pt x="361750" y="723519"/>
                  </a:cubicBezTo>
                  <a:cubicBezTo>
                    <a:pt x="561545" y="723524"/>
                    <a:pt x="723513" y="561564"/>
                    <a:pt x="723519" y="361769"/>
                  </a:cubicBezTo>
                  <a:cubicBezTo>
                    <a:pt x="723519" y="361766"/>
                    <a:pt x="723519" y="361762"/>
                    <a:pt x="723519" y="361760"/>
                  </a:cubicBezTo>
                  <a:cubicBezTo>
                    <a:pt x="723609" y="162055"/>
                    <a:pt x="561788" y="90"/>
                    <a:pt x="362083" y="0"/>
                  </a:cubicBezTo>
                  <a:cubicBezTo>
                    <a:pt x="361979" y="0"/>
                    <a:pt x="361874" y="0"/>
                    <a:pt x="361769" y="0"/>
                  </a:cubicBezTo>
                  <a:close/>
                  <a:moveTo>
                    <a:pt x="472078" y="445513"/>
                  </a:moveTo>
                  <a:lnTo>
                    <a:pt x="428749" y="445513"/>
                  </a:lnTo>
                  <a:lnTo>
                    <a:pt x="428749" y="513512"/>
                  </a:lnTo>
                  <a:lnTo>
                    <a:pt x="374037" y="513512"/>
                  </a:lnTo>
                  <a:lnTo>
                    <a:pt x="374037" y="445513"/>
                  </a:lnTo>
                  <a:lnTo>
                    <a:pt x="225076" y="445513"/>
                  </a:lnTo>
                  <a:lnTo>
                    <a:pt x="225076" y="402193"/>
                  </a:lnTo>
                  <a:cubicBezTo>
                    <a:pt x="239833" y="386165"/>
                    <a:pt x="254277" y="369297"/>
                    <a:pt x="268405" y="351587"/>
                  </a:cubicBezTo>
                  <a:cubicBezTo>
                    <a:pt x="282533" y="333877"/>
                    <a:pt x="295818" y="315903"/>
                    <a:pt x="308258" y="297666"/>
                  </a:cubicBezTo>
                  <a:cubicBezTo>
                    <a:pt x="320697" y="279428"/>
                    <a:pt x="332244" y="261296"/>
                    <a:pt x="342900" y="243269"/>
                  </a:cubicBezTo>
                  <a:cubicBezTo>
                    <a:pt x="353556" y="225241"/>
                    <a:pt x="362985" y="207795"/>
                    <a:pt x="371189" y="190929"/>
                  </a:cubicBezTo>
                  <a:lnTo>
                    <a:pt x="428749" y="190929"/>
                  </a:lnTo>
                  <a:lnTo>
                    <a:pt x="428749" y="399659"/>
                  </a:lnTo>
                  <a:lnTo>
                    <a:pt x="472078" y="399659"/>
                  </a:lnTo>
                  <a:close/>
                </a:path>
              </a:pathLst>
            </a:custGeom>
            <a:solidFill>
              <a:srgbClr val="E9100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640CCE4-3F2E-C589-0494-C93291E94E41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859432" y="2583590"/>
            <a:ext cx="0" cy="438046"/>
          </a:xfrm>
          <a:prstGeom prst="line">
            <a:avLst/>
          </a:prstGeom>
          <a:ln w="28575" cap="rnd">
            <a:solidFill>
              <a:srgbClr val="AF11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0C3708C-B061-B686-648D-867DF64040FB}"/>
              </a:ext>
            </a:extLst>
          </p:cNvPr>
          <p:cNvCxnSpPr>
            <a:cxnSpLocks/>
            <a:stCxn id="8" idx="15"/>
            <a:endCxn id="13" idx="2"/>
          </p:cNvCxnSpPr>
          <p:nvPr/>
        </p:nvCxnSpPr>
        <p:spPr>
          <a:xfrm flipH="1" flipV="1">
            <a:off x="10101580" y="2299020"/>
            <a:ext cx="8842" cy="510844"/>
          </a:xfrm>
          <a:prstGeom prst="line">
            <a:avLst/>
          </a:prstGeom>
          <a:ln w="28575" cap="rnd">
            <a:solidFill>
              <a:srgbClr val="AF11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DE6D7E2-A85F-4606-AE64-E89E3B1D745B}"/>
              </a:ext>
            </a:extLst>
          </p:cNvPr>
          <p:cNvCxnSpPr>
            <a:cxnSpLocks/>
            <a:stCxn id="7" idx="2"/>
            <a:endCxn id="8" idx="11"/>
          </p:cNvCxnSpPr>
          <p:nvPr/>
        </p:nvCxnSpPr>
        <p:spPr>
          <a:xfrm>
            <a:off x="7063005" y="2179784"/>
            <a:ext cx="10129" cy="807500"/>
          </a:xfrm>
          <a:prstGeom prst="line">
            <a:avLst/>
          </a:prstGeom>
          <a:ln w="28575" cap="rnd">
            <a:solidFill>
              <a:srgbClr val="AF11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FB6B403D-68C9-5955-A6D3-9E823AC01F8C}"/>
              </a:ext>
            </a:extLst>
          </p:cNvPr>
          <p:cNvSpPr txBox="1"/>
          <p:nvPr/>
        </p:nvSpPr>
        <p:spPr>
          <a:xfrm>
            <a:off x="1196795" y="1937259"/>
            <a:ext cx="2237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ESPACE DE COLLECTE DIGITAL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C38C081-19F0-381B-11E6-F46D43917EAA}"/>
              </a:ext>
            </a:extLst>
          </p:cNvPr>
          <p:cNvSpPr txBox="1"/>
          <p:nvPr/>
        </p:nvSpPr>
        <p:spPr>
          <a:xfrm>
            <a:off x="4397195" y="2354104"/>
            <a:ext cx="1947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SIGNATURE EN SED OU SAG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7D638C-65CA-5789-42EB-41247F7CAB01}"/>
              </a:ext>
            </a:extLst>
          </p:cNvPr>
          <p:cNvSpPr txBox="1"/>
          <p:nvPr/>
        </p:nvSpPr>
        <p:spPr>
          <a:xfrm>
            <a:off x="7410692" y="1523401"/>
            <a:ext cx="2198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SIGNATURE ÉLECTRONIQUE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3F06A49-5D5C-A52D-0623-4061AC2EF245}"/>
              </a:ext>
            </a:extLst>
          </p:cNvPr>
          <p:cNvSpPr txBox="1"/>
          <p:nvPr/>
        </p:nvSpPr>
        <p:spPr>
          <a:xfrm>
            <a:off x="10475446" y="1644872"/>
            <a:ext cx="1859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E-DEBLO SELFCARE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CD1DEC5-7597-41AD-19B5-956EF59A0CFB}"/>
              </a:ext>
            </a:extLst>
          </p:cNvPr>
          <p:cNvSpPr txBox="1"/>
          <p:nvPr/>
        </p:nvSpPr>
        <p:spPr>
          <a:xfrm>
            <a:off x="1196795" y="2492831"/>
            <a:ext cx="2150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Microsoft YaHei Light" panose="020B0502040204020203" pitchFamily="34" charset="-122"/>
                <a:ea typeface="Microsoft YaHei Light" panose="020B0502040204020203" pitchFamily="34" charset="-12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 Transmettre vos pièces justificatives »</a:t>
            </a:r>
            <a:endParaRPr lang="fr-FR" sz="1050" i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756A3CB-89D4-2C8A-B53E-21501F280BE8}"/>
              </a:ext>
            </a:extLst>
          </p:cNvPr>
          <p:cNvSpPr txBox="1"/>
          <p:nvPr/>
        </p:nvSpPr>
        <p:spPr>
          <a:xfrm>
            <a:off x="10463348" y="2192815"/>
            <a:ext cx="18589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Microsoft YaHei Light" panose="020B0502040204020203" pitchFamily="34" charset="-122"/>
                <a:ea typeface="Microsoft YaHei Light" panose="020B0502040204020203" pitchFamily="34" charset="-12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 Réalisez vos demandes de déblocage de fonds en ligne»</a:t>
            </a:r>
            <a:endParaRPr lang="fr-FR" sz="1050" i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72B3F90-937F-CF08-A80D-B9E2C6F832A2}"/>
              </a:ext>
            </a:extLst>
          </p:cNvPr>
          <p:cNvSpPr txBox="1"/>
          <p:nvPr/>
        </p:nvSpPr>
        <p:spPr>
          <a:xfrm>
            <a:off x="7410691" y="2042261"/>
            <a:ext cx="23245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Microsoft YaHei Light" panose="020B0502040204020203" pitchFamily="34" charset="-122"/>
                <a:ea typeface="Microsoft YaHei Light" panose="020B0502040204020203" pitchFamily="34" charset="-12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 Signature de votre offre ou avenant de crédit immobilier »</a:t>
            </a:r>
            <a:endParaRPr lang="fr-FR" sz="1050" i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128A33A-EEB1-9302-B0ED-7F0CB7F50735}"/>
              </a:ext>
            </a:extLst>
          </p:cNvPr>
          <p:cNvSpPr txBox="1"/>
          <p:nvPr/>
        </p:nvSpPr>
        <p:spPr>
          <a:xfrm>
            <a:off x="4397195" y="2848050"/>
            <a:ext cx="2150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latin typeface="Microsoft YaHei Light" panose="020B0502040204020203" pitchFamily="34" charset="-122"/>
                <a:ea typeface="Microsoft YaHei Light" panose="020B0502040204020203" pitchFamily="34" charset="-122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 La signature de votre demande de crédit immobilier »</a:t>
            </a:r>
            <a:endParaRPr lang="fr-FR" sz="1050" i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A0AEB8-213F-2FA5-7BB2-DC90D336A760}"/>
              </a:ext>
            </a:extLst>
          </p:cNvPr>
          <p:cNvSpPr txBox="1"/>
          <p:nvPr/>
        </p:nvSpPr>
        <p:spPr>
          <a:xfrm>
            <a:off x="7858786" y="4044241"/>
            <a:ext cx="20994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80€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CBDF6AE-6AB5-935B-95E6-3D39437F61E6}"/>
              </a:ext>
            </a:extLst>
          </p:cNvPr>
          <p:cNvSpPr txBox="1"/>
          <p:nvPr/>
        </p:nvSpPr>
        <p:spPr>
          <a:xfrm>
            <a:off x="6872556" y="5286317"/>
            <a:ext cx="4080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Montant de rétrocession de frais de dossier aux clients qui ont respecté le full digital (mise en place début 2024)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670404-86ED-5E44-16E5-8D5DF056AA25}"/>
              </a:ext>
            </a:extLst>
          </p:cNvPr>
          <p:cNvSpPr txBox="1"/>
          <p:nvPr/>
        </p:nvSpPr>
        <p:spPr>
          <a:xfrm>
            <a:off x="2811364" y="4044242"/>
            <a:ext cx="20994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80%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507586E-BB84-0E88-6304-93E9F1F915ED}"/>
              </a:ext>
            </a:extLst>
          </p:cNvPr>
          <p:cNvSpPr txBox="1"/>
          <p:nvPr/>
        </p:nvSpPr>
        <p:spPr>
          <a:xfrm>
            <a:off x="2028390" y="5284952"/>
            <a:ext cx="3290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Objectif fixé pour les demandes en SED/SAG </a:t>
            </a:r>
          </a:p>
          <a:p>
            <a:pPr algn="ctr"/>
            <a:r>
              <a:rPr lang="fr-FR" sz="1600" dirty="0">
                <a:solidFill>
                  <a:srgbClr val="FF000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Récompense à la clé pour les agences qui atteignent l’objectif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714A229-928C-05BB-ED85-D341A31E7FC8}"/>
              </a:ext>
            </a:extLst>
          </p:cNvPr>
          <p:cNvCxnSpPr>
            <a:cxnSpLocks/>
          </p:cNvCxnSpPr>
          <p:nvPr/>
        </p:nvCxnSpPr>
        <p:spPr>
          <a:xfrm flipV="1">
            <a:off x="4035446" y="3015980"/>
            <a:ext cx="0" cy="521803"/>
          </a:xfrm>
          <a:prstGeom prst="line">
            <a:avLst/>
          </a:prstGeom>
          <a:ln w="28575" cap="rnd">
            <a:solidFill>
              <a:srgbClr val="AF11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03799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DFC6F6-0910-2C60-46B9-FE9E3FA0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F57C8-0F70-40A8-7595-11B19763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5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CD1DF42-C41A-47C2-BE5E-5F185692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CRÉDIT IMMO DIGITAL.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D4717DC-2440-1B30-A82E-CF3702D6D6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55137" y="1904499"/>
            <a:ext cx="9406550" cy="3255645"/>
          </a:xfrm>
        </p:spPr>
        <p:txBody>
          <a:bodyPr/>
          <a:lstStyle/>
          <a:p>
            <a:r>
              <a:rPr lang="fr-FR" sz="1600" dirty="0">
                <a:solidFill>
                  <a:srgbClr val="3E454A"/>
                </a:solidFill>
              </a:rPr>
              <a:t>Un parcours de suivi de crédit immobilier dit «Timeline Immo» est mis à disposition de l’emprunteur dans son Espace Client (et depuis son téléphone). </a:t>
            </a:r>
          </a:p>
          <a:p>
            <a:endParaRPr lang="fr-FR" dirty="0"/>
          </a:p>
        </p:txBody>
      </p:sp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8558A41F-075B-989B-0F4B-751469BF66F2}"/>
              </a:ext>
            </a:extLst>
          </p:cNvPr>
          <p:cNvSpPr txBox="1">
            <a:spLocks/>
          </p:cNvSpPr>
          <p:nvPr/>
        </p:nvSpPr>
        <p:spPr>
          <a:xfrm>
            <a:off x="2012135" y="2729314"/>
            <a:ext cx="9304698" cy="325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b="0" dirty="0">
                <a:solidFill>
                  <a:srgbClr val="3E454A"/>
                </a:solidFill>
              </a:rPr>
              <a:t>Dès la création de la demande dans MYC jusqu'au déblocage des fonds, le client est guidé pas à pas tout au long de la durée d'instruction, via des notifications. </a:t>
            </a:r>
          </a:p>
          <a:p>
            <a:endParaRPr lang="fr-FR" sz="200" dirty="0">
              <a:solidFill>
                <a:srgbClr val="3E454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Satisfaction</a:t>
            </a:r>
            <a:r>
              <a:rPr lang="fr-FR" b="0" dirty="0">
                <a:solidFill>
                  <a:srgbClr val="3E454A"/>
                </a:solidFill>
              </a:rPr>
              <a:t> client.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Gain de temps </a:t>
            </a:r>
            <a:r>
              <a:rPr lang="fr-FR" b="0" dirty="0">
                <a:solidFill>
                  <a:srgbClr val="3E454A"/>
                </a:solidFill>
              </a:rPr>
              <a:t>commercial.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Délais de traitement optimisés</a:t>
            </a:r>
            <a:r>
              <a:rPr lang="fr-FR" b="0" dirty="0">
                <a:solidFill>
                  <a:srgbClr val="3E454A"/>
                </a:solidFill>
              </a:rPr>
              <a:t>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64C57E7-4ADF-7B75-F1CC-8EE20D8D25C0}"/>
              </a:ext>
            </a:extLst>
          </p:cNvPr>
          <p:cNvSpPr txBox="1"/>
          <p:nvPr/>
        </p:nvSpPr>
        <p:spPr>
          <a:xfrm>
            <a:off x="4008422" y="5644897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800" dirty="0">
              <a:solidFill>
                <a:srgbClr val="3E454A"/>
              </a:solidFill>
            </a:endParaRPr>
          </a:p>
        </p:txBody>
      </p:sp>
      <p:pic>
        <p:nvPicPr>
          <p:cNvPr id="40" name="Graphique 39" descr="Deux bulles de discours">
            <a:extLst>
              <a:ext uri="{FF2B5EF4-FFF2-40B4-BE49-F238E27FC236}">
                <a16:creationId xmlns:a16="http://schemas.microsoft.com/office/drawing/2014/main" id="{77F06B9B-6B74-2EAE-4866-B09C32336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1540" y="2770359"/>
            <a:ext cx="2880405" cy="2880405"/>
          </a:xfrm>
          <a:prstGeom prst="rect">
            <a:avLst/>
          </a:prstGeom>
        </p:spPr>
      </p:pic>
      <p:sp>
        <p:nvSpPr>
          <p:cNvPr id="7" name="Étoile : 32 branches 6">
            <a:extLst>
              <a:ext uri="{FF2B5EF4-FFF2-40B4-BE49-F238E27FC236}">
                <a16:creationId xmlns:a16="http://schemas.microsoft.com/office/drawing/2014/main" id="{8C0F72B2-BEE8-32D7-C74E-74D7D29402AA}"/>
              </a:ext>
            </a:extLst>
          </p:cNvPr>
          <p:cNvSpPr/>
          <p:nvPr/>
        </p:nvSpPr>
        <p:spPr>
          <a:xfrm>
            <a:off x="488887" y="1792586"/>
            <a:ext cx="1530036" cy="1448555"/>
          </a:xfrm>
          <a:prstGeom prst="star32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NEW </a:t>
            </a:r>
          </a:p>
          <a:p>
            <a:pPr algn="ctr"/>
            <a:r>
              <a:rPr lang="fr-FR" dirty="0"/>
              <a:t>T1 - 2024</a:t>
            </a:r>
          </a:p>
        </p:txBody>
      </p:sp>
    </p:spTree>
    <p:extLst>
      <p:ext uri="{BB962C8B-B14F-4D97-AF65-F5344CB8AC3E}">
        <p14:creationId xmlns:p14="http://schemas.microsoft.com/office/powerpoint/2010/main" val="154839255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DFC6F6-0910-2C60-46B9-FE9E3FA0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F57C8-0F70-40A8-7595-11B19763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6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CD1DF42-C41A-47C2-BE5E-5F185692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PERFORMANCE ENERGÉTIQUE DES LOGEMENTS.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64C57E7-4ADF-7B75-F1CC-8EE20D8D25C0}"/>
              </a:ext>
            </a:extLst>
          </p:cNvPr>
          <p:cNvSpPr txBox="1"/>
          <p:nvPr/>
        </p:nvSpPr>
        <p:spPr>
          <a:xfrm>
            <a:off x="4008422" y="5644897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800" dirty="0">
              <a:solidFill>
                <a:srgbClr val="3E454A"/>
              </a:solidFill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7E3094D-271B-DE4B-C812-3395A06788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2" t="6939" r="20079" b="7297"/>
          <a:stretch/>
        </p:blipFill>
        <p:spPr bwMode="auto">
          <a:xfrm>
            <a:off x="205975" y="2709598"/>
            <a:ext cx="2408798" cy="1907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69646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D806345D-8F15-8CF6-D056-B5D97230838E}"/>
              </a:ext>
            </a:extLst>
          </p:cNvPr>
          <p:cNvSpPr txBox="1">
            <a:spLocks/>
          </p:cNvSpPr>
          <p:nvPr/>
        </p:nvSpPr>
        <p:spPr>
          <a:xfrm>
            <a:off x="3243405" y="1860183"/>
            <a:ext cx="8453672" cy="325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b="0" dirty="0">
                <a:solidFill>
                  <a:srgbClr val="3E454A"/>
                </a:solidFill>
              </a:rPr>
              <a:t>Une attention particulière doit être portée au financement des logements classés F, G et sans DPE.</a:t>
            </a:r>
          </a:p>
          <a:p>
            <a:r>
              <a:rPr lang="fr-FR" altLang="fr-FR" b="0" dirty="0">
                <a:solidFill>
                  <a:srgbClr val="3E454A"/>
                </a:solidFill>
              </a:rPr>
              <a:t>Pour les dossiers classés F et G il est nécessaire de produire le DPE ainsi qu’un audit énergétique pour les biens en monopropriété.</a:t>
            </a:r>
          </a:p>
          <a:p>
            <a:pPr algn="ctr"/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fr-FR" sz="16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est préconisé d’intégrer les budgets travaux dans le plan de financement !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Sécuriser nos encours.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Protéger le client </a:t>
            </a:r>
            <a:r>
              <a:rPr lang="fr-FR" b="0" dirty="0">
                <a:solidFill>
                  <a:srgbClr val="3E454A"/>
                </a:solidFill>
              </a:rPr>
              <a:t>de la baisse de la valeur de marché de son bien.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Répondre au réglementaire.</a:t>
            </a:r>
          </a:p>
          <a:p>
            <a:endParaRPr lang="fr-FR" b="0" dirty="0">
              <a:solidFill>
                <a:srgbClr val="3E45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34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DFC6F6-0910-2C60-46B9-FE9E3FA0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F57C8-0F70-40A8-7595-11B19763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7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CD1DF42-C41A-47C2-BE5E-5F185692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VOUS AVEZ UNE QUESTION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630487-C604-8B96-F3A3-54880FE08BEC}"/>
              </a:ext>
            </a:extLst>
          </p:cNvPr>
          <p:cNvSpPr txBox="1"/>
          <p:nvPr/>
        </p:nvSpPr>
        <p:spPr>
          <a:xfrm>
            <a:off x="3324100" y="1633338"/>
            <a:ext cx="537628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fr-FR" sz="2800" b="1" dirty="0">
                <a:solidFill>
                  <a:schemeClr val="accent6"/>
                </a:solidFill>
                <a:ea typeface="Microsoft YaHei Light" panose="020B0502040204020203" pitchFamily="34" charset="-122"/>
              </a:rPr>
              <a:t>CONTACTEZ L’ASSISTANCE</a:t>
            </a:r>
          </a:p>
          <a:p>
            <a:pPr algn="ctr">
              <a:spcAft>
                <a:spcPts val="1800"/>
              </a:spcAft>
            </a:pPr>
            <a:r>
              <a:rPr lang="fr-FR" sz="2800" b="1" dirty="0">
                <a:solidFill>
                  <a:schemeClr val="accent6"/>
                </a:solidFill>
                <a:ea typeface="Microsoft YaHei Light" panose="020B0502040204020203" pitchFamily="34" charset="-122"/>
              </a:rPr>
              <a:t>03 88 40 24 24 Choix n°1</a:t>
            </a:r>
          </a:p>
        </p:txBody>
      </p:sp>
      <p:pic>
        <p:nvPicPr>
          <p:cNvPr id="7" name="Graphique 6" descr="Centre d’appels contour">
            <a:extLst>
              <a:ext uri="{FF2B5EF4-FFF2-40B4-BE49-F238E27FC236}">
                <a16:creationId xmlns:a16="http://schemas.microsoft.com/office/drawing/2014/main" id="{0C3B5DC7-7D3C-136C-006D-77982D54C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738179">
            <a:off x="2045608" y="1449512"/>
            <a:ext cx="1379567" cy="137956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BD2333E-C1F2-58B1-18AC-6373E4EDFC8A}"/>
              </a:ext>
            </a:extLst>
          </p:cNvPr>
          <p:cNvGrpSpPr/>
          <p:nvPr/>
        </p:nvGrpSpPr>
        <p:grpSpPr>
          <a:xfrm>
            <a:off x="560618" y="2888551"/>
            <a:ext cx="10907802" cy="2707975"/>
            <a:chOff x="445998" y="3105834"/>
            <a:chExt cx="10907802" cy="2707975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1F698941-7BE1-63A2-D015-7F8D0343AAFE}"/>
                </a:ext>
              </a:extLst>
            </p:cNvPr>
            <p:cNvCxnSpPr>
              <a:cxnSpLocks/>
            </p:cNvCxnSpPr>
            <p:nvPr/>
          </p:nvCxnSpPr>
          <p:spPr>
            <a:xfrm>
              <a:off x="519737" y="3909588"/>
              <a:ext cx="10834063" cy="0"/>
            </a:xfrm>
            <a:prstGeom prst="line">
              <a:avLst/>
            </a:prstGeom>
            <a:ln>
              <a:solidFill>
                <a:srgbClr val="AF11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C1E97F39-3A78-DA44-2DE2-95D68B8836D8}"/>
                </a:ext>
              </a:extLst>
            </p:cNvPr>
            <p:cNvCxnSpPr>
              <a:cxnSpLocks/>
            </p:cNvCxnSpPr>
            <p:nvPr/>
          </p:nvCxnSpPr>
          <p:spPr>
            <a:xfrm>
              <a:off x="519737" y="4876427"/>
              <a:ext cx="10834063" cy="0"/>
            </a:xfrm>
            <a:prstGeom prst="line">
              <a:avLst/>
            </a:prstGeom>
            <a:ln>
              <a:solidFill>
                <a:srgbClr val="AF11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9A2B7C31-2CE8-79A6-E6B1-6ADF9AC3ACA8}"/>
                </a:ext>
              </a:extLst>
            </p:cNvPr>
            <p:cNvCxnSpPr>
              <a:cxnSpLocks/>
            </p:cNvCxnSpPr>
            <p:nvPr/>
          </p:nvCxnSpPr>
          <p:spPr>
            <a:xfrm>
              <a:off x="519737" y="5784381"/>
              <a:ext cx="10834063" cy="29428"/>
            </a:xfrm>
            <a:prstGeom prst="line">
              <a:avLst/>
            </a:prstGeom>
            <a:ln>
              <a:solidFill>
                <a:srgbClr val="AF11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9C940A3-CD3C-9053-0E43-0428507441B3}"/>
                </a:ext>
              </a:extLst>
            </p:cNvPr>
            <p:cNvSpPr txBox="1"/>
            <p:nvPr/>
          </p:nvSpPr>
          <p:spPr>
            <a:xfrm>
              <a:off x="445998" y="3273657"/>
              <a:ext cx="31661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 Nova" panose="020B0504020202020204" pitchFamily="34" charset="0"/>
                </a:rPr>
                <a:t>Plage d’aide au montage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E62F32D-87F3-E9B6-A549-9124DA15116F}"/>
                </a:ext>
              </a:extLst>
            </p:cNvPr>
            <p:cNvSpPr txBox="1"/>
            <p:nvPr/>
          </p:nvSpPr>
          <p:spPr>
            <a:xfrm>
              <a:off x="445998" y="4063187"/>
              <a:ext cx="50084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 Nova" panose="020B0504020202020204" pitchFamily="34" charset="0"/>
                </a:rPr>
                <a:t>Formations crédits immobiliers</a:t>
              </a:r>
              <a:br>
                <a:rPr lang="fr-FR" dirty="0">
                  <a:latin typeface="Arial Nova" panose="020B0504020202020204" pitchFamily="34" charset="0"/>
                </a:rPr>
              </a:br>
              <a:r>
                <a:rPr lang="fr-FR" dirty="0">
                  <a:latin typeface="Arial Nova" panose="020B0504020202020204" pitchFamily="34" charset="0"/>
                </a:rPr>
                <a:t>actuellement : « Simple comme un ECO PTZ »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AF1CA53-48E4-258E-0D4F-278A1B19319E}"/>
                </a:ext>
              </a:extLst>
            </p:cNvPr>
            <p:cNvSpPr txBox="1"/>
            <p:nvPr/>
          </p:nvSpPr>
          <p:spPr>
            <a:xfrm>
              <a:off x="445998" y="5169649"/>
              <a:ext cx="45178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 Nova" panose="020B0504020202020204" pitchFamily="34" charset="0"/>
                </a:rPr>
                <a:t>Une question de procédure, contacts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ADBD74F-D6FA-6886-30D1-53C7D9160341}"/>
                </a:ext>
              </a:extLst>
            </p:cNvPr>
            <p:cNvSpPr txBox="1"/>
            <p:nvPr/>
          </p:nvSpPr>
          <p:spPr>
            <a:xfrm>
              <a:off x="5985973" y="3311053"/>
              <a:ext cx="1133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E9100F"/>
                  </a:solidFill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30mn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A6035D2-2BA5-35DB-87D5-5A35A215C690}"/>
                </a:ext>
              </a:extLst>
            </p:cNvPr>
            <p:cNvSpPr txBox="1"/>
            <p:nvPr/>
          </p:nvSpPr>
          <p:spPr>
            <a:xfrm>
              <a:off x="5790060" y="4171199"/>
              <a:ext cx="1525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2800">
                  <a:solidFill>
                    <a:srgbClr val="E9100F"/>
                  </a:solidFill>
                  <a:latin typeface="Microsoft YaHei Light" panose="020B0502040204020203" pitchFamily="34" charset="-122"/>
                  <a:ea typeface="Microsoft YaHei Light" panose="020B0502040204020203" pitchFamily="34" charset="-122"/>
                </a:defRPr>
              </a:lvl1pPr>
            </a:lstStyle>
            <a:p>
              <a:r>
                <a:rPr lang="fr-FR" dirty="0"/>
                <a:t>1h30mn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154A7D4-D53C-F59D-230E-96927E66DDBC}"/>
                </a:ext>
              </a:extLst>
            </p:cNvPr>
            <p:cNvSpPr txBox="1"/>
            <p:nvPr/>
          </p:nvSpPr>
          <p:spPr>
            <a:xfrm>
              <a:off x="6067570" y="5246008"/>
              <a:ext cx="970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2800">
                  <a:solidFill>
                    <a:srgbClr val="E9100F"/>
                  </a:solidFill>
                  <a:latin typeface="Microsoft YaHei Light" panose="020B0502040204020203" pitchFamily="34" charset="-122"/>
                  <a:ea typeface="Microsoft YaHei Light" panose="020B0502040204020203" pitchFamily="34" charset="-122"/>
                </a:defRPr>
              </a:lvl1pPr>
            </a:lstStyle>
            <a:p>
              <a:r>
                <a:rPr lang="fr-FR" dirty="0"/>
                <a:t>30 s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4E914C8-1267-3F38-24B6-4641088DB6F7}"/>
                </a:ext>
              </a:extLst>
            </p:cNvPr>
            <p:cNvSpPr txBox="1"/>
            <p:nvPr/>
          </p:nvSpPr>
          <p:spPr>
            <a:xfrm>
              <a:off x="7650877" y="3105834"/>
              <a:ext cx="36935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dirty="0">
                  <a:latin typeface="Arial Nova" panose="020B0504020202020204" pitchFamily="34" charset="0"/>
                </a:rPr>
                <a:t>Contactez </a:t>
              </a:r>
              <a:r>
                <a:rPr lang="fr-FR" dirty="0">
                  <a:solidFill>
                    <a:srgbClr val="E9100F"/>
                  </a:solidFill>
                  <a:latin typeface="Arial Nova" panose="020B0504020202020204" pitchFamily="34" charset="0"/>
                </a:rPr>
                <a:t>l’assistance crédit </a:t>
              </a:r>
              <a:r>
                <a:rPr lang="fr-FR" dirty="0">
                  <a:latin typeface="Arial Nova" panose="020B0504020202020204" pitchFamily="34" charset="0"/>
                </a:rPr>
                <a:t>au 03.88.40.24.24 pour prendre RDV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82059AE-32DC-82BA-2396-C60CB9EF9EFB}"/>
                </a:ext>
              </a:extLst>
            </p:cNvPr>
            <p:cNvSpPr txBox="1"/>
            <p:nvPr/>
          </p:nvSpPr>
          <p:spPr>
            <a:xfrm>
              <a:off x="7990922" y="4205628"/>
              <a:ext cx="33534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dirty="0">
                  <a:latin typeface="Arial Nova" panose="020B0504020202020204" pitchFamily="34" charset="0"/>
                </a:rPr>
                <a:t>Inscriptions sur </a:t>
              </a:r>
              <a:r>
                <a:rPr lang="fr-FR" dirty="0">
                  <a:solidFill>
                    <a:srgbClr val="E9100F"/>
                  </a:solidFill>
                  <a:latin typeface="Arial Nova" panose="020B0504020202020204" pitchFamily="34" charset="0"/>
                </a:rPr>
                <a:t>Click&amp;Learn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CA755AB-494D-8794-48CB-052CDF012B0C}"/>
                </a:ext>
              </a:extLst>
            </p:cNvPr>
            <p:cNvSpPr txBox="1"/>
            <p:nvPr/>
          </p:nvSpPr>
          <p:spPr>
            <a:xfrm>
              <a:off x="7990922" y="5245962"/>
              <a:ext cx="33534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dirty="0">
                  <a:solidFill>
                    <a:srgbClr val="E9100F"/>
                  </a:solidFill>
                  <a:latin typeface="Arial Nova" panose="020B0504020202020204" pitchFamily="34" charset="0"/>
                </a:rPr>
                <a:t>CloE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EA54F13-FC2A-5808-AFF4-238D24610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06207" y="5053812"/>
              <a:ext cx="709142" cy="7005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355233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DFC6F6-0910-2C60-46B9-FE9E3FA0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F57C8-0F70-40A8-7595-11B19763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8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CD1DF42-C41A-47C2-BE5E-5F185692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GUIDE DES ACTES DE GESTION.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E6AD6E-7A35-BFB7-9E7B-37D661FFA44D}"/>
              </a:ext>
            </a:extLst>
          </p:cNvPr>
          <p:cNvSpPr txBox="1"/>
          <p:nvPr/>
        </p:nvSpPr>
        <p:spPr>
          <a:xfrm>
            <a:off x="588230" y="1693265"/>
            <a:ext cx="3531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Facilement accessible dès la 1</a:t>
            </a:r>
            <a:r>
              <a:rPr lang="fr-FR" sz="1400" baseline="30000" dirty="0"/>
              <a:t>ère</a:t>
            </a:r>
            <a:r>
              <a:rPr lang="fr-FR" sz="1400" dirty="0"/>
              <a:t> page de </a:t>
            </a:r>
          </a:p>
        </p:txBody>
      </p:sp>
      <p:pic>
        <p:nvPicPr>
          <p:cNvPr id="9" name="Espace réservé du contenu 6">
            <a:hlinkClick r:id="rId2"/>
            <a:extLst>
              <a:ext uri="{FF2B5EF4-FFF2-40B4-BE49-F238E27FC236}">
                <a16:creationId xmlns:a16="http://schemas.microsoft.com/office/drawing/2014/main" id="{E9E150F2-27AF-03E2-C10D-EB63B7A3C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033" y="1651993"/>
            <a:ext cx="2847703" cy="448379"/>
          </a:xfrm>
          <a:prstGeom prst="rect">
            <a:avLst/>
          </a:prstGeom>
        </p:spPr>
      </p:pic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19815612-EFAE-9C77-F1AB-BD57B3FBED3F}"/>
              </a:ext>
            </a:extLst>
          </p:cNvPr>
          <p:cNvSpPr/>
          <p:nvPr/>
        </p:nvSpPr>
        <p:spPr>
          <a:xfrm>
            <a:off x="676275" y="3356478"/>
            <a:ext cx="3512037" cy="1368132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AF1114"/>
                </a:solidFill>
              </a:rPr>
              <a:t>DES FICHES SYNTHETIQUES</a:t>
            </a:r>
          </a:p>
          <a:p>
            <a:pPr algn="ctr"/>
            <a:endParaRPr lang="fr-FR" sz="1400" b="1" dirty="0">
              <a:solidFill>
                <a:schemeClr val="tx1"/>
              </a:solidFill>
            </a:endParaRP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qui permettent de visualiser rapidement la procédure, le délégataire et les informations utiles</a:t>
            </a:r>
          </a:p>
        </p:txBody>
      </p:sp>
      <p:pic>
        <p:nvPicPr>
          <p:cNvPr id="25" name="Graphique 24" descr="Ligne fléchée : incurvée sens des aiguilles d’une montre contour">
            <a:extLst>
              <a:ext uri="{FF2B5EF4-FFF2-40B4-BE49-F238E27FC236}">
                <a16:creationId xmlns:a16="http://schemas.microsoft.com/office/drawing/2014/main" id="{DA825B3C-7400-08BC-E6AF-3D976E9B0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387814">
            <a:off x="8075252" y="2838002"/>
            <a:ext cx="1287795" cy="128779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992CEA0F-9A11-8B40-C9F9-58AC31C3B84A}"/>
              </a:ext>
            </a:extLst>
          </p:cNvPr>
          <p:cNvSpPr txBox="1"/>
          <p:nvPr/>
        </p:nvSpPr>
        <p:spPr>
          <a:xfrm>
            <a:off x="676275" y="2526906"/>
            <a:ext cx="8042875" cy="540671"/>
          </a:xfrm>
          <a:prstGeom prst="snip1Rect">
            <a:avLst>
              <a:gd name="adj" fmla="val 28530"/>
            </a:avLst>
          </a:prstGeom>
          <a:solidFill>
            <a:srgbClr val="AF1114"/>
          </a:solidFill>
          <a:ln>
            <a:solidFill>
              <a:schemeClr val="accent2"/>
            </a:solidFill>
          </a:ln>
        </p:spPr>
        <p:txBody>
          <a:bodyPr wrap="square" tIns="108000" bIns="108000">
            <a:spAutoFit/>
          </a:bodyPr>
          <a:lstStyle/>
          <a:p>
            <a:pPr algn="just"/>
            <a:r>
              <a:rPr lang="fr-FR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</a:t>
            </a:r>
            <a:r>
              <a:rPr lang="fr-FR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résente les procédures concernant les actes sur prêts entièrement débloqués</a:t>
            </a:r>
          </a:p>
        </p:txBody>
      </p:sp>
      <p:pic>
        <p:nvPicPr>
          <p:cNvPr id="27" name="Graphique 26" descr="Flèche vers la droite avec un remplissage uni">
            <a:extLst>
              <a:ext uri="{FF2B5EF4-FFF2-40B4-BE49-F238E27FC236}">
                <a16:creationId xmlns:a16="http://schemas.microsoft.com/office/drawing/2014/main" id="{8BD37272-EAAE-5855-AA4B-A02EAE182E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76440" y="1418983"/>
            <a:ext cx="914400" cy="9144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71B71FB-ECD1-80DF-5606-C15893898B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2151" y="1289354"/>
            <a:ext cx="2159985" cy="2768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Graphique 28" descr="Flèche vers la droite avec un remplissage uni">
            <a:extLst>
              <a:ext uri="{FF2B5EF4-FFF2-40B4-BE49-F238E27FC236}">
                <a16:creationId xmlns:a16="http://schemas.microsoft.com/office/drawing/2014/main" id="{FB0CB462-A122-4318-EFA6-F07ECEDE8E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15497" y="1445809"/>
            <a:ext cx="914400" cy="9144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06957B2-6CCC-5CEA-043D-739401DD25F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119" r="7924"/>
          <a:stretch/>
        </p:blipFill>
        <p:spPr>
          <a:xfrm>
            <a:off x="9422151" y="3425289"/>
            <a:ext cx="1039805" cy="632496"/>
          </a:xfrm>
          <a:prstGeom prst="rect">
            <a:avLst/>
          </a:prstGeom>
          <a:ln>
            <a:solidFill>
              <a:schemeClr val="accent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Organigramme : Alternative 30">
            <a:extLst>
              <a:ext uri="{FF2B5EF4-FFF2-40B4-BE49-F238E27FC236}">
                <a16:creationId xmlns:a16="http://schemas.microsoft.com/office/drawing/2014/main" id="{3E48F5DC-64C9-E327-4F0C-54BA8F1791D5}"/>
              </a:ext>
            </a:extLst>
          </p:cNvPr>
          <p:cNvSpPr/>
          <p:nvPr/>
        </p:nvSpPr>
        <p:spPr>
          <a:xfrm>
            <a:off x="4534699" y="3375528"/>
            <a:ext cx="3512037" cy="1368132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AF1114"/>
                </a:solidFill>
              </a:rPr>
              <a:t>DES LIENS DIRECTS </a:t>
            </a:r>
          </a:p>
          <a:p>
            <a:pPr algn="ctr"/>
            <a:endParaRPr lang="fr-FR" sz="1400" b="1" dirty="0">
              <a:solidFill>
                <a:schemeClr val="tx1"/>
              </a:solidFill>
            </a:endParaRP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vers la tarification, le schéma délégataire, les formulaires AGIL et les messageries à utiliser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B276035-9FCC-A0A3-516B-436E077AD54B}"/>
              </a:ext>
            </a:extLst>
          </p:cNvPr>
          <p:cNvSpPr txBox="1"/>
          <p:nvPr/>
        </p:nvSpPr>
        <p:spPr>
          <a:xfrm>
            <a:off x="676275" y="4975346"/>
            <a:ext cx="11515725" cy="1195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9750" lvl="4" indent="-455613" algn="just" defTabSz="914400">
              <a:spcBef>
                <a:spcPts val="1300"/>
              </a:spcBef>
              <a:buClr>
                <a:schemeClr val="accent2">
                  <a:lumMod val="75000"/>
                </a:schemeClr>
              </a:buClr>
              <a:defRPr/>
            </a:pPr>
            <a:r>
              <a:rPr lang="fr-FR" dirty="0"/>
              <a:t>Les substitutions d’assurance peuvent être saisies par nos clients directement sur notre site internet : </a:t>
            </a:r>
            <a:endParaRPr lang="fr-FR" dirty="0"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825500" lvl="4" indent="-285750" algn="just" defTabSz="914400">
              <a:spcBef>
                <a:spcPts val="13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rgbClr val="AF1114"/>
                </a:solidFill>
                <a:ea typeface="+mn-lt"/>
                <a:cs typeface="+mn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Formulaire de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AF1114"/>
                </a:solidFill>
                <a:effectLst/>
                <a:uLnTx/>
                <a:uFillTx/>
                <a:ea typeface="+mn-lt"/>
                <a:cs typeface="+mn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substitution </a:t>
            </a:r>
            <a:r>
              <a:rPr lang="fr-FR" sz="1600" dirty="0">
                <a:solidFill>
                  <a:srgbClr val="AF1114"/>
                </a:solidFill>
                <a:ea typeface="+mn-lt"/>
                <a:cs typeface="+mn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mon contrat actuel d'assurance emprunteur (caisse-epargne.fr)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rgbClr val="AF1114"/>
              </a:solidFill>
              <a:effectLst/>
              <a:uLnTx/>
              <a:uFillTx/>
              <a:ea typeface="+mn-ea"/>
              <a:cs typeface="Arial"/>
            </a:endParaRPr>
          </a:p>
          <a:p>
            <a:pPr marL="825500" lvl="4" indent="-285750" algn="just" defTabSz="914400">
              <a:spcBef>
                <a:spcPts val="13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rgbClr val="AF1114"/>
                </a:solidFill>
                <a:ea typeface="+mn-lt"/>
                <a:cs typeface="+mn-l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https://www.ade.caisse-epargne.fr/Documentation/Guides/guide_formulaire_ce.pdf</a:t>
            </a:r>
            <a:endParaRPr lang="fr-FR" sz="1600" dirty="0">
              <a:solidFill>
                <a:srgbClr val="AF1114"/>
              </a:solidFill>
              <a:ea typeface="+mn-lt"/>
              <a:cs typeface="Arial" panose="020B0604020202020204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643342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175295-F611-02BB-7ECD-81FF56AF0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679" y="2103437"/>
            <a:ext cx="6910952" cy="1325563"/>
          </a:xfrm>
        </p:spPr>
        <p:txBody>
          <a:bodyPr/>
          <a:lstStyle/>
          <a:p>
            <a:r>
              <a:rPr lang="fr-FR" dirty="0"/>
              <a:t>Mes Alertes sur BANXO.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825D46-A024-2054-A628-C5A92CF1F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4679" y="1520825"/>
            <a:ext cx="7708121" cy="684000"/>
          </a:xfrm>
        </p:spPr>
        <p:txBody>
          <a:bodyPr/>
          <a:lstStyle/>
          <a:p>
            <a:r>
              <a:rPr lang="fr-FR" dirty="0"/>
              <a:t>SELFCARE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BE20AB-41D5-23B2-9B8E-2787B9DD9AC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6A3711-EB91-24E1-61E3-DEE376CAB2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5" name="Pictur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16DB1ABA-733C-C35C-87AD-29DB08FD8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4491990"/>
            <a:ext cx="3707951" cy="177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03988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F3535F-4CF1-5B13-C137-A57606557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D8DEB6-DB29-C4F6-8678-5C9254E2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10</a:t>
            </a:fld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A0D0085-12B6-7622-1F9F-FB6111C70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4891" y="907081"/>
            <a:ext cx="8815937" cy="432000"/>
          </a:xfrm>
        </p:spPr>
        <p:txBody>
          <a:bodyPr/>
          <a:lstStyle/>
          <a:p>
            <a:r>
              <a:rPr lang="fr-FR" dirty="0"/>
              <a:t>Pour accéder à Mes Alertes en 3 clics.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577D7B98-70ED-8F1A-C3E1-A9BF234E3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892" y="277186"/>
            <a:ext cx="8815938" cy="719227"/>
          </a:xfrm>
        </p:spPr>
        <p:txBody>
          <a:bodyPr/>
          <a:lstStyle/>
          <a:p>
            <a:r>
              <a:rPr lang="fr-FR" dirty="0"/>
              <a:t>Mes alertes sur banxo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C224257-641C-06AB-A8ED-801A2BFF37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0112" y="1493822"/>
            <a:ext cx="7758138" cy="49431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487B8F-06FE-A757-94F4-8C7863E24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7006" y="205259"/>
            <a:ext cx="2513924" cy="90831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51827-6326-BC6D-FB14-92BDCA12AE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140">
            <a:off x="10423072" y="1158843"/>
            <a:ext cx="1216558" cy="161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39088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F3535F-4CF1-5B13-C137-A57606557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D8DEB6-DB29-C4F6-8678-5C9254E2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11</a:t>
            </a:fld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A0D0085-12B6-7622-1F9F-FB6111C70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4891" y="907081"/>
            <a:ext cx="8815937" cy="432000"/>
          </a:xfrm>
        </p:spPr>
        <p:txBody>
          <a:bodyPr/>
          <a:lstStyle/>
          <a:p>
            <a:r>
              <a:rPr lang="fr-FR" dirty="0"/>
              <a:t>Ce qui existe aujourd'hui. 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577D7B98-70ED-8F1A-C3E1-A9BF234E3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892" y="277186"/>
            <a:ext cx="8815938" cy="719227"/>
          </a:xfrm>
        </p:spPr>
        <p:txBody>
          <a:bodyPr/>
          <a:lstStyle/>
          <a:p>
            <a:r>
              <a:rPr lang="fr-FR" dirty="0"/>
              <a:t>Mes alertes sur banxo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DB73C68-19F6-3462-62A8-5620954D3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0090" y="350116"/>
            <a:ext cx="1834836" cy="6629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9B09EF-EA90-589B-BA40-F6EDB508B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27" y="1885389"/>
            <a:ext cx="11086423" cy="420759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EE42061-00AD-77B9-B936-29C0926740FC}"/>
              </a:ext>
            </a:extLst>
          </p:cNvPr>
          <p:cNvSpPr txBox="1"/>
          <p:nvPr/>
        </p:nvSpPr>
        <p:spPr>
          <a:xfrm>
            <a:off x="3695321" y="1446046"/>
            <a:ext cx="4267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6 alertes « Vie du compte »​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1F62FB30-7184-4832-2564-1E3D45780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20854103">
            <a:off x="3073727" y="1228968"/>
            <a:ext cx="1014158" cy="66452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45C357-7872-9AF0-4D86-464B1A77804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140">
            <a:off x="10860278" y="174967"/>
            <a:ext cx="896569" cy="118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06324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F3535F-4CF1-5B13-C137-A57606557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D8DEB6-DB29-C4F6-8678-5C9254E2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12</a:t>
            </a:fld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A0D0085-12B6-7622-1F9F-FB6111C70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4891" y="907081"/>
            <a:ext cx="8815937" cy="432000"/>
          </a:xfrm>
        </p:spPr>
        <p:txBody>
          <a:bodyPr/>
          <a:lstStyle/>
          <a:p>
            <a:r>
              <a:rPr lang="fr-FR" dirty="0"/>
              <a:t>Ce qui existe aujourd'hui. 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577D7B98-70ED-8F1A-C3E1-A9BF234E3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892" y="277186"/>
            <a:ext cx="8815938" cy="719227"/>
          </a:xfrm>
        </p:spPr>
        <p:txBody>
          <a:bodyPr/>
          <a:lstStyle/>
          <a:p>
            <a:r>
              <a:rPr lang="fr-FR" dirty="0"/>
              <a:t>Mes alertes sur banxo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F15BF90-986D-01A3-3D0E-A66BA96394D5}"/>
              </a:ext>
            </a:extLst>
          </p:cNvPr>
          <p:cNvSpPr txBox="1"/>
          <p:nvPr/>
        </p:nvSpPr>
        <p:spPr>
          <a:xfrm>
            <a:off x="3577627" y="1427939"/>
            <a:ext cx="4267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6 alertes « Usage de ma carte »</a:t>
            </a:r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B1417743-A6B2-24E1-C449-6A5D39C9F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20854103">
            <a:off x="2756857" y="1256128"/>
            <a:ext cx="1014158" cy="6645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4D711A-826B-FD67-99F4-A5648F413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03" y="1874068"/>
            <a:ext cx="10874303" cy="44148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C09F3E9-B7C1-8095-4FCC-B8C279799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090" y="350116"/>
            <a:ext cx="1834836" cy="6629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15EAEC-E680-5C50-10BA-17DEC6888B1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140">
            <a:off x="10860278" y="174967"/>
            <a:ext cx="896569" cy="118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7504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868CD-BE6D-60E2-A5FE-16B46FD3C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107" y="2001586"/>
            <a:ext cx="6989275" cy="786882"/>
          </a:xfrm>
        </p:spPr>
        <p:txBody>
          <a:bodyPr/>
          <a:lstStyle/>
          <a:p>
            <a:r>
              <a:rPr lang="fr-FR" dirty="0"/>
              <a:t>2 animations </a:t>
            </a:r>
            <a:br>
              <a:rPr lang="fr-FR" dirty="0"/>
            </a:br>
            <a:r>
              <a:rPr lang="fr-FR" dirty="0"/>
              <a:t>pour se préparer pour 2024.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B114F0-E579-E1BA-C6FF-71BB2055C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6362" y="1355599"/>
            <a:ext cx="5895123" cy="684000"/>
          </a:xfrm>
        </p:spPr>
        <p:txBody>
          <a:bodyPr/>
          <a:lstStyle/>
          <a:p>
            <a:r>
              <a:rPr lang="fr-FR" dirty="0"/>
              <a:t>Money Time Digital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B44369-0CEF-3097-AB24-B0AE07AC28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80D7FD7-B6E2-ECB5-CB08-ADF267C519C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8" name="Pictur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292304F9-932C-3643-06F9-6E0E84A59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4491990"/>
            <a:ext cx="3707951" cy="177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571507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F0AF907-A6BB-92D8-8246-6AC8AF301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9001" y="6514245"/>
            <a:ext cx="3600000" cy="252000"/>
          </a:xfrm>
        </p:spPr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BDE5E6-69A7-9F6B-E129-27A399BB1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14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FC47B3A-3AB2-85B0-7298-15AE339D3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0773" y="1070043"/>
            <a:ext cx="8815937" cy="432000"/>
          </a:xfrm>
        </p:spPr>
        <p:txBody>
          <a:bodyPr/>
          <a:lstStyle/>
          <a:p>
            <a:r>
              <a:rPr lang="fr-FR" dirty="0"/>
              <a:t>Calendrier de l’Avent Digital 2023. 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D7F5074-E5AB-4879-03A0-0E23B55F2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774" y="440148"/>
            <a:ext cx="8815938" cy="719227"/>
          </a:xfrm>
        </p:spPr>
        <p:txBody>
          <a:bodyPr/>
          <a:lstStyle/>
          <a:p>
            <a:r>
              <a:rPr lang="fr-FR" dirty="0"/>
              <a:t>MONEY TIME DIGITAL</a:t>
            </a:r>
          </a:p>
        </p:txBody>
      </p:sp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631C5EC8-B5B3-F163-F961-0E78AB7F033B}"/>
              </a:ext>
            </a:extLst>
          </p:cNvPr>
          <p:cNvSpPr txBox="1">
            <a:spLocks/>
          </p:cNvSpPr>
          <p:nvPr/>
        </p:nvSpPr>
        <p:spPr>
          <a:xfrm>
            <a:off x="3089498" y="2050306"/>
            <a:ext cx="7240506" cy="325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rgbClr val="3E454A"/>
                </a:solidFill>
              </a:rPr>
              <a:t>A découvrir, à compter du 1</a:t>
            </a:r>
            <a:r>
              <a:rPr lang="fr-FR" sz="1800" baseline="30000" dirty="0">
                <a:solidFill>
                  <a:srgbClr val="3E454A"/>
                </a:solidFill>
              </a:rPr>
              <a:t>er</a:t>
            </a:r>
            <a:r>
              <a:rPr lang="fr-FR" sz="1800" dirty="0">
                <a:solidFill>
                  <a:srgbClr val="3E454A"/>
                </a:solidFill>
              </a:rPr>
              <a:t> décembre, sur Viva Engage !!</a:t>
            </a:r>
          </a:p>
          <a:p>
            <a:endParaRPr lang="fr-FR" sz="700" dirty="0">
              <a:solidFill>
                <a:srgbClr val="3E454A"/>
              </a:solidFill>
            </a:endParaRPr>
          </a:p>
          <a:p>
            <a:r>
              <a:rPr lang="fr-FR" b="0" dirty="0">
                <a:solidFill>
                  <a:srgbClr val="3E454A"/>
                </a:solidFill>
              </a:rPr>
              <a:t>Nous vous donnons rendez – vous, </a:t>
            </a:r>
            <a:r>
              <a:rPr lang="fr-FR" dirty="0"/>
              <a:t>sur Viva Engage</a:t>
            </a:r>
            <a:r>
              <a:rPr lang="fr-FR" b="0" dirty="0">
                <a:solidFill>
                  <a:srgbClr val="3E454A"/>
                </a:solidFill>
              </a:rPr>
              <a:t>, pour découvrir la question digitale du jour et tenter de gagner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rgbClr val="3E454A"/>
                </a:solidFill>
              </a:rPr>
              <a:t>Une </a:t>
            </a:r>
            <a:r>
              <a:rPr lang="fr-FR" dirty="0"/>
              <a:t>carte cadeau de 30€ chaque jour,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Une Apple Watch Série 9 d’une valeur unitaire de 450€TTC </a:t>
            </a:r>
            <a:r>
              <a:rPr lang="fr-FR" b="0" dirty="0">
                <a:solidFill>
                  <a:srgbClr val="3E454A"/>
                </a:solidFill>
              </a:rPr>
              <a:t>si vous avez répondu correctement à au moins 5 questions du quiz.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0" dirty="0">
              <a:solidFill>
                <a:srgbClr val="3E454A"/>
              </a:solidFill>
            </a:endParaRPr>
          </a:p>
          <a:p>
            <a:pPr algn="ctr"/>
            <a:endParaRPr lang="fr-FR" b="0" dirty="0">
              <a:solidFill>
                <a:srgbClr val="3E454A"/>
              </a:solidFill>
            </a:endParaRPr>
          </a:p>
          <a:p>
            <a:endParaRPr lang="fr-FR" dirty="0"/>
          </a:p>
        </p:txBody>
      </p:sp>
      <p:pic>
        <p:nvPicPr>
          <p:cNvPr id="8" name="Image 7" descr="Une image contenant Noël, sapin, hiver, décoration de Noël&#10;&#10;Description générée automatiquement">
            <a:extLst>
              <a:ext uri="{FF2B5EF4-FFF2-40B4-BE49-F238E27FC236}">
                <a16:creationId xmlns:a16="http://schemas.microsoft.com/office/drawing/2014/main" id="{B3039A48-6E5E-DF36-E0FE-4DF2DB3918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8" r="80296" b="37669"/>
          <a:stretch/>
        </p:blipFill>
        <p:spPr>
          <a:xfrm>
            <a:off x="0" y="-63374"/>
            <a:ext cx="27150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1007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F0AF907-A6BB-92D8-8246-6AC8AF301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HDJ – Le digital au service du client -30/11/2023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BDE5E6-69A7-9F6B-E129-27A399BB1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15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FC47B3A-3AB2-85B0-7298-15AE339D3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Animation flash « Money Time digital 2023 »</a:t>
            </a:r>
            <a:r>
              <a:rPr lang="fr-FR" dirty="0"/>
              <a:t>. 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D7F5074-E5AB-4879-03A0-0E23B55F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MONEY TIME DIGITAL</a:t>
            </a:r>
          </a:p>
        </p:txBody>
      </p:sp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631C5EC8-B5B3-F163-F961-0E78AB7F033B}"/>
              </a:ext>
            </a:extLst>
          </p:cNvPr>
          <p:cNvSpPr txBox="1">
            <a:spLocks/>
          </p:cNvSpPr>
          <p:nvPr/>
        </p:nvSpPr>
        <p:spPr>
          <a:xfrm>
            <a:off x="789919" y="1633848"/>
            <a:ext cx="5538454" cy="45949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00" dirty="0">
              <a:solidFill>
                <a:srgbClr val="3E454A"/>
              </a:solidFill>
            </a:endParaRPr>
          </a:p>
          <a:p>
            <a:r>
              <a:rPr lang="fr-FR" sz="1800" dirty="0">
                <a:solidFill>
                  <a:srgbClr val="3E454A"/>
                </a:solidFill>
              </a:rPr>
              <a:t>Parce que le digital est plus que jamais au cœur de notre modèle relationnel, </a:t>
            </a:r>
          </a:p>
          <a:p>
            <a:r>
              <a:rPr lang="fr-FR" sz="1800" dirty="0">
                <a:solidFill>
                  <a:srgbClr val="3E454A"/>
                </a:solidFill>
              </a:rPr>
              <a:t>Réalisons </a:t>
            </a:r>
            <a:r>
              <a:rPr lang="fr-FR" sz="1800" dirty="0"/>
              <a:t>100% de nos ventes à distance en décembre !! </a:t>
            </a:r>
          </a:p>
          <a:p>
            <a:r>
              <a:rPr lang="fr-FR" sz="1800" dirty="0"/>
              <a:t>Un budget pour un moment convivial à gagner !!</a:t>
            </a:r>
            <a:endParaRPr lang="fr-FR" dirty="0"/>
          </a:p>
          <a:p>
            <a:endParaRPr lang="fr-FR" sz="700" dirty="0">
              <a:solidFill>
                <a:srgbClr val="3E454A"/>
              </a:solidFill>
            </a:endParaRPr>
          </a:p>
          <a:p>
            <a:r>
              <a:rPr lang="fr-FR" dirty="0">
                <a:solidFill>
                  <a:srgbClr val="3E454A"/>
                </a:solidFill>
              </a:rPr>
              <a:t>Les principes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Période : </a:t>
            </a:r>
            <a:r>
              <a:rPr lang="fr-FR" sz="1400" b="0" dirty="0">
                <a:solidFill>
                  <a:srgbClr val="3E454A"/>
                </a:solidFill>
              </a:rPr>
              <a:t>du 05/12/2023 au 16/12/2023.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Produits éligibles : </a:t>
            </a:r>
            <a:r>
              <a:rPr lang="fr-FR" sz="1400" b="0" dirty="0">
                <a:solidFill>
                  <a:srgbClr val="3E454A"/>
                </a:solidFill>
              </a:rPr>
              <a:t>produits et services pilotés dans le tableau de bord digital (épargne, bancarisation, IARD, Prévoyance, crédits).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Source : </a:t>
            </a:r>
            <a:r>
              <a:rPr lang="fr-FR" sz="1400" b="0" dirty="0">
                <a:solidFill>
                  <a:srgbClr val="3E454A"/>
                </a:solidFill>
              </a:rPr>
              <a:t>tableau de bord digital CEGEE.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0" dirty="0">
              <a:solidFill>
                <a:srgbClr val="3E454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0" dirty="0">
              <a:solidFill>
                <a:srgbClr val="3E454A"/>
              </a:solidFill>
            </a:endParaRPr>
          </a:p>
          <a:p>
            <a:pPr algn="ctr"/>
            <a:endParaRPr lang="fr-FR" b="0" dirty="0">
              <a:solidFill>
                <a:srgbClr val="3E454A"/>
              </a:solidFill>
            </a:endParaRPr>
          </a:p>
          <a:p>
            <a:endParaRPr lang="fr-FR" dirty="0"/>
          </a:p>
        </p:txBody>
      </p:sp>
      <p:graphicFrame>
        <p:nvGraphicFramePr>
          <p:cNvPr id="9" name="Tableau 11">
            <a:extLst>
              <a:ext uri="{FF2B5EF4-FFF2-40B4-BE49-F238E27FC236}">
                <a16:creationId xmlns:a16="http://schemas.microsoft.com/office/drawing/2014/main" id="{91293E6A-7809-4FD4-09CF-FEA17174F6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275267"/>
              </p:ext>
            </p:extLst>
          </p:nvPr>
        </p:nvGraphicFramePr>
        <p:xfrm>
          <a:off x="6491335" y="1865013"/>
          <a:ext cx="5522611" cy="3802455"/>
        </p:xfrm>
        <a:graphic>
          <a:graphicData uri="http://schemas.openxmlformats.org/drawingml/2006/table">
            <a:tbl>
              <a:tblPr firstRow="1" bandRow="1"/>
              <a:tblGrid>
                <a:gridCol w="1564918">
                  <a:extLst>
                    <a:ext uri="{9D8B030D-6E8A-4147-A177-3AD203B41FA5}">
                      <a16:colId xmlns:a16="http://schemas.microsoft.com/office/drawing/2014/main" val="1782656272"/>
                    </a:ext>
                  </a:extLst>
                </a:gridCol>
                <a:gridCol w="1793917">
                  <a:extLst>
                    <a:ext uri="{9D8B030D-6E8A-4147-A177-3AD203B41FA5}">
                      <a16:colId xmlns:a16="http://schemas.microsoft.com/office/drawing/2014/main" val="3133084602"/>
                    </a:ext>
                  </a:extLst>
                </a:gridCol>
                <a:gridCol w="2163776">
                  <a:extLst>
                    <a:ext uri="{9D8B030D-6E8A-4147-A177-3AD203B41FA5}">
                      <a16:colId xmlns:a16="http://schemas.microsoft.com/office/drawing/2014/main" val="3098455667"/>
                    </a:ext>
                  </a:extLst>
                </a:gridCol>
              </a:tblGrid>
              <a:tr h="9048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sz="1200" b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200" b="0" dirty="0"/>
                        <a:t>Conditions sur la période </a:t>
                      </a:r>
                    </a:p>
                    <a:p>
                      <a:pPr algn="ctr"/>
                      <a:r>
                        <a:rPr lang="fr-FR" sz="1200" b="0" dirty="0"/>
                        <a:t>(05/12 au 16/12/2023)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200" b="0" dirty="0"/>
                        <a:t>Récompenses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123179"/>
                  </a:ext>
                </a:extLst>
              </a:tr>
              <a:tr h="13725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b="0" dirty="0"/>
                        <a:t>50 meilleures agences de la CEGEE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/>
                        <a:t>Taux de VAD ≥ 80%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/>
                        <a:t>Minimum  de 10 VF VAD / ETP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/>
                        <a:t>Budget de 40€ par ETP</a:t>
                      </a:r>
                      <a:endParaRPr lang="fr-FR" sz="1200" b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389992"/>
                  </a:ext>
                </a:extLst>
              </a:tr>
              <a:tr h="762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dirty="0"/>
                        <a:t>Trois meilleures Territoires </a:t>
                      </a:r>
                      <a:endParaRPr lang="fr-FR" sz="1200" b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dirty="0"/>
                        <a:t>Taux de VAD ≥ 80%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/>
                        <a:t>Budget de 40€ par ETP (DT, DA/DAA) </a:t>
                      </a:r>
                      <a:endParaRPr lang="fr-FR" sz="1200" b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276374"/>
                  </a:ext>
                </a:extLst>
              </a:tr>
              <a:tr h="762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dirty="0"/>
                        <a:t>Meilleure DR </a:t>
                      </a:r>
                      <a:endParaRPr lang="fr-FR" sz="1200" b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dirty="0"/>
                        <a:t>Taux de VAD ≥ 80%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dirty="0"/>
                        <a:t>Budget de 40€ par ETP (staff DR, yc promoteurs)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047017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3C392C1D-0E61-2EFB-5596-CF3CA53F7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043" y="5649362"/>
            <a:ext cx="1333602" cy="74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4740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42100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Caisse d'Epargne">
  <a:themeElements>
    <a:clrScheme name="DEFIS 2024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5995CF"/>
      </a:accent1>
      <a:accent2>
        <a:srgbClr val="662483"/>
      </a:accent2>
      <a:accent3>
        <a:srgbClr val="E53011"/>
      </a:accent3>
      <a:accent4>
        <a:srgbClr val="E94E1A"/>
      </a:accent4>
      <a:accent5>
        <a:srgbClr val="F39200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690d62-9fef-4073-b215-16ba72e890bc" xsi:nil="true"/>
    <lcf76f155ced4ddcb4097134ff3c332f xmlns="0dc9d6a5-76b7-4aa3-81d6-647f42209dc1">
      <Terms xmlns="http://schemas.microsoft.com/office/infopath/2007/PartnerControls"/>
    </lcf76f155ced4ddcb4097134ff3c332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986C5DE52B9C43977E2657E5627534" ma:contentTypeVersion="15" ma:contentTypeDescription="Create a new document." ma:contentTypeScope="" ma:versionID="f6643f2b6b6df0d69bfa66f77ce99808">
  <xsd:schema xmlns:xsd="http://www.w3.org/2001/XMLSchema" xmlns:xs="http://www.w3.org/2001/XMLSchema" xmlns:p="http://schemas.microsoft.com/office/2006/metadata/properties" xmlns:ns2="0dc9d6a5-76b7-4aa3-81d6-647f42209dc1" xmlns:ns3="9c690d62-9fef-4073-b215-16ba72e890bc" targetNamespace="http://schemas.microsoft.com/office/2006/metadata/properties" ma:root="true" ma:fieldsID="b07446b3a5412cb44e63e226b15be9fd" ns2:_="" ns3:_="">
    <xsd:import namespace="0dc9d6a5-76b7-4aa3-81d6-647f42209dc1"/>
    <xsd:import namespace="9c690d62-9fef-4073-b215-16ba72e890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c9d6a5-76b7-4aa3-81d6-647f42209d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690d62-9fef-4073-b215-16ba72e890b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8bb56887-d6c1-417a-96f7-15791e419fa5}" ma:internalName="TaxCatchAll" ma:showField="CatchAllData" ma:web="9c690d62-9fef-4073-b215-16ba72e890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0B633D-3C5B-4817-A0EC-E023CB6859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919F29-9050-476B-8B89-30C229E81FD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2465F2F0-24F7-4084-9E39-E15DF73F6DE2}">
  <ds:schemaRefs>
    <ds:schemaRef ds:uri="0dc9d6a5-76b7-4aa3-81d6-647f42209dc1"/>
    <ds:schemaRef ds:uri="9c690d62-9fef-4073-b215-16ba72e890b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F9F9499A-E271-4839-AB3C-D51A0FF18DEE}">
  <ds:schemaRefs>
    <ds:schemaRef ds:uri="0dc9d6a5-76b7-4aa3-81d6-647f42209dc1"/>
    <ds:schemaRef ds:uri="9c690d62-9fef-4073-b215-16ba72e890b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314</TotalTime>
  <Words>933</Words>
  <Application>Microsoft Office PowerPoint</Application>
  <PresentationFormat>Grand écran</PresentationFormat>
  <Paragraphs>136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Microsoft JhengHei</vt:lpstr>
      <vt:lpstr>Microsoft YaHei Light</vt:lpstr>
      <vt:lpstr>Arial</vt:lpstr>
      <vt:lpstr>Arial Black</vt:lpstr>
      <vt:lpstr>Arial Nova</vt:lpstr>
      <vt:lpstr>Calibri</vt:lpstr>
      <vt:lpstr>Wingdings</vt:lpstr>
      <vt:lpstr>Wingdings 2</vt:lpstr>
      <vt:lpstr>Caisse d'Epargne</vt:lpstr>
      <vt:lpstr>Présentation PowerPoint</vt:lpstr>
      <vt:lpstr>Le digital au service du client.</vt:lpstr>
      <vt:lpstr>Le Crédit Immobilier Digitalisé. </vt:lpstr>
      <vt:lpstr>LE PARCOURS CRÉDIT IMMO DIGITAL.</vt:lpstr>
      <vt:lpstr>LE PARCOURS CRÉDIT IMMO DIGITAL.</vt:lpstr>
      <vt:lpstr>PERFORMANCE ENERGÉTIQUE DES LOGEMENTS.</vt:lpstr>
      <vt:lpstr>VOUS AVEZ UNE QUESTION ? </vt:lpstr>
      <vt:lpstr>LE GUIDE DES ACTES DE GESTION.</vt:lpstr>
      <vt:lpstr>Mes Alertes sur BANXO.</vt:lpstr>
      <vt:lpstr>Mes alertes sur banxo</vt:lpstr>
      <vt:lpstr>Mes alertes sur banxo</vt:lpstr>
      <vt:lpstr>Mes alertes sur banxo</vt:lpstr>
      <vt:lpstr>2 animations  pour se préparer pour 2024.  </vt:lpstr>
      <vt:lpstr>MONEY TIME DIGITAL</vt:lpstr>
      <vt:lpstr>MONEY TIME DIGITAL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WEISS Michel [CEGEE]</cp:lastModifiedBy>
  <cp:revision>33</cp:revision>
  <dcterms:created xsi:type="dcterms:W3CDTF">2021-07-28T12:57:33Z</dcterms:created>
  <dcterms:modified xsi:type="dcterms:W3CDTF">2023-11-29T12:49:51Z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2022-12-14T10:09:25Z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  <property fmtid="{D5CDD505-2E9C-101B-9397-08002B2CF9AE}" pid="8" name="ContentTypeId">
    <vt:lpwstr>0x010100C0986C5DE52B9C43977E2657E5627534</vt:lpwstr>
  </property>
  <property fmtid="{D5CDD505-2E9C-101B-9397-08002B2CF9AE}" pid="9" name="MediaServiceImageTags">
    <vt:lpwstr/>
  </property>
</Properties>
</file>