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6"/>
  </p:notesMasterIdLst>
  <p:sldIdLst>
    <p:sldId id="256" r:id="rId6"/>
    <p:sldId id="305" r:id="rId7"/>
    <p:sldId id="306" r:id="rId8"/>
    <p:sldId id="310" r:id="rId9"/>
    <p:sldId id="307" r:id="rId10"/>
    <p:sldId id="304" r:id="rId11"/>
    <p:sldId id="274" r:id="rId12"/>
    <p:sldId id="308" r:id="rId13"/>
    <p:sldId id="276" r:id="rId14"/>
    <p:sldId id="300" r:id="rId15"/>
    <p:sldId id="301" r:id="rId16"/>
    <p:sldId id="283" r:id="rId17"/>
    <p:sldId id="284" r:id="rId18"/>
    <p:sldId id="302" r:id="rId19"/>
    <p:sldId id="285" r:id="rId20"/>
    <p:sldId id="280" r:id="rId21"/>
    <p:sldId id="303" r:id="rId22"/>
    <p:sldId id="298" r:id="rId23"/>
    <p:sldId id="299" r:id="rId24"/>
    <p:sldId id="309" r:id="rId2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90A7B3"/>
    <a:srgbClr val="000000"/>
    <a:srgbClr val="FBDCDD"/>
    <a:srgbClr val="C31632"/>
    <a:srgbClr val="EC1B24"/>
    <a:srgbClr val="E7302A"/>
    <a:srgbClr val="F5F5F5"/>
    <a:srgbClr val="D11921"/>
    <a:srgbClr val="E332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37" autoAdjust="0"/>
    <p:restoredTop sz="77710" autoAdjust="0"/>
  </p:normalViewPr>
  <p:slideViewPr>
    <p:cSldViewPr snapToGrid="0">
      <p:cViewPr varScale="1">
        <p:scale>
          <a:sx n="85" d="100"/>
          <a:sy n="85" d="100"/>
        </p:scale>
        <p:origin x="200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A5D58C-CE3A-4594-BE4E-404CD7A59979}" type="datetimeFigureOut">
              <a:rPr lang="fr-FR" smtClean="0"/>
              <a:t>04/01/2024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37EE4-5618-4582-B57B-5ED857BC52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9325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37EE4-5618-4582-B57B-5ED857BC523F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00784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37EE4-5618-4582-B57B-5ED857BC523F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23864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37EE4-5618-4582-B57B-5ED857BC523F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1665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37EE4-5618-4582-B57B-5ED857BC523F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06022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37EE4-5618-4582-B57B-5ED857BC523F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67197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37EE4-5618-4582-B57B-5ED857BC523F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253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37EE4-5618-4582-B57B-5ED857BC523F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66953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37EE4-5618-4582-B57B-5ED857BC523F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8093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37EE4-5618-4582-B57B-5ED857BC523F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12195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37EE4-5618-4582-B57B-5ED857BC523F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9092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374E478-F673-9D59-0DAC-DE5D8E0AD7A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943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534EA-2E47-7EC3-8A3E-C9477A0847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943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BE407B9-B764-4EC1-82EE-C704674819DC}"/>
              </a:ext>
            </a:extLst>
          </p:cNvPr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B91FA77-4DA7-5A4A-E905-937F4051E0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943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11BFFF4-443B-D4F1-E773-8F1E0720B2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943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5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Webinaire Mon Agence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21 décembre 2023</a:t>
            </a:r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2230017" y="1882370"/>
            <a:ext cx="7087719" cy="1817320"/>
          </a:xfrm>
        </p:spPr>
        <p:txBody>
          <a:bodyPr>
            <a:normAutofit fontScale="90000"/>
          </a:bodyPr>
          <a:lstStyle/>
          <a:p>
            <a:r>
              <a:rPr lang="fr-FR" dirty="0"/>
              <a:t>Gérer ses comptes en toute simplicité grâce à l’application mobile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Direction Distribution et Développement Digitale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3F60B85-3A52-EC68-6925-72F5DF9A89D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Partageons quelques fonctionnalités utiles pour gérer ses comptes et piloter sa carte !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5FEB7EE-58B7-36C2-06C2-2F77A2DD3127}"/>
              </a:ext>
            </a:extLst>
          </p:cNvPr>
          <p:cNvSpPr txBox="1"/>
          <p:nvPr/>
        </p:nvSpPr>
        <p:spPr>
          <a:xfrm>
            <a:off x="2905663" y="4243030"/>
            <a:ext cx="24136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b="1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Suivre ses comptes en un coup d’</a:t>
            </a:r>
            <a:r>
              <a:rPr lang="fr-FR" sz="1800" b="1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oeil</a:t>
            </a:r>
            <a:endParaRPr lang="fr-FR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CD6272B-4FEE-4698-8AD0-31CC7EF45156}"/>
              </a:ext>
            </a:extLst>
          </p:cNvPr>
          <p:cNvSpPr txBox="1"/>
          <p:nvPr/>
        </p:nvSpPr>
        <p:spPr>
          <a:xfrm>
            <a:off x="6869459" y="4243030"/>
            <a:ext cx="25011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b="1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Piloter sa carte en quelques clics</a:t>
            </a:r>
            <a:endParaRPr lang="fr-FR" b="1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E5E22A1-E34E-B11A-4753-5AFBBF48E8C4}"/>
              </a:ext>
            </a:extLst>
          </p:cNvPr>
          <p:cNvSpPr/>
          <p:nvPr/>
        </p:nvSpPr>
        <p:spPr>
          <a:xfrm>
            <a:off x="2505372" y="2205186"/>
            <a:ext cx="3254560" cy="3072002"/>
          </a:xfrm>
          <a:custGeom>
            <a:avLst/>
            <a:gdLst>
              <a:gd name="connsiteX0" fmla="*/ 0 w 3254560"/>
              <a:gd name="connsiteY0" fmla="*/ 0 h 3072002"/>
              <a:gd name="connsiteX1" fmla="*/ 618366 w 3254560"/>
              <a:gd name="connsiteY1" fmla="*/ 0 h 3072002"/>
              <a:gd name="connsiteX2" fmla="*/ 1269278 w 3254560"/>
              <a:gd name="connsiteY2" fmla="*/ 0 h 3072002"/>
              <a:gd name="connsiteX3" fmla="*/ 1985282 w 3254560"/>
              <a:gd name="connsiteY3" fmla="*/ 0 h 3072002"/>
              <a:gd name="connsiteX4" fmla="*/ 2636194 w 3254560"/>
              <a:gd name="connsiteY4" fmla="*/ 0 h 3072002"/>
              <a:gd name="connsiteX5" fmla="*/ 3254560 w 3254560"/>
              <a:gd name="connsiteY5" fmla="*/ 0 h 3072002"/>
              <a:gd name="connsiteX6" fmla="*/ 3254560 w 3254560"/>
              <a:gd name="connsiteY6" fmla="*/ 522240 h 3072002"/>
              <a:gd name="connsiteX7" fmla="*/ 3254560 w 3254560"/>
              <a:gd name="connsiteY7" fmla="*/ 1167361 h 3072002"/>
              <a:gd name="connsiteX8" fmla="*/ 3254560 w 3254560"/>
              <a:gd name="connsiteY8" fmla="*/ 1751041 h 3072002"/>
              <a:gd name="connsiteX9" fmla="*/ 3254560 w 3254560"/>
              <a:gd name="connsiteY9" fmla="*/ 2334722 h 3072002"/>
              <a:gd name="connsiteX10" fmla="*/ 3254560 w 3254560"/>
              <a:gd name="connsiteY10" fmla="*/ 3072002 h 3072002"/>
              <a:gd name="connsiteX11" fmla="*/ 2571102 w 3254560"/>
              <a:gd name="connsiteY11" fmla="*/ 3072002 h 3072002"/>
              <a:gd name="connsiteX12" fmla="*/ 1985282 w 3254560"/>
              <a:gd name="connsiteY12" fmla="*/ 3072002 h 3072002"/>
              <a:gd name="connsiteX13" fmla="*/ 1301824 w 3254560"/>
              <a:gd name="connsiteY13" fmla="*/ 3072002 h 3072002"/>
              <a:gd name="connsiteX14" fmla="*/ 650912 w 3254560"/>
              <a:gd name="connsiteY14" fmla="*/ 3072002 h 3072002"/>
              <a:gd name="connsiteX15" fmla="*/ 0 w 3254560"/>
              <a:gd name="connsiteY15" fmla="*/ 3072002 h 3072002"/>
              <a:gd name="connsiteX16" fmla="*/ 0 w 3254560"/>
              <a:gd name="connsiteY16" fmla="*/ 2549762 h 3072002"/>
              <a:gd name="connsiteX17" fmla="*/ 0 w 3254560"/>
              <a:gd name="connsiteY17" fmla="*/ 2027521 h 3072002"/>
              <a:gd name="connsiteX18" fmla="*/ 0 w 3254560"/>
              <a:gd name="connsiteY18" fmla="*/ 1443841 h 3072002"/>
              <a:gd name="connsiteX19" fmla="*/ 0 w 3254560"/>
              <a:gd name="connsiteY19" fmla="*/ 890881 h 3072002"/>
              <a:gd name="connsiteX20" fmla="*/ 0 w 3254560"/>
              <a:gd name="connsiteY20" fmla="*/ 0 h 307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254560" h="3072002" extrusionOk="0">
                <a:moveTo>
                  <a:pt x="0" y="0"/>
                </a:moveTo>
                <a:cubicBezTo>
                  <a:pt x="283647" y="-22024"/>
                  <a:pt x="393397" y="-26194"/>
                  <a:pt x="618366" y="0"/>
                </a:cubicBezTo>
                <a:cubicBezTo>
                  <a:pt x="843335" y="26194"/>
                  <a:pt x="1109029" y="-21745"/>
                  <a:pt x="1269278" y="0"/>
                </a:cubicBezTo>
                <a:cubicBezTo>
                  <a:pt x="1429527" y="21745"/>
                  <a:pt x="1820538" y="20183"/>
                  <a:pt x="1985282" y="0"/>
                </a:cubicBezTo>
                <a:cubicBezTo>
                  <a:pt x="2150026" y="-20183"/>
                  <a:pt x="2490587" y="-15278"/>
                  <a:pt x="2636194" y="0"/>
                </a:cubicBezTo>
                <a:cubicBezTo>
                  <a:pt x="2781801" y="15278"/>
                  <a:pt x="2991780" y="17907"/>
                  <a:pt x="3254560" y="0"/>
                </a:cubicBezTo>
                <a:cubicBezTo>
                  <a:pt x="3233428" y="209492"/>
                  <a:pt x="3243192" y="293793"/>
                  <a:pt x="3254560" y="522240"/>
                </a:cubicBezTo>
                <a:cubicBezTo>
                  <a:pt x="3265928" y="750687"/>
                  <a:pt x="3255561" y="943559"/>
                  <a:pt x="3254560" y="1167361"/>
                </a:cubicBezTo>
                <a:cubicBezTo>
                  <a:pt x="3253559" y="1391163"/>
                  <a:pt x="3238504" y="1472073"/>
                  <a:pt x="3254560" y="1751041"/>
                </a:cubicBezTo>
                <a:cubicBezTo>
                  <a:pt x="3270616" y="2030009"/>
                  <a:pt x="3281974" y="2052549"/>
                  <a:pt x="3254560" y="2334722"/>
                </a:cubicBezTo>
                <a:cubicBezTo>
                  <a:pt x="3227146" y="2616895"/>
                  <a:pt x="3245834" y="2842383"/>
                  <a:pt x="3254560" y="3072002"/>
                </a:cubicBezTo>
                <a:cubicBezTo>
                  <a:pt x="2992805" y="3086372"/>
                  <a:pt x="2786352" y="3073003"/>
                  <a:pt x="2571102" y="3072002"/>
                </a:cubicBezTo>
                <a:cubicBezTo>
                  <a:pt x="2355852" y="3071001"/>
                  <a:pt x="2226695" y="3097327"/>
                  <a:pt x="1985282" y="3072002"/>
                </a:cubicBezTo>
                <a:cubicBezTo>
                  <a:pt x="1743869" y="3046677"/>
                  <a:pt x="1445115" y="3083669"/>
                  <a:pt x="1301824" y="3072002"/>
                </a:cubicBezTo>
                <a:cubicBezTo>
                  <a:pt x="1158533" y="3060335"/>
                  <a:pt x="811963" y="3047052"/>
                  <a:pt x="650912" y="3072002"/>
                </a:cubicBezTo>
                <a:cubicBezTo>
                  <a:pt x="489861" y="3096952"/>
                  <a:pt x="297003" y="3098834"/>
                  <a:pt x="0" y="3072002"/>
                </a:cubicBezTo>
                <a:cubicBezTo>
                  <a:pt x="6157" y="2882748"/>
                  <a:pt x="-18779" y="2777408"/>
                  <a:pt x="0" y="2549762"/>
                </a:cubicBezTo>
                <a:cubicBezTo>
                  <a:pt x="18779" y="2322116"/>
                  <a:pt x="-13511" y="2169413"/>
                  <a:pt x="0" y="2027521"/>
                </a:cubicBezTo>
                <a:cubicBezTo>
                  <a:pt x="13511" y="1885629"/>
                  <a:pt x="-13260" y="1628004"/>
                  <a:pt x="0" y="1443841"/>
                </a:cubicBezTo>
                <a:cubicBezTo>
                  <a:pt x="13260" y="1259678"/>
                  <a:pt x="-19579" y="1048862"/>
                  <a:pt x="0" y="890881"/>
                </a:cubicBezTo>
                <a:cubicBezTo>
                  <a:pt x="19579" y="732900"/>
                  <a:pt x="17355" y="329130"/>
                  <a:pt x="0" y="0"/>
                </a:cubicBezTo>
                <a:close/>
              </a:path>
            </a:pathLst>
          </a:custGeom>
          <a:noFill/>
          <a:ln w="28575">
            <a:solidFill>
              <a:srgbClr val="DB0029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419722493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242CDBE4-E478-C09F-F70A-39BB9BA4927E}"/>
              </a:ext>
            </a:extLst>
          </p:cNvPr>
          <p:cNvSpPr txBox="1"/>
          <p:nvPr/>
        </p:nvSpPr>
        <p:spPr>
          <a:xfrm>
            <a:off x="3442845" y="2140425"/>
            <a:ext cx="132131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5000" dirty="0">
                <a:solidFill>
                  <a:schemeClr val="bg1">
                    <a:lumMod val="95000"/>
                  </a:schemeClr>
                </a:solidFill>
              </a:rPr>
              <a:t>1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FC1B2689-E66A-08F5-3740-2F8E5F59D067}"/>
              </a:ext>
            </a:extLst>
          </p:cNvPr>
          <p:cNvGrpSpPr/>
          <p:nvPr/>
        </p:nvGrpSpPr>
        <p:grpSpPr>
          <a:xfrm>
            <a:off x="3396477" y="2776665"/>
            <a:ext cx="1462455" cy="1190857"/>
            <a:chOff x="2456145" y="1382763"/>
            <a:chExt cx="444529" cy="361974"/>
          </a:xfrm>
        </p:grpSpPr>
        <p:sp>
          <p:nvSpPr>
            <p:cNvPr id="21" name="Freeform 27">
              <a:extLst>
                <a:ext uri="{FF2B5EF4-FFF2-40B4-BE49-F238E27FC236}">
                  <a16:creationId xmlns:a16="http://schemas.microsoft.com/office/drawing/2014/main" id="{B96EBF4E-E950-1B62-96A9-430D76996EB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3554" y="1430391"/>
              <a:ext cx="188396" cy="197921"/>
            </a:xfrm>
            <a:custGeom>
              <a:avLst/>
              <a:gdLst>
                <a:gd name="T0" fmla="*/ 0 w 75"/>
                <a:gd name="T1" fmla="*/ 78 h 78"/>
                <a:gd name="T2" fmla="*/ 22 w 75"/>
                <a:gd name="T3" fmla="*/ 18 h 78"/>
                <a:gd name="T4" fmla="*/ 48 w 75"/>
                <a:gd name="T5" fmla="*/ 0 h 78"/>
                <a:gd name="T6" fmla="*/ 48 w 75"/>
                <a:gd name="T7" fmla="*/ 0 h 78"/>
                <a:gd name="T8" fmla="*/ 73 w 75"/>
                <a:gd name="T9" fmla="*/ 28 h 78"/>
                <a:gd name="T10" fmla="*/ 67 w 75"/>
                <a:gd name="T11" fmla="*/ 7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78">
                  <a:moveTo>
                    <a:pt x="0" y="78"/>
                  </a:moveTo>
                  <a:cubicBezTo>
                    <a:pt x="22" y="18"/>
                    <a:pt x="22" y="18"/>
                    <a:pt x="22" y="18"/>
                  </a:cubicBezTo>
                  <a:cubicBezTo>
                    <a:pt x="26" y="7"/>
                    <a:pt x="37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63" y="0"/>
                    <a:pt x="75" y="13"/>
                    <a:pt x="73" y="28"/>
                  </a:cubicBezTo>
                  <a:cubicBezTo>
                    <a:pt x="67" y="70"/>
                    <a:pt x="67" y="70"/>
                    <a:pt x="67" y="70"/>
                  </a:cubicBezTo>
                </a:path>
              </a:pathLst>
            </a:cu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28">
              <a:extLst>
                <a:ext uri="{FF2B5EF4-FFF2-40B4-BE49-F238E27FC236}">
                  <a16:creationId xmlns:a16="http://schemas.microsoft.com/office/drawing/2014/main" id="{CEF11D13-DFE2-F1C2-2C9F-5DD850F70C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6986" y="1430391"/>
              <a:ext cx="188396" cy="197921"/>
            </a:xfrm>
            <a:custGeom>
              <a:avLst/>
              <a:gdLst>
                <a:gd name="T0" fmla="*/ 75 w 75"/>
                <a:gd name="T1" fmla="*/ 78 h 78"/>
                <a:gd name="T2" fmla="*/ 52 w 75"/>
                <a:gd name="T3" fmla="*/ 16 h 78"/>
                <a:gd name="T4" fmla="*/ 29 w 75"/>
                <a:gd name="T5" fmla="*/ 0 h 78"/>
                <a:gd name="T6" fmla="*/ 27 w 75"/>
                <a:gd name="T7" fmla="*/ 0 h 78"/>
                <a:gd name="T8" fmla="*/ 2 w 75"/>
                <a:gd name="T9" fmla="*/ 28 h 78"/>
                <a:gd name="T10" fmla="*/ 8 w 75"/>
                <a:gd name="T11" fmla="*/ 7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78">
                  <a:moveTo>
                    <a:pt x="75" y="78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48" y="6"/>
                    <a:pt x="39" y="0"/>
                    <a:pt x="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2" y="0"/>
                    <a:pt x="0" y="13"/>
                    <a:pt x="2" y="28"/>
                  </a:cubicBezTo>
                  <a:cubicBezTo>
                    <a:pt x="8" y="70"/>
                    <a:pt x="8" y="70"/>
                    <a:pt x="8" y="70"/>
                  </a:cubicBezTo>
                </a:path>
              </a:pathLst>
            </a:cu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29">
              <a:extLst>
                <a:ext uri="{FF2B5EF4-FFF2-40B4-BE49-F238E27FC236}">
                  <a16:creationId xmlns:a16="http://schemas.microsoft.com/office/drawing/2014/main" id="{E9E7AC29-D72D-01CA-DA99-CDC8D86B3F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4505" y="1382763"/>
              <a:ext cx="58212" cy="58212"/>
            </a:xfrm>
            <a:custGeom>
              <a:avLst/>
              <a:gdLst>
                <a:gd name="T0" fmla="*/ 23 w 23"/>
                <a:gd name="T1" fmla="*/ 19 h 23"/>
                <a:gd name="T2" fmla="*/ 17 w 23"/>
                <a:gd name="T3" fmla="*/ 5 h 23"/>
                <a:gd name="T4" fmla="*/ 9 w 23"/>
                <a:gd name="T5" fmla="*/ 0 h 23"/>
                <a:gd name="T6" fmla="*/ 9 w 23"/>
                <a:gd name="T7" fmla="*/ 0 h 23"/>
                <a:gd name="T8" fmla="*/ 1 w 23"/>
                <a:gd name="T9" fmla="*/ 9 h 23"/>
                <a:gd name="T10" fmla="*/ 2 w 23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3">
                  <a:moveTo>
                    <a:pt x="23" y="19"/>
                  </a:moveTo>
                  <a:cubicBezTo>
                    <a:pt x="17" y="5"/>
                    <a:pt x="17" y="5"/>
                    <a:pt x="17" y="5"/>
                  </a:cubicBezTo>
                  <a:cubicBezTo>
                    <a:pt x="16" y="2"/>
                    <a:pt x="13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5"/>
                    <a:pt x="1" y="9"/>
                  </a:cubicBezTo>
                  <a:cubicBezTo>
                    <a:pt x="2" y="23"/>
                    <a:pt x="2" y="23"/>
                    <a:pt x="2" y="23"/>
                  </a:cubicBezTo>
                </a:path>
              </a:pathLst>
            </a:cu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30">
              <a:extLst>
                <a:ext uri="{FF2B5EF4-FFF2-40B4-BE49-F238E27FC236}">
                  <a16:creationId xmlns:a16="http://schemas.microsoft.com/office/drawing/2014/main" id="{3E6C9C09-A2D1-245A-7783-225091063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9394" y="1382763"/>
              <a:ext cx="55037" cy="58212"/>
            </a:xfrm>
            <a:custGeom>
              <a:avLst/>
              <a:gdLst>
                <a:gd name="T0" fmla="*/ 0 w 22"/>
                <a:gd name="T1" fmla="*/ 19 h 23"/>
                <a:gd name="T2" fmla="*/ 6 w 22"/>
                <a:gd name="T3" fmla="*/ 5 h 23"/>
                <a:gd name="T4" fmla="*/ 13 w 22"/>
                <a:gd name="T5" fmla="*/ 0 h 23"/>
                <a:gd name="T6" fmla="*/ 14 w 22"/>
                <a:gd name="T7" fmla="*/ 0 h 23"/>
                <a:gd name="T8" fmla="*/ 22 w 22"/>
                <a:gd name="T9" fmla="*/ 9 h 23"/>
                <a:gd name="T10" fmla="*/ 21 w 22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3">
                  <a:moveTo>
                    <a:pt x="0" y="19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7" y="2"/>
                    <a:pt x="10" y="0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9" y="0"/>
                    <a:pt x="22" y="5"/>
                    <a:pt x="22" y="9"/>
                  </a:cubicBezTo>
                  <a:cubicBezTo>
                    <a:pt x="21" y="23"/>
                    <a:pt x="21" y="23"/>
                    <a:pt x="21" y="23"/>
                  </a:cubicBezTo>
                </a:path>
              </a:pathLst>
            </a:cu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Oval 31">
              <a:extLst>
                <a:ext uri="{FF2B5EF4-FFF2-40B4-BE49-F238E27FC236}">
                  <a16:creationId xmlns:a16="http://schemas.microsoft.com/office/drawing/2014/main" id="{A79571E3-54BB-5892-C2C2-673B843EC6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4505" y="1577509"/>
              <a:ext cx="166169" cy="167228"/>
            </a:xfrm>
            <a:prstGeom prst="ellipse">
              <a:avLst/>
            </a:pr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Oval 32">
              <a:extLst>
                <a:ext uri="{FF2B5EF4-FFF2-40B4-BE49-F238E27FC236}">
                  <a16:creationId xmlns:a16="http://schemas.microsoft.com/office/drawing/2014/main" id="{2FEC3DDA-9C9E-14DC-FD97-AF7C02227C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6145" y="1577509"/>
              <a:ext cx="168286" cy="167228"/>
            </a:xfrm>
            <a:prstGeom prst="ellipse">
              <a:avLst/>
            </a:pr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Line 33">
              <a:extLst>
                <a:ext uri="{FF2B5EF4-FFF2-40B4-BE49-F238E27FC236}">
                  <a16:creationId xmlns:a16="http://schemas.microsoft.com/office/drawing/2014/main" id="{9B52A653-BB1B-AFDA-1CC3-3E43551419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29213" y="1615612"/>
              <a:ext cx="0" cy="0"/>
            </a:xfrm>
            <a:prstGeom prst="line">
              <a:avLst/>
            </a:pr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Line 34">
              <a:extLst>
                <a:ext uri="{FF2B5EF4-FFF2-40B4-BE49-F238E27FC236}">
                  <a16:creationId xmlns:a16="http://schemas.microsoft.com/office/drawing/2014/main" id="{1CBC1D15-9EDD-6BD0-18BB-F75E4D8D72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7132" y="1559516"/>
              <a:ext cx="84672" cy="0"/>
            </a:xfrm>
            <a:prstGeom prst="line">
              <a:avLst/>
            </a:pr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Line 35">
              <a:extLst>
                <a:ext uri="{FF2B5EF4-FFF2-40B4-BE49-F238E27FC236}">
                  <a16:creationId xmlns:a16="http://schemas.microsoft.com/office/drawing/2014/main" id="{317E1EB1-00C9-BCF5-AFE6-5BCACC9F21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28665" y="1615612"/>
              <a:ext cx="0" cy="0"/>
            </a:xfrm>
            <a:prstGeom prst="line">
              <a:avLst/>
            </a:pr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36">
              <a:extLst>
                <a:ext uri="{FF2B5EF4-FFF2-40B4-BE49-F238E27FC236}">
                  <a16:creationId xmlns:a16="http://schemas.microsoft.com/office/drawing/2014/main" id="{F1974A74-5BFD-1908-B81F-C5EE107713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4395" y="1484370"/>
              <a:ext cx="142884" cy="78322"/>
            </a:xfrm>
            <a:custGeom>
              <a:avLst/>
              <a:gdLst>
                <a:gd name="T0" fmla="*/ 57 w 57"/>
                <a:gd name="T1" fmla="*/ 18 h 31"/>
                <a:gd name="T2" fmla="*/ 32 w 57"/>
                <a:gd name="T3" fmla="*/ 0 h 31"/>
                <a:gd name="T4" fmla="*/ 30 w 57"/>
                <a:gd name="T5" fmla="*/ 0 h 31"/>
                <a:gd name="T6" fmla="*/ 2 w 57"/>
                <a:gd name="T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31">
                  <a:moveTo>
                    <a:pt x="57" y="18"/>
                  </a:moveTo>
                  <a:cubicBezTo>
                    <a:pt x="53" y="7"/>
                    <a:pt x="43" y="0"/>
                    <a:pt x="32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3" y="0"/>
                    <a:pt x="0" y="15"/>
                    <a:pt x="2" y="31"/>
                  </a:cubicBezTo>
                </a:path>
              </a:pathLst>
            </a:cu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37">
              <a:extLst>
                <a:ext uri="{FF2B5EF4-FFF2-40B4-BE49-F238E27FC236}">
                  <a16:creationId xmlns:a16="http://schemas.microsoft.com/office/drawing/2014/main" id="{8B18F22F-A01E-0F3F-10FC-15240DD803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1656" y="1484370"/>
              <a:ext cx="142884" cy="78322"/>
            </a:xfrm>
            <a:custGeom>
              <a:avLst/>
              <a:gdLst>
                <a:gd name="T0" fmla="*/ 0 w 57"/>
                <a:gd name="T1" fmla="*/ 18 h 31"/>
                <a:gd name="T2" fmla="*/ 25 w 57"/>
                <a:gd name="T3" fmla="*/ 0 h 31"/>
                <a:gd name="T4" fmla="*/ 27 w 57"/>
                <a:gd name="T5" fmla="*/ 0 h 31"/>
                <a:gd name="T6" fmla="*/ 55 w 57"/>
                <a:gd name="T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31">
                  <a:moveTo>
                    <a:pt x="0" y="18"/>
                  </a:moveTo>
                  <a:cubicBezTo>
                    <a:pt x="4" y="7"/>
                    <a:pt x="14" y="0"/>
                    <a:pt x="25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44" y="0"/>
                    <a:pt x="57" y="15"/>
                    <a:pt x="55" y="31"/>
                  </a:cubicBezTo>
                </a:path>
              </a:pathLst>
            </a:cu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Oval 38">
              <a:extLst>
                <a:ext uri="{FF2B5EF4-FFF2-40B4-BE49-F238E27FC236}">
                  <a16:creationId xmlns:a16="http://schemas.microsoft.com/office/drawing/2014/main" id="{2DE91801-23B7-FC28-DF4A-D6A3EABD62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7241" y="1630429"/>
              <a:ext cx="44453" cy="45511"/>
            </a:xfrm>
            <a:prstGeom prst="ellipse">
              <a:avLst/>
            </a:pr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39">
              <a:extLst>
                <a:ext uri="{FF2B5EF4-FFF2-40B4-BE49-F238E27FC236}">
                  <a16:creationId xmlns:a16="http://schemas.microsoft.com/office/drawing/2014/main" id="{9E5B97AF-F9AC-BE75-3BF3-DD50C32173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8555" y="1602911"/>
              <a:ext cx="138651" cy="12701"/>
            </a:xfrm>
            <a:custGeom>
              <a:avLst/>
              <a:gdLst>
                <a:gd name="T0" fmla="*/ 55 w 55"/>
                <a:gd name="T1" fmla="*/ 5 h 5"/>
                <a:gd name="T2" fmla="*/ 28 w 55"/>
                <a:gd name="T3" fmla="*/ 0 h 5"/>
                <a:gd name="T4" fmla="*/ 28 w 55"/>
                <a:gd name="T5" fmla="*/ 0 h 5"/>
                <a:gd name="T6" fmla="*/ 0 w 55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5">
                  <a:moveTo>
                    <a:pt x="55" y="5"/>
                  </a:moveTo>
                  <a:cubicBezTo>
                    <a:pt x="47" y="1"/>
                    <a:pt x="37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8" y="0"/>
                    <a:pt x="9" y="1"/>
                    <a:pt x="0" y="5"/>
                  </a:cubicBezTo>
                </a:path>
              </a:pathLst>
            </a:cu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40">
              <a:extLst>
                <a:ext uri="{FF2B5EF4-FFF2-40B4-BE49-F238E27FC236}">
                  <a16:creationId xmlns:a16="http://schemas.microsoft.com/office/drawing/2014/main" id="{CDC5B545-55CF-528D-516A-4CC737A367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8955" y="1608203"/>
              <a:ext cx="51862" cy="52920"/>
            </a:xfrm>
            <a:custGeom>
              <a:avLst/>
              <a:gdLst>
                <a:gd name="T0" fmla="*/ 0 w 21"/>
                <a:gd name="T1" fmla="*/ 21 h 21"/>
                <a:gd name="T2" fmla="*/ 21 w 21"/>
                <a:gd name="T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1" h="21">
                  <a:moveTo>
                    <a:pt x="0" y="21"/>
                  </a:moveTo>
                  <a:cubicBezTo>
                    <a:pt x="0" y="10"/>
                    <a:pt x="9" y="0"/>
                    <a:pt x="21" y="0"/>
                  </a:cubicBezTo>
                </a:path>
              </a:pathLst>
            </a:cu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Freeform 41">
              <a:extLst>
                <a:ext uri="{FF2B5EF4-FFF2-40B4-BE49-F238E27FC236}">
                  <a16:creationId xmlns:a16="http://schemas.microsoft.com/office/drawing/2014/main" id="{D29EFE4B-36D4-872E-B6EB-58AAED1C14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7315" y="1608203"/>
              <a:ext cx="49745" cy="52920"/>
            </a:xfrm>
            <a:custGeom>
              <a:avLst/>
              <a:gdLst>
                <a:gd name="T0" fmla="*/ 0 w 20"/>
                <a:gd name="T1" fmla="*/ 21 h 21"/>
                <a:gd name="T2" fmla="*/ 20 w 20"/>
                <a:gd name="T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" h="21">
                  <a:moveTo>
                    <a:pt x="0" y="21"/>
                  </a:moveTo>
                  <a:cubicBezTo>
                    <a:pt x="0" y="10"/>
                    <a:pt x="9" y="0"/>
                    <a:pt x="20" y="0"/>
                  </a:cubicBezTo>
                </a:path>
              </a:pathLst>
            </a:cu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56" name="ZoneTexte 55">
            <a:extLst>
              <a:ext uri="{FF2B5EF4-FFF2-40B4-BE49-F238E27FC236}">
                <a16:creationId xmlns:a16="http://schemas.microsoft.com/office/drawing/2014/main" id="{26E64D93-BA04-3807-D4BA-4448F22450B6}"/>
              </a:ext>
            </a:extLst>
          </p:cNvPr>
          <p:cNvSpPr txBox="1"/>
          <p:nvPr/>
        </p:nvSpPr>
        <p:spPr>
          <a:xfrm>
            <a:off x="7432830" y="2140425"/>
            <a:ext cx="132131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5000" dirty="0">
                <a:solidFill>
                  <a:schemeClr val="bg1">
                    <a:lumMod val="95000"/>
                  </a:schemeClr>
                </a:solidFill>
              </a:rPr>
              <a:t>2</a:t>
            </a:r>
          </a:p>
        </p:txBody>
      </p:sp>
      <p:grpSp>
        <p:nvGrpSpPr>
          <p:cNvPr id="36" name="Graphique 1759">
            <a:extLst>
              <a:ext uri="{FF2B5EF4-FFF2-40B4-BE49-F238E27FC236}">
                <a16:creationId xmlns:a16="http://schemas.microsoft.com/office/drawing/2014/main" id="{AA31E88E-7D30-0D0B-F123-5768D63B996E}"/>
              </a:ext>
            </a:extLst>
          </p:cNvPr>
          <p:cNvGrpSpPr/>
          <p:nvPr/>
        </p:nvGrpSpPr>
        <p:grpSpPr>
          <a:xfrm>
            <a:off x="7180518" y="2627334"/>
            <a:ext cx="1438336" cy="1477942"/>
            <a:chOff x="6413052" y="655254"/>
            <a:chExt cx="364612" cy="374652"/>
          </a:xfrm>
          <a:noFill/>
        </p:grpSpPr>
        <p:grpSp>
          <p:nvGrpSpPr>
            <p:cNvPr id="37" name="Graphique 1759">
              <a:extLst>
                <a:ext uri="{FF2B5EF4-FFF2-40B4-BE49-F238E27FC236}">
                  <a16:creationId xmlns:a16="http://schemas.microsoft.com/office/drawing/2014/main" id="{ACA81DEB-D5A4-B68D-5F01-DC2DF116FC14}"/>
                </a:ext>
              </a:extLst>
            </p:cNvPr>
            <p:cNvGrpSpPr/>
            <p:nvPr/>
          </p:nvGrpSpPr>
          <p:grpSpPr>
            <a:xfrm>
              <a:off x="6413052" y="695584"/>
              <a:ext cx="209557" cy="169215"/>
              <a:chOff x="6413052" y="695584"/>
              <a:chExt cx="209557" cy="169215"/>
            </a:xfrm>
            <a:grpFill/>
          </p:grpSpPr>
          <p:sp>
            <p:nvSpPr>
              <p:cNvPr id="49" name="Forme libre : forme 2057">
                <a:extLst>
                  <a:ext uri="{FF2B5EF4-FFF2-40B4-BE49-F238E27FC236}">
                    <a16:creationId xmlns:a16="http://schemas.microsoft.com/office/drawing/2014/main" id="{CAE365FC-26FE-4399-DBCB-67DA451768CC}"/>
                  </a:ext>
                </a:extLst>
              </p:cNvPr>
              <p:cNvSpPr/>
              <p:nvPr/>
            </p:nvSpPr>
            <p:spPr>
              <a:xfrm>
                <a:off x="6413052" y="695584"/>
                <a:ext cx="209557" cy="169215"/>
              </a:xfrm>
              <a:custGeom>
                <a:avLst/>
                <a:gdLst>
                  <a:gd name="connsiteX0" fmla="*/ 199098 w 209557"/>
                  <a:gd name="connsiteY0" fmla="*/ 121279 h 169215"/>
                  <a:gd name="connsiteX1" fmla="*/ 48222 w 209557"/>
                  <a:gd name="connsiteY1" fmla="*/ 168523 h 169215"/>
                  <a:gd name="connsiteX2" fmla="*/ 29648 w 209557"/>
                  <a:gd name="connsiteY2" fmla="*/ 158807 h 169215"/>
                  <a:gd name="connsiteX3" fmla="*/ 692 w 209557"/>
                  <a:gd name="connsiteY3" fmla="*/ 66415 h 169215"/>
                  <a:gd name="connsiteX4" fmla="*/ 10408 w 209557"/>
                  <a:gd name="connsiteY4" fmla="*/ 47841 h 169215"/>
                  <a:gd name="connsiteX5" fmla="*/ 161379 w 209557"/>
                  <a:gd name="connsiteY5" fmla="*/ 692 h 169215"/>
                  <a:gd name="connsiteX6" fmla="*/ 179953 w 209557"/>
                  <a:gd name="connsiteY6" fmla="*/ 10408 h 169215"/>
                  <a:gd name="connsiteX7" fmla="*/ 208909 w 209557"/>
                  <a:gd name="connsiteY7" fmla="*/ 102800 h 169215"/>
                  <a:gd name="connsiteX8" fmla="*/ 199098 w 209557"/>
                  <a:gd name="connsiteY8" fmla="*/ 121279 h 169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9557" h="169215">
                    <a:moveTo>
                      <a:pt x="199098" y="121279"/>
                    </a:moveTo>
                    <a:lnTo>
                      <a:pt x="48222" y="168523"/>
                    </a:lnTo>
                    <a:cubicBezTo>
                      <a:pt x="40412" y="170999"/>
                      <a:pt x="32125" y="166618"/>
                      <a:pt x="29648" y="158807"/>
                    </a:cubicBezTo>
                    <a:lnTo>
                      <a:pt x="692" y="66415"/>
                    </a:lnTo>
                    <a:cubicBezTo>
                      <a:pt x="-1784" y="58604"/>
                      <a:pt x="2597" y="50318"/>
                      <a:pt x="10408" y="47841"/>
                    </a:cubicBezTo>
                    <a:lnTo>
                      <a:pt x="161379" y="692"/>
                    </a:lnTo>
                    <a:cubicBezTo>
                      <a:pt x="169190" y="-1784"/>
                      <a:pt x="177476" y="2597"/>
                      <a:pt x="179953" y="10408"/>
                    </a:cubicBezTo>
                    <a:lnTo>
                      <a:pt x="208909" y="102800"/>
                    </a:lnTo>
                    <a:cubicBezTo>
                      <a:pt x="211290" y="110516"/>
                      <a:pt x="206909" y="118898"/>
                      <a:pt x="199098" y="121279"/>
                    </a:cubicBezTo>
                    <a:close/>
                  </a:path>
                </a:pathLst>
              </a:custGeom>
              <a:grpFill/>
              <a:ln w="6350" cap="rnd">
                <a:solidFill>
                  <a:srgbClr val="57575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50" name="Forme libre : forme 2058">
                <a:extLst>
                  <a:ext uri="{FF2B5EF4-FFF2-40B4-BE49-F238E27FC236}">
                    <a16:creationId xmlns:a16="http://schemas.microsoft.com/office/drawing/2014/main" id="{250FC683-1CB1-5BA1-EE84-65F9BA2BAA30}"/>
                  </a:ext>
                </a:extLst>
              </p:cNvPr>
              <p:cNvSpPr/>
              <p:nvPr/>
            </p:nvSpPr>
            <p:spPr>
              <a:xfrm>
                <a:off x="6437367" y="722375"/>
                <a:ext cx="158115" cy="49149"/>
              </a:xfrm>
              <a:custGeom>
                <a:avLst/>
                <a:gdLst>
                  <a:gd name="connsiteX0" fmla="*/ 0 w 158115"/>
                  <a:gd name="connsiteY0" fmla="*/ 49149 h 49149"/>
                  <a:gd name="connsiteX1" fmla="*/ 158115 w 158115"/>
                  <a:gd name="connsiteY1" fmla="*/ 0 h 49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8115" h="49149">
                    <a:moveTo>
                      <a:pt x="0" y="49149"/>
                    </a:moveTo>
                    <a:lnTo>
                      <a:pt x="158115" y="0"/>
                    </a:lnTo>
                  </a:path>
                </a:pathLst>
              </a:custGeom>
              <a:grpFill/>
              <a:ln w="6350" cap="rnd">
                <a:solidFill>
                  <a:srgbClr val="57575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51" name="Forme libre : forme 2059">
                <a:extLst>
                  <a:ext uri="{FF2B5EF4-FFF2-40B4-BE49-F238E27FC236}">
                    <a16:creationId xmlns:a16="http://schemas.microsoft.com/office/drawing/2014/main" id="{0A5A95DD-910E-7A32-7184-2EFB5526D1C4}"/>
                  </a:ext>
                </a:extLst>
              </p:cNvPr>
              <p:cNvSpPr/>
              <p:nvPr/>
            </p:nvSpPr>
            <p:spPr>
              <a:xfrm>
                <a:off x="6428508" y="751522"/>
                <a:ext cx="176784" cy="55340"/>
              </a:xfrm>
              <a:custGeom>
                <a:avLst/>
                <a:gdLst>
                  <a:gd name="connsiteX0" fmla="*/ 176784 w 176784"/>
                  <a:gd name="connsiteY0" fmla="*/ 0 h 55340"/>
                  <a:gd name="connsiteX1" fmla="*/ 0 w 176784"/>
                  <a:gd name="connsiteY1" fmla="*/ 55340 h 55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6784" h="55340">
                    <a:moveTo>
                      <a:pt x="176784" y="0"/>
                    </a:moveTo>
                    <a:lnTo>
                      <a:pt x="0" y="55340"/>
                    </a:lnTo>
                  </a:path>
                </a:pathLst>
              </a:custGeom>
              <a:grpFill/>
              <a:ln w="6350" cap="rnd">
                <a:solidFill>
                  <a:srgbClr val="57575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52" name="Forme libre : forme 2060">
                <a:extLst>
                  <a:ext uri="{FF2B5EF4-FFF2-40B4-BE49-F238E27FC236}">
                    <a16:creationId xmlns:a16="http://schemas.microsoft.com/office/drawing/2014/main" id="{8ABADC57-1D79-32BD-E67C-6294F1BD2DBB}"/>
                  </a:ext>
                </a:extLst>
              </p:cNvPr>
              <p:cNvSpPr/>
              <p:nvPr/>
            </p:nvSpPr>
            <p:spPr>
              <a:xfrm>
                <a:off x="6457083" y="816101"/>
                <a:ext cx="21526" cy="6762"/>
              </a:xfrm>
              <a:custGeom>
                <a:avLst/>
                <a:gdLst>
                  <a:gd name="connsiteX0" fmla="*/ 0 w 21526"/>
                  <a:gd name="connsiteY0" fmla="*/ 6763 h 6762"/>
                  <a:gd name="connsiteX1" fmla="*/ 21527 w 21526"/>
                  <a:gd name="connsiteY1" fmla="*/ 0 h 6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526" h="6762">
                    <a:moveTo>
                      <a:pt x="0" y="6763"/>
                    </a:moveTo>
                    <a:lnTo>
                      <a:pt x="21527" y="0"/>
                    </a:lnTo>
                  </a:path>
                </a:pathLst>
              </a:custGeom>
              <a:grpFill/>
              <a:ln w="6350" cap="rnd">
                <a:solidFill>
                  <a:srgbClr val="57575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53" name="Forme libre : forme 2061">
                <a:extLst>
                  <a:ext uri="{FF2B5EF4-FFF2-40B4-BE49-F238E27FC236}">
                    <a16:creationId xmlns:a16="http://schemas.microsoft.com/office/drawing/2014/main" id="{04D423D6-5FA6-31F0-9C84-A6297FB6DF0C}"/>
                  </a:ext>
                </a:extLst>
              </p:cNvPr>
              <p:cNvSpPr/>
              <p:nvPr/>
            </p:nvSpPr>
            <p:spPr>
              <a:xfrm>
                <a:off x="6458607" y="822864"/>
                <a:ext cx="42386" cy="13239"/>
              </a:xfrm>
              <a:custGeom>
                <a:avLst/>
                <a:gdLst>
                  <a:gd name="connsiteX0" fmla="*/ 0 w 42386"/>
                  <a:gd name="connsiteY0" fmla="*/ 13240 h 13239"/>
                  <a:gd name="connsiteX1" fmla="*/ 42386 w 42386"/>
                  <a:gd name="connsiteY1" fmla="*/ 0 h 13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386" h="13239">
                    <a:moveTo>
                      <a:pt x="0" y="13240"/>
                    </a:moveTo>
                    <a:lnTo>
                      <a:pt x="42386" y="0"/>
                    </a:lnTo>
                  </a:path>
                </a:pathLst>
              </a:custGeom>
              <a:grpFill/>
              <a:ln w="6350" cap="rnd">
                <a:solidFill>
                  <a:srgbClr val="57575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54" name="Forme libre : forme 2062">
                <a:extLst>
                  <a:ext uri="{FF2B5EF4-FFF2-40B4-BE49-F238E27FC236}">
                    <a16:creationId xmlns:a16="http://schemas.microsoft.com/office/drawing/2014/main" id="{687A4FA1-DF5D-C7F8-BB4C-506B9FC34C21}"/>
                  </a:ext>
                </a:extLst>
              </p:cNvPr>
              <p:cNvSpPr/>
              <p:nvPr/>
            </p:nvSpPr>
            <p:spPr>
              <a:xfrm rot="-1043477">
                <a:off x="6553880" y="782569"/>
                <a:ext cx="41339" cy="18193"/>
              </a:xfrm>
              <a:custGeom>
                <a:avLst/>
                <a:gdLst>
                  <a:gd name="connsiteX0" fmla="*/ 0 w 41339"/>
                  <a:gd name="connsiteY0" fmla="*/ 0 h 18193"/>
                  <a:gd name="connsiteX1" fmla="*/ 41339 w 41339"/>
                  <a:gd name="connsiteY1" fmla="*/ 0 h 18193"/>
                  <a:gd name="connsiteX2" fmla="*/ 41339 w 41339"/>
                  <a:gd name="connsiteY2" fmla="*/ 18193 h 18193"/>
                  <a:gd name="connsiteX3" fmla="*/ 0 w 41339"/>
                  <a:gd name="connsiteY3" fmla="*/ 18193 h 18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339" h="18193">
                    <a:moveTo>
                      <a:pt x="0" y="0"/>
                    </a:moveTo>
                    <a:lnTo>
                      <a:pt x="41339" y="0"/>
                    </a:lnTo>
                    <a:lnTo>
                      <a:pt x="41339" y="18193"/>
                    </a:lnTo>
                    <a:lnTo>
                      <a:pt x="0" y="18193"/>
                    </a:lnTo>
                    <a:close/>
                  </a:path>
                </a:pathLst>
              </a:custGeom>
              <a:grpFill/>
              <a:ln w="6350" cap="rnd">
                <a:solidFill>
                  <a:srgbClr val="57575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sp>
          <p:nvSpPr>
            <p:cNvPr id="38" name="Forme libre : forme 2063">
              <a:extLst>
                <a:ext uri="{FF2B5EF4-FFF2-40B4-BE49-F238E27FC236}">
                  <a16:creationId xmlns:a16="http://schemas.microsoft.com/office/drawing/2014/main" id="{775179FF-695B-E966-2AF2-B768C3214059}"/>
                </a:ext>
              </a:extLst>
            </p:cNvPr>
            <p:cNvSpPr/>
            <p:nvPr/>
          </p:nvSpPr>
          <p:spPr>
            <a:xfrm>
              <a:off x="6490070" y="861154"/>
              <a:ext cx="188088" cy="168752"/>
            </a:xfrm>
            <a:custGeom>
              <a:avLst/>
              <a:gdLst>
                <a:gd name="connsiteX0" fmla="*/ 188088 w 188088"/>
                <a:gd name="connsiteY0" fmla="*/ 110204 h 168752"/>
                <a:gd name="connsiteX1" fmla="*/ 168086 w 188088"/>
                <a:gd name="connsiteY1" fmla="*/ 158210 h 168752"/>
                <a:gd name="connsiteX2" fmla="*/ 145702 w 188088"/>
                <a:gd name="connsiteY2" fmla="*/ 167450 h 168752"/>
                <a:gd name="connsiteX3" fmla="*/ 10542 w 188088"/>
                <a:gd name="connsiteY3" fmla="*/ 111252 h 168752"/>
                <a:gd name="connsiteX4" fmla="*/ 1303 w 188088"/>
                <a:gd name="connsiteY4" fmla="*/ 88868 h 168752"/>
                <a:gd name="connsiteX5" fmla="*/ 37879 w 188088"/>
                <a:gd name="connsiteY5" fmla="*/ 0 h 168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8088" h="168752">
                  <a:moveTo>
                    <a:pt x="188088" y="110204"/>
                  </a:moveTo>
                  <a:lnTo>
                    <a:pt x="168086" y="158210"/>
                  </a:lnTo>
                  <a:cubicBezTo>
                    <a:pt x="164466" y="166878"/>
                    <a:pt x="154370" y="171069"/>
                    <a:pt x="145702" y="167450"/>
                  </a:cubicBezTo>
                  <a:lnTo>
                    <a:pt x="10542" y="111252"/>
                  </a:lnTo>
                  <a:cubicBezTo>
                    <a:pt x="1874" y="107632"/>
                    <a:pt x="-2317" y="97536"/>
                    <a:pt x="1303" y="88868"/>
                  </a:cubicBezTo>
                  <a:lnTo>
                    <a:pt x="37879" y="0"/>
                  </a:lnTo>
                </a:path>
              </a:pathLst>
            </a:custGeom>
            <a:grpFill/>
            <a:ln w="6350" cap="rnd">
              <a:solidFill>
                <a:srgbClr val="57575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39" name="Forme libre : forme 2064">
              <a:extLst>
                <a:ext uri="{FF2B5EF4-FFF2-40B4-BE49-F238E27FC236}">
                  <a16:creationId xmlns:a16="http://schemas.microsoft.com/office/drawing/2014/main" id="{4710026A-4472-8B73-4894-F021BDA9E5CF}"/>
                </a:ext>
              </a:extLst>
            </p:cNvPr>
            <p:cNvSpPr/>
            <p:nvPr/>
          </p:nvSpPr>
          <p:spPr>
            <a:xfrm>
              <a:off x="6593862" y="655254"/>
              <a:ext cx="183801" cy="298292"/>
            </a:xfrm>
            <a:custGeom>
              <a:avLst/>
              <a:gdLst>
                <a:gd name="connsiteX0" fmla="*/ 0 w 183801"/>
                <a:gd name="connsiteY0" fmla="*/ 48356 h 298292"/>
                <a:gd name="connsiteX1" fmla="*/ 15716 w 183801"/>
                <a:gd name="connsiteY1" fmla="*/ 10542 h 298292"/>
                <a:gd name="connsiteX2" fmla="*/ 38100 w 183801"/>
                <a:gd name="connsiteY2" fmla="*/ 1303 h 298292"/>
                <a:gd name="connsiteX3" fmla="*/ 173260 w 183801"/>
                <a:gd name="connsiteY3" fmla="*/ 57500 h 298292"/>
                <a:gd name="connsiteX4" fmla="*/ 182499 w 183801"/>
                <a:gd name="connsiteY4" fmla="*/ 79884 h 298292"/>
                <a:gd name="connsiteX5" fmla="*/ 91726 w 183801"/>
                <a:gd name="connsiteY5" fmla="*/ 298292 h 298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3801" h="298292">
                  <a:moveTo>
                    <a:pt x="0" y="48356"/>
                  </a:moveTo>
                  <a:lnTo>
                    <a:pt x="15716" y="10542"/>
                  </a:lnTo>
                  <a:cubicBezTo>
                    <a:pt x="19336" y="1874"/>
                    <a:pt x="29432" y="-2317"/>
                    <a:pt x="38100" y="1303"/>
                  </a:cubicBezTo>
                  <a:lnTo>
                    <a:pt x="173260" y="57500"/>
                  </a:lnTo>
                  <a:cubicBezTo>
                    <a:pt x="181927" y="61120"/>
                    <a:pt x="186119" y="71216"/>
                    <a:pt x="182499" y="79884"/>
                  </a:cubicBezTo>
                  <a:lnTo>
                    <a:pt x="91726" y="298292"/>
                  </a:lnTo>
                </a:path>
              </a:pathLst>
            </a:custGeom>
            <a:grpFill/>
            <a:ln w="6350" cap="rnd">
              <a:solidFill>
                <a:srgbClr val="57575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40" name="Forme libre : forme 2065">
              <a:extLst>
                <a:ext uri="{FF2B5EF4-FFF2-40B4-BE49-F238E27FC236}">
                  <a16:creationId xmlns:a16="http://schemas.microsoft.com/office/drawing/2014/main" id="{FEB18649-B241-B24C-B939-A364346714E1}"/>
                </a:ext>
              </a:extLst>
            </p:cNvPr>
            <p:cNvSpPr/>
            <p:nvPr/>
          </p:nvSpPr>
          <p:spPr>
            <a:xfrm>
              <a:off x="6682159" y="697039"/>
              <a:ext cx="26384" cy="10953"/>
            </a:xfrm>
            <a:custGeom>
              <a:avLst/>
              <a:gdLst>
                <a:gd name="connsiteX0" fmla="*/ 0 w 26384"/>
                <a:gd name="connsiteY0" fmla="*/ 0 h 10953"/>
                <a:gd name="connsiteX1" fmla="*/ 26384 w 26384"/>
                <a:gd name="connsiteY1" fmla="*/ 10954 h 10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384" h="10953">
                  <a:moveTo>
                    <a:pt x="0" y="0"/>
                  </a:moveTo>
                  <a:lnTo>
                    <a:pt x="26384" y="10954"/>
                  </a:lnTo>
                </a:path>
              </a:pathLst>
            </a:custGeom>
            <a:grpFill/>
            <a:ln w="6350" cap="rnd">
              <a:solidFill>
                <a:srgbClr val="57575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41" name="Forme libre : forme 2066">
              <a:extLst>
                <a:ext uri="{FF2B5EF4-FFF2-40B4-BE49-F238E27FC236}">
                  <a16:creationId xmlns:a16="http://schemas.microsoft.com/office/drawing/2014/main" id="{1C44B5A3-CBE8-6711-A936-797673F1BF08}"/>
                </a:ext>
              </a:extLst>
            </p:cNvPr>
            <p:cNvSpPr/>
            <p:nvPr/>
          </p:nvSpPr>
          <p:spPr>
            <a:xfrm>
              <a:off x="6664538" y="689990"/>
              <a:ext cx="5905" cy="2476"/>
            </a:xfrm>
            <a:custGeom>
              <a:avLst/>
              <a:gdLst>
                <a:gd name="connsiteX0" fmla="*/ 5905 w 5905"/>
                <a:gd name="connsiteY0" fmla="*/ 2476 h 2476"/>
                <a:gd name="connsiteX1" fmla="*/ 0 w 5905"/>
                <a:gd name="connsiteY1" fmla="*/ 0 h 2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905" h="2476">
                  <a:moveTo>
                    <a:pt x="5905" y="2476"/>
                  </a:moveTo>
                  <a:lnTo>
                    <a:pt x="0" y="0"/>
                  </a:lnTo>
                </a:path>
              </a:pathLst>
            </a:custGeom>
            <a:grpFill/>
            <a:ln w="6350" cap="rnd">
              <a:solidFill>
                <a:srgbClr val="57575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42" name="Forme libre : forme 2067">
              <a:extLst>
                <a:ext uri="{FF2B5EF4-FFF2-40B4-BE49-F238E27FC236}">
                  <a16:creationId xmlns:a16="http://schemas.microsoft.com/office/drawing/2014/main" id="{E7C1F8E0-D3D7-2215-F8AE-B01943BF74B9}"/>
                </a:ext>
              </a:extLst>
            </p:cNvPr>
            <p:cNvSpPr/>
            <p:nvPr/>
          </p:nvSpPr>
          <p:spPr>
            <a:xfrm>
              <a:off x="6604149" y="680560"/>
              <a:ext cx="146494" cy="60769"/>
            </a:xfrm>
            <a:custGeom>
              <a:avLst/>
              <a:gdLst>
                <a:gd name="connsiteX0" fmla="*/ 0 w 146494"/>
                <a:gd name="connsiteY0" fmla="*/ 0 h 60769"/>
                <a:gd name="connsiteX1" fmla="*/ 146495 w 146494"/>
                <a:gd name="connsiteY1" fmla="*/ 60770 h 60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6494" h="60769">
                  <a:moveTo>
                    <a:pt x="0" y="0"/>
                  </a:moveTo>
                  <a:lnTo>
                    <a:pt x="146495" y="60770"/>
                  </a:lnTo>
                </a:path>
              </a:pathLst>
            </a:custGeom>
            <a:grpFill/>
            <a:ln w="6350" cap="rnd">
              <a:solidFill>
                <a:srgbClr val="57575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43" name="Forme libre : forme 2068">
              <a:extLst>
                <a:ext uri="{FF2B5EF4-FFF2-40B4-BE49-F238E27FC236}">
                  <a16:creationId xmlns:a16="http://schemas.microsoft.com/office/drawing/2014/main" id="{DD5FBDD5-8AF5-F939-A658-6E1CEE7F24EF}"/>
                </a:ext>
              </a:extLst>
            </p:cNvPr>
            <p:cNvSpPr/>
            <p:nvPr/>
          </p:nvSpPr>
          <p:spPr>
            <a:xfrm>
              <a:off x="6523949" y="925448"/>
              <a:ext cx="146304" cy="61626"/>
            </a:xfrm>
            <a:custGeom>
              <a:avLst/>
              <a:gdLst>
                <a:gd name="connsiteX0" fmla="*/ 146304 w 146304"/>
                <a:gd name="connsiteY0" fmla="*/ 61627 h 61626"/>
                <a:gd name="connsiteX1" fmla="*/ 0 w 146304"/>
                <a:gd name="connsiteY1" fmla="*/ 0 h 61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6304" h="61626">
                  <a:moveTo>
                    <a:pt x="146304" y="61627"/>
                  </a:moveTo>
                  <a:lnTo>
                    <a:pt x="0" y="0"/>
                  </a:lnTo>
                </a:path>
              </a:pathLst>
            </a:custGeom>
            <a:grpFill/>
            <a:ln w="6350" cap="rnd">
              <a:solidFill>
                <a:srgbClr val="57575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44" name="Forme libre : forme 2069">
              <a:extLst>
                <a:ext uri="{FF2B5EF4-FFF2-40B4-BE49-F238E27FC236}">
                  <a16:creationId xmlns:a16="http://schemas.microsoft.com/office/drawing/2014/main" id="{A908499A-35FD-317F-5B99-C6B19648B716}"/>
                </a:ext>
              </a:extLst>
            </p:cNvPr>
            <p:cNvSpPr/>
            <p:nvPr/>
          </p:nvSpPr>
          <p:spPr>
            <a:xfrm>
              <a:off x="6562144" y="961453"/>
              <a:ext cx="27813" cy="27813"/>
            </a:xfrm>
            <a:custGeom>
              <a:avLst/>
              <a:gdLst>
                <a:gd name="connsiteX0" fmla="*/ 27813 w 27813"/>
                <a:gd name="connsiteY0" fmla="*/ 13907 h 27813"/>
                <a:gd name="connsiteX1" fmla="*/ 13907 w 27813"/>
                <a:gd name="connsiteY1" fmla="*/ 27813 h 27813"/>
                <a:gd name="connsiteX2" fmla="*/ 0 w 27813"/>
                <a:gd name="connsiteY2" fmla="*/ 13907 h 27813"/>
                <a:gd name="connsiteX3" fmla="*/ 13907 w 27813"/>
                <a:gd name="connsiteY3" fmla="*/ 0 h 27813"/>
                <a:gd name="connsiteX4" fmla="*/ 27813 w 27813"/>
                <a:gd name="connsiteY4" fmla="*/ 13907 h 2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813" h="27813">
                  <a:moveTo>
                    <a:pt x="27813" y="13907"/>
                  </a:moveTo>
                  <a:cubicBezTo>
                    <a:pt x="27813" y="21587"/>
                    <a:pt x="21587" y="27813"/>
                    <a:pt x="13907" y="27813"/>
                  </a:cubicBezTo>
                  <a:cubicBezTo>
                    <a:pt x="6226" y="27813"/>
                    <a:pt x="0" y="21587"/>
                    <a:pt x="0" y="13907"/>
                  </a:cubicBezTo>
                  <a:cubicBezTo>
                    <a:pt x="0" y="6226"/>
                    <a:pt x="6226" y="0"/>
                    <a:pt x="13907" y="0"/>
                  </a:cubicBezTo>
                  <a:cubicBezTo>
                    <a:pt x="21587" y="0"/>
                    <a:pt x="27813" y="6226"/>
                    <a:pt x="27813" y="13907"/>
                  </a:cubicBezTo>
                  <a:close/>
                </a:path>
              </a:pathLst>
            </a:custGeom>
            <a:grpFill/>
            <a:ln w="6350" cap="rnd">
              <a:solidFill>
                <a:srgbClr val="57575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grpSp>
          <p:nvGrpSpPr>
            <p:cNvPr id="45" name="Graphique 1759">
              <a:extLst>
                <a:ext uri="{FF2B5EF4-FFF2-40B4-BE49-F238E27FC236}">
                  <a16:creationId xmlns:a16="http://schemas.microsoft.com/office/drawing/2014/main" id="{03093343-EF19-7129-CA39-1D9A316A7026}"/>
                </a:ext>
              </a:extLst>
            </p:cNvPr>
            <p:cNvGrpSpPr/>
            <p:nvPr/>
          </p:nvGrpSpPr>
          <p:grpSpPr>
            <a:xfrm>
              <a:off x="6544618" y="783621"/>
              <a:ext cx="170402" cy="104013"/>
              <a:chOff x="6544618" y="783621"/>
              <a:chExt cx="170402" cy="104013"/>
            </a:xfrm>
            <a:grpFill/>
          </p:grpSpPr>
          <p:sp>
            <p:nvSpPr>
              <p:cNvPr id="46" name="Forme libre : forme 2071">
                <a:extLst>
                  <a:ext uri="{FF2B5EF4-FFF2-40B4-BE49-F238E27FC236}">
                    <a16:creationId xmlns:a16="http://schemas.microsoft.com/office/drawing/2014/main" id="{130E4F4A-7F9F-99C0-EC6D-2C86B11D0A61}"/>
                  </a:ext>
                </a:extLst>
              </p:cNvPr>
              <p:cNvSpPr/>
              <p:nvPr/>
            </p:nvSpPr>
            <p:spPr>
              <a:xfrm>
                <a:off x="6544618" y="783621"/>
                <a:ext cx="170402" cy="96202"/>
              </a:xfrm>
              <a:custGeom>
                <a:avLst/>
                <a:gdLst>
                  <a:gd name="connsiteX0" fmla="*/ 170402 w 170402"/>
                  <a:gd name="connsiteY0" fmla="*/ 0 h 96202"/>
                  <a:gd name="connsiteX1" fmla="*/ 0 w 170402"/>
                  <a:gd name="connsiteY1" fmla="*/ 96203 h 96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0402" h="96202">
                    <a:moveTo>
                      <a:pt x="170402" y="0"/>
                    </a:moveTo>
                    <a:lnTo>
                      <a:pt x="0" y="96203"/>
                    </a:lnTo>
                  </a:path>
                </a:pathLst>
              </a:custGeom>
              <a:grpFill/>
              <a:ln w="6350" cap="rnd">
                <a:solidFill>
                  <a:srgbClr val="57575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47" name="Forme libre : forme 2072">
                <a:extLst>
                  <a:ext uri="{FF2B5EF4-FFF2-40B4-BE49-F238E27FC236}">
                    <a16:creationId xmlns:a16="http://schemas.microsoft.com/office/drawing/2014/main" id="{6BFB528A-E9DC-63A6-570C-D85EA341F094}"/>
                  </a:ext>
                </a:extLst>
              </p:cNvPr>
              <p:cNvSpPr/>
              <p:nvPr/>
            </p:nvSpPr>
            <p:spPr>
              <a:xfrm>
                <a:off x="6581004" y="854201"/>
                <a:ext cx="59340" cy="33432"/>
              </a:xfrm>
              <a:custGeom>
                <a:avLst/>
                <a:gdLst>
                  <a:gd name="connsiteX0" fmla="*/ 59341 w 59340"/>
                  <a:gd name="connsiteY0" fmla="*/ 0 h 33432"/>
                  <a:gd name="connsiteX1" fmla="*/ 0 w 59340"/>
                  <a:gd name="connsiteY1" fmla="*/ 33433 h 33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9340" h="33432">
                    <a:moveTo>
                      <a:pt x="59341" y="0"/>
                    </a:moveTo>
                    <a:lnTo>
                      <a:pt x="0" y="33433"/>
                    </a:lnTo>
                  </a:path>
                </a:pathLst>
              </a:custGeom>
              <a:grpFill/>
              <a:ln w="6350" cap="rnd">
                <a:solidFill>
                  <a:srgbClr val="57575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48" name="Forme libre : forme 2073">
                <a:extLst>
                  <a:ext uri="{FF2B5EF4-FFF2-40B4-BE49-F238E27FC236}">
                    <a16:creationId xmlns:a16="http://schemas.microsoft.com/office/drawing/2014/main" id="{D63EA4B1-1876-BB11-B1D7-73B64E42ACCD}"/>
                  </a:ext>
                </a:extLst>
              </p:cNvPr>
              <p:cNvSpPr/>
              <p:nvPr/>
            </p:nvSpPr>
            <p:spPr>
              <a:xfrm>
                <a:off x="6664443" y="829912"/>
                <a:ext cx="18669" cy="10572"/>
              </a:xfrm>
              <a:custGeom>
                <a:avLst/>
                <a:gdLst>
                  <a:gd name="connsiteX0" fmla="*/ 18669 w 18669"/>
                  <a:gd name="connsiteY0" fmla="*/ 0 h 10572"/>
                  <a:gd name="connsiteX1" fmla="*/ 0 w 18669"/>
                  <a:gd name="connsiteY1" fmla="*/ 10573 h 10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669" h="10572">
                    <a:moveTo>
                      <a:pt x="18669" y="0"/>
                    </a:moveTo>
                    <a:lnTo>
                      <a:pt x="0" y="10573"/>
                    </a:lnTo>
                  </a:path>
                </a:pathLst>
              </a:custGeom>
              <a:grpFill/>
              <a:ln w="6350" cap="rnd">
                <a:solidFill>
                  <a:srgbClr val="57575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14808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E76E92C-AB26-44F9-9230-5D8478C329E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Recherche avancée d’une opération </a:t>
            </a:r>
          </a:p>
        </p:txBody>
      </p:sp>
      <p:pic>
        <p:nvPicPr>
          <p:cNvPr id="5" name="Image 4" descr="Une image contenant texte, capture d’écran, dessin humoristique&#10;&#10;Description générée automatiquement">
            <a:extLst>
              <a:ext uri="{FF2B5EF4-FFF2-40B4-BE49-F238E27FC236}">
                <a16:creationId xmlns:a16="http://schemas.microsoft.com/office/drawing/2014/main" id="{6D23C725-CC6E-55DF-3282-F3EA359233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3" y="1383038"/>
            <a:ext cx="2210279" cy="4797744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 5" descr="Une image contenant texte, capture d’écran, diagramme, conception&#10;&#10;Description générée automatiquement">
            <a:extLst>
              <a:ext uri="{FF2B5EF4-FFF2-40B4-BE49-F238E27FC236}">
                <a16:creationId xmlns:a16="http://schemas.microsoft.com/office/drawing/2014/main" id="{BFCA7DCA-4927-D4AC-E0A1-A61527D714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795" y="1383037"/>
            <a:ext cx="2210279" cy="4797744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 6" descr="Une image contenant texte, capture d’écran, nombre, Police&#10;&#10;Description générée automatiquement">
            <a:extLst>
              <a:ext uri="{FF2B5EF4-FFF2-40B4-BE49-F238E27FC236}">
                <a16:creationId xmlns:a16="http://schemas.microsoft.com/office/drawing/2014/main" id="{AC9B150A-B03B-B642-0DE7-BD1DB5035B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849" y="1383036"/>
            <a:ext cx="2203270" cy="4782529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 8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FAF0CA87-A2C2-FFB5-CC57-448754EC7C2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8415" y="1904147"/>
            <a:ext cx="1947892" cy="4228194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0A4FBD6-FF5B-46B3-4FF1-03693DA47F39}"/>
              </a:ext>
            </a:extLst>
          </p:cNvPr>
          <p:cNvSpPr/>
          <p:nvPr/>
        </p:nvSpPr>
        <p:spPr>
          <a:xfrm>
            <a:off x="3304538" y="1676144"/>
            <a:ext cx="1659198" cy="341363"/>
          </a:xfrm>
          <a:prstGeom prst="roundRect">
            <a:avLst/>
          </a:prstGeom>
          <a:solidFill>
            <a:srgbClr val="DB0029">
              <a:alpha val="10000"/>
            </a:srgbClr>
          </a:solidFill>
          <a:ln w="12700">
            <a:solidFill>
              <a:srgbClr val="DB0029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353307"/>
                      <a:gd name="connsiteY0" fmla="*/ 0 h 224138"/>
                      <a:gd name="connsiteX1" fmla="*/ 437569 w 1353307"/>
                      <a:gd name="connsiteY1" fmla="*/ 0 h 224138"/>
                      <a:gd name="connsiteX2" fmla="*/ 848072 w 1353307"/>
                      <a:gd name="connsiteY2" fmla="*/ 0 h 224138"/>
                      <a:gd name="connsiteX3" fmla="*/ 1353307 w 1353307"/>
                      <a:gd name="connsiteY3" fmla="*/ 0 h 224138"/>
                      <a:gd name="connsiteX4" fmla="*/ 1353307 w 1353307"/>
                      <a:gd name="connsiteY4" fmla="*/ 224138 h 224138"/>
                      <a:gd name="connsiteX5" fmla="*/ 929271 w 1353307"/>
                      <a:gd name="connsiteY5" fmla="*/ 224138 h 224138"/>
                      <a:gd name="connsiteX6" fmla="*/ 451102 w 1353307"/>
                      <a:gd name="connsiteY6" fmla="*/ 224138 h 224138"/>
                      <a:gd name="connsiteX7" fmla="*/ 0 w 1353307"/>
                      <a:gd name="connsiteY7" fmla="*/ 224138 h 224138"/>
                      <a:gd name="connsiteX8" fmla="*/ 0 w 1353307"/>
                      <a:gd name="connsiteY8" fmla="*/ 0 h 224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53307" h="224138" extrusionOk="0">
                        <a:moveTo>
                          <a:pt x="0" y="0"/>
                        </a:moveTo>
                        <a:cubicBezTo>
                          <a:pt x="98650" y="-26519"/>
                          <a:pt x="247279" y="30474"/>
                          <a:pt x="437569" y="0"/>
                        </a:cubicBezTo>
                        <a:cubicBezTo>
                          <a:pt x="627859" y="-30474"/>
                          <a:pt x="665331" y="48632"/>
                          <a:pt x="848072" y="0"/>
                        </a:cubicBezTo>
                        <a:cubicBezTo>
                          <a:pt x="1030813" y="-48632"/>
                          <a:pt x="1247083" y="23734"/>
                          <a:pt x="1353307" y="0"/>
                        </a:cubicBezTo>
                        <a:cubicBezTo>
                          <a:pt x="1368325" y="102589"/>
                          <a:pt x="1345756" y="121725"/>
                          <a:pt x="1353307" y="224138"/>
                        </a:cubicBezTo>
                        <a:cubicBezTo>
                          <a:pt x="1213749" y="274099"/>
                          <a:pt x="1111251" y="199953"/>
                          <a:pt x="929271" y="224138"/>
                        </a:cubicBezTo>
                        <a:cubicBezTo>
                          <a:pt x="747291" y="248323"/>
                          <a:pt x="668856" y="223513"/>
                          <a:pt x="451102" y="224138"/>
                        </a:cubicBezTo>
                        <a:cubicBezTo>
                          <a:pt x="233348" y="224763"/>
                          <a:pt x="163510" y="199415"/>
                          <a:pt x="0" y="224138"/>
                        </a:cubicBezTo>
                        <a:cubicBezTo>
                          <a:pt x="-14448" y="177043"/>
                          <a:pt x="15055" y="10595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D78FF51-6F57-455D-0C65-28D433D8B06A}"/>
              </a:ext>
            </a:extLst>
          </p:cNvPr>
          <p:cNvSpPr/>
          <p:nvPr/>
        </p:nvSpPr>
        <p:spPr>
          <a:xfrm>
            <a:off x="7230851" y="1695543"/>
            <a:ext cx="196726" cy="241829"/>
          </a:xfrm>
          <a:prstGeom prst="roundRect">
            <a:avLst/>
          </a:prstGeom>
          <a:solidFill>
            <a:srgbClr val="DB0029">
              <a:alpha val="10000"/>
            </a:srgbClr>
          </a:solidFill>
          <a:ln w="12700">
            <a:solidFill>
              <a:srgbClr val="DB0029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353307"/>
                      <a:gd name="connsiteY0" fmla="*/ 0 h 224138"/>
                      <a:gd name="connsiteX1" fmla="*/ 437569 w 1353307"/>
                      <a:gd name="connsiteY1" fmla="*/ 0 h 224138"/>
                      <a:gd name="connsiteX2" fmla="*/ 848072 w 1353307"/>
                      <a:gd name="connsiteY2" fmla="*/ 0 h 224138"/>
                      <a:gd name="connsiteX3" fmla="*/ 1353307 w 1353307"/>
                      <a:gd name="connsiteY3" fmla="*/ 0 h 224138"/>
                      <a:gd name="connsiteX4" fmla="*/ 1353307 w 1353307"/>
                      <a:gd name="connsiteY4" fmla="*/ 224138 h 224138"/>
                      <a:gd name="connsiteX5" fmla="*/ 929271 w 1353307"/>
                      <a:gd name="connsiteY5" fmla="*/ 224138 h 224138"/>
                      <a:gd name="connsiteX6" fmla="*/ 451102 w 1353307"/>
                      <a:gd name="connsiteY6" fmla="*/ 224138 h 224138"/>
                      <a:gd name="connsiteX7" fmla="*/ 0 w 1353307"/>
                      <a:gd name="connsiteY7" fmla="*/ 224138 h 224138"/>
                      <a:gd name="connsiteX8" fmla="*/ 0 w 1353307"/>
                      <a:gd name="connsiteY8" fmla="*/ 0 h 224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53307" h="224138" extrusionOk="0">
                        <a:moveTo>
                          <a:pt x="0" y="0"/>
                        </a:moveTo>
                        <a:cubicBezTo>
                          <a:pt x="98650" y="-26519"/>
                          <a:pt x="247279" y="30474"/>
                          <a:pt x="437569" y="0"/>
                        </a:cubicBezTo>
                        <a:cubicBezTo>
                          <a:pt x="627859" y="-30474"/>
                          <a:pt x="665331" y="48632"/>
                          <a:pt x="848072" y="0"/>
                        </a:cubicBezTo>
                        <a:cubicBezTo>
                          <a:pt x="1030813" y="-48632"/>
                          <a:pt x="1247083" y="23734"/>
                          <a:pt x="1353307" y="0"/>
                        </a:cubicBezTo>
                        <a:cubicBezTo>
                          <a:pt x="1368325" y="102589"/>
                          <a:pt x="1345756" y="121725"/>
                          <a:pt x="1353307" y="224138"/>
                        </a:cubicBezTo>
                        <a:cubicBezTo>
                          <a:pt x="1213749" y="274099"/>
                          <a:pt x="1111251" y="199953"/>
                          <a:pt x="929271" y="224138"/>
                        </a:cubicBezTo>
                        <a:cubicBezTo>
                          <a:pt x="747291" y="248323"/>
                          <a:pt x="668856" y="223513"/>
                          <a:pt x="451102" y="224138"/>
                        </a:cubicBezTo>
                        <a:cubicBezTo>
                          <a:pt x="233348" y="224763"/>
                          <a:pt x="163510" y="199415"/>
                          <a:pt x="0" y="224138"/>
                        </a:cubicBezTo>
                        <a:cubicBezTo>
                          <a:pt x="-14448" y="177043"/>
                          <a:pt x="15055" y="10595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847BEE8F-CF55-859A-E2DF-F1019FDE6D58}"/>
              </a:ext>
            </a:extLst>
          </p:cNvPr>
          <p:cNvGrpSpPr/>
          <p:nvPr/>
        </p:nvGrpSpPr>
        <p:grpSpPr>
          <a:xfrm>
            <a:off x="7641321" y="1398252"/>
            <a:ext cx="1947892" cy="4228194"/>
            <a:chOff x="8511408" y="1383038"/>
            <a:chExt cx="2210279" cy="4797744"/>
          </a:xfrm>
        </p:grpSpPr>
        <p:pic>
          <p:nvPicPr>
            <p:cNvPr id="8" name="Image 7" descr="Une image contenant texte, capture d’écran, Police, nombre&#10;&#10;Description générée automatiquement">
              <a:extLst>
                <a:ext uri="{FF2B5EF4-FFF2-40B4-BE49-F238E27FC236}">
                  <a16:creationId xmlns:a16="http://schemas.microsoft.com/office/drawing/2014/main" id="{2B2B595D-7795-674F-7059-5860D8C05E3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11408" y="1383038"/>
              <a:ext cx="2210279" cy="4797744"/>
            </a:xfrm>
            <a:prstGeom prst="roundRect">
              <a:avLst>
                <a:gd name="adj" fmla="val 0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7BD6409C-E488-FA18-70C3-70ADDBBFF123}"/>
                </a:ext>
              </a:extLst>
            </p:cNvPr>
            <p:cNvSpPr/>
            <p:nvPr/>
          </p:nvSpPr>
          <p:spPr>
            <a:xfrm>
              <a:off x="8579109" y="2331974"/>
              <a:ext cx="2050708" cy="341363"/>
            </a:xfrm>
            <a:prstGeom prst="roundRect">
              <a:avLst/>
            </a:prstGeom>
            <a:solidFill>
              <a:srgbClr val="DB0029">
                <a:alpha val="10000"/>
              </a:srgbClr>
            </a:solidFill>
            <a:ln w="12700">
              <a:solidFill>
                <a:srgbClr val="DB0029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955D401-0605-F4B4-D0F5-E1CA146AA546}"/>
                </a:ext>
              </a:extLst>
            </p:cNvPr>
            <p:cNvSpPr/>
            <p:nvPr/>
          </p:nvSpPr>
          <p:spPr>
            <a:xfrm>
              <a:off x="8579109" y="2806774"/>
              <a:ext cx="2050708" cy="1085111"/>
            </a:xfrm>
            <a:prstGeom prst="roundRect">
              <a:avLst>
                <a:gd name="adj" fmla="val 8109"/>
              </a:avLst>
            </a:prstGeom>
            <a:solidFill>
              <a:srgbClr val="DB0029">
                <a:alpha val="10000"/>
              </a:srgbClr>
            </a:solidFill>
            <a:ln w="12700">
              <a:solidFill>
                <a:srgbClr val="DB0029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883DABA-2D5C-8990-D6AC-8B775F6EE40A}"/>
              </a:ext>
            </a:extLst>
          </p:cNvPr>
          <p:cNvSpPr/>
          <p:nvPr/>
        </p:nvSpPr>
        <p:spPr>
          <a:xfrm>
            <a:off x="807516" y="3178645"/>
            <a:ext cx="1997168" cy="530789"/>
          </a:xfrm>
          <a:prstGeom prst="roundRect">
            <a:avLst/>
          </a:prstGeom>
          <a:solidFill>
            <a:srgbClr val="DB0029">
              <a:alpha val="10000"/>
            </a:srgbClr>
          </a:solidFill>
          <a:ln w="12700">
            <a:solidFill>
              <a:srgbClr val="DB0029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353307"/>
                      <a:gd name="connsiteY0" fmla="*/ 0 h 224138"/>
                      <a:gd name="connsiteX1" fmla="*/ 437569 w 1353307"/>
                      <a:gd name="connsiteY1" fmla="*/ 0 h 224138"/>
                      <a:gd name="connsiteX2" fmla="*/ 848072 w 1353307"/>
                      <a:gd name="connsiteY2" fmla="*/ 0 h 224138"/>
                      <a:gd name="connsiteX3" fmla="*/ 1353307 w 1353307"/>
                      <a:gd name="connsiteY3" fmla="*/ 0 h 224138"/>
                      <a:gd name="connsiteX4" fmla="*/ 1353307 w 1353307"/>
                      <a:gd name="connsiteY4" fmla="*/ 224138 h 224138"/>
                      <a:gd name="connsiteX5" fmla="*/ 929271 w 1353307"/>
                      <a:gd name="connsiteY5" fmla="*/ 224138 h 224138"/>
                      <a:gd name="connsiteX6" fmla="*/ 451102 w 1353307"/>
                      <a:gd name="connsiteY6" fmla="*/ 224138 h 224138"/>
                      <a:gd name="connsiteX7" fmla="*/ 0 w 1353307"/>
                      <a:gd name="connsiteY7" fmla="*/ 224138 h 224138"/>
                      <a:gd name="connsiteX8" fmla="*/ 0 w 1353307"/>
                      <a:gd name="connsiteY8" fmla="*/ 0 h 224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53307" h="224138" extrusionOk="0">
                        <a:moveTo>
                          <a:pt x="0" y="0"/>
                        </a:moveTo>
                        <a:cubicBezTo>
                          <a:pt x="98650" y="-26519"/>
                          <a:pt x="247279" y="30474"/>
                          <a:pt x="437569" y="0"/>
                        </a:cubicBezTo>
                        <a:cubicBezTo>
                          <a:pt x="627859" y="-30474"/>
                          <a:pt x="665331" y="48632"/>
                          <a:pt x="848072" y="0"/>
                        </a:cubicBezTo>
                        <a:cubicBezTo>
                          <a:pt x="1030813" y="-48632"/>
                          <a:pt x="1247083" y="23734"/>
                          <a:pt x="1353307" y="0"/>
                        </a:cubicBezTo>
                        <a:cubicBezTo>
                          <a:pt x="1368325" y="102589"/>
                          <a:pt x="1345756" y="121725"/>
                          <a:pt x="1353307" y="224138"/>
                        </a:cubicBezTo>
                        <a:cubicBezTo>
                          <a:pt x="1213749" y="274099"/>
                          <a:pt x="1111251" y="199953"/>
                          <a:pt x="929271" y="224138"/>
                        </a:cubicBezTo>
                        <a:cubicBezTo>
                          <a:pt x="747291" y="248323"/>
                          <a:pt x="668856" y="223513"/>
                          <a:pt x="451102" y="224138"/>
                        </a:cubicBezTo>
                        <a:cubicBezTo>
                          <a:pt x="233348" y="224763"/>
                          <a:pt x="163510" y="199415"/>
                          <a:pt x="0" y="224138"/>
                        </a:cubicBezTo>
                        <a:cubicBezTo>
                          <a:pt x="-14448" y="177043"/>
                          <a:pt x="15055" y="10595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Bulle narrative : rectangle 23">
            <a:extLst>
              <a:ext uri="{FF2B5EF4-FFF2-40B4-BE49-F238E27FC236}">
                <a16:creationId xmlns:a16="http://schemas.microsoft.com/office/drawing/2014/main" id="{457161EF-79CF-318C-674A-6FDA0EA8C6E8}"/>
              </a:ext>
            </a:extLst>
          </p:cNvPr>
          <p:cNvSpPr/>
          <p:nvPr/>
        </p:nvSpPr>
        <p:spPr>
          <a:xfrm>
            <a:off x="119877" y="158545"/>
            <a:ext cx="1150891" cy="419510"/>
          </a:xfrm>
          <a:prstGeom prst="wedgeRectCallout">
            <a:avLst>
              <a:gd name="adj1" fmla="val -20833"/>
              <a:gd name="adj2" fmla="val 7495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NOUVEAU </a:t>
            </a:r>
            <a:br>
              <a:rPr lang="fr-FR" sz="1200" b="1" dirty="0"/>
            </a:br>
            <a:r>
              <a:rPr lang="fr-FR" sz="900" dirty="0"/>
              <a:t>DECEMBRE 2023</a:t>
            </a:r>
          </a:p>
        </p:txBody>
      </p:sp>
    </p:spTree>
    <p:extLst>
      <p:ext uri="{BB962C8B-B14F-4D97-AF65-F5344CB8AC3E}">
        <p14:creationId xmlns:p14="http://schemas.microsoft.com/office/powerpoint/2010/main" val="3856698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C79424D-49C8-5737-9F4A-5965C00024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Consultation de tous les prélèvements (à venir et exécutés)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F19E28E-745E-8BFE-8185-003C14332C2B}"/>
              </a:ext>
            </a:extLst>
          </p:cNvPr>
          <p:cNvSpPr txBox="1"/>
          <p:nvPr/>
        </p:nvSpPr>
        <p:spPr>
          <a:xfrm>
            <a:off x="-19051" y="4797622"/>
            <a:ext cx="186221" cy="4225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FF946C1-6922-6060-6BAA-303D963622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617"/>
          <a:stretch/>
        </p:blipFill>
        <p:spPr>
          <a:xfrm>
            <a:off x="707977" y="1394698"/>
            <a:ext cx="2327918" cy="4782654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0735666-82B7-4BE4-9CF5-34629FBD72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557" y="1394698"/>
            <a:ext cx="2327917" cy="4782654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Bulle narrative : rectangle 16">
            <a:extLst>
              <a:ext uri="{FF2B5EF4-FFF2-40B4-BE49-F238E27FC236}">
                <a16:creationId xmlns:a16="http://schemas.microsoft.com/office/drawing/2014/main" id="{F27D31D8-3647-6147-7830-D5704AC84E64}"/>
              </a:ext>
            </a:extLst>
          </p:cNvPr>
          <p:cNvSpPr/>
          <p:nvPr/>
        </p:nvSpPr>
        <p:spPr>
          <a:xfrm>
            <a:off x="119877" y="158545"/>
            <a:ext cx="1150891" cy="419510"/>
          </a:xfrm>
          <a:prstGeom prst="wedgeRectCallout">
            <a:avLst>
              <a:gd name="adj1" fmla="val -20833"/>
              <a:gd name="adj2" fmla="val 7495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NOUVEAU </a:t>
            </a:r>
            <a:br>
              <a:rPr lang="fr-FR" sz="1200" b="1" dirty="0"/>
            </a:br>
            <a:r>
              <a:rPr lang="fr-FR" sz="900" dirty="0"/>
              <a:t>DECEMBRE 2023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8D919E57-843B-391C-DFEB-6633698E7B85}"/>
              </a:ext>
            </a:extLst>
          </p:cNvPr>
          <p:cNvGrpSpPr/>
          <p:nvPr/>
        </p:nvGrpSpPr>
        <p:grpSpPr>
          <a:xfrm>
            <a:off x="5713136" y="1383039"/>
            <a:ext cx="4814738" cy="4797744"/>
            <a:chOff x="5831468" y="1383039"/>
            <a:chExt cx="4814738" cy="4797744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53EABDD4-B22D-1E6D-3839-3733CBF1D7E4}"/>
                </a:ext>
              </a:extLst>
            </p:cNvPr>
            <p:cNvGrpSpPr/>
            <p:nvPr/>
          </p:nvGrpSpPr>
          <p:grpSpPr>
            <a:xfrm>
              <a:off x="5831469" y="1383039"/>
              <a:ext cx="4814737" cy="4797744"/>
              <a:chOff x="3531220" y="2479911"/>
              <a:chExt cx="4138521" cy="4144972"/>
            </a:xfrm>
          </p:grpSpPr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05E64D3F-FFF6-7E0C-D3A5-BF8CC59599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68772" y="2479911"/>
                <a:ext cx="2000969" cy="4142007"/>
              </a:xfrm>
              <a:prstGeom prst="roundRect">
                <a:avLst>
                  <a:gd name="adj" fmla="val 0"/>
                </a:avLst>
              </a:prstGeom>
              <a:solidFill>
                <a:srgbClr val="FFFFFF">
                  <a:shade val="85000"/>
                </a:srgbClr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1E13808C-0164-1F8C-F0DA-DD8C7F343329}"/>
                  </a:ext>
                </a:extLst>
              </p:cNvPr>
              <p:cNvGrpSpPr/>
              <p:nvPr/>
            </p:nvGrpSpPr>
            <p:grpSpPr>
              <a:xfrm>
                <a:off x="3531220" y="2479911"/>
                <a:ext cx="1987420" cy="4144972"/>
                <a:chOff x="1448093" y="2372268"/>
                <a:chExt cx="2089224" cy="4357294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6D63457B-CD7C-01A7-6B4B-99E908EA72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448093" y="2372268"/>
                  <a:ext cx="2089224" cy="4357294"/>
                </a:xfrm>
                <a:prstGeom prst="roundRect">
                  <a:avLst>
                    <a:gd name="adj" fmla="val 0"/>
                  </a:avLst>
                </a:prstGeom>
                <a:solidFill>
                  <a:srgbClr val="FFFFFF">
                    <a:shade val="85000"/>
                  </a:srgbClr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</p:pic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923B28C3-61F3-9EDE-43BB-771139956903}"/>
                    </a:ext>
                  </a:extLst>
                </p:cNvPr>
                <p:cNvSpPr/>
                <p:nvPr/>
              </p:nvSpPr>
              <p:spPr>
                <a:xfrm>
                  <a:off x="1462903" y="5780019"/>
                  <a:ext cx="1940697" cy="84720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2473E3C-BB88-AFFC-0410-742CA296EBCA}"/>
                  </a:ext>
                </a:extLst>
              </p:cNvPr>
              <p:cNvSpPr/>
              <p:nvPr/>
            </p:nvSpPr>
            <p:spPr>
              <a:xfrm>
                <a:off x="3545309" y="3036440"/>
                <a:ext cx="1973332" cy="268495"/>
              </a:xfrm>
              <a:prstGeom prst="roundRect">
                <a:avLst/>
              </a:prstGeom>
              <a:solidFill>
                <a:srgbClr val="DB0029">
                  <a:alpha val="10000"/>
                </a:srgbClr>
              </a:solidFill>
              <a:ln w="12700">
                <a:solidFill>
                  <a:srgbClr val="DB0029"/>
                </a:solidFill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353307"/>
                          <a:gd name="connsiteY0" fmla="*/ 0 h 224138"/>
                          <a:gd name="connsiteX1" fmla="*/ 437569 w 1353307"/>
                          <a:gd name="connsiteY1" fmla="*/ 0 h 224138"/>
                          <a:gd name="connsiteX2" fmla="*/ 848072 w 1353307"/>
                          <a:gd name="connsiteY2" fmla="*/ 0 h 224138"/>
                          <a:gd name="connsiteX3" fmla="*/ 1353307 w 1353307"/>
                          <a:gd name="connsiteY3" fmla="*/ 0 h 224138"/>
                          <a:gd name="connsiteX4" fmla="*/ 1353307 w 1353307"/>
                          <a:gd name="connsiteY4" fmla="*/ 224138 h 224138"/>
                          <a:gd name="connsiteX5" fmla="*/ 929271 w 1353307"/>
                          <a:gd name="connsiteY5" fmla="*/ 224138 h 224138"/>
                          <a:gd name="connsiteX6" fmla="*/ 451102 w 1353307"/>
                          <a:gd name="connsiteY6" fmla="*/ 224138 h 224138"/>
                          <a:gd name="connsiteX7" fmla="*/ 0 w 1353307"/>
                          <a:gd name="connsiteY7" fmla="*/ 224138 h 224138"/>
                          <a:gd name="connsiteX8" fmla="*/ 0 w 1353307"/>
                          <a:gd name="connsiteY8" fmla="*/ 0 h 2241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353307" h="224138" extrusionOk="0">
                            <a:moveTo>
                              <a:pt x="0" y="0"/>
                            </a:moveTo>
                            <a:cubicBezTo>
                              <a:pt x="98650" y="-26519"/>
                              <a:pt x="247279" y="30474"/>
                              <a:pt x="437569" y="0"/>
                            </a:cubicBezTo>
                            <a:cubicBezTo>
                              <a:pt x="627859" y="-30474"/>
                              <a:pt x="665331" y="48632"/>
                              <a:pt x="848072" y="0"/>
                            </a:cubicBezTo>
                            <a:cubicBezTo>
                              <a:pt x="1030813" y="-48632"/>
                              <a:pt x="1247083" y="23734"/>
                              <a:pt x="1353307" y="0"/>
                            </a:cubicBezTo>
                            <a:cubicBezTo>
                              <a:pt x="1368325" y="102589"/>
                              <a:pt x="1345756" y="121725"/>
                              <a:pt x="1353307" y="224138"/>
                            </a:cubicBezTo>
                            <a:cubicBezTo>
                              <a:pt x="1213749" y="274099"/>
                              <a:pt x="1111251" y="199953"/>
                              <a:pt x="929271" y="224138"/>
                            </a:cubicBezTo>
                            <a:cubicBezTo>
                              <a:pt x="747291" y="248323"/>
                              <a:pt x="668856" y="223513"/>
                              <a:pt x="451102" y="224138"/>
                            </a:cubicBezTo>
                            <a:cubicBezTo>
                              <a:pt x="233348" y="224763"/>
                              <a:pt x="163510" y="199415"/>
                              <a:pt x="0" y="224138"/>
                            </a:cubicBezTo>
                            <a:cubicBezTo>
                              <a:pt x="-14448" y="177043"/>
                              <a:pt x="15055" y="1059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FFA0EF62-259A-E750-3371-9CDF81A943AC}"/>
                </a:ext>
              </a:extLst>
            </p:cNvPr>
            <p:cNvSpPr/>
            <p:nvPr/>
          </p:nvSpPr>
          <p:spPr>
            <a:xfrm>
              <a:off x="5831468" y="3858580"/>
              <a:ext cx="2295766" cy="1276676"/>
            </a:xfrm>
            <a:prstGeom prst="roundRect">
              <a:avLst/>
            </a:prstGeom>
            <a:solidFill>
              <a:srgbClr val="DB0029">
                <a:alpha val="10000"/>
              </a:srgbClr>
            </a:solidFill>
            <a:ln w="12700">
              <a:solidFill>
                <a:srgbClr val="DB0029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45AE73F7-CB58-DC1B-6D98-2F396C356696}"/>
                </a:ext>
              </a:extLst>
            </p:cNvPr>
            <p:cNvCxnSpPr>
              <a:cxnSpLocks/>
            </p:cNvCxnSpPr>
            <p:nvPr/>
          </p:nvCxnSpPr>
          <p:spPr>
            <a:xfrm>
              <a:off x="8127234" y="2182602"/>
              <a:ext cx="382108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75434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B620126-06EA-8C9A-A10E-58F94CCAD5E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Pointage des opérations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63055D0-E857-C8DF-BF87-C9809C1E0119}"/>
              </a:ext>
            </a:extLst>
          </p:cNvPr>
          <p:cNvGrpSpPr/>
          <p:nvPr/>
        </p:nvGrpSpPr>
        <p:grpSpPr>
          <a:xfrm>
            <a:off x="695323" y="1388498"/>
            <a:ext cx="4721535" cy="4785185"/>
            <a:chOff x="721377" y="1299440"/>
            <a:chExt cx="2281072" cy="2311823"/>
          </a:xfrm>
        </p:grpSpPr>
        <p:pic>
          <p:nvPicPr>
            <p:cNvPr id="5" name="Image 4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A4895B9A-CA4F-9E2F-86E0-530686287E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4797" y="1299440"/>
              <a:ext cx="1067652" cy="2311823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EA98D02-26F6-591A-0C06-5897DF0840A3}"/>
                </a:ext>
              </a:extLst>
            </p:cNvPr>
            <p:cNvSpPr/>
            <p:nvPr/>
          </p:nvSpPr>
          <p:spPr>
            <a:xfrm>
              <a:off x="721377" y="1986091"/>
              <a:ext cx="516436" cy="161366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890DFCEB-642F-BB0A-1712-97F0AE23C5DD}"/>
                </a:ext>
              </a:extLst>
            </p:cNvPr>
            <p:cNvSpPr/>
            <p:nvPr/>
          </p:nvSpPr>
          <p:spPr>
            <a:xfrm>
              <a:off x="721377" y="2668440"/>
              <a:ext cx="237466" cy="161367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8" name="Picture 2" descr="Tap | Free Icon">
              <a:extLst>
                <a:ext uri="{FF2B5EF4-FFF2-40B4-BE49-F238E27FC236}">
                  <a16:creationId xmlns:a16="http://schemas.microsoft.com/office/drawing/2014/main" id="{28B5B842-02D1-11EB-CB0E-EB1F1B8AEC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210883">
              <a:off x="859092" y="2747446"/>
              <a:ext cx="296944" cy="296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A2BB76E3-5EB0-75A7-C285-2738CF3DC489}"/>
                </a:ext>
              </a:extLst>
            </p:cNvPr>
            <p:cNvSpPr/>
            <p:nvPr/>
          </p:nvSpPr>
          <p:spPr>
            <a:xfrm>
              <a:off x="1928652" y="2449620"/>
              <a:ext cx="215223" cy="21471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0" name="Image 9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AB701F5E-63F8-1476-2F97-F1FD2C72AF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7429" y="1299440"/>
              <a:ext cx="1067653" cy="2311823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1" name="Image 10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76D2C80D-BDAF-DCFF-5F33-DF3AF95508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847" t="50917" r="82892" b="42080"/>
            <a:stretch/>
          </p:blipFill>
          <p:spPr>
            <a:xfrm>
              <a:off x="2021860" y="2154280"/>
              <a:ext cx="405292" cy="402699"/>
            </a:xfrm>
            <a:prstGeom prst="ellipse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EC30330B-BBBB-2B1D-1FA3-1C182052931A}"/>
                </a:ext>
              </a:extLst>
            </p:cNvPr>
            <p:cNvSpPr/>
            <p:nvPr/>
          </p:nvSpPr>
          <p:spPr>
            <a:xfrm>
              <a:off x="741458" y="2099900"/>
              <a:ext cx="389780" cy="85601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359A898-2AA7-D688-8D03-4AA0837AA9EF}"/>
                </a:ext>
              </a:extLst>
            </p:cNvPr>
            <p:cNvSpPr/>
            <p:nvPr/>
          </p:nvSpPr>
          <p:spPr>
            <a:xfrm>
              <a:off x="750587" y="2486683"/>
              <a:ext cx="169517" cy="140591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17" name="Espace réservé du contenu 23">
            <a:extLst>
              <a:ext uri="{FF2B5EF4-FFF2-40B4-BE49-F238E27FC236}">
                <a16:creationId xmlns:a16="http://schemas.microsoft.com/office/drawing/2014/main" id="{F32B8D2A-A786-97B4-9F24-AE334C6D1530}"/>
              </a:ext>
            </a:extLst>
          </p:cNvPr>
          <p:cNvSpPr txBox="1">
            <a:spLocks/>
          </p:cNvSpPr>
          <p:nvPr/>
        </p:nvSpPr>
        <p:spPr>
          <a:xfrm>
            <a:off x="5915025" y="2133600"/>
            <a:ext cx="4726850" cy="3048000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rgbClr val="767171"/>
                </a:solidFill>
                <a:latin typeface="Arial" panose="020B0604020202020204"/>
              </a:rPr>
              <a:t>Possibilité de </a:t>
            </a:r>
            <a:r>
              <a:rPr lang="fr-FR" sz="1600" b="1" dirty="0">
                <a:solidFill>
                  <a:srgbClr val="767171"/>
                </a:solidFill>
                <a:latin typeface="Arial" panose="020B0604020202020204"/>
              </a:rPr>
              <a:t>pointer rapidement </a:t>
            </a:r>
            <a:r>
              <a:rPr lang="fr-FR" sz="1600" dirty="0">
                <a:solidFill>
                  <a:srgbClr val="767171"/>
                </a:solidFill>
                <a:latin typeface="Arial" panose="020B0604020202020204"/>
              </a:rPr>
              <a:t>une opération en appuyant longtemps dessus. </a:t>
            </a:r>
          </a:p>
          <a:p>
            <a:endParaRPr lang="fr-FR" dirty="0">
              <a:solidFill>
                <a:srgbClr val="767171"/>
              </a:solidFill>
              <a:latin typeface="Arial" panose="020B0604020202020204"/>
            </a:endParaRPr>
          </a:p>
          <a:p>
            <a:r>
              <a:rPr lang="fr-FR" sz="1600" dirty="0">
                <a:solidFill>
                  <a:srgbClr val="767171"/>
                </a:solidFill>
                <a:latin typeface="Arial" panose="020B0604020202020204"/>
              </a:rPr>
              <a:t>Une </a:t>
            </a:r>
            <a:r>
              <a:rPr lang="fr-FR" sz="1600" b="1" dirty="0">
                <a:solidFill>
                  <a:srgbClr val="767171"/>
                </a:solidFill>
                <a:latin typeface="Arial" panose="020B0604020202020204"/>
              </a:rPr>
              <a:t>pastille verte </a:t>
            </a:r>
            <a:r>
              <a:rPr lang="fr-FR" sz="1600" dirty="0">
                <a:solidFill>
                  <a:srgbClr val="767171"/>
                </a:solidFill>
                <a:latin typeface="Arial" panose="020B0604020202020204"/>
              </a:rPr>
              <a:t>apparaît à gauche du pictogramme de la catégorie lorsque l’opération est pointée.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r-FR" dirty="0"/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3F358F63-B650-5C85-B107-F2BEFA49CDD7}"/>
              </a:ext>
            </a:extLst>
          </p:cNvPr>
          <p:cNvCxnSpPr>
            <a:cxnSpLocks/>
          </p:cNvCxnSpPr>
          <p:nvPr/>
        </p:nvCxnSpPr>
        <p:spPr>
          <a:xfrm>
            <a:off x="2913542" y="3991447"/>
            <a:ext cx="38210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8525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78519CC-FB34-A0E4-D2C0-68767CA17CE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Personnalisation des libellés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064DA52-BA2C-4E75-8E78-888407A352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1388669"/>
            <a:ext cx="2345771" cy="4802400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A57B97F-AA31-A78A-E454-AD56C57EE9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0609" y="1388669"/>
            <a:ext cx="2332537" cy="4802400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Espace réservé du contenu 23">
            <a:extLst>
              <a:ext uri="{FF2B5EF4-FFF2-40B4-BE49-F238E27FC236}">
                <a16:creationId xmlns:a16="http://schemas.microsoft.com/office/drawing/2014/main" id="{1622FCE5-A1A6-4E94-02E7-62100D428278}"/>
              </a:ext>
            </a:extLst>
          </p:cNvPr>
          <p:cNvSpPr txBox="1">
            <a:spLocks/>
          </p:cNvSpPr>
          <p:nvPr/>
        </p:nvSpPr>
        <p:spPr>
          <a:xfrm>
            <a:off x="5915025" y="2133600"/>
            <a:ext cx="4352926" cy="3048000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Possibilité de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personnaliser les libellés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des comptes courants et épargne </a:t>
            </a:r>
          </a:p>
          <a:p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Permet d’identifier les comptes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plus facilement</a:t>
            </a:r>
          </a:p>
          <a:p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16E52C8C-F33E-5F8D-C847-D8184985EFA0}"/>
              </a:ext>
            </a:extLst>
          </p:cNvPr>
          <p:cNvCxnSpPr>
            <a:cxnSpLocks/>
          </p:cNvCxnSpPr>
          <p:nvPr/>
        </p:nvCxnSpPr>
        <p:spPr>
          <a:xfrm>
            <a:off x="2667000" y="4339302"/>
            <a:ext cx="583609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Bulle narrative : rectangle 3">
            <a:extLst>
              <a:ext uri="{FF2B5EF4-FFF2-40B4-BE49-F238E27FC236}">
                <a16:creationId xmlns:a16="http://schemas.microsoft.com/office/drawing/2014/main" id="{794D18B3-09F0-9BFC-BF41-1C47BDE4CF2E}"/>
              </a:ext>
            </a:extLst>
          </p:cNvPr>
          <p:cNvSpPr/>
          <p:nvPr/>
        </p:nvSpPr>
        <p:spPr>
          <a:xfrm>
            <a:off x="119877" y="158545"/>
            <a:ext cx="1150891" cy="419510"/>
          </a:xfrm>
          <a:prstGeom prst="wedgeRectCallout">
            <a:avLst>
              <a:gd name="adj1" fmla="val -20833"/>
              <a:gd name="adj2" fmla="val 7495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NOUVEAU </a:t>
            </a:r>
            <a:br>
              <a:rPr lang="fr-FR" sz="1200" b="1" dirty="0"/>
            </a:br>
            <a:r>
              <a:rPr lang="fr-FR" sz="900" dirty="0"/>
              <a:t>DECEMBRE 2023</a:t>
            </a:r>
          </a:p>
        </p:txBody>
      </p:sp>
    </p:spTree>
    <p:extLst>
      <p:ext uri="{BB962C8B-B14F-4D97-AF65-F5344CB8AC3E}">
        <p14:creationId xmlns:p14="http://schemas.microsoft.com/office/powerpoint/2010/main" val="2706431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FB13C7EF-62DE-775F-C0EA-3CE9611CF48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01"/>
          <a:stretch/>
        </p:blipFill>
        <p:spPr>
          <a:xfrm>
            <a:off x="3132817" y="1384172"/>
            <a:ext cx="2122318" cy="445043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6CB9A85-3C6C-444F-9D2D-7469B6E3767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Autofit/>
          </a:bodyPr>
          <a:lstStyle/>
          <a:p>
            <a:r>
              <a:rPr lang="fr-FR" dirty="0"/>
              <a:t>Mes alertes, un service gratuit qui permet de veiller sur ses comptes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F79AA1F-E6C0-72DD-75E2-D9231938C26B}"/>
              </a:ext>
            </a:extLst>
          </p:cNvPr>
          <p:cNvGrpSpPr/>
          <p:nvPr/>
        </p:nvGrpSpPr>
        <p:grpSpPr>
          <a:xfrm>
            <a:off x="695324" y="1384172"/>
            <a:ext cx="2179704" cy="4788000"/>
            <a:chOff x="695324" y="1384172"/>
            <a:chExt cx="2179704" cy="4788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F9A69C0-8CF9-3E81-98B4-C20A513F36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5325" y="1384172"/>
              <a:ext cx="2179703" cy="4788000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5AB6DE6-A628-6E26-C5ED-CAEFB8622B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2443" b="95647"/>
            <a:stretch/>
          </p:blipFill>
          <p:spPr>
            <a:xfrm flipV="1">
              <a:off x="695324" y="1384172"/>
              <a:ext cx="2179703" cy="132208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7D957F24-CC38-ADAA-AB0B-F6575FA883A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06"/>
          <a:stretch/>
        </p:blipFill>
        <p:spPr>
          <a:xfrm>
            <a:off x="5519169" y="1390622"/>
            <a:ext cx="2199891" cy="478155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5B2BFBC-8B7F-2E7E-EB1C-B337A73F368D}"/>
              </a:ext>
            </a:extLst>
          </p:cNvPr>
          <p:cNvSpPr/>
          <p:nvPr/>
        </p:nvSpPr>
        <p:spPr>
          <a:xfrm>
            <a:off x="5512924" y="1390622"/>
            <a:ext cx="2199892" cy="1855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C62F5CA0-93F1-FF9D-99A1-8C57955CC5A6}"/>
              </a:ext>
            </a:extLst>
          </p:cNvPr>
          <p:cNvSpPr/>
          <p:nvPr/>
        </p:nvSpPr>
        <p:spPr>
          <a:xfrm>
            <a:off x="2085460" y="1510119"/>
            <a:ext cx="476766" cy="47676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BE0B71E3-2E91-41F5-864D-4B95390310DF}"/>
              </a:ext>
            </a:extLst>
          </p:cNvPr>
          <p:cNvCxnSpPr/>
          <p:nvPr/>
        </p:nvCxnSpPr>
        <p:spPr>
          <a:xfrm>
            <a:off x="2562226" y="1748502"/>
            <a:ext cx="84772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2C05919B-5B14-9F81-3D10-8804EDEBA7D9}"/>
              </a:ext>
            </a:extLst>
          </p:cNvPr>
          <p:cNvCxnSpPr>
            <a:cxnSpLocks/>
          </p:cNvCxnSpPr>
          <p:nvPr/>
        </p:nvCxnSpPr>
        <p:spPr>
          <a:xfrm>
            <a:off x="4991101" y="2643852"/>
            <a:ext cx="52806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Image 34">
            <a:extLst>
              <a:ext uri="{FF2B5EF4-FFF2-40B4-BE49-F238E27FC236}">
                <a16:creationId xmlns:a16="http://schemas.microsoft.com/office/drawing/2014/main" id="{D4E98D5F-CBCB-CC88-6F13-5A669A79DF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3667" y="1848828"/>
            <a:ext cx="1734332" cy="2471424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09EBC8EE-6A49-C877-8185-95BF062D6471}"/>
              </a:ext>
            </a:extLst>
          </p:cNvPr>
          <p:cNvCxnSpPr>
            <a:cxnSpLocks/>
          </p:cNvCxnSpPr>
          <p:nvPr/>
        </p:nvCxnSpPr>
        <p:spPr>
          <a:xfrm>
            <a:off x="7719060" y="4320252"/>
            <a:ext cx="496255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Image 40">
            <a:extLst>
              <a:ext uri="{FF2B5EF4-FFF2-40B4-BE49-F238E27FC236}">
                <a16:creationId xmlns:a16="http://schemas.microsoft.com/office/drawing/2014/main" id="{147DFB86-EADD-400D-9CA9-0371E3CDDE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44174" y="3719826"/>
            <a:ext cx="1099384" cy="2138362"/>
          </a:xfrm>
          <a:prstGeom prst="rect">
            <a:avLst/>
          </a:prstGeom>
        </p:spPr>
      </p:pic>
      <p:sp>
        <p:nvSpPr>
          <p:cNvPr id="43" name="ZoneTexte 42">
            <a:extLst>
              <a:ext uri="{FF2B5EF4-FFF2-40B4-BE49-F238E27FC236}">
                <a16:creationId xmlns:a16="http://schemas.microsoft.com/office/drawing/2014/main" id="{88DDA5F0-B097-17C5-4F65-0A5F2B912514}"/>
              </a:ext>
            </a:extLst>
          </p:cNvPr>
          <p:cNvSpPr txBox="1"/>
          <p:nvPr/>
        </p:nvSpPr>
        <p:spPr>
          <a:xfrm>
            <a:off x="8785906" y="4320252"/>
            <a:ext cx="5389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Email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2CBE211F-520B-110E-C302-8C69A43AF6C6}"/>
              </a:ext>
            </a:extLst>
          </p:cNvPr>
          <p:cNvSpPr txBox="1"/>
          <p:nvPr/>
        </p:nvSpPr>
        <p:spPr>
          <a:xfrm>
            <a:off x="9821195" y="5858188"/>
            <a:ext cx="5453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Push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EF4E04F-E696-149F-82E6-162C999ED4F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00" r="2633" b="32173"/>
          <a:stretch/>
        </p:blipFill>
        <p:spPr>
          <a:xfrm>
            <a:off x="3132816" y="5373187"/>
            <a:ext cx="2122318" cy="79898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3" name="Bulle narrative : rectangle 32">
            <a:extLst>
              <a:ext uri="{FF2B5EF4-FFF2-40B4-BE49-F238E27FC236}">
                <a16:creationId xmlns:a16="http://schemas.microsoft.com/office/drawing/2014/main" id="{B2873AE1-F9F3-345E-B048-609940610337}"/>
              </a:ext>
            </a:extLst>
          </p:cNvPr>
          <p:cNvSpPr/>
          <p:nvPr/>
        </p:nvSpPr>
        <p:spPr>
          <a:xfrm>
            <a:off x="3792128" y="6286503"/>
            <a:ext cx="2397945" cy="419510"/>
          </a:xfrm>
          <a:prstGeom prst="wedgeRectCallout">
            <a:avLst>
              <a:gd name="adj1" fmla="val -23018"/>
              <a:gd name="adj2" fmla="val -8625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3 NOUVELLES ALERTES </a:t>
            </a:r>
            <a:r>
              <a:rPr lang="fr-FR" sz="900" dirty="0"/>
              <a:t>DECEMBRE 2023</a:t>
            </a:r>
          </a:p>
        </p:txBody>
      </p:sp>
    </p:spTree>
    <p:extLst>
      <p:ext uri="{BB962C8B-B14F-4D97-AF65-F5344CB8AC3E}">
        <p14:creationId xmlns:p14="http://schemas.microsoft.com/office/powerpoint/2010/main" val="2386202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3F60B85-3A52-EC68-6925-72F5DF9A89D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Partageons quelques fonctionnalités utiles pour gérer ses comptes et piloter sa carte ! </a:t>
            </a:r>
          </a:p>
        </p:txBody>
      </p:sp>
      <p:sp>
        <p:nvSpPr>
          <p:cNvPr id="84" name="ZoneTexte 83">
            <a:extLst>
              <a:ext uri="{FF2B5EF4-FFF2-40B4-BE49-F238E27FC236}">
                <a16:creationId xmlns:a16="http://schemas.microsoft.com/office/drawing/2014/main" id="{8959D1E1-33D8-F8BC-0C7E-FC22282C3F50}"/>
              </a:ext>
            </a:extLst>
          </p:cNvPr>
          <p:cNvSpPr txBox="1"/>
          <p:nvPr/>
        </p:nvSpPr>
        <p:spPr>
          <a:xfrm>
            <a:off x="2905663" y="4243030"/>
            <a:ext cx="24136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b="1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Suivre ses comptes en un coup d’</a:t>
            </a:r>
            <a:r>
              <a:rPr lang="fr-FR" sz="1800" b="1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oeil</a:t>
            </a:r>
            <a:endParaRPr lang="fr-FR" b="1" dirty="0"/>
          </a:p>
        </p:txBody>
      </p:sp>
      <p:sp>
        <p:nvSpPr>
          <p:cNvPr id="85" name="ZoneTexte 84">
            <a:extLst>
              <a:ext uri="{FF2B5EF4-FFF2-40B4-BE49-F238E27FC236}">
                <a16:creationId xmlns:a16="http://schemas.microsoft.com/office/drawing/2014/main" id="{7F614202-99D7-B73E-3120-CFF88EA1A634}"/>
              </a:ext>
            </a:extLst>
          </p:cNvPr>
          <p:cNvSpPr txBox="1"/>
          <p:nvPr/>
        </p:nvSpPr>
        <p:spPr>
          <a:xfrm>
            <a:off x="6869459" y="4243030"/>
            <a:ext cx="25011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b="1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Piloter sa carte en quelques clics</a:t>
            </a:r>
            <a:endParaRPr lang="fr-FR" b="1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B4BFCA6B-A177-6197-6635-3D307C8AA7DD}"/>
              </a:ext>
            </a:extLst>
          </p:cNvPr>
          <p:cNvSpPr/>
          <p:nvPr/>
        </p:nvSpPr>
        <p:spPr>
          <a:xfrm>
            <a:off x="6379907" y="2205186"/>
            <a:ext cx="3254560" cy="3072002"/>
          </a:xfrm>
          <a:custGeom>
            <a:avLst/>
            <a:gdLst>
              <a:gd name="connsiteX0" fmla="*/ 0 w 3254560"/>
              <a:gd name="connsiteY0" fmla="*/ 0 h 3072002"/>
              <a:gd name="connsiteX1" fmla="*/ 618366 w 3254560"/>
              <a:gd name="connsiteY1" fmla="*/ 0 h 3072002"/>
              <a:gd name="connsiteX2" fmla="*/ 1269278 w 3254560"/>
              <a:gd name="connsiteY2" fmla="*/ 0 h 3072002"/>
              <a:gd name="connsiteX3" fmla="*/ 1985282 w 3254560"/>
              <a:gd name="connsiteY3" fmla="*/ 0 h 3072002"/>
              <a:gd name="connsiteX4" fmla="*/ 2636194 w 3254560"/>
              <a:gd name="connsiteY4" fmla="*/ 0 h 3072002"/>
              <a:gd name="connsiteX5" fmla="*/ 3254560 w 3254560"/>
              <a:gd name="connsiteY5" fmla="*/ 0 h 3072002"/>
              <a:gd name="connsiteX6" fmla="*/ 3254560 w 3254560"/>
              <a:gd name="connsiteY6" fmla="*/ 522240 h 3072002"/>
              <a:gd name="connsiteX7" fmla="*/ 3254560 w 3254560"/>
              <a:gd name="connsiteY7" fmla="*/ 1167361 h 3072002"/>
              <a:gd name="connsiteX8" fmla="*/ 3254560 w 3254560"/>
              <a:gd name="connsiteY8" fmla="*/ 1751041 h 3072002"/>
              <a:gd name="connsiteX9" fmla="*/ 3254560 w 3254560"/>
              <a:gd name="connsiteY9" fmla="*/ 2334722 h 3072002"/>
              <a:gd name="connsiteX10" fmla="*/ 3254560 w 3254560"/>
              <a:gd name="connsiteY10" fmla="*/ 3072002 h 3072002"/>
              <a:gd name="connsiteX11" fmla="*/ 2571102 w 3254560"/>
              <a:gd name="connsiteY11" fmla="*/ 3072002 h 3072002"/>
              <a:gd name="connsiteX12" fmla="*/ 1985282 w 3254560"/>
              <a:gd name="connsiteY12" fmla="*/ 3072002 h 3072002"/>
              <a:gd name="connsiteX13" fmla="*/ 1301824 w 3254560"/>
              <a:gd name="connsiteY13" fmla="*/ 3072002 h 3072002"/>
              <a:gd name="connsiteX14" fmla="*/ 650912 w 3254560"/>
              <a:gd name="connsiteY14" fmla="*/ 3072002 h 3072002"/>
              <a:gd name="connsiteX15" fmla="*/ 0 w 3254560"/>
              <a:gd name="connsiteY15" fmla="*/ 3072002 h 3072002"/>
              <a:gd name="connsiteX16" fmla="*/ 0 w 3254560"/>
              <a:gd name="connsiteY16" fmla="*/ 2549762 h 3072002"/>
              <a:gd name="connsiteX17" fmla="*/ 0 w 3254560"/>
              <a:gd name="connsiteY17" fmla="*/ 2027521 h 3072002"/>
              <a:gd name="connsiteX18" fmla="*/ 0 w 3254560"/>
              <a:gd name="connsiteY18" fmla="*/ 1443841 h 3072002"/>
              <a:gd name="connsiteX19" fmla="*/ 0 w 3254560"/>
              <a:gd name="connsiteY19" fmla="*/ 890881 h 3072002"/>
              <a:gd name="connsiteX20" fmla="*/ 0 w 3254560"/>
              <a:gd name="connsiteY20" fmla="*/ 0 h 307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254560" h="3072002" extrusionOk="0">
                <a:moveTo>
                  <a:pt x="0" y="0"/>
                </a:moveTo>
                <a:cubicBezTo>
                  <a:pt x="283647" y="-22024"/>
                  <a:pt x="393397" y="-26194"/>
                  <a:pt x="618366" y="0"/>
                </a:cubicBezTo>
                <a:cubicBezTo>
                  <a:pt x="843335" y="26194"/>
                  <a:pt x="1109029" y="-21745"/>
                  <a:pt x="1269278" y="0"/>
                </a:cubicBezTo>
                <a:cubicBezTo>
                  <a:pt x="1429527" y="21745"/>
                  <a:pt x="1820538" y="20183"/>
                  <a:pt x="1985282" y="0"/>
                </a:cubicBezTo>
                <a:cubicBezTo>
                  <a:pt x="2150026" y="-20183"/>
                  <a:pt x="2490587" y="-15278"/>
                  <a:pt x="2636194" y="0"/>
                </a:cubicBezTo>
                <a:cubicBezTo>
                  <a:pt x="2781801" y="15278"/>
                  <a:pt x="2991780" y="17907"/>
                  <a:pt x="3254560" y="0"/>
                </a:cubicBezTo>
                <a:cubicBezTo>
                  <a:pt x="3233428" y="209492"/>
                  <a:pt x="3243192" y="293793"/>
                  <a:pt x="3254560" y="522240"/>
                </a:cubicBezTo>
                <a:cubicBezTo>
                  <a:pt x="3265928" y="750687"/>
                  <a:pt x="3255561" y="943559"/>
                  <a:pt x="3254560" y="1167361"/>
                </a:cubicBezTo>
                <a:cubicBezTo>
                  <a:pt x="3253559" y="1391163"/>
                  <a:pt x="3238504" y="1472073"/>
                  <a:pt x="3254560" y="1751041"/>
                </a:cubicBezTo>
                <a:cubicBezTo>
                  <a:pt x="3270616" y="2030009"/>
                  <a:pt x="3281974" y="2052549"/>
                  <a:pt x="3254560" y="2334722"/>
                </a:cubicBezTo>
                <a:cubicBezTo>
                  <a:pt x="3227146" y="2616895"/>
                  <a:pt x="3245834" y="2842383"/>
                  <a:pt x="3254560" y="3072002"/>
                </a:cubicBezTo>
                <a:cubicBezTo>
                  <a:pt x="2992805" y="3086372"/>
                  <a:pt x="2786352" y="3073003"/>
                  <a:pt x="2571102" y="3072002"/>
                </a:cubicBezTo>
                <a:cubicBezTo>
                  <a:pt x="2355852" y="3071001"/>
                  <a:pt x="2226695" y="3097327"/>
                  <a:pt x="1985282" y="3072002"/>
                </a:cubicBezTo>
                <a:cubicBezTo>
                  <a:pt x="1743869" y="3046677"/>
                  <a:pt x="1445115" y="3083669"/>
                  <a:pt x="1301824" y="3072002"/>
                </a:cubicBezTo>
                <a:cubicBezTo>
                  <a:pt x="1158533" y="3060335"/>
                  <a:pt x="811963" y="3047052"/>
                  <a:pt x="650912" y="3072002"/>
                </a:cubicBezTo>
                <a:cubicBezTo>
                  <a:pt x="489861" y="3096952"/>
                  <a:pt x="297003" y="3098834"/>
                  <a:pt x="0" y="3072002"/>
                </a:cubicBezTo>
                <a:cubicBezTo>
                  <a:pt x="6157" y="2882748"/>
                  <a:pt x="-18779" y="2777408"/>
                  <a:pt x="0" y="2549762"/>
                </a:cubicBezTo>
                <a:cubicBezTo>
                  <a:pt x="18779" y="2322116"/>
                  <a:pt x="-13511" y="2169413"/>
                  <a:pt x="0" y="2027521"/>
                </a:cubicBezTo>
                <a:cubicBezTo>
                  <a:pt x="13511" y="1885629"/>
                  <a:pt x="-13260" y="1628004"/>
                  <a:pt x="0" y="1443841"/>
                </a:cubicBezTo>
                <a:cubicBezTo>
                  <a:pt x="13260" y="1259678"/>
                  <a:pt x="-19579" y="1048862"/>
                  <a:pt x="0" y="890881"/>
                </a:cubicBezTo>
                <a:cubicBezTo>
                  <a:pt x="19579" y="732900"/>
                  <a:pt x="17355" y="329130"/>
                  <a:pt x="0" y="0"/>
                </a:cubicBezTo>
                <a:close/>
              </a:path>
            </a:pathLst>
          </a:custGeom>
          <a:noFill/>
          <a:ln w="28575">
            <a:solidFill>
              <a:srgbClr val="DB0029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419722493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28F23330-FBCC-FD31-F24B-9D33906F4BAF}"/>
              </a:ext>
            </a:extLst>
          </p:cNvPr>
          <p:cNvSpPr txBox="1"/>
          <p:nvPr/>
        </p:nvSpPr>
        <p:spPr>
          <a:xfrm>
            <a:off x="3442845" y="2140425"/>
            <a:ext cx="132131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5000" dirty="0">
                <a:solidFill>
                  <a:schemeClr val="bg1">
                    <a:lumMod val="95000"/>
                  </a:schemeClr>
                </a:solidFill>
              </a:rPr>
              <a:t>1</a:t>
            </a:r>
          </a:p>
        </p:txBody>
      </p:sp>
      <p:grpSp>
        <p:nvGrpSpPr>
          <p:cNvPr id="88" name="Groupe 87">
            <a:extLst>
              <a:ext uri="{FF2B5EF4-FFF2-40B4-BE49-F238E27FC236}">
                <a16:creationId xmlns:a16="http://schemas.microsoft.com/office/drawing/2014/main" id="{813D4B92-D9C0-C1FC-ED78-A6C946F2F461}"/>
              </a:ext>
            </a:extLst>
          </p:cNvPr>
          <p:cNvGrpSpPr/>
          <p:nvPr/>
        </p:nvGrpSpPr>
        <p:grpSpPr>
          <a:xfrm>
            <a:off x="3396477" y="2776665"/>
            <a:ext cx="1462455" cy="1190857"/>
            <a:chOff x="2456145" y="1382763"/>
            <a:chExt cx="444529" cy="361974"/>
          </a:xfrm>
        </p:grpSpPr>
        <p:sp>
          <p:nvSpPr>
            <p:cNvPr id="89" name="Freeform 27">
              <a:extLst>
                <a:ext uri="{FF2B5EF4-FFF2-40B4-BE49-F238E27FC236}">
                  <a16:creationId xmlns:a16="http://schemas.microsoft.com/office/drawing/2014/main" id="{54499C53-ED2F-CED1-2A99-03AD32498E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3554" y="1430391"/>
              <a:ext cx="188396" cy="197921"/>
            </a:xfrm>
            <a:custGeom>
              <a:avLst/>
              <a:gdLst>
                <a:gd name="T0" fmla="*/ 0 w 75"/>
                <a:gd name="T1" fmla="*/ 78 h 78"/>
                <a:gd name="T2" fmla="*/ 22 w 75"/>
                <a:gd name="T3" fmla="*/ 18 h 78"/>
                <a:gd name="T4" fmla="*/ 48 w 75"/>
                <a:gd name="T5" fmla="*/ 0 h 78"/>
                <a:gd name="T6" fmla="*/ 48 w 75"/>
                <a:gd name="T7" fmla="*/ 0 h 78"/>
                <a:gd name="T8" fmla="*/ 73 w 75"/>
                <a:gd name="T9" fmla="*/ 28 h 78"/>
                <a:gd name="T10" fmla="*/ 67 w 75"/>
                <a:gd name="T11" fmla="*/ 7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78">
                  <a:moveTo>
                    <a:pt x="0" y="78"/>
                  </a:moveTo>
                  <a:cubicBezTo>
                    <a:pt x="22" y="18"/>
                    <a:pt x="22" y="18"/>
                    <a:pt x="22" y="18"/>
                  </a:cubicBezTo>
                  <a:cubicBezTo>
                    <a:pt x="26" y="7"/>
                    <a:pt x="37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63" y="0"/>
                    <a:pt x="75" y="13"/>
                    <a:pt x="73" y="28"/>
                  </a:cubicBezTo>
                  <a:cubicBezTo>
                    <a:pt x="67" y="70"/>
                    <a:pt x="67" y="70"/>
                    <a:pt x="67" y="70"/>
                  </a:cubicBezTo>
                </a:path>
              </a:pathLst>
            </a:cu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0" name="Freeform 28">
              <a:extLst>
                <a:ext uri="{FF2B5EF4-FFF2-40B4-BE49-F238E27FC236}">
                  <a16:creationId xmlns:a16="http://schemas.microsoft.com/office/drawing/2014/main" id="{A105B2F9-CDBC-1ED9-9DC9-14B65748D21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6986" y="1430391"/>
              <a:ext cx="188396" cy="197921"/>
            </a:xfrm>
            <a:custGeom>
              <a:avLst/>
              <a:gdLst>
                <a:gd name="T0" fmla="*/ 75 w 75"/>
                <a:gd name="T1" fmla="*/ 78 h 78"/>
                <a:gd name="T2" fmla="*/ 52 w 75"/>
                <a:gd name="T3" fmla="*/ 16 h 78"/>
                <a:gd name="T4" fmla="*/ 29 w 75"/>
                <a:gd name="T5" fmla="*/ 0 h 78"/>
                <a:gd name="T6" fmla="*/ 27 w 75"/>
                <a:gd name="T7" fmla="*/ 0 h 78"/>
                <a:gd name="T8" fmla="*/ 2 w 75"/>
                <a:gd name="T9" fmla="*/ 28 h 78"/>
                <a:gd name="T10" fmla="*/ 8 w 75"/>
                <a:gd name="T11" fmla="*/ 7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78">
                  <a:moveTo>
                    <a:pt x="75" y="78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48" y="6"/>
                    <a:pt x="39" y="0"/>
                    <a:pt x="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2" y="0"/>
                    <a:pt x="0" y="13"/>
                    <a:pt x="2" y="28"/>
                  </a:cubicBezTo>
                  <a:cubicBezTo>
                    <a:pt x="8" y="70"/>
                    <a:pt x="8" y="70"/>
                    <a:pt x="8" y="70"/>
                  </a:cubicBezTo>
                </a:path>
              </a:pathLst>
            </a:cu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1" name="Freeform 29">
              <a:extLst>
                <a:ext uri="{FF2B5EF4-FFF2-40B4-BE49-F238E27FC236}">
                  <a16:creationId xmlns:a16="http://schemas.microsoft.com/office/drawing/2014/main" id="{41873D5D-8628-971D-B265-844806B50AC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4505" y="1382763"/>
              <a:ext cx="58212" cy="58212"/>
            </a:xfrm>
            <a:custGeom>
              <a:avLst/>
              <a:gdLst>
                <a:gd name="T0" fmla="*/ 23 w 23"/>
                <a:gd name="T1" fmla="*/ 19 h 23"/>
                <a:gd name="T2" fmla="*/ 17 w 23"/>
                <a:gd name="T3" fmla="*/ 5 h 23"/>
                <a:gd name="T4" fmla="*/ 9 w 23"/>
                <a:gd name="T5" fmla="*/ 0 h 23"/>
                <a:gd name="T6" fmla="*/ 9 w 23"/>
                <a:gd name="T7" fmla="*/ 0 h 23"/>
                <a:gd name="T8" fmla="*/ 1 w 23"/>
                <a:gd name="T9" fmla="*/ 9 h 23"/>
                <a:gd name="T10" fmla="*/ 2 w 23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3">
                  <a:moveTo>
                    <a:pt x="23" y="19"/>
                  </a:moveTo>
                  <a:cubicBezTo>
                    <a:pt x="17" y="5"/>
                    <a:pt x="17" y="5"/>
                    <a:pt x="17" y="5"/>
                  </a:cubicBezTo>
                  <a:cubicBezTo>
                    <a:pt x="16" y="2"/>
                    <a:pt x="13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5"/>
                    <a:pt x="1" y="9"/>
                  </a:cubicBezTo>
                  <a:cubicBezTo>
                    <a:pt x="2" y="23"/>
                    <a:pt x="2" y="23"/>
                    <a:pt x="2" y="23"/>
                  </a:cubicBezTo>
                </a:path>
              </a:pathLst>
            </a:cu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2" name="Freeform 30">
              <a:extLst>
                <a:ext uri="{FF2B5EF4-FFF2-40B4-BE49-F238E27FC236}">
                  <a16:creationId xmlns:a16="http://schemas.microsoft.com/office/drawing/2014/main" id="{58607F8A-B15A-C637-0D68-980B93C3BF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9394" y="1382763"/>
              <a:ext cx="55037" cy="58212"/>
            </a:xfrm>
            <a:custGeom>
              <a:avLst/>
              <a:gdLst>
                <a:gd name="T0" fmla="*/ 0 w 22"/>
                <a:gd name="T1" fmla="*/ 19 h 23"/>
                <a:gd name="T2" fmla="*/ 6 w 22"/>
                <a:gd name="T3" fmla="*/ 5 h 23"/>
                <a:gd name="T4" fmla="*/ 13 w 22"/>
                <a:gd name="T5" fmla="*/ 0 h 23"/>
                <a:gd name="T6" fmla="*/ 14 w 22"/>
                <a:gd name="T7" fmla="*/ 0 h 23"/>
                <a:gd name="T8" fmla="*/ 22 w 22"/>
                <a:gd name="T9" fmla="*/ 9 h 23"/>
                <a:gd name="T10" fmla="*/ 21 w 22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3">
                  <a:moveTo>
                    <a:pt x="0" y="19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7" y="2"/>
                    <a:pt x="10" y="0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9" y="0"/>
                    <a:pt x="22" y="5"/>
                    <a:pt x="22" y="9"/>
                  </a:cubicBezTo>
                  <a:cubicBezTo>
                    <a:pt x="21" y="23"/>
                    <a:pt x="21" y="23"/>
                    <a:pt x="21" y="23"/>
                  </a:cubicBezTo>
                </a:path>
              </a:pathLst>
            </a:cu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3" name="Oval 31">
              <a:extLst>
                <a:ext uri="{FF2B5EF4-FFF2-40B4-BE49-F238E27FC236}">
                  <a16:creationId xmlns:a16="http://schemas.microsoft.com/office/drawing/2014/main" id="{0A8B6191-03FB-5D50-88ED-1CBE1E3AE0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4505" y="1577509"/>
              <a:ext cx="166169" cy="167228"/>
            </a:xfrm>
            <a:prstGeom prst="ellipse">
              <a:avLst/>
            </a:pr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4" name="Oval 32">
              <a:extLst>
                <a:ext uri="{FF2B5EF4-FFF2-40B4-BE49-F238E27FC236}">
                  <a16:creationId xmlns:a16="http://schemas.microsoft.com/office/drawing/2014/main" id="{E2D8824F-E7BE-0948-B104-C01D3F5F80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6145" y="1577509"/>
              <a:ext cx="168286" cy="167228"/>
            </a:xfrm>
            <a:prstGeom prst="ellipse">
              <a:avLst/>
            </a:pr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5" name="Line 33">
              <a:extLst>
                <a:ext uri="{FF2B5EF4-FFF2-40B4-BE49-F238E27FC236}">
                  <a16:creationId xmlns:a16="http://schemas.microsoft.com/office/drawing/2014/main" id="{A893D29E-3190-13C5-3455-1E57F0387D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29213" y="1615612"/>
              <a:ext cx="0" cy="0"/>
            </a:xfrm>
            <a:prstGeom prst="line">
              <a:avLst/>
            </a:pr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6" name="Line 34">
              <a:extLst>
                <a:ext uri="{FF2B5EF4-FFF2-40B4-BE49-F238E27FC236}">
                  <a16:creationId xmlns:a16="http://schemas.microsoft.com/office/drawing/2014/main" id="{E59943AB-E3CF-0D02-2076-6486025B1E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7132" y="1559516"/>
              <a:ext cx="84672" cy="0"/>
            </a:xfrm>
            <a:prstGeom prst="line">
              <a:avLst/>
            </a:pr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7" name="Line 35">
              <a:extLst>
                <a:ext uri="{FF2B5EF4-FFF2-40B4-BE49-F238E27FC236}">
                  <a16:creationId xmlns:a16="http://schemas.microsoft.com/office/drawing/2014/main" id="{66B3B07A-078E-EF86-F473-7AAF83CC16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28665" y="1615612"/>
              <a:ext cx="0" cy="0"/>
            </a:xfrm>
            <a:prstGeom prst="line">
              <a:avLst/>
            </a:pr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8" name="Freeform 36">
              <a:extLst>
                <a:ext uri="{FF2B5EF4-FFF2-40B4-BE49-F238E27FC236}">
                  <a16:creationId xmlns:a16="http://schemas.microsoft.com/office/drawing/2014/main" id="{88AC1BB4-240B-16A1-0B42-E3B9B5F4D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4395" y="1484370"/>
              <a:ext cx="142884" cy="78322"/>
            </a:xfrm>
            <a:custGeom>
              <a:avLst/>
              <a:gdLst>
                <a:gd name="T0" fmla="*/ 57 w 57"/>
                <a:gd name="T1" fmla="*/ 18 h 31"/>
                <a:gd name="T2" fmla="*/ 32 w 57"/>
                <a:gd name="T3" fmla="*/ 0 h 31"/>
                <a:gd name="T4" fmla="*/ 30 w 57"/>
                <a:gd name="T5" fmla="*/ 0 h 31"/>
                <a:gd name="T6" fmla="*/ 2 w 57"/>
                <a:gd name="T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31">
                  <a:moveTo>
                    <a:pt x="57" y="18"/>
                  </a:moveTo>
                  <a:cubicBezTo>
                    <a:pt x="53" y="7"/>
                    <a:pt x="43" y="0"/>
                    <a:pt x="32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3" y="0"/>
                    <a:pt x="0" y="15"/>
                    <a:pt x="2" y="31"/>
                  </a:cubicBezTo>
                </a:path>
              </a:pathLst>
            </a:cu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9" name="Freeform 37">
              <a:extLst>
                <a:ext uri="{FF2B5EF4-FFF2-40B4-BE49-F238E27FC236}">
                  <a16:creationId xmlns:a16="http://schemas.microsoft.com/office/drawing/2014/main" id="{D1EAB60B-F11C-2A89-05EE-0089BACD9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1656" y="1484370"/>
              <a:ext cx="142884" cy="78322"/>
            </a:xfrm>
            <a:custGeom>
              <a:avLst/>
              <a:gdLst>
                <a:gd name="T0" fmla="*/ 0 w 57"/>
                <a:gd name="T1" fmla="*/ 18 h 31"/>
                <a:gd name="T2" fmla="*/ 25 w 57"/>
                <a:gd name="T3" fmla="*/ 0 h 31"/>
                <a:gd name="T4" fmla="*/ 27 w 57"/>
                <a:gd name="T5" fmla="*/ 0 h 31"/>
                <a:gd name="T6" fmla="*/ 55 w 57"/>
                <a:gd name="T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31">
                  <a:moveTo>
                    <a:pt x="0" y="18"/>
                  </a:moveTo>
                  <a:cubicBezTo>
                    <a:pt x="4" y="7"/>
                    <a:pt x="14" y="0"/>
                    <a:pt x="25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44" y="0"/>
                    <a:pt x="57" y="15"/>
                    <a:pt x="55" y="31"/>
                  </a:cubicBezTo>
                </a:path>
              </a:pathLst>
            </a:cu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0" name="Oval 38">
              <a:extLst>
                <a:ext uri="{FF2B5EF4-FFF2-40B4-BE49-F238E27FC236}">
                  <a16:creationId xmlns:a16="http://schemas.microsoft.com/office/drawing/2014/main" id="{93A64FD3-292C-362C-8205-E7E2EA6C1C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7241" y="1630429"/>
              <a:ext cx="44453" cy="45511"/>
            </a:xfrm>
            <a:prstGeom prst="ellipse">
              <a:avLst/>
            </a:pr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1" name="Freeform 39">
              <a:extLst>
                <a:ext uri="{FF2B5EF4-FFF2-40B4-BE49-F238E27FC236}">
                  <a16:creationId xmlns:a16="http://schemas.microsoft.com/office/drawing/2014/main" id="{2685905C-5AF0-D740-0456-5685690EEED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8555" y="1602911"/>
              <a:ext cx="138651" cy="12701"/>
            </a:xfrm>
            <a:custGeom>
              <a:avLst/>
              <a:gdLst>
                <a:gd name="T0" fmla="*/ 55 w 55"/>
                <a:gd name="T1" fmla="*/ 5 h 5"/>
                <a:gd name="T2" fmla="*/ 28 w 55"/>
                <a:gd name="T3" fmla="*/ 0 h 5"/>
                <a:gd name="T4" fmla="*/ 28 w 55"/>
                <a:gd name="T5" fmla="*/ 0 h 5"/>
                <a:gd name="T6" fmla="*/ 0 w 55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5">
                  <a:moveTo>
                    <a:pt x="55" y="5"/>
                  </a:moveTo>
                  <a:cubicBezTo>
                    <a:pt x="47" y="1"/>
                    <a:pt x="37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8" y="0"/>
                    <a:pt x="9" y="1"/>
                    <a:pt x="0" y="5"/>
                  </a:cubicBezTo>
                </a:path>
              </a:pathLst>
            </a:cu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2" name="Freeform 40">
              <a:extLst>
                <a:ext uri="{FF2B5EF4-FFF2-40B4-BE49-F238E27FC236}">
                  <a16:creationId xmlns:a16="http://schemas.microsoft.com/office/drawing/2014/main" id="{26CC4044-E302-A5B4-83D0-801454E5959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8955" y="1608203"/>
              <a:ext cx="51862" cy="52920"/>
            </a:xfrm>
            <a:custGeom>
              <a:avLst/>
              <a:gdLst>
                <a:gd name="T0" fmla="*/ 0 w 21"/>
                <a:gd name="T1" fmla="*/ 21 h 21"/>
                <a:gd name="T2" fmla="*/ 21 w 21"/>
                <a:gd name="T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1" h="21">
                  <a:moveTo>
                    <a:pt x="0" y="21"/>
                  </a:moveTo>
                  <a:cubicBezTo>
                    <a:pt x="0" y="10"/>
                    <a:pt x="9" y="0"/>
                    <a:pt x="21" y="0"/>
                  </a:cubicBezTo>
                </a:path>
              </a:pathLst>
            </a:cu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" name="Freeform 41">
              <a:extLst>
                <a:ext uri="{FF2B5EF4-FFF2-40B4-BE49-F238E27FC236}">
                  <a16:creationId xmlns:a16="http://schemas.microsoft.com/office/drawing/2014/main" id="{B7AA6610-52B6-A305-A468-7C882F3F0A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7315" y="1608203"/>
              <a:ext cx="49745" cy="52920"/>
            </a:xfrm>
            <a:custGeom>
              <a:avLst/>
              <a:gdLst>
                <a:gd name="T0" fmla="*/ 0 w 20"/>
                <a:gd name="T1" fmla="*/ 21 h 21"/>
                <a:gd name="T2" fmla="*/ 20 w 20"/>
                <a:gd name="T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" h="21">
                  <a:moveTo>
                    <a:pt x="0" y="21"/>
                  </a:moveTo>
                  <a:cubicBezTo>
                    <a:pt x="0" y="10"/>
                    <a:pt x="9" y="0"/>
                    <a:pt x="20" y="0"/>
                  </a:cubicBezTo>
                </a:path>
              </a:pathLst>
            </a:cu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04" name="ZoneTexte 103">
            <a:extLst>
              <a:ext uri="{FF2B5EF4-FFF2-40B4-BE49-F238E27FC236}">
                <a16:creationId xmlns:a16="http://schemas.microsoft.com/office/drawing/2014/main" id="{B6165524-D94A-BBF6-A689-7E4D6E997885}"/>
              </a:ext>
            </a:extLst>
          </p:cNvPr>
          <p:cNvSpPr txBox="1"/>
          <p:nvPr/>
        </p:nvSpPr>
        <p:spPr>
          <a:xfrm>
            <a:off x="7432830" y="2140425"/>
            <a:ext cx="132131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5000" dirty="0">
                <a:solidFill>
                  <a:schemeClr val="bg1">
                    <a:lumMod val="95000"/>
                  </a:schemeClr>
                </a:solidFill>
              </a:rPr>
              <a:t>2</a:t>
            </a:r>
          </a:p>
        </p:txBody>
      </p:sp>
      <p:grpSp>
        <p:nvGrpSpPr>
          <p:cNvPr id="105" name="Graphique 1759">
            <a:extLst>
              <a:ext uri="{FF2B5EF4-FFF2-40B4-BE49-F238E27FC236}">
                <a16:creationId xmlns:a16="http://schemas.microsoft.com/office/drawing/2014/main" id="{6EE1C303-AF1F-A304-0E85-24A1E47F8C7E}"/>
              </a:ext>
            </a:extLst>
          </p:cNvPr>
          <p:cNvGrpSpPr/>
          <p:nvPr/>
        </p:nvGrpSpPr>
        <p:grpSpPr>
          <a:xfrm>
            <a:off x="7180518" y="2627334"/>
            <a:ext cx="1438336" cy="1477942"/>
            <a:chOff x="6413052" y="655254"/>
            <a:chExt cx="364612" cy="374652"/>
          </a:xfrm>
          <a:noFill/>
        </p:grpSpPr>
        <p:grpSp>
          <p:nvGrpSpPr>
            <p:cNvPr id="106" name="Graphique 1759">
              <a:extLst>
                <a:ext uri="{FF2B5EF4-FFF2-40B4-BE49-F238E27FC236}">
                  <a16:creationId xmlns:a16="http://schemas.microsoft.com/office/drawing/2014/main" id="{62538FD6-0A72-CA3F-353C-2295297C39AF}"/>
                </a:ext>
              </a:extLst>
            </p:cNvPr>
            <p:cNvGrpSpPr/>
            <p:nvPr/>
          </p:nvGrpSpPr>
          <p:grpSpPr>
            <a:xfrm>
              <a:off x="6413052" y="695584"/>
              <a:ext cx="209557" cy="169215"/>
              <a:chOff x="6413052" y="695584"/>
              <a:chExt cx="209557" cy="169215"/>
            </a:xfrm>
            <a:grpFill/>
          </p:grpSpPr>
          <p:sp>
            <p:nvSpPr>
              <p:cNvPr id="118" name="Forme libre : forme 2057">
                <a:extLst>
                  <a:ext uri="{FF2B5EF4-FFF2-40B4-BE49-F238E27FC236}">
                    <a16:creationId xmlns:a16="http://schemas.microsoft.com/office/drawing/2014/main" id="{1B837D2C-E657-C2AF-74CE-C658C7681334}"/>
                  </a:ext>
                </a:extLst>
              </p:cNvPr>
              <p:cNvSpPr/>
              <p:nvPr/>
            </p:nvSpPr>
            <p:spPr>
              <a:xfrm>
                <a:off x="6413052" y="695584"/>
                <a:ext cx="209557" cy="169215"/>
              </a:xfrm>
              <a:custGeom>
                <a:avLst/>
                <a:gdLst>
                  <a:gd name="connsiteX0" fmla="*/ 199098 w 209557"/>
                  <a:gd name="connsiteY0" fmla="*/ 121279 h 169215"/>
                  <a:gd name="connsiteX1" fmla="*/ 48222 w 209557"/>
                  <a:gd name="connsiteY1" fmla="*/ 168523 h 169215"/>
                  <a:gd name="connsiteX2" fmla="*/ 29648 w 209557"/>
                  <a:gd name="connsiteY2" fmla="*/ 158807 h 169215"/>
                  <a:gd name="connsiteX3" fmla="*/ 692 w 209557"/>
                  <a:gd name="connsiteY3" fmla="*/ 66415 h 169215"/>
                  <a:gd name="connsiteX4" fmla="*/ 10408 w 209557"/>
                  <a:gd name="connsiteY4" fmla="*/ 47841 h 169215"/>
                  <a:gd name="connsiteX5" fmla="*/ 161379 w 209557"/>
                  <a:gd name="connsiteY5" fmla="*/ 692 h 169215"/>
                  <a:gd name="connsiteX6" fmla="*/ 179953 w 209557"/>
                  <a:gd name="connsiteY6" fmla="*/ 10408 h 169215"/>
                  <a:gd name="connsiteX7" fmla="*/ 208909 w 209557"/>
                  <a:gd name="connsiteY7" fmla="*/ 102800 h 169215"/>
                  <a:gd name="connsiteX8" fmla="*/ 199098 w 209557"/>
                  <a:gd name="connsiteY8" fmla="*/ 121279 h 169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9557" h="169215">
                    <a:moveTo>
                      <a:pt x="199098" y="121279"/>
                    </a:moveTo>
                    <a:lnTo>
                      <a:pt x="48222" y="168523"/>
                    </a:lnTo>
                    <a:cubicBezTo>
                      <a:pt x="40412" y="170999"/>
                      <a:pt x="32125" y="166618"/>
                      <a:pt x="29648" y="158807"/>
                    </a:cubicBezTo>
                    <a:lnTo>
                      <a:pt x="692" y="66415"/>
                    </a:lnTo>
                    <a:cubicBezTo>
                      <a:pt x="-1784" y="58604"/>
                      <a:pt x="2597" y="50318"/>
                      <a:pt x="10408" y="47841"/>
                    </a:cubicBezTo>
                    <a:lnTo>
                      <a:pt x="161379" y="692"/>
                    </a:lnTo>
                    <a:cubicBezTo>
                      <a:pt x="169190" y="-1784"/>
                      <a:pt x="177476" y="2597"/>
                      <a:pt x="179953" y="10408"/>
                    </a:cubicBezTo>
                    <a:lnTo>
                      <a:pt x="208909" y="102800"/>
                    </a:lnTo>
                    <a:cubicBezTo>
                      <a:pt x="211290" y="110516"/>
                      <a:pt x="206909" y="118898"/>
                      <a:pt x="199098" y="121279"/>
                    </a:cubicBezTo>
                    <a:close/>
                  </a:path>
                </a:pathLst>
              </a:custGeom>
              <a:grpFill/>
              <a:ln w="6350" cap="rnd">
                <a:solidFill>
                  <a:srgbClr val="57575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19" name="Forme libre : forme 2058">
                <a:extLst>
                  <a:ext uri="{FF2B5EF4-FFF2-40B4-BE49-F238E27FC236}">
                    <a16:creationId xmlns:a16="http://schemas.microsoft.com/office/drawing/2014/main" id="{AC5C491E-99CB-34E4-8606-3CC91B2D828C}"/>
                  </a:ext>
                </a:extLst>
              </p:cNvPr>
              <p:cNvSpPr/>
              <p:nvPr/>
            </p:nvSpPr>
            <p:spPr>
              <a:xfrm>
                <a:off x="6437367" y="722375"/>
                <a:ext cx="158115" cy="49149"/>
              </a:xfrm>
              <a:custGeom>
                <a:avLst/>
                <a:gdLst>
                  <a:gd name="connsiteX0" fmla="*/ 0 w 158115"/>
                  <a:gd name="connsiteY0" fmla="*/ 49149 h 49149"/>
                  <a:gd name="connsiteX1" fmla="*/ 158115 w 158115"/>
                  <a:gd name="connsiteY1" fmla="*/ 0 h 49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8115" h="49149">
                    <a:moveTo>
                      <a:pt x="0" y="49149"/>
                    </a:moveTo>
                    <a:lnTo>
                      <a:pt x="158115" y="0"/>
                    </a:lnTo>
                  </a:path>
                </a:pathLst>
              </a:custGeom>
              <a:grpFill/>
              <a:ln w="6350" cap="rnd">
                <a:solidFill>
                  <a:srgbClr val="57575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20" name="Forme libre : forme 2059">
                <a:extLst>
                  <a:ext uri="{FF2B5EF4-FFF2-40B4-BE49-F238E27FC236}">
                    <a16:creationId xmlns:a16="http://schemas.microsoft.com/office/drawing/2014/main" id="{5BF29BB7-A982-9423-73E6-C73F8A30A564}"/>
                  </a:ext>
                </a:extLst>
              </p:cNvPr>
              <p:cNvSpPr/>
              <p:nvPr/>
            </p:nvSpPr>
            <p:spPr>
              <a:xfrm>
                <a:off x="6428508" y="751522"/>
                <a:ext cx="176784" cy="55340"/>
              </a:xfrm>
              <a:custGeom>
                <a:avLst/>
                <a:gdLst>
                  <a:gd name="connsiteX0" fmla="*/ 176784 w 176784"/>
                  <a:gd name="connsiteY0" fmla="*/ 0 h 55340"/>
                  <a:gd name="connsiteX1" fmla="*/ 0 w 176784"/>
                  <a:gd name="connsiteY1" fmla="*/ 55340 h 55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6784" h="55340">
                    <a:moveTo>
                      <a:pt x="176784" y="0"/>
                    </a:moveTo>
                    <a:lnTo>
                      <a:pt x="0" y="55340"/>
                    </a:lnTo>
                  </a:path>
                </a:pathLst>
              </a:custGeom>
              <a:grpFill/>
              <a:ln w="6350" cap="rnd">
                <a:solidFill>
                  <a:srgbClr val="57575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21" name="Forme libre : forme 2060">
                <a:extLst>
                  <a:ext uri="{FF2B5EF4-FFF2-40B4-BE49-F238E27FC236}">
                    <a16:creationId xmlns:a16="http://schemas.microsoft.com/office/drawing/2014/main" id="{4EF630F3-67FA-FAB2-FDEF-CFC629BC8318}"/>
                  </a:ext>
                </a:extLst>
              </p:cNvPr>
              <p:cNvSpPr/>
              <p:nvPr/>
            </p:nvSpPr>
            <p:spPr>
              <a:xfrm>
                <a:off x="6457083" y="816101"/>
                <a:ext cx="21526" cy="6762"/>
              </a:xfrm>
              <a:custGeom>
                <a:avLst/>
                <a:gdLst>
                  <a:gd name="connsiteX0" fmla="*/ 0 w 21526"/>
                  <a:gd name="connsiteY0" fmla="*/ 6763 h 6762"/>
                  <a:gd name="connsiteX1" fmla="*/ 21527 w 21526"/>
                  <a:gd name="connsiteY1" fmla="*/ 0 h 6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526" h="6762">
                    <a:moveTo>
                      <a:pt x="0" y="6763"/>
                    </a:moveTo>
                    <a:lnTo>
                      <a:pt x="21527" y="0"/>
                    </a:lnTo>
                  </a:path>
                </a:pathLst>
              </a:custGeom>
              <a:grpFill/>
              <a:ln w="6350" cap="rnd">
                <a:solidFill>
                  <a:srgbClr val="57575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22" name="Forme libre : forme 2061">
                <a:extLst>
                  <a:ext uri="{FF2B5EF4-FFF2-40B4-BE49-F238E27FC236}">
                    <a16:creationId xmlns:a16="http://schemas.microsoft.com/office/drawing/2014/main" id="{0D988711-D47C-55CD-73BA-76844692295C}"/>
                  </a:ext>
                </a:extLst>
              </p:cNvPr>
              <p:cNvSpPr/>
              <p:nvPr/>
            </p:nvSpPr>
            <p:spPr>
              <a:xfrm>
                <a:off x="6458607" y="822864"/>
                <a:ext cx="42386" cy="13239"/>
              </a:xfrm>
              <a:custGeom>
                <a:avLst/>
                <a:gdLst>
                  <a:gd name="connsiteX0" fmla="*/ 0 w 42386"/>
                  <a:gd name="connsiteY0" fmla="*/ 13240 h 13239"/>
                  <a:gd name="connsiteX1" fmla="*/ 42386 w 42386"/>
                  <a:gd name="connsiteY1" fmla="*/ 0 h 13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386" h="13239">
                    <a:moveTo>
                      <a:pt x="0" y="13240"/>
                    </a:moveTo>
                    <a:lnTo>
                      <a:pt x="42386" y="0"/>
                    </a:lnTo>
                  </a:path>
                </a:pathLst>
              </a:custGeom>
              <a:grpFill/>
              <a:ln w="6350" cap="rnd">
                <a:solidFill>
                  <a:srgbClr val="57575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23" name="Forme libre : forme 2062">
                <a:extLst>
                  <a:ext uri="{FF2B5EF4-FFF2-40B4-BE49-F238E27FC236}">
                    <a16:creationId xmlns:a16="http://schemas.microsoft.com/office/drawing/2014/main" id="{4C2CEEC1-535A-7DB5-28EC-C627F75B3292}"/>
                  </a:ext>
                </a:extLst>
              </p:cNvPr>
              <p:cNvSpPr/>
              <p:nvPr/>
            </p:nvSpPr>
            <p:spPr>
              <a:xfrm rot="-1043477">
                <a:off x="6553880" y="782569"/>
                <a:ext cx="41339" cy="18193"/>
              </a:xfrm>
              <a:custGeom>
                <a:avLst/>
                <a:gdLst>
                  <a:gd name="connsiteX0" fmla="*/ 0 w 41339"/>
                  <a:gd name="connsiteY0" fmla="*/ 0 h 18193"/>
                  <a:gd name="connsiteX1" fmla="*/ 41339 w 41339"/>
                  <a:gd name="connsiteY1" fmla="*/ 0 h 18193"/>
                  <a:gd name="connsiteX2" fmla="*/ 41339 w 41339"/>
                  <a:gd name="connsiteY2" fmla="*/ 18193 h 18193"/>
                  <a:gd name="connsiteX3" fmla="*/ 0 w 41339"/>
                  <a:gd name="connsiteY3" fmla="*/ 18193 h 18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339" h="18193">
                    <a:moveTo>
                      <a:pt x="0" y="0"/>
                    </a:moveTo>
                    <a:lnTo>
                      <a:pt x="41339" y="0"/>
                    </a:lnTo>
                    <a:lnTo>
                      <a:pt x="41339" y="18193"/>
                    </a:lnTo>
                    <a:lnTo>
                      <a:pt x="0" y="18193"/>
                    </a:lnTo>
                    <a:close/>
                  </a:path>
                </a:pathLst>
              </a:custGeom>
              <a:grpFill/>
              <a:ln w="6350" cap="rnd">
                <a:solidFill>
                  <a:srgbClr val="57575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sp>
          <p:nvSpPr>
            <p:cNvPr id="107" name="Forme libre : forme 2063">
              <a:extLst>
                <a:ext uri="{FF2B5EF4-FFF2-40B4-BE49-F238E27FC236}">
                  <a16:creationId xmlns:a16="http://schemas.microsoft.com/office/drawing/2014/main" id="{BCB23E4E-503C-3E7A-4C8C-7BB7C0EFCAA8}"/>
                </a:ext>
              </a:extLst>
            </p:cNvPr>
            <p:cNvSpPr/>
            <p:nvPr/>
          </p:nvSpPr>
          <p:spPr>
            <a:xfrm>
              <a:off x="6490070" y="861154"/>
              <a:ext cx="188088" cy="168752"/>
            </a:xfrm>
            <a:custGeom>
              <a:avLst/>
              <a:gdLst>
                <a:gd name="connsiteX0" fmla="*/ 188088 w 188088"/>
                <a:gd name="connsiteY0" fmla="*/ 110204 h 168752"/>
                <a:gd name="connsiteX1" fmla="*/ 168086 w 188088"/>
                <a:gd name="connsiteY1" fmla="*/ 158210 h 168752"/>
                <a:gd name="connsiteX2" fmla="*/ 145702 w 188088"/>
                <a:gd name="connsiteY2" fmla="*/ 167450 h 168752"/>
                <a:gd name="connsiteX3" fmla="*/ 10542 w 188088"/>
                <a:gd name="connsiteY3" fmla="*/ 111252 h 168752"/>
                <a:gd name="connsiteX4" fmla="*/ 1303 w 188088"/>
                <a:gd name="connsiteY4" fmla="*/ 88868 h 168752"/>
                <a:gd name="connsiteX5" fmla="*/ 37879 w 188088"/>
                <a:gd name="connsiteY5" fmla="*/ 0 h 168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8088" h="168752">
                  <a:moveTo>
                    <a:pt x="188088" y="110204"/>
                  </a:moveTo>
                  <a:lnTo>
                    <a:pt x="168086" y="158210"/>
                  </a:lnTo>
                  <a:cubicBezTo>
                    <a:pt x="164466" y="166878"/>
                    <a:pt x="154370" y="171069"/>
                    <a:pt x="145702" y="167450"/>
                  </a:cubicBezTo>
                  <a:lnTo>
                    <a:pt x="10542" y="111252"/>
                  </a:lnTo>
                  <a:cubicBezTo>
                    <a:pt x="1874" y="107632"/>
                    <a:pt x="-2317" y="97536"/>
                    <a:pt x="1303" y="88868"/>
                  </a:cubicBezTo>
                  <a:lnTo>
                    <a:pt x="37879" y="0"/>
                  </a:lnTo>
                </a:path>
              </a:pathLst>
            </a:custGeom>
            <a:grpFill/>
            <a:ln w="6350" cap="rnd">
              <a:solidFill>
                <a:srgbClr val="57575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108" name="Forme libre : forme 2064">
              <a:extLst>
                <a:ext uri="{FF2B5EF4-FFF2-40B4-BE49-F238E27FC236}">
                  <a16:creationId xmlns:a16="http://schemas.microsoft.com/office/drawing/2014/main" id="{63FB69F6-932D-006C-AC85-9C2534D7A856}"/>
                </a:ext>
              </a:extLst>
            </p:cNvPr>
            <p:cNvSpPr/>
            <p:nvPr/>
          </p:nvSpPr>
          <p:spPr>
            <a:xfrm>
              <a:off x="6593862" y="655254"/>
              <a:ext cx="183801" cy="298292"/>
            </a:xfrm>
            <a:custGeom>
              <a:avLst/>
              <a:gdLst>
                <a:gd name="connsiteX0" fmla="*/ 0 w 183801"/>
                <a:gd name="connsiteY0" fmla="*/ 48356 h 298292"/>
                <a:gd name="connsiteX1" fmla="*/ 15716 w 183801"/>
                <a:gd name="connsiteY1" fmla="*/ 10542 h 298292"/>
                <a:gd name="connsiteX2" fmla="*/ 38100 w 183801"/>
                <a:gd name="connsiteY2" fmla="*/ 1303 h 298292"/>
                <a:gd name="connsiteX3" fmla="*/ 173260 w 183801"/>
                <a:gd name="connsiteY3" fmla="*/ 57500 h 298292"/>
                <a:gd name="connsiteX4" fmla="*/ 182499 w 183801"/>
                <a:gd name="connsiteY4" fmla="*/ 79884 h 298292"/>
                <a:gd name="connsiteX5" fmla="*/ 91726 w 183801"/>
                <a:gd name="connsiteY5" fmla="*/ 298292 h 298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3801" h="298292">
                  <a:moveTo>
                    <a:pt x="0" y="48356"/>
                  </a:moveTo>
                  <a:lnTo>
                    <a:pt x="15716" y="10542"/>
                  </a:lnTo>
                  <a:cubicBezTo>
                    <a:pt x="19336" y="1874"/>
                    <a:pt x="29432" y="-2317"/>
                    <a:pt x="38100" y="1303"/>
                  </a:cubicBezTo>
                  <a:lnTo>
                    <a:pt x="173260" y="57500"/>
                  </a:lnTo>
                  <a:cubicBezTo>
                    <a:pt x="181927" y="61120"/>
                    <a:pt x="186119" y="71216"/>
                    <a:pt x="182499" y="79884"/>
                  </a:cubicBezTo>
                  <a:lnTo>
                    <a:pt x="91726" y="298292"/>
                  </a:lnTo>
                </a:path>
              </a:pathLst>
            </a:custGeom>
            <a:grpFill/>
            <a:ln w="6350" cap="rnd">
              <a:solidFill>
                <a:srgbClr val="57575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109" name="Forme libre : forme 2065">
              <a:extLst>
                <a:ext uri="{FF2B5EF4-FFF2-40B4-BE49-F238E27FC236}">
                  <a16:creationId xmlns:a16="http://schemas.microsoft.com/office/drawing/2014/main" id="{4961D5D5-11B4-554B-7DB3-84EA1F478D2F}"/>
                </a:ext>
              </a:extLst>
            </p:cNvPr>
            <p:cNvSpPr/>
            <p:nvPr/>
          </p:nvSpPr>
          <p:spPr>
            <a:xfrm>
              <a:off x="6682159" y="697039"/>
              <a:ext cx="26384" cy="10953"/>
            </a:xfrm>
            <a:custGeom>
              <a:avLst/>
              <a:gdLst>
                <a:gd name="connsiteX0" fmla="*/ 0 w 26384"/>
                <a:gd name="connsiteY0" fmla="*/ 0 h 10953"/>
                <a:gd name="connsiteX1" fmla="*/ 26384 w 26384"/>
                <a:gd name="connsiteY1" fmla="*/ 10954 h 10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384" h="10953">
                  <a:moveTo>
                    <a:pt x="0" y="0"/>
                  </a:moveTo>
                  <a:lnTo>
                    <a:pt x="26384" y="10954"/>
                  </a:lnTo>
                </a:path>
              </a:pathLst>
            </a:custGeom>
            <a:grpFill/>
            <a:ln w="6350" cap="rnd">
              <a:solidFill>
                <a:srgbClr val="57575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110" name="Forme libre : forme 2066">
              <a:extLst>
                <a:ext uri="{FF2B5EF4-FFF2-40B4-BE49-F238E27FC236}">
                  <a16:creationId xmlns:a16="http://schemas.microsoft.com/office/drawing/2014/main" id="{89FFABB9-15D3-14A0-6D81-DAFA66E9D594}"/>
                </a:ext>
              </a:extLst>
            </p:cNvPr>
            <p:cNvSpPr/>
            <p:nvPr/>
          </p:nvSpPr>
          <p:spPr>
            <a:xfrm>
              <a:off x="6664538" y="689990"/>
              <a:ext cx="5905" cy="2476"/>
            </a:xfrm>
            <a:custGeom>
              <a:avLst/>
              <a:gdLst>
                <a:gd name="connsiteX0" fmla="*/ 5905 w 5905"/>
                <a:gd name="connsiteY0" fmla="*/ 2476 h 2476"/>
                <a:gd name="connsiteX1" fmla="*/ 0 w 5905"/>
                <a:gd name="connsiteY1" fmla="*/ 0 h 2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905" h="2476">
                  <a:moveTo>
                    <a:pt x="5905" y="2476"/>
                  </a:moveTo>
                  <a:lnTo>
                    <a:pt x="0" y="0"/>
                  </a:lnTo>
                </a:path>
              </a:pathLst>
            </a:custGeom>
            <a:grpFill/>
            <a:ln w="6350" cap="rnd">
              <a:solidFill>
                <a:srgbClr val="57575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111" name="Forme libre : forme 2067">
              <a:extLst>
                <a:ext uri="{FF2B5EF4-FFF2-40B4-BE49-F238E27FC236}">
                  <a16:creationId xmlns:a16="http://schemas.microsoft.com/office/drawing/2014/main" id="{5F538693-BB10-92E6-F153-35278861EE83}"/>
                </a:ext>
              </a:extLst>
            </p:cNvPr>
            <p:cNvSpPr/>
            <p:nvPr/>
          </p:nvSpPr>
          <p:spPr>
            <a:xfrm>
              <a:off x="6604149" y="680560"/>
              <a:ext cx="146494" cy="60769"/>
            </a:xfrm>
            <a:custGeom>
              <a:avLst/>
              <a:gdLst>
                <a:gd name="connsiteX0" fmla="*/ 0 w 146494"/>
                <a:gd name="connsiteY0" fmla="*/ 0 h 60769"/>
                <a:gd name="connsiteX1" fmla="*/ 146495 w 146494"/>
                <a:gd name="connsiteY1" fmla="*/ 60770 h 60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6494" h="60769">
                  <a:moveTo>
                    <a:pt x="0" y="0"/>
                  </a:moveTo>
                  <a:lnTo>
                    <a:pt x="146495" y="60770"/>
                  </a:lnTo>
                </a:path>
              </a:pathLst>
            </a:custGeom>
            <a:grpFill/>
            <a:ln w="6350" cap="rnd">
              <a:solidFill>
                <a:srgbClr val="57575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112" name="Forme libre : forme 2068">
              <a:extLst>
                <a:ext uri="{FF2B5EF4-FFF2-40B4-BE49-F238E27FC236}">
                  <a16:creationId xmlns:a16="http://schemas.microsoft.com/office/drawing/2014/main" id="{5301F7B8-3C09-87E9-4A6D-511EB965C562}"/>
                </a:ext>
              </a:extLst>
            </p:cNvPr>
            <p:cNvSpPr/>
            <p:nvPr/>
          </p:nvSpPr>
          <p:spPr>
            <a:xfrm>
              <a:off x="6523949" y="925448"/>
              <a:ext cx="146304" cy="61626"/>
            </a:xfrm>
            <a:custGeom>
              <a:avLst/>
              <a:gdLst>
                <a:gd name="connsiteX0" fmla="*/ 146304 w 146304"/>
                <a:gd name="connsiteY0" fmla="*/ 61627 h 61626"/>
                <a:gd name="connsiteX1" fmla="*/ 0 w 146304"/>
                <a:gd name="connsiteY1" fmla="*/ 0 h 61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6304" h="61626">
                  <a:moveTo>
                    <a:pt x="146304" y="61627"/>
                  </a:moveTo>
                  <a:lnTo>
                    <a:pt x="0" y="0"/>
                  </a:lnTo>
                </a:path>
              </a:pathLst>
            </a:custGeom>
            <a:grpFill/>
            <a:ln w="6350" cap="rnd">
              <a:solidFill>
                <a:srgbClr val="57575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113" name="Forme libre : forme 2069">
              <a:extLst>
                <a:ext uri="{FF2B5EF4-FFF2-40B4-BE49-F238E27FC236}">
                  <a16:creationId xmlns:a16="http://schemas.microsoft.com/office/drawing/2014/main" id="{1CEFBECF-422F-B005-8306-072ADAFB1FAD}"/>
                </a:ext>
              </a:extLst>
            </p:cNvPr>
            <p:cNvSpPr/>
            <p:nvPr/>
          </p:nvSpPr>
          <p:spPr>
            <a:xfrm>
              <a:off x="6562144" y="961453"/>
              <a:ext cx="27813" cy="27813"/>
            </a:xfrm>
            <a:custGeom>
              <a:avLst/>
              <a:gdLst>
                <a:gd name="connsiteX0" fmla="*/ 27813 w 27813"/>
                <a:gd name="connsiteY0" fmla="*/ 13907 h 27813"/>
                <a:gd name="connsiteX1" fmla="*/ 13907 w 27813"/>
                <a:gd name="connsiteY1" fmla="*/ 27813 h 27813"/>
                <a:gd name="connsiteX2" fmla="*/ 0 w 27813"/>
                <a:gd name="connsiteY2" fmla="*/ 13907 h 27813"/>
                <a:gd name="connsiteX3" fmla="*/ 13907 w 27813"/>
                <a:gd name="connsiteY3" fmla="*/ 0 h 27813"/>
                <a:gd name="connsiteX4" fmla="*/ 27813 w 27813"/>
                <a:gd name="connsiteY4" fmla="*/ 13907 h 2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813" h="27813">
                  <a:moveTo>
                    <a:pt x="27813" y="13907"/>
                  </a:moveTo>
                  <a:cubicBezTo>
                    <a:pt x="27813" y="21587"/>
                    <a:pt x="21587" y="27813"/>
                    <a:pt x="13907" y="27813"/>
                  </a:cubicBezTo>
                  <a:cubicBezTo>
                    <a:pt x="6226" y="27813"/>
                    <a:pt x="0" y="21587"/>
                    <a:pt x="0" y="13907"/>
                  </a:cubicBezTo>
                  <a:cubicBezTo>
                    <a:pt x="0" y="6226"/>
                    <a:pt x="6226" y="0"/>
                    <a:pt x="13907" y="0"/>
                  </a:cubicBezTo>
                  <a:cubicBezTo>
                    <a:pt x="21587" y="0"/>
                    <a:pt x="27813" y="6226"/>
                    <a:pt x="27813" y="13907"/>
                  </a:cubicBezTo>
                  <a:close/>
                </a:path>
              </a:pathLst>
            </a:custGeom>
            <a:grpFill/>
            <a:ln w="6350" cap="rnd">
              <a:solidFill>
                <a:srgbClr val="57575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grpSp>
          <p:nvGrpSpPr>
            <p:cNvPr id="114" name="Graphique 1759">
              <a:extLst>
                <a:ext uri="{FF2B5EF4-FFF2-40B4-BE49-F238E27FC236}">
                  <a16:creationId xmlns:a16="http://schemas.microsoft.com/office/drawing/2014/main" id="{144918C1-F55B-212E-BA1C-A462CA637DBF}"/>
                </a:ext>
              </a:extLst>
            </p:cNvPr>
            <p:cNvGrpSpPr/>
            <p:nvPr/>
          </p:nvGrpSpPr>
          <p:grpSpPr>
            <a:xfrm>
              <a:off x="6544618" y="783621"/>
              <a:ext cx="170402" cy="104013"/>
              <a:chOff x="6544618" y="783621"/>
              <a:chExt cx="170402" cy="104013"/>
            </a:xfrm>
            <a:grpFill/>
          </p:grpSpPr>
          <p:sp>
            <p:nvSpPr>
              <p:cNvPr id="115" name="Forme libre : forme 2071">
                <a:extLst>
                  <a:ext uri="{FF2B5EF4-FFF2-40B4-BE49-F238E27FC236}">
                    <a16:creationId xmlns:a16="http://schemas.microsoft.com/office/drawing/2014/main" id="{56307937-D677-6982-6657-9778E2A332EC}"/>
                  </a:ext>
                </a:extLst>
              </p:cNvPr>
              <p:cNvSpPr/>
              <p:nvPr/>
            </p:nvSpPr>
            <p:spPr>
              <a:xfrm>
                <a:off x="6544618" y="783621"/>
                <a:ext cx="170402" cy="96202"/>
              </a:xfrm>
              <a:custGeom>
                <a:avLst/>
                <a:gdLst>
                  <a:gd name="connsiteX0" fmla="*/ 170402 w 170402"/>
                  <a:gd name="connsiteY0" fmla="*/ 0 h 96202"/>
                  <a:gd name="connsiteX1" fmla="*/ 0 w 170402"/>
                  <a:gd name="connsiteY1" fmla="*/ 96203 h 96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0402" h="96202">
                    <a:moveTo>
                      <a:pt x="170402" y="0"/>
                    </a:moveTo>
                    <a:lnTo>
                      <a:pt x="0" y="96203"/>
                    </a:lnTo>
                  </a:path>
                </a:pathLst>
              </a:custGeom>
              <a:grpFill/>
              <a:ln w="6350" cap="rnd">
                <a:solidFill>
                  <a:srgbClr val="57575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16" name="Forme libre : forme 2072">
                <a:extLst>
                  <a:ext uri="{FF2B5EF4-FFF2-40B4-BE49-F238E27FC236}">
                    <a16:creationId xmlns:a16="http://schemas.microsoft.com/office/drawing/2014/main" id="{4630DDF4-F0FE-C5F3-0825-29515C454496}"/>
                  </a:ext>
                </a:extLst>
              </p:cNvPr>
              <p:cNvSpPr/>
              <p:nvPr/>
            </p:nvSpPr>
            <p:spPr>
              <a:xfrm>
                <a:off x="6581004" y="854201"/>
                <a:ext cx="59340" cy="33432"/>
              </a:xfrm>
              <a:custGeom>
                <a:avLst/>
                <a:gdLst>
                  <a:gd name="connsiteX0" fmla="*/ 59341 w 59340"/>
                  <a:gd name="connsiteY0" fmla="*/ 0 h 33432"/>
                  <a:gd name="connsiteX1" fmla="*/ 0 w 59340"/>
                  <a:gd name="connsiteY1" fmla="*/ 33433 h 33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9340" h="33432">
                    <a:moveTo>
                      <a:pt x="59341" y="0"/>
                    </a:moveTo>
                    <a:lnTo>
                      <a:pt x="0" y="33433"/>
                    </a:lnTo>
                  </a:path>
                </a:pathLst>
              </a:custGeom>
              <a:grpFill/>
              <a:ln w="6350" cap="rnd">
                <a:solidFill>
                  <a:srgbClr val="57575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17" name="Forme libre : forme 2073">
                <a:extLst>
                  <a:ext uri="{FF2B5EF4-FFF2-40B4-BE49-F238E27FC236}">
                    <a16:creationId xmlns:a16="http://schemas.microsoft.com/office/drawing/2014/main" id="{12E61793-FAB4-21C2-B6FC-1E07520578EE}"/>
                  </a:ext>
                </a:extLst>
              </p:cNvPr>
              <p:cNvSpPr/>
              <p:nvPr/>
            </p:nvSpPr>
            <p:spPr>
              <a:xfrm>
                <a:off x="6664443" y="829912"/>
                <a:ext cx="18669" cy="10572"/>
              </a:xfrm>
              <a:custGeom>
                <a:avLst/>
                <a:gdLst>
                  <a:gd name="connsiteX0" fmla="*/ 18669 w 18669"/>
                  <a:gd name="connsiteY0" fmla="*/ 0 h 10572"/>
                  <a:gd name="connsiteX1" fmla="*/ 0 w 18669"/>
                  <a:gd name="connsiteY1" fmla="*/ 10573 h 10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669" h="10572">
                    <a:moveTo>
                      <a:pt x="18669" y="0"/>
                    </a:moveTo>
                    <a:lnTo>
                      <a:pt x="0" y="10573"/>
                    </a:lnTo>
                  </a:path>
                </a:pathLst>
              </a:custGeom>
              <a:grpFill/>
              <a:ln w="6350" cap="rnd">
                <a:solidFill>
                  <a:srgbClr val="57575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34619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543DBB3-2F26-4FD4-871C-EB9E4F24EF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/>
          </a:bodyPr>
          <a:lstStyle/>
          <a:p>
            <a:r>
              <a:rPr lang="fr-FR" dirty="0"/>
              <a:t>Pilotage de la carte, u</a:t>
            </a:r>
            <a:r>
              <a:rPr lang="fr-FR" sz="1800" dirty="0"/>
              <a:t>n ensemble de </a:t>
            </a:r>
            <a:r>
              <a:rPr lang="fr-FR" sz="1800" b="0" i="0" dirty="0">
                <a:effectLst/>
              </a:rPr>
              <a:t>fonctionnalités digitales gratuites vous permettant de piloter vos cartes depuis l’espace client (application mobile et/ou internet)</a:t>
            </a:r>
            <a:endParaRPr lang="fr-FR" dirty="0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4F36F8B-25DC-D825-3359-EC710870917D}"/>
              </a:ext>
            </a:extLst>
          </p:cNvPr>
          <p:cNvGrpSpPr/>
          <p:nvPr/>
        </p:nvGrpSpPr>
        <p:grpSpPr>
          <a:xfrm>
            <a:off x="6257925" y="1400175"/>
            <a:ext cx="5418138" cy="4129360"/>
            <a:chOff x="6521561" y="1400175"/>
            <a:chExt cx="5154502" cy="39284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711ED1F-C0D0-A6C8-4C6E-8D42DCF6580E}"/>
                </a:ext>
              </a:extLst>
            </p:cNvPr>
            <p:cNvSpPr/>
            <p:nvPr/>
          </p:nvSpPr>
          <p:spPr>
            <a:xfrm>
              <a:off x="6521561" y="1400175"/>
              <a:ext cx="5154502" cy="392843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17C6139-8686-8708-C083-8B5B85723D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67075" y="1427147"/>
              <a:ext cx="4937300" cy="386550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9D57C06-CB1F-8C65-96B1-C3E70F89C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38991" y="1813697"/>
              <a:ext cx="5037071" cy="3514911"/>
            </a:xfrm>
            <a:prstGeom prst="rect">
              <a:avLst/>
            </a:prstGeom>
          </p:spPr>
        </p:pic>
      </p:grpSp>
      <p:pic>
        <p:nvPicPr>
          <p:cNvPr id="10" name="Image 9" descr="Une image contenant texte, capture d’écran, nombre, Police&#10;&#10;Description générée automatiquement">
            <a:extLst>
              <a:ext uri="{FF2B5EF4-FFF2-40B4-BE49-F238E27FC236}">
                <a16:creationId xmlns:a16="http://schemas.microsoft.com/office/drawing/2014/main" id="{2567A5D0-55BA-7DE7-896A-DE2B9971826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961" y="1400175"/>
            <a:ext cx="2218217" cy="480317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A537014-36A9-B1D6-7AD9-0B7B162A8C5E}"/>
              </a:ext>
            </a:extLst>
          </p:cNvPr>
          <p:cNvSpPr/>
          <p:nvPr/>
        </p:nvSpPr>
        <p:spPr>
          <a:xfrm>
            <a:off x="3237891" y="1463039"/>
            <a:ext cx="304800" cy="1915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33596CF-558D-7C61-176E-A4ADA10DB7FE}"/>
              </a:ext>
            </a:extLst>
          </p:cNvPr>
          <p:cNvGrpSpPr/>
          <p:nvPr/>
        </p:nvGrpSpPr>
        <p:grpSpPr>
          <a:xfrm>
            <a:off x="695324" y="1400175"/>
            <a:ext cx="2218217" cy="4803178"/>
            <a:chOff x="695324" y="1400175"/>
            <a:chExt cx="2218217" cy="4803178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4095704A-7659-6C87-DFA2-29192A82523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95325" y="1400175"/>
              <a:ext cx="2218216" cy="4803178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1F9A3C0-5D17-D45C-27AB-39EF91C793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t="76853"/>
            <a:stretch/>
          </p:blipFill>
          <p:spPr>
            <a:xfrm>
              <a:off x="695324" y="2998742"/>
              <a:ext cx="2036938" cy="3048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4EC49D5-D360-8FD1-532C-FB9283714F2B}"/>
                </a:ext>
              </a:extLst>
            </p:cNvPr>
            <p:cNvSpPr/>
            <p:nvPr/>
          </p:nvSpPr>
          <p:spPr>
            <a:xfrm>
              <a:off x="795136" y="1482360"/>
              <a:ext cx="304800" cy="1915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4" name="Image 13" descr="Une image contenant texte, capture d’écran, nombre, Police&#10;&#10;Description générée automatiquement">
              <a:extLst>
                <a:ext uri="{FF2B5EF4-FFF2-40B4-BE49-F238E27FC236}">
                  <a16:creationId xmlns:a16="http://schemas.microsoft.com/office/drawing/2014/main" id="{DA160AFC-C65D-284A-9030-BD29260413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195" b="94123"/>
            <a:stretch/>
          </p:blipFill>
          <p:spPr>
            <a:xfrm>
              <a:off x="2425860" y="1403199"/>
              <a:ext cx="487501" cy="272029"/>
            </a:xfrm>
            <a:prstGeom prst="rect">
              <a:avLst/>
            </a:prstGeom>
            <a:ln>
              <a:noFill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1695642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F91C6278-82DD-8AEA-29FE-9AB8CDD59383}"/>
              </a:ext>
            </a:extLst>
          </p:cNvPr>
          <p:cNvGrpSpPr/>
          <p:nvPr/>
        </p:nvGrpSpPr>
        <p:grpSpPr>
          <a:xfrm>
            <a:off x="695324" y="1400175"/>
            <a:ext cx="2218217" cy="4803178"/>
            <a:chOff x="695324" y="1400175"/>
            <a:chExt cx="2218217" cy="4803178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E281C12-4631-EE17-C582-8F5C787EF9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95325" y="1400175"/>
              <a:ext cx="2218216" cy="4803178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B0BAE09F-8DDE-D7C3-B5BA-C97FC69460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76853"/>
            <a:stretch/>
          </p:blipFill>
          <p:spPr>
            <a:xfrm>
              <a:off x="695324" y="2998742"/>
              <a:ext cx="2036938" cy="304800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6B047B1-A5B2-7C23-9A53-F9F4F7FE90DC}"/>
                </a:ext>
              </a:extLst>
            </p:cNvPr>
            <p:cNvSpPr/>
            <p:nvPr/>
          </p:nvSpPr>
          <p:spPr>
            <a:xfrm>
              <a:off x="795136" y="1482360"/>
              <a:ext cx="304800" cy="1915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4" name="Image 13" descr="Une image contenant texte, capture d’écran, nombre, Police&#10;&#10;Description générée automatiquement">
              <a:extLst>
                <a:ext uri="{FF2B5EF4-FFF2-40B4-BE49-F238E27FC236}">
                  <a16:creationId xmlns:a16="http://schemas.microsoft.com/office/drawing/2014/main" id="{6823DF4B-2700-829B-AEEA-B3BA6EDC85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195" b="94123"/>
            <a:stretch/>
          </p:blipFill>
          <p:spPr>
            <a:xfrm>
              <a:off x="2425860" y="1403199"/>
              <a:ext cx="487501" cy="272029"/>
            </a:xfrm>
            <a:prstGeom prst="rect">
              <a:avLst/>
            </a:prstGeom>
            <a:ln>
              <a:noFill/>
            </a:ln>
            <a:effectLst/>
          </p:spPr>
        </p:pic>
      </p:grpSp>
      <p:pic>
        <p:nvPicPr>
          <p:cNvPr id="8" name="Espace réservé du contenu 7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FA423B9E-6046-6418-CD48-B9B4BB02778C}"/>
              </a:ext>
            </a:extLst>
          </p:cNvPr>
          <p:cNvPicPr>
            <a:picLocks noGrp="1" noChangeAspect="1"/>
          </p:cNvPicPr>
          <p:nvPr>
            <p:ph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519" y="1400175"/>
            <a:ext cx="2218216" cy="480317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2170932-382B-9717-E7EB-66B5D56F7B5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Utilisation digitale des données de sa carte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659F18B2-72FA-735E-F583-12D86C0D3595}"/>
              </a:ext>
            </a:extLst>
          </p:cNvPr>
          <p:cNvCxnSpPr>
            <a:cxnSpLocks/>
          </p:cNvCxnSpPr>
          <p:nvPr/>
        </p:nvCxnSpPr>
        <p:spPr>
          <a:xfrm>
            <a:off x="2738411" y="3534666"/>
            <a:ext cx="38210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contenu 23">
            <a:extLst>
              <a:ext uri="{FF2B5EF4-FFF2-40B4-BE49-F238E27FC236}">
                <a16:creationId xmlns:a16="http://schemas.microsoft.com/office/drawing/2014/main" id="{80022DF8-D1D1-104E-BE83-51A9A026D69B}"/>
              </a:ext>
            </a:extLst>
          </p:cNvPr>
          <p:cNvSpPr txBox="1">
            <a:spLocks/>
          </p:cNvSpPr>
          <p:nvPr/>
        </p:nvSpPr>
        <p:spPr>
          <a:xfrm>
            <a:off x="5915025" y="2133600"/>
            <a:ext cx="4726850" cy="3048000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Payer avec sa carte…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sans sa carte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!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C’est-à-dire en saisissant les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informations nécessaires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disponibles sur l’appli mobile : numéro de sa carte bancaire, sa date d’expiration et son cryptogramme visuel (CVV)*.</a:t>
            </a:r>
          </a:p>
          <a:p>
            <a:endParaRPr lang="fr-FR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Pratique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si vous n’avez pas votre carte à portée de main ou bien si vous êtes en attente d’une nouvelle carte bancaire (en statut « expédiée ») ! </a:t>
            </a:r>
          </a:p>
          <a:p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Validation de l’opération via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Sécur’Pass</a:t>
            </a:r>
          </a:p>
          <a:p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D4DE1B0-2613-F68E-4CFE-31CFB131A822}"/>
              </a:ext>
            </a:extLst>
          </p:cNvPr>
          <p:cNvSpPr txBox="1"/>
          <p:nvPr/>
        </p:nvSpPr>
        <p:spPr>
          <a:xfrm>
            <a:off x="6096000" y="6233110"/>
            <a:ext cx="526618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i="1" dirty="0">
                <a:solidFill>
                  <a:srgbClr val="81818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*Pour des raisons de sécurité, le cryptogramme visuel  est différent de celui affiché sur la carte bancaire physique.</a:t>
            </a:r>
          </a:p>
        </p:txBody>
      </p:sp>
      <p:sp>
        <p:nvSpPr>
          <p:cNvPr id="2" name="Bulle narrative : rectangle 1">
            <a:extLst>
              <a:ext uri="{FF2B5EF4-FFF2-40B4-BE49-F238E27FC236}">
                <a16:creationId xmlns:a16="http://schemas.microsoft.com/office/drawing/2014/main" id="{2ADFC391-E95F-8749-26A9-F8B5C48A3DA7}"/>
              </a:ext>
            </a:extLst>
          </p:cNvPr>
          <p:cNvSpPr/>
          <p:nvPr/>
        </p:nvSpPr>
        <p:spPr>
          <a:xfrm>
            <a:off x="119877" y="158545"/>
            <a:ext cx="1150891" cy="419510"/>
          </a:xfrm>
          <a:prstGeom prst="wedgeRectCallout">
            <a:avLst>
              <a:gd name="adj1" fmla="val -20833"/>
              <a:gd name="adj2" fmla="val 7495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NOUVEAU </a:t>
            </a:r>
            <a:br>
              <a:rPr lang="fr-FR" sz="1200" b="1" dirty="0"/>
            </a:br>
            <a:r>
              <a:rPr lang="fr-FR" sz="900" dirty="0"/>
              <a:t>JUIN 2023</a:t>
            </a:r>
          </a:p>
        </p:txBody>
      </p:sp>
    </p:spTree>
    <p:extLst>
      <p:ext uri="{BB962C8B-B14F-4D97-AF65-F5344CB8AC3E}">
        <p14:creationId xmlns:p14="http://schemas.microsoft.com/office/powerpoint/2010/main" val="616329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B23D60-86CC-9D73-B5D5-6682B4DE40B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Verrouillage temporaire</a:t>
            </a:r>
          </a:p>
        </p:txBody>
      </p:sp>
      <p:sp>
        <p:nvSpPr>
          <p:cNvPr id="8" name="Espace réservé du contenu 23">
            <a:extLst>
              <a:ext uri="{FF2B5EF4-FFF2-40B4-BE49-F238E27FC236}">
                <a16:creationId xmlns:a16="http://schemas.microsoft.com/office/drawing/2014/main" id="{7197B9EE-6246-D6D7-8AC6-71B1CCEFB523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915025" y="2133600"/>
            <a:ext cx="4726850" cy="3048000"/>
          </a:xfrm>
        </p:spPr>
        <p:txBody>
          <a:bodyPr/>
          <a:lstStyle/>
          <a:p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Blocage temporaire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des paiements et retraits </a:t>
            </a:r>
          </a:p>
          <a:p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Ne permet pas de bloquer les paiements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sans demande d’autorisation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(sans contact ou sans code par ex. péages, parkings)</a:t>
            </a:r>
          </a:p>
          <a:p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temps réel</a:t>
            </a:r>
          </a:p>
          <a:p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r-FR" dirty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586BCD91-D153-16F6-BDB1-6F41FA47EC72}"/>
              </a:ext>
            </a:extLst>
          </p:cNvPr>
          <p:cNvGrpSpPr/>
          <p:nvPr/>
        </p:nvGrpSpPr>
        <p:grpSpPr>
          <a:xfrm>
            <a:off x="695324" y="1400175"/>
            <a:ext cx="2218217" cy="4803178"/>
            <a:chOff x="695324" y="1400175"/>
            <a:chExt cx="2218217" cy="4803178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FD025DE-818E-57A2-7920-120CB22242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95325" y="1400175"/>
              <a:ext cx="2218216" cy="4803178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15799B33-82CF-E2A3-2A99-67571169DF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76853"/>
            <a:stretch/>
          </p:blipFill>
          <p:spPr>
            <a:xfrm>
              <a:off x="695324" y="2998742"/>
              <a:ext cx="2036938" cy="3048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44284D2-E0BB-FF54-B072-680AEA95168D}"/>
                </a:ext>
              </a:extLst>
            </p:cNvPr>
            <p:cNvSpPr/>
            <p:nvPr/>
          </p:nvSpPr>
          <p:spPr>
            <a:xfrm>
              <a:off x="795136" y="1482360"/>
              <a:ext cx="304800" cy="1915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texte, capture d’écran, nombre, Police&#10;&#10;Description générée automatiquement">
              <a:extLst>
                <a:ext uri="{FF2B5EF4-FFF2-40B4-BE49-F238E27FC236}">
                  <a16:creationId xmlns:a16="http://schemas.microsoft.com/office/drawing/2014/main" id="{5B661D09-23E3-86FD-9947-7C257BE2E4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195" b="94123"/>
            <a:stretch/>
          </p:blipFill>
          <p:spPr>
            <a:xfrm>
              <a:off x="2425860" y="1403199"/>
              <a:ext cx="487501" cy="272029"/>
            </a:xfrm>
            <a:prstGeom prst="rect">
              <a:avLst/>
            </a:prstGeom>
            <a:ln>
              <a:noFill/>
            </a:ln>
            <a:effectLst/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492690A4-9928-5F99-CB85-67E2CF7E4BDE}"/>
              </a:ext>
            </a:extLst>
          </p:cNvPr>
          <p:cNvSpPr/>
          <p:nvPr/>
        </p:nvSpPr>
        <p:spPr>
          <a:xfrm>
            <a:off x="601969" y="3587931"/>
            <a:ext cx="2404927" cy="391886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55695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3894EBA0-4A08-1241-02FA-47609B94B808}"/>
              </a:ext>
            </a:extLst>
          </p:cNvPr>
          <p:cNvGrpSpPr/>
          <p:nvPr/>
        </p:nvGrpSpPr>
        <p:grpSpPr>
          <a:xfrm>
            <a:off x="695324" y="1400175"/>
            <a:ext cx="2218217" cy="4803178"/>
            <a:chOff x="695324" y="1400175"/>
            <a:chExt cx="2218217" cy="4803178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617A79B-4F97-ECFD-266E-3BE1958251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95325" y="1400175"/>
              <a:ext cx="2218216" cy="4803178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3C094FB-EC05-A0E4-1C9C-459CA0AB9D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76853"/>
            <a:stretch/>
          </p:blipFill>
          <p:spPr>
            <a:xfrm>
              <a:off x="695324" y="2998742"/>
              <a:ext cx="2036938" cy="30480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EA07BCF-28F8-9ECB-CB39-92E20441799D}"/>
                </a:ext>
              </a:extLst>
            </p:cNvPr>
            <p:cNvSpPr/>
            <p:nvPr/>
          </p:nvSpPr>
          <p:spPr>
            <a:xfrm>
              <a:off x="795136" y="1482360"/>
              <a:ext cx="304800" cy="1915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texte, capture d’écran, nombre, Police&#10;&#10;Description générée automatiquement">
              <a:extLst>
                <a:ext uri="{FF2B5EF4-FFF2-40B4-BE49-F238E27FC236}">
                  <a16:creationId xmlns:a16="http://schemas.microsoft.com/office/drawing/2014/main" id="{5768D0E5-7842-9E3D-BC20-1A3F747F25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195" b="94123"/>
            <a:stretch/>
          </p:blipFill>
          <p:spPr>
            <a:xfrm>
              <a:off x="2425860" y="1403199"/>
              <a:ext cx="487501" cy="272029"/>
            </a:xfrm>
            <a:prstGeom prst="rect">
              <a:avLst/>
            </a:prstGeom>
            <a:ln>
              <a:noFill/>
            </a:ln>
            <a:effectLst/>
          </p:spPr>
        </p:pic>
      </p:grp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543DBB3-2F26-4FD4-871C-EB9E4F24EF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Faire opposition</a:t>
            </a:r>
          </a:p>
        </p:txBody>
      </p:sp>
      <p:pic>
        <p:nvPicPr>
          <p:cNvPr id="11" name="Image 10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11F4DC4B-81D7-8D02-09A7-F2943C57192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961" y="1400173"/>
            <a:ext cx="2218217" cy="480317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D3D2A83B-D8CF-8EFE-FB7A-B212D4EABF99}"/>
              </a:ext>
            </a:extLst>
          </p:cNvPr>
          <p:cNvCxnSpPr>
            <a:cxnSpLocks/>
          </p:cNvCxnSpPr>
          <p:nvPr/>
        </p:nvCxnSpPr>
        <p:spPr>
          <a:xfrm>
            <a:off x="2913542" y="4080766"/>
            <a:ext cx="38210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space réservé du contenu 23">
            <a:extLst>
              <a:ext uri="{FF2B5EF4-FFF2-40B4-BE49-F238E27FC236}">
                <a16:creationId xmlns:a16="http://schemas.microsoft.com/office/drawing/2014/main" id="{CB7BBDD9-67DE-6C39-20D8-988DAE649610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915025" y="2133600"/>
            <a:ext cx="4726850" cy="3048000"/>
          </a:xfrm>
        </p:spPr>
        <p:txBody>
          <a:bodyPr/>
          <a:lstStyle/>
          <a:p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Blocage de manière irréversible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toutes les tentatives de paiement et de retraits </a:t>
            </a:r>
          </a:p>
          <a:p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temps réel</a:t>
            </a:r>
          </a:p>
          <a:p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Possibilité de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commander immédiatement une nouvelle carte </a:t>
            </a:r>
          </a:p>
          <a:p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carte est livrée dans un délai de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 jours ouvrés</a:t>
            </a:r>
            <a:endParaRPr lang="fr-FR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28179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FF3CAFD7-2515-715B-A2FA-25EC0DE7FD99}"/>
              </a:ext>
            </a:extLst>
          </p:cNvPr>
          <p:cNvGrpSpPr/>
          <p:nvPr/>
        </p:nvGrpSpPr>
        <p:grpSpPr>
          <a:xfrm>
            <a:off x="695324" y="1400175"/>
            <a:ext cx="2218217" cy="4803178"/>
            <a:chOff x="695324" y="1400175"/>
            <a:chExt cx="2218217" cy="4803178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800E2FC-D3C7-0C36-732A-F00C8EF84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95325" y="1400175"/>
              <a:ext cx="2218216" cy="4803178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EBC4D71-A5E9-00C4-7F9B-3BBA8425E1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76853"/>
            <a:stretch/>
          </p:blipFill>
          <p:spPr>
            <a:xfrm>
              <a:off x="695324" y="2998742"/>
              <a:ext cx="2036938" cy="304800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AC7A248-9BBD-80B6-807C-D09E9A4067BF}"/>
                </a:ext>
              </a:extLst>
            </p:cNvPr>
            <p:cNvSpPr/>
            <p:nvPr/>
          </p:nvSpPr>
          <p:spPr>
            <a:xfrm>
              <a:off x="795136" y="1482360"/>
              <a:ext cx="304800" cy="1915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9" name="Image 8" descr="Une image contenant texte, capture d’écran, nombre, Police&#10;&#10;Description générée automatiquement">
              <a:extLst>
                <a:ext uri="{FF2B5EF4-FFF2-40B4-BE49-F238E27FC236}">
                  <a16:creationId xmlns:a16="http://schemas.microsoft.com/office/drawing/2014/main" id="{B1AC85EE-2D2F-11FB-F806-51037A57F9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195" b="94123"/>
            <a:stretch/>
          </p:blipFill>
          <p:spPr>
            <a:xfrm>
              <a:off x="2425860" y="1403199"/>
              <a:ext cx="487501" cy="272029"/>
            </a:xfrm>
            <a:prstGeom prst="rect">
              <a:avLst/>
            </a:prstGeom>
            <a:ln>
              <a:noFill/>
            </a:ln>
            <a:effectLst/>
          </p:spPr>
        </p:pic>
      </p:grpSp>
      <p:pic>
        <p:nvPicPr>
          <p:cNvPr id="16" name="Image 15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D25BC9DC-1AA6-AA55-AAC8-64DC553E187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961" y="1400172"/>
            <a:ext cx="2218217" cy="480317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4" name="Espace réservé du contenu 23">
            <a:extLst>
              <a:ext uri="{FF2B5EF4-FFF2-40B4-BE49-F238E27FC236}">
                <a16:creationId xmlns:a16="http://schemas.microsoft.com/office/drawing/2014/main" id="{A45CFFE1-86CE-F013-651E-FF9E72144992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915024" y="2133600"/>
            <a:ext cx="4886325" cy="3048000"/>
          </a:xfrm>
        </p:spPr>
        <p:txBody>
          <a:bodyPr/>
          <a:lstStyle/>
          <a:p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Consultation des plafonds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affichage des paiements et retraits disponibles </a:t>
            </a:r>
          </a:p>
          <a:p>
            <a:pPr marL="0" indent="0">
              <a:buNone/>
            </a:pP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Gérer les plafonds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</a:t>
            </a:r>
          </a:p>
          <a:p>
            <a:pPr marL="753750" lvl="1" indent="-285750">
              <a:buFontTx/>
              <a:buChar char="-"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Augmentation temporaire limitée à une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durée </a:t>
            </a:r>
            <a:b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30 jours</a:t>
            </a:r>
          </a:p>
          <a:p>
            <a:pPr marL="753750" lvl="1" indent="-285750">
              <a:buFontTx/>
              <a:buChar char="-"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 maximum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 modifications / an</a:t>
            </a:r>
          </a:p>
          <a:p>
            <a:pPr marL="753750" lvl="1" indent="-285750">
              <a:buFontTx/>
              <a:buChar char="-"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Validation de l’opération via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Sécur’Pass</a:t>
            </a:r>
          </a:p>
          <a:p>
            <a:pPr marL="0" indent="0">
              <a:buNone/>
            </a:pP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 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temps réel</a:t>
            </a:r>
          </a:p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543DBB3-2F26-4FD4-871C-EB9E4F24EF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Gérer ses plafonds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77379C17-26C9-ADC6-8436-9E4A01843FAD}"/>
              </a:ext>
            </a:extLst>
          </p:cNvPr>
          <p:cNvCxnSpPr>
            <a:cxnSpLocks/>
          </p:cNvCxnSpPr>
          <p:nvPr/>
        </p:nvCxnSpPr>
        <p:spPr>
          <a:xfrm>
            <a:off x="2913542" y="4383934"/>
            <a:ext cx="38210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87933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4E9127-71B6-2BC0-B7D3-DF4CE74C67B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Voir son code secret</a:t>
            </a:r>
          </a:p>
        </p:txBody>
      </p:sp>
      <p:pic>
        <p:nvPicPr>
          <p:cNvPr id="6" name="Image 5" descr="Une image contenant texte, capture d’écran, Police, conception&#10;&#10;Description générée automatiquement">
            <a:extLst>
              <a:ext uri="{FF2B5EF4-FFF2-40B4-BE49-F238E27FC236}">
                <a16:creationId xmlns:a16="http://schemas.microsoft.com/office/drawing/2014/main" id="{F02896E9-C5CD-D4B2-8502-844C441CBA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187" y="1404553"/>
            <a:ext cx="2216195" cy="47988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680712F1-96AB-EEA0-4D9B-F0C3E7F6F000}"/>
              </a:ext>
            </a:extLst>
          </p:cNvPr>
          <p:cNvGrpSpPr/>
          <p:nvPr/>
        </p:nvGrpSpPr>
        <p:grpSpPr>
          <a:xfrm>
            <a:off x="695324" y="1400175"/>
            <a:ext cx="2218217" cy="4803178"/>
            <a:chOff x="695324" y="1400175"/>
            <a:chExt cx="2218217" cy="480317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9BEA02E-7596-75F0-1951-EB872FF9F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95325" y="1400175"/>
              <a:ext cx="2218216" cy="4803178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E378A28-977E-90E8-AE70-01A35200D4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76853"/>
            <a:stretch/>
          </p:blipFill>
          <p:spPr>
            <a:xfrm>
              <a:off x="695324" y="2998742"/>
              <a:ext cx="2036938" cy="304800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A667C5E-66E8-80E8-A27E-6E7086DE2E7D}"/>
                </a:ext>
              </a:extLst>
            </p:cNvPr>
            <p:cNvSpPr/>
            <p:nvPr/>
          </p:nvSpPr>
          <p:spPr>
            <a:xfrm>
              <a:off x="795136" y="1482360"/>
              <a:ext cx="304800" cy="1915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texte, capture d’écran, nombre, Police&#10;&#10;Description générée automatiquement">
              <a:extLst>
                <a:ext uri="{FF2B5EF4-FFF2-40B4-BE49-F238E27FC236}">
                  <a16:creationId xmlns:a16="http://schemas.microsoft.com/office/drawing/2014/main" id="{D1C174AA-D751-4BD8-1206-48BCA9D665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195" b="94123"/>
            <a:stretch/>
          </p:blipFill>
          <p:spPr>
            <a:xfrm>
              <a:off x="2425860" y="1403199"/>
              <a:ext cx="487501" cy="272029"/>
            </a:xfrm>
            <a:prstGeom prst="rect">
              <a:avLst/>
            </a:prstGeom>
            <a:ln>
              <a:noFill/>
            </a:ln>
            <a:effectLst/>
          </p:spPr>
        </p:pic>
      </p:grp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FC62FE24-0BA2-CE56-8777-CF976510165F}"/>
              </a:ext>
            </a:extLst>
          </p:cNvPr>
          <p:cNvCxnSpPr>
            <a:cxnSpLocks/>
          </p:cNvCxnSpPr>
          <p:nvPr/>
        </p:nvCxnSpPr>
        <p:spPr>
          <a:xfrm>
            <a:off x="2913542" y="4636482"/>
            <a:ext cx="38210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 descr="Une image contenant texte, capture d’écran, nombre, Police&#10;&#10;Description générée automatiquement">
            <a:extLst>
              <a:ext uri="{FF2B5EF4-FFF2-40B4-BE49-F238E27FC236}">
                <a16:creationId xmlns:a16="http://schemas.microsoft.com/office/drawing/2014/main" id="{CB7B0B21-3DC1-14BC-3CCD-CBA0A3AB745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95" b="94123"/>
          <a:stretch/>
        </p:blipFill>
        <p:spPr>
          <a:xfrm>
            <a:off x="4859881" y="1400175"/>
            <a:ext cx="487501" cy="272029"/>
          </a:xfrm>
          <a:prstGeom prst="rect">
            <a:avLst/>
          </a:prstGeom>
          <a:ln>
            <a:noFill/>
          </a:ln>
          <a:effectLst/>
        </p:spPr>
      </p:pic>
      <p:sp>
        <p:nvSpPr>
          <p:cNvPr id="14" name="Espace réservé du contenu 23">
            <a:extLst>
              <a:ext uri="{FF2B5EF4-FFF2-40B4-BE49-F238E27FC236}">
                <a16:creationId xmlns:a16="http://schemas.microsoft.com/office/drawing/2014/main" id="{9F7B3BCF-ECB8-3D87-25D0-C35969609DAF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915024" y="2133600"/>
            <a:ext cx="4886325" cy="3048000"/>
          </a:xfrm>
        </p:spPr>
        <p:txBody>
          <a:bodyPr/>
          <a:lstStyle/>
          <a:p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Affichage du code durant 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 secondes</a:t>
            </a:r>
          </a:p>
          <a:p>
            <a:endParaRPr lang="fr-FR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Validation de l’opération via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Sécur’Pass</a:t>
            </a:r>
          </a:p>
        </p:txBody>
      </p:sp>
    </p:spTree>
    <p:extLst>
      <p:ext uri="{BB962C8B-B14F-4D97-AF65-F5344CB8AC3E}">
        <p14:creationId xmlns:p14="http://schemas.microsoft.com/office/powerpoint/2010/main" val="9886726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5C74C92A-9C2C-5ECE-39D1-FABC4B7694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570" y="1400171"/>
            <a:ext cx="2218218" cy="480318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 1" descr="Une image contenant texte, capture d’écran, nombre, Police&#10;&#10;Description générée automatiquement">
            <a:extLst>
              <a:ext uri="{FF2B5EF4-FFF2-40B4-BE49-F238E27FC236}">
                <a16:creationId xmlns:a16="http://schemas.microsoft.com/office/drawing/2014/main" id="{5BDD0858-70F9-9F90-C9EB-4ACFC1F772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4" y="1400175"/>
            <a:ext cx="2218217" cy="480317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4" name="Espace réservé du contenu 23">
            <a:extLst>
              <a:ext uri="{FF2B5EF4-FFF2-40B4-BE49-F238E27FC236}">
                <a16:creationId xmlns:a16="http://schemas.microsoft.com/office/drawing/2014/main" id="{A45CFFE1-86CE-F013-651E-FF9E72144992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8040063" y="2133600"/>
            <a:ext cx="3542338" cy="3048000"/>
          </a:xfrm>
        </p:spPr>
        <p:txBody>
          <a:bodyPr/>
          <a:lstStyle/>
          <a:p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Accès aux services 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d'assurance et d'assistance</a:t>
            </a:r>
          </a:p>
          <a:p>
            <a:endParaRPr lang="fr-FR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Affichage de la 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liste synthétique des garanties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la carte</a:t>
            </a:r>
          </a:p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543DBB3-2F26-4FD4-871C-EB9E4F24EF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Assurances et assistance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77379C17-26C9-ADC6-8436-9E4A01843FAD}"/>
              </a:ext>
            </a:extLst>
          </p:cNvPr>
          <p:cNvCxnSpPr>
            <a:cxnSpLocks/>
          </p:cNvCxnSpPr>
          <p:nvPr/>
        </p:nvCxnSpPr>
        <p:spPr>
          <a:xfrm>
            <a:off x="2913542" y="4672677"/>
            <a:ext cx="38210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E009AA28-E2A4-51D4-D941-7C14BA4579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816" y="1400169"/>
            <a:ext cx="2218218" cy="480318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351E23C6-A9CB-146E-0F58-C27CD163BF30}"/>
              </a:ext>
            </a:extLst>
          </p:cNvPr>
          <p:cNvCxnSpPr>
            <a:cxnSpLocks/>
          </p:cNvCxnSpPr>
          <p:nvPr/>
        </p:nvCxnSpPr>
        <p:spPr>
          <a:xfrm>
            <a:off x="5246380" y="2824827"/>
            <a:ext cx="38210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6363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EC2C2A8-F00F-160F-5BE6-D3CB892A357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My</a:t>
            </a:r>
            <a:r>
              <a:rPr lang="fr-FR" dirty="0"/>
              <a:t> Visa, une appli dédiée à tous les porteurs de cartes haut de gamme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15F6EC6-BA9A-3446-234D-CBA03CCB3B8C}"/>
              </a:ext>
            </a:extLst>
          </p:cNvPr>
          <p:cNvSpPr/>
          <p:nvPr/>
        </p:nvSpPr>
        <p:spPr>
          <a:xfrm>
            <a:off x="2550069" y="6457105"/>
            <a:ext cx="9413332" cy="3619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space réservé du contenu 23">
            <a:extLst>
              <a:ext uri="{FF2B5EF4-FFF2-40B4-BE49-F238E27FC236}">
                <a16:creationId xmlns:a16="http://schemas.microsoft.com/office/drawing/2014/main" id="{0B9E5275-7AE9-0618-D902-7A5CC5B09BD5}"/>
              </a:ext>
            </a:extLst>
          </p:cNvPr>
          <p:cNvSpPr txBox="1">
            <a:spLocks/>
          </p:cNvSpPr>
          <p:nvPr/>
        </p:nvSpPr>
        <p:spPr>
          <a:xfrm>
            <a:off x="5915024" y="2133600"/>
            <a:ext cx="4805227" cy="3048000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L’ensemble des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avantages et services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liés aux cartes haut de gamme Visa, réunis en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un seul et même endroit </a:t>
            </a:r>
          </a:p>
          <a:p>
            <a:endParaRPr lang="fr-FR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Nombreux avantages : accès conciergerie, avantages partenaires / club, rubrique « mes voyages » …</a:t>
            </a:r>
          </a:p>
          <a:p>
            <a:endParaRPr lang="fr-FR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Compatible avec les cartes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Visa Premier, Visa Platinum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(à partir du 22 janvier)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et Visa </a:t>
            </a:r>
            <a:r>
              <a:rPr lang="fr-FR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Infinite</a:t>
            </a:r>
            <a:endParaRPr lang="fr-FR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B28453B-2E4A-67E5-7249-4451320448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901"/>
          <a:stretch/>
        </p:blipFill>
        <p:spPr>
          <a:xfrm>
            <a:off x="449263" y="2092055"/>
            <a:ext cx="5118064" cy="3364502"/>
          </a:xfrm>
          <a:prstGeom prst="rect">
            <a:avLst/>
          </a:prstGeom>
        </p:spPr>
      </p:pic>
      <p:sp>
        <p:nvSpPr>
          <p:cNvPr id="2" name="Bulle narrative : rectangle 1">
            <a:extLst>
              <a:ext uri="{FF2B5EF4-FFF2-40B4-BE49-F238E27FC236}">
                <a16:creationId xmlns:a16="http://schemas.microsoft.com/office/drawing/2014/main" id="{22127861-2DBF-8FAD-4646-2297CF14A46F}"/>
              </a:ext>
            </a:extLst>
          </p:cNvPr>
          <p:cNvSpPr/>
          <p:nvPr/>
        </p:nvSpPr>
        <p:spPr>
          <a:xfrm>
            <a:off x="119877" y="158545"/>
            <a:ext cx="1150891" cy="419510"/>
          </a:xfrm>
          <a:prstGeom prst="wedgeRectCallout">
            <a:avLst>
              <a:gd name="adj1" fmla="val -20833"/>
              <a:gd name="adj2" fmla="val 7495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NOUVEAU </a:t>
            </a:r>
            <a:br>
              <a:rPr lang="fr-FR" sz="1200" b="1" dirty="0"/>
            </a:br>
            <a:r>
              <a:rPr lang="fr-FR" sz="900" dirty="0"/>
              <a:t>NOVEMBRE 2023</a:t>
            </a:r>
          </a:p>
        </p:txBody>
      </p:sp>
    </p:spTree>
    <p:extLst>
      <p:ext uri="{BB962C8B-B14F-4D97-AF65-F5344CB8AC3E}">
        <p14:creationId xmlns:p14="http://schemas.microsoft.com/office/powerpoint/2010/main" val="7614376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A91FACB-4336-C04A-4784-753018FAEE1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Option internationale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AC7121A-AD64-807D-22CD-76F18BBB4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1388669"/>
            <a:ext cx="2215178" cy="47880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9D6D8D7B-8161-3E7C-D64A-712568939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1471" y="1388669"/>
            <a:ext cx="2211207" cy="47880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8D89E6B9-CA42-DB68-73DE-66F932389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646" y="1388669"/>
            <a:ext cx="2215178" cy="47880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contenu 23">
            <a:extLst>
              <a:ext uri="{FF2B5EF4-FFF2-40B4-BE49-F238E27FC236}">
                <a16:creationId xmlns:a16="http://schemas.microsoft.com/office/drawing/2014/main" id="{7DA71BC2-5DAD-D982-62FD-C4F4A05A6394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8040063" y="2133600"/>
            <a:ext cx="3542338" cy="3048000"/>
          </a:xfrm>
        </p:spPr>
        <p:txBody>
          <a:bodyPr/>
          <a:lstStyle/>
          <a:p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Souscription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en toute autonomie </a:t>
            </a:r>
          </a:p>
          <a:p>
            <a:endParaRPr lang="fr-FR" dirty="0"/>
          </a:p>
          <a:p>
            <a:r>
              <a:rPr lang="fr-FR" dirty="0"/>
              <a:t>Visualisation de la </a:t>
            </a:r>
            <a:r>
              <a:rPr lang="fr-FR" b="1" dirty="0"/>
              <a:t>consommation</a:t>
            </a:r>
            <a:r>
              <a:rPr lang="fr-FR" dirty="0"/>
              <a:t> de l’option </a:t>
            </a:r>
          </a:p>
          <a:p>
            <a:endParaRPr lang="fr-FR" dirty="0"/>
          </a:p>
          <a:p>
            <a:r>
              <a:rPr lang="fr-FR" b="1" dirty="0"/>
              <a:t>Services pratiques </a:t>
            </a:r>
            <a:r>
              <a:rPr lang="fr-FR" dirty="0"/>
              <a:t>: géolocalisation des distributeurs d’argent à l’étranger et convertisseur de devises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DFB00786-834E-4D3B-CACD-279302C7F9C0}"/>
              </a:ext>
            </a:extLst>
          </p:cNvPr>
          <p:cNvCxnSpPr>
            <a:cxnSpLocks/>
          </p:cNvCxnSpPr>
          <p:nvPr/>
        </p:nvCxnSpPr>
        <p:spPr>
          <a:xfrm>
            <a:off x="5190072" y="5301327"/>
            <a:ext cx="38210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968B74F7-CF2C-D15B-D2BD-3A340B1FA830}"/>
              </a:ext>
            </a:extLst>
          </p:cNvPr>
          <p:cNvCxnSpPr>
            <a:cxnSpLocks/>
          </p:cNvCxnSpPr>
          <p:nvPr/>
        </p:nvCxnSpPr>
        <p:spPr>
          <a:xfrm>
            <a:off x="2719449" y="5339427"/>
            <a:ext cx="38210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94508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DC488A34-5FCF-EC94-9C5A-F9C5F3FA65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444" y="1400175"/>
            <a:ext cx="2227917" cy="4802400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AA9E421-2A52-708B-697B-9533D38D8DC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Levée de doute</a:t>
            </a:r>
          </a:p>
        </p:txBody>
      </p:sp>
      <p:pic>
        <p:nvPicPr>
          <p:cNvPr id="5" name="Image 4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A1AD5E3B-BEA6-6E07-A3F4-9C38BE7A1D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406" y="1404571"/>
            <a:ext cx="1833993" cy="3811644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 5" descr="Une image contenant texte, capture d’écran, Police, conception&#10;&#10;Description générée automatiquement">
            <a:extLst>
              <a:ext uri="{FF2B5EF4-FFF2-40B4-BE49-F238E27FC236}">
                <a16:creationId xmlns:a16="http://schemas.microsoft.com/office/drawing/2014/main" id="{F70DD9D9-B45B-6CF2-C5E6-BD0FC6A40D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881" y="3643044"/>
            <a:ext cx="1235135" cy="2559531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FE5FE35-8326-D847-AE55-9F79C56BB5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4760" y="1404572"/>
            <a:ext cx="2281816" cy="4802400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Accolade fermante 12">
            <a:extLst>
              <a:ext uri="{FF2B5EF4-FFF2-40B4-BE49-F238E27FC236}">
                <a16:creationId xmlns:a16="http://schemas.microsoft.com/office/drawing/2014/main" id="{A6B8A83F-3265-5B0B-195A-6B47F566AE69}"/>
              </a:ext>
            </a:extLst>
          </p:cNvPr>
          <p:cNvSpPr/>
          <p:nvPr/>
        </p:nvSpPr>
        <p:spPr>
          <a:xfrm>
            <a:off x="7834107" y="5313680"/>
            <a:ext cx="205957" cy="893122"/>
          </a:xfrm>
          <a:prstGeom prst="rightBrace">
            <a:avLst>
              <a:gd name="adj1" fmla="val 27238"/>
              <a:gd name="adj2" fmla="val 51071"/>
            </a:avLst>
          </a:prstGeom>
          <a:ln>
            <a:solidFill>
              <a:srgbClr val="8181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50E0760-80A9-5EF3-02CB-207CF1C5114D}"/>
              </a:ext>
            </a:extLst>
          </p:cNvPr>
          <p:cNvSpPr txBox="1"/>
          <p:nvPr/>
        </p:nvSpPr>
        <p:spPr>
          <a:xfrm>
            <a:off x="8040064" y="5630859"/>
            <a:ext cx="7537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b="1" dirty="0">
                <a:solidFill>
                  <a:srgbClr val="F40000"/>
                </a:solidFill>
                <a:latin typeface="Ubuntu" panose="020B0504030602030204" pitchFamily="34" charset="0"/>
              </a:rPr>
              <a:t>2 options</a:t>
            </a:r>
          </a:p>
        </p:txBody>
      </p:sp>
      <p:sp>
        <p:nvSpPr>
          <p:cNvPr id="31" name="Espace réservé du contenu 23">
            <a:extLst>
              <a:ext uri="{FF2B5EF4-FFF2-40B4-BE49-F238E27FC236}">
                <a16:creationId xmlns:a16="http://schemas.microsoft.com/office/drawing/2014/main" id="{4D95A0A0-2C82-3A71-A79B-29D20B71E241}"/>
              </a:ext>
            </a:extLst>
          </p:cNvPr>
          <p:cNvSpPr txBox="1">
            <a:spLocks/>
          </p:cNvSpPr>
          <p:nvPr/>
        </p:nvSpPr>
        <p:spPr>
          <a:xfrm>
            <a:off x="8040064" y="2133600"/>
            <a:ext cx="3636000" cy="3413760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Information lorsque des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opérations inhabituelles sont détectées sur sa carte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Notification en temps réel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pour vérifier les dernières opérations réalisées avec la carte</a:t>
            </a:r>
          </a:p>
          <a:p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Possibilité de déclarer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être à l'origine de l’opération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(ce qui met fin à l’alerte) ou non</a:t>
            </a:r>
          </a:p>
          <a:p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Bulle narrative : rectangle 1">
            <a:extLst>
              <a:ext uri="{FF2B5EF4-FFF2-40B4-BE49-F238E27FC236}">
                <a16:creationId xmlns:a16="http://schemas.microsoft.com/office/drawing/2014/main" id="{1C7F240C-BEF8-9694-0EEB-173A9B55743F}"/>
              </a:ext>
            </a:extLst>
          </p:cNvPr>
          <p:cNvSpPr/>
          <p:nvPr/>
        </p:nvSpPr>
        <p:spPr>
          <a:xfrm>
            <a:off x="119877" y="158545"/>
            <a:ext cx="1150891" cy="419510"/>
          </a:xfrm>
          <a:prstGeom prst="wedgeRectCallout">
            <a:avLst>
              <a:gd name="adj1" fmla="val -20833"/>
              <a:gd name="adj2" fmla="val 7495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NOUVEAU </a:t>
            </a:r>
            <a:br>
              <a:rPr lang="fr-FR" sz="1200" b="1" dirty="0"/>
            </a:br>
            <a:r>
              <a:rPr lang="fr-FR" sz="900" dirty="0"/>
              <a:t>OCTOBRE 2023</a:t>
            </a:r>
          </a:p>
        </p:txBody>
      </p:sp>
    </p:spTree>
    <p:extLst>
      <p:ext uri="{BB962C8B-B14F-4D97-AF65-F5344CB8AC3E}">
        <p14:creationId xmlns:p14="http://schemas.microsoft.com/office/powerpoint/2010/main" val="24279410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1933FA9-81B9-ED52-583B-C0E410312369}"/>
              </a:ext>
            </a:extLst>
          </p:cNvPr>
          <p:cNvGrpSpPr/>
          <p:nvPr/>
        </p:nvGrpSpPr>
        <p:grpSpPr>
          <a:xfrm>
            <a:off x="684227" y="1388669"/>
            <a:ext cx="2229134" cy="4813906"/>
            <a:chOff x="1830363" y="2481488"/>
            <a:chExt cx="1161208" cy="260395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E29EE70-3DEA-05C2-4356-1093BF04B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30363" y="2481488"/>
              <a:ext cx="1161208" cy="2603957"/>
            </a:xfrm>
            <a:prstGeom prst="roundRect">
              <a:avLst>
                <a:gd name="adj" fmla="val 0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55E46764-0592-6FCD-A2C9-257755411EE6}"/>
                </a:ext>
              </a:extLst>
            </p:cNvPr>
            <p:cNvSpPr/>
            <p:nvPr/>
          </p:nvSpPr>
          <p:spPr>
            <a:xfrm>
              <a:off x="2729448" y="4562067"/>
              <a:ext cx="157206" cy="158419"/>
            </a:xfrm>
            <a:prstGeom prst="ellipse">
              <a:avLst/>
            </a:prstGeom>
            <a:solidFill>
              <a:srgbClr val="F40000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100" dirty="0"/>
                <a:t>1</a:t>
              </a: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C4C1FBDA-DB58-DDD5-598C-36CB77C23977}"/>
                </a:ext>
              </a:extLst>
            </p:cNvPr>
            <p:cNvSpPr/>
            <p:nvPr/>
          </p:nvSpPr>
          <p:spPr>
            <a:xfrm>
              <a:off x="2729448" y="4720486"/>
              <a:ext cx="157206" cy="158419"/>
            </a:xfrm>
            <a:prstGeom prst="ellipse">
              <a:avLst/>
            </a:prstGeom>
            <a:solidFill>
              <a:srgbClr val="F40000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100" dirty="0"/>
                <a:t>2</a:t>
              </a:r>
            </a:p>
          </p:txBody>
        </p:sp>
      </p:grp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ECD0A9B-53CD-BE40-D80F-E2BD99BC2B8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Levée de doute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BF18C7C0-E007-0C4A-C959-E0E893834216}"/>
              </a:ext>
            </a:extLst>
          </p:cNvPr>
          <p:cNvGrpSpPr/>
          <p:nvPr/>
        </p:nvGrpSpPr>
        <p:grpSpPr>
          <a:xfrm>
            <a:off x="3284787" y="1388670"/>
            <a:ext cx="2213358" cy="4813906"/>
            <a:chOff x="3253096" y="1388669"/>
            <a:chExt cx="1978488" cy="4303079"/>
          </a:xfrm>
        </p:grpSpPr>
        <p:pic>
          <p:nvPicPr>
            <p:cNvPr id="5" name="Image 4" descr="Une image contenant texte, capture d’écran, Police, nombre&#10;&#10;Description générée automatiquement">
              <a:extLst>
                <a:ext uri="{FF2B5EF4-FFF2-40B4-BE49-F238E27FC236}">
                  <a16:creationId xmlns:a16="http://schemas.microsoft.com/office/drawing/2014/main" id="{8C98DA27-4349-59A6-5B93-CCB6333C8E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2100" y="1721507"/>
              <a:ext cx="789463" cy="1709452"/>
            </a:xfrm>
            <a:prstGeom prst="roundRect">
              <a:avLst>
                <a:gd name="adj" fmla="val 0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" name="Image 5" descr="Une image contenant texte, capture d’écran, Police, diagramme&#10;&#10;Description générée automatiquement">
              <a:extLst>
                <a:ext uri="{FF2B5EF4-FFF2-40B4-BE49-F238E27FC236}">
                  <a16:creationId xmlns:a16="http://schemas.microsoft.com/office/drawing/2014/main" id="{FD5A6378-4FE6-D8F6-9A83-D1F17FB363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30850" y="1713418"/>
              <a:ext cx="793595" cy="1717540"/>
            </a:xfrm>
            <a:prstGeom prst="roundRect">
              <a:avLst>
                <a:gd name="adj" fmla="val 0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Image 6" descr="Une image contenant texte, capture d’écran, Police, document&#10;&#10;Description générée automatiquement">
              <a:extLst>
                <a:ext uri="{FF2B5EF4-FFF2-40B4-BE49-F238E27FC236}">
                  <a16:creationId xmlns:a16="http://schemas.microsoft.com/office/drawing/2014/main" id="{F619C891-414D-DCA6-C388-D22F05BA65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9270" y="3962571"/>
              <a:ext cx="835028" cy="1729177"/>
            </a:xfrm>
            <a:prstGeom prst="roundRect">
              <a:avLst>
                <a:gd name="adj" fmla="val 0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Image 7" descr="Une image contenant texte, capture d’écran, Police, nombre&#10;&#10;Description générée automatiquement">
              <a:extLst>
                <a:ext uri="{FF2B5EF4-FFF2-40B4-BE49-F238E27FC236}">
                  <a16:creationId xmlns:a16="http://schemas.microsoft.com/office/drawing/2014/main" id="{6CF0245E-F422-A04E-6B62-456A3E2CF2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8911" y="3962571"/>
              <a:ext cx="827749" cy="1714103"/>
            </a:xfrm>
            <a:prstGeom prst="roundRect">
              <a:avLst>
                <a:gd name="adj" fmla="val 0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6CD30E5-15C4-B9EE-D45F-94D48187B90B}"/>
                </a:ext>
              </a:extLst>
            </p:cNvPr>
            <p:cNvSpPr/>
            <p:nvPr/>
          </p:nvSpPr>
          <p:spPr>
            <a:xfrm>
              <a:off x="3448911" y="1388669"/>
              <a:ext cx="1769025" cy="239248"/>
            </a:xfrm>
            <a:prstGeom prst="roundRect">
              <a:avLst/>
            </a:prstGeom>
            <a:noFill/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100" b="1" dirty="0">
                  <a:solidFill>
                    <a:schemeClr val="accent4">
                      <a:lumMod val="75000"/>
                    </a:schemeClr>
                  </a:solidFill>
                  <a:latin typeface="+mj-lt"/>
                </a:rPr>
                <a:t>Oui, je confirme 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43AC41C-39EE-A1B8-8011-A724E3926A25}"/>
                </a:ext>
              </a:extLst>
            </p:cNvPr>
            <p:cNvSpPr/>
            <p:nvPr/>
          </p:nvSpPr>
          <p:spPr>
            <a:xfrm>
              <a:off x="3462559" y="3611169"/>
              <a:ext cx="1769025" cy="239248"/>
            </a:xfrm>
            <a:prstGeom prst="roundRect">
              <a:avLst/>
            </a:prstGeom>
            <a:noFill/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100" b="1" dirty="0">
                  <a:solidFill>
                    <a:schemeClr val="accent4">
                      <a:lumMod val="75000"/>
                    </a:schemeClr>
                  </a:solidFill>
                  <a:latin typeface="+mj-lt"/>
                </a:rPr>
                <a:t>Non, je signale la fraude</a:t>
              </a: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7AD18CF0-AE46-6CA8-AC89-B7B18B139099}"/>
                </a:ext>
              </a:extLst>
            </p:cNvPr>
            <p:cNvSpPr/>
            <p:nvPr/>
          </p:nvSpPr>
          <p:spPr>
            <a:xfrm>
              <a:off x="3253587" y="1429083"/>
              <a:ext cx="157206" cy="158419"/>
            </a:xfrm>
            <a:prstGeom prst="ellipse">
              <a:avLst/>
            </a:prstGeom>
            <a:solidFill>
              <a:srgbClr val="F40000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100" dirty="0"/>
                <a:t>1</a:t>
              </a: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7907FC54-1C9C-F517-F97F-F3B2B9DC397F}"/>
                </a:ext>
              </a:extLst>
            </p:cNvPr>
            <p:cNvSpPr/>
            <p:nvPr/>
          </p:nvSpPr>
          <p:spPr>
            <a:xfrm>
              <a:off x="3253096" y="3651583"/>
              <a:ext cx="157206" cy="158419"/>
            </a:xfrm>
            <a:prstGeom prst="ellipse">
              <a:avLst/>
            </a:prstGeom>
            <a:solidFill>
              <a:srgbClr val="F40000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100" dirty="0"/>
                <a:t>2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264B9D37-B8F3-0AC2-6AFB-E9C73429AB74}"/>
              </a:ext>
            </a:extLst>
          </p:cNvPr>
          <p:cNvSpPr txBox="1"/>
          <p:nvPr/>
        </p:nvSpPr>
        <p:spPr>
          <a:xfrm>
            <a:off x="5886783" y="2100547"/>
            <a:ext cx="2307306" cy="58477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2160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840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buFont typeface="Arial" panose="020B0604020202020204" pitchFamily="34" charset="0"/>
              <a:buChar char="→"/>
            </a:pPr>
            <a:r>
              <a:rPr lang="fr-FR" dirty="0"/>
              <a:t>L’alerte prend fin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6A995AE-3B21-532E-9842-E5C2138E97CC}"/>
              </a:ext>
            </a:extLst>
          </p:cNvPr>
          <p:cNvSpPr txBox="1"/>
          <p:nvPr/>
        </p:nvSpPr>
        <p:spPr>
          <a:xfrm>
            <a:off x="5886783" y="4350801"/>
            <a:ext cx="5164395" cy="2354156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2160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840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marR="0" indent="-2160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spcBef>
                <a:spcPts val="0"/>
              </a:spcBef>
              <a:buFont typeface="Arial" panose="020B0604020202020204" pitchFamily="34" charset="0"/>
              <a:buChar char="→"/>
              <a:defRPr/>
            </a:pPr>
            <a:r>
              <a:rPr lang="fr-FR" dirty="0"/>
              <a:t>Choix entre : 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La mise en opposition </a:t>
            </a:r>
            <a:r>
              <a:rPr lang="fr-FR" dirty="0">
                <a:sym typeface="Wingdings" panose="05000000000000000000" pitchFamily="2" charset="2"/>
              </a:rPr>
              <a:t> </a:t>
            </a:r>
            <a:r>
              <a:rPr lang="fr-FR" dirty="0"/>
              <a:t>fortement </a:t>
            </a:r>
            <a:r>
              <a:rPr lang="fr-FR" b="1" dirty="0"/>
              <a:t>recommandée</a:t>
            </a:r>
            <a:r>
              <a:rPr lang="fr-FR" dirty="0"/>
              <a:t> 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L’usage limité de sa carte </a:t>
            </a:r>
            <a:r>
              <a:rPr lang="fr-FR" dirty="0">
                <a:sym typeface="Wingdings" panose="05000000000000000000" pitchFamily="2" charset="2"/>
              </a:rPr>
              <a:t></a:t>
            </a:r>
            <a:r>
              <a:rPr lang="fr-FR" dirty="0"/>
              <a:t> recommandé </a:t>
            </a:r>
            <a:r>
              <a:rPr lang="fr-FR" b="1" dirty="0"/>
              <a:t>qu’en</a:t>
            </a:r>
            <a:r>
              <a:rPr lang="fr-FR" dirty="0"/>
              <a:t> </a:t>
            </a:r>
            <a:r>
              <a:rPr lang="fr-FR" b="1" dirty="0"/>
              <a:t>cas</a:t>
            </a:r>
            <a:r>
              <a:rPr lang="fr-FR" dirty="0"/>
              <a:t> </a:t>
            </a:r>
            <a:r>
              <a:rPr lang="fr-FR" b="1" dirty="0"/>
              <a:t>d’urgence</a:t>
            </a:r>
            <a:r>
              <a:rPr lang="fr-FR" dirty="0"/>
              <a:t>. Le client peut toujours utiliser sa carte pour effectuer des achats en magasin et des retraits aux distributeurs en France et à l'étranger. En revanche, les opérations de paiement mobile ou de paiement à distance ne sont pas autorisées.</a:t>
            </a:r>
          </a:p>
        </p:txBody>
      </p:sp>
    </p:spTree>
    <p:extLst>
      <p:ext uri="{BB962C8B-B14F-4D97-AF65-F5344CB8AC3E}">
        <p14:creationId xmlns:p14="http://schemas.microsoft.com/office/powerpoint/2010/main" val="21042356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14CAC2-CA63-AFFF-F9CB-78A101A758A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Les évolutions / nouveautés en 2024 …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D99C2AA-883D-39BF-6BC7-4E143BDF209E}"/>
              </a:ext>
            </a:extLst>
          </p:cNvPr>
          <p:cNvGrpSpPr/>
          <p:nvPr/>
        </p:nvGrpSpPr>
        <p:grpSpPr>
          <a:xfrm>
            <a:off x="4667298" y="1950961"/>
            <a:ext cx="3036791" cy="2956077"/>
            <a:chOff x="1778001" y="1730375"/>
            <a:chExt cx="477838" cy="465138"/>
          </a:xfrm>
        </p:grpSpPr>
        <p:sp>
          <p:nvSpPr>
            <p:cNvPr id="6" name="Freeform 436">
              <a:extLst>
                <a:ext uri="{FF2B5EF4-FFF2-40B4-BE49-F238E27FC236}">
                  <a16:creationId xmlns:a16="http://schemas.microsoft.com/office/drawing/2014/main" id="{D198BF72-51C9-2E5B-6A83-B46351C2ED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7701" y="1885950"/>
              <a:ext cx="182563" cy="293688"/>
            </a:xfrm>
            <a:custGeom>
              <a:avLst/>
              <a:gdLst>
                <a:gd name="T0" fmla="*/ 104 w 104"/>
                <a:gd name="T1" fmla="*/ 52 h 160"/>
                <a:gd name="T2" fmla="*/ 52 w 104"/>
                <a:gd name="T3" fmla="*/ 0 h 160"/>
                <a:gd name="T4" fmla="*/ 0 w 104"/>
                <a:gd name="T5" fmla="*/ 52 h 160"/>
                <a:gd name="T6" fmla="*/ 15 w 104"/>
                <a:gd name="T7" fmla="*/ 89 h 160"/>
                <a:gd name="T8" fmla="*/ 15 w 104"/>
                <a:gd name="T9" fmla="*/ 89 h 160"/>
                <a:gd name="T10" fmla="*/ 33 w 104"/>
                <a:gd name="T11" fmla="*/ 160 h 160"/>
                <a:gd name="T12" fmla="*/ 74 w 104"/>
                <a:gd name="T13" fmla="*/ 160 h 160"/>
                <a:gd name="T14" fmla="*/ 89 w 104"/>
                <a:gd name="T15" fmla="*/ 89 h 160"/>
                <a:gd name="T16" fmla="*/ 104 w 104"/>
                <a:gd name="T17" fmla="*/ 5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160">
                  <a:moveTo>
                    <a:pt x="104" y="52"/>
                  </a:moveTo>
                  <a:cubicBezTo>
                    <a:pt x="104" y="23"/>
                    <a:pt x="81" y="0"/>
                    <a:pt x="52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66"/>
                    <a:pt x="6" y="79"/>
                    <a:pt x="15" y="89"/>
                  </a:cubicBezTo>
                  <a:cubicBezTo>
                    <a:pt x="15" y="89"/>
                    <a:pt x="15" y="89"/>
                    <a:pt x="15" y="89"/>
                  </a:cubicBezTo>
                  <a:cubicBezTo>
                    <a:pt x="37" y="111"/>
                    <a:pt x="33" y="160"/>
                    <a:pt x="33" y="160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4" y="109"/>
                    <a:pt x="86" y="92"/>
                    <a:pt x="89" y="89"/>
                  </a:cubicBezTo>
                  <a:cubicBezTo>
                    <a:pt x="98" y="80"/>
                    <a:pt x="104" y="67"/>
                    <a:pt x="104" y="52"/>
                  </a:cubicBezTo>
                  <a:close/>
                </a:path>
              </a:pathLst>
            </a:cu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Line 437">
              <a:extLst>
                <a:ext uri="{FF2B5EF4-FFF2-40B4-BE49-F238E27FC236}">
                  <a16:creationId xmlns:a16="http://schemas.microsoft.com/office/drawing/2014/main" id="{6854FE89-CACA-6C7D-73E5-292FA61608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4851" y="2124075"/>
              <a:ext cx="71438" cy="0"/>
            </a:xfrm>
            <a:prstGeom prst="line">
              <a:avLst/>
            </a:pr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Freeform 438">
              <a:extLst>
                <a:ext uri="{FF2B5EF4-FFF2-40B4-BE49-F238E27FC236}">
                  <a16:creationId xmlns:a16="http://schemas.microsoft.com/office/drawing/2014/main" id="{3D3D06E8-F163-1D7C-48E1-BCE7213291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1201" y="1914525"/>
              <a:ext cx="25400" cy="6350"/>
            </a:xfrm>
            <a:custGeom>
              <a:avLst/>
              <a:gdLst>
                <a:gd name="T0" fmla="*/ 0 w 15"/>
                <a:gd name="T1" fmla="*/ 3 h 3"/>
                <a:gd name="T2" fmla="*/ 15 w 15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" h="3">
                  <a:moveTo>
                    <a:pt x="0" y="3"/>
                  </a:moveTo>
                  <a:cubicBezTo>
                    <a:pt x="5" y="1"/>
                    <a:pt x="10" y="0"/>
                    <a:pt x="15" y="0"/>
                  </a:cubicBezTo>
                </a:path>
              </a:pathLst>
            </a:cu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439">
              <a:extLst>
                <a:ext uri="{FF2B5EF4-FFF2-40B4-BE49-F238E27FC236}">
                  <a16:creationId xmlns:a16="http://schemas.microsoft.com/office/drawing/2014/main" id="{A4DB4E34-905B-80C1-AE68-53122D3944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688" y="1935163"/>
              <a:ext cx="15875" cy="57150"/>
            </a:xfrm>
            <a:custGeom>
              <a:avLst/>
              <a:gdLst>
                <a:gd name="T0" fmla="*/ 0 w 9"/>
                <a:gd name="T1" fmla="*/ 31 h 31"/>
                <a:gd name="T2" fmla="*/ 0 w 9"/>
                <a:gd name="T3" fmla="*/ 24 h 31"/>
                <a:gd name="T4" fmla="*/ 9 w 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1">
                  <a:moveTo>
                    <a:pt x="0" y="31"/>
                  </a:moveTo>
                  <a:cubicBezTo>
                    <a:pt x="0" y="29"/>
                    <a:pt x="0" y="27"/>
                    <a:pt x="0" y="24"/>
                  </a:cubicBezTo>
                  <a:cubicBezTo>
                    <a:pt x="0" y="15"/>
                    <a:pt x="3" y="7"/>
                    <a:pt x="9" y="0"/>
                  </a:cubicBezTo>
                </a:path>
              </a:pathLst>
            </a:cu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Line 440">
              <a:extLst>
                <a:ext uri="{FF2B5EF4-FFF2-40B4-BE49-F238E27FC236}">
                  <a16:creationId xmlns:a16="http://schemas.microsoft.com/office/drawing/2014/main" id="{BE5BC1A8-C47E-482E-DB78-73DC5DDEDD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126" y="1730375"/>
              <a:ext cx="0" cy="65088"/>
            </a:xfrm>
            <a:prstGeom prst="line">
              <a:avLst/>
            </a:pr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Line 441">
              <a:extLst>
                <a:ext uri="{FF2B5EF4-FFF2-40B4-BE49-F238E27FC236}">
                  <a16:creationId xmlns:a16="http://schemas.microsoft.com/office/drawing/2014/main" id="{89A485F7-3C65-E5AD-7D52-E0DFDD1688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43126" y="1800225"/>
              <a:ext cx="46038" cy="47625"/>
            </a:xfrm>
            <a:prstGeom prst="line">
              <a:avLst/>
            </a:pr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Line 442">
              <a:extLst>
                <a:ext uri="{FF2B5EF4-FFF2-40B4-BE49-F238E27FC236}">
                  <a16:creationId xmlns:a16="http://schemas.microsoft.com/office/drawing/2014/main" id="{7150B99A-FE99-21A0-6EF6-FE2D20CA0DE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90751" y="1981200"/>
              <a:ext cx="65088" cy="0"/>
            </a:xfrm>
            <a:prstGeom prst="line">
              <a:avLst/>
            </a:pr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Line 443">
              <a:extLst>
                <a:ext uri="{FF2B5EF4-FFF2-40B4-BE49-F238E27FC236}">
                  <a16:creationId xmlns:a16="http://schemas.microsoft.com/office/drawing/2014/main" id="{5358EA21-7A04-D3D6-5B23-2024E76E05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41538" y="2112963"/>
              <a:ext cx="46038" cy="47625"/>
            </a:xfrm>
            <a:prstGeom prst="line">
              <a:avLst/>
            </a:pr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Line 444">
              <a:extLst>
                <a:ext uri="{FF2B5EF4-FFF2-40B4-BE49-F238E27FC236}">
                  <a16:creationId xmlns:a16="http://schemas.microsoft.com/office/drawing/2014/main" id="{8B09DD64-83ED-2E5F-2704-AF02EAE797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43088" y="1801813"/>
              <a:ext cx="46038" cy="47625"/>
            </a:xfrm>
            <a:prstGeom prst="line">
              <a:avLst/>
            </a:pr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Line 445">
              <a:extLst>
                <a:ext uri="{FF2B5EF4-FFF2-40B4-BE49-F238E27FC236}">
                  <a16:creationId xmlns:a16="http://schemas.microsoft.com/office/drawing/2014/main" id="{50AF7AD3-7DE0-C884-CB72-27FE690219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8001" y="1982788"/>
              <a:ext cx="61913" cy="0"/>
            </a:xfrm>
            <a:prstGeom prst="line">
              <a:avLst/>
            </a:pr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Line 446">
              <a:extLst>
                <a:ext uri="{FF2B5EF4-FFF2-40B4-BE49-F238E27FC236}">
                  <a16:creationId xmlns:a16="http://schemas.microsoft.com/office/drawing/2014/main" id="{685CD99F-FA4A-B57B-235E-50991DE43D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46263" y="2114550"/>
              <a:ext cx="42863" cy="47625"/>
            </a:xfrm>
            <a:prstGeom prst="line">
              <a:avLst/>
            </a:pr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Line 447">
              <a:extLst>
                <a:ext uri="{FF2B5EF4-FFF2-40B4-BE49-F238E27FC236}">
                  <a16:creationId xmlns:a16="http://schemas.microsoft.com/office/drawing/2014/main" id="{90AC39A7-B2AE-05E2-5060-5EE0F4963F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026" y="2144713"/>
              <a:ext cx="23813" cy="0"/>
            </a:xfrm>
            <a:prstGeom prst="line">
              <a:avLst/>
            </a:pr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Line 448">
              <a:extLst>
                <a:ext uri="{FF2B5EF4-FFF2-40B4-BE49-F238E27FC236}">
                  <a16:creationId xmlns:a16="http://schemas.microsoft.com/office/drawing/2014/main" id="{36BBF79B-F6E2-420F-ADD5-A6E4E36731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026" y="2162175"/>
              <a:ext cx="39688" cy="0"/>
            </a:xfrm>
            <a:prstGeom prst="line">
              <a:avLst/>
            </a:pr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449">
              <a:extLst>
                <a:ext uri="{FF2B5EF4-FFF2-40B4-BE49-F238E27FC236}">
                  <a16:creationId xmlns:a16="http://schemas.microsoft.com/office/drawing/2014/main" id="{16997FBD-7B3C-C9B9-4171-09E5AC4570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963" y="2179638"/>
              <a:ext cx="50800" cy="15875"/>
            </a:xfrm>
            <a:custGeom>
              <a:avLst/>
              <a:gdLst>
                <a:gd name="T0" fmla="*/ 29 w 29"/>
                <a:gd name="T1" fmla="*/ 0 h 9"/>
                <a:gd name="T2" fmla="*/ 15 w 29"/>
                <a:gd name="T3" fmla="*/ 9 h 9"/>
                <a:gd name="T4" fmla="*/ 0 w 2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9">
                  <a:moveTo>
                    <a:pt x="29" y="0"/>
                  </a:moveTo>
                  <a:cubicBezTo>
                    <a:pt x="29" y="5"/>
                    <a:pt x="23" y="9"/>
                    <a:pt x="15" y="9"/>
                  </a:cubicBezTo>
                  <a:cubicBezTo>
                    <a:pt x="7" y="9"/>
                    <a:pt x="0" y="5"/>
                    <a:pt x="0" y="0"/>
                  </a:cubicBezTo>
                </a:path>
              </a:pathLst>
            </a:cu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450">
              <a:extLst>
                <a:ext uri="{FF2B5EF4-FFF2-40B4-BE49-F238E27FC236}">
                  <a16:creationId xmlns:a16="http://schemas.microsoft.com/office/drawing/2014/main" id="{6814A0DE-81BF-9BE3-0406-58A1F529D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6438" y="1920875"/>
              <a:ext cx="66675" cy="152400"/>
            </a:xfrm>
            <a:custGeom>
              <a:avLst/>
              <a:gdLst>
                <a:gd name="T0" fmla="*/ 32 w 42"/>
                <a:gd name="T1" fmla="*/ 0 h 96"/>
                <a:gd name="T2" fmla="*/ 0 w 42"/>
                <a:gd name="T3" fmla="*/ 52 h 96"/>
                <a:gd name="T4" fmla="*/ 42 w 42"/>
                <a:gd name="T5" fmla="*/ 51 h 96"/>
                <a:gd name="T6" fmla="*/ 6 w 42"/>
                <a:gd name="T7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96">
                  <a:moveTo>
                    <a:pt x="32" y="0"/>
                  </a:moveTo>
                  <a:lnTo>
                    <a:pt x="0" y="52"/>
                  </a:lnTo>
                  <a:lnTo>
                    <a:pt x="42" y="51"/>
                  </a:lnTo>
                  <a:lnTo>
                    <a:pt x="6" y="96"/>
                  </a:lnTo>
                </a:path>
              </a:pathLst>
            </a:custGeom>
            <a:noFill/>
            <a:ln w="63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84661082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402bd0e2-1d78-4f7d-9dde-91cd55d66e87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6422</TotalTime>
  <Words>699</Words>
  <Application>Microsoft Office PowerPoint</Application>
  <PresentationFormat>Grand écran</PresentationFormat>
  <Paragraphs>114</Paragraphs>
  <Slides>20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7" baseType="lpstr">
      <vt:lpstr>Arial</vt:lpstr>
      <vt:lpstr>Arial Black</vt:lpstr>
      <vt:lpstr>Calibri</vt:lpstr>
      <vt:lpstr>Montserrat Black</vt:lpstr>
      <vt:lpstr>Ubuntu</vt:lpstr>
      <vt:lpstr>Wingdings</vt:lpstr>
      <vt:lpstr>Thème Office</vt:lpstr>
      <vt:lpstr>Gérer ses comptes en toute simplicité grâce à l’application mobile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DOLT Helene [CEGEE]</cp:lastModifiedBy>
  <cp:revision>359</cp:revision>
  <dcterms:created xsi:type="dcterms:W3CDTF">2020-06-24T09:20:11Z</dcterms:created>
  <dcterms:modified xsi:type="dcterms:W3CDTF">2024-01-04T15:44:12Z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2023-05-26T14:36:50Z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