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5"/>
  </p:notesMasterIdLst>
  <p:sldIdLst>
    <p:sldId id="268" r:id="rId6"/>
    <p:sldId id="269" r:id="rId7"/>
    <p:sldId id="560" r:id="rId8"/>
    <p:sldId id="271" r:id="rId9"/>
    <p:sldId id="556" r:id="rId10"/>
    <p:sldId id="557" r:id="rId11"/>
    <p:sldId id="558" r:id="rId12"/>
    <p:sldId id="559" r:id="rId13"/>
    <p:sldId id="561"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AB36"/>
    <a:srgbClr val="558C0E"/>
    <a:srgbClr val="2010D3"/>
    <a:srgbClr val="1D9DD9"/>
    <a:srgbClr val="FFD817"/>
    <a:srgbClr val="E60B15"/>
    <a:srgbClr val="1EA3E2"/>
    <a:srgbClr val="77BF32"/>
    <a:srgbClr val="3F6D03"/>
    <a:srgbClr val="F9CA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265" autoAdjust="0"/>
  </p:normalViewPr>
  <p:slideViewPr>
    <p:cSldViewPr snapToGrid="0">
      <p:cViewPr varScale="1">
        <p:scale>
          <a:sx n="126" d="100"/>
          <a:sy n="126" d="100"/>
        </p:scale>
        <p:origin x="42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FFORT Didier [CEGEE]" userId="1ee2bfa2-614f-445e-af1b-d096af47a93d" providerId="ADAL" clId="{2E38383B-F3EF-4406-93D8-ECC021DFF372}"/>
    <pc:docChg chg="modSld">
      <pc:chgData name="REFFORT Didier [CEGEE]" userId="1ee2bfa2-614f-445e-af1b-d096af47a93d" providerId="ADAL" clId="{2E38383B-F3EF-4406-93D8-ECC021DFF372}" dt="2023-09-01T15:40:21.554" v="99" actId="20577"/>
      <pc:docMkLst>
        <pc:docMk/>
      </pc:docMkLst>
      <pc:sldChg chg="modSp mod">
        <pc:chgData name="REFFORT Didier [CEGEE]" userId="1ee2bfa2-614f-445e-af1b-d096af47a93d" providerId="ADAL" clId="{2E38383B-F3EF-4406-93D8-ECC021DFF372}" dt="2023-09-01T15:40:21.554" v="99" actId="20577"/>
        <pc:sldMkLst>
          <pc:docMk/>
          <pc:sldMk cId="2213232714" sldId="556"/>
        </pc:sldMkLst>
        <pc:spChg chg="mod">
          <ac:chgData name="REFFORT Didier [CEGEE]" userId="1ee2bfa2-614f-445e-af1b-d096af47a93d" providerId="ADAL" clId="{2E38383B-F3EF-4406-93D8-ECC021DFF372}" dt="2023-09-01T15:40:21.554" v="99" actId="20577"/>
          <ac:spMkLst>
            <pc:docMk/>
            <pc:sldMk cId="2213232714" sldId="556"/>
            <ac:spMk id="4" creationId="{EF8783E4-CB97-8062-2376-5CB324AF9D8B}"/>
          </ac:spMkLst>
        </pc:spChg>
      </pc:sldChg>
      <pc:sldChg chg="modSp mod">
        <pc:chgData name="REFFORT Didier [CEGEE]" userId="1ee2bfa2-614f-445e-af1b-d096af47a93d" providerId="ADAL" clId="{2E38383B-F3EF-4406-93D8-ECC021DFF372}" dt="2023-09-01T14:26:01.120" v="0" actId="1076"/>
        <pc:sldMkLst>
          <pc:docMk/>
          <pc:sldMk cId="1954385250" sldId="557"/>
        </pc:sldMkLst>
        <pc:picChg chg="mod">
          <ac:chgData name="REFFORT Didier [CEGEE]" userId="1ee2bfa2-614f-445e-af1b-d096af47a93d" providerId="ADAL" clId="{2E38383B-F3EF-4406-93D8-ECC021DFF372}" dt="2023-09-01T14:26:01.120" v="0" actId="1076"/>
          <ac:picMkLst>
            <pc:docMk/>
            <pc:sldMk cId="1954385250" sldId="557"/>
            <ac:picMk id="23" creationId="{07B2DF54-7203-C5DF-DAF4-4E16D19D846D}"/>
          </ac:picMkLst>
        </pc:picChg>
      </pc:sldChg>
      <pc:sldChg chg="modSp mod">
        <pc:chgData name="REFFORT Didier [CEGEE]" userId="1ee2bfa2-614f-445e-af1b-d096af47a93d" providerId="ADAL" clId="{2E38383B-F3EF-4406-93D8-ECC021DFF372}" dt="2023-09-01T14:50:23.990" v="38" actId="20577"/>
        <pc:sldMkLst>
          <pc:docMk/>
          <pc:sldMk cId="1243763479" sldId="561"/>
        </pc:sldMkLst>
        <pc:spChg chg="mod">
          <ac:chgData name="REFFORT Didier [CEGEE]" userId="1ee2bfa2-614f-445e-af1b-d096af47a93d" providerId="ADAL" clId="{2E38383B-F3EF-4406-93D8-ECC021DFF372}" dt="2023-09-01T14:50:23.990" v="38" actId="20577"/>
          <ac:spMkLst>
            <pc:docMk/>
            <pc:sldMk cId="1243763479" sldId="561"/>
            <ac:spMk id="9" creationId="{E38C6026-E882-4F2A-EF30-483F32D65FC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62ADFC-EDD7-4E36-BDAC-EB5A83F7D702}" type="datetimeFigureOut">
              <a:rPr lang="fr-FR" smtClean="0"/>
              <a:t>01/09/2023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EB6E3E-140C-411A-87D3-856606D25FE1}" type="slidenum">
              <a:rPr lang="fr-FR" smtClean="0"/>
              <a:t>‹N°›</a:t>
            </a:fld>
            <a:endParaRPr lang="fr-FR"/>
          </a:p>
        </p:txBody>
      </p:sp>
    </p:spTree>
    <p:extLst>
      <p:ext uri="{BB962C8B-B14F-4D97-AF65-F5344CB8AC3E}">
        <p14:creationId xmlns:p14="http://schemas.microsoft.com/office/powerpoint/2010/main" val="4170822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eso climat vierg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62D93B1D-DC01-4893-A595-B9340BCAA29B}"/>
              </a:ext>
            </a:extLst>
          </p:cNvPr>
          <p:cNvSpPr txBox="1"/>
          <p:nvPr userDrawn="1"/>
        </p:nvSpPr>
        <p:spPr>
          <a:xfrm>
            <a:off x="4556886" y="6514155"/>
            <a:ext cx="2304893" cy="276999"/>
          </a:xfrm>
          <a:prstGeom prst="rect">
            <a:avLst/>
          </a:prstGeom>
          <a:noFill/>
        </p:spPr>
        <p:txBody>
          <a:bodyPr wrap="square" rtlCol="0">
            <a:spAutoFit/>
          </a:bodyPr>
          <a:lstStyle/>
          <a:p>
            <a:r>
              <a:rPr lang="fr-FR" sz="1200" dirty="0">
                <a:solidFill>
                  <a:schemeClr val="bg1">
                    <a:lumMod val="50000"/>
                  </a:schemeClr>
                </a:solidFill>
                <a:latin typeface="Calibri" panose="020F0502020204030204" pitchFamily="34" charset="0"/>
                <a:cs typeface="Calibri" panose="020F0502020204030204" pitchFamily="34" charset="0"/>
              </a:rPr>
              <a:t>L’HEBDO PRO – Semaine S35 2023</a:t>
            </a:r>
            <a:endParaRPr lang="fr-FR" sz="1200" dirty="0">
              <a:solidFill>
                <a:schemeClr val="bg1">
                  <a:lumMod val="50000"/>
                </a:schemeClr>
              </a:solidFill>
            </a:endParaRPr>
          </a:p>
        </p:txBody>
      </p:sp>
      <p:pic>
        <p:nvPicPr>
          <p:cNvPr id="9" name="Image 8">
            <a:extLst>
              <a:ext uri="{FF2B5EF4-FFF2-40B4-BE49-F238E27FC236}">
                <a16:creationId xmlns:a16="http://schemas.microsoft.com/office/drawing/2014/main" id="{48A78AEF-1694-4C9B-B3E4-D69BEA27DF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3008" y="7557"/>
            <a:ext cx="883217" cy="883217"/>
          </a:xfrm>
          <a:prstGeom prst="rect">
            <a:avLst/>
          </a:prstGeom>
        </p:spPr>
      </p:pic>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microsoft.com/office/2007/relationships/hdphoto" Target="../media/hdphoto5.wdp"/><Relationship Id="rId2" Type="http://schemas.openxmlformats.org/officeDocument/2006/relationships/image" Target="../media/image7.png"/><Relationship Id="rId1" Type="http://schemas.openxmlformats.org/officeDocument/2006/relationships/slideLayout" Target="../slideLayouts/slideLayout6.xml"/><Relationship Id="rId6" Type="http://schemas.openxmlformats.org/officeDocument/2006/relationships/image" Target="../media/image10.png"/><Relationship Id="rId11" Type="http://schemas.microsoft.com/office/2007/relationships/hdphoto" Target="../media/hdphoto4.wdp"/><Relationship Id="rId5" Type="http://schemas.openxmlformats.org/officeDocument/2006/relationships/image" Target="../media/image9.png"/><Relationship Id="rId10" Type="http://schemas.openxmlformats.org/officeDocument/2006/relationships/image" Target="../media/image6.png"/><Relationship Id="rId4" Type="http://schemas.openxmlformats.org/officeDocument/2006/relationships/hyperlink" Target="http://commerciaux.celca.caisse-epargne.fr/download/2169/schema-delegataire/31008/2023-09-bdd-sd-prof-avec-annexe-glossaire.pdf" TargetMode="External"/><Relationship Id="rId9" Type="http://schemas.microsoft.com/office/2007/relationships/hdphoto" Target="../media/hdphoto6.wdp"/></Relationships>
</file>

<file path=ppt/slides/_rels/slide7.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hyperlink" Target="http://commerciaux.celca.caisse-epargne.fr/download/2169/schema-delegataire/31008/2023-09-bdd-sd-prof-avec-annexe-glossaire.pdf" TargetMode="External"/><Relationship Id="rId1" Type="http://schemas.openxmlformats.org/officeDocument/2006/relationships/slideLayout" Target="../slideLayouts/slideLayout6.xml"/><Relationship Id="rId6" Type="http://schemas.openxmlformats.org/officeDocument/2006/relationships/image" Target="../media/image12.png"/><Relationship Id="rId5" Type="http://schemas.microsoft.com/office/2007/relationships/hdphoto" Target="../media/hdphoto5.wdp"/><Relationship Id="rId4" Type="http://schemas.openxmlformats.org/officeDocument/2006/relationships/image" Target="../media/image10.pn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6.png"/><Relationship Id="rId2" Type="http://schemas.openxmlformats.org/officeDocument/2006/relationships/hyperlink" Target="http://commerciaux.celca.caisse-epargne.fr/download/2169/schema-delegataire/31008/2023-09-bdd-sd-prof-avec-annexe-glossaire.pdf" TargetMode="External"/><Relationship Id="rId1" Type="http://schemas.openxmlformats.org/officeDocument/2006/relationships/slideLayout" Target="../slideLayouts/slideLayout6.xml"/><Relationship Id="rId6" Type="http://schemas.openxmlformats.org/officeDocument/2006/relationships/image" Target="../media/image15.png"/><Relationship Id="rId5" Type="http://schemas.microsoft.com/office/2007/relationships/hdphoto" Target="../media/hdphoto5.wdp"/><Relationship Id="rId4" Type="http://schemas.openxmlformats.org/officeDocument/2006/relationships/image" Target="../media/image10.png"/><Relationship Id="rId9" Type="http://schemas.microsoft.com/office/2007/relationships/hdphoto" Target="../media/hdphoto7.wdp"/></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0.png"/><Relationship Id="rId12" Type="http://schemas.microsoft.com/office/2007/relationships/hdphoto" Target="../media/hdphoto7.wdp"/><Relationship Id="rId2" Type="http://schemas.openxmlformats.org/officeDocument/2006/relationships/hyperlink" Target="http://commerciaux.celca.caisse-epargne.fr/download/2169/schema-delegataire/29124/grille-de-delegation-prof-16-01-2023.xlsx" TargetMode="External"/><Relationship Id="rId1" Type="http://schemas.openxmlformats.org/officeDocument/2006/relationships/slideLayout" Target="../slideLayouts/slideLayout6.xml"/><Relationship Id="rId6" Type="http://schemas.openxmlformats.org/officeDocument/2006/relationships/image" Target="../media/image19.png"/><Relationship Id="rId11" Type="http://schemas.openxmlformats.org/officeDocument/2006/relationships/image" Target="../media/image13.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hyperlink" Target="http://commerciaux.celca.caisse-epargne.fr/wp-content/themes/twentyseventeen-child/images/acces_heure-du-jeudi.png" TargetMode="External"/><Relationship Id="rId9" Type="http://schemas.microsoft.com/office/2007/relationships/hdphoto" Target="../media/hdphoto5.wdp"/><Relationship Id="rId1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a:xfrm>
            <a:off x="2169055" y="4295474"/>
            <a:ext cx="7893700" cy="282887"/>
          </a:xfrm>
        </p:spPr>
        <p:txBody>
          <a:bodyPr/>
          <a:lstStyle/>
          <a:p>
            <a:r>
              <a:rPr lang="fr-FR" sz="2400" dirty="0">
                <a:solidFill>
                  <a:schemeClr val="bg1">
                    <a:lumMod val="50000"/>
                  </a:schemeClr>
                </a:solidFill>
              </a:rPr>
              <a:t>L’ESSENTIEL DE VOS INFOS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1</a:t>
            </a:r>
            <a:r>
              <a:rPr lang="fr-FR" baseline="30000" dirty="0"/>
              <a:t>er</a:t>
            </a:r>
            <a:r>
              <a:rPr lang="fr-FR" dirty="0"/>
              <a:t> septembre 2023 S35 2023</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lstStyle/>
          <a:p>
            <a:r>
              <a:rPr lang="fr-FR" dirty="0"/>
              <a:t>L’HEBDO</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a:xfrm>
            <a:off x="1338956" y="147125"/>
            <a:ext cx="10686197" cy="303679"/>
          </a:xfrm>
        </p:spPr>
        <p:txBody>
          <a:bodyPr/>
          <a:lstStyle/>
          <a:p>
            <a:r>
              <a:rPr lang="fr-FR" dirty="0"/>
              <a:t>Direction du marché des Professionnels, Agriculture, Viticulture et Associations de Proximité</a:t>
            </a:r>
          </a:p>
        </p:txBody>
      </p:sp>
      <p:pic>
        <p:nvPicPr>
          <p:cNvPr id="8" name="Image 7">
            <a:extLst>
              <a:ext uri="{FF2B5EF4-FFF2-40B4-BE49-F238E27FC236}">
                <a16:creationId xmlns:a16="http://schemas.microsoft.com/office/drawing/2014/main" id="{C0AF53C6-EF25-404B-B9B9-9A5419E2E7A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509" b="94083" l="5317" r="95501">
                        <a14:foregroundMark x1="26585" y1="25148" x2="26585" y2="25148"/>
                        <a14:foregroundMark x1="6953" y1="31953" x2="6953" y2="31953"/>
                        <a14:foregroundMark x1="5521" y1="39645" x2="5521" y2="39645"/>
                        <a14:foregroundMark x1="12474" y1="87278" x2="12474" y2="87278"/>
                        <a14:foregroundMark x1="19223" y1="94083" x2="19223" y2="94083"/>
                        <a14:foregroundMark x1="21881" y1="64497" x2="21881" y2="64497"/>
                        <a14:foregroundMark x1="41922" y1="33432" x2="41922" y2="33432"/>
                        <a14:foregroundMark x1="68303" y1="34615" x2="68303" y2="34615"/>
                        <a14:foregroundMark x1="85276" y1="6509" x2="85276" y2="6509"/>
                        <a14:foregroundMark x1="95501" y1="70118" x2="95501" y2="70118"/>
                        <a14:foregroundMark x1="13497" y1="32249" x2="13497" y2="32249"/>
                      </a14:backgroundRemoval>
                    </a14:imgEffect>
                    <a14:imgEffect>
                      <a14:colorTemperature colorTemp="4700"/>
                    </a14:imgEffect>
                    <a14:imgEffect>
                      <a14:saturation sat="66000"/>
                    </a14:imgEffect>
                  </a14:imgLayer>
                </a14:imgProps>
              </a:ext>
            </a:extLst>
          </a:blip>
          <a:stretch>
            <a:fillRect/>
          </a:stretch>
        </p:blipFill>
        <p:spPr>
          <a:xfrm>
            <a:off x="5473694" y="1969433"/>
            <a:ext cx="1832798" cy="1266842"/>
          </a:xfrm>
          <a:prstGeom prst="rect">
            <a:avLst/>
          </a:prstGeom>
        </p:spPr>
      </p:pic>
      <p:pic>
        <p:nvPicPr>
          <p:cNvPr id="14" name="Image 13">
            <a:extLst>
              <a:ext uri="{FF2B5EF4-FFF2-40B4-BE49-F238E27FC236}">
                <a16:creationId xmlns:a16="http://schemas.microsoft.com/office/drawing/2014/main" id="{1BB9D90C-9A3F-4105-9E3E-D2E50A11E3EC}"/>
              </a:ext>
            </a:extLst>
          </p:cNvPr>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10534810" y="354035"/>
            <a:ext cx="1825030" cy="1825030"/>
          </a:xfrm>
          <a:prstGeom prst="rect">
            <a:avLst/>
          </a:prstGeom>
        </p:spPr>
      </p:pic>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492DFAC-1091-4A05-B9EB-8A2EE60B2EF4}"/>
              </a:ext>
            </a:extLst>
          </p:cNvPr>
          <p:cNvSpPr/>
          <p:nvPr/>
        </p:nvSpPr>
        <p:spPr>
          <a:xfrm>
            <a:off x="1420664" y="503772"/>
            <a:ext cx="3958328" cy="584775"/>
          </a:xfrm>
          <a:prstGeom prst="rect">
            <a:avLst/>
          </a:prstGeom>
        </p:spPr>
        <p:txBody>
          <a:bodyPr wrap="none">
            <a:spAutoFit/>
          </a:bodyPr>
          <a:lstStyle/>
          <a:p>
            <a:r>
              <a:rPr lang="fr-FR" sz="3200" b="1" dirty="0">
                <a:solidFill>
                  <a:srgbClr val="C00000"/>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Votre actualité…</a:t>
            </a:r>
          </a:p>
        </p:txBody>
      </p:sp>
      <p:sp>
        <p:nvSpPr>
          <p:cNvPr id="16" name="Rectangle 15">
            <a:extLst>
              <a:ext uri="{FF2B5EF4-FFF2-40B4-BE49-F238E27FC236}">
                <a16:creationId xmlns:a16="http://schemas.microsoft.com/office/drawing/2014/main" id="{DE038FA3-8CBD-485F-81A6-4814B8DC34B1}"/>
              </a:ext>
            </a:extLst>
          </p:cNvPr>
          <p:cNvSpPr/>
          <p:nvPr/>
        </p:nvSpPr>
        <p:spPr>
          <a:xfrm>
            <a:off x="1356189" y="1493862"/>
            <a:ext cx="9626885" cy="4249391"/>
          </a:xfrm>
          <a:prstGeom prst="rect">
            <a:avLst/>
          </a:prstGeom>
          <a:solidFill>
            <a:schemeClr val="bg1">
              <a:lumMod val="95000"/>
            </a:schemeClr>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sp>
        <p:nvSpPr>
          <p:cNvPr id="17" name="Rectangle 16">
            <a:extLst>
              <a:ext uri="{FF2B5EF4-FFF2-40B4-BE49-F238E27FC236}">
                <a16:creationId xmlns:a16="http://schemas.microsoft.com/office/drawing/2014/main" id="{ECCB6C47-CF17-47D3-B7F7-D22C3B5FCD16}"/>
              </a:ext>
            </a:extLst>
          </p:cNvPr>
          <p:cNvSpPr/>
          <p:nvPr/>
        </p:nvSpPr>
        <p:spPr>
          <a:xfrm>
            <a:off x="4024215" y="1584644"/>
            <a:ext cx="7349277" cy="3600986"/>
          </a:xfrm>
          <a:prstGeom prst="rect">
            <a:avLst/>
          </a:prstGeom>
        </p:spPr>
        <p:txBody>
          <a:bodyPr wrap="square">
            <a:spAutoFit/>
          </a:bodyPr>
          <a:lstStyle/>
          <a:p>
            <a:endPar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3200" b="1" dirty="0">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a:defRPr/>
            </a:pPr>
            <a:r>
              <a:rPr lang="fr-FR" sz="28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Evolution du schéma délégataire</a:t>
            </a:r>
          </a:p>
          <a:p>
            <a:pPr marL="457200" indent="-457200">
              <a:buFont typeface="Wingdings" panose="05000000000000000000" pitchFamily="2" charset="2"/>
              <a:buChar char="Ø"/>
              <a:defRPr/>
            </a:pPr>
            <a:endParaRPr lang="fr-FR" sz="28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endParaRPr>
          </a:p>
          <a:p>
            <a:pPr>
              <a:defRPr/>
            </a:pPr>
            <a:endParaRPr lang="fr-FR" sz="28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endParaRPr>
          </a:p>
          <a:p>
            <a:pPr>
              <a:defRPr/>
            </a:pPr>
            <a:r>
              <a:rPr lang="fr-FR" sz="28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      Marché des professionnels</a:t>
            </a:r>
          </a:p>
          <a:p>
            <a:pPr>
              <a:defRPr/>
            </a:pPr>
            <a:r>
              <a:rPr lang="fr-FR" sz="2400"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                     </a:t>
            </a:r>
            <a:r>
              <a:rPr lang="fr-FR" sz="2000" dirty="0">
                <a:solidFill>
                  <a:srgbClr val="000000">
                    <a:lumMod val="75000"/>
                    <a:lumOff val="25000"/>
                  </a:srgbClr>
                </a:solidFill>
                <a:effectLst>
                  <a:outerShdw blurRad="38100" dist="38100" dir="2700000" algn="tl">
                    <a:srgbClr val="000000">
                      <a:alpha val="43137"/>
                    </a:srgbClr>
                  </a:outerShdw>
                </a:effectLst>
                <a:latin typeface="Montserrat" panose="00000500000000000000" pitchFamily="2" charset="0"/>
                <a:cs typeface="Aharoni" panose="02010803020104030203" pitchFamily="2" charset="-79"/>
              </a:rPr>
              <a:t>(hors AGRI-VITI)</a:t>
            </a:r>
          </a:p>
          <a:p>
            <a:pPr lvl="1">
              <a:defRPr/>
            </a:pPr>
            <a:endParaRPr lang="fr-FR" sz="2800" dirty="0">
              <a:ln w="0"/>
              <a:solidFill>
                <a:srgbClr val="00B050"/>
              </a:solidFill>
              <a:latin typeface="Arial Black" panose="020B0A04020102020204" pitchFamily="34" charset="0"/>
              <a:cs typeface="Aharoni" panose="02010803020104030203" pitchFamily="2" charset="-79"/>
            </a:endParaRPr>
          </a:p>
        </p:txBody>
      </p:sp>
      <p:pic>
        <p:nvPicPr>
          <p:cNvPr id="3" name="Image 2">
            <a:extLst>
              <a:ext uri="{FF2B5EF4-FFF2-40B4-BE49-F238E27FC236}">
                <a16:creationId xmlns:a16="http://schemas.microsoft.com/office/drawing/2014/main" id="{0DA3A940-84AA-8EE3-05EC-E3C81916288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6000" l="9942" r="90936">
                        <a14:foregroundMark x1="33333" y1="10000" x2="33333" y2="10000"/>
                        <a14:foregroundMark x1="17544" y1="14333" x2="17544" y2="14333"/>
                        <a14:foregroundMark x1="37719" y1="16333" x2="37719" y2="16333"/>
                        <a14:foregroundMark x1="79825" y1="25333" x2="79825" y2="25333"/>
                        <a14:foregroundMark x1="78947" y1="55333" x2="78947" y2="55333"/>
                        <a14:foregroundMark x1="90936" y1="23333" x2="90936" y2="23333"/>
                        <a14:foregroundMark x1="42690" y1="90333" x2="42690" y2="90333"/>
                        <a14:foregroundMark x1="46784" y1="37000" x2="46784" y2="37000"/>
                        <a14:foregroundMark x1="32164" y1="19000" x2="34795" y2="26000"/>
                        <a14:foregroundMark x1="29532" y1="23333" x2="65205" y2="24667"/>
                        <a14:foregroundMark x1="31287" y1="37000" x2="64035" y2="35667"/>
                        <a14:foregroundMark x1="30702" y1="51333" x2="61111" y2="50667"/>
                        <a14:foregroundMark x1="61111" y1="50667" x2="62865" y2="50667"/>
                        <a14:foregroundMark x1="49708" y1="96000" x2="49708" y2="96000"/>
                        <a14:foregroundMark x1="43275" y1="96000" x2="53801" y2="96000"/>
                      </a14:backgroundRemoval>
                    </a14:imgEffect>
                  </a14:imgLayer>
                </a14:imgProps>
              </a:ext>
            </a:extLst>
          </a:blip>
          <a:stretch>
            <a:fillRect/>
          </a:stretch>
        </p:blipFill>
        <p:spPr>
          <a:xfrm>
            <a:off x="1178102" y="2579851"/>
            <a:ext cx="2818545" cy="2472408"/>
          </a:xfrm>
          <a:prstGeom prst="rect">
            <a:avLst/>
          </a:prstGeom>
        </p:spPr>
      </p:pic>
    </p:spTree>
    <p:extLst>
      <p:ext uri="{BB962C8B-B14F-4D97-AF65-F5344CB8AC3E}">
        <p14:creationId xmlns:p14="http://schemas.microsoft.com/office/powerpoint/2010/main" val="2111532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492DFAC-1091-4A05-B9EB-8A2EE60B2EF4}"/>
              </a:ext>
            </a:extLst>
          </p:cNvPr>
          <p:cNvSpPr/>
          <p:nvPr/>
        </p:nvSpPr>
        <p:spPr>
          <a:xfrm>
            <a:off x="609005" y="1079125"/>
            <a:ext cx="3087897" cy="584775"/>
          </a:xfrm>
          <a:prstGeom prst="rect">
            <a:avLst/>
          </a:prstGeom>
        </p:spPr>
        <p:txBody>
          <a:bodyPr wrap="none">
            <a:spAutoFit/>
          </a:bodyPr>
          <a:lstStyle/>
          <a:p>
            <a:r>
              <a:rPr lang="fr-FR" sz="3200" b="1" dirty="0">
                <a:solidFill>
                  <a:srgbClr val="C00000"/>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Le sommaire</a:t>
            </a:r>
          </a:p>
        </p:txBody>
      </p:sp>
      <p:sp>
        <p:nvSpPr>
          <p:cNvPr id="17" name="Rectangle 16">
            <a:extLst>
              <a:ext uri="{FF2B5EF4-FFF2-40B4-BE49-F238E27FC236}">
                <a16:creationId xmlns:a16="http://schemas.microsoft.com/office/drawing/2014/main" id="{ECCB6C47-CF17-47D3-B7F7-D22C3B5FCD16}"/>
              </a:ext>
            </a:extLst>
          </p:cNvPr>
          <p:cNvSpPr/>
          <p:nvPr/>
        </p:nvSpPr>
        <p:spPr>
          <a:xfrm>
            <a:off x="1928286" y="1481902"/>
            <a:ext cx="9226023" cy="3908762"/>
          </a:xfrm>
          <a:prstGeom prst="rect">
            <a:avLst/>
          </a:prstGeom>
        </p:spPr>
        <p:txBody>
          <a:bodyPr wrap="square">
            <a:spAutoFit/>
          </a:bodyPr>
          <a:lstStyle/>
          <a:p>
            <a:endParaRPr lang="fr-FR" sz="28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2800" b="1" dirty="0">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457200" indent="-457200">
              <a:buFont typeface="Wingdings" panose="05000000000000000000" pitchFamily="2" charset="2"/>
              <a:buChar char="Ø"/>
              <a:defRPr/>
            </a:pPr>
            <a:r>
              <a:rPr lang="fr-FR" sz="2400" dirty="0">
                <a:solidFill>
                  <a:srgbClr val="000000">
                    <a:lumMod val="75000"/>
                    <a:lumOff val="25000"/>
                  </a:srgbClr>
                </a:solidFill>
                <a:latin typeface="Montserrat" panose="00000500000000000000" pitchFamily="2" charset="0"/>
                <a:cs typeface="Aharoni" panose="02010803020104030203" pitchFamily="2" charset="-79"/>
              </a:rPr>
              <a:t>Le schéma délégataire évolue (BTP)</a:t>
            </a:r>
          </a:p>
          <a:p>
            <a:pPr marL="457200" indent="-457200">
              <a:buFont typeface="Wingdings" panose="05000000000000000000" pitchFamily="2" charset="2"/>
              <a:buChar char="Ø"/>
              <a:defRPr/>
            </a:pPr>
            <a:endParaRPr lang="fr-FR" sz="2400" b="1" dirty="0">
              <a:solidFill>
                <a:srgbClr val="000000">
                  <a:lumMod val="75000"/>
                  <a:lumOff val="25000"/>
                </a:srgbClr>
              </a:solidFill>
              <a:cs typeface="Aharoni" panose="02010803020104030203" pitchFamily="2" charset="-79"/>
            </a:endParaRPr>
          </a:p>
          <a:p>
            <a:pPr marL="457200" indent="-457200">
              <a:buFont typeface="Wingdings" panose="05000000000000000000" pitchFamily="2" charset="2"/>
              <a:buChar char="Ø"/>
              <a:defRPr/>
            </a:pPr>
            <a:r>
              <a:rPr lang="fr-FR" sz="2400" dirty="0">
                <a:solidFill>
                  <a:srgbClr val="000000">
                    <a:lumMod val="75000"/>
                    <a:lumOff val="25000"/>
                  </a:srgbClr>
                </a:solidFill>
                <a:latin typeface="Montserrat" panose="00000500000000000000" pitchFamily="2" charset="0"/>
                <a:cs typeface="Aharoni" panose="02010803020104030203" pitchFamily="2" charset="-79"/>
              </a:rPr>
              <a:t>Quelques rappels sur le secteur du THR</a:t>
            </a:r>
          </a:p>
          <a:p>
            <a:pPr marL="457200" indent="-457200">
              <a:buFont typeface="Wingdings" panose="05000000000000000000" pitchFamily="2" charset="2"/>
              <a:buChar char="Ø"/>
              <a:defRPr/>
            </a:pPr>
            <a:endParaRPr lang="fr-FR" sz="2400" b="1" dirty="0">
              <a:solidFill>
                <a:srgbClr val="000000">
                  <a:lumMod val="75000"/>
                  <a:lumOff val="25000"/>
                </a:srgbClr>
              </a:solidFill>
              <a:cs typeface="Aharoni" panose="02010803020104030203" pitchFamily="2" charset="-79"/>
            </a:endParaRPr>
          </a:p>
          <a:p>
            <a:pPr marL="457200" indent="-457200">
              <a:buFont typeface="Wingdings" panose="05000000000000000000" pitchFamily="2" charset="2"/>
              <a:buChar char="Ø"/>
              <a:defRPr/>
            </a:pPr>
            <a:r>
              <a:rPr lang="fr-FR" sz="2400" dirty="0">
                <a:solidFill>
                  <a:srgbClr val="000000"/>
                </a:solidFill>
                <a:latin typeface="Montserrat" panose="00000500000000000000" pitchFamily="2" charset="0"/>
              </a:rPr>
              <a:t>Délégation des crédits PRO</a:t>
            </a:r>
            <a:endParaRPr lang="fr-FR" sz="2400" b="1" dirty="0">
              <a:solidFill>
                <a:srgbClr val="000000">
                  <a:lumMod val="75000"/>
                  <a:lumOff val="25000"/>
                </a:srgbClr>
              </a:solidFill>
              <a:latin typeface="Montserrat Black" panose="00000A00000000000000" pitchFamily="2" charset="0"/>
              <a:cs typeface="Aharoni" panose="02010803020104030203" pitchFamily="2" charset="-79"/>
            </a:endParaRPr>
          </a:p>
          <a:p>
            <a:pPr marL="457200" indent="-457200">
              <a:buFont typeface="Wingdings" panose="05000000000000000000" pitchFamily="2" charset="2"/>
              <a:buChar char="Ø"/>
              <a:defRPr/>
            </a:pPr>
            <a:endParaRPr lang="fr-FR" sz="24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endParaRPr>
          </a:p>
          <a:p>
            <a:pPr>
              <a:defRPr/>
            </a:pPr>
            <a:endParaRPr lang="fr-FR" sz="24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endParaRPr>
          </a:p>
          <a:p>
            <a:pPr>
              <a:defRPr/>
            </a:pPr>
            <a:r>
              <a:rPr lang="fr-FR" sz="24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    </a:t>
            </a:r>
            <a:endParaRPr lang="fr-FR" sz="2400" dirty="0">
              <a:ln w="0"/>
              <a:solidFill>
                <a:srgbClr val="00B050"/>
              </a:solidFill>
              <a:latin typeface="Arial Black" panose="020B0A04020102020204" pitchFamily="34" charset="0"/>
              <a:cs typeface="Aharoni" panose="02010803020104030203" pitchFamily="2" charset="-79"/>
            </a:endParaRPr>
          </a:p>
        </p:txBody>
      </p:sp>
    </p:spTree>
    <p:extLst>
      <p:ext uri="{BB962C8B-B14F-4D97-AF65-F5344CB8AC3E}">
        <p14:creationId xmlns:p14="http://schemas.microsoft.com/office/powerpoint/2010/main" val="1666926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Le schéma délégataire évolue</a:t>
            </a:r>
          </a:p>
        </p:txBody>
      </p:sp>
      <p:sp>
        <p:nvSpPr>
          <p:cNvPr id="7" name="ZoneTexte 6">
            <a:extLst>
              <a:ext uri="{FF2B5EF4-FFF2-40B4-BE49-F238E27FC236}">
                <a16:creationId xmlns:a16="http://schemas.microsoft.com/office/drawing/2014/main" id="{2F7CC21F-6A10-19EE-8E14-EC1A64BACC9B}"/>
              </a:ext>
            </a:extLst>
          </p:cNvPr>
          <p:cNvSpPr txBox="1"/>
          <p:nvPr/>
        </p:nvSpPr>
        <p:spPr>
          <a:xfrm>
            <a:off x="1176874" y="2376484"/>
            <a:ext cx="9549346" cy="369332"/>
          </a:xfrm>
          <a:prstGeom prst="rect">
            <a:avLst/>
          </a:prstGeom>
          <a:noFill/>
        </p:spPr>
        <p:txBody>
          <a:bodyPr wrap="square" rtlCol="0">
            <a:spAutoFit/>
          </a:bodyPr>
          <a:lstStyle/>
          <a:p>
            <a:pPr marL="285750" indent="-285750">
              <a:buFont typeface="Wingdings" panose="05000000000000000000" pitchFamily="2" charset="2"/>
              <a:buChar char="q"/>
            </a:pPr>
            <a:r>
              <a:rPr lang="fr-FR" dirty="0">
                <a:latin typeface="Montserrat" panose="00000500000000000000" pitchFamily="2" charset="0"/>
              </a:rPr>
              <a:t>De nouvelles règles qui couvrent à la fois les EER et les octrois de crédit</a:t>
            </a:r>
          </a:p>
        </p:txBody>
      </p:sp>
      <p:pic>
        <p:nvPicPr>
          <p:cNvPr id="13" name="Image 12">
            <a:extLst>
              <a:ext uri="{FF2B5EF4-FFF2-40B4-BE49-F238E27FC236}">
                <a16:creationId xmlns:a16="http://schemas.microsoft.com/office/drawing/2014/main" id="{57655204-2BF6-D4A3-2C1E-1856779234A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6000" l="9942" r="90936">
                        <a14:foregroundMark x1="33333" y1="10000" x2="33333" y2="10000"/>
                        <a14:foregroundMark x1="17544" y1="14333" x2="17544" y2="14333"/>
                        <a14:foregroundMark x1="37719" y1="16333" x2="37719" y2="16333"/>
                        <a14:foregroundMark x1="79825" y1="25333" x2="79825" y2="25333"/>
                        <a14:foregroundMark x1="78947" y1="55333" x2="78947" y2="55333"/>
                        <a14:foregroundMark x1="90936" y1="23333" x2="90936" y2="23333"/>
                        <a14:foregroundMark x1="42690" y1="90333" x2="42690" y2="90333"/>
                        <a14:foregroundMark x1="46784" y1="37000" x2="46784" y2="37000"/>
                        <a14:foregroundMark x1="32164" y1="19000" x2="34795" y2="26000"/>
                        <a14:foregroundMark x1="29532" y1="23333" x2="65205" y2="24667"/>
                        <a14:foregroundMark x1="31287" y1="37000" x2="64035" y2="35667"/>
                        <a14:foregroundMark x1="30702" y1="51333" x2="61111" y2="50667"/>
                        <a14:foregroundMark x1="61111" y1="50667" x2="62865" y2="50667"/>
                        <a14:foregroundMark x1="49708" y1="96000" x2="49708" y2="96000"/>
                        <a14:foregroundMark x1="43275" y1="96000" x2="53801" y2="96000"/>
                      </a14:backgroundRemoval>
                    </a14:imgEffect>
                  </a14:imgLayer>
                </a14:imgProps>
              </a:ext>
            </a:extLst>
          </a:blip>
          <a:stretch>
            <a:fillRect/>
          </a:stretch>
        </p:blipFill>
        <p:spPr>
          <a:xfrm>
            <a:off x="10056707" y="0"/>
            <a:ext cx="2061407" cy="1808252"/>
          </a:xfrm>
          <a:prstGeom prst="rect">
            <a:avLst/>
          </a:prstGeom>
        </p:spPr>
      </p:pic>
      <p:sp>
        <p:nvSpPr>
          <p:cNvPr id="14" name="ZoneTexte 13">
            <a:extLst>
              <a:ext uri="{FF2B5EF4-FFF2-40B4-BE49-F238E27FC236}">
                <a16:creationId xmlns:a16="http://schemas.microsoft.com/office/drawing/2014/main" id="{AFA90045-9073-E74B-B423-D07F9AB0233E}"/>
              </a:ext>
            </a:extLst>
          </p:cNvPr>
          <p:cNvSpPr txBox="1"/>
          <p:nvPr/>
        </p:nvSpPr>
        <p:spPr>
          <a:xfrm>
            <a:off x="742736" y="1133753"/>
            <a:ext cx="9973211" cy="923330"/>
          </a:xfrm>
          <a:prstGeom prst="rect">
            <a:avLst/>
          </a:prstGeom>
          <a:noFill/>
        </p:spPr>
        <p:txBody>
          <a:bodyPr wrap="square" rtlCol="0">
            <a:spAutoFit/>
          </a:bodyPr>
          <a:lstStyle/>
          <a:p>
            <a:r>
              <a:rPr lang="fr-FR" dirty="0">
                <a:latin typeface="Montserrat" panose="00000500000000000000" pitchFamily="2" charset="0"/>
              </a:rPr>
              <a:t>Suite à l’étude réalisée par la DRCCP* le CDG a décidé de </a:t>
            </a:r>
            <a:r>
              <a:rPr lang="fr-FR" b="1" dirty="0">
                <a:solidFill>
                  <a:srgbClr val="C00000"/>
                </a:solidFill>
                <a:latin typeface="Montserrat" panose="00000500000000000000" pitchFamily="2" charset="0"/>
              </a:rPr>
              <a:t>renforcer</a:t>
            </a:r>
            <a:r>
              <a:rPr lang="fr-FR" dirty="0">
                <a:latin typeface="Montserrat" panose="00000500000000000000" pitchFamily="2" charset="0"/>
              </a:rPr>
              <a:t> le schéma délégataire pour les dossiers émanant du </a:t>
            </a:r>
            <a:r>
              <a:rPr lang="fr-FR" b="1" dirty="0">
                <a:solidFill>
                  <a:srgbClr val="C00000"/>
                </a:solidFill>
                <a:latin typeface="Montserrat" panose="00000500000000000000" pitchFamily="2" charset="0"/>
              </a:rPr>
              <a:t>secteur du BTP</a:t>
            </a:r>
          </a:p>
          <a:p>
            <a:r>
              <a:rPr lang="fr-FR" dirty="0">
                <a:latin typeface="Montserrat" panose="00000500000000000000" pitchFamily="2" charset="0"/>
              </a:rPr>
              <a:t> </a:t>
            </a:r>
          </a:p>
        </p:txBody>
      </p:sp>
      <p:sp>
        <p:nvSpPr>
          <p:cNvPr id="15" name="ZoneTexte 14">
            <a:extLst>
              <a:ext uri="{FF2B5EF4-FFF2-40B4-BE49-F238E27FC236}">
                <a16:creationId xmlns:a16="http://schemas.microsoft.com/office/drawing/2014/main" id="{91F6A8E0-01B5-ED4D-D06A-96316726166A}"/>
              </a:ext>
            </a:extLst>
          </p:cNvPr>
          <p:cNvSpPr txBox="1"/>
          <p:nvPr/>
        </p:nvSpPr>
        <p:spPr>
          <a:xfrm>
            <a:off x="1176873" y="3352529"/>
            <a:ext cx="10895262" cy="646331"/>
          </a:xfrm>
          <a:prstGeom prst="rect">
            <a:avLst/>
          </a:prstGeom>
          <a:noFill/>
        </p:spPr>
        <p:txBody>
          <a:bodyPr wrap="square" rtlCol="0">
            <a:spAutoFit/>
          </a:bodyPr>
          <a:lstStyle/>
          <a:p>
            <a:pPr marL="285750" indent="-285750">
              <a:buFont typeface="Wingdings" panose="05000000000000000000" pitchFamily="2" charset="2"/>
              <a:buChar char="q"/>
            </a:pPr>
            <a:r>
              <a:rPr lang="fr-FR" dirty="0">
                <a:latin typeface="Montserrat" panose="00000500000000000000" pitchFamily="2" charset="0"/>
              </a:rPr>
              <a:t>Un abaissement du seuil d’alerte à 20 K€ d’encours des alertes injectées dans PREVENTIS au titre du segment risque Professionnel pour le sous-secteur de la construction</a:t>
            </a:r>
          </a:p>
        </p:txBody>
      </p:sp>
      <p:sp>
        <p:nvSpPr>
          <p:cNvPr id="16" name="ZoneTexte 15">
            <a:extLst>
              <a:ext uri="{FF2B5EF4-FFF2-40B4-BE49-F238E27FC236}">
                <a16:creationId xmlns:a16="http://schemas.microsoft.com/office/drawing/2014/main" id="{87C38E3F-F106-0DB4-7B79-E339A2E2ED85}"/>
              </a:ext>
            </a:extLst>
          </p:cNvPr>
          <p:cNvSpPr txBox="1"/>
          <p:nvPr/>
        </p:nvSpPr>
        <p:spPr>
          <a:xfrm>
            <a:off x="6534364" y="5866544"/>
            <a:ext cx="5332288" cy="369332"/>
          </a:xfrm>
          <a:prstGeom prst="rect">
            <a:avLst/>
          </a:prstGeom>
          <a:noFill/>
        </p:spPr>
        <p:txBody>
          <a:bodyPr wrap="square" rtlCol="0">
            <a:spAutoFit/>
          </a:bodyPr>
          <a:lstStyle/>
          <a:p>
            <a:r>
              <a:rPr lang="fr-FR" dirty="0"/>
              <a:t>*</a:t>
            </a:r>
            <a:r>
              <a:rPr lang="fr-FR" sz="1100" i="1" dirty="0">
                <a:latin typeface="Montserrat" panose="00000500000000000000" pitchFamily="2" charset="0"/>
              </a:rPr>
              <a:t>Direction des Risques, de la Conformité et des Contrôles Permanents</a:t>
            </a:r>
            <a:endParaRPr lang="fr-FR" i="1" dirty="0">
              <a:latin typeface="Montserrat" panose="00000500000000000000" pitchFamily="2" charset="0"/>
            </a:endParaRPr>
          </a:p>
        </p:txBody>
      </p:sp>
    </p:spTree>
    <p:extLst>
      <p:ext uri="{BB962C8B-B14F-4D97-AF65-F5344CB8AC3E}">
        <p14:creationId xmlns:p14="http://schemas.microsoft.com/office/powerpoint/2010/main" val="2654970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Le schéma délégataire évolue</a:t>
            </a:r>
          </a:p>
        </p:txBody>
      </p:sp>
      <p:sp>
        <p:nvSpPr>
          <p:cNvPr id="3" name="ZoneTexte 2">
            <a:extLst>
              <a:ext uri="{FF2B5EF4-FFF2-40B4-BE49-F238E27FC236}">
                <a16:creationId xmlns:a16="http://schemas.microsoft.com/office/drawing/2014/main" id="{5AC99918-FF27-7817-9C5A-0940D1229EFA}"/>
              </a:ext>
            </a:extLst>
          </p:cNvPr>
          <p:cNvSpPr txBox="1"/>
          <p:nvPr/>
        </p:nvSpPr>
        <p:spPr>
          <a:xfrm>
            <a:off x="876300" y="1051560"/>
            <a:ext cx="10477500" cy="369332"/>
          </a:xfrm>
          <a:prstGeom prst="rect">
            <a:avLst/>
          </a:prstGeom>
          <a:noFill/>
        </p:spPr>
        <p:txBody>
          <a:bodyPr wrap="square" rtlCol="0">
            <a:spAutoFit/>
          </a:bodyPr>
          <a:lstStyle/>
          <a:p>
            <a:r>
              <a:rPr lang="fr-FR" dirty="0">
                <a:latin typeface="Montserrat" panose="00000500000000000000" pitchFamily="2" charset="0"/>
              </a:rPr>
              <a:t>Quelles sont les nouvelles règles en vigueur ?</a:t>
            </a:r>
          </a:p>
        </p:txBody>
      </p:sp>
      <p:sp>
        <p:nvSpPr>
          <p:cNvPr id="4" name="ZoneTexte 3">
            <a:extLst>
              <a:ext uri="{FF2B5EF4-FFF2-40B4-BE49-F238E27FC236}">
                <a16:creationId xmlns:a16="http://schemas.microsoft.com/office/drawing/2014/main" id="{EF8783E4-CB97-8062-2376-5CB324AF9D8B}"/>
              </a:ext>
            </a:extLst>
          </p:cNvPr>
          <p:cNvSpPr txBox="1"/>
          <p:nvPr/>
        </p:nvSpPr>
        <p:spPr>
          <a:xfrm>
            <a:off x="891540" y="1897380"/>
            <a:ext cx="11460480" cy="3600986"/>
          </a:xfrm>
          <a:prstGeom prst="rect">
            <a:avLst/>
          </a:prstGeom>
          <a:noFill/>
        </p:spPr>
        <p:txBody>
          <a:bodyPr wrap="square" rtlCol="0">
            <a:spAutoFit/>
          </a:bodyPr>
          <a:lstStyle/>
          <a:p>
            <a:pPr marL="285750" indent="-285750">
              <a:buFont typeface="Wingdings" panose="05000000000000000000" pitchFamily="2" charset="2"/>
              <a:buChar char="q"/>
            </a:pPr>
            <a:r>
              <a:rPr lang="fr-FR" sz="1600" dirty="0">
                <a:latin typeface="Montserrat" panose="00000500000000000000" pitchFamily="2" charset="0"/>
              </a:rPr>
              <a:t>S’agissant :</a:t>
            </a:r>
          </a:p>
          <a:p>
            <a:r>
              <a:rPr lang="fr-FR" dirty="0">
                <a:latin typeface="Montserrat" panose="00000500000000000000" pitchFamily="2" charset="0"/>
              </a:rPr>
              <a:t> </a:t>
            </a:r>
          </a:p>
          <a:p>
            <a:pPr marL="742950" lvl="1" indent="-285750">
              <a:buFont typeface="Wingdings" panose="05000000000000000000" pitchFamily="2" charset="2"/>
              <a:buChar char="§"/>
            </a:pPr>
            <a:r>
              <a:rPr lang="fr-FR" sz="1600" dirty="0">
                <a:latin typeface="Montserrat" panose="00000500000000000000" pitchFamily="2" charset="0"/>
              </a:rPr>
              <a:t>Des </a:t>
            </a:r>
            <a:r>
              <a:rPr lang="fr-FR" sz="1600" b="1" dirty="0">
                <a:latin typeface="Montserrat" panose="00000500000000000000" pitchFamily="2" charset="0"/>
              </a:rPr>
              <a:t>entrées en relation </a:t>
            </a:r>
            <a:r>
              <a:rPr lang="fr-FR" sz="1600" dirty="0">
                <a:latin typeface="Montserrat" panose="00000500000000000000" pitchFamily="2" charset="0"/>
              </a:rPr>
              <a:t>pour les sociétés relevant du secteur du BTP de moins de 3 ans d’existence </a:t>
            </a:r>
          </a:p>
          <a:p>
            <a:pPr marL="1200150" lvl="2" indent="-285750">
              <a:buFont typeface="Wingdings" panose="05000000000000000000" pitchFamily="2" charset="2"/>
              <a:buChar char="è"/>
            </a:pPr>
            <a:endParaRPr lang="fr-FR" sz="1600" dirty="0">
              <a:latin typeface="Montserrat" panose="00000500000000000000" pitchFamily="2" charset="0"/>
              <a:sym typeface="Wingdings" panose="05000000000000000000" pitchFamily="2" charset="2"/>
            </a:endParaRPr>
          </a:p>
          <a:p>
            <a:pPr marL="1200150" lvl="2" indent="-285750">
              <a:buFont typeface="Wingdings" panose="05000000000000000000" pitchFamily="2" charset="2"/>
              <a:buChar char="è"/>
            </a:pPr>
            <a:r>
              <a:rPr lang="fr-FR" sz="1600" dirty="0">
                <a:latin typeface="Montserrat" panose="00000500000000000000" pitchFamily="2" charset="0"/>
                <a:sym typeface="Wingdings" panose="05000000000000000000" pitchFamily="2" charset="2"/>
              </a:rPr>
              <a:t>La délégation est du ressort exclusif du DCMP </a:t>
            </a:r>
            <a:r>
              <a:rPr lang="fr-FR" sz="1600" i="1" dirty="0">
                <a:latin typeface="Montserrat" panose="00000500000000000000" pitchFamily="2" charset="0"/>
                <a:sym typeface="Wingdings" panose="05000000000000000000" pitchFamily="2" charset="2"/>
              </a:rPr>
              <a:t>( accord du DCMP à archiver dans MyGED)</a:t>
            </a:r>
          </a:p>
          <a:p>
            <a:pPr lvl="2"/>
            <a:endParaRPr lang="fr-FR" sz="1600" dirty="0">
              <a:solidFill>
                <a:srgbClr val="C00000"/>
              </a:solidFill>
              <a:latin typeface="Montserrat" panose="00000500000000000000" pitchFamily="2" charset="0"/>
            </a:endParaRPr>
          </a:p>
          <a:p>
            <a:pPr marL="742950" lvl="1" indent="-285750">
              <a:buFont typeface="Wingdings" panose="05000000000000000000" pitchFamily="2" charset="2"/>
              <a:buChar char="§"/>
            </a:pPr>
            <a:r>
              <a:rPr lang="fr-FR" sz="1600" dirty="0">
                <a:latin typeface="Montserrat" panose="00000500000000000000" pitchFamily="2" charset="0"/>
              </a:rPr>
              <a:t>Des </a:t>
            </a:r>
            <a:r>
              <a:rPr lang="fr-FR" sz="1600" b="1" dirty="0">
                <a:latin typeface="Montserrat" panose="00000500000000000000" pitchFamily="2" charset="0"/>
              </a:rPr>
              <a:t>octrois de crédits </a:t>
            </a:r>
            <a:r>
              <a:rPr lang="fr-FR" sz="1600" dirty="0">
                <a:latin typeface="Montserrat" panose="00000500000000000000" pitchFamily="2" charset="0"/>
              </a:rPr>
              <a:t>pour les sociétés relevant du secteur du BTP de moins de 3 ans d’existence</a:t>
            </a:r>
          </a:p>
          <a:p>
            <a:pPr marL="1200150" lvl="2" indent="-285750">
              <a:buFont typeface="Wingdings" panose="05000000000000000000" pitchFamily="2" charset="2"/>
              <a:buChar char="è"/>
            </a:pPr>
            <a:endParaRPr lang="fr-FR" sz="1600" dirty="0">
              <a:latin typeface="Montserrat" panose="00000500000000000000" pitchFamily="2" charset="0"/>
              <a:sym typeface="Wingdings" panose="05000000000000000000" pitchFamily="2" charset="2"/>
            </a:endParaRPr>
          </a:p>
          <a:p>
            <a:pPr marL="1200150" lvl="2" indent="-285750">
              <a:buFont typeface="Wingdings" panose="05000000000000000000" pitchFamily="2" charset="2"/>
              <a:buChar char="è"/>
            </a:pPr>
            <a:r>
              <a:rPr lang="fr-FR" sz="1600" dirty="0">
                <a:latin typeface="Montserrat" panose="00000500000000000000" pitchFamily="2" charset="0"/>
                <a:sym typeface="Wingdings" panose="05000000000000000000" pitchFamily="2" charset="2"/>
              </a:rPr>
              <a:t>La délégation est du ressort à minima du DCMP</a:t>
            </a:r>
          </a:p>
          <a:p>
            <a:pPr marL="1200150" lvl="2" indent="-285750">
              <a:buFont typeface="Wingdings" panose="05000000000000000000" pitchFamily="2" charset="2"/>
              <a:buChar char="è"/>
            </a:pPr>
            <a:endParaRPr lang="fr-FR" sz="1600" dirty="0">
              <a:latin typeface="Montserrat" panose="00000500000000000000" pitchFamily="2" charset="0"/>
              <a:sym typeface="Wingdings" panose="05000000000000000000" pitchFamily="2" charset="2"/>
            </a:endParaRPr>
          </a:p>
          <a:p>
            <a:pPr marL="742950" lvl="1" indent="-285750">
              <a:buFont typeface="Wingdings" panose="05000000000000000000" pitchFamily="2" charset="2"/>
              <a:buChar char="§"/>
            </a:pPr>
            <a:r>
              <a:rPr lang="fr-FR" sz="1600" dirty="0">
                <a:latin typeface="Montserrat" panose="00000500000000000000" pitchFamily="2" charset="0"/>
                <a:sym typeface="Wingdings" panose="05000000000000000000" pitchFamily="2" charset="2"/>
              </a:rPr>
              <a:t>Des </a:t>
            </a:r>
            <a:r>
              <a:rPr lang="fr-FR" sz="1600" b="1" dirty="0">
                <a:latin typeface="Montserrat" panose="00000500000000000000" pitchFamily="2" charset="0"/>
                <a:sym typeface="Wingdings" panose="05000000000000000000" pitchFamily="2" charset="2"/>
              </a:rPr>
              <a:t>octrois de crédits </a:t>
            </a:r>
            <a:r>
              <a:rPr lang="fr-FR" sz="1600" dirty="0">
                <a:latin typeface="Montserrat" panose="00000500000000000000" pitchFamily="2" charset="0"/>
                <a:sym typeface="Wingdings" panose="05000000000000000000" pitchFamily="2" charset="2"/>
              </a:rPr>
              <a:t>pour les sociétés relevant du secteur du BTP de plus de trois ans d’existence</a:t>
            </a:r>
          </a:p>
          <a:p>
            <a:pPr lvl="2"/>
            <a:endParaRPr lang="fr-FR" sz="1600" dirty="0">
              <a:latin typeface="Montserrat" panose="00000500000000000000" pitchFamily="2" charset="0"/>
              <a:sym typeface="Wingdings" panose="05000000000000000000" pitchFamily="2" charset="2"/>
            </a:endParaRPr>
          </a:p>
          <a:p>
            <a:pPr lvl="2"/>
            <a:r>
              <a:rPr lang="fr-FR" sz="1600" dirty="0">
                <a:latin typeface="Montserrat" panose="00000500000000000000" pitchFamily="2" charset="0"/>
                <a:sym typeface="Wingdings" panose="05000000000000000000" pitchFamily="2" charset="2"/>
              </a:rPr>
              <a:t> Un double regard est demandé pour chaque octroi de crédit (recommandation)</a:t>
            </a:r>
            <a:endParaRPr lang="fr-FR" sz="1600" dirty="0">
              <a:latin typeface="Montserrat" panose="00000500000000000000" pitchFamily="2" charset="0"/>
            </a:endParaRPr>
          </a:p>
          <a:p>
            <a:pPr marL="285750" indent="-285750">
              <a:buFont typeface="Wingdings" panose="05000000000000000000" pitchFamily="2" charset="2"/>
              <a:buChar char="§"/>
            </a:pPr>
            <a:endParaRPr lang="fr-FR" dirty="0">
              <a:latin typeface="Montserrat" panose="00000500000000000000" pitchFamily="2" charset="0"/>
            </a:endParaRPr>
          </a:p>
        </p:txBody>
      </p:sp>
      <p:pic>
        <p:nvPicPr>
          <p:cNvPr id="7" name="Image 6">
            <a:extLst>
              <a:ext uri="{FF2B5EF4-FFF2-40B4-BE49-F238E27FC236}">
                <a16:creationId xmlns:a16="http://schemas.microsoft.com/office/drawing/2014/main" id="{D6D5A0F8-C520-2AF0-0848-26F663DFF7D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6000" l="9942" r="90936">
                        <a14:foregroundMark x1="33333" y1="10000" x2="33333" y2="10000"/>
                        <a14:foregroundMark x1="17544" y1="14333" x2="17544" y2="14333"/>
                        <a14:foregroundMark x1="37719" y1="16333" x2="37719" y2="16333"/>
                        <a14:foregroundMark x1="79825" y1="25333" x2="79825" y2="25333"/>
                        <a14:foregroundMark x1="78947" y1="55333" x2="78947" y2="55333"/>
                        <a14:foregroundMark x1="90936" y1="23333" x2="90936" y2="23333"/>
                        <a14:foregroundMark x1="42690" y1="90333" x2="42690" y2="90333"/>
                        <a14:foregroundMark x1="46784" y1="37000" x2="46784" y2="37000"/>
                        <a14:foregroundMark x1="32164" y1="19000" x2="34795" y2="26000"/>
                        <a14:foregroundMark x1="29532" y1="23333" x2="65205" y2="24667"/>
                        <a14:foregroundMark x1="31287" y1="37000" x2="64035" y2="35667"/>
                        <a14:foregroundMark x1="30702" y1="51333" x2="61111" y2="50667"/>
                        <a14:foregroundMark x1="61111" y1="50667" x2="62865" y2="50667"/>
                        <a14:foregroundMark x1="49708" y1="96000" x2="49708" y2="96000"/>
                        <a14:foregroundMark x1="43275" y1="96000" x2="53801" y2="96000"/>
                      </a14:backgroundRemoval>
                    </a14:imgEffect>
                  </a14:imgLayer>
                </a14:imgProps>
              </a:ext>
            </a:extLst>
          </a:blip>
          <a:stretch>
            <a:fillRect/>
          </a:stretch>
        </p:blipFill>
        <p:spPr>
          <a:xfrm>
            <a:off x="10056707" y="0"/>
            <a:ext cx="2061407" cy="1808252"/>
          </a:xfrm>
          <a:prstGeom prst="rect">
            <a:avLst/>
          </a:prstGeom>
        </p:spPr>
      </p:pic>
    </p:spTree>
    <p:extLst>
      <p:ext uri="{BB962C8B-B14F-4D97-AF65-F5344CB8AC3E}">
        <p14:creationId xmlns:p14="http://schemas.microsoft.com/office/powerpoint/2010/main" val="2213232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Le schéma délégataire évolue</a:t>
            </a:r>
          </a:p>
        </p:txBody>
      </p:sp>
      <p:sp>
        <p:nvSpPr>
          <p:cNvPr id="3" name="ZoneTexte 2">
            <a:extLst>
              <a:ext uri="{FF2B5EF4-FFF2-40B4-BE49-F238E27FC236}">
                <a16:creationId xmlns:a16="http://schemas.microsoft.com/office/drawing/2014/main" id="{5AC99918-FF27-7817-9C5A-0940D1229EFA}"/>
              </a:ext>
            </a:extLst>
          </p:cNvPr>
          <p:cNvSpPr txBox="1"/>
          <p:nvPr/>
        </p:nvSpPr>
        <p:spPr>
          <a:xfrm>
            <a:off x="639995" y="928270"/>
            <a:ext cx="10477500" cy="369332"/>
          </a:xfrm>
          <a:prstGeom prst="rect">
            <a:avLst/>
          </a:prstGeom>
          <a:noFill/>
        </p:spPr>
        <p:txBody>
          <a:bodyPr wrap="square" rtlCol="0">
            <a:spAutoFit/>
          </a:bodyPr>
          <a:lstStyle/>
          <a:p>
            <a:r>
              <a:rPr lang="fr-FR" dirty="0">
                <a:latin typeface="Montserrat" panose="00000500000000000000" pitchFamily="2" charset="0"/>
              </a:rPr>
              <a:t>Où retrouver ces nouvelles règles sur le schéma délégataire  ?</a:t>
            </a:r>
          </a:p>
        </p:txBody>
      </p:sp>
      <p:pic>
        <p:nvPicPr>
          <p:cNvPr id="6" name="Image 5">
            <a:extLst>
              <a:ext uri="{FF2B5EF4-FFF2-40B4-BE49-F238E27FC236}">
                <a16:creationId xmlns:a16="http://schemas.microsoft.com/office/drawing/2014/main" id="{5C671EC3-3DC0-0187-AF21-030CA04842B4}"/>
              </a:ext>
            </a:extLst>
          </p:cNvPr>
          <p:cNvPicPr>
            <a:picLocks noChangeAspect="1"/>
          </p:cNvPicPr>
          <p:nvPr/>
        </p:nvPicPr>
        <p:blipFill>
          <a:blip r:embed="rId2"/>
          <a:stretch>
            <a:fillRect/>
          </a:stretch>
        </p:blipFill>
        <p:spPr>
          <a:xfrm rot="21349320">
            <a:off x="371418" y="1600200"/>
            <a:ext cx="6289689" cy="4351020"/>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A03AB5CD-FA65-017B-3FA1-EEB9A3FA7751}"/>
              </a:ext>
            </a:extLst>
          </p:cNvPr>
          <p:cNvPicPr>
            <a:picLocks noChangeAspect="1"/>
          </p:cNvPicPr>
          <p:nvPr/>
        </p:nvPicPr>
        <p:blipFill>
          <a:blip r:embed="rId3"/>
          <a:stretch>
            <a:fillRect/>
          </a:stretch>
        </p:blipFill>
        <p:spPr>
          <a:xfrm rot="21426801">
            <a:off x="2680069" y="1852246"/>
            <a:ext cx="6173523" cy="4335780"/>
          </a:xfrm>
          <a:prstGeom prst="rect">
            <a:avLst/>
          </a:prstGeom>
          <a:ln>
            <a:noFill/>
          </a:ln>
          <a:effectLst>
            <a:outerShdw blurRad="292100" dist="139700" dir="2700000" algn="tl" rotWithShape="0">
              <a:srgbClr val="333333">
                <a:alpha val="65000"/>
              </a:srgbClr>
            </a:outerShdw>
          </a:effectLst>
        </p:spPr>
      </p:pic>
      <p:sp>
        <p:nvSpPr>
          <p:cNvPr id="13" name="Rectangle 12">
            <a:extLst>
              <a:ext uri="{FF2B5EF4-FFF2-40B4-BE49-F238E27FC236}">
                <a16:creationId xmlns:a16="http://schemas.microsoft.com/office/drawing/2014/main" id="{053F6891-91B7-7337-E8EB-BB91B9BB97DA}"/>
              </a:ext>
            </a:extLst>
          </p:cNvPr>
          <p:cNvSpPr/>
          <p:nvPr/>
        </p:nvSpPr>
        <p:spPr>
          <a:xfrm rot="21426591">
            <a:off x="2919045" y="5345723"/>
            <a:ext cx="5873261" cy="293077"/>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49E5B7DD-0952-507C-6EE8-1D69AB126968}"/>
              </a:ext>
            </a:extLst>
          </p:cNvPr>
          <p:cNvSpPr txBox="1"/>
          <p:nvPr/>
        </p:nvSpPr>
        <p:spPr>
          <a:xfrm>
            <a:off x="9294952" y="2472252"/>
            <a:ext cx="2602523" cy="1569660"/>
          </a:xfrm>
          <a:prstGeom prst="rect">
            <a:avLst/>
          </a:prstGeom>
          <a:noFill/>
        </p:spPr>
        <p:txBody>
          <a:bodyPr wrap="square" rtlCol="0">
            <a:spAutoFit/>
          </a:bodyPr>
          <a:lstStyle/>
          <a:p>
            <a:r>
              <a:rPr lang="fr-FR" sz="1200" i="1" dirty="0">
                <a:latin typeface="Montserrat" panose="00000500000000000000" pitchFamily="2" charset="0"/>
              </a:rPr>
              <a:t>Le schéma délégataire est disponible sur la RDC Professionnels/ Connaissance Client –Pros/ Gestion du risque (risques et MAD) Pros/ Risques Pros/ Schéma délégataire ou en cliquant sur le lien ci-dessous</a:t>
            </a:r>
          </a:p>
        </p:txBody>
      </p:sp>
      <p:pic>
        <p:nvPicPr>
          <p:cNvPr id="17" name="Image 16">
            <a:hlinkClick r:id="rId4"/>
            <a:extLst>
              <a:ext uri="{FF2B5EF4-FFF2-40B4-BE49-F238E27FC236}">
                <a16:creationId xmlns:a16="http://schemas.microsoft.com/office/drawing/2014/main" id="{DC9A96FC-DD98-5DC3-6012-AA800B73A997}"/>
              </a:ext>
            </a:extLst>
          </p:cNvPr>
          <p:cNvPicPr>
            <a:picLocks noChangeAspect="1"/>
          </p:cNvPicPr>
          <p:nvPr/>
        </p:nvPicPr>
        <p:blipFill>
          <a:blip r:embed="rId5"/>
          <a:stretch>
            <a:fillRect/>
          </a:stretch>
        </p:blipFill>
        <p:spPr>
          <a:xfrm>
            <a:off x="9396965" y="4317837"/>
            <a:ext cx="2333951" cy="1066949"/>
          </a:xfrm>
          <a:prstGeom prst="rect">
            <a:avLst/>
          </a:prstGeom>
          <a:ln>
            <a:noFill/>
          </a:ln>
          <a:effectLst>
            <a:outerShdw blurRad="292100" dist="139700" dir="2700000" algn="tl" rotWithShape="0">
              <a:srgbClr val="333333">
                <a:alpha val="65000"/>
              </a:srgbClr>
            </a:outerShdw>
          </a:effectLst>
        </p:spPr>
      </p:pic>
      <p:pic>
        <p:nvPicPr>
          <p:cNvPr id="19" name="Image 18">
            <a:extLst>
              <a:ext uri="{FF2B5EF4-FFF2-40B4-BE49-F238E27FC236}">
                <a16:creationId xmlns:a16="http://schemas.microsoft.com/office/drawing/2014/main" id="{34ED3107-67EF-F125-6970-B055584E4C2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362" b="92340" l="9607" r="89520">
                        <a14:foregroundMark x1="30568" y1="9362" x2="30568" y2="9362"/>
                        <a14:foregroundMark x1="43668" y1="11489" x2="43668" y2="11489"/>
                        <a14:foregroundMark x1="54148" y1="20426" x2="54148" y2="20426"/>
                        <a14:foregroundMark x1="53275" y1="32340" x2="53275" y2="32340"/>
                        <a14:foregroundMark x1="21397" y1="40000" x2="21397" y2="40000"/>
                        <a14:foregroundMark x1="16157" y1="28085" x2="16157" y2="28085"/>
                        <a14:foregroundMark x1="20961" y1="15745" x2="20961" y2="15745"/>
                        <a14:foregroundMark x1="22707" y1="38723" x2="22707" y2="38723"/>
                        <a14:foregroundMark x1="68122" y1="92340" x2="68122" y2="92340"/>
                      </a14:backgroundRemoval>
                    </a14:imgEffect>
                  </a14:imgLayer>
                </a14:imgProps>
              </a:ext>
            </a:extLst>
          </a:blip>
          <a:stretch>
            <a:fillRect/>
          </a:stretch>
        </p:blipFill>
        <p:spPr>
          <a:xfrm>
            <a:off x="11289524" y="4939103"/>
            <a:ext cx="902476" cy="926123"/>
          </a:xfrm>
          <a:prstGeom prst="rect">
            <a:avLst/>
          </a:prstGeom>
        </p:spPr>
      </p:pic>
      <p:pic>
        <p:nvPicPr>
          <p:cNvPr id="21" name="Image 20">
            <a:extLst>
              <a:ext uri="{FF2B5EF4-FFF2-40B4-BE49-F238E27FC236}">
                <a16:creationId xmlns:a16="http://schemas.microsoft.com/office/drawing/2014/main" id="{B078BD15-F53B-6829-4834-4B87C0C96AD3}"/>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3797" b="89873" l="8955" r="89552">
                        <a14:foregroundMark x1="40299" y1="3797" x2="40299" y2="3797"/>
                        <a14:foregroundMark x1="40299" y1="88608" x2="40299" y2="88608"/>
                      </a14:backgroundRemoval>
                    </a14:imgEffect>
                  </a14:imgLayer>
                </a14:imgProps>
              </a:ext>
            </a:extLst>
          </a:blip>
          <a:stretch>
            <a:fillRect/>
          </a:stretch>
        </p:blipFill>
        <p:spPr>
          <a:xfrm rot="21416681">
            <a:off x="4039983" y="4683435"/>
            <a:ext cx="499714" cy="589215"/>
          </a:xfrm>
          <a:prstGeom prst="rect">
            <a:avLst/>
          </a:prstGeom>
        </p:spPr>
      </p:pic>
      <p:pic>
        <p:nvPicPr>
          <p:cNvPr id="22" name="Image 21">
            <a:extLst>
              <a:ext uri="{FF2B5EF4-FFF2-40B4-BE49-F238E27FC236}">
                <a16:creationId xmlns:a16="http://schemas.microsoft.com/office/drawing/2014/main" id="{2D702D18-B8A5-2818-4835-5C3402D10BCE}"/>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6000" l="9942" r="90936">
                        <a14:foregroundMark x1="33333" y1="10000" x2="33333" y2="10000"/>
                        <a14:foregroundMark x1="17544" y1="14333" x2="17544" y2="14333"/>
                        <a14:foregroundMark x1="37719" y1="16333" x2="37719" y2="16333"/>
                        <a14:foregroundMark x1="79825" y1="25333" x2="79825" y2="25333"/>
                        <a14:foregroundMark x1="78947" y1="55333" x2="78947" y2="55333"/>
                        <a14:foregroundMark x1="90936" y1="23333" x2="90936" y2="23333"/>
                        <a14:foregroundMark x1="42690" y1="90333" x2="42690" y2="90333"/>
                        <a14:foregroundMark x1="46784" y1="37000" x2="46784" y2="37000"/>
                        <a14:foregroundMark x1="32164" y1="19000" x2="34795" y2="26000"/>
                        <a14:foregroundMark x1="29532" y1="23333" x2="65205" y2="24667"/>
                        <a14:foregroundMark x1="31287" y1="37000" x2="64035" y2="35667"/>
                        <a14:foregroundMark x1="30702" y1="51333" x2="61111" y2="50667"/>
                        <a14:foregroundMark x1="61111" y1="50667" x2="62865" y2="50667"/>
                        <a14:foregroundMark x1="49708" y1="96000" x2="49708" y2="96000"/>
                        <a14:foregroundMark x1="43275" y1="96000" x2="53801" y2="96000"/>
                      </a14:backgroundRemoval>
                    </a14:imgEffect>
                  </a14:imgLayer>
                </a14:imgProps>
              </a:ext>
            </a:extLst>
          </a:blip>
          <a:stretch>
            <a:fillRect/>
          </a:stretch>
        </p:blipFill>
        <p:spPr>
          <a:xfrm>
            <a:off x="10056707" y="0"/>
            <a:ext cx="2061407" cy="1808252"/>
          </a:xfrm>
          <a:prstGeom prst="rect">
            <a:avLst/>
          </a:prstGeom>
        </p:spPr>
      </p:pic>
      <p:pic>
        <p:nvPicPr>
          <p:cNvPr id="23" name="Image 22">
            <a:extLst>
              <a:ext uri="{FF2B5EF4-FFF2-40B4-BE49-F238E27FC236}">
                <a16:creationId xmlns:a16="http://schemas.microsoft.com/office/drawing/2014/main" id="{07B2DF54-7203-C5DF-DAF4-4E16D19D846D}"/>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3797" b="89873" l="8955" r="89552">
                        <a14:foregroundMark x1="40299" y1="3797" x2="40299" y2="3797"/>
                        <a14:foregroundMark x1="40299" y1="88608" x2="40299" y2="88608"/>
                      </a14:backgroundRemoval>
                    </a14:imgEffect>
                  </a14:imgLayer>
                </a14:imgProps>
              </a:ext>
            </a:extLst>
          </a:blip>
          <a:stretch>
            <a:fillRect/>
          </a:stretch>
        </p:blipFill>
        <p:spPr>
          <a:xfrm rot="21416681">
            <a:off x="6464683" y="4570419"/>
            <a:ext cx="499714" cy="589215"/>
          </a:xfrm>
          <a:prstGeom prst="rect">
            <a:avLst/>
          </a:prstGeom>
        </p:spPr>
      </p:pic>
    </p:spTree>
    <p:extLst>
      <p:ext uri="{BB962C8B-B14F-4D97-AF65-F5344CB8AC3E}">
        <p14:creationId xmlns:p14="http://schemas.microsoft.com/office/powerpoint/2010/main" val="1954385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Quelques rappels sur le secteur du THR</a:t>
            </a:r>
          </a:p>
        </p:txBody>
      </p:sp>
      <p:sp>
        <p:nvSpPr>
          <p:cNvPr id="3" name="ZoneTexte 2">
            <a:extLst>
              <a:ext uri="{FF2B5EF4-FFF2-40B4-BE49-F238E27FC236}">
                <a16:creationId xmlns:a16="http://schemas.microsoft.com/office/drawing/2014/main" id="{5AC99918-FF27-7817-9C5A-0940D1229EFA}"/>
              </a:ext>
            </a:extLst>
          </p:cNvPr>
          <p:cNvSpPr txBox="1"/>
          <p:nvPr/>
        </p:nvSpPr>
        <p:spPr>
          <a:xfrm>
            <a:off x="639995" y="928270"/>
            <a:ext cx="10477500" cy="338554"/>
          </a:xfrm>
          <a:prstGeom prst="rect">
            <a:avLst/>
          </a:prstGeom>
          <a:noFill/>
        </p:spPr>
        <p:txBody>
          <a:bodyPr wrap="square" rtlCol="0">
            <a:spAutoFit/>
          </a:bodyPr>
          <a:lstStyle/>
          <a:p>
            <a:r>
              <a:rPr lang="fr-FR" sz="1600" dirty="0">
                <a:latin typeface="Montserrat" panose="00000500000000000000" pitchFamily="2" charset="0"/>
              </a:rPr>
              <a:t>Il convient de respecter les restrictions spécifiques au secteur du THR </a:t>
            </a:r>
            <a:r>
              <a:rPr lang="fr-FR" sz="1600" i="1" dirty="0">
                <a:latin typeface="Montserrat" panose="00000500000000000000" pitchFamily="2" charset="0"/>
              </a:rPr>
              <a:t>(tourisme/hôtel/restauration)</a:t>
            </a:r>
          </a:p>
        </p:txBody>
      </p:sp>
      <p:sp>
        <p:nvSpPr>
          <p:cNvPr id="15" name="ZoneTexte 14">
            <a:extLst>
              <a:ext uri="{FF2B5EF4-FFF2-40B4-BE49-F238E27FC236}">
                <a16:creationId xmlns:a16="http://schemas.microsoft.com/office/drawing/2014/main" id="{49E5B7DD-0952-507C-6EE8-1D69AB126968}"/>
              </a:ext>
            </a:extLst>
          </p:cNvPr>
          <p:cNvSpPr txBox="1"/>
          <p:nvPr/>
        </p:nvSpPr>
        <p:spPr>
          <a:xfrm>
            <a:off x="9777838" y="2770204"/>
            <a:ext cx="2314846" cy="646331"/>
          </a:xfrm>
          <a:prstGeom prst="rect">
            <a:avLst/>
          </a:prstGeom>
          <a:noFill/>
        </p:spPr>
        <p:txBody>
          <a:bodyPr wrap="square" rtlCol="0">
            <a:spAutoFit/>
          </a:bodyPr>
          <a:lstStyle/>
          <a:p>
            <a:r>
              <a:rPr lang="fr-FR" sz="1200" i="1" dirty="0">
                <a:latin typeface="Montserrat" panose="00000500000000000000" pitchFamily="2" charset="0"/>
              </a:rPr>
              <a:t>Eléments à retrouver dans le référentiel/glossaire du schéma délégataire</a:t>
            </a:r>
          </a:p>
        </p:txBody>
      </p:sp>
      <p:pic>
        <p:nvPicPr>
          <p:cNvPr id="17" name="Image 16">
            <a:hlinkClick r:id="rId2"/>
            <a:extLst>
              <a:ext uri="{FF2B5EF4-FFF2-40B4-BE49-F238E27FC236}">
                <a16:creationId xmlns:a16="http://schemas.microsoft.com/office/drawing/2014/main" id="{DC9A96FC-DD98-5DC3-6012-AA800B73A997}"/>
              </a:ext>
            </a:extLst>
          </p:cNvPr>
          <p:cNvPicPr>
            <a:picLocks noChangeAspect="1"/>
          </p:cNvPicPr>
          <p:nvPr/>
        </p:nvPicPr>
        <p:blipFill>
          <a:blip r:embed="rId3"/>
          <a:stretch>
            <a:fillRect/>
          </a:stretch>
        </p:blipFill>
        <p:spPr>
          <a:xfrm>
            <a:off x="9849028" y="3540997"/>
            <a:ext cx="1853238" cy="847194"/>
          </a:xfrm>
          <a:prstGeom prst="rect">
            <a:avLst/>
          </a:prstGeom>
          <a:ln>
            <a:noFill/>
          </a:ln>
          <a:effectLst>
            <a:outerShdw blurRad="292100" dist="139700" dir="2700000" algn="tl" rotWithShape="0">
              <a:srgbClr val="333333">
                <a:alpha val="65000"/>
              </a:srgbClr>
            </a:outerShdw>
          </a:effectLst>
        </p:spPr>
      </p:pic>
      <p:pic>
        <p:nvPicPr>
          <p:cNvPr id="19" name="Image 18">
            <a:extLst>
              <a:ext uri="{FF2B5EF4-FFF2-40B4-BE49-F238E27FC236}">
                <a16:creationId xmlns:a16="http://schemas.microsoft.com/office/drawing/2014/main" id="{34ED3107-67EF-F125-6970-B055584E4C2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362" b="92340" l="9607" r="89520">
                        <a14:foregroundMark x1="30568" y1="9362" x2="30568" y2="9362"/>
                        <a14:foregroundMark x1="43668" y1="11489" x2="43668" y2="11489"/>
                        <a14:foregroundMark x1="54148" y1="20426" x2="54148" y2="20426"/>
                        <a14:foregroundMark x1="53275" y1="32340" x2="53275" y2="32340"/>
                        <a14:foregroundMark x1="21397" y1="40000" x2="21397" y2="40000"/>
                        <a14:foregroundMark x1="16157" y1="28085" x2="16157" y2="28085"/>
                        <a14:foregroundMark x1="20961" y1="15745" x2="20961" y2="15745"/>
                        <a14:foregroundMark x1="22707" y1="38723" x2="22707" y2="38723"/>
                        <a14:foregroundMark x1="68122" y1="92340" x2="68122" y2="92340"/>
                      </a14:backgroundRemoval>
                    </a14:imgEffect>
                  </a14:imgLayer>
                </a14:imgProps>
              </a:ext>
            </a:extLst>
          </a:blip>
          <a:stretch>
            <a:fillRect/>
          </a:stretch>
        </p:blipFill>
        <p:spPr>
          <a:xfrm>
            <a:off x="11381092" y="4209638"/>
            <a:ext cx="902476" cy="926123"/>
          </a:xfrm>
          <a:prstGeom prst="rect">
            <a:avLst/>
          </a:prstGeom>
        </p:spPr>
      </p:pic>
      <p:sp>
        <p:nvSpPr>
          <p:cNvPr id="5" name="ZoneTexte 4">
            <a:extLst>
              <a:ext uri="{FF2B5EF4-FFF2-40B4-BE49-F238E27FC236}">
                <a16:creationId xmlns:a16="http://schemas.microsoft.com/office/drawing/2014/main" id="{642B6DD1-7447-969C-515A-2FE0E11080F7}"/>
              </a:ext>
            </a:extLst>
          </p:cNvPr>
          <p:cNvSpPr txBox="1"/>
          <p:nvPr/>
        </p:nvSpPr>
        <p:spPr>
          <a:xfrm>
            <a:off x="716620" y="1758045"/>
            <a:ext cx="9023281" cy="3108543"/>
          </a:xfrm>
          <a:prstGeom prst="rect">
            <a:avLst/>
          </a:prstGeom>
          <a:noFill/>
        </p:spPr>
        <p:txBody>
          <a:bodyPr wrap="square">
            <a:spAutoFit/>
          </a:bodyPr>
          <a:lstStyle/>
          <a:p>
            <a:pPr marL="285750" indent="-285750" algn="l">
              <a:buFont typeface="Wingdings" panose="05000000000000000000" pitchFamily="2" charset="2"/>
              <a:buChar char="q"/>
            </a:pPr>
            <a:r>
              <a:rPr lang="fr-FR" sz="1400" b="0" i="0" u="none" strike="noStrike" baseline="0" dirty="0">
                <a:solidFill>
                  <a:srgbClr val="000000"/>
                </a:solidFill>
                <a:latin typeface="Montserrat" panose="00000500000000000000" pitchFamily="2" charset="0"/>
              </a:rPr>
              <a:t>Est considéré comme une entreprise en création, tout Professionnel ou Entreprise </a:t>
            </a:r>
            <a:r>
              <a:rPr lang="fr-FR" sz="1400" b="0" i="0" u="none" strike="noStrike" baseline="0" dirty="0">
                <a:solidFill>
                  <a:srgbClr val="C10000"/>
                </a:solidFill>
                <a:latin typeface="Montserrat" panose="00000500000000000000" pitchFamily="2" charset="0"/>
              </a:rPr>
              <a:t>(quel que soit la nature juridique d’exercice) </a:t>
            </a:r>
            <a:r>
              <a:rPr lang="fr-FR" sz="1400" b="0" i="0" u="none" strike="noStrike" baseline="0" dirty="0">
                <a:solidFill>
                  <a:srgbClr val="000000"/>
                </a:solidFill>
                <a:latin typeface="Montserrat" panose="00000500000000000000" pitchFamily="2" charset="0"/>
              </a:rPr>
              <a:t>sans existence d’un premier exercice complet sauf les SCI créées dans le cadre de l’acquisition des locaux professionnels de la société d’exploitation.</a:t>
            </a:r>
          </a:p>
          <a:p>
            <a:pPr algn="l"/>
            <a:endParaRPr lang="fr-FR" sz="1400" b="0" i="0" u="none" strike="noStrike" baseline="0" dirty="0">
              <a:solidFill>
                <a:srgbClr val="000000"/>
              </a:solidFill>
              <a:latin typeface="Montserrat" panose="00000500000000000000" pitchFamily="2" charset="0"/>
            </a:endParaRPr>
          </a:p>
          <a:p>
            <a:pPr marL="285750" indent="-285750" algn="l">
              <a:buFont typeface="Wingdings" panose="05000000000000000000" pitchFamily="2" charset="2"/>
              <a:buChar char="q"/>
            </a:pPr>
            <a:r>
              <a:rPr lang="fr-FR" sz="1400" b="0" i="0" u="none" strike="noStrike" baseline="0" dirty="0">
                <a:solidFill>
                  <a:srgbClr val="000000"/>
                </a:solidFill>
                <a:latin typeface="Montserrat" panose="00000500000000000000" pitchFamily="2" charset="0"/>
              </a:rPr>
              <a:t>Est considéré comme une reprise (transmission) d’entreprise, toute opération de rachat (cession) de fonds de commerce ou rachat (cession) de parts (actions) de société hors périmètre LBO (cf. définition du LBO dans le glossaire), </a:t>
            </a:r>
            <a:r>
              <a:rPr lang="fr-FR" sz="1400" b="0" i="0" u="none" strike="noStrike" baseline="0" dirty="0">
                <a:solidFill>
                  <a:srgbClr val="C10000"/>
                </a:solidFill>
                <a:latin typeface="Montserrat" panose="00000500000000000000" pitchFamily="2" charset="0"/>
              </a:rPr>
              <a:t>et ce le temps de la parution d’un premier exercice complet d’exploitation post reprise.</a:t>
            </a:r>
          </a:p>
          <a:p>
            <a:pPr algn="l"/>
            <a:endParaRPr lang="fr-FR" sz="1400" b="0" i="0" u="none" strike="noStrike" baseline="0" dirty="0">
              <a:solidFill>
                <a:srgbClr val="000000"/>
              </a:solidFill>
              <a:latin typeface="Montserrat" panose="00000500000000000000" pitchFamily="2" charset="0"/>
            </a:endParaRPr>
          </a:p>
          <a:p>
            <a:pPr marL="285750" indent="-285750" algn="l">
              <a:buFont typeface="Wingdings" panose="05000000000000000000" pitchFamily="2" charset="2"/>
              <a:buChar char="q"/>
            </a:pPr>
            <a:r>
              <a:rPr lang="fr-FR" sz="1400" b="0" i="0" u="none" strike="noStrike" baseline="0" dirty="0">
                <a:solidFill>
                  <a:srgbClr val="000000"/>
                </a:solidFill>
                <a:latin typeface="Montserrat" panose="00000500000000000000" pitchFamily="2" charset="0"/>
              </a:rPr>
              <a:t>Les prêts consentis par les Plateformes d’Initiative Locale (PFIL) type prêt d’honneur … sont considères comme de l’apport.</a:t>
            </a:r>
          </a:p>
          <a:p>
            <a:pPr marL="285750" indent="-285750" algn="l">
              <a:buFont typeface="Wingdings" panose="05000000000000000000" pitchFamily="2" charset="2"/>
              <a:buChar char="q"/>
            </a:pPr>
            <a:endParaRPr lang="fr-FR" sz="1400" b="0" i="0" u="none" strike="noStrike" baseline="0" dirty="0">
              <a:solidFill>
                <a:srgbClr val="000000"/>
              </a:solidFill>
              <a:latin typeface="Montserrat" panose="00000500000000000000" pitchFamily="2" charset="0"/>
            </a:endParaRPr>
          </a:p>
          <a:p>
            <a:pPr marL="285750" indent="-285750" algn="l">
              <a:buFont typeface="Wingdings" panose="05000000000000000000" pitchFamily="2" charset="2"/>
              <a:buChar char="q"/>
            </a:pPr>
            <a:r>
              <a:rPr lang="fr-FR" sz="1400" b="1" i="0" u="none" strike="noStrike" baseline="0" dirty="0">
                <a:solidFill>
                  <a:srgbClr val="000000"/>
                </a:solidFill>
                <a:latin typeface="Montserrat" panose="00000500000000000000" pitchFamily="2" charset="0"/>
              </a:rPr>
              <a:t>Les créations et les opérations de reprises (transmissions) d’entreprises dans le secteur du THR </a:t>
            </a:r>
            <a:r>
              <a:rPr lang="fr-FR" sz="1400" b="0" i="0" u="none" strike="noStrike" baseline="0" dirty="0">
                <a:solidFill>
                  <a:srgbClr val="000000"/>
                </a:solidFill>
                <a:latin typeface="Montserrat" panose="00000500000000000000" pitchFamily="2" charset="0"/>
              </a:rPr>
              <a:t>(cf page suivante la liste des codes NAF) </a:t>
            </a:r>
            <a:r>
              <a:rPr lang="fr-FR" sz="1400" b="1" i="0" u="none" strike="noStrike" baseline="0" dirty="0">
                <a:solidFill>
                  <a:srgbClr val="000000"/>
                </a:solidFill>
                <a:latin typeface="Montserrat" panose="00000500000000000000" pitchFamily="2" charset="0"/>
              </a:rPr>
              <a:t>font l’objet de délégations restreintes :</a:t>
            </a:r>
            <a:endParaRPr lang="fr-FR" sz="1400" dirty="0">
              <a:latin typeface="Montserrat" panose="00000500000000000000" pitchFamily="2" charset="0"/>
            </a:endParaRPr>
          </a:p>
        </p:txBody>
      </p:sp>
      <p:pic>
        <p:nvPicPr>
          <p:cNvPr id="9" name="Image 8">
            <a:extLst>
              <a:ext uri="{FF2B5EF4-FFF2-40B4-BE49-F238E27FC236}">
                <a16:creationId xmlns:a16="http://schemas.microsoft.com/office/drawing/2014/main" id="{381CDAF1-CA8E-303C-B503-A8DE37E2F003}"/>
              </a:ext>
            </a:extLst>
          </p:cNvPr>
          <p:cNvPicPr>
            <a:picLocks noChangeAspect="1"/>
          </p:cNvPicPr>
          <p:nvPr/>
        </p:nvPicPr>
        <p:blipFill>
          <a:blip r:embed="rId6"/>
          <a:stretch>
            <a:fillRect/>
          </a:stretch>
        </p:blipFill>
        <p:spPr>
          <a:xfrm>
            <a:off x="733517" y="1432741"/>
            <a:ext cx="9656311" cy="385785"/>
          </a:xfrm>
          <a:prstGeom prst="rect">
            <a:avLst/>
          </a:prstGeom>
        </p:spPr>
      </p:pic>
      <p:sp>
        <p:nvSpPr>
          <p:cNvPr id="11" name="ZoneTexte 10">
            <a:extLst>
              <a:ext uri="{FF2B5EF4-FFF2-40B4-BE49-F238E27FC236}">
                <a16:creationId xmlns:a16="http://schemas.microsoft.com/office/drawing/2014/main" id="{50624731-6D02-E80A-9CC2-DF7870EA5250}"/>
              </a:ext>
            </a:extLst>
          </p:cNvPr>
          <p:cNvSpPr txBox="1"/>
          <p:nvPr/>
        </p:nvSpPr>
        <p:spPr>
          <a:xfrm>
            <a:off x="955495" y="4795538"/>
            <a:ext cx="10972800" cy="1600438"/>
          </a:xfrm>
          <a:prstGeom prst="rect">
            <a:avLst/>
          </a:prstGeom>
          <a:noFill/>
        </p:spPr>
        <p:txBody>
          <a:bodyPr wrap="square">
            <a:spAutoFit/>
          </a:bodyPr>
          <a:lstStyle/>
          <a:p>
            <a:pPr marL="628650" lvl="1" indent="-171450">
              <a:buFont typeface="Wingdings" panose="05000000000000000000" pitchFamily="2" charset="2"/>
              <a:buChar char="§"/>
            </a:pPr>
            <a:r>
              <a:rPr lang="fr-FR" sz="1400" dirty="0">
                <a:latin typeface="Montserrat" panose="00000500000000000000" pitchFamily="2" charset="0"/>
              </a:rPr>
              <a:t>Restrictions spécifiques au secteur du THR - Du ressort a minima de la DCE (dans le respect des encours risque, encours risque global et encours risque financements peu sécurisés ) :</a:t>
            </a:r>
          </a:p>
          <a:p>
            <a:pPr lvl="2"/>
            <a:r>
              <a:rPr lang="fr-FR" sz="1400" dirty="0">
                <a:latin typeface="Montserrat" panose="00000500000000000000" pitchFamily="2" charset="0"/>
              </a:rPr>
              <a:t>▪  Tout dossier de reprise / transmission de FDC ou de parts de Stés d'exploitation dès lors :</a:t>
            </a:r>
          </a:p>
          <a:p>
            <a:pPr lvl="3"/>
            <a:r>
              <a:rPr lang="fr-FR" sz="1400" dirty="0">
                <a:latin typeface="Montserrat" panose="00000500000000000000" pitchFamily="2" charset="0"/>
              </a:rPr>
              <a:t>(1) que l ’apport en FP est &lt; à 20% du budget hors BFR et</a:t>
            </a:r>
          </a:p>
          <a:p>
            <a:pPr lvl="3"/>
            <a:r>
              <a:rPr lang="fr-FR" sz="1400" dirty="0">
                <a:latin typeface="Montserrat" panose="00000500000000000000" pitchFamily="2" charset="0"/>
              </a:rPr>
              <a:t>(2) qu’i l n'y a pas de garantie caution mutuel le (SACCEF, GIE Garantie Entreprise, BPI, SIAGI, France Active, FEI ...)</a:t>
            </a:r>
          </a:p>
          <a:p>
            <a:pPr lvl="2"/>
            <a:r>
              <a:rPr lang="fr-FR" sz="1400" dirty="0">
                <a:latin typeface="Montserrat" panose="00000500000000000000" pitchFamily="2" charset="0"/>
              </a:rPr>
              <a:t>▪  Tout dossier de création &gt; 150 K€</a:t>
            </a:r>
          </a:p>
        </p:txBody>
      </p:sp>
      <p:pic>
        <p:nvPicPr>
          <p:cNvPr id="14" name="Image 13">
            <a:extLst>
              <a:ext uri="{FF2B5EF4-FFF2-40B4-BE49-F238E27FC236}">
                <a16:creationId xmlns:a16="http://schemas.microsoft.com/office/drawing/2014/main" id="{64A8C994-AAEA-85A3-1F85-3FCCBAED819C}"/>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962" b="92720" l="2805" r="92244">
                        <a14:foregroundMark x1="3135" y1="33333" x2="3135" y2="33333"/>
                        <a14:foregroundMark x1="37459" y1="93103" x2="37459" y2="93103"/>
                        <a14:foregroundMark x1="92244" y1="58238" x2="92244" y2="58238"/>
                        <a14:foregroundMark x1="53300" y1="50958" x2="53300" y2="50958"/>
                        <a14:foregroundMark x1="46205" y1="37165" x2="46205" y2="37165"/>
                        <a14:foregroundMark x1="70297" y1="33716" x2="70297" y2="33716"/>
                        <a14:foregroundMark x1="79868" y1="46360" x2="79868" y2="46360"/>
                        <a14:foregroundMark x1="30858" y1="40996" x2="30858" y2="40996"/>
                        <a14:foregroundMark x1="11716" y1="40613" x2="11716" y2="40613"/>
                      </a14:backgroundRemoval>
                    </a14:imgEffect>
                  </a14:imgLayer>
                </a14:imgProps>
              </a:ext>
            </a:extLst>
          </a:blip>
          <a:stretch>
            <a:fillRect/>
          </a:stretch>
        </p:blipFill>
        <p:spPr>
          <a:xfrm>
            <a:off x="10746769" y="154963"/>
            <a:ext cx="1160979" cy="500026"/>
          </a:xfrm>
          <a:prstGeom prst="rect">
            <a:avLst/>
          </a:prstGeom>
        </p:spPr>
      </p:pic>
      <p:pic>
        <p:nvPicPr>
          <p:cNvPr id="18" name="Image 17">
            <a:extLst>
              <a:ext uri="{FF2B5EF4-FFF2-40B4-BE49-F238E27FC236}">
                <a16:creationId xmlns:a16="http://schemas.microsoft.com/office/drawing/2014/main" id="{3F9B94AC-567C-A7D4-3CA1-70A0B8E64F05}"/>
              </a:ext>
            </a:extLst>
          </p:cNvPr>
          <p:cNvPicPr>
            <a:picLocks noChangeAspect="1"/>
          </p:cNvPicPr>
          <p:nvPr/>
        </p:nvPicPr>
        <p:blipFill>
          <a:blip r:embed="rId9"/>
          <a:stretch>
            <a:fillRect/>
          </a:stretch>
        </p:blipFill>
        <p:spPr>
          <a:xfrm rot="21120950">
            <a:off x="616951" y="5208996"/>
            <a:ext cx="827345" cy="757099"/>
          </a:xfrm>
          <a:prstGeom prst="rect">
            <a:avLst/>
          </a:prstGeom>
        </p:spPr>
      </p:pic>
    </p:spTree>
    <p:extLst>
      <p:ext uri="{BB962C8B-B14F-4D97-AF65-F5344CB8AC3E}">
        <p14:creationId xmlns:p14="http://schemas.microsoft.com/office/powerpoint/2010/main" val="3831300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Quelques rappels sur le secteur des THR</a:t>
            </a:r>
          </a:p>
        </p:txBody>
      </p:sp>
      <p:sp>
        <p:nvSpPr>
          <p:cNvPr id="3" name="ZoneTexte 2">
            <a:extLst>
              <a:ext uri="{FF2B5EF4-FFF2-40B4-BE49-F238E27FC236}">
                <a16:creationId xmlns:a16="http://schemas.microsoft.com/office/drawing/2014/main" id="{5AC99918-FF27-7817-9C5A-0940D1229EFA}"/>
              </a:ext>
            </a:extLst>
          </p:cNvPr>
          <p:cNvSpPr txBox="1"/>
          <p:nvPr/>
        </p:nvSpPr>
        <p:spPr>
          <a:xfrm>
            <a:off x="650269" y="1164576"/>
            <a:ext cx="10477500" cy="369332"/>
          </a:xfrm>
          <a:prstGeom prst="rect">
            <a:avLst/>
          </a:prstGeom>
          <a:noFill/>
        </p:spPr>
        <p:txBody>
          <a:bodyPr wrap="square" rtlCol="0">
            <a:spAutoFit/>
          </a:bodyPr>
          <a:lstStyle/>
          <a:p>
            <a:r>
              <a:rPr lang="fr-FR" dirty="0">
                <a:latin typeface="Montserrat" panose="00000500000000000000" pitchFamily="2" charset="0"/>
              </a:rPr>
              <a:t>Liste des codes NAF- secteur du THR- Extraits politique risque</a:t>
            </a:r>
            <a:endParaRPr lang="fr-FR" i="1" dirty="0">
              <a:latin typeface="Montserrat" panose="00000500000000000000" pitchFamily="2" charset="0"/>
            </a:endParaRPr>
          </a:p>
        </p:txBody>
      </p:sp>
      <p:pic>
        <p:nvPicPr>
          <p:cNvPr id="17" name="Image 16">
            <a:hlinkClick r:id="rId2"/>
            <a:extLst>
              <a:ext uri="{FF2B5EF4-FFF2-40B4-BE49-F238E27FC236}">
                <a16:creationId xmlns:a16="http://schemas.microsoft.com/office/drawing/2014/main" id="{DC9A96FC-DD98-5DC3-6012-AA800B73A997}"/>
              </a:ext>
            </a:extLst>
          </p:cNvPr>
          <p:cNvPicPr>
            <a:picLocks noChangeAspect="1"/>
          </p:cNvPicPr>
          <p:nvPr/>
        </p:nvPicPr>
        <p:blipFill>
          <a:blip r:embed="rId3"/>
          <a:stretch>
            <a:fillRect/>
          </a:stretch>
        </p:blipFill>
        <p:spPr>
          <a:xfrm>
            <a:off x="8369551" y="4944558"/>
            <a:ext cx="2333951" cy="1066949"/>
          </a:xfrm>
          <a:prstGeom prst="rect">
            <a:avLst/>
          </a:prstGeom>
          <a:ln>
            <a:noFill/>
          </a:ln>
          <a:effectLst>
            <a:outerShdw blurRad="292100" dist="139700" dir="2700000" algn="tl" rotWithShape="0">
              <a:srgbClr val="333333">
                <a:alpha val="65000"/>
              </a:srgbClr>
            </a:outerShdw>
          </a:effectLst>
        </p:spPr>
      </p:pic>
      <p:pic>
        <p:nvPicPr>
          <p:cNvPr id="19" name="Image 18">
            <a:extLst>
              <a:ext uri="{FF2B5EF4-FFF2-40B4-BE49-F238E27FC236}">
                <a16:creationId xmlns:a16="http://schemas.microsoft.com/office/drawing/2014/main" id="{34ED3107-67EF-F125-6970-B055584E4C2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362" b="92340" l="9607" r="89520">
                        <a14:foregroundMark x1="30568" y1="9362" x2="30568" y2="9362"/>
                        <a14:foregroundMark x1="43668" y1="11489" x2="43668" y2="11489"/>
                        <a14:foregroundMark x1="54148" y1="20426" x2="54148" y2="20426"/>
                        <a14:foregroundMark x1="53275" y1="32340" x2="53275" y2="32340"/>
                        <a14:foregroundMark x1="21397" y1="40000" x2="21397" y2="40000"/>
                        <a14:foregroundMark x1="16157" y1="28085" x2="16157" y2="28085"/>
                        <a14:foregroundMark x1="20961" y1="15745" x2="20961" y2="15745"/>
                        <a14:foregroundMark x1="22707" y1="38723" x2="22707" y2="38723"/>
                        <a14:foregroundMark x1="68122" y1="92340" x2="68122" y2="92340"/>
                      </a14:backgroundRemoval>
                    </a14:imgEffect>
                  </a14:imgLayer>
                </a14:imgProps>
              </a:ext>
            </a:extLst>
          </a:blip>
          <a:stretch>
            <a:fillRect/>
          </a:stretch>
        </p:blipFill>
        <p:spPr>
          <a:xfrm>
            <a:off x="10199565" y="5411714"/>
            <a:ext cx="902476" cy="926123"/>
          </a:xfrm>
          <a:prstGeom prst="rect">
            <a:avLst/>
          </a:prstGeom>
        </p:spPr>
      </p:pic>
      <p:pic>
        <p:nvPicPr>
          <p:cNvPr id="8" name="Image 7">
            <a:extLst>
              <a:ext uri="{FF2B5EF4-FFF2-40B4-BE49-F238E27FC236}">
                <a16:creationId xmlns:a16="http://schemas.microsoft.com/office/drawing/2014/main" id="{9DD3F7C1-2DAB-5FA8-7EEA-0F7DC9E61D83}"/>
              </a:ext>
            </a:extLst>
          </p:cNvPr>
          <p:cNvPicPr>
            <a:picLocks noChangeAspect="1"/>
          </p:cNvPicPr>
          <p:nvPr/>
        </p:nvPicPr>
        <p:blipFill>
          <a:blip r:embed="rId6"/>
          <a:stretch>
            <a:fillRect/>
          </a:stretch>
        </p:blipFill>
        <p:spPr>
          <a:xfrm>
            <a:off x="294100" y="1767156"/>
            <a:ext cx="5654636" cy="3896397"/>
          </a:xfrm>
          <a:prstGeom prst="rect">
            <a:avLst/>
          </a:prstGeom>
        </p:spPr>
      </p:pic>
      <p:pic>
        <p:nvPicPr>
          <p:cNvPr id="10" name="Image 9">
            <a:extLst>
              <a:ext uri="{FF2B5EF4-FFF2-40B4-BE49-F238E27FC236}">
                <a16:creationId xmlns:a16="http://schemas.microsoft.com/office/drawing/2014/main" id="{70118F8E-4D79-2D64-6A7C-27FF8530726B}"/>
              </a:ext>
            </a:extLst>
          </p:cNvPr>
          <p:cNvPicPr>
            <a:picLocks noChangeAspect="1"/>
          </p:cNvPicPr>
          <p:nvPr/>
        </p:nvPicPr>
        <p:blipFill>
          <a:blip r:embed="rId7"/>
          <a:stretch>
            <a:fillRect/>
          </a:stretch>
        </p:blipFill>
        <p:spPr>
          <a:xfrm>
            <a:off x="6006530" y="1773157"/>
            <a:ext cx="6096851" cy="2181529"/>
          </a:xfrm>
          <a:prstGeom prst="rect">
            <a:avLst/>
          </a:prstGeom>
        </p:spPr>
      </p:pic>
      <p:sp>
        <p:nvSpPr>
          <p:cNvPr id="11" name="ZoneTexte 10">
            <a:extLst>
              <a:ext uri="{FF2B5EF4-FFF2-40B4-BE49-F238E27FC236}">
                <a16:creationId xmlns:a16="http://schemas.microsoft.com/office/drawing/2014/main" id="{9B96A8F2-A744-FF85-93EE-6BA51044C785}"/>
              </a:ext>
            </a:extLst>
          </p:cNvPr>
          <p:cNvSpPr txBox="1"/>
          <p:nvPr/>
        </p:nvSpPr>
        <p:spPr>
          <a:xfrm>
            <a:off x="8318906" y="4218860"/>
            <a:ext cx="2602523" cy="646331"/>
          </a:xfrm>
          <a:prstGeom prst="rect">
            <a:avLst/>
          </a:prstGeom>
          <a:noFill/>
        </p:spPr>
        <p:txBody>
          <a:bodyPr wrap="square" rtlCol="0">
            <a:spAutoFit/>
          </a:bodyPr>
          <a:lstStyle/>
          <a:p>
            <a:r>
              <a:rPr lang="fr-FR" sz="1200" i="1" dirty="0">
                <a:latin typeface="Montserrat" panose="00000500000000000000" pitchFamily="2" charset="0"/>
              </a:rPr>
              <a:t>Eléments à retrouver dans le référentiel/glossaire du schéma délégataire</a:t>
            </a:r>
          </a:p>
        </p:txBody>
      </p:sp>
      <p:pic>
        <p:nvPicPr>
          <p:cNvPr id="12" name="Image 11">
            <a:extLst>
              <a:ext uri="{FF2B5EF4-FFF2-40B4-BE49-F238E27FC236}">
                <a16:creationId xmlns:a16="http://schemas.microsoft.com/office/drawing/2014/main" id="{943A8449-DBE4-CCE2-AA16-021A0B9702C7}"/>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9962" b="92720" l="2805" r="92244">
                        <a14:foregroundMark x1="3135" y1="33333" x2="3135" y2="33333"/>
                        <a14:foregroundMark x1="37459" y1="93103" x2="37459" y2="93103"/>
                        <a14:foregroundMark x1="92244" y1="58238" x2="92244" y2="58238"/>
                        <a14:foregroundMark x1="53300" y1="50958" x2="53300" y2="50958"/>
                        <a14:foregroundMark x1="46205" y1="37165" x2="46205" y2="37165"/>
                        <a14:foregroundMark x1="70297" y1="33716" x2="70297" y2="33716"/>
                        <a14:foregroundMark x1="79868" y1="46360" x2="79868" y2="46360"/>
                        <a14:foregroundMark x1="30858" y1="40996" x2="30858" y2="40996"/>
                        <a14:foregroundMark x1="11716" y1="40613" x2="11716" y2="40613"/>
                      </a14:backgroundRemoval>
                    </a14:imgEffect>
                  </a14:imgLayer>
                </a14:imgProps>
              </a:ext>
            </a:extLst>
          </a:blip>
          <a:stretch>
            <a:fillRect/>
          </a:stretch>
        </p:blipFill>
        <p:spPr>
          <a:xfrm>
            <a:off x="10746769" y="154963"/>
            <a:ext cx="1160979" cy="500026"/>
          </a:xfrm>
          <a:prstGeom prst="rect">
            <a:avLst/>
          </a:prstGeom>
        </p:spPr>
      </p:pic>
    </p:spTree>
    <p:extLst>
      <p:ext uri="{BB962C8B-B14F-4D97-AF65-F5344CB8AC3E}">
        <p14:creationId xmlns:p14="http://schemas.microsoft.com/office/powerpoint/2010/main" val="555102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Délégation des crédits PRO (MLT et CT)</a:t>
            </a:r>
          </a:p>
        </p:txBody>
      </p:sp>
      <p:sp>
        <p:nvSpPr>
          <p:cNvPr id="3" name="ZoneTexte 2">
            <a:extLst>
              <a:ext uri="{FF2B5EF4-FFF2-40B4-BE49-F238E27FC236}">
                <a16:creationId xmlns:a16="http://schemas.microsoft.com/office/drawing/2014/main" id="{5AC99918-FF27-7817-9C5A-0940D1229EFA}"/>
              </a:ext>
            </a:extLst>
          </p:cNvPr>
          <p:cNvSpPr txBox="1"/>
          <p:nvPr/>
        </p:nvSpPr>
        <p:spPr>
          <a:xfrm>
            <a:off x="609172" y="1000189"/>
            <a:ext cx="10477500" cy="369332"/>
          </a:xfrm>
          <a:prstGeom prst="rect">
            <a:avLst/>
          </a:prstGeom>
          <a:noFill/>
        </p:spPr>
        <p:txBody>
          <a:bodyPr wrap="square" rtlCol="0">
            <a:spAutoFit/>
          </a:bodyPr>
          <a:lstStyle/>
          <a:p>
            <a:r>
              <a:rPr lang="fr-FR" dirty="0">
                <a:latin typeface="Montserrat" panose="00000500000000000000" pitchFamily="2" charset="0"/>
              </a:rPr>
              <a:t>Utilisation de la grille </a:t>
            </a:r>
            <a:r>
              <a:rPr lang="fr-FR" b="1" dirty="0">
                <a:latin typeface="Montserrat" panose="00000500000000000000" pitchFamily="2" charset="0"/>
              </a:rPr>
              <a:t>et</a:t>
            </a:r>
            <a:r>
              <a:rPr lang="fr-FR" dirty="0">
                <a:latin typeface="Montserrat" panose="00000500000000000000" pitchFamily="2" charset="0"/>
              </a:rPr>
              <a:t> de la fiche de délégation</a:t>
            </a:r>
          </a:p>
        </p:txBody>
      </p:sp>
      <p:pic>
        <p:nvPicPr>
          <p:cNvPr id="7" name="Image 6">
            <a:hlinkClick r:id="rId2"/>
            <a:extLst>
              <a:ext uri="{FF2B5EF4-FFF2-40B4-BE49-F238E27FC236}">
                <a16:creationId xmlns:a16="http://schemas.microsoft.com/office/drawing/2014/main" id="{7E214F49-9868-EB08-0A37-B88D437DE565}"/>
              </a:ext>
            </a:extLst>
          </p:cNvPr>
          <p:cNvPicPr>
            <a:picLocks noChangeAspect="1"/>
          </p:cNvPicPr>
          <p:nvPr/>
        </p:nvPicPr>
        <p:blipFill>
          <a:blip r:embed="rId3"/>
          <a:stretch>
            <a:fillRect/>
          </a:stretch>
        </p:blipFill>
        <p:spPr>
          <a:xfrm>
            <a:off x="690996" y="2892856"/>
            <a:ext cx="4535762" cy="2213400"/>
          </a:xfrm>
          <a:prstGeom prst="rect">
            <a:avLst/>
          </a:prstGeom>
          <a:ln>
            <a:noFill/>
          </a:ln>
          <a:effectLst>
            <a:outerShdw blurRad="292100" dist="139700" dir="2700000" algn="tl" rotWithShape="0">
              <a:srgbClr val="333333">
                <a:alpha val="65000"/>
              </a:srgbClr>
            </a:outerShdw>
          </a:effectLst>
        </p:spPr>
      </p:pic>
      <p:sp>
        <p:nvSpPr>
          <p:cNvPr id="9" name="ZoneTexte 8">
            <a:extLst>
              <a:ext uri="{FF2B5EF4-FFF2-40B4-BE49-F238E27FC236}">
                <a16:creationId xmlns:a16="http://schemas.microsoft.com/office/drawing/2014/main" id="{E38C6026-E882-4F2A-EF30-483F32D65FC7}"/>
              </a:ext>
            </a:extLst>
          </p:cNvPr>
          <p:cNvSpPr txBox="1"/>
          <p:nvPr/>
        </p:nvSpPr>
        <p:spPr>
          <a:xfrm>
            <a:off x="616449" y="1890445"/>
            <a:ext cx="4582275" cy="954107"/>
          </a:xfrm>
          <a:prstGeom prst="rect">
            <a:avLst/>
          </a:prstGeom>
          <a:noFill/>
        </p:spPr>
        <p:txBody>
          <a:bodyPr wrap="square" rtlCol="0">
            <a:spAutoFit/>
          </a:bodyPr>
          <a:lstStyle/>
          <a:p>
            <a:pPr algn="just"/>
            <a:r>
              <a:rPr lang="fr-FR" sz="1400" dirty="0">
                <a:latin typeface="Montserrat" panose="00000500000000000000" pitchFamily="2" charset="0"/>
              </a:rPr>
              <a:t>La </a:t>
            </a:r>
            <a:r>
              <a:rPr lang="fr-FR" sz="1400" dirty="0">
                <a:solidFill>
                  <a:srgbClr val="C00000"/>
                </a:solidFill>
                <a:latin typeface="Montserrat" panose="00000500000000000000" pitchFamily="2" charset="0"/>
              </a:rPr>
              <a:t>grille de délégation </a:t>
            </a:r>
            <a:r>
              <a:rPr lang="fr-FR" sz="1400" dirty="0">
                <a:latin typeface="Montserrat" panose="00000500000000000000" pitchFamily="2" charset="0"/>
              </a:rPr>
              <a:t>permet de déterminer le niveau de délégation en fonction du montant de financement demandé, des garanties associées ou des restrictions/exclusions du SD.</a:t>
            </a:r>
          </a:p>
        </p:txBody>
      </p:sp>
      <p:sp>
        <p:nvSpPr>
          <p:cNvPr id="12" name="ZoneTexte 11">
            <a:extLst>
              <a:ext uri="{FF2B5EF4-FFF2-40B4-BE49-F238E27FC236}">
                <a16:creationId xmlns:a16="http://schemas.microsoft.com/office/drawing/2014/main" id="{B63AB01D-CAFD-F0EE-D993-D2C14F4FC78B}"/>
              </a:ext>
            </a:extLst>
          </p:cNvPr>
          <p:cNvSpPr txBox="1"/>
          <p:nvPr/>
        </p:nvSpPr>
        <p:spPr>
          <a:xfrm>
            <a:off x="6575462" y="1910994"/>
            <a:ext cx="4633644" cy="738664"/>
          </a:xfrm>
          <a:prstGeom prst="rect">
            <a:avLst/>
          </a:prstGeom>
          <a:noFill/>
        </p:spPr>
        <p:txBody>
          <a:bodyPr wrap="square" rtlCol="0">
            <a:spAutoFit/>
          </a:bodyPr>
          <a:lstStyle/>
          <a:p>
            <a:pPr algn="just"/>
            <a:r>
              <a:rPr lang="fr-FR" sz="1400" dirty="0">
                <a:latin typeface="Montserrat" panose="00000500000000000000" pitchFamily="2" charset="0"/>
              </a:rPr>
              <a:t>La </a:t>
            </a:r>
            <a:r>
              <a:rPr lang="fr-FR" sz="1400" dirty="0">
                <a:solidFill>
                  <a:srgbClr val="C00000"/>
                </a:solidFill>
                <a:latin typeface="Montserrat" panose="00000500000000000000" pitchFamily="2" charset="0"/>
              </a:rPr>
              <a:t>fiche de délégation </a:t>
            </a:r>
            <a:r>
              <a:rPr lang="fr-FR" sz="1400" dirty="0">
                <a:latin typeface="Montserrat" panose="00000500000000000000" pitchFamily="2" charset="0"/>
              </a:rPr>
              <a:t>permet de déterminer le niveau de délégation en fonction des encours du client.</a:t>
            </a:r>
          </a:p>
        </p:txBody>
      </p:sp>
      <p:pic>
        <p:nvPicPr>
          <p:cNvPr id="14" name="Image 13">
            <a:hlinkClick r:id="rId4"/>
            <a:extLst>
              <a:ext uri="{FF2B5EF4-FFF2-40B4-BE49-F238E27FC236}">
                <a16:creationId xmlns:a16="http://schemas.microsoft.com/office/drawing/2014/main" id="{D223E621-9729-8A80-2492-60A4652B1B67}"/>
              </a:ext>
            </a:extLst>
          </p:cNvPr>
          <p:cNvPicPr>
            <a:picLocks noChangeAspect="1"/>
          </p:cNvPicPr>
          <p:nvPr/>
        </p:nvPicPr>
        <p:blipFill>
          <a:blip r:embed="rId5"/>
          <a:stretch>
            <a:fillRect/>
          </a:stretch>
        </p:blipFill>
        <p:spPr>
          <a:xfrm>
            <a:off x="6703581" y="2982727"/>
            <a:ext cx="4526073" cy="2178972"/>
          </a:xfrm>
          <a:prstGeom prst="rect">
            <a:avLst/>
          </a:prstGeom>
          <a:ln>
            <a:noFill/>
          </a:ln>
          <a:effectLst>
            <a:outerShdw blurRad="292100" dist="139700" dir="2700000" algn="tl" rotWithShape="0">
              <a:srgbClr val="333333">
                <a:alpha val="65000"/>
              </a:srgbClr>
            </a:outerShdw>
          </a:effectLst>
        </p:spPr>
      </p:pic>
      <p:pic>
        <p:nvPicPr>
          <p:cNvPr id="16" name="Image 15">
            <a:extLst>
              <a:ext uri="{FF2B5EF4-FFF2-40B4-BE49-F238E27FC236}">
                <a16:creationId xmlns:a16="http://schemas.microsoft.com/office/drawing/2014/main" id="{D39072B1-4BFB-CA6A-5D31-18F2A970603D}"/>
              </a:ext>
            </a:extLst>
          </p:cNvPr>
          <p:cNvPicPr>
            <a:picLocks noChangeAspect="1"/>
          </p:cNvPicPr>
          <p:nvPr/>
        </p:nvPicPr>
        <p:blipFill>
          <a:blip r:embed="rId6"/>
          <a:stretch>
            <a:fillRect/>
          </a:stretch>
        </p:blipFill>
        <p:spPr>
          <a:xfrm>
            <a:off x="6697502" y="2786818"/>
            <a:ext cx="1819776" cy="233620"/>
          </a:xfrm>
          <a:prstGeom prst="rect">
            <a:avLst/>
          </a:prstGeom>
        </p:spPr>
      </p:pic>
      <p:pic>
        <p:nvPicPr>
          <p:cNvPr id="20" name="Image 19">
            <a:extLst>
              <a:ext uri="{FF2B5EF4-FFF2-40B4-BE49-F238E27FC236}">
                <a16:creationId xmlns:a16="http://schemas.microsoft.com/office/drawing/2014/main" id="{D3B86C25-3313-EA85-BF49-F0ED0E3A28D7}"/>
              </a:ext>
            </a:extLst>
          </p:cNvPr>
          <p:cNvPicPr>
            <a:picLocks noChangeAspect="1"/>
          </p:cNvPicPr>
          <p:nvPr/>
        </p:nvPicPr>
        <p:blipFill>
          <a:blip r:embed="rId7"/>
          <a:stretch>
            <a:fillRect/>
          </a:stretch>
        </p:blipFill>
        <p:spPr>
          <a:xfrm>
            <a:off x="5692546" y="3642386"/>
            <a:ext cx="543867" cy="502031"/>
          </a:xfrm>
          <a:prstGeom prst="rect">
            <a:avLst/>
          </a:prstGeom>
        </p:spPr>
      </p:pic>
      <p:sp>
        <p:nvSpPr>
          <p:cNvPr id="21" name="ZoneTexte 20">
            <a:extLst>
              <a:ext uri="{FF2B5EF4-FFF2-40B4-BE49-F238E27FC236}">
                <a16:creationId xmlns:a16="http://schemas.microsoft.com/office/drawing/2014/main" id="{277E1C70-2CE3-9AD4-6524-B3036C36F52D}"/>
              </a:ext>
            </a:extLst>
          </p:cNvPr>
          <p:cNvSpPr txBox="1"/>
          <p:nvPr/>
        </p:nvSpPr>
        <p:spPr>
          <a:xfrm>
            <a:off x="6698749" y="811658"/>
            <a:ext cx="4489807" cy="830997"/>
          </a:xfrm>
          <a:prstGeom prst="rect">
            <a:avLst/>
          </a:prstGeom>
          <a:solidFill>
            <a:schemeClr val="bg1">
              <a:lumMod val="85000"/>
            </a:schemeClr>
          </a:solidFill>
          <a:ln>
            <a:solidFill>
              <a:srgbClr val="C00000"/>
            </a:solidFill>
          </a:ln>
          <a:effectLst>
            <a:outerShdw blurRad="76200" dist="12700" dir="2700000" sy="-23000" kx="-800400" algn="bl" rotWithShape="0">
              <a:prstClr val="black">
                <a:alpha val="20000"/>
              </a:prstClr>
            </a:outerShdw>
          </a:effectLst>
        </p:spPr>
        <p:txBody>
          <a:bodyPr wrap="square" rtlCol="0">
            <a:spAutoFit/>
          </a:bodyPr>
          <a:lstStyle/>
          <a:p>
            <a:pPr algn="just"/>
            <a:r>
              <a:rPr lang="fr-FR" sz="1600" dirty="0">
                <a:latin typeface="Montserrat" panose="00000500000000000000" pitchFamily="2" charset="0"/>
              </a:rPr>
              <a:t>Les 2 documents sont obligatoires pour toute demande d’octroi et doivent être annexés dans le DNC</a:t>
            </a:r>
          </a:p>
        </p:txBody>
      </p:sp>
      <p:sp>
        <p:nvSpPr>
          <p:cNvPr id="22" name="ZoneTexte 21">
            <a:extLst>
              <a:ext uri="{FF2B5EF4-FFF2-40B4-BE49-F238E27FC236}">
                <a16:creationId xmlns:a16="http://schemas.microsoft.com/office/drawing/2014/main" id="{6F9CA727-AAC7-314A-A87F-243AAB2A96D5}"/>
              </a:ext>
            </a:extLst>
          </p:cNvPr>
          <p:cNvSpPr txBox="1"/>
          <p:nvPr/>
        </p:nvSpPr>
        <p:spPr>
          <a:xfrm>
            <a:off x="616450" y="5568594"/>
            <a:ext cx="4643919" cy="646331"/>
          </a:xfrm>
          <a:prstGeom prst="rect">
            <a:avLst/>
          </a:prstGeom>
          <a:noFill/>
        </p:spPr>
        <p:txBody>
          <a:bodyPr wrap="square" rtlCol="0">
            <a:spAutoFit/>
          </a:bodyPr>
          <a:lstStyle/>
          <a:p>
            <a:r>
              <a:rPr lang="fr-FR" sz="1200" i="1" dirty="0">
                <a:latin typeface="Montserrat" panose="00000500000000000000" pitchFamily="2" charset="0"/>
              </a:rPr>
              <a:t>Accès depuis la RDC/ marché des professionnels / Connaissance client / Gestion du risque / Schéma délégataire ou en cliquant ci-dessus</a:t>
            </a:r>
          </a:p>
        </p:txBody>
      </p:sp>
      <p:pic>
        <p:nvPicPr>
          <p:cNvPr id="19" name="Image 18">
            <a:extLst>
              <a:ext uri="{FF2B5EF4-FFF2-40B4-BE49-F238E27FC236}">
                <a16:creationId xmlns:a16="http://schemas.microsoft.com/office/drawing/2014/main" id="{34ED3107-67EF-F125-6970-B055584E4C20}"/>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9362" b="92340" l="9607" r="89520">
                        <a14:foregroundMark x1="30568" y1="9362" x2="30568" y2="9362"/>
                        <a14:foregroundMark x1="43668" y1="11489" x2="43668" y2="11489"/>
                        <a14:foregroundMark x1="54148" y1="20426" x2="54148" y2="20426"/>
                        <a14:foregroundMark x1="53275" y1="32340" x2="53275" y2="32340"/>
                        <a14:foregroundMark x1="21397" y1="40000" x2="21397" y2="40000"/>
                        <a14:foregroundMark x1="16157" y1="28085" x2="16157" y2="28085"/>
                        <a14:foregroundMark x1="20961" y1="15745" x2="20961" y2="15745"/>
                        <a14:foregroundMark x1="22707" y1="38723" x2="22707" y2="38723"/>
                        <a14:foregroundMark x1="68122" y1="92340" x2="68122" y2="92340"/>
                      </a14:backgroundRemoval>
                    </a14:imgEffect>
                  </a14:imgLayer>
                </a14:imgProps>
              </a:ext>
            </a:extLst>
          </a:blip>
          <a:stretch>
            <a:fillRect/>
          </a:stretch>
        </p:blipFill>
        <p:spPr>
          <a:xfrm>
            <a:off x="4282549" y="4661701"/>
            <a:ext cx="902476" cy="926123"/>
          </a:xfrm>
          <a:prstGeom prst="rect">
            <a:avLst/>
          </a:prstGeom>
        </p:spPr>
      </p:pic>
      <p:sp>
        <p:nvSpPr>
          <p:cNvPr id="24" name="ZoneTexte 23">
            <a:extLst>
              <a:ext uri="{FF2B5EF4-FFF2-40B4-BE49-F238E27FC236}">
                <a16:creationId xmlns:a16="http://schemas.microsoft.com/office/drawing/2014/main" id="{2F2CE8DE-2B76-71B2-CCBE-A5E4893A90A3}"/>
              </a:ext>
            </a:extLst>
          </p:cNvPr>
          <p:cNvSpPr txBox="1"/>
          <p:nvPr/>
        </p:nvSpPr>
        <p:spPr>
          <a:xfrm>
            <a:off x="6719298" y="5558320"/>
            <a:ext cx="4397340" cy="461665"/>
          </a:xfrm>
          <a:prstGeom prst="rect">
            <a:avLst/>
          </a:prstGeom>
          <a:noFill/>
        </p:spPr>
        <p:txBody>
          <a:bodyPr wrap="square" rtlCol="0">
            <a:spAutoFit/>
          </a:bodyPr>
          <a:lstStyle/>
          <a:p>
            <a:r>
              <a:rPr lang="fr-FR" sz="1200" i="1" dirty="0">
                <a:latin typeface="Montserrat" panose="00000500000000000000" pitchFamily="2" charset="0"/>
              </a:rPr>
              <a:t>Accès depuis la RDC/ marché des professionnels/Accès rapide/Fiche de délégation</a:t>
            </a:r>
          </a:p>
        </p:txBody>
      </p:sp>
      <p:pic>
        <p:nvPicPr>
          <p:cNvPr id="26" name="Image 25">
            <a:extLst>
              <a:ext uri="{FF2B5EF4-FFF2-40B4-BE49-F238E27FC236}">
                <a16:creationId xmlns:a16="http://schemas.microsoft.com/office/drawing/2014/main" id="{C43AC961-5F22-97DE-B626-8B5D77AFE169}"/>
              </a:ext>
            </a:extLst>
          </p:cNvPr>
          <p:cNvPicPr>
            <a:picLocks noChangeAspect="1"/>
          </p:cNvPicPr>
          <p:nvPr/>
        </p:nvPicPr>
        <p:blipFill>
          <a:blip r:embed="rId10"/>
          <a:stretch>
            <a:fillRect/>
          </a:stretch>
        </p:blipFill>
        <p:spPr>
          <a:xfrm>
            <a:off x="6863995" y="4489807"/>
            <a:ext cx="1037865" cy="663445"/>
          </a:xfrm>
          <a:prstGeom prst="rect">
            <a:avLst/>
          </a:prstGeom>
        </p:spPr>
      </p:pic>
      <p:pic>
        <p:nvPicPr>
          <p:cNvPr id="27" name="Image 26">
            <a:extLst>
              <a:ext uri="{FF2B5EF4-FFF2-40B4-BE49-F238E27FC236}">
                <a16:creationId xmlns:a16="http://schemas.microsoft.com/office/drawing/2014/main" id="{4FC20621-D8CE-6BC1-B5BB-D12E97BBBA26}"/>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9962" b="92720" l="2805" r="92244">
                        <a14:foregroundMark x1="3135" y1="33333" x2="3135" y2="33333"/>
                        <a14:foregroundMark x1="37459" y1="93103" x2="37459" y2="93103"/>
                        <a14:foregroundMark x1="92244" y1="58238" x2="92244" y2="58238"/>
                        <a14:foregroundMark x1="53300" y1="50958" x2="53300" y2="50958"/>
                        <a14:foregroundMark x1="46205" y1="37165" x2="46205" y2="37165"/>
                        <a14:foregroundMark x1="70297" y1="33716" x2="70297" y2="33716"/>
                        <a14:foregroundMark x1="79868" y1="46360" x2="79868" y2="46360"/>
                        <a14:foregroundMark x1="30858" y1="40996" x2="30858" y2="40996"/>
                        <a14:foregroundMark x1="11716" y1="40613" x2="11716" y2="40613"/>
                      </a14:backgroundRemoval>
                    </a14:imgEffect>
                  </a14:imgLayer>
                </a14:imgProps>
              </a:ext>
            </a:extLst>
          </a:blip>
          <a:stretch>
            <a:fillRect/>
          </a:stretch>
        </p:blipFill>
        <p:spPr>
          <a:xfrm>
            <a:off x="10746769" y="154963"/>
            <a:ext cx="1160979" cy="500026"/>
          </a:xfrm>
          <a:prstGeom prst="rect">
            <a:avLst/>
          </a:prstGeom>
        </p:spPr>
      </p:pic>
      <p:pic>
        <p:nvPicPr>
          <p:cNvPr id="29" name="Image 28">
            <a:extLst>
              <a:ext uri="{FF2B5EF4-FFF2-40B4-BE49-F238E27FC236}">
                <a16:creationId xmlns:a16="http://schemas.microsoft.com/office/drawing/2014/main" id="{1D9E2F52-EA73-F8F0-248B-3836CA43256C}"/>
              </a:ext>
            </a:extLst>
          </p:cNvPr>
          <p:cNvPicPr>
            <a:picLocks noChangeAspect="1"/>
          </p:cNvPicPr>
          <p:nvPr/>
        </p:nvPicPr>
        <p:blipFill>
          <a:blip r:embed="rId13"/>
          <a:stretch>
            <a:fillRect/>
          </a:stretch>
        </p:blipFill>
        <p:spPr>
          <a:xfrm>
            <a:off x="6372575" y="1047964"/>
            <a:ext cx="283154" cy="261373"/>
          </a:xfrm>
          <a:prstGeom prst="rect">
            <a:avLst/>
          </a:prstGeom>
        </p:spPr>
      </p:pic>
      <p:pic>
        <p:nvPicPr>
          <p:cNvPr id="31" name="Image 30">
            <a:extLst>
              <a:ext uri="{FF2B5EF4-FFF2-40B4-BE49-F238E27FC236}">
                <a16:creationId xmlns:a16="http://schemas.microsoft.com/office/drawing/2014/main" id="{DF4170F6-5796-911D-AAE9-A9E2A6795575}"/>
              </a:ext>
            </a:extLst>
          </p:cNvPr>
          <p:cNvPicPr>
            <a:picLocks noChangeAspect="1"/>
          </p:cNvPicPr>
          <p:nvPr/>
        </p:nvPicPr>
        <p:blipFill>
          <a:blip r:embed="rId14"/>
          <a:stretch>
            <a:fillRect/>
          </a:stretch>
        </p:blipFill>
        <p:spPr>
          <a:xfrm>
            <a:off x="10630125" y="5271099"/>
            <a:ext cx="1390844" cy="11241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43763479"/>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c52eb4dc-0ef3-4aa8-8e03-025dbf6c8637"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8259</TotalTime>
  <Words>754</Words>
  <Application>Microsoft Office PowerPoint</Application>
  <PresentationFormat>Grand écran</PresentationFormat>
  <Paragraphs>72</Paragraphs>
  <Slides>9</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9</vt:i4>
      </vt:variant>
    </vt:vector>
  </HeadingPairs>
  <TitlesOfParts>
    <vt:vector size="17" baseType="lpstr">
      <vt:lpstr>Arial</vt:lpstr>
      <vt:lpstr>Arial Black</vt:lpstr>
      <vt:lpstr>Arial Narrow</vt:lpstr>
      <vt:lpstr>Calibri</vt:lpstr>
      <vt:lpstr>Montserrat</vt:lpstr>
      <vt:lpstr>Montserrat Black</vt:lpstr>
      <vt:lpstr>Wingdings</vt:lpstr>
      <vt:lpstr>Thème Office</vt:lpstr>
      <vt:lpstr>L’HEBDO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REFFORT Didier [CEGEE]</cp:lastModifiedBy>
  <cp:revision>349</cp:revision>
  <dcterms:created xsi:type="dcterms:W3CDTF">2020-06-24T09:20:11Z</dcterms:created>
  <dcterms:modified xsi:type="dcterms:W3CDTF">2023-09-01T15:40:28Z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