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3.xml" ContentType="application/vnd.openxmlformats-officedocument.drawingml.chart+xml"/>
  <Override PartName="/ppt/charts/style3.xml" ContentType="application/vnd.ms-office.chartstyle+xml"/>
  <Override PartName="/ppt/charts/colors3.xml" ContentType="application/vnd.ms-office.chartcolorstyle+xml"/>
  <Override PartName="/ppt/charts/chart1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0.xml" ContentType="application/vnd.openxmlformats-officedocument.presentationml.notesSlide+xml"/>
  <Override PartName="/ppt/charts/chart1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75" r:id="rId5"/>
  </p:sldMasterIdLst>
  <p:notesMasterIdLst>
    <p:notesMasterId r:id="rId50"/>
  </p:notesMasterIdLst>
  <p:handoutMasterIdLst>
    <p:handoutMasterId r:id="rId51"/>
  </p:handoutMasterIdLst>
  <p:sldIdLst>
    <p:sldId id="326" r:id="rId6"/>
    <p:sldId id="322" r:id="rId7"/>
    <p:sldId id="323" r:id="rId8"/>
    <p:sldId id="434" r:id="rId9"/>
    <p:sldId id="408" r:id="rId10"/>
    <p:sldId id="336" r:id="rId11"/>
    <p:sldId id="337" r:id="rId12"/>
    <p:sldId id="341" r:id="rId13"/>
    <p:sldId id="448" r:id="rId14"/>
    <p:sldId id="415" r:id="rId15"/>
    <p:sldId id="411" r:id="rId16"/>
    <p:sldId id="429" r:id="rId17"/>
    <p:sldId id="261" r:id="rId18"/>
    <p:sldId id="316" r:id="rId19"/>
    <p:sldId id="315" r:id="rId20"/>
    <p:sldId id="314" r:id="rId21"/>
    <p:sldId id="313" r:id="rId22"/>
    <p:sldId id="311" r:id="rId23"/>
    <p:sldId id="310" r:id="rId24"/>
    <p:sldId id="309" r:id="rId25"/>
    <p:sldId id="307" r:id="rId26"/>
    <p:sldId id="450" r:id="rId27"/>
    <p:sldId id="452" r:id="rId28"/>
    <p:sldId id="453" r:id="rId29"/>
    <p:sldId id="454" r:id="rId30"/>
    <p:sldId id="455" r:id="rId31"/>
    <p:sldId id="308" r:id="rId32"/>
    <p:sldId id="418" r:id="rId33"/>
    <p:sldId id="272" r:id="rId34"/>
    <p:sldId id="356" r:id="rId35"/>
    <p:sldId id="355" r:id="rId36"/>
    <p:sldId id="295" r:id="rId37"/>
    <p:sldId id="293" r:id="rId38"/>
    <p:sldId id="297" r:id="rId39"/>
    <p:sldId id="299" r:id="rId40"/>
    <p:sldId id="300" r:id="rId41"/>
    <p:sldId id="298" r:id="rId42"/>
    <p:sldId id="301" r:id="rId43"/>
    <p:sldId id="304" r:id="rId44"/>
    <p:sldId id="303" r:id="rId45"/>
    <p:sldId id="302" r:id="rId46"/>
    <p:sldId id="305" r:id="rId47"/>
    <p:sldId id="306" r:id="rId48"/>
    <p:sldId id="321" r:id="rId49"/>
  </p:sldIdLst>
  <p:sldSz cx="12192000" cy="6858000"/>
  <p:notesSz cx="7104063" cy="10234613"/>
  <p:embeddedFontLst>
    <p:embeddedFont>
      <p:font typeface="Calibri" panose="020F0502020204030204" pitchFamily="34" charset="0"/>
      <p:regular r:id="rId52"/>
      <p:bold r:id="rId53"/>
      <p:italic r:id="rId54"/>
      <p:boldItalic r:id="rId55"/>
    </p:embeddedFont>
    <p:embeddedFont>
      <p:font typeface="Geon Expanded" panose="020B0604020202020204" charset="0"/>
      <p:regular r:id="rId56"/>
      <p:italic r:id="rId57"/>
    </p:embeddedFont>
    <p:embeddedFont>
      <p:font typeface="Geon Expanded Bold" panose="020B0604020202020204" charset="0"/>
      <p:regular r:id="rId58"/>
      <p:bold r:id="rId59"/>
      <p:italic r:id="rId60"/>
      <p:boldItalic r:id="rId61"/>
    </p:embeddedFont>
    <p:embeddedFont>
      <p:font typeface="Geon Expanded Medium" panose="020B0604020202020204" charset="0"/>
      <p:regular r:id="rId62"/>
      <p:italic r:id="rId63"/>
    </p:embeddedFont>
    <p:embeddedFont>
      <p:font typeface="Helvetica" panose="020B0604020202020204" pitchFamily="34" charset="0"/>
      <p:regular r:id="rId64"/>
      <p:bold r:id="rId65"/>
      <p:italic r:id="rId66"/>
      <p:boldItalic r:id="rId67"/>
    </p:embeddedFont>
    <p:embeddedFont>
      <p:font typeface="Locator" panose="020B0604020202020204" charset="0"/>
      <p:regular r:id="rId68"/>
      <p:bold r:id="rId69"/>
      <p:italic r:id="rId70"/>
      <p:boldItalic r:id="rId71"/>
    </p:embeddedFont>
    <p:embeddedFont>
      <p:font typeface="Locator Light" panose="020B0604020202020204" charset="0"/>
      <p:regular r:id="rId72"/>
      <p:italic r:id="rId73"/>
    </p:embeddedFont>
    <p:embeddedFont>
      <p:font typeface="Locator Medium" panose="020B0604020202020204" charset="0"/>
      <p:regular r:id="rId74"/>
      <p:italic r:id="rId75"/>
    </p:embeddedFont>
    <p:embeddedFont>
      <p:font typeface="Open Sans" panose="020B0606030504020204" pitchFamily="34" charset="0"/>
      <p:regular r:id="rId76"/>
      <p:bold r:id="rId77"/>
      <p:italic r:id="rId78"/>
      <p:boldItalic r:id="rId79"/>
    </p:embeddedFont>
    <p:embeddedFont>
      <p:font typeface="Segoe UI" panose="020B0502040204020203" pitchFamily="34" charset="0"/>
      <p:regular r:id="rId80"/>
      <p:bold r:id="rId81"/>
      <p:italic r:id="rId82"/>
      <p:boldItalic r:id="rId83"/>
    </p:embeddedFont>
    <p:embeddedFont>
      <p:font typeface="Work Sans" panose="020B0604020202020204" charset="0"/>
      <p:regular r:id="rId84"/>
      <p:bold r:id="rId85"/>
      <p:italic r:id="rId86"/>
      <p:boldItalic r:id="rId87"/>
    </p:embeddedFont>
    <p:embeddedFont>
      <p:font typeface="Work Sans Light" panose="020B0604020202020204" charset="0"/>
      <p:regular r:id="rId88"/>
      <p:italic r:id="rId89"/>
    </p:embeddedFont>
    <p:embeddedFont>
      <p:font typeface="Work Sans Medium" panose="020B0604020202020204" charset="0"/>
      <p:regular r:id="rId90"/>
      <p:italic r:id="rId91"/>
    </p:embeddedFont>
    <p:embeddedFont>
      <p:font typeface="Work Sans SemiBold" panose="020B0604020202020204" charset="0"/>
      <p:bold r:id="rId92"/>
      <p:boldItalic r:id="rId93"/>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19A77B-1630-3B9A-B984-D381C5ADD474}" name="SAULNIER Cecile [ECUVIE]" initials="SC[" userId="S::cecile.saulnier@ecuvie.caisse-epargne.fr::9e0507c2-a4cc-4a46-81c9-c48db2794098" providerId="AD"/>
  <p188:author id="{936E889E-FFA9-67C7-2AB3-3D2A84942D30}" name="LAROCHE-JOUBERT ANNE-CLAIRE" initials="LJAC" userId="S::Anne-claire.LAROCHE-JOUBERT@bpce.fr::8f9f7c82-082e-4d88-981e-7606cf52b4b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é Arobace" initials="SA" lastIdx="23" clrIdx="0">
    <p:extLst>
      <p:ext uri="{19B8F6BF-5375-455C-9EA6-DF929625EA0E}">
        <p15:presenceInfo xmlns:p15="http://schemas.microsoft.com/office/powerpoint/2012/main" userId="19739f70460fd052" providerId="Windows Live"/>
      </p:ext>
    </p:extLst>
  </p:cmAuthor>
  <p:cmAuthor id="2" name="Chloe GUIHO" initials="CG" lastIdx="136" clrIdx="1">
    <p:extLst>
      <p:ext uri="{19B8F6BF-5375-455C-9EA6-DF929625EA0E}">
        <p15:presenceInfo xmlns:p15="http://schemas.microsoft.com/office/powerpoint/2012/main" userId="S::Chloe.GUIHO@primonial.fr::3ba8809d-1cfb-4315-8254-2e9ac26c8e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B64"/>
    <a:srgbClr val="E6E4D1"/>
    <a:srgbClr val="AAE1CF"/>
    <a:srgbClr val="FFFFFF"/>
    <a:srgbClr val="000000"/>
    <a:srgbClr val="4CC2A8"/>
    <a:srgbClr val="46D6C6"/>
    <a:srgbClr val="006C5A"/>
    <a:srgbClr val="05675F"/>
    <a:srgbClr val="4E96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5226" autoAdjust="0"/>
  </p:normalViewPr>
  <p:slideViewPr>
    <p:cSldViewPr snapToGrid="0" showGuides="1">
      <p:cViewPr varScale="1">
        <p:scale>
          <a:sx n="62" d="100"/>
          <a:sy n="62" d="100"/>
        </p:scale>
        <p:origin x="752" y="52"/>
      </p:cViewPr>
      <p:guideLst>
        <p:guide orient="horz" pos="2160"/>
        <p:guide pos="3840"/>
      </p:guideLst>
    </p:cSldViewPr>
  </p:slideViewPr>
  <p:outlineViewPr>
    <p:cViewPr>
      <p:scale>
        <a:sx n="33" d="100"/>
        <a:sy n="33" d="100"/>
      </p:scale>
      <p:origin x="0" y="-9576"/>
    </p:cViewPr>
  </p:outlineViewPr>
  <p:notesTextViewPr>
    <p:cViewPr>
      <p:scale>
        <a:sx n="3" d="2"/>
        <a:sy n="3" d="2"/>
      </p:scale>
      <p:origin x="0" y="0"/>
    </p:cViewPr>
  </p:notesTextViewPr>
  <p:sorterViewPr>
    <p:cViewPr>
      <p:scale>
        <a:sx n="80" d="100"/>
        <a:sy n="80" d="100"/>
      </p:scale>
      <p:origin x="0" y="-2364"/>
    </p:cViewPr>
  </p:sorterViewPr>
  <p:notesViewPr>
    <p:cSldViewPr snapToGrid="0">
      <p:cViewPr varScale="1">
        <p:scale>
          <a:sx n="77" d="100"/>
          <a:sy n="77" d="100"/>
        </p:scale>
        <p:origin x="4008" y="12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font" Target="fonts/font12.fntdata"/><Relationship Id="rId68" Type="http://schemas.openxmlformats.org/officeDocument/2006/relationships/font" Target="fonts/font17.fntdata"/><Relationship Id="rId76" Type="http://schemas.openxmlformats.org/officeDocument/2006/relationships/font" Target="fonts/font25.fntdata"/><Relationship Id="rId84" Type="http://schemas.openxmlformats.org/officeDocument/2006/relationships/font" Target="fonts/font33.fntdata"/><Relationship Id="rId89" Type="http://schemas.openxmlformats.org/officeDocument/2006/relationships/font" Target="fonts/font38.fntdata"/><Relationship Id="rId97"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font" Target="fonts/font20.fntdata"/><Relationship Id="rId92" Type="http://schemas.openxmlformats.org/officeDocument/2006/relationships/font" Target="fonts/font41.fntdata"/><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74" Type="http://schemas.openxmlformats.org/officeDocument/2006/relationships/font" Target="fonts/font23.fntdata"/><Relationship Id="rId79" Type="http://schemas.openxmlformats.org/officeDocument/2006/relationships/font" Target="fonts/font28.fntdata"/><Relationship Id="rId87" Type="http://schemas.openxmlformats.org/officeDocument/2006/relationships/font" Target="fonts/font36.fntdata"/><Relationship Id="rId5" Type="http://schemas.openxmlformats.org/officeDocument/2006/relationships/slideMaster" Target="slideMasters/slideMaster2.xml"/><Relationship Id="rId61" Type="http://schemas.openxmlformats.org/officeDocument/2006/relationships/font" Target="fonts/font10.fntdata"/><Relationship Id="rId82" Type="http://schemas.openxmlformats.org/officeDocument/2006/relationships/font" Target="fonts/font31.fntdata"/><Relationship Id="rId90" Type="http://schemas.openxmlformats.org/officeDocument/2006/relationships/font" Target="fonts/font39.fntdata"/><Relationship Id="rId95"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font" Target="fonts/font18.fntdata"/><Relationship Id="rId77" Type="http://schemas.openxmlformats.org/officeDocument/2006/relationships/font" Target="fonts/font26.fntdata"/><Relationship Id="rId8" Type="http://schemas.openxmlformats.org/officeDocument/2006/relationships/slide" Target="slides/slide3.xml"/><Relationship Id="rId51" Type="http://schemas.openxmlformats.org/officeDocument/2006/relationships/handoutMaster" Target="handoutMasters/handoutMaster1.xml"/><Relationship Id="rId72" Type="http://schemas.openxmlformats.org/officeDocument/2006/relationships/font" Target="fonts/font21.fntdata"/><Relationship Id="rId80" Type="http://schemas.openxmlformats.org/officeDocument/2006/relationships/font" Target="fonts/font29.fntdata"/><Relationship Id="rId85" Type="http://schemas.openxmlformats.org/officeDocument/2006/relationships/font" Target="fonts/font34.fntdata"/><Relationship Id="rId93" Type="http://schemas.openxmlformats.org/officeDocument/2006/relationships/font" Target="fonts/font42.fntdata"/><Relationship Id="rId98"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font" Target="fonts/font19.fntdata"/><Relationship Id="rId75" Type="http://schemas.openxmlformats.org/officeDocument/2006/relationships/font" Target="fonts/font24.fntdata"/><Relationship Id="rId83" Type="http://schemas.openxmlformats.org/officeDocument/2006/relationships/font" Target="fonts/font32.fntdata"/><Relationship Id="rId88" Type="http://schemas.openxmlformats.org/officeDocument/2006/relationships/font" Target="fonts/font37.fntdata"/><Relationship Id="rId91" Type="http://schemas.openxmlformats.org/officeDocument/2006/relationships/font" Target="fonts/font40.fntdata"/><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font" Target="fonts/font6.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3" Type="http://schemas.openxmlformats.org/officeDocument/2006/relationships/font" Target="fonts/font22.fntdata"/><Relationship Id="rId78" Type="http://schemas.openxmlformats.org/officeDocument/2006/relationships/font" Target="fonts/font27.fntdata"/><Relationship Id="rId81" Type="http://schemas.openxmlformats.org/officeDocument/2006/relationships/font" Target="fonts/font30.fntdata"/><Relationship Id="rId86" Type="http://schemas.openxmlformats.org/officeDocument/2006/relationships/font" Target="fonts/font35.fntdata"/><Relationship Id="rId94" Type="http://schemas.openxmlformats.org/officeDocument/2006/relationships/commentAuthors" Target="commentAuthors.xml"/><Relationship Id="rId9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3.xml"/><Relationship Id="rId1" Type="http://schemas.microsoft.com/office/2011/relationships/chartStyle" Target="style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4.xml"/><Relationship Id="rId1" Type="http://schemas.microsoft.com/office/2011/relationships/chartStyle" Target="style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918748802533961E-2"/>
          <c:y val="0.21126350721849865"/>
          <c:w val="0.86814896052868773"/>
          <c:h val="0.57747298556300275"/>
        </c:manualLayout>
      </c:layout>
      <c:doughnutChart>
        <c:varyColors val="1"/>
        <c:ser>
          <c:idx val="0"/>
          <c:order val="0"/>
          <c:tx>
            <c:strRef>
              <c:f>Feuil1!$B$1</c:f>
              <c:strCache>
                <c:ptCount val="1"/>
                <c:pt idx="0">
                  <c:v>Ventes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A7D1-1D48-92EE-CDC4363703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323-49FC-ACEC-82E215F8A1A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323-49FC-ACEC-82E215F8A1A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323-49FC-ACEC-82E215F8A1A1}"/>
              </c:ext>
            </c:extLst>
          </c:dPt>
          <c:dPt>
            <c:idx val="4"/>
            <c:bubble3D val="0"/>
            <c:spPr>
              <a:solidFill>
                <a:schemeClr val="tx1"/>
              </a:solidFill>
              <a:ln w="19050">
                <a:solidFill>
                  <a:schemeClr val="lt1"/>
                </a:solidFill>
              </a:ln>
              <a:effectLst/>
            </c:spPr>
            <c:extLst>
              <c:ext xmlns:c16="http://schemas.microsoft.com/office/drawing/2014/chart" uri="{C3380CC4-5D6E-409C-BE32-E72D297353CC}">
                <c16:uniqueId val="{00000009-4323-49FC-ACEC-82E215F8A1A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323-49FC-ACEC-82E215F8A1A1}"/>
              </c:ext>
            </c:extLst>
          </c:dPt>
          <c:dLbls>
            <c:delete val="1"/>
          </c:dLbls>
          <c:cat>
            <c:numRef>
              <c:f>Feuil1!$A$2:$A$7</c:f>
              <c:numCache>
                <c:formatCode>General</c:formatCode>
                <c:ptCount val="6"/>
              </c:numCache>
            </c:numRef>
          </c:cat>
          <c:val>
            <c:numRef>
              <c:f>Feuil1!$B$2:$B$7</c:f>
              <c:numCache>
                <c:formatCode>0.00%</c:formatCode>
                <c:ptCount val="6"/>
                <c:pt idx="0">
                  <c:v>0.34</c:v>
                </c:pt>
                <c:pt idx="1">
                  <c:v>7.0000000000000007E-2</c:v>
                </c:pt>
                <c:pt idx="2">
                  <c:v>0.1</c:v>
                </c:pt>
                <c:pt idx="3">
                  <c:v>0.04</c:v>
                </c:pt>
                <c:pt idx="4">
                  <c:v>0.45</c:v>
                </c:pt>
              </c:numCache>
            </c:numRef>
          </c:val>
          <c:extLst>
            <c:ext xmlns:c16="http://schemas.microsoft.com/office/drawing/2014/chart" uri="{C3380CC4-5D6E-409C-BE32-E72D297353CC}">
              <c16:uniqueId val="{00000000-A7D1-1D48-92EE-CDC43637038A}"/>
            </c:ext>
          </c:extLst>
        </c:ser>
        <c:dLbls>
          <c:showLegendKey val="0"/>
          <c:showVal val="0"/>
          <c:showCatName val="1"/>
          <c:showSerName val="0"/>
          <c:showPercent val="1"/>
          <c:showBubbleSize val="0"/>
          <c:showLeaderLines val="1"/>
        </c:dLbls>
        <c:firstSliceAng val="0"/>
        <c:holeSize val="7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solidFill>
                  <a:schemeClr val="tx1">
                    <a:lumMod val="65000"/>
                    <a:lumOff val="35000"/>
                  </a:schemeClr>
                </a:solidFill>
                <a:latin typeface="+mn-lt"/>
                <a:ea typeface="+mn-ea"/>
                <a:cs typeface="+mn-cs"/>
              </a:defRPr>
            </a:pPr>
            <a:r>
              <a:rPr lang="en-US" sz="600" b="0" i="0" dirty="0">
                <a:solidFill>
                  <a:schemeClr val="bg1"/>
                </a:solidFill>
                <a:latin typeface="Locator" panose="02000500030000020004" pitchFamily="2" charset="77"/>
              </a:rPr>
              <a:t>FRANCE</a:t>
            </a:r>
          </a:p>
        </c:rich>
      </c:tx>
      <c:layout>
        <c:manualLayout>
          <c:xMode val="edge"/>
          <c:yMode val="edge"/>
          <c:x val="0.29943067487448455"/>
          <c:y val="0.60396654420820017"/>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ln w="0"/>
          </c:spPr>
          <c:dPt>
            <c:idx val="0"/>
            <c:bubble3D val="0"/>
            <c:spPr>
              <a:solidFill>
                <a:srgbClr val="E6E4D1"/>
              </a:solidFill>
              <a:ln w="0">
                <a:solidFill>
                  <a:schemeClr val="lt1"/>
                </a:solidFill>
              </a:ln>
              <a:effectLst/>
            </c:spPr>
            <c:extLst>
              <c:ext xmlns:c16="http://schemas.microsoft.com/office/drawing/2014/chart" uri="{C3380CC4-5D6E-409C-BE32-E72D297353CC}">
                <c16:uniqueId val="{00000001-0038-1948-AD6C-0EF8328F7404}"/>
              </c:ext>
            </c:extLst>
          </c:dPt>
          <c:dPt>
            <c:idx val="1"/>
            <c:bubble3D val="0"/>
            <c:spPr>
              <a:solidFill>
                <a:srgbClr val="4CC2A8"/>
              </a:solidFill>
              <a:ln w="0">
                <a:solidFill>
                  <a:schemeClr val="lt1"/>
                </a:solidFill>
              </a:ln>
              <a:effectLst/>
            </c:spPr>
            <c:extLst>
              <c:ext xmlns:c16="http://schemas.microsoft.com/office/drawing/2014/chart" uri="{C3380CC4-5D6E-409C-BE32-E72D297353CC}">
                <c16:uniqueId val="{00000003-0038-1948-AD6C-0EF8328F7404}"/>
              </c:ext>
            </c:extLst>
          </c:dPt>
          <c:dPt>
            <c:idx val="2"/>
            <c:bubble3D val="0"/>
            <c:spPr>
              <a:solidFill>
                <a:srgbClr val="4E9688"/>
              </a:solidFill>
              <a:ln w="0">
                <a:solidFill>
                  <a:schemeClr val="lt1"/>
                </a:solidFill>
              </a:ln>
              <a:effectLst/>
            </c:spPr>
            <c:extLst>
              <c:ext xmlns:c16="http://schemas.microsoft.com/office/drawing/2014/chart" uri="{C3380CC4-5D6E-409C-BE32-E72D297353CC}">
                <c16:uniqueId val="{00000005-0038-1948-AD6C-0EF8328F7404}"/>
              </c:ext>
            </c:extLst>
          </c:dPt>
          <c:dPt>
            <c:idx val="3"/>
            <c:bubble3D val="0"/>
            <c:spPr>
              <a:solidFill>
                <a:srgbClr val="05675F"/>
              </a:solidFill>
              <a:ln w="0">
                <a:solidFill>
                  <a:schemeClr val="lt1"/>
                </a:solidFill>
              </a:ln>
              <a:effectLst/>
            </c:spPr>
            <c:extLst>
              <c:ext xmlns:c16="http://schemas.microsoft.com/office/drawing/2014/chart" uri="{C3380CC4-5D6E-409C-BE32-E72D297353CC}">
                <c16:uniqueId val="{00000007-0038-1948-AD6C-0EF8328F7404}"/>
              </c:ext>
            </c:extLst>
          </c:dPt>
          <c:dPt>
            <c:idx val="4"/>
            <c:bubble3D val="0"/>
            <c:spPr>
              <a:solidFill>
                <a:srgbClr val="AAE1CF"/>
              </a:solidFill>
              <a:ln w="0">
                <a:solidFill>
                  <a:schemeClr val="lt1"/>
                </a:solidFill>
              </a:ln>
              <a:effectLst/>
            </c:spPr>
            <c:extLst>
              <c:ext xmlns:c16="http://schemas.microsoft.com/office/drawing/2014/chart" uri="{C3380CC4-5D6E-409C-BE32-E72D297353CC}">
                <c16:uniqueId val="{00000009-0038-1948-AD6C-0EF8328F7404}"/>
              </c:ext>
            </c:extLst>
          </c:dPt>
          <c:dPt>
            <c:idx val="5"/>
            <c:bubble3D val="0"/>
            <c:spPr>
              <a:solidFill>
                <a:schemeClr val="accent6">
                  <a:lumMod val="60000"/>
                </a:schemeClr>
              </a:solidFill>
              <a:ln w="0">
                <a:solidFill>
                  <a:schemeClr val="lt1"/>
                </a:solidFill>
              </a:ln>
              <a:effectLst/>
            </c:spPr>
            <c:extLst>
              <c:ext xmlns:c16="http://schemas.microsoft.com/office/drawing/2014/chart" uri="{C3380CC4-5D6E-409C-BE32-E72D297353CC}">
                <c16:uniqueId val="{0000000B-0038-1948-AD6C-0EF8328F7404}"/>
              </c:ext>
            </c:extLst>
          </c:dPt>
          <c:dPt>
            <c:idx val="6"/>
            <c:bubble3D val="0"/>
            <c:spPr>
              <a:solidFill>
                <a:schemeClr val="accent2">
                  <a:lumMod val="80000"/>
                  <a:lumOff val="20000"/>
                </a:schemeClr>
              </a:solidFill>
              <a:ln w="0">
                <a:solidFill>
                  <a:schemeClr val="lt1"/>
                </a:solidFill>
              </a:ln>
              <a:effectLst/>
            </c:spPr>
            <c:extLst>
              <c:ext xmlns:c16="http://schemas.microsoft.com/office/drawing/2014/chart" uri="{C3380CC4-5D6E-409C-BE32-E72D297353CC}">
                <c16:uniqueId val="{0000000D-0038-1948-AD6C-0EF8328F7404}"/>
              </c:ext>
            </c:extLst>
          </c:dPt>
          <c:cat>
            <c:numRef>
              <c:f>Feuil1!$A$2:$A$6</c:f>
              <c:numCache>
                <c:formatCode>General</c:formatCode>
                <c:ptCount val="5"/>
              </c:numCache>
            </c:numRef>
          </c:cat>
          <c:val>
            <c:numRef>
              <c:f>Feuil1!$B$2:$B$6</c:f>
              <c:numCache>
                <c:formatCode>0.0%</c:formatCode>
                <c:ptCount val="5"/>
                <c:pt idx="0">
                  <c:v>0.61399999999999999</c:v>
                </c:pt>
                <c:pt idx="1">
                  <c:v>8.3000000000000004E-2</c:v>
                </c:pt>
                <c:pt idx="2" formatCode="0.00%">
                  <c:v>8.5000000000000006E-2</c:v>
                </c:pt>
                <c:pt idx="3" formatCode="0.00%">
                  <c:v>0.184</c:v>
                </c:pt>
                <c:pt idx="4" formatCode="0.00%">
                  <c:v>3.3000000000000002E-2</c:v>
                </c:pt>
              </c:numCache>
            </c:numRef>
          </c:val>
          <c:extLst>
            <c:ext xmlns:c16="http://schemas.microsoft.com/office/drawing/2014/chart" uri="{C3380CC4-5D6E-409C-BE32-E72D297353CC}">
              <c16:uniqueId val="{0000000E-0038-1948-AD6C-0EF8328F7404}"/>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b" anchorCtr="0"/>
          <a:lstStyle/>
          <a:p>
            <a:pPr>
              <a:defRPr sz="1862" b="1" i="0" u="none" strike="noStrike" kern="1200" spc="0" baseline="0">
                <a:solidFill>
                  <a:schemeClr val="tx1">
                    <a:lumMod val="65000"/>
                    <a:lumOff val="35000"/>
                  </a:schemeClr>
                </a:solidFill>
                <a:latin typeface="+mn-lt"/>
                <a:ea typeface="+mn-ea"/>
                <a:cs typeface="+mn-cs"/>
              </a:defRPr>
            </a:pPr>
            <a:r>
              <a:rPr lang="en-US" sz="600" b="0" i="0" dirty="0">
                <a:solidFill>
                  <a:schemeClr val="bg1"/>
                </a:solidFill>
                <a:latin typeface="Locator" panose="02000500030000020004" pitchFamily="2" charset="77"/>
              </a:rPr>
              <a:t>ESPAGNE</a:t>
            </a:r>
          </a:p>
        </c:rich>
      </c:tx>
      <c:layout>
        <c:manualLayout>
          <c:xMode val="edge"/>
          <c:yMode val="edge"/>
          <c:x val="0.23128015867533724"/>
          <c:y val="0.57484259212066868"/>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ln w="0"/>
          </c:spPr>
          <c:dPt>
            <c:idx val="0"/>
            <c:bubble3D val="0"/>
            <c:spPr>
              <a:solidFill>
                <a:srgbClr val="AAE1CF"/>
              </a:solidFill>
              <a:ln w="0">
                <a:solidFill>
                  <a:schemeClr val="lt1"/>
                </a:solidFill>
              </a:ln>
              <a:effectLst/>
            </c:spPr>
            <c:extLst>
              <c:ext xmlns:c16="http://schemas.microsoft.com/office/drawing/2014/chart" uri="{C3380CC4-5D6E-409C-BE32-E72D297353CC}">
                <c16:uniqueId val="{00000001-72A1-324A-8455-87CC72BDD1C2}"/>
              </c:ext>
            </c:extLst>
          </c:dPt>
          <c:dPt>
            <c:idx val="1"/>
            <c:bubble3D val="0"/>
            <c:spPr>
              <a:solidFill>
                <a:srgbClr val="05675F"/>
              </a:solidFill>
              <a:ln w="0">
                <a:solidFill>
                  <a:schemeClr val="lt1"/>
                </a:solidFill>
              </a:ln>
              <a:effectLst/>
            </c:spPr>
            <c:extLst>
              <c:ext xmlns:c16="http://schemas.microsoft.com/office/drawing/2014/chart" uri="{C3380CC4-5D6E-409C-BE32-E72D297353CC}">
                <c16:uniqueId val="{00000003-72A1-324A-8455-87CC72BDD1C2}"/>
              </c:ext>
            </c:extLst>
          </c:dPt>
          <c:dPt>
            <c:idx val="2"/>
            <c:bubble3D val="0"/>
            <c:spPr>
              <a:solidFill>
                <a:srgbClr val="4E9688"/>
              </a:solidFill>
              <a:ln w="0">
                <a:solidFill>
                  <a:schemeClr val="lt1"/>
                </a:solidFill>
              </a:ln>
              <a:effectLst/>
            </c:spPr>
            <c:extLst>
              <c:ext xmlns:c16="http://schemas.microsoft.com/office/drawing/2014/chart" uri="{C3380CC4-5D6E-409C-BE32-E72D297353CC}">
                <c16:uniqueId val="{00000005-72A1-324A-8455-87CC72BDD1C2}"/>
              </c:ext>
            </c:extLst>
          </c:dPt>
          <c:dPt>
            <c:idx val="3"/>
            <c:bubble3D val="0"/>
            <c:spPr>
              <a:solidFill>
                <a:schemeClr val="accent1">
                  <a:tint val="30000"/>
                </a:schemeClr>
              </a:solidFill>
              <a:ln w="0">
                <a:solidFill>
                  <a:schemeClr val="lt1"/>
                </a:solidFill>
              </a:ln>
              <a:effectLst/>
            </c:spPr>
            <c:extLst>
              <c:ext xmlns:c16="http://schemas.microsoft.com/office/drawing/2014/chart" uri="{C3380CC4-5D6E-409C-BE32-E72D297353CC}">
                <c16:uniqueId val="{00000007-72A1-324A-8455-87CC72BDD1C2}"/>
              </c:ext>
            </c:extLst>
          </c:dPt>
          <c:dPt>
            <c:idx val="4"/>
            <c:bubble3D val="0"/>
            <c:spPr>
              <a:solidFill>
                <a:schemeClr val="accent1">
                  <a:tint val="95000"/>
                </a:schemeClr>
              </a:solidFill>
              <a:ln w="0">
                <a:solidFill>
                  <a:schemeClr val="lt1"/>
                </a:solidFill>
              </a:ln>
              <a:effectLst/>
            </c:spPr>
            <c:extLst>
              <c:ext xmlns:c16="http://schemas.microsoft.com/office/drawing/2014/chart" uri="{C3380CC4-5D6E-409C-BE32-E72D297353CC}">
                <c16:uniqueId val="{00000009-72A1-324A-8455-87CC72BDD1C2}"/>
              </c:ext>
            </c:extLst>
          </c:dPt>
          <c:dPt>
            <c:idx val="5"/>
            <c:bubble3D val="0"/>
            <c:spPr>
              <a:solidFill>
                <a:schemeClr val="accent1">
                  <a:tint val="60000"/>
                </a:schemeClr>
              </a:solidFill>
              <a:ln w="0">
                <a:solidFill>
                  <a:schemeClr val="lt1"/>
                </a:solidFill>
              </a:ln>
              <a:effectLst/>
            </c:spPr>
            <c:extLst>
              <c:ext xmlns:c16="http://schemas.microsoft.com/office/drawing/2014/chart" uri="{C3380CC4-5D6E-409C-BE32-E72D297353CC}">
                <c16:uniqueId val="{0000000B-72A1-324A-8455-87CC72BDD1C2}"/>
              </c:ext>
            </c:extLst>
          </c:dPt>
          <c:dPt>
            <c:idx val="6"/>
            <c:bubble3D val="0"/>
            <c:spPr>
              <a:solidFill>
                <a:schemeClr val="accent1">
                  <a:tint val="25000"/>
                </a:schemeClr>
              </a:solidFill>
              <a:ln w="0">
                <a:solidFill>
                  <a:schemeClr val="lt1"/>
                </a:solidFill>
              </a:ln>
              <a:effectLst/>
            </c:spPr>
            <c:extLst>
              <c:ext xmlns:c16="http://schemas.microsoft.com/office/drawing/2014/chart" uri="{C3380CC4-5D6E-409C-BE32-E72D297353CC}">
                <c16:uniqueId val="{0000000D-72A1-324A-8455-87CC72BDD1C2}"/>
              </c:ext>
            </c:extLst>
          </c:dPt>
          <c:cat>
            <c:strRef>
              <c:f>Feuil1!$A$2:$A$4</c:f>
              <c:strCache>
                <c:ptCount val="3"/>
                <c:pt idx="0">
                  <c:v>Particulier</c:v>
                </c:pt>
                <c:pt idx="1">
                  <c:v>Institutionnel</c:v>
                </c:pt>
                <c:pt idx="2">
                  <c:v>Autre</c:v>
                </c:pt>
              </c:strCache>
            </c:strRef>
          </c:cat>
          <c:val>
            <c:numRef>
              <c:f>Feuil1!$B$2:$B$4</c:f>
              <c:numCache>
                <c:formatCode>0.0%</c:formatCode>
                <c:ptCount val="3"/>
                <c:pt idx="0">
                  <c:v>1.7999999999999999E-2</c:v>
                </c:pt>
                <c:pt idx="1">
                  <c:v>0.27700000000000002</c:v>
                </c:pt>
                <c:pt idx="2" formatCode="0.00%">
                  <c:v>0.70499999999999996</c:v>
                </c:pt>
              </c:numCache>
            </c:numRef>
          </c:val>
          <c:extLst>
            <c:ext xmlns:c16="http://schemas.microsoft.com/office/drawing/2014/chart" uri="{C3380CC4-5D6E-409C-BE32-E72D297353CC}">
              <c16:uniqueId val="{0000000E-72A1-324A-8455-87CC72BDD1C2}"/>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solidFill>
                  <a:schemeClr val="tx1">
                    <a:lumMod val="65000"/>
                    <a:lumOff val="35000"/>
                  </a:schemeClr>
                </a:solidFill>
                <a:latin typeface="+mn-lt"/>
                <a:ea typeface="+mn-ea"/>
                <a:cs typeface="+mn-cs"/>
              </a:defRPr>
            </a:pPr>
            <a:r>
              <a:rPr lang="en-US" sz="600" b="0" i="0" dirty="0">
                <a:solidFill>
                  <a:schemeClr val="tx2"/>
                </a:solidFill>
                <a:latin typeface="Locator" panose="02000500030000020004" pitchFamily="2" charset="77"/>
              </a:rPr>
              <a:t>ITALIE</a:t>
            </a:r>
          </a:p>
        </c:rich>
      </c:tx>
      <c:layout>
        <c:manualLayout>
          <c:xMode val="edge"/>
          <c:yMode val="edge"/>
          <c:x val="0.20331658684439888"/>
          <c:y val="0.60396621788998095"/>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ln w="0">
              <a:solidFill>
                <a:schemeClr val="lt1"/>
              </a:solidFill>
            </a:ln>
          </c:spPr>
          <c:dPt>
            <c:idx val="0"/>
            <c:bubble3D val="0"/>
            <c:spPr>
              <a:solidFill>
                <a:srgbClr val="AAE1CF"/>
              </a:solidFill>
              <a:ln w="0">
                <a:solidFill>
                  <a:schemeClr val="lt1"/>
                </a:solidFill>
              </a:ln>
              <a:effectLst/>
            </c:spPr>
            <c:extLst>
              <c:ext xmlns:c16="http://schemas.microsoft.com/office/drawing/2014/chart" uri="{C3380CC4-5D6E-409C-BE32-E72D297353CC}">
                <c16:uniqueId val="{00000001-315D-FD4F-B09B-A430BF557886}"/>
              </c:ext>
            </c:extLst>
          </c:dPt>
          <c:dPt>
            <c:idx val="1"/>
            <c:bubble3D val="0"/>
            <c:spPr>
              <a:solidFill>
                <a:srgbClr val="4CC2A8"/>
              </a:solidFill>
              <a:ln w="0">
                <a:solidFill>
                  <a:schemeClr val="lt1"/>
                </a:solidFill>
              </a:ln>
              <a:effectLst/>
            </c:spPr>
            <c:extLst>
              <c:ext xmlns:c16="http://schemas.microsoft.com/office/drawing/2014/chart" uri="{C3380CC4-5D6E-409C-BE32-E72D297353CC}">
                <c16:uniqueId val="{00000003-315D-FD4F-B09B-A430BF557886}"/>
              </c:ext>
            </c:extLst>
          </c:dPt>
          <c:dPt>
            <c:idx val="2"/>
            <c:bubble3D val="0"/>
            <c:spPr>
              <a:solidFill>
                <a:srgbClr val="05675F"/>
              </a:solidFill>
              <a:ln w="0">
                <a:solidFill>
                  <a:schemeClr val="lt1"/>
                </a:solidFill>
              </a:ln>
              <a:effectLst/>
            </c:spPr>
            <c:extLst>
              <c:ext xmlns:c16="http://schemas.microsoft.com/office/drawing/2014/chart" uri="{C3380CC4-5D6E-409C-BE32-E72D297353CC}">
                <c16:uniqueId val="{00000005-315D-FD4F-B09B-A430BF557886}"/>
              </c:ext>
            </c:extLst>
          </c:dPt>
          <c:dPt>
            <c:idx val="5"/>
            <c:bubble3D val="0"/>
            <c:spPr>
              <a:solidFill>
                <a:srgbClr val="ADC1D0"/>
              </a:solidFill>
              <a:ln w="0">
                <a:solidFill>
                  <a:schemeClr val="lt1"/>
                </a:solidFill>
              </a:ln>
              <a:effectLst/>
            </c:spPr>
            <c:extLst>
              <c:ext xmlns:c16="http://schemas.microsoft.com/office/drawing/2014/chart" uri="{C3380CC4-5D6E-409C-BE32-E72D297353CC}">
                <c16:uniqueId val="{0000000B-315D-FD4F-B09B-A430BF557886}"/>
              </c:ext>
            </c:extLst>
          </c:dPt>
          <c:dPt>
            <c:idx val="6"/>
            <c:bubble3D val="0"/>
            <c:spPr>
              <a:solidFill>
                <a:schemeClr val="accent1">
                  <a:lumMod val="60000"/>
                </a:schemeClr>
              </a:solidFill>
              <a:ln w="0">
                <a:solidFill>
                  <a:schemeClr val="lt1"/>
                </a:solidFill>
              </a:ln>
              <a:effectLst/>
            </c:spPr>
            <c:extLst>
              <c:ext xmlns:c16="http://schemas.microsoft.com/office/drawing/2014/chart" uri="{C3380CC4-5D6E-409C-BE32-E72D297353CC}">
                <c16:uniqueId val="{0000000D-315D-FD4F-B09B-A430BF557886}"/>
              </c:ext>
            </c:extLst>
          </c:dPt>
          <c:cat>
            <c:numRef>
              <c:f>Feuil1!$A$2:$A$4</c:f>
              <c:numCache>
                <c:formatCode>General</c:formatCode>
                <c:ptCount val="3"/>
              </c:numCache>
            </c:numRef>
          </c:cat>
          <c:val>
            <c:numRef>
              <c:f>Feuil1!$B$2:$B$4</c:f>
              <c:numCache>
                <c:formatCode>0.0%</c:formatCode>
                <c:ptCount val="3"/>
                <c:pt idx="0">
                  <c:v>0.13900000000000001</c:v>
                </c:pt>
                <c:pt idx="1">
                  <c:v>0.83699999999999997</c:v>
                </c:pt>
                <c:pt idx="2" formatCode="0.00%">
                  <c:v>2.4</c:v>
                </c:pt>
              </c:numCache>
            </c:numRef>
          </c:val>
          <c:extLst>
            <c:ext xmlns:c16="http://schemas.microsoft.com/office/drawing/2014/chart" uri="{C3380CC4-5D6E-409C-BE32-E72D297353CC}">
              <c16:uniqueId val="{0000000E-315D-FD4F-B09B-A430BF557886}"/>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solidFill>
                  <a:schemeClr val="tx1">
                    <a:lumMod val="65000"/>
                    <a:lumOff val="35000"/>
                  </a:schemeClr>
                </a:solidFill>
                <a:latin typeface="+mn-lt"/>
                <a:ea typeface="+mn-ea"/>
                <a:cs typeface="+mn-cs"/>
              </a:defRPr>
            </a:pPr>
            <a:r>
              <a:rPr lang="en-US" sz="600" b="0" i="0" dirty="0">
                <a:solidFill>
                  <a:schemeClr val="tx2"/>
                </a:solidFill>
                <a:latin typeface="Locator" panose="02000500030000020004" pitchFamily="2" charset="77"/>
              </a:rPr>
              <a:t>AUTRICHE</a:t>
            </a:r>
          </a:p>
        </c:rich>
      </c:tx>
      <c:layout>
        <c:manualLayout>
          <c:xMode val="edge"/>
          <c:yMode val="edge"/>
          <c:x val="0.61612661278312553"/>
          <c:y val="0.32865660163086641"/>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solidFill>
              <a:srgbClr val="05675F"/>
            </a:solidFill>
            <a:ln>
              <a:noFill/>
            </a:ln>
          </c:spPr>
          <c:dPt>
            <c:idx val="0"/>
            <c:bubble3D val="0"/>
            <c:spPr>
              <a:solidFill>
                <a:srgbClr val="05675F"/>
              </a:solidFill>
              <a:ln w="0">
                <a:solidFill>
                  <a:schemeClr val="bg1"/>
                </a:solidFill>
              </a:ln>
              <a:effectLst/>
            </c:spPr>
            <c:extLst>
              <c:ext xmlns:c16="http://schemas.microsoft.com/office/drawing/2014/chart" uri="{C3380CC4-5D6E-409C-BE32-E72D297353CC}">
                <c16:uniqueId val="{00000001-E7C5-2B4A-A429-D179CDB8980E}"/>
              </c:ext>
            </c:extLst>
          </c:dPt>
          <c:dPt>
            <c:idx val="3"/>
            <c:bubble3D val="0"/>
            <c:spPr>
              <a:solidFill>
                <a:srgbClr val="05675F"/>
              </a:solidFill>
              <a:ln w="19050">
                <a:noFill/>
              </a:ln>
              <a:effectLst/>
            </c:spPr>
            <c:extLst>
              <c:ext xmlns:c16="http://schemas.microsoft.com/office/drawing/2014/chart" uri="{C3380CC4-5D6E-409C-BE32-E72D297353CC}">
                <c16:uniqueId val="{00000007-E7C5-2B4A-A429-D179CDB8980E}"/>
              </c:ext>
            </c:extLst>
          </c:dPt>
          <c:dPt>
            <c:idx val="4"/>
            <c:bubble3D val="0"/>
            <c:spPr>
              <a:solidFill>
                <a:srgbClr val="05675F"/>
              </a:solidFill>
              <a:ln w="19050">
                <a:noFill/>
              </a:ln>
              <a:effectLst/>
            </c:spPr>
            <c:extLst>
              <c:ext xmlns:c16="http://schemas.microsoft.com/office/drawing/2014/chart" uri="{C3380CC4-5D6E-409C-BE32-E72D297353CC}">
                <c16:uniqueId val="{00000009-E7C5-2B4A-A429-D179CDB8980E}"/>
              </c:ext>
            </c:extLst>
          </c:dPt>
          <c:dPt>
            <c:idx val="5"/>
            <c:bubble3D val="0"/>
            <c:spPr>
              <a:solidFill>
                <a:srgbClr val="05675F"/>
              </a:solidFill>
              <a:ln w="19050">
                <a:noFill/>
              </a:ln>
              <a:effectLst/>
            </c:spPr>
            <c:extLst>
              <c:ext xmlns:c16="http://schemas.microsoft.com/office/drawing/2014/chart" uri="{C3380CC4-5D6E-409C-BE32-E72D297353CC}">
                <c16:uniqueId val="{0000000B-E7C5-2B4A-A429-D179CDB8980E}"/>
              </c:ext>
            </c:extLst>
          </c:dPt>
          <c:dPt>
            <c:idx val="6"/>
            <c:bubble3D val="0"/>
            <c:spPr>
              <a:solidFill>
                <a:srgbClr val="05675F"/>
              </a:solidFill>
              <a:ln w="19050">
                <a:noFill/>
              </a:ln>
              <a:effectLst/>
            </c:spPr>
            <c:extLst>
              <c:ext xmlns:c16="http://schemas.microsoft.com/office/drawing/2014/chart" uri="{C3380CC4-5D6E-409C-BE32-E72D297353CC}">
                <c16:uniqueId val="{0000000D-E7C5-2B4A-A429-D179CDB8980E}"/>
              </c:ext>
            </c:extLst>
          </c:dPt>
          <c:cat>
            <c:numRef>
              <c:f>Feuil1!$A$2</c:f>
              <c:numCache>
                <c:formatCode>0.00%</c:formatCode>
                <c:ptCount val="1"/>
              </c:numCache>
            </c:numRef>
          </c:cat>
          <c:val>
            <c:numRef>
              <c:f>Feuil1!$B$2</c:f>
              <c:numCache>
                <c:formatCode>0.0%</c:formatCode>
                <c:ptCount val="1"/>
                <c:pt idx="0">
                  <c:v>1</c:v>
                </c:pt>
              </c:numCache>
            </c:numRef>
          </c:val>
          <c:extLst>
            <c:ext xmlns:c16="http://schemas.microsoft.com/office/drawing/2014/chart" uri="{C3380CC4-5D6E-409C-BE32-E72D297353CC}">
              <c16:uniqueId val="{0000000E-E7C5-2B4A-A429-D179CDB8980E}"/>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ln w="3175">
                  <a:noFill/>
                </a:ln>
                <a:solidFill>
                  <a:schemeClr val="tx1">
                    <a:lumMod val="65000"/>
                    <a:lumOff val="35000"/>
                  </a:schemeClr>
                </a:solidFill>
                <a:latin typeface="+mn-lt"/>
                <a:ea typeface="+mn-ea"/>
                <a:cs typeface="+mn-cs"/>
              </a:defRPr>
            </a:pPr>
            <a:r>
              <a:rPr lang="en-US" sz="600" b="0" i="0" dirty="0">
                <a:ln w="3175">
                  <a:noFill/>
                </a:ln>
                <a:solidFill>
                  <a:schemeClr val="tx2"/>
                </a:solidFill>
                <a:latin typeface="Locator" panose="02000500030000020004" pitchFamily="2" charset="77"/>
              </a:rPr>
              <a:t>IRLANDE</a:t>
            </a:r>
          </a:p>
        </c:rich>
      </c:tx>
      <c:layout>
        <c:manualLayout>
          <c:xMode val="edge"/>
          <c:yMode val="edge"/>
          <c:x val="0.16003595829806361"/>
          <c:y val="0.70423090768441288"/>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ln w="0">
              <a:noFill/>
            </a:ln>
          </c:spPr>
          <c:dPt>
            <c:idx val="0"/>
            <c:bubble3D val="0"/>
            <c:spPr>
              <a:solidFill>
                <a:schemeClr val="accent1"/>
              </a:solidFill>
              <a:ln w="0">
                <a:noFill/>
              </a:ln>
              <a:effectLst/>
            </c:spPr>
            <c:extLst>
              <c:ext xmlns:c16="http://schemas.microsoft.com/office/drawing/2014/chart" uri="{C3380CC4-5D6E-409C-BE32-E72D297353CC}">
                <c16:uniqueId val="{00000001-C514-A741-B452-5F701083FEC1}"/>
              </c:ext>
            </c:extLst>
          </c:dPt>
          <c:dPt>
            <c:idx val="1"/>
            <c:bubble3D val="0"/>
            <c:spPr>
              <a:solidFill>
                <a:schemeClr val="accent2"/>
              </a:solidFill>
              <a:ln w="0">
                <a:noFill/>
              </a:ln>
              <a:effectLst/>
            </c:spPr>
            <c:extLst>
              <c:ext xmlns:c16="http://schemas.microsoft.com/office/drawing/2014/chart" uri="{C3380CC4-5D6E-409C-BE32-E72D297353CC}">
                <c16:uniqueId val="{00000003-C514-A741-B452-5F701083FEC1}"/>
              </c:ext>
            </c:extLst>
          </c:dPt>
          <c:dPt>
            <c:idx val="2"/>
            <c:bubble3D val="0"/>
            <c:spPr>
              <a:solidFill>
                <a:schemeClr val="accent3"/>
              </a:solidFill>
              <a:ln w="0">
                <a:noFill/>
              </a:ln>
              <a:effectLst/>
            </c:spPr>
            <c:extLst>
              <c:ext xmlns:c16="http://schemas.microsoft.com/office/drawing/2014/chart" uri="{C3380CC4-5D6E-409C-BE32-E72D297353CC}">
                <c16:uniqueId val="{00000005-C514-A741-B452-5F701083FEC1}"/>
              </c:ext>
            </c:extLst>
          </c:dPt>
          <c:dPt>
            <c:idx val="3"/>
            <c:bubble3D val="0"/>
            <c:spPr>
              <a:solidFill>
                <a:schemeClr val="accent4"/>
              </a:solidFill>
              <a:ln w="0">
                <a:noFill/>
              </a:ln>
              <a:effectLst/>
            </c:spPr>
            <c:extLst>
              <c:ext xmlns:c16="http://schemas.microsoft.com/office/drawing/2014/chart" uri="{C3380CC4-5D6E-409C-BE32-E72D297353CC}">
                <c16:uniqueId val="{00000007-C514-A741-B452-5F701083FEC1}"/>
              </c:ext>
            </c:extLst>
          </c:dPt>
          <c:dPt>
            <c:idx val="4"/>
            <c:bubble3D val="0"/>
            <c:spPr>
              <a:solidFill>
                <a:srgbClr val="9BBB59"/>
              </a:solidFill>
              <a:ln w="0">
                <a:noFill/>
              </a:ln>
              <a:effectLst/>
            </c:spPr>
            <c:extLst>
              <c:ext xmlns:c16="http://schemas.microsoft.com/office/drawing/2014/chart" uri="{C3380CC4-5D6E-409C-BE32-E72D297353CC}">
                <c16:uniqueId val="{00000009-C514-A741-B452-5F701083FEC1}"/>
              </c:ext>
            </c:extLst>
          </c:dPt>
          <c:dPt>
            <c:idx val="5"/>
            <c:bubble3D val="0"/>
            <c:spPr>
              <a:solidFill>
                <a:srgbClr val="ADC1D0"/>
              </a:solidFill>
              <a:ln w="0">
                <a:noFill/>
              </a:ln>
              <a:effectLst/>
            </c:spPr>
            <c:extLst>
              <c:ext xmlns:c16="http://schemas.microsoft.com/office/drawing/2014/chart" uri="{C3380CC4-5D6E-409C-BE32-E72D297353CC}">
                <c16:uniqueId val="{0000000B-C514-A741-B452-5F701083FEC1}"/>
              </c:ext>
            </c:extLst>
          </c:dPt>
          <c:dPt>
            <c:idx val="6"/>
            <c:bubble3D val="0"/>
            <c:spPr>
              <a:solidFill>
                <a:schemeClr val="accent1">
                  <a:lumMod val="60000"/>
                </a:schemeClr>
              </a:solidFill>
              <a:ln w="0">
                <a:noFill/>
              </a:ln>
              <a:effectLst/>
            </c:spPr>
            <c:extLst>
              <c:ext xmlns:c16="http://schemas.microsoft.com/office/drawing/2014/chart" uri="{C3380CC4-5D6E-409C-BE32-E72D297353CC}">
                <c16:uniqueId val="{0000000D-C514-A741-B452-5F701083FEC1}"/>
              </c:ext>
            </c:extLst>
          </c:dPt>
          <c:cat>
            <c:numRef>
              <c:f>Feuil1!$A$2:$A$4</c:f>
              <c:numCache>
                <c:formatCode>General</c:formatCode>
                <c:ptCount val="3"/>
              </c:numCache>
            </c:numRef>
          </c:cat>
          <c:val>
            <c:numRef>
              <c:f>Feuil1!$B$2:$B$4</c:f>
              <c:numCache>
                <c:formatCode>General</c:formatCode>
                <c:ptCount val="3"/>
                <c:pt idx="0" formatCode="0.0%">
                  <c:v>1</c:v>
                </c:pt>
              </c:numCache>
            </c:numRef>
          </c:val>
          <c:extLst>
            <c:ext xmlns:c16="http://schemas.microsoft.com/office/drawing/2014/chart" uri="{C3380CC4-5D6E-409C-BE32-E72D297353CC}">
              <c16:uniqueId val="{0000000E-C514-A741-B452-5F701083FEC1}"/>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ln w="3175">
                  <a:noFill/>
                </a:ln>
                <a:solidFill>
                  <a:schemeClr val="tx1">
                    <a:lumMod val="65000"/>
                    <a:lumOff val="35000"/>
                  </a:schemeClr>
                </a:solidFill>
                <a:latin typeface="+mn-lt"/>
                <a:ea typeface="+mn-ea"/>
                <a:cs typeface="+mn-cs"/>
              </a:defRPr>
            </a:pPr>
            <a:r>
              <a:rPr lang="en-US" sz="600" b="0" i="0" dirty="0">
                <a:ln w="3175">
                  <a:noFill/>
                </a:ln>
                <a:solidFill>
                  <a:schemeClr val="bg1"/>
                </a:solidFill>
                <a:latin typeface="Locator" panose="02000500030000020004" pitchFamily="2" charset="77"/>
              </a:rPr>
              <a:t>BELGIQUE</a:t>
            </a:r>
          </a:p>
        </c:rich>
      </c:tx>
      <c:layout>
        <c:manualLayout>
          <c:xMode val="edge"/>
          <c:yMode val="edge"/>
          <c:x val="0.16003595829806361"/>
          <c:y val="0.70423090768441288"/>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ln w="3175">
              <a:solidFill>
                <a:schemeClr val="bg1"/>
              </a:solidFill>
            </a:ln>
          </c:spPr>
          <c:dPt>
            <c:idx val="0"/>
            <c:bubble3D val="0"/>
            <c:spPr>
              <a:solidFill>
                <a:srgbClr val="4CC2A8"/>
              </a:solidFill>
              <a:ln w="3175">
                <a:solidFill>
                  <a:schemeClr val="bg1"/>
                </a:solidFill>
              </a:ln>
              <a:effectLst/>
            </c:spPr>
            <c:extLst>
              <c:ext xmlns:c16="http://schemas.microsoft.com/office/drawing/2014/chart" uri="{C3380CC4-5D6E-409C-BE32-E72D297353CC}">
                <c16:uniqueId val="{00000001-FD07-8343-B532-A6080A8C2BC2}"/>
              </c:ext>
            </c:extLst>
          </c:dPt>
          <c:dPt>
            <c:idx val="1"/>
            <c:bubble3D val="0"/>
            <c:spPr>
              <a:solidFill>
                <a:srgbClr val="4E9688"/>
              </a:solidFill>
              <a:ln w="3175">
                <a:solidFill>
                  <a:schemeClr val="bg1"/>
                </a:solidFill>
              </a:ln>
              <a:effectLst/>
            </c:spPr>
            <c:extLst>
              <c:ext xmlns:c16="http://schemas.microsoft.com/office/drawing/2014/chart" uri="{C3380CC4-5D6E-409C-BE32-E72D297353CC}">
                <c16:uniqueId val="{00000003-FD07-8343-B532-A6080A8C2BC2}"/>
              </c:ext>
            </c:extLst>
          </c:dPt>
          <c:dPt>
            <c:idx val="2"/>
            <c:bubble3D val="0"/>
            <c:spPr>
              <a:solidFill>
                <a:srgbClr val="AAE1CF"/>
              </a:solidFill>
              <a:ln w="3175">
                <a:solidFill>
                  <a:schemeClr val="bg1"/>
                </a:solidFill>
              </a:ln>
              <a:effectLst/>
            </c:spPr>
            <c:extLst>
              <c:ext xmlns:c16="http://schemas.microsoft.com/office/drawing/2014/chart" uri="{C3380CC4-5D6E-409C-BE32-E72D297353CC}">
                <c16:uniqueId val="{00000005-FD07-8343-B532-A6080A8C2BC2}"/>
              </c:ext>
            </c:extLst>
          </c:dPt>
          <c:dPt>
            <c:idx val="3"/>
            <c:bubble3D val="0"/>
            <c:spPr>
              <a:solidFill>
                <a:schemeClr val="accent4"/>
              </a:solidFill>
              <a:ln w="3175">
                <a:solidFill>
                  <a:schemeClr val="bg1"/>
                </a:solidFill>
              </a:ln>
              <a:effectLst/>
            </c:spPr>
            <c:extLst>
              <c:ext xmlns:c16="http://schemas.microsoft.com/office/drawing/2014/chart" uri="{C3380CC4-5D6E-409C-BE32-E72D297353CC}">
                <c16:uniqueId val="{00000007-FD07-8343-B532-A6080A8C2BC2}"/>
              </c:ext>
            </c:extLst>
          </c:dPt>
          <c:dPt>
            <c:idx val="4"/>
            <c:bubble3D val="0"/>
            <c:spPr>
              <a:solidFill>
                <a:srgbClr val="9BBB59"/>
              </a:solidFill>
              <a:ln w="3175">
                <a:solidFill>
                  <a:schemeClr val="bg1"/>
                </a:solidFill>
              </a:ln>
              <a:effectLst/>
            </c:spPr>
            <c:extLst>
              <c:ext xmlns:c16="http://schemas.microsoft.com/office/drawing/2014/chart" uri="{C3380CC4-5D6E-409C-BE32-E72D297353CC}">
                <c16:uniqueId val="{00000009-FD07-8343-B532-A6080A8C2BC2}"/>
              </c:ext>
            </c:extLst>
          </c:dPt>
          <c:dPt>
            <c:idx val="5"/>
            <c:bubble3D val="0"/>
            <c:spPr>
              <a:solidFill>
                <a:srgbClr val="ADC1D0"/>
              </a:solidFill>
              <a:ln w="3175">
                <a:solidFill>
                  <a:schemeClr val="bg1"/>
                </a:solidFill>
              </a:ln>
              <a:effectLst/>
            </c:spPr>
            <c:extLst>
              <c:ext xmlns:c16="http://schemas.microsoft.com/office/drawing/2014/chart" uri="{C3380CC4-5D6E-409C-BE32-E72D297353CC}">
                <c16:uniqueId val="{0000000B-FD07-8343-B532-A6080A8C2BC2}"/>
              </c:ext>
            </c:extLst>
          </c:dPt>
          <c:dPt>
            <c:idx val="6"/>
            <c:bubble3D val="0"/>
            <c:spPr>
              <a:solidFill>
                <a:schemeClr val="accent1">
                  <a:lumMod val="60000"/>
                </a:schemeClr>
              </a:solidFill>
              <a:ln w="3175">
                <a:solidFill>
                  <a:schemeClr val="bg1"/>
                </a:solidFill>
              </a:ln>
              <a:effectLst/>
            </c:spPr>
            <c:extLst>
              <c:ext xmlns:c16="http://schemas.microsoft.com/office/drawing/2014/chart" uri="{C3380CC4-5D6E-409C-BE32-E72D297353CC}">
                <c16:uniqueId val="{0000000D-FD07-8343-B532-A6080A8C2BC2}"/>
              </c:ext>
            </c:extLst>
          </c:dPt>
          <c:cat>
            <c:numRef>
              <c:f>Feuil1!$A$2:$A$4</c:f>
              <c:numCache>
                <c:formatCode>General</c:formatCode>
                <c:ptCount val="3"/>
              </c:numCache>
            </c:numRef>
          </c:cat>
          <c:val>
            <c:numRef>
              <c:f>Feuil1!$B$2:$B$4</c:f>
              <c:numCache>
                <c:formatCode>0.0%</c:formatCode>
                <c:ptCount val="3"/>
                <c:pt idx="0">
                  <c:v>0.34799999999999998</c:v>
                </c:pt>
                <c:pt idx="1">
                  <c:v>0.63100000000000001</c:v>
                </c:pt>
                <c:pt idx="2" formatCode="0.00%">
                  <c:v>2.1000000000000001E-2</c:v>
                </c:pt>
              </c:numCache>
            </c:numRef>
          </c:val>
          <c:extLst>
            <c:ext xmlns:c16="http://schemas.microsoft.com/office/drawing/2014/chart" uri="{C3380CC4-5D6E-409C-BE32-E72D297353CC}">
              <c16:uniqueId val="{0000000E-FD07-8343-B532-A6080A8C2BC2}"/>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solidFill>
                  <a:schemeClr val="tx1">
                    <a:lumMod val="65000"/>
                    <a:lumOff val="35000"/>
                  </a:schemeClr>
                </a:solidFill>
                <a:latin typeface="+mn-lt"/>
                <a:ea typeface="+mn-ea"/>
                <a:cs typeface="+mn-cs"/>
              </a:defRPr>
            </a:pPr>
            <a:r>
              <a:rPr lang="en-US" sz="600" b="0" i="0" dirty="0">
                <a:solidFill>
                  <a:schemeClr val="bg1"/>
                </a:solidFill>
                <a:latin typeface="Locator" panose="02000500030000020004" pitchFamily="2" charset="77"/>
              </a:rPr>
              <a:t>ALLEMAGNE</a:t>
            </a:r>
          </a:p>
        </c:rich>
      </c:tx>
      <c:layout>
        <c:manualLayout>
          <c:xMode val="edge"/>
          <c:yMode val="edge"/>
          <c:x val="0.13247919502019143"/>
          <c:y val="0.58262749242631728"/>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ln w="0">
              <a:solidFill>
                <a:schemeClr val="bg1"/>
              </a:solidFill>
            </a:ln>
          </c:spPr>
          <c:dPt>
            <c:idx val="0"/>
            <c:bubble3D val="0"/>
            <c:spPr>
              <a:solidFill>
                <a:srgbClr val="4CC2A8"/>
              </a:solidFill>
              <a:ln w="0">
                <a:solidFill>
                  <a:schemeClr val="bg1"/>
                </a:solidFill>
              </a:ln>
              <a:effectLst/>
            </c:spPr>
            <c:extLst>
              <c:ext xmlns:c16="http://schemas.microsoft.com/office/drawing/2014/chart" uri="{C3380CC4-5D6E-409C-BE32-E72D297353CC}">
                <c16:uniqueId val="{00000001-8108-A34B-9594-E3BDC94B3BB1}"/>
              </c:ext>
            </c:extLst>
          </c:dPt>
          <c:dPt>
            <c:idx val="1"/>
            <c:bubble3D val="0"/>
            <c:spPr>
              <a:solidFill>
                <a:srgbClr val="4E9688"/>
              </a:solidFill>
              <a:ln w="0">
                <a:solidFill>
                  <a:schemeClr val="bg1"/>
                </a:solidFill>
              </a:ln>
              <a:effectLst/>
            </c:spPr>
            <c:extLst>
              <c:ext xmlns:c16="http://schemas.microsoft.com/office/drawing/2014/chart" uri="{C3380CC4-5D6E-409C-BE32-E72D297353CC}">
                <c16:uniqueId val="{00000003-8108-A34B-9594-E3BDC94B3BB1}"/>
              </c:ext>
            </c:extLst>
          </c:dPt>
          <c:dPt>
            <c:idx val="2"/>
            <c:bubble3D val="0"/>
            <c:spPr>
              <a:solidFill>
                <a:srgbClr val="05675F"/>
              </a:solidFill>
              <a:ln w="0">
                <a:solidFill>
                  <a:schemeClr val="bg1"/>
                </a:solidFill>
              </a:ln>
              <a:effectLst/>
            </c:spPr>
            <c:extLst>
              <c:ext xmlns:c16="http://schemas.microsoft.com/office/drawing/2014/chart" uri="{C3380CC4-5D6E-409C-BE32-E72D297353CC}">
                <c16:uniqueId val="{00000005-8108-A34B-9594-E3BDC94B3BB1}"/>
              </c:ext>
            </c:extLst>
          </c:dPt>
          <c:dPt>
            <c:idx val="3"/>
            <c:bubble3D val="0"/>
            <c:spPr>
              <a:solidFill>
                <a:srgbClr val="AAE1CF"/>
              </a:solidFill>
              <a:ln w="0">
                <a:solidFill>
                  <a:schemeClr val="bg1"/>
                </a:solidFill>
              </a:ln>
              <a:effectLst/>
            </c:spPr>
            <c:extLst>
              <c:ext xmlns:c16="http://schemas.microsoft.com/office/drawing/2014/chart" uri="{C3380CC4-5D6E-409C-BE32-E72D297353CC}">
                <c16:uniqueId val="{00000007-8108-A34B-9594-E3BDC94B3BB1}"/>
              </c:ext>
            </c:extLst>
          </c:dPt>
          <c:dPt>
            <c:idx val="4"/>
            <c:bubble3D val="0"/>
            <c:spPr>
              <a:solidFill>
                <a:srgbClr val="9BBB59"/>
              </a:solidFill>
              <a:ln w="0">
                <a:solidFill>
                  <a:schemeClr val="bg1"/>
                </a:solidFill>
              </a:ln>
              <a:effectLst/>
            </c:spPr>
            <c:extLst>
              <c:ext xmlns:c16="http://schemas.microsoft.com/office/drawing/2014/chart" uri="{C3380CC4-5D6E-409C-BE32-E72D297353CC}">
                <c16:uniqueId val="{00000009-8108-A34B-9594-E3BDC94B3BB1}"/>
              </c:ext>
            </c:extLst>
          </c:dPt>
          <c:dPt>
            <c:idx val="5"/>
            <c:bubble3D val="0"/>
            <c:spPr>
              <a:solidFill>
                <a:srgbClr val="ADC1D0"/>
              </a:solidFill>
              <a:ln w="0">
                <a:solidFill>
                  <a:schemeClr val="bg1"/>
                </a:solidFill>
              </a:ln>
              <a:effectLst/>
            </c:spPr>
            <c:extLst>
              <c:ext xmlns:c16="http://schemas.microsoft.com/office/drawing/2014/chart" uri="{C3380CC4-5D6E-409C-BE32-E72D297353CC}">
                <c16:uniqueId val="{0000000B-8108-A34B-9594-E3BDC94B3BB1}"/>
              </c:ext>
            </c:extLst>
          </c:dPt>
          <c:dPt>
            <c:idx val="6"/>
            <c:bubble3D val="0"/>
            <c:spPr>
              <a:solidFill>
                <a:schemeClr val="accent1">
                  <a:lumMod val="60000"/>
                </a:schemeClr>
              </a:solidFill>
              <a:ln w="0">
                <a:solidFill>
                  <a:schemeClr val="bg1"/>
                </a:solidFill>
              </a:ln>
              <a:effectLst/>
            </c:spPr>
            <c:extLst>
              <c:ext xmlns:c16="http://schemas.microsoft.com/office/drawing/2014/chart" uri="{C3380CC4-5D6E-409C-BE32-E72D297353CC}">
                <c16:uniqueId val="{0000000D-8108-A34B-9594-E3BDC94B3BB1}"/>
              </c:ext>
            </c:extLst>
          </c:dPt>
          <c:cat>
            <c:numRef>
              <c:f>Feuil1!$A$2:$A$5</c:f>
              <c:numCache>
                <c:formatCode>General</c:formatCode>
                <c:ptCount val="4"/>
              </c:numCache>
            </c:numRef>
          </c:cat>
          <c:val>
            <c:numRef>
              <c:f>Feuil1!$B$2:$B$5</c:f>
              <c:numCache>
                <c:formatCode>0.0%</c:formatCode>
                <c:ptCount val="4"/>
                <c:pt idx="0">
                  <c:v>4.0000000000000001E-3</c:v>
                </c:pt>
                <c:pt idx="1">
                  <c:v>1.2E-2</c:v>
                </c:pt>
                <c:pt idx="2" formatCode="0.00%">
                  <c:v>0.86099999999999999</c:v>
                </c:pt>
                <c:pt idx="3" formatCode="0.00%">
                  <c:v>0.124</c:v>
                </c:pt>
              </c:numCache>
            </c:numRef>
          </c:val>
          <c:extLst>
            <c:ext xmlns:c16="http://schemas.microsoft.com/office/drawing/2014/chart" uri="{C3380CC4-5D6E-409C-BE32-E72D297353CC}">
              <c16:uniqueId val="{0000000E-8108-A34B-9594-E3BDC94B3BB1}"/>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France</c:v>
                </c:pt>
              </c:strCache>
            </c:strRef>
          </c:tx>
          <c:spPr>
            <a:ln w="3175">
              <a:solidFill>
                <a:srgbClr val="05675F"/>
              </a:solidFill>
            </a:ln>
          </c:spPr>
          <c:dPt>
            <c:idx val="0"/>
            <c:bubble3D val="0"/>
            <c:spPr>
              <a:solidFill>
                <a:schemeClr val="accent1"/>
              </a:solidFill>
              <a:ln w="3175">
                <a:solidFill>
                  <a:srgbClr val="05675F"/>
                </a:solidFill>
              </a:ln>
              <a:effectLst/>
            </c:spPr>
            <c:extLst>
              <c:ext xmlns:c16="http://schemas.microsoft.com/office/drawing/2014/chart" uri="{C3380CC4-5D6E-409C-BE32-E72D297353CC}">
                <c16:uniqueId val="{00000001-B0C6-48EE-9EF9-6FCD7222C827}"/>
              </c:ext>
            </c:extLst>
          </c:dPt>
          <c:dPt>
            <c:idx val="1"/>
            <c:bubble3D val="0"/>
            <c:spPr>
              <a:solidFill>
                <a:srgbClr val="4CC2A8"/>
              </a:solidFill>
              <a:ln w="3175">
                <a:solidFill>
                  <a:srgbClr val="05675F"/>
                </a:solidFill>
              </a:ln>
              <a:effectLst/>
            </c:spPr>
            <c:extLst>
              <c:ext xmlns:c16="http://schemas.microsoft.com/office/drawing/2014/chart" uri="{C3380CC4-5D6E-409C-BE32-E72D297353CC}">
                <c16:uniqueId val="{00000003-B0C6-48EE-9EF9-6FCD7222C827}"/>
              </c:ext>
            </c:extLst>
          </c:dPt>
          <c:dPt>
            <c:idx val="2"/>
            <c:bubble3D val="0"/>
            <c:spPr>
              <a:solidFill>
                <a:schemeClr val="accent3"/>
              </a:solidFill>
              <a:ln w="3175">
                <a:solidFill>
                  <a:srgbClr val="05675F"/>
                </a:solidFill>
              </a:ln>
              <a:effectLst/>
            </c:spPr>
            <c:extLst>
              <c:ext xmlns:c16="http://schemas.microsoft.com/office/drawing/2014/chart" uri="{C3380CC4-5D6E-409C-BE32-E72D297353CC}">
                <c16:uniqueId val="{00000005-B0C6-48EE-9EF9-6FCD7222C827}"/>
              </c:ext>
            </c:extLst>
          </c:dPt>
          <c:dPt>
            <c:idx val="3"/>
            <c:bubble3D val="0"/>
            <c:spPr>
              <a:solidFill>
                <a:srgbClr val="05675F"/>
              </a:solidFill>
              <a:ln w="3175">
                <a:solidFill>
                  <a:srgbClr val="05675F"/>
                </a:solidFill>
              </a:ln>
              <a:effectLst/>
            </c:spPr>
            <c:extLst>
              <c:ext xmlns:c16="http://schemas.microsoft.com/office/drawing/2014/chart" uri="{C3380CC4-5D6E-409C-BE32-E72D297353CC}">
                <c16:uniqueId val="{00000007-B0C6-48EE-9EF9-6FCD7222C827}"/>
              </c:ext>
            </c:extLst>
          </c:dPt>
          <c:cat>
            <c:strRef>
              <c:f>Feuil1!$A$2:$A$5</c:f>
              <c:strCache>
                <c:ptCount val="4"/>
                <c:pt idx="0">
                  <c:v>Bureaux </c:v>
                </c:pt>
                <c:pt idx="1">
                  <c:v>Commerces</c:v>
                </c:pt>
                <c:pt idx="2">
                  <c:v>Résidentiel</c:v>
                </c:pt>
                <c:pt idx="3">
                  <c:v>Santé / Education</c:v>
                </c:pt>
              </c:strCache>
            </c:strRef>
          </c:cat>
          <c:val>
            <c:numRef>
              <c:f>Feuil1!$B$2:$B$5</c:f>
              <c:numCache>
                <c:formatCode>0.0%</c:formatCode>
                <c:ptCount val="4"/>
                <c:pt idx="0">
                  <c:v>0</c:v>
                </c:pt>
                <c:pt idx="1">
                  <c:v>0.878</c:v>
                </c:pt>
                <c:pt idx="2">
                  <c:v>0</c:v>
                </c:pt>
                <c:pt idx="3">
                  <c:v>0.122</c:v>
                </c:pt>
              </c:numCache>
            </c:numRef>
          </c:val>
          <c:extLst>
            <c:ext xmlns:c16="http://schemas.microsoft.com/office/drawing/2014/chart" uri="{C3380CC4-5D6E-409C-BE32-E72D297353CC}">
              <c16:uniqueId val="{00000008-B0C6-48EE-9EF9-6FCD7222C82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ln w="3175">
                  <a:noFill/>
                </a:ln>
                <a:solidFill>
                  <a:schemeClr val="tx1">
                    <a:lumMod val="65000"/>
                    <a:lumOff val="35000"/>
                  </a:schemeClr>
                </a:solidFill>
                <a:latin typeface="+mn-lt"/>
                <a:ea typeface="+mn-ea"/>
                <a:cs typeface="+mn-cs"/>
              </a:defRPr>
            </a:pPr>
            <a:r>
              <a:rPr lang="en-US" sz="600" b="0" i="0" dirty="0">
                <a:ln w="3175">
                  <a:noFill/>
                </a:ln>
                <a:solidFill>
                  <a:schemeClr val="bg1"/>
                </a:solidFill>
                <a:latin typeface="Locator" panose="02000500030000020004" pitchFamily="2" charset="77"/>
              </a:rPr>
              <a:t>LUXEMBOURG</a:t>
            </a:r>
          </a:p>
        </c:rich>
      </c:tx>
      <c:layout>
        <c:manualLayout>
          <c:xMode val="edge"/>
          <c:yMode val="edge"/>
          <c:x val="0.16003595829806361"/>
          <c:y val="0.70423090768441288"/>
        </c:manualLayout>
      </c:layout>
      <c:overlay val="0"/>
      <c:spPr>
        <a:noFill/>
        <a:ln>
          <a:noFill/>
        </a:ln>
        <a:effectLst/>
      </c:spPr>
    </c:title>
    <c:autoTitleDeleted val="0"/>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spPr>
            <a:ln w="6350">
              <a:solidFill>
                <a:schemeClr val="bg1"/>
              </a:solidFill>
            </a:ln>
          </c:spPr>
          <c:dPt>
            <c:idx val="0"/>
            <c:bubble3D val="0"/>
            <c:spPr>
              <a:solidFill>
                <a:srgbClr val="E6E4D1"/>
              </a:solidFill>
              <a:ln w="6350">
                <a:solidFill>
                  <a:schemeClr val="bg1"/>
                </a:solidFill>
              </a:ln>
              <a:effectLst/>
            </c:spPr>
            <c:extLst>
              <c:ext xmlns:c16="http://schemas.microsoft.com/office/drawing/2014/chart" uri="{C3380CC4-5D6E-409C-BE32-E72D297353CC}">
                <c16:uniqueId val="{00000001-D35E-49C4-BD92-A7E38F1F236F}"/>
              </c:ext>
            </c:extLst>
          </c:dPt>
          <c:dPt>
            <c:idx val="3"/>
            <c:bubble3D val="0"/>
            <c:spPr>
              <a:solidFill>
                <a:schemeClr val="accent4"/>
              </a:solidFill>
              <a:ln w="6350">
                <a:solidFill>
                  <a:schemeClr val="bg1"/>
                </a:solidFill>
              </a:ln>
              <a:effectLst/>
            </c:spPr>
            <c:extLst>
              <c:ext xmlns:c16="http://schemas.microsoft.com/office/drawing/2014/chart" uri="{C3380CC4-5D6E-409C-BE32-E72D297353CC}">
                <c16:uniqueId val="{00000007-D35E-49C4-BD92-A7E38F1F236F}"/>
              </c:ext>
            </c:extLst>
          </c:dPt>
          <c:dPt>
            <c:idx val="4"/>
            <c:bubble3D val="0"/>
            <c:spPr>
              <a:solidFill>
                <a:srgbClr val="9BBB59"/>
              </a:solidFill>
              <a:ln w="6350">
                <a:solidFill>
                  <a:schemeClr val="bg1"/>
                </a:solidFill>
              </a:ln>
              <a:effectLst/>
            </c:spPr>
            <c:extLst>
              <c:ext xmlns:c16="http://schemas.microsoft.com/office/drawing/2014/chart" uri="{C3380CC4-5D6E-409C-BE32-E72D297353CC}">
                <c16:uniqueId val="{00000009-D35E-49C4-BD92-A7E38F1F236F}"/>
              </c:ext>
            </c:extLst>
          </c:dPt>
          <c:dPt>
            <c:idx val="5"/>
            <c:bubble3D val="0"/>
            <c:spPr>
              <a:solidFill>
                <a:srgbClr val="ADC1D0"/>
              </a:solidFill>
              <a:ln w="6350">
                <a:solidFill>
                  <a:schemeClr val="bg1"/>
                </a:solidFill>
              </a:ln>
              <a:effectLst/>
            </c:spPr>
            <c:extLst>
              <c:ext xmlns:c16="http://schemas.microsoft.com/office/drawing/2014/chart" uri="{C3380CC4-5D6E-409C-BE32-E72D297353CC}">
                <c16:uniqueId val="{0000000B-D35E-49C4-BD92-A7E38F1F236F}"/>
              </c:ext>
            </c:extLst>
          </c:dPt>
          <c:dPt>
            <c:idx val="6"/>
            <c:bubble3D val="0"/>
            <c:spPr>
              <a:solidFill>
                <a:schemeClr val="accent1">
                  <a:lumMod val="60000"/>
                </a:schemeClr>
              </a:solidFill>
              <a:ln w="6350">
                <a:solidFill>
                  <a:schemeClr val="bg1"/>
                </a:solidFill>
              </a:ln>
              <a:effectLst/>
            </c:spPr>
            <c:extLst>
              <c:ext xmlns:c16="http://schemas.microsoft.com/office/drawing/2014/chart" uri="{C3380CC4-5D6E-409C-BE32-E72D297353CC}">
                <c16:uniqueId val="{0000000D-D35E-49C4-BD92-A7E38F1F236F}"/>
              </c:ext>
            </c:extLst>
          </c:dPt>
          <c:cat>
            <c:numRef>
              <c:f>Feuil1!$A$2</c:f>
              <c:numCache>
                <c:formatCode>0.00%</c:formatCode>
                <c:ptCount val="1"/>
              </c:numCache>
            </c:numRef>
          </c:cat>
          <c:val>
            <c:numRef>
              <c:f>Feuil1!$B$2</c:f>
              <c:numCache>
                <c:formatCode>0.0%</c:formatCode>
                <c:ptCount val="1"/>
                <c:pt idx="0">
                  <c:v>0.18</c:v>
                </c:pt>
              </c:numCache>
            </c:numRef>
          </c:val>
          <c:extLst>
            <c:ext xmlns:c16="http://schemas.microsoft.com/office/drawing/2014/chart" uri="{C3380CC4-5D6E-409C-BE32-E72D297353CC}">
              <c16:uniqueId val="{0000000E-D35E-49C4-BD92-A7E38F1F236F}"/>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solidFill>
                  <a:schemeClr val="tx1">
                    <a:lumMod val="65000"/>
                    <a:lumOff val="35000"/>
                  </a:schemeClr>
                </a:solidFill>
                <a:latin typeface="+mn-lt"/>
                <a:ea typeface="+mn-ea"/>
                <a:cs typeface="+mn-cs"/>
              </a:defRPr>
            </a:pPr>
            <a:r>
              <a:rPr lang="en-US" sz="600" b="0" i="0" dirty="0">
                <a:solidFill>
                  <a:schemeClr val="tx2"/>
                </a:solidFill>
                <a:latin typeface="Locator" panose="02000500030000020004" pitchFamily="2" charset="77"/>
              </a:rPr>
              <a:t>REPUBLIQUE</a:t>
            </a:r>
            <a:r>
              <a:rPr lang="en-US" sz="600" b="0" i="0" baseline="0" dirty="0">
                <a:solidFill>
                  <a:schemeClr val="tx2"/>
                </a:solidFill>
                <a:latin typeface="Locator" panose="02000500030000020004" pitchFamily="2" charset="77"/>
              </a:rPr>
              <a:t> </a:t>
            </a:r>
          </a:p>
          <a:p>
            <a:pPr>
              <a:defRPr sz="1862" b="1" i="0" u="none" strike="noStrike" kern="1200" spc="0" baseline="0">
                <a:solidFill>
                  <a:schemeClr val="tx1">
                    <a:lumMod val="65000"/>
                    <a:lumOff val="35000"/>
                  </a:schemeClr>
                </a:solidFill>
                <a:latin typeface="+mn-lt"/>
                <a:ea typeface="+mn-ea"/>
                <a:cs typeface="+mn-cs"/>
              </a:defRPr>
            </a:pPr>
            <a:r>
              <a:rPr lang="en-US" sz="600" b="0" i="0" baseline="0" dirty="0">
                <a:solidFill>
                  <a:schemeClr val="tx2"/>
                </a:solidFill>
                <a:latin typeface="Locator" panose="02000500030000020004" pitchFamily="2" charset="77"/>
              </a:rPr>
              <a:t>TCHEQUE</a:t>
            </a:r>
            <a:endParaRPr lang="en-US" sz="600" b="0" i="0" dirty="0">
              <a:solidFill>
                <a:schemeClr val="tx2"/>
              </a:solidFill>
              <a:latin typeface="Locator" panose="02000500030000020004" pitchFamily="2" charset="77"/>
            </a:endParaRPr>
          </a:p>
        </c:rich>
      </c:tx>
      <c:layout>
        <c:manualLayout>
          <c:xMode val="edge"/>
          <c:yMode val="edge"/>
          <c:x val="0.57205668283066269"/>
          <c:y val="4.8429667611970081E-2"/>
        </c:manualLayout>
      </c:layout>
      <c:overlay val="0"/>
      <c:spPr>
        <a:noFill/>
        <a:ln>
          <a:noFill/>
        </a:ln>
        <a:effectLst/>
      </c:spPr>
    </c:title>
    <c:autoTitleDeleted val="0"/>
    <c:plotArea>
      <c:layout>
        <c:manualLayout>
          <c:layoutTarget val="inner"/>
          <c:xMode val="edge"/>
          <c:yMode val="edge"/>
          <c:x val="0.19222736445006486"/>
          <c:y val="0.13785056614581467"/>
          <c:w val="0.47200658758328445"/>
          <c:h val="0.60196174100605671"/>
        </c:manualLayout>
      </c:layout>
      <c:doughnutChart>
        <c:varyColors val="1"/>
        <c:ser>
          <c:idx val="0"/>
          <c:order val="0"/>
          <c:tx>
            <c:strRef>
              <c:f>Feuil1!$B$1</c:f>
              <c:strCache>
                <c:ptCount val="1"/>
                <c:pt idx="0">
                  <c:v>Colonne1</c:v>
                </c:pt>
              </c:strCache>
            </c:strRef>
          </c:tx>
          <c:spPr>
            <a:solidFill>
              <a:srgbClr val="AAE1CF"/>
            </a:solidFill>
            <a:ln>
              <a:solidFill>
                <a:schemeClr val="accent1"/>
              </a:solidFill>
            </a:ln>
          </c:spPr>
          <c:dPt>
            <c:idx val="0"/>
            <c:bubble3D val="0"/>
            <c:spPr>
              <a:solidFill>
                <a:srgbClr val="AAE1CF"/>
              </a:solidFill>
              <a:ln w="0">
                <a:solidFill>
                  <a:schemeClr val="accent1"/>
                </a:solidFill>
              </a:ln>
              <a:effectLst/>
            </c:spPr>
            <c:extLst>
              <c:ext xmlns:c16="http://schemas.microsoft.com/office/drawing/2014/chart" uri="{C3380CC4-5D6E-409C-BE32-E72D297353CC}">
                <c16:uniqueId val="{00000001-67D9-4EB8-9CC1-148DD4A6B158}"/>
              </c:ext>
            </c:extLst>
          </c:dPt>
          <c:dPt>
            <c:idx val="3"/>
            <c:bubble3D val="0"/>
            <c:spPr>
              <a:solidFill>
                <a:srgbClr val="AAE1CF"/>
              </a:solidFill>
              <a:ln w="19050">
                <a:solidFill>
                  <a:schemeClr val="accent1"/>
                </a:solidFill>
              </a:ln>
              <a:effectLst/>
            </c:spPr>
            <c:extLst>
              <c:ext xmlns:c16="http://schemas.microsoft.com/office/drawing/2014/chart" uri="{C3380CC4-5D6E-409C-BE32-E72D297353CC}">
                <c16:uniqueId val="{00000003-67D9-4EB8-9CC1-148DD4A6B158}"/>
              </c:ext>
            </c:extLst>
          </c:dPt>
          <c:dPt>
            <c:idx val="4"/>
            <c:bubble3D val="0"/>
            <c:spPr>
              <a:solidFill>
                <a:srgbClr val="AAE1CF"/>
              </a:solidFill>
              <a:ln w="19050">
                <a:solidFill>
                  <a:schemeClr val="accent1"/>
                </a:solidFill>
              </a:ln>
              <a:effectLst/>
            </c:spPr>
            <c:extLst>
              <c:ext xmlns:c16="http://schemas.microsoft.com/office/drawing/2014/chart" uri="{C3380CC4-5D6E-409C-BE32-E72D297353CC}">
                <c16:uniqueId val="{00000005-67D9-4EB8-9CC1-148DD4A6B158}"/>
              </c:ext>
            </c:extLst>
          </c:dPt>
          <c:dPt>
            <c:idx val="5"/>
            <c:bubble3D val="0"/>
            <c:spPr>
              <a:solidFill>
                <a:srgbClr val="AAE1CF"/>
              </a:solidFill>
              <a:ln w="19050">
                <a:solidFill>
                  <a:schemeClr val="accent1"/>
                </a:solidFill>
              </a:ln>
              <a:effectLst/>
            </c:spPr>
            <c:extLst>
              <c:ext xmlns:c16="http://schemas.microsoft.com/office/drawing/2014/chart" uri="{C3380CC4-5D6E-409C-BE32-E72D297353CC}">
                <c16:uniqueId val="{00000007-67D9-4EB8-9CC1-148DD4A6B158}"/>
              </c:ext>
            </c:extLst>
          </c:dPt>
          <c:dPt>
            <c:idx val="6"/>
            <c:bubble3D val="0"/>
            <c:spPr>
              <a:solidFill>
                <a:srgbClr val="AAE1CF"/>
              </a:solidFill>
              <a:ln w="19050">
                <a:solidFill>
                  <a:schemeClr val="accent1"/>
                </a:solidFill>
              </a:ln>
              <a:effectLst/>
            </c:spPr>
            <c:extLst>
              <c:ext xmlns:c16="http://schemas.microsoft.com/office/drawing/2014/chart" uri="{C3380CC4-5D6E-409C-BE32-E72D297353CC}">
                <c16:uniqueId val="{00000009-67D9-4EB8-9CC1-148DD4A6B158}"/>
              </c:ext>
            </c:extLst>
          </c:dPt>
          <c:cat>
            <c:numRef>
              <c:f>Feuil1!$A$2</c:f>
              <c:numCache>
                <c:formatCode>0.00%</c:formatCode>
                <c:ptCount val="1"/>
              </c:numCache>
            </c:numRef>
          </c:cat>
          <c:val>
            <c:numRef>
              <c:f>Feuil1!$B$2</c:f>
              <c:numCache>
                <c:formatCode>0.0%</c:formatCode>
                <c:ptCount val="1"/>
                <c:pt idx="0">
                  <c:v>1</c:v>
                </c:pt>
              </c:numCache>
            </c:numRef>
          </c:val>
          <c:extLst>
            <c:ext xmlns:c16="http://schemas.microsoft.com/office/drawing/2014/chart" uri="{C3380CC4-5D6E-409C-BE32-E72D297353CC}">
              <c16:uniqueId val="{0000000A-67D9-4EB8-9CC1-148DD4A6B158}"/>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1862" b="1" i="0" u="none" strike="noStrike" kern="1200" spc="0" baseline="0">
                <a:solidFill>
                  <a:schemeClr val="tx1">
                    <a:lumMod val="65000"/>
                    <a:lumOff val="35000"/>
                  </a:schemeClr>
                </a:solidFill>
                <a:latin typeface="+mn-lt"/>
                <a:ea typeface="+mn-ea"/>
                <a:cs typeface="+mn-cs"/>
              </a:defRPr>
            </a:pPr>
            <a:r>
              <a:rPr lang="en-US" sz="600" b="0" i="0" dirty="0" err="1">
                <a:solidFill>
                  <a:schemeClr val="tx2"/>
                </a:solidFill>
                <a:latin typeface="Locator" panose="02000500030000020004" pitchFamily="2" charset="77"/>
              </a:rPr>
              <a:t>GR</a:t>
            </a:r>
            <a:r>
              <a:rPr lang="en-US" sz="600" b="0" i="0" cap="all" baseline="0" dirty="0" err="1">
                <a:solidFill>
                  <a:schemeClr val="tx2"/>
                </a:solidFill>
                <a:latin typeface="Locator" panose="02000500030000020004" pitchFamily="2" charset="77"/>
              </a:rPr>
              <a:t>è</a:t>
            </a:r>
            <a:r>
              <a:rPr lang="en-US" sz="600" b="0" i="0" dirty="0" err="1">
                <a:solidFill>
                  <a:schemeClr val="tx2"/>
                </a:solidFill>
                <a:latin typeface="Locator" panose="02000500030000020004" pitchFamily="2" charset="77"/>
              </a:rPr>
              <a:t>CE</a:t>
            </a:r>
            <a:endParaRPr lang="en-US" sz="600" b="0" i="0" dirty="0">
              <a:solidFill>
                <a:schemeClr val="tx2"/>
              </a:solidFill>
              <a:latin typeface="Locator" panose="02000500030000020004" pitchFamily="2" charset="77"/>
            </a:endParaRPr>
          </a:p>
        </c:rich>
      </c:tx>
      <c:layout>
        <c:manualLayout>
          <c:xMode val="edge"/>
          <c:yMode val="edge"/>
          <c:x val="3.9148353744319964E-2"/>
          <c:y val="0.4323961929870177"/>
        </c:manualLayout>
      </c:layout>
      <c:overlay val="0"/>
      <c:spPr>
        <a:noFill/>
        <a:ln>
          <a:noFill/>
        </a:ln>
        <a:effectLst/>
      </c:spPr>
    </c:title>
    <c:autoTitleDeleted val="0"/>
    <c:plotArea>
      <c:layout>
        <c:manualLayout>
          <c:layoutTarget val="inner"/>
          <c:xMode val="edge"/>
          <c:yMode val="edge"/>
          <c:x val="0.19222736445006486"/>
          <c:y val="0.13785056614581467"/>
          <c:w val="0.47200658758328445"/>
          <c:h val="0.60196174100605671"/>
        </c:manualLayout>
      </c:layout>
      <c:doughnutChart>
        <c:varyColors val="1"/>
        <c:ser>
          <c:idx val="0"/>
          <c:order val="0"/>
          <c:tx>
            <c:strRef>
              <c:f>Feuil1!$B$1</c:f>
              <c:strCache>
                <c:ptCount val="1"/>
                <c:pt idx="0">
                  <c:v>Colonne1</c:v>
                </c:pt>
              </c:strCache>
            </c:strRef>
          </c:tx>
          <c:spPr>
            <a:solidFill>
              <a:srgbClr val="AAE1CF"/>
            </a:solidFill>
            <a:ln>
              <a:solidFill>
                <a:schemeClr val="accent1"/>
              </a:solidFill>
            </a:ln>
          </c:spPr>
          <c:dPt>
            <c:idx val="0"/>
            <c:bubble3D val="0"/>
            <c:spPr>
              <a:solidFill>
                <a:srgbClr val="AAE1CF"/>
              </a:solidFill>
              <a:ln w="0">
                <a:solidFill>
                  <a:schemeClr val="accent1"/>
                </a:solidFill>
              </a:ln>
              <a:effectLst/>
            </c:spPr>
            <c:extLst>
              <c:ext xmlns:c16="http://schemas.microsoft.com/office/drawing/2014/chart" uri="{C3380CC4-5D6E-409C-BE32-E72D297353CC}">
                <c16:uniqueId val="{00000001-0624-47F2-84BD-819E3C5C16F8}"/>
              </c:ext>
            </c:extLst>
          </c:dPt>
          <c:dPt>
            <c:idx val="3"/>
            <c:bubble3D val="0"/>
            <c:spPr>
              <a:solidFill>
                <a:srgbClr val="AAE1CF"/>
              </a:solidFill>
              <a:ln w="19050">
                <a:solidFill>
                  <a:schemeClr val="accent1"/>
                </a:solidFill>
              </a:ln>
              <a:effectLst/>
            </c:spPr>
            <c:extLst>
              <c:ext xmlns:c16="http://schemas.microsoft.com/office/drawing/2014/chart" uri="{C3380CC4-5D6E-409C-BE32-E72D297353CC}">
                <c16:uniqueId val="{00000003-0624-47F2-84BD-819E3C5C16F8}"/>
              </c:ext>
            </c:extLst>
          </c:dPt>
          <c:dPt>
            <c:idx val="4"/>
            <c:bubble3D val="0"/>
            <c:spPr>
              <a:solidFill>
                <a:srgbClr val="AAE1CF"/>
              </a:solidFill>
              <a:ln w="19050">
                <a:solidFill>
                  <a:schemeClr val="accent1"/>
                </a:solidFill>
              </a:ln>
              <a:effectLst/>
            </c:spPr>
            <c:extLst>
              <c:ext xmlns:c16="http://schemas.microsoft.com/office/drawing/2014/chart" uri="{C3380CC4-5D6E-409C-BE32-E72D297353CC}">
                <c16:uniqueId val="{00000005-0624-47F2-84BD-819E3C5C16F8}"/>
              </c:ext>
            </c:extLst>
          </c:dPt>
          <c:dPt>
            <c:idx val="5"/>
            <c:bubble3D val="0"/>
            <c:spPr>
              <a:solidFill>
                <a:srgbClr val="AAE1CF"/>
              </a:solidFill>
              <a:ln w="19050">
                <a:solidFill>
                  <a:schemeClr val="accent1"/>
                </a:solidFill>
              </a:ln>
              <a:effectLst/>
            </c:spPr>
            <c:extLst>
              <c:ext xmlns:c16="http://schemas.microsoft.com/office/drawing/2014/chart" uri="{C3380CC4-5D6E-409C-BE32-E72D297353CC}">
                <c16:uniqueId val="{00000007-0624-47F2-84BD-819E3C5C16F8}"/>
              </c:ext>
            </c:extLst>
          </c:dPt>
          <c:dPt>
            <c:idx val="6"/>
            <c:bubble3D val="0"/>
            <c:spPr>
              <a:solidFill>
                <a:srgbClr val="AAE1CF"/>
              </a:solidFill>
              <a:ln w="19050">
                <a:solidFill>
                  <a:schemeClr val="accent1"/>
                </a:solidFill>
              </a:ln>
              <a:effectLst/>
            </c:spPr>
            <c:extLst>
              <c:ext xmlns:c16="http://schemas.microsoft.com/office/drawing/2014/chart" uri="{C3380CC4-5D6E-409C-BE32-E72D297353CC}">
                <c16:uniqueId val="{00000009-0624-47F2-84BD-819E3C5C16F8}"/>
              </c:ext>
            </c:extLst>
          </c:dPt>
          <c:cat>
            <c:numRef>
              <c:f>Feuil1!$A$2</c:f>
              <c:numCache>
                <c:formatCode>0.00%</c:formatCode>
                <c:ptCount val="1"/>
              </c:numCache>
            </c:numRef>
          </c:cat>
          <c:val>
            <c:numRef>
              <c:f>Feuil1!$B$2</c:f>
              <c:numCache>
                <c:formatCode>0.0%</c:formatCode>
                <c:ptCount val="1"/>
                <c:pt idx="0">
                  <c:v>1</c:v>
                </c:pt>
              </c:numCache>
            </c:numRef>
          </c:val>
          <c:extLst>
            <c:ext xmlns:c16="http://schemas.microsoft.com/office/drawing/2014/chart" uri="{C3380CC4-5D6E-409C-BE32-E72D297353CC}">
              <c16:uniqueId val="{0000000A-0624-47F2-84BD-819E3C5C16F8}"/>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322935075995877"/>
          <c:y val="8.5266077851175084E-2"/>
          <c:w val="0.44032966401879337"/>
          <c:h val="0.59871273469180886"/>
        </c:manualLayout>
      </c:layout>
      <c:doughnutChart>
        <c:varyColors val="1"/>
        <c:ser>
          <c:idx val="0"/>
          <c:order val="0"/>
          <c:tx>
            <c:strRef>
              <c:f>Feuil1!$B$1</c:f>
              <c:strCache>
                <c:ptCount val="1"/>
                <c:pt idx="0">
                  <c:v>Colonne1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273-3E42-B6B4-2DA772AFBFCC}"/>
              </c:ext>
            </c:extLst>
          </c:dPt>
          <c:dPt>
            <c:idx val="1"/>
            <c:bubble3D val="0"/>
            <c:spPr>
              <a:solidFill>
                <a:srgbClr val="46D6C6"/>
              </a:solidFill>
              <a:ln w="19050">
                <a:solidFill>
                  <a:schemeClr val="lt1"/>
                </a:solidFill>
              </a:ln>
              <a:effectLst/>
            </c:spPr>
            <c:extLst>
              <c:ext xmlns:c16="http://schemas.microsoft.com/office/drawing/2014/chart" uri="{C3380CC4-5D6E-409C-BE32-E72D297353CC}">
                <c16:uniqueId val="{00000003-F273-3E42-B6B4-2DA772AFBFCC}"/>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F273-3E42-B6B4-2DA772AFBFCC}"/>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F273-3E42-B6B4-2DA772AFBFCC}"/>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F273-3E42-B6B4-2DA772AFBFCC}"/>
              </c:ext>
            </c:extLst>
          </c:dPt>
          <c:dPt>
            <c:idx val="5"/>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B-F273-3E42-B6B4-2DA772AFBFCC}"/>
              </c:ext>
            </c:extLst>
          </c:dPt>
          <c:dPt>
            <c:idx val="6"/>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0D-F273-3E42-B6B4-2DA772AFBFCC}"/>
              </c:ext>
            </c:extLst>
          </c:dPt>
          <c:dLbls>
            <c:dLbl>
              <c:idx val="0"/>
              <c:layout>
                <c:manualLayout>
                  <c:x val="0.29329313667294671"/>
                  <c:y val="-4.1164280463963816E-2"/>
                </c:manualLayout>
              </c:layout>
              <c:tx>
                <c:rich>
                  <a:bodyPr/>
                  <a:lstStyle/>
                  <a:p>
                    <a:r>
                      <a:rPr lang="en-US" b="0" i="0" dirty="0">
                        <a:latin typeface="+mn-lt"/>
                      </a:rPr>
                      <a:t>98,6%</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273-3E42-B6B4-2DA772AFBFCC}"/>
                </c:ext>
              </c:extLst>
            </c:dLbl>
            <c:dLbl>
              <c:idx val="1"/>
              <c:layout>
                <c:manualLayout>
                  <c:x val="2.0544601302465802E-3"/>
                  <c:y val="-7.7337843858438476E-2"/>
                </c:manualLayout>
              </c:layout>
              <c:tx>
                <c:rich>
                  <a:bodyPr/>
                  <a:lstStyle/>
                  <a:p>
                    <a:r>
                      <a:rPr lang="en-US" b="0" i="0" dirty="0">
                        <a:latin typeface="+mn-lt"/>
                      </a:rPr>
                      <a:t>1,4%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273-3E42-B6B4-2DA772AFBFCC}"/>
                </c:ext>
              </c:extLst>
            </c:dLbl>
            <c:dLbl>
              <c:idx val="2"/>
              <c:layout>
                <c:manualLayout>
                  <c:x val="4.7888618117868105E-2"/>
                  <c:y val="-8.0788671735265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273-3E42-B6B4-2DA772AFBFCC}"/>
                </c:ext>
              </c:extLst>
            </c:dLbl>
            <c:dLbl>
              <c:idx val="3"/>
              <c:layout>
                <c:manualLayout>
                  <c:x val="-0.13150012352737867"/>
                  <c:y val="-2.8607968896154762E-2"/>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rgbClr val="446176"/>
                      </a:solidFill>
                      <a:latin typeface="Work Sans "/>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0.16025922318777674"/>
                      <c:h val="7.4237679285521607E-2"/>
                    </c:manualLayout>
                  </c15:layout>
                </c:ext>
                <c:ext xmlns:c16="http://schemas.microsoft.com/office/drawing/2014/chart" uri="{C3380CC4-5D6E-409C-BE32-E72D297353CC}">
                  <c16:uniqueId val="{00000007-F273-3E42-B6B4-2DA772AFBFCC}"/>
                </c:ext>
              </c:extLst>
            </c:dLbl>
            <c:dLbl>
              <c:idx val="4"/>
              <c:layout>
                <c:manualLayout>
                  <c:x val="-6.5750113535432267E-2"/>
                  <c:y val="-5.3639941680290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273-3E42-B6B4-2DA772AFBFCC}"/>
                </c:ext>
              </c:extLst>
            </c:dLbl>
            <c:dLbl>
              <c:idx val="5"/>
              <c:layout>
                <c:manualLayout>
                  <c:x val="-1.8410031789921084E-2"/>
                  <c:y val="-9.65518950245223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273-3E42-B6B4-2DA772AFBFCC}"/>
                </c:ext>
              </c:extLst>
            </c:dLbl>
            <c:dLbl>
              <c:idx val="6"/>
              <c:layout>
                <c:manualLayout>
                  <c:x val="7.1010122618266849E-2"/>
                  <c:y val="-8.5823906688464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273-3E42-B6B4-2DA772AFBFC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46176"/>
                    </a:solidFill>
                    <a:latin typeface="Work Sans "/>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extLst>
          </c:dLbls>
          <c:cat>
            <c:strRef>
              <c:f>Feuil1!$A$2:$A$3</c:f>
              <c:strCache>
                <c:ptCount val="2"/>
                <c:pt idx="0">
                  <c:v>Bureaux </c:v>
                </c:pt>
                <c:pt idx="1">
                  <c:v>Mixte bureaux/commerces </c:v>
                </c:pt>
              </c:strCache>
            </c:strRef>
          </c:cat>
          <c:val>
            <c:numRef>
              <c:f>Feuil1!$B$2:$B$3</c:f>
              <c:numCache>
                <c:formatCode>0.0%</c:formatCode>
                <c:ptCount val="2"/>
                <c:pt idx="0">
                  <c:v>0.98599999999999999</c:v>
                </c:pt>
                <c:pt idx="1">
                  <c:v>1.4E-2</c:v>
                </c:pt>
              </c:numCache>
            </c:numRef>
          </c:val>
          <c:extLst>
            <c:ext xmlns:c16="http://schemas.microsoft.com/office/drawing/2014/chart" uri="{C3380CC4-5D6E-409C-BE32-E72D297353CC}">
              <c16:uniqueId val="{0000000E-F273-3E42-B6B4-2DA772AFBFCC}"/>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egendEntry>
        <c:idx val="0"/>
        <c:txPr>
          <a:bodyPr rot="0" spcFirstLastPara="1" vertOverflow="ellipsis" vert="horz" wrap="square" anchor="ctr" anchorCtr="1"/>
          <a:lstStyle/>
          <a:p>
            <a:pPr>
              <a:defRPr sz="1300" b="0" i="0" u="none" strike="noStrike" kern="1200" baseline="0">
                <a:solidFill>
                  <a:srgbClr val="446176"/>
                </a:solidFill>
                <a:latin typeface="Work Sans Light" pitchFamily="2" charset="0"/>
                <a:ea typeface="+mn-ea"/>
                <a:cs typeface="+mn-cs"/>
              </a:defRPr>
            </a:pPr>
            <a:endParaRPr lang="fr-FR"/>
          </a:p>
        </c:txPr>
      </c:legendEntry>
      <c:legendEntry>
        <c:idx val="1"/>
        <c:txPr>
          <a:bodyPr rot="0" spcFirstLastPara="1" vertOverflow="ellipsis" vert="horz" wrap="square" anchor="ctr" anchorCtr="1"/>
          <a:lstStyle/>
          <a:p>
            <a:pPr>
              <a:defRPr sz="1300" b="0" i="0" u="none" strike="noStrike" kern="1200" baseline="0">
                <a:solidFill>
                  <a:srgbClr val="446176"/>
                </a:solidFill>
                <a:latin typeface="Work Sans Light" pitchFamily="2" charset="0"/>
                <a:ea typeface="+mn-ea"/>
                <a:cs typeface="+mn-cs"/>
              </a:defRPr>
            </a:pPr>
            <a:endParaRPr lang="fr-FR"/>
          </a:p>
        </c:txPr>
      </c:legendEntry>
      <c:layout>
        <c:manualLayout>
          <c:xMode val="edge"/>
          <c:yMode val="edge"/>
          <c:x val="0"/>
          <c:y val="0.69927170104606895"/>
          <c:w val="1"/>
          <c:h val="0.2152541294307859"/>
        </c:manualLayout>
      </c:layout>
      <c:overlay val="0"/>
      <c:spPr>
        <a:noFill/>
        <a:ln>
          <a:noFill/>
        </a:ln>
        <a:effectLst/>
      </c:spPr>
      <c:txPr>
        <a:bodyPr rot="0" spcFirstLastPara="1" vertOverflow="ellipsis" vert="horz" wrap="square" anchor="ctr" anchorCtr="1"/>
        <a:lstStyle/>
        <a:p>
          <a:pPr>
            <a:defRPr sz="1300" b="0" i="0" u="none" strike="noStrike" kern="1200" baseline="0">
              <a:solidFill>
                <a:srgbClr val="446176"/>
              </a:solidFill>
              <a:latin typeface="Work Sans Light" pitchFamily="2"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874573385747179"/>
          <c:y val="9.6516819727028261E-2"/>
          <c:w val="0.47200658758328445"/>
          <c:h val="0.60196174100605671"/>
        </c:manualLayout>
      </c:layout>
      <c:doughnutChart>
        <c:varyColors val="1"/>
        <c:ser>
          <c:idx val="0"/>
          <c:order val="0"/>
          <c:tx>
            <c:strRef>
              <c:f>Feuil1!$B$1</c:f>
              <c:strCache>
                <c:ptCount val="1"/>
                <c:pt idx="0">
                  <c:v>Colonne1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C8E-F547-8A7C-1ABC57CBCFF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C8E-F547-8A7C-1ABC57CBCFF1}"/>
              </c:ext>
            </c:extLst>
          </c:dPt>
          <c:dPt>
            <c:idx val="2"/>
            <c:bubble3D val="0"/>
            <c:spPr>
              <a:solidFill>
                <a:srgbClr val="46D6C6"/>
              </a:solidFill>
              <a:ln w="19050">
                <a:solidFill>
                  <a:schemeClr val="lt1"/>
                </a:solidFill>
              </a:ln>
              <a:effectLst/>
            </c:spPr>
            <c:extLst>
              <c:ext xmlns:c16="http://schemas.microsoft.com/office/drawing/2014/chart" uri="{C3380CC4-5D6E-409C-BE32-E72D297353CC}">
                <c16:uniqueId val="{00000005-EC8E-F547-8A7C-1ABC57CBCFF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C8E-F547-8A7C-1ABC57CBCFF1}"/>
              </c:ext>
            </c:extLst>
          </c:dPt>
          <c:dPt>
            <c:idx val="4"/>
            <c:bubble3D val="0"/>
            <c:spPr>
              <a:solidFill>
                <a:srgbClr val="9BBB59"/>
              </a:solidFill>
              <a:ln w="19050">
                <a:solidFill>
                  <a:schemeClr val="lt1"/>
                </a:solidFill>
              </a:ln>
              <a:effectLst/>
            </c:spPr>
            <c:extLst>
              <c:ext xmlns:c16="http://schemas.microsoft.com/office/drawing/2014/chart" uri="{C3380CC4-5D6E-409C-BE32-E72D297353CC}">
                <c16:uniqueId val="{00000009-EC8E-F547-8A7C-1ABC57CBCFF1}"/>
              </c:ext>
            </c:extLst>
          </c:dPt>
          <c:dPt>
            <c:idx val="5"/>
            <c:bubble3D val="0"/>
            <c:spPr>
              <a:solidFill>
                <a:srgbClr val="ADC1D0"/>
              </a:solidFill>
              <a:ln w="19050">
                <a:solidFill>
                  <a:schemeClr val="lt1"/>
                </a:solidFill>
              </a:ln>
              <a:effectLst/>
            </c:spPr>
            <c:extLst>
              <c:ext xmlns:c16="http://schemas.microsoft.com/office/drawing/2014/chart" uri="{C3380CC4-5D6E-409C-BE32-E72D297353CC}">
                <c16:uniqueId val="{0000000B-EC8E-F547-8A7C-1ABC57CBCFF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C8E-F547-8A7C-1ABC57CBCFF1}"/>
              </c:ext>
            </c:extLst>
          </c:dPt>
          <c:dLbls>
            <c:dLbl>
              <c:idx val="0"/>
              <c:layout>
                <c:manualLayout>
                  <c:x val="0.17706092051670874"/>
                  <c:y val="-0.15870929881627044"/>
                </c:manualLayout>
              </c:layout>
              <c:tx>
                <c:rich>
                  <a:bodyPr/>
                  <a:lstStyle/>
                  <a:p>
                    <a:r>
                      <a:rPr lang="en-US" b="0" i="0" dirty="0">
                        <a:latin typeface="+mn-lt"/>
                      </a:rPr>
                      <a:t>60,2</a:t>
                    </a:r>
                    <a:r>
                      <a:rPr lang="en-US" b="0" i="0" baseline="0" dirty="0">
                        <a:latin typeface="+mn-lt"/>
                      </a:rPr>
                      <a:t>%</a:t>
                    </a:r>
                    <a:endParaRPr lang="en-US" dirty="0">
                      <a:latin typeface="+mn-lt"/>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C8E-F547-8A7C-1ABC57CBCFF1}"/>
                </c:ext>
              </c:extLst>
            </c:dLbl>
            <c:dLbl>
              <c:idx val="1"/>
              <c:layout>
                <c:manualLayout>
                  <c:x val="-0.12887022252944724"/>
                  <c:y val="-3.5759961120194108E-3"/>
                </c:manualLayout>
              </c:layout>
              <c:tx>
                <c:rich>
                  <a:bodyPr/>
                  <a:lstStyle/>
                  <a:p>
                    <a:r>
                      <a:rPr lang="en-US" b="0" i="0" baseline="0" dirty="0">
                        <a:latin typeface="Work Sans" pitchFamily="2" charset="0"/>
                      </a:rPr>
                      <a:t>26,9%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C8E-F547-8A7C-1ABC57CBCFF1}"/>
                </c:ext>
              </c:extLst>
            </c:dLbl>
            <c:dLbl>
              <c:idx val="2"/>
              <c:layout>
                <c:manualLayout>
                  <c:x val="-6.0490104452597691E-2"/>
                  <c:y val="-0.10727988336058038"/>
                </c:manualLayout>
              </c:layout>
              <c:tx>
                <c:rich>
                  <a:bodyPr/>
                  <a:lstStyle/>
                  <a:p>
                    <a:r>
                      <a:rPr lang="en-US" b="0" i="0" dirty="0">
                        <a:latin typeface="+mn-lt"/>
                      </a:rPr>
                      <a:t>12,9%</a:t>
                    </a:r>
                    <a:endParaRPr lang="en-US" dirty="0">
                      <a:latin typeface="+mn-lt"/>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C8E-F547-8A7C-1ABC57CBCFF1}"/>
                </c:ext>
              </c:extLst>
            </c:dLbl>
            <c:dLbl>
              <c:idx val="3"/>
              <c:layout>
                <c:manualLayout>
                  <c:x val="-0.13150012352737867"/>
                  <c:y val="-2.8607968896154762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rgbClr val="446176"/>
                      </a:solidFill>
                      <a:latin typeface="Work Sans" pitchFamily="2" charset="0"/>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0.16025922318777674"/>
                      <c:h val="7.4237679285521607E-2"/>
                    </c:manualLayout>
                  </c15:layout>
                </c:ext>
                <c:ext xmlns:c16="http://schemas.microsoft.com/office/drawing/2014/chart" uri="{C3380CC4-5D6E-409C-BE32-E72D297353CC}">
                  <c16:uniqueId val="{00000007-EC8E-F547-8A7C-1ABC57CBCFF1}"/>
                </c:ext>
              </c:extLst>
            </c:dLbl>
            <c:dLbl>
              <c:idx val="4"/>
              <c:layout>
                <c:manualLayout>
                  <c:x val="-6.5750113535432267E-2"/>
                  <c:y val="-5.3639941680290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C8E-F547-8A7C-1ABC57CBCFF1}"/>
                </c:ext>
              </c:extLst>
            </c:dLbl>
            <c:dLbl>
              <c:idx val="5"/>
              <c:layout>
                <c:manualLayout>
                  <c:x val="-1.8410031789921084E-2"/>
                  <c:y val="-9.65518950245223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C8E-F547-8A7C-1ABC57CBCFF1}"/>
                </c:ext>
              </c:extLst>
            </c:dLbl>
            <c:dLbl>
              <c:idx val="6"/>
              <c:layout>
                <c:manualLayout>
                  <c:x val="7.1010122618266849E-2"/>
                  <c:y val="-8.5823906688464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C8E-F547-8A7C-1ABC57CBCFF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446176"/>
                    </a:solidFill>
                    <a:latin typeface="Work Sans" pitchFamily="2" charset="0"/>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extLst>
          </c:dLbls>
          <c:cat>
            <c:strRef>
              <c:f>Feuil1!$A$2:$A$4</c:f>
              <c:strCache>
                <c:ptCount val="3"/>
                <c:pt idx="0">
                  <c:v>Région parisienne </c:v>
                </c:pt>
                <c:pt idx="1">
                  <c:v>Paris</c:v>
                </c:pt>
                <c:pt idx="2">
                  <c:v>Province</c:v>
                </c:pt>
              </c:strCache>
            </c:strRef>
          </c:cat>
          <c:val>
            <c:numRef>
              <c:f>Feuil1!$B$2:$B$4</c:f>
              <c:numCache>
                <c:formatCode>0.0%</c:formatCode>
                <c:ptCount val="3"/>
                <c:pt idx="0">
                  <c:v>0.60199999999999998</c:v>
                </c:pt>
                <c:pt idx="1">
                  <c:v>0.26900000000000002</c:v>
                </c:pt>
                <c:pt idx="2">
                  <c:v>0.129</c:v>
                </c:pt>
              </c:numCache>
            </c:numRef>
          </c:val>
          <c:extLst>
            <c:ext xmlns:c16="http://schemas.microsoft.com/office/drawing/2014/chart" uri="{C3380CC4-5D6E-409C-BE32-E72D297353CC}">
              <c16:uniqueId val="{0000000E-EC8E-F547-8A7C-1ABC57CBCFF1}"/>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ayout>
        <c:manualLayout>
          <c:xMode val="edge"/>
          <c:yMode val="edge"/>
          <c:x val="0"/>
          <c:y val="0.70265517588276716"/>
          <c:w val="1"/>
          <c:h val="0.29734482411723284"/>
        </c:manualLayout>
      </c:layout>
      <c:overlay val="0"/>
      <c:spPr>
        <a:noFill/>
        <a:ln>
          <a:noFill/>
        </a:ln>
        <a:effectLst/>
      </c:spPr>
      <c:txPr>
        <a:bodyPr rot="0" spcFirstLastPara="1" vertOverflow="ellipsis" vert="horz" wrap="square" anchor="ctr" anchorCtr="1"/>
        <a:lstStyle/>
        <a:p>
          <a:pPr>
            <a:defRPr sz="1300" b="0" i="0" u="none" strike="noStrike" kern="1200" baseline="0">
              <a:solidFill>
                <a:srgbClr val="446176"/>
              </a:solidFill>
              <a:latin typeface="Work Sans Light" pitchFamily="2"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400744801685717"/>
          <c:y val="5.6701010446177751E-2"/>
          <c:w val="0.40413824071428239"/>
          <c:h val="0.54510764336886541"/>
        </c:manualLayout>
      </c:layout>
      <c:doughnutChart>
        <c:varyColors val="1"/>
        <c:ser>
          <c:idx val="0"/>
          <c:order val="0"/>
          <c:tx>
            <c:strRef>
              <c:f>Feuil1!$B$1</c:f>
              <c:strCache>
                <c:ptCount val="1"/>
                <c:pt idx="0">
                  <c:v>Colonne1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56D-2C4B-B308-681229460C2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56D-2C4B-B308-681229460C2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56D-2C4B-B308-681229460C2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56D-2C4B-B308-681229460C2B}"/>
              </c:ext>
            </c:extLst>
          </c:dPt>
          <c:dPt>
            <c:idx val="4"/>
            <c:bubble3D val="0"/>
            <c:spPr>
              <a:solidFill>
                <a:srgbClr val="9BBB59"/>
              </a:solidFill>
              <a:ln w="19050">
                <a:solidFill>
                  <a:schemeClr val="lt1"/>
                </a:solidFill>
              </a:ln>
              <a:effectLst/>
            </c:spPr>
            <c:extLst>
              <c:ext xmlns:c16="http://schemas.microsoft.com/office/drawing/2014/chart" uri="{C3380CC4-5D6E-409C-BE32-E72D297353CC}">
                <c16:uniqueId val="{00000009-356D-2C4B-B308-681229460C2B}"/>
              </c:ext>
            </c:extLst>
          </c:dPt>
          <c:dPt>
            <c:idx val="5"/>
            <c:bubble3D val="0"/>
            <c:spPr>
              <a:solidFill>
                <a:srgbClr val="ADC1D0"/>
              </a:solidFill>
              <a:ln w="19050">
                <a:solidFill>
                  <a:schemeClr val="lt1"/>
                </a:solidFill>
              </a:ln>
              <a:effectLst/>
            </c:spPr>
            <c:extLst>
              <c:ext xmlns:c16="http://schemas.microsoft.com/office/drawing/2014/chart" uri="{C3380CC4-5D6E-409C-BE32-E72D297353CC}">
                <c16:uniqueId val="{0000000B-356D-2C4B-B308-681229460C2B}"/>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56D-2C4B-B308-681229460C2B}"/>
              </c:ext>
            </c:extLst>
          </c:dPt>
          <c:dLbls>
            <c:dLbl>
              <c:idx val="0"/>
              <c:layout>
                <c:manualLayout>
                  <c:x val="-0.29306439727582195"/>
                  <c:y val="0.42095065155926359"/>
                </c:manualLayout>
              </c:layout>
              <c:tx>
                <c:rich>
                  <a:bodyPr/>
                  <a:lstStyle/>
                  <a:p>
                    <a:r>
                      <a:rPr lang="en-US" b="0" i="0" dirty="0">
                        <a:latin typeface="+mn-lt"/>
                      </a:rPr>
                      <a:t>79,7%</a:t>
                    </a:r>
                    <a:endParaRPr lang="en-US" dirty="0">
                      <a:latin typeface="+mn-lt"/>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56D-2C4B-B308-681229460C2B}"/>
                </c:ext>
              </c:extLst>
            </c:dLbl>
            <c:dLbl>
              <c:idx val="1"/>
              <c:layout>
                <c:manualLayout>
                  <c:x val="7.5925752134813299E-2"/>
                  <c:y val="-4.5534504514681017E-2"/>
                </c:manualLayout>
              </c:layout>
              <c:tx>
                <c:rich>
                  <a:bodyPr/>
                  <a:lstStyle/>
                  <a:p>
                    <a:r>
                      <a:rPr lang="en-US" b="0" i="0" dirty="0">
                        <a:latin typeface="+mn-lt"/>
                      </a:rPr>
                      <a:t>4,4%</a:t>
                    </a:r>
                    <a:endParaRPr lang="en-US" dirty="0">
                      <a:latin typeface="+mn-lt"/>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56D-2C4B-B308-681229460C2B}"/>
                </c:ext>
              </c:extLst>
            </c:dLbl>
            <c:dLbl>
              <c:idx val="2"/>
              <c:layout>
                <c:manualLayout>
                  <c:x val="0.11887641754513398"/>
                  <c:y val="-0.52171003299659358"/>
                </c:manualLayout>
              </c:layout>
              <c:tx>
                <c:rich>
                  <a:bodyPr rot="0" spcFirstLastPara="1" vertOverflow="ellipsis" vert="horz" wrap="square" lIns="38100" tIns="19050" rIns="38100" bIns="19050" anchor="ctr" anchorCtr="1">
                    <a:noAutofit/>
                  </a:bodyPr>
                  <a:lstStyle/>
                  <a:p>
                    <a:pPr>
                      <a:defRPr sz="1200" b="0" i="0" u="none" strike="noStrike" kern="1200" baseline="0">
                        <a:solidFill>
                          <a:srgbClr val="446176"/>
                        </a:solidFill>
                        <a:latin typeface="Work Sans" pitchFamily="2" charset="0"/>
                        <a:ea typeface="+mn-ea"/>
                        <a:cs typeface="+mn-cs"/>
                      </a:defRPr>
                    </a:pPr>
                    <a:r>
                      <a:rPr lang="en-US" b="0" i="0" baseline="0" dirty="0">
                        <a:latin typeface="Work Sans" pitchFamily="2" charset="0"/>
                      </a:rPr>
                      <a:t>9,4%</a:t>
                    </a:r>
                    <a:endParaRPr lang="en-US" baseline="0" dirty="0">
                      <a:latin typeface="Work Sans" pitchFamily="2" charset="0"/>
                    </a:endParaRPr>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446176"/>
                      </a:solidFill>
                      <a:latin typeface="Work Sans" pitchFamily="2" charset="0"/>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0.12093642672785111"/>
                      <c:h val="7.956901782769682E-2"/>
                    </c:manualLayout>
                  </c15:layout>
                  <c15:showDataLabelsRange val="0"/>
                </c:ext>
                <c:ext xmlns:c16="http://schemas.microsoft.com/office/drawing/2014/chart" uri="{C3380CC4-5D6E-409C-BE32-E72D297353CC}">
                  <c16:uniqueId val="{00000005-356D-2C4B-B308-681229460C2B}"/>
                </c:ext>
              </c:extLst>
            </c:dLbl>
            <c:dLbl>
              <c:idx val="3"/>
              <c:layout>
                <c:manualLayout>
                  <c:x val="-2.8615189863829025E-2"/>
                  <c:y val="-5.7075223491894464E-2"/>
                </c:manualLayout>
              </c:layout>
              <c:tx>
                <c:rich>
                  <a:bodyPr rot="0" spcFirstLastPara="1" vertOverflow="ellipsis" vert="horz" wrap="square" lIns="38100" tIns="19050" rIns="38100" bIns="19050" anchor="ctr" anchorCtr="1">
                    <a:noAutofit/>
                  </a:bodyPr>
                  <a:lstStyle/>
                  <a:p>
                    <a:pPr>
                      <a:defRPr sz="1200" b="0" i="0" u="none" strike="noStrike" kern="1200" baseline="0">
                        <a:solidFill>
                          <a:srgbClr val="446176"/>
                        </a:solidFill>
                        <a:latin typeface="Work Sans" pitchFamily="2" charset="0"/>
                        <a:ea typeface="+mn-ea"/>
                        <a:cs typeface="+mn-cs"/>
                      </a:defRPr>
                    </a:pPr>
                    <a:r>
                      <a:rPr lang="en-US" dirty="0"/>
                      <a:t>6,5%</a:t>
                    </a:r>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446176"/>
                      </a:solidFill>
                      <a:latin typeface="Work Sans" pitchFamily="2" charset="0"/>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0.16293157613217391"/>
                      <c:h val="7.423779458102045E-2"/>
                    </c:manualLayout>
                  </c15:layout>
                  <c15:showDataLabelsRange val="0"/>
                </c:ext>
                <c:ext xmlns:c16="http://schemas.microsoft.com/office/drawing/2014/chart" uri="{C3380CC4-5D6E-409C-BE32-E72D297353CC}">
                  <c16:uniqueId val="{00000007-356D-2C4B-B308-681229460C2B}"/>
                </c:ext>
              </c:extLst>
            </c:dLbl>
            <c:dLbl>
              <c:idx val="4"/>
              <c:layout>
                <c:manualLayout>
                  <c:x val="3.3126168092540917E-2"/>
                  <c:y val="-5.7111977825925794E-2"/>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446176"/>
                      </a:solidFill>
                      <a:latin typeface="Work Sans" pitchFamily="2" charset="0"/>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9.7740597078616612E-2"/>
                      <c:h val="6.7656072525525107E-2"/>
                    </c:manualLayout>
                  </c15:layout>
                </c:ext>
                <c:ext xmlns:c16="http://schemas.microsoft.com/office/drawing/2014/chart" uri="{C3380CC4-5D6E-409C-BE32-E72D297353CC}">
                  <c16:uniqueId val="{00000009-356D-2C4B-B308-681229460C2B}"/>
                </c:ext>
              </c:extLst>
            </c:dLbl>
            <c:dLbl>
              <c:idx val="5"/>
              <c:layout>
                <c:manualLayout>
                  <c:x val="-1.8410031789921084E-2"/>
                  <c:y val="-9.65518950245223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56D-2C4B-B308-681229460C2B}"/>
                </c:ext>
              </c:extLst>
            </c:dLbl>
            <c:dLbl>
              <c:idx val="6"/>
              <c:layout>
                <c:manualLayout>
                  <c:x val="7.1010122618266849E-2"/>
                  <c:y val="-8.5823906688464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56D-2C4B-B308-681229460C2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446176"/>
                    </a:solidFill>
                    <a:latin typeface="Work Sans" pitchFamily="2" charset="0"/>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extLst>
          </c:dLbls>
          <c:cat>
            <c:strRef>
              <c:f>Feuil1!$A$2:$A$6</c:f>
              <c:strCache>
                <c:ptCount val="5"/>
                <c:pt idx="0">
                  <c:v>Locaux vacants en recherche de locataire</c:v>
                </c:pt>
                <c:pt idx="1">
                  <c:v>Locaux occupés sous franchise ou mis à disposition d'un futur locataire</c:v>
                </c:pt>
                <c:pt idx="2">
                  <c:v>Locaux occupés</c:v>
                </c:pt>
                <c:pt idx="3">
                  <c:v>Locaux vacants en restructuration</c:v>
                </c:pt>
                <c:pt idx="4">
                  <c:v>Locaux  vacants sous promesse de vente</c:v>
                </c:pt>
              </c:strCache>
            </c:strRef>
          </c:cat>
          <c:val>
            <c:numRef>
              <c:f>Feuil1!$B$2:$B$6</c:f>
              <c:numCache>
                <c:formatCode>0.0%</c:formatCode>
                <c:ptCount val="5"/>
                <c:pt idx="0">
                  <c:v>9.4E-2</c:v>
                </c:pt>
                <c:pt idx="1">
                  <c:v>4.3999999999999997E-2</c:v>
                </c:pt>
                <c:pt idx="2">
                  <c:v>0.79700000000000004</c:v>
                </c:pt>
                <c:pt idx="3">
                  <c:v>6.5000000000000002E-2</c:v>
                </c:pt>
              </c:numCache>
            </c:numRef>
          </c:val>
          <c:extLst>
            <c:ext xmlns:c16="http://schemas.microsoft.com/office/drawing/2014/chart" uri="{C3380CC4-5D6E-409C-BE32-E72D297353CC}">
              <c16:uniqueId val="{0000000E-356D-2C4B-B308-681229460C2B}"/>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ayout>
        <c:manualLayout>
          <c:xMode val="edge"/>
          <c:yMode val="edge"/>
          <c:x val="3.7412628466507281E-2"/>
          <c:y val="0.70264239537218942"/>
          <c:w val="0.95846777400752381"/>
          <c:h val="0.29735760462781058"/>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446176"/>
              </a:solidFill>
              <a:latin typeface="Work Sans Light" pitchFamily="2"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5FAF1ED-34D3-4727-B45D-76AD8EE2D1D3}"/>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C0FD5916-61C6-46D6-B8DE-9956352F56F0}"/>
              </a:ext>
            </a:extLst>
          </p:cNvPr>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C5C30435-52BD-45C5-A25D-BC91A62C3836}" type="datetimeFigureOut">
              <a:rPr lang="fr-FR" smtClean="0"/>
              <a:t>30/12/2022</a:t>
            </a:fld>
            <a:endParaRPr lang="fr-FR" dirty="0"/>
          </a:p>
        </p:txBody>
      </p:sp>
      <p:sp>
        <p:nvSpPr>
          <p:cNvPr id="4" name="Espace réservé du pied de page 3">
            <a:extLst>
              <a:ext uri="{FF2B5EF4-FFF2-40B4-BE49-F238E27FC236}">
                <a16:creationId xmlns:a16="http://schemas.microsoft.com/office/drawing/2014/main" id="{097F82F2-9936-4E87-82D3-36F21315B267}"/>
              </a:ext>
            </a:extLst>
          </p:cNvPr>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39180833-6333-4764-9420-2C83C02FA975}"/>
              </a:ext>
            </a:extLst>
          </p:cNvPr>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55750A59-0FFA-4C88-B67C-B1DE396BCF02}" type="slidenum">
              <a:rPr lang="fr-FR" smtClean="0"/>
              <a:t>‹N°›</a:t>
            </a:fld>
            <a:endParaRPr lang="fr-FR" dirty="0"/>
          </a:p>
        </p:txBody>
      </p:sp>
    </p:spTree>
    <p:extLst>
      <p:ext uri="{BB962C8B-B14F-4D97-AF65-F5344CB8AC3E}">
        <p14:creationId xmlns:p14="http://schemas.microsoft.com/office/powerpoint/2010/main" val="488857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8427" cy="513508"/>
          </a:xfrm>
          <a:prstGeom prst="rect">
            <a:avLst/>
          </a:prstGeom>
        </p:spPr>
        <p:txBody>
          <a:bodyPr vert="horz" lIns="99032" tIns="49516" rIns="99032" bIns="49516" rtlCol="0"/>
          <a:lstStyle>
            <a:lvl1pPr algn="l">
              <a:defRPr sz="1300"/>
            </a:lvl1pPr>
          </a:lstStyle>
          <a:p>
            <a:endParaRPr lang="de-DE" dirty="0"/>
          </a:p>
        </p:txBody>
      </p:sp>
      <p:sp>
        <p:nvSpPr>
          <p:cNvPr id="3" name="Datumsplatzhalter 2"/>
          <p:cNvSpPr>
            <a:spLocks noGrp="1"/>
          </p:cNvSpPr>
          <p:nvPr>
            <p:ph type="dt" idx="1"/>
          </p:nvPr>
        </p:nvSpPr>
        <p:spPr>
          <a:xfrm>
            <a:off x="4023993" y="0"/>
            <a:ext cx="3078427" cy="513508"/>
          </a:xfrm>
          <a:prstGeom prst="rect">
            <a:avLst/>
          </a:prstGeom>
        </p:spPr>
        <p:txBody>
          <a:bodyPr vert="horz" lIns="99032" tIns="49516" rIns="99032" bIns="49516" rtlCol="0"/>
          <a:lstStyle>
            <a:lvl1pPr algn="r">
              <a:defRPr sz="1300"/>
            </a:lvl1pPr>
          </a:lstStyle>
          <a:p>
            <a:fld id="{2F01ACD4-5164-445F-9F27-2738EADC2211}" type="datetimeFigureOut">
              <a:rPr lang="de-DE" smtClean="0"/>
              <a:t>30.12.2022</a:t>
            </a:fld>
            <a:endParaRPr lang="de-DE" dirty="0"/>
          </a:p>
        </p:txBody>
      </p:sp>
      <p:sp>
        <p:nvSpPr>
          <p:cNvPr id="4" name="Folienbildplatzhalt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9032" tIns="49516" rIns="99032" bIns="49516" rtlCol="0" anchor="ctr"/>
          <a:lstStyle/>
          <a:p>
            <a:endParaRPr lang="de-DE" dirty="0"/>
          </a:p>
        </p:txBody>
      </p:sp>
      <p:sp>
        <p:nvSpPr>
          <p:cNvPr id="5" name="Notizenplatzhalter 4"/>
          <p:cNvSpPr>
            <a:spLocks noGrp="1"/>
          </p:cNvSpPr>
          <p:nvPr>
            <p:ph type="body" sz="quarter" idx="3"/>
          </p:nvPr>
        </p:nvSpPr>
        <p:spPr>
          <a:xfrm>
            <a:off x="710407" y="4925409"/>
            <a:ext cx="5683250" cy="4029879"/>
          </a:xfrm>
          <a:prstGeom prst="rect">
            <a:avLst/>
          </a:prstGeom>
        </p:spPr>
        <p:txBody>
          <a:bodyPr vert="horz" lIns="99032" tIns="49516" rIns="99032" bIns="4951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109"/>
            <a:ext cx="3078427" cy="513507"/>
          </a:xfrm>
          <a:prstGeom prst="rect">
            <a:avLst/>
          </a:prstGeom>
        </p:spPr>
        <p:txBody>
          <a:bodyPr vert="horz" lIns="99032" tIns="49516" rIns="99032" bIns="49516" rtlCol="0" anchor="b"/>
          <a:lstStyle>
            <a:lvl1pPr algn="l">
              <a:defRPr sz="1300"/>
            </a:lvl1pPr>
          </a:lstStyle>
          <a:p>
            <a:endParaRPr lang="de-DE" dirty="0"/>
          </a:p>
        </p:txBody>
      </p:sp>
      <p:sp>
        <p:nvSpPr>
          <p:cNvPr id="7" name="Foliennummernplatzhalter 6"/>
          <p:cNvSpPr>
            <a:spLocks noGrp="1"/>
          </p:cNvSpPr>
          <p:nvPr>
            <p:ph type="sldNum" sz="quarter" idx="5"/>
          </p:nvPr>
        </p:nvSpPr>
        <p:spPr>
          <a:xfrm>
            <a:off x="4023993" y="9721109"/>
            <a:ext cx="3078427" cy="513507"/>
          </a:xfrm>
          <a:prstGeom prst="rect">
            <a:avLst/>
          </a:prstGeom>
        </p:spPr>
        <p:txBody>
          <a:bodyPr vert="horz" lIns="99032" tIns="49516" rIns="99032" bIns="49516" rtlCol="0" anchor="b"/>
          <a:lstStyle>
            <a:lvl1pPr algn="r">
              <a:defRPr sz="1300"/>
            </a:lvl1pPr>
          </a:lstStyle>
          <a:p>
            <a:fld id="{7AEBE953-9E7B-4990-A3CD-AA6CF6500AC2}" type="slidenum">
              <a:rPr lang="de-DE" smtClean="0"/>
              <a:t>‹N°›</a:t>
            </a:fld>
            <a:endParaRPr lang="de-DE" dirty="0"/>
          </a:p>
        </p:txBody>
      </p:sp>
    </p:spTree>
    <p:extLst>
      <p:ext uri="{BB962C8B-B14F-4D97-AF65-F5344CB8AC3E}">
        <p14:creationId xmlns:p14="http://schemas.microsoft.com/office/powerpoint/2010/main" val="3702758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a:t>
            </a:fld>
            <a:endParaRPr lang="de-DE" dirty="0"/>
          </a:p>
        </p:txBody>
      </p:sp>
    </p:spTree>
    <p:extLst>
      <p:ext uri="{BB962C8B-B14F-4D97-AF65-F5344CB8AC3E}">
        <p14:creationId xmlns:p14="http://schemas.microsoft.com/office/powerpoint/2010/main" val="4097550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2</a:t>
            </a:fld>
            <a:endParaRPr lang="de-DE" dirty="0"/>
          </a:p>
        </p:txBody>
      </p:sp>
    </p:spTree>
    <p:extLst>
      <p:ext uri="{BB962C8B-B14F-4D97-AF65-F5344CB8AC3E}">
        <p14:creationId xmlns:p14="http://schemas.microsoft.com/office/powerpoint/2010/main" val="1037166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a:t>
            </a:fld>
            <a:endParaRPr lang="de-DE" dirty="0"/>
          </a:p>
        </p:txBody>
      </p:sp>
    </p:spTree>
    <p:extLst>
      <p:ext uri="{BB962C8B-B14F-4D97-AF65-F5344CB8AC3E}">
        <p14:creationId xmlns:p14="http://schemas.microsoft.com/office/powerpoint/2010/main" val="340793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4</a:t>
            </a:fld>
            <a:endParaRPr lang="de-DE" dirty="0"/>
          </a:p>
        </p:txBody>
      </p:sp>
    </p:spTree>
    <p:extLst>
      <p:ext uri="{BB962C8B-B14F-4D97-AF65-F5344CB8AC3E}">
        <p14:creationId xmlns:p14="http://schemas.microsoft.com/office/powerpoint/2010/main" val="1799495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5</a:t>
            </a:fld>
            <a:endParaRPr lang="de-DE" dirty="0"/>
          </a:p>
        </p:txBody>
      </p:sp>
    </p:spTree>
    <p:extLst>
      <p:ext uri="{BB962C8B-B14F-4D97-AF65-F5344CB8AC3E}">
        <p14:creationId xmlns:p14="http://schemas.microsoft.com/office/powerpoint/2010/main" val="3839584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6</a:t>
            </a:fld>
            <a:endParaRPr lang="de-DE" dirty="0"/>
          </a:p>
        </p:txBody>
      </p:sp>
    </p:spTree>
    <p:extLst>
      <p:ext uri="{BB962C8B-B14F-4D97-AF65-F5344CB8AC3E}">
        <p14:creationId xmlns:p14="http://schemas.microsoft.com/office/powerpoint/2010/main" val="2889807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7</a:t>
            </a:fld>
            <a:endParaRPr lang="de-DE" dirty="0"/>
          </a:p>
        </p:txBody>
      </p:sp>
    </p:spTree>
    <p:extLst>
      <p:ext uri="{BB962C8B-B14F-4D97-AF65-F5344CB8AC3E}">
        <p14:creationId xmlns:p14="http://schemas.microsoft.com/office/powerpoint/2010/main" val="3952650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8</a:t>
            </a:fld>
            <a:endParaRPr lang="de-DE" dirty="0"/>
          </a:p>
        </p:txBody>
      </p:sp>
    </p:spTree>
    <p:extLst>
      <p:ext uri="{BB962C8B-B14F-4D97-AF65-F5344CB8AC3E}">
        <p14:creationId xmlns:p14="http://schemas.microsoft.com/office/powerpoint/2010/main" val="3129453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9</a:t>
            </a:fld>
            <a:endParaRPr lang="de-DE" dirty="0"/>
          </a:p>
        </p:txBody>
      </p:sp>
    </p:spTree>
    <p:extLst>
      <p:ext uri="{BB962C8B-B14F-4D97-AF65-F5344CB8AC3E}">
        <p14:creationId xmlns:p14="http://schemas.microsoft.com/office/powerpoint/2010/main" val="1936292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10</a:t>
            </a:fld>
            <a:endParaRPr lang="de-DE" dirty="0"/>
          </a:p>
        </p:txBody>
      </p:sp>
    </p:spTree>
    <p:extLst>
      <p:ext uri="{BB962C8B-B14F-4D97-AF65-F5344CB8AC3E}">
        <p14:creationId xmlns:p14="http://schemas.microsoft.com/office/powerpoint/2010/main" val="4043939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11</a:t>
            </a:fld>
            <a:endParaRPr lang="de-DE" dirty="0"/>
          </a:p>
        </p:txBody>
      </p:sp>
    </p:spTree>
    <p:extLst>
      <p:ext uri="{BB962C8B-B14F-4D97-AF65-F5344CB8AC3E}">
        <p14:creationId xmlns:p14="http://schemas.microsoft.com/office/powerpoint/2010/main" val="19577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12</a:t>
            </a:fld>
            <a:endParaRPr lang="de-DE" dirty="0"/>
          </a:p>
        </p:txBody>
      </p:sp>
    </p:spTree>
    <p:extLst>
      <p:ext uri="{BB962C8B-B14F-4D97-AF65-F5344CB8AC3E}">
        <p14:creationId xmlns:p14="http://schemas.microsoft.com/office/powerpoint/2010/main" val="3000929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13</a:t>
            </a:fld>
            <a:endParaRPr lang="de-DE" dirty="0"/>
          </a:p>
        </p:txBody>
      </p:sp>
    </p:spTree>
    <p:extLst>
      <p:ext uri="{BB962C8B-B14F-4D97-AF65-F5344CB8AC3E}">
        <p14:creationId xmlns:p14="http://schemas.microsoft.com/office/powerpoint/2010/main" val="2513911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14</a:t>
            </a:fld>
            <a:endParaRPr lang="de-DE" dirty="0"/>
          </a:p>
        </p:txBody>
      </p:sp>
    </p:spTree>
    <p:extLst>
      <p:ext uri="{BB962C8B-B14F-4D97-AF65-F5344CB8AC3E}">
        <p14:creationId xmlns:p14="http://schemas.microsoft.com/office/powerpoint/2010/main" val="3003787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15</a:t>
            </a:fld>
            <a:endParaRPr lang="de-DE" dirty="0"/>
          </a:p>
        </p:txBody>
      </p:sp>
    </p:spTree>
    <p:extLst>
      <p:ext uri="{BB962C8B-B14F-4D97-AF65-F5344CB8AC3E}">
        <p14:creationId xmlns:p14="http://schemas.microsoft.com/office/powerpoint/2010/main" val="2982644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16</a:t>
            </a:fld>
            <a:endParaRPr lang="de-DE" dirty="0"/>
          </a:p>
        </p:txBody>
      </p:sp>
    </p:spTree>
    <p:extLst>
      <p:ext uri="{BB962C8B-B14F-4D97-AF65-F5344CB8AC3E}">
        <p14:creationId xmlns:p14="http://schemas.microsoft.com/office/powerpoint/2010/main" val="2551094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17</a:t>
            </a:fld>
            <a:endParaRPr lang="de-DE" dirty="0"/>
          </a:p>
        </p:txBody>
      </p:sp>
    </p:spTree>
    <p:extLst>
      <p:ext uri="{BB962C8B-B14F-4D97-AF65-F5344CB8AC3E}">
        <p14:creationId xmlns:p14="http://schemas.microsoft.com/office/powerpoint/2010/main" val="215275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18</a:t>
            </a:fld>
            <a:endParaRPr lang="de-DE" dirty="0"/>
          </a:p>
        </p:txBody>
      </p:sp>
    </p:spTree>
    <p:extLst>
      <p:ext uri="{BB962C8B-B14F-4D97-AF65-F5344CB8AC3E}">
        <p14:creationId xmlns:p14="http://schemas.microsoft.com/office/powerpoint/2010/main" val="1384329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19</a:t>
            </a:fld>
            <a:endParaRPr lang="de-DE" dirty="0"/>
          </a:p>
        </p:txBody>
      </p:sp>
    </p:spTree>
    <p:extLst>
      <p:ext uri="{BB962C8B-B14F-4D97-AF65-F5344CB8AC3E}">
        <p14:creationId xmlns:p14="http://schemas.microsoft.com/office/powerpoint/2010/main" val="366549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20</a:t>
            </a:fld>
            <a:endParaRPr lang="de-DE" dirty="0"/>
          </a:p>
        </p:txBody>
      </p:sp>
    </p:spTree>
    <p:extLst>
      <p:ext uri="{BB962C8B-B14F-4D97-AF65-F5344CB8AC3E}">
        <p14:creationId xmlns:p14="http://schemas.microsoft.com/office/powerpoint/2010/main" val="3167675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21</a:t>
            </a:fld>
            <a:endParaRPr lang="de-DE" dirty="0"/>
          </a:p>
        </p:txBody>
      </p:sp>
    </p:spTree>
    <p:extLst>
      <p:ext uri="{BB962C8B-B14F-4D97-AF65-F5344CB8AC3E}">
        <p14:creationId xmlns:p14="http://schemas.microsoft.com/office/powerpoint/2010/main" val="2371898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22</a:t>
            </a:fld>
            <a:endParaRPr lang="de-DE" dirty="0"/>
          </a:p>
        </p:txBody>
      </p:sp>
    </p:spTree>
    <p:extLst>
      <p:ext uri="{BB962C8B-B14F-4D97-AF65-F5344CB8AC3E}">
        <p14:creationId xmlns:p14="http://schemas.microsoft.com/office/powerpoint/2010/main" val="3345101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27</a:t>
            </a:fld>
            <a:endParaRPr lang="de-DE" dirty="0"/>
          </a:p>
        </p:txBody>
      </p:sp>
    </p:spTree>
    <p:extLst>
      <p:ext uri="{BB962C8B-B14F-4D97-AF65-F5344CB8AC3E}">
        <p14:creationId xmlns:p14="http://schemas.microsoft.com/office/powerpoint/2010/main" val="3922776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28</a:t>
            </a:fld>
            <a:endParaRPr lang="de-DE" dirty="0"/>
          </a:p>
        </p:txBody>
      </p:sp>
    </p:spTree>
    <p:extLst>
      <p:ext uri="{BB962C8B-B14F-4D97-AF65-F5344CB8AC3E}">
        <p14:creationId xmlns:p14="http://schemas.microsoft.com/office/powerpoint/2010/main" val="3821706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29</a:t>
            </a:fld>
            <a:endParaRPr lang="de-DE" dirty="0"/>
          </a:p>
        </p:txBody>
      </p:sp>
    </p:spTree>
    <p:extLst>
      <p:ext uri="{BB962C8B-B14F-4D97-AF65-F5344CB8AC3E}">
        <p14:creationId xmlns:p14="http://schemas.microsoft.com/office/powerpoint/2010/main" val="2396058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30</a:t>
            </a:fld>
            <a:endParaRPr lang="de-DE" dirty="0"/>
          </a:p>
        </p:txBody>
      </p:sp>
    </p:spTree>
    <p:extLst>
      <p:ext uri="{BB962C8B-B14F-4D97-AF65-F5344CB8AC3E}">
        <p14:creationId xmlns:p14="http://schemas.microsoft.com/office/powerpoint/2010/main" val="26858074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31</a:t>
            </a:fld>
            <a:endParaRPr lang="de-DE" dirty="0"/>
          </a:p>
        </p:txBody>
      </p:sp>
    </p:spTree>
    <p:extLst>
      <p:ext uri="{BB962C8B-B14F-4D97-AF65-F5344CB8AC3E}">
        <p14:creationId xmlns:p14="http://schemas.microsoft.com/office/powerpoint/2010/main" val="4209929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32</a:t>
            </a:fld>
            <a:endParaRPr lang="de-DE" dirty="0"/>
          </a:p>
        </p:txBody>
      </p:sp>
    </p:spTree>
    <p:extLst>
      <p:ext uri="{BB962C8B-B14F-4D97-AF65-F5344CB8AC3E}">
        <p14:creationId xmlns:p14="http://schemas.microsoft.com/office/powerpoint/2010/main" val="1860689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33</a:t>
            </a:fld>
            <a:endParaRPr lang="de-DE" dirty="0"/>
          </a:p>
        </p:txBody>
      </p:sp>
    </p:spTree>
    <p:extLst>
      <p:ext uri="{BB962C8B-B14F-4D97-AF65-F5344CB8AC3E}">
        <p14:creationId xmlns:p14="http://schemas.microsoft.com/office/powerpoint/2010/main" val="1395376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34</a:t>
            </a:fld>
            <a:endParaRPr lang="de-DE" dirty="0"/>
          </a:p>
        </p:txBody>
      </p:sp>
    </p:spTree>
    <p:extLst>
      <p:ext uri="{BB962C8B-B14F-4D97-AF65-F5344CB8AC3E}">
        <p14:creationId xmlns:p14="http://schemas.microsoft.com/office/powerpoint/2010/main" val="41997255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35</a:t>
            </a:fld>
            <a:endParaRPr lang="de-DE" dirty="0"/>
          </a:p>
        </p:txBody>
      </p:sp>
    </p:spTree>
    <p:extLst>
      <p:ext uri="{BB962C8B-B14F-4D97-AF65-F5344CB8AC3E}">
        <p14:creationId xmlns:p14="http://schemas.microsoft.com/office/powerpoint/2010/main" val="38089583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36</a:t>
            </a:fld>
            <a:endParaRPr lang="de-DE" dirty="0"/>
          </a:p>
        </p:txBody>
      </p:sp>
    </p:spTree>
    <p:extLst>
      <p:ext uri="{BB962C8B-B14F-4D97-AF65-F5344CB8AC3E}">
        <p14:creationId xmlns:p14="http://schemas.microsoft.com/office/powerpoint/2010/main" val="1846433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37</a:t>
            </a:fld>
            <a:endParaRPr lang="de-DE" dirty="0"/>
          </a:p>
        </p:txBody>
      </p:sp>
    </p:spTree>
    <p:extLst>
      <p:ext uri="{BB962C8B-B14F-4D97-AF65-F5344CB8AC3E}">
        <p14:creationId xmlns:p14="http://schemas.microsoft.com/office/powerpoint/2010/main" val="30630301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38</a:t>
            </a:fld>
            <a:endParaRPr lang="de-DE" dirty="0"/>
          </a:p>
        </p:txBody>
      </p:sp>
    </p:spTree>
    <p:extLst>
      <p:ext uri="{BB962C8B-B14F-4D97-AF65-F5344CB8AC3E}">
        <p14:creationId xmlns:p14="http://schemas.microsoft.com/office/powerpoint/2010/main" val="9442576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39</a:t>
            </a:fld>
            <a:endParaRPr lang="de-DE" dirty="0"/>
          </a:p>
        </p:txBody>
      </p:sp>
    </p:spTree>
    <p:extLst>
      <p:ext uri="{BB962C8B-B14F-4D97-AF65-F5344CB8AC3E}">
        <p14:creationId xmlns:p14="http://schemas.microsoft.com/office/powerpoint/2010/main" val="29608230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40</a:t>
            </a:fld>
            <a:endParaRPr lang="de-DE" dirty="0"/>
          </a:p>
        </p:txBody>
      </p:sp>
    </p:spTree>
    <p:extLst>
      <p:ext uri="{BB962C8B-B14F-4D97-AF65-F5344CB8AC3E}">
        <p14:creationId xmlns:p14="http://schemas.microsoft.com/office/powerpoint/2010/main" val="2203728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41</a:t>
            </a:fld>
            <a:endParaRPr lang="de-DE" dirty="0"/>
          </a:p>
        </p:txBody>
      </p:sp>
    </p:spTree>
    <p:extLst>
      <p:ext uri="{BB962C8B-B14F-4D97-AF65-F5344CB8AC3E}">
        <p14:creationId xmlns:p14="http://schemas.microsoft.com/office/powerpoint/2010/main" val="3131243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42</a:t>
            </a:fld>
            <a:endParaRPr lang="de-DE" dirty="0"/>
          </a:p>
        </p:txBody>
      </p:sp>
    </p:spTree>
    <p:extLst>
      <p:ext uri="{BB962C8B-B14F-4D97-AF65-F5344CB8AC3E}">
        <p14:creationId xmlns:p14="http://schemas.microsoft.com/office/powerpoint/2010/main" val="3523341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43</a:t>
            </a:fld>
            <a:endParaRPr lang="de-DE" dirty="0"/>
          </a:p>
        </p:txBody>
      </p:sp>
    </p:spTree>
    <p:extLst>
      <p:ext uri="{BB962C8B-B14F-4D97-AF65-F5344CB8AC3E}">
        <p14:creationId xmlns:p14="http://schemas.microsoft.com/office/powerpoint/2010/main" val="3618531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EBE953-9E7B-4990-A3CD-AA6CF6500AC2}" type="slidenum">
              <a:rPr lang="de-DE" smtClean="0"/>
              <a:t>44</a:t>
            </a:fld>
            <a:endParaRPr lang="de-DE" dirty="0"/>
          </a:p>
        </p:txBody>
      </p:sp>
    </p:spTree>
    <p:extLst>
      <p:ext uri="{BB962C8B-B14F-4D97-AF65-F5344CB8AC3E}">
        <p14:creationId xmlns:p14="http://schemas.microsoft.com/office/powerpoint/2010/main" val="3755458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0.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2.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5AB81231-716D-7348-A97A-E8EA4F54A202}"/>
              </a:ext>
            </a:extLst>
          </p:cNvPr>
          <p:cNvGrpSpPr/>
          <p:nvPr userDrawn="1"/>
        </p:nvGrpSpPr>
        <p:grpSpPr>
          <a:xfrm>
            <a:off x="0" y="0"/>
            <a:ext cx="12192003" cy="6858001"/>
            <a:chOff x="0" y="-1"/>
            <a:chExt cx="12192003" cy="6858001"/>
          </a:xfrm>
        </p:grpSpPr>
        <p:pic>
          <p:nvPicPr>
            <p:cNvPr id="15" name="Image 14" descr="Une image contenant herbe, extérieur, pont, meubles&#10;&#10;Description générée automatiquement">
              <a:extLst>
                <a:ext uri="{FF2B5EF4-FFF2-40B4-BE49-F238E27FC236}">
                  <a16:creationId xmlns:a16="http://schemas.microsoft.com/office/drawing/2014/main" id="{1212F159-136E-3C45-9998-A5A91675C16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riangle rectangle 15">
              <a:extLst>
                <a:ext uri="{FF2B5EF4-FFF2-40B4-BE49-F238E27FC236}">
                  <a16:creationId xmlns:a16="http://schemas.microsoft.com/office/drawing/2014/main" id="{DD12EF82-5029-434F-B581-854BA41CE40F}"/>
                </a:ext>
              </a:extLst>
            </p:cNvPr>
            <p:cNvSpPr/>
            <p:nvPr userDrawn="1"/>
          </p:nvSpPr>
          <p:spPr>
            <a:xfrm rot="16200000">
              <a:off x="2667002" y="-2667001"/>
              <a:ext cx="6858001" cy="12192001"/>
            </a:xfrm>
            <a:prstGeom prst="rtTriangl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Locator" panose="02000500030000020004" pitchFamily="2" charset="77"/>
              </a:endParaRPr>
            </a:p>
          </p:txBody>
        </p:sp>
      </p:grpSp>
      <p:sp>
        <p:nvSpPr>
          <p:cNvPr id="2" name="Titel 1">
            <a:extLst>
              <a:ext uri="{FF2B5EF4-FFF2-40B4-BE49-F238E27FC236}">
                <a16:creationId xmlns:a16="http://schemas.microsoft.com/office/drawing/2014/main" id="{28DDD411-A36A-4813-A59F-8F52D7912F6A}"/>
              </a:ext>
            </a:extLst>
          </p:cNvPr>
          <p:cNvSpPr>
            <a:spLocks noGrp="1"/>
          </p:cNvSpPr>
          <p:nvPr>
            <p:ph type="ctrTitle" hasCustomPrompt="1"/>
          </p:nvPr>
        </p:nvSpPr>
        <p:spPr>
          <a:xfrm>
            <a:off x="371474" y="3328023"/>
            <a:ext cx="11263151" cy="1188951"/>
          </a:xfrm>
        </p:spPr>
        <p:txBody>
          <a:bodyPr lIns="144000" anchor="t" anchorCtr="0"/>
          <a:lstStyle>
            <a:lvl1pPr algn="r">
              <a:defRPr sz="3000">
                <a:solidFill>
                  <a:schemeClr val="bg1"/>
                </a:solidFill>
              </a:defRPr>
            </a:lvl1pPr>
          </a:lstStyle>
          <a:p>
            <a:r>
              <a:rPr lang="fr-FR" dirty="0"/>
              <a:t>Titre du </a:t>
            </a:r>
            <a:r>
              <a:rPr lang="fr-FR" dirty="0" err="1"/>
              <a:t>powerpoint</a:t>
            </a:r>
            <a:r>
              <a:rPr lang="fr-FR" dirty="0"/>
              <a:t> </a:t>
            </a:r>
            <a:br>
              <a:rPr lang="fr-FR" dirty="0"/>
            </a:br>
            <a:r>
              <a:rPr lang="fr-FR" dirty="0"/>
              <a:t>sur deux lignes</a:t>
            </a:r>
            <a:endParaRPr lang="de-DE" dirty="0"/>
          </a:p>
        </p:txBody>
      </p:sp>
      <p:sp>
        <p:nvSpPr>
          <p:cNvPr id="3" name="Untertitel 2">
            <a:extLst>
              <a:ext uri="{FF2B5EF4-FFF2-40B4-BE49-F238E27FC236}">
                <a16:creationId xmlns:a16="http://schemas.microsoft.com/office/drawing/2014/main" id="{49A34948-3670-47B4-B043-D78A947E775D}"/>
              </a:ext>
            </a:extLst>
          </p:cNvPr>
          <p:cNvSpPr>
            <a:spLocks noGrp="1"/>
          </p:cNvSpPr>
          <p:nvPr>
            <p:ph type="subTitle" idx="1" hasCustomPrompt="1"/>
          </p:nvPr>
        </p:nvSpPr>
        <p:spPr>
          <a:xfrm>
            <a:off x="371474" y="2747092"/>
            <a:ext cx="11273969" cy="576000"/>
          </a:xfrm>
        </p:spPr>
        <p:txBody>
          <a:bodyPr lIns="144000" anchor="b" anchorCtr="0"/>
          <a:lstStyle>
            <a:lvl1pPr marL="0" indent="0" algn="r">
              <a:buNone/>
              <a:defRPr sz="3750" b="0">
                <a:solidFill>
                  <a:schemeClr val="accent4"/>
                </a:solidFill>
                <a:latin typeface="Geon Expanded ExtraLight" panose="020B02050303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Sur-titre</a:t>
            </a:r>
            <a:r>
              <a:rPr lang="de-DE" dirty="0"/>
              <a:t> </a:t>
            </a:r>
            <a:r>
              <a:rPr lang="de-DE" dirty="0" err="1"/>
              <a:t>éventuel</a:t>
            </a:r>
            <a:endParaRPr lang="de-DE" dirty="0"/>
          </a:p>
        </p:txBody>
      </p:sp>
      <p:sp>
        <p:nvSpPr>
          <p:cNvPr id="14" name="Textplatzhalter 13">
            <a:extLst>
              <a:ext uri="{FF2B5EF4-FFF2-40B4-BE49-F238E27FC236}">
                <a16:creationId xmlns:a16="http://schemas.microsoft.com/office/drawing/2014/main" id="{CF5BCDE8-12B0-4C38-A359-D81BA3FC37D3}"/>
              </a:ext>
            </a:extLst>
          </p:cNvPr>
          <p:cNvSpPr>
            <a:spLocks noGrp="1"/>
          </p:cNvSpPr>
          <p:nvPr>
            <p:ph type="body" sz="quarter" idx="13" hasCustomPrompt="1"/>
          </p:nvPr>
        </p:nvSpPr>
        <p:spPr>
          <a:xfrm>
            <a:off x="371475" y="2571750"/>
            <a:ext cx="2047875" cy="288000"/>
          </a:xfrm>
        </p:spPr>
        <p:txBody>
          <a:bodyPr lIns="144000"/>
          <a:lstStyle>
            <a:lvl1pPr>
              <a:defRPr sz="2300">
                <a:solidFill>
                  <a:schemeClr val="bg1"/>
                </a:solidFill>
                <a:latin typeface="+mj-lt"/>
              </a:defRPr>
            </a:lvl1pPr>
          </a:lstStyle>
          <a:p>
            <a:pPr lvl="0"/>
            <a:r>
              <a:rPr lang="de-DE" dirty="0"/>
              <a:t>03.03.2021</a:t>
            </a:r>
          </a:p>
        </p:txBody>
      </p:sp>
      <p:cxnSp>
        <p:nvCxnSpPr>
          <p:cNvPr id="19" name="Connecteur droit 18">
            <a:extLst>
              <a:ext uri="{FF2B5EF4-FFF2-40B4-BE49-F238E27FC236}">
                <a16:creationId xmlns:a16="http://schemas.microsoft.com/office/drawing/2014/main" id="{C9D59214-98AF-144D-8013-37AC2BCBE18F}"/>
              </a:ext>
            </a:extLst>
          </p:cNvPr>
          <p:cNvCxnSpPr>
            <a:cxnSpLocks/>
          </p:cNvCxnSpPr>
          <p:nvPr userDrawn="1"/>
        </p:nvCxnSpPr>
        <p:spPr>
          <a:xfrm flipH="1">
            <a:off x="9896169" y="4713502"/>
            <a:ext cx="1708960" cy="0"/>
          </a:xfrm>
          <a:prstGeom prst="line">
            <a:avLst/>
          </a:prstGeom>
          <a:ln w="34925">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Espace réservé du texte 4">
            <a:extLst>
              <a:ext uri="{FF2B5EF4-FFF2-40B4-BE49-F238E27FC236}">
                <a16:creationId xmlns:a16="http://schemas.microsoft.com/office/drawing/2014/main" id="{573E1A8C-81BB-F744-8099-0C1545032AC7}"/>
              </a:ext>
            </a:extLst>
          </p:cNvPr>
          <p:cNvSpPr>
            <a:spLocks noGrp="1"/>
          </p:cNvSpPr>
          <p:nvPr>
            <p:ph type="body" sz="quarter" idx="14"/>
          </p:nvPr>
        </p:nvSpPr>
        <p:spPr>
          <a:xfrm>
            <a:off x="7197725" y="4776788"/>
            <a:ext cx="4465508" cy="466725"/>
          </a:xfrm>
        </p:spPr>
        <p:txBody>
          <a:bodyPr/>
          <a:lstStyle>
            <a:lvl1pPr algn="r">
              <a:defRPr sz="2300" b="0" i="0">
                <a:solidFill>
                  <a:schemeClr val="bg1"/>
                </a:solidFill>
                <a:latin typeface="Geon Expanded Light" panose="020B0305030302020204" pitchFamily="34" charset="77"/>
              </a:defRPr>
            </a:lvl1pPr>
            <a:lvl2pPr algn="r">
              <a:defRPr sz="2300">
                <a:solidFill>
                  <a:schemeClr val="bg1"/>
                </a:solidFill>
                <a:latin typeface="Geon Expanded" panose="020B0505030302020204" pitchFamily="34" charset="77"/>
              </a:defRPr>
            </a:lvl2pPr>
            <a:lvl3pPr algn="r">
              <a:defRPr sz="2300">
                <a:solidFill>
                  <a:schemeClr val="bg1"/>
                </a:solidFill>
                <a:latin typeface="Geon Expanded" panose="020B0505030302020204" pitchFamily="34" charset="77"/>
              </a:defRPr>
            </a:lvl3pPr>
            <a:lvl4pPr algn="r">
              <a:defRPr sz="2300">
                <a:solidFill>
                  <a:schemeClr val="bg1"/>
                </a:solidFill>
                <a:latin typeface="Geon Expanded" panose="020B0505030302020204" pitchFamily="34" charset="77"/>
              </a:defRPr>
            </a:lvl4pPr>
            <a:lvl5pPr algn="r">
              <a:defRPr sz="2300">
                <a:solidFill>
                  <a:schemeClr val="bg1"/>
                </a:solidFill>
                <a:latin typeface="Geon Expanded" panose="020B0505030302020204" pitchFamily="34" charset="77"/>
              </a:defRPr>
            </a:lvl5pPr>
          </a:lstStyle>
          <a:p>
            <a:pPr lvl="0"/>
            <a:r>
              <a:rPr lang="fr-FR" dirty="0"/>
              <a:t>Cliquez pour modifier les styles du texte du masque</a:t>
            </a:r>
          </a:p>
        </p:txBody>
      </p:sp>
      <p:pic>
        <p:nvPicPr>
          <p:cNvPr id="6" name="Image 5">
            <a:extLst>
              <a:ext uri="{FF2B5EF4-FFF2-40B4-BE49-F238E27FC236}">
                <a16:creationId xmlns:a16="http://schemas.microsoft.com/office/drawing/2014/main" id="{8F82A455-1C7B-DB4A-8119-D84FB9F70D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953897" y="5705922"/>
            <a:ext cx="2709336" cy="665381"/>
          </a:xfrm>
          <a:prstGeom prst="rect">
            <a:avLst/>
          </a:prstGeom>
        </p:spPr>
      </p:pic>
      <p:pic>
        <p:nvPicPr>
          <p:cNvPr id="7" name="Graphique 6">
            <a:extLst>
              <a:ext uri="{FF2B5EF4-FFF2-40B4-BE49-F238E27FC236}">
                <a16:creationId xmlns:a16="http://schemas.microsoft.com/office/drawing/2014/main" id="{D0CCAFAA-6218-9CF0-D1DF-F7E38D0ED669}"/>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783981" y="787009"/>
            <a:ext cx="1292996" cy="1396218"/>
          </a:xfrm>
          <a:prstGeom prst="rect">
            <a:avLst/>
          </a:prstGeom>
        </p:spPr>
      </p:pic>
    </p:spTree>
    <p:extLst>
      <p:ext uri="{BB962C8B-B14F-4D97-AF65-F5344CB8AC3E}">
        <p14:creationId xmlns:p14="http://schemas.microsoft.com/office/powerpoint/2010/main" val="291408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82CBAC81-FBFE-4CDF-BF44-FF04F98DBC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chteck 9">
            <a:extLst>
              <a:ext uri="{FF2B5EF4-FFF2-40B4-BE49-F238E27FC236}">
                <a16:creationId xmlns:a16="http://schemas.microsoft.com/office/drawing/2014/main" id="{28250C1F-4AEB-4540-AAB4-20AEA6B08D7A}"/>
              </a:ext>
            </a:extLst>
          </p:cNvPr>
          <p:cNvSpPr/>
          <p:nvPr userDrawn="1"/>
        </p:nvSpPr>
        <p:spPr>
          <a:xfrm>
            <a:off x="10819" y="0"/>
            <a:ext cx="12181181" cy="6856286"/>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Locator" panose="02000500030000020004" pitchFamily="2" charset="77"/>
            </a:endParaRPr>
          </a:p>
        </p:txBody>
      </p:sp>
      <p:pic>
        <p:nvPicPr>
          <p:cNvPr id="12" name="Grafik 11">
            <a:extLst>
              <a:ext uri="{FF2B5EF4-FFF2-40B4-BE49-F238E27FC236}">
                <a16:creationId xmlns:a16="http://schemas.microsoft.com/office/drawing/2014/main" id="{5D12CA7E-2FC8-4FD2-A45A-54E902E81A98}"/>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8314" t="18254" r="6379" b="11162"/>
          <a:stretch/>
        </p:blipFill>
        <p:spPr>
          <a:xfrm>
            <a:off x="0" y="0"/>
            <a:ext cx="12192000" cy="6858000"/>
          </a:xfrm>
          <a:prstGeom prst="rect">
            <a:avLst/>
          </a:prstGeom>
        </p:spPr>
      </p:pic>
      <p:sp>
        <p:nvSpPr>
          <p:cNvPr id="2" name="Titel 1">
            <a:extLst>
              <a:ext uri="{FF2B5EF4-FFF2-40B4-BE49-F238E27FC236}">
                <a16:creationId xmlns:a16="http://schemas.microsoft.com/office/drawing/2014/main" id="{28DDD411-A36A-4813-A59F-8F52D7912F6A}"/>
              </a:ext>
            </a:extLst>
          </p:cNvPr>
          <p:cNvSpPr>
            <a:spLocks noGrp="1"/>
          </p:cNvSpPr>
          <p:nvPr>
            <p:ph type="ctrTitle" hasCustomPrompt="1"/>
          </p:nvPr>
        </p:nvSpPr>
        <p:spPr>
          <a:xfrm>
            <a:off x="371474" y="1150938"/>
            <a:ext cx="11263151" cy="1188951"/>
          </a:xfrm>
        </p:spPr>
        <p:txBody>
          <a:bodyPr lIns="144000" anchor="t" anchorCtr="0"/>
          <a:lstStyle>
            <a:lvl1pPr algn="l">
              <a:defRPr sz="4450">
                <a:solidFill>
                  <a:schemeClr val="bg1"/>
                </a:solidFill>
              </a:defRPr>
            </a:lvl1pPr>
          </a:lstStyle>
          <a:p>
            <a:r>
              <a:rPr lang="fr-FR" dirty="0"/>
              <a:t>Titre du </a:t>
            </a:r>
            <a:r>
              <a:rPr lang="fr-FR" dirty="0" err="1"/>
              <a:t>powerpoint</a:t>
            </a:r>
            <a:r>
              <a:rPr lang="fr-FR" dirty="0"/>
              <a:t> </a:t>
            </a:r>
            <a:br>
              <a:rPr lang="fr-FR" dirty="0"/>
            </a:br>
            <a:r>
              <a:rPr lang="fr-FR" dirty="0"/>
              <a:t>sur deux lignes</a:t>
            </a:r>
            <a:endParaRPr lang="de-DE" dirty="0"/>
          </a:p>
        </p:txBody>
      </p:sp>
      <p:sp>
        <p:nvSpPr>
          <p:cNvPr id="3" name="Untertitel 2">
            <a:extLst>
              <a:ext uri="{FF2B5EF4-FFF2-40B4-BE49-F238E27FC236}">
                <a16:creationId xmlns:a16="http://schemas.microsoft.com/office/drawing/2014/main" id="{49A34948-3670-47B4-B043-D78A947E775D}"/>
              </a:ext>
            </a:extLst>
          </p:cNvPr>
          <p:cNvSpPr>
            <a:spLocks noGrp="1"/>
          </p:cNvSpPr>
          <p:nvPr>
            <p:ph type="subTitle" idx="1" hasCustomPrompt="1"/>
          </p:nvPr>
        </p:nvSpPr>
        <p:spPr>
          <a:xfrm>
            <a:off x="371474" y="570007"/>
            <a:ext cx="11273969" cy="576000"/>
          </a:xfrm>
        </p:spPr>
        <p:txBody>
          <a:bodyPr lIns="144000" anchor="b" anchorCtr="0"/>
          <a:lstStyle>
            <a:lvl1pPr marL="0" indent="0" algn="l">
              <a:buNone/>
              <a:defRPr sz="3750" b="0">
                <a:solidFill>
                  <a:schemeClr val="accent4"/>
                </a:solidFill>
                <a:latin typeface="Geon Expanded ExtraLight" panose="020B02050303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Sur-titre</a:t>
            </a:r>
            <a:r>
              <a:rPr lang="de-DE" dirty="0"/>
              <a:t> </a:t>
            </a:r>
            <a:r>
              <a:rPr lang="de-DE" dirty="0" err="1"/>
              <a:t>éventuel</a:t>
            </a:r>
            <a:endParaRPr lang="de-DE" dirty="0"/>
          </a:p>
        </p:txBody>
      </p:sp>
      <p:sp>
        <p:nvSpPr>
          <p:cNvPr id="14" name="Textplatzhalter 13">
            <a:extLst>
              <a:ext uri="{FF2B5EF4-FFF2-40B4-BE49-F238E27FC236}">
                <a16:creationId xmlns:a16="http://schemas.microsoft.com/office/drawing/2014/main" id="{CF5BCDE8-12B0-4C38-A359-D81BA3FC37D3}"/>
              </a:ext>
            </a:extLst>
          </p:cNvPr>
          <p:cNvSpPr>
            <a:spLocks noGrp="1"/>
          </p:cNvSpPr>
          <p:nvPr>
            <p:ph type="body" sz="quarter" idx="13" hasCustomPrompt="1"/>
          </p:nvPr>
        </p:nvSpPr>
        <p:spPr>
          <a:xfrm>
            <a:off x="371475" y="2571750"/>
            <a:ext cx="2047875" cy="288000"/>
          </a:xfrm>
        </p:spPr>
        <p:txBody>
          <a:bodyPr lIns="144000"/>
          <a:lstStyle>
            <a:lvl1pPr>
              <a:defRPr sz="2300">
                <a:solidFill>
                  <a:schemeClr val="bg1"/>
                </a:solidFill>
                <a:latin typeface="+mj-lt"/>
              </a:defRPr>
            </a:lvl1pPr>
          </a:lstStyle>
          <a:p>
            <a:pPr lvl="0"/>
            <a:r>
              <a:rPr lang="de-DE" dirty="0"/>
              <a:t>03.03.2021</a:t>
            </a:r>
          </a:p>
        </p:txBody>
      </p:sp>
      <p:pic>
        <p:nvPicPr>
          <p:cNvPr id="15" name="Image 14">
            <a:extLst>
              <a:ext uri="{FF2B5EF4-FFF2-40B4-BE49-F238E27FC236}">
                <a16:creationId xmlns:a16="http://schemas.microsoft.com/office/drawing/2014/main" id="{906979EC-BD76-144E-B477-EEA255D4CAF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67233" y="5168904"/>
            <a:ext cx="4896000" cy="1202400"/>
          </a:xfrm>
          <a:prstGeom prst="rect">
            <a:avLst/>
          </a:prstGeom>
        </p:spPr>
      </p:pic>
    </p:spTree>
    <p:extLst>
      <p:ext uri="{BB962C8B-B14F-4D97-AF65-F5344CB8AC3E}">
        <p14:creationId xmlns:p14="http://schemas.microsoft.com/office/powerpoint/2010/main" val="1580804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_alternative">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82CBAC81-FBFE-4CDF-BF44-FF04F98DBC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chteck 9">
            <a:extLst>
              <a:ext uri="{FF2B5EF4-FFF2-40B4-BE49-F238E27FC236}">
                <a16:creationId xmlns:a16="http://schemas.microsoft.com/office/drawing/2014/main" id="{28250C1F-4AEB-4540-AAB4-20AEA6B08D7A}"/>
              </a:ext>
            </a:extLst>
          </p:cNvPr>
          <p:cNvSpPr/>
          <p:nvPr userDrawn="1"/>
        </p:nvSpPr>
        <p:spPr>
          <a:xfrm>
            <a:off x="10819" y="0"/>
            <a:ext cx="12181181" cy="6856286"/>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Locator" panose="02000500030000020004" pitchFamily="2" charset="77"/>
            </a:endParaRPr>
          </a:p>
        </p:txBody>
      </p:sp>
      <p:sp>
        <p:nvSpPr>
          <p:cNvPr id="2" name="Titel 1">
            <a:extLst>
              <a:ext uri="{FF2B5EF4-FFF2-40B4-BE49-F238E27FC236}">
                <a16:creationId xmlns:a16="http://schemas.microsoft.com/office/drawing/2014/main" id="{28DDD411-A36A-4813-A59F-8F52D7912F6A}"/>
              </a:ext>
            </a:extLst>
          </p:cNvPr>
          <p:cNvSpPr>
            <a:spLocks noGrp="1"/>
          </p:cNvSpPr>
          <p:nvPr>
            <p:ph type="ctrTitle" hasCustomPrompt="1"/>
          </p:nvPr>
        </p:nvSpPr>
        <p:spPr>
          <a:xfrm>
            <a:off x="371474" y="3320205"/>
            <a:ext cx="11263151" cy="1404000"/>
          </a:xfrm>
        </p:spPr>
        <p:txBody>
          <a:bodyPr lIns="144000" rIns="144000" anchor="t" anchorCtr="0"/>
          <a:lstStyle>
            <a:lvl1pPr algn="ctr">
              <a:defRPr sz="5500">
                <a:solidFill>
                  <a:schemeClr val="bg1"/>
                </a:solidFill>
              </a:defRPr>
            </a:lvl1pPr>
          </a:lstStyle>
          <a:p>
            <a:r>
              <a:rPr lang="fr-FR" dirty="0"/>
              <a:t>Titre du </a:t>
            </a:r>
            <a:r>
              <a:rPr lang="fr-FR" dirty="0" err="1"/>
              <a:t>powerpoint</a:t>
            </a:r>
            <a:r>
              <a:rPr lang="fr-FR" dirty="0"/>
              <a:t> </a:t>
            </a:r>
            <a:br>
              <a:rPr lang="fr-FR" dirty="0"/>
            </a:br>
            <a:r>
              <a:rPr lang="fr-FR" dirty="0"/>
              <a:t>sur deux lignes</a:t>
            </a:r>
            <a:endParaRPr lang="de-DE" dirty="0"/>
          </a:p>
        </p:txBody>
      </p:sp>
      <p:sp>
        <p:nvSpPr>
          <p:cNvPr id="3" name="Untertitel 2">
            <a:extLst>
              <a:ext uri="{FF2B5EF4-FFF2-40B4-BE49-F238E27FC236}">
                <a16:creationId xmlns:a16="http://schemas.microsoft.com/office/drawing/2014/main" id="{49A34948-3670-47B4-B043-D78A947E775D}"/>
              </a:ext>
            </a:extLst>
          </p:cNvPr>
          <p:cNvSpPr>
            <a:spLocks noGrp="1"/>
          </p:cNvSpPr>
          <p:nvPr>
            <p:ph type="subTitle" idx="1" hasCustomPrompt="1"/>
          </p:nvPr>
        </p:nvSpPr>
        <p:spPr>
          <a:xfrm>
            <a:off x="371474" y="2525265"/>
            <a:ext cx="11273969" cy="720000"/>
          </a:xfrm>
        </p:spPr>
        <p:txBody>
          <a:bodyPr lIns="144000" rIns="144000" anchor="b" anchorCtr="0"/>
          <a:lstStyle>
            <a:lvl1pPr marL="0" indent="0" algn="ctr">
              <a:buNone/>
              <a:defRPr sz="4600" b="0">
                <a:solidFill>
                  <a:schemeClr val="accent4"/>
                </a:solidFill>
                <a:latin typeface="Geon Expanded ExtraLight" panose="020B02050303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Sur-titre</a:t>
            </a:r>
            <a:r>
              <a:rPr lang="de-DE" dirty="0"/>
              <a:t> </a:t>
            </a:r>
            <a:r>
              <a:rPr lang="de-DE" dirty="0" err="1"/>
              <a:t>éventuel</a:t>
            </a:r>
            <a:endParaRPr lang="de-DE" dirty="0"/>
          </a:p>
        </p:txBody>
      </p:sp>
      <p:sp>
        <p:nvSpPr>
          <p:cNvPr id="14" name="Textplatzhalter 13">
            <a:extLst>
              <a:ext uri="{FF2B5EF4-FFF2-40B4-BE49-F238E27FC236}">
                <a16:creationId xmlns:a16="http://schemas.microsoft.com/office/drawing/2014/main" id="{CF5BCDE8-12B0-4C38-A359-D81BA3FC37D3}"/>
              </a:ext>
            </a:extLst>
          </p:cNvPr>
          <p:cNvSpPr>
            <a:spLocks noGrp="1"/>
          </p:cNvSpPr>
          <p:nvPr>
            <p:ph type="body" sz="quarter" idx="13" hasCustomPrompt="1"/>
          </p:nvPr>
        </p:nvSpPr>
        <p:spPr>
          <a:xfrm>
            <a:off x="5072062" y="6250998"/>
            <a:ext cx="2047875" cy="288000"/>
          </a:xfrm>
        </p:spPr>
        <p:txBody>
          <a:bodyPr lIns="144000"/>
          <a:lstStyle>
            <a:lvl1pPr algn="ctr">
              <a:defRPr sz="1850">
                <a:solidFill>
                  <a:schemeClr val="accent4"/>
                </a:solidFill>
                <a:latin typeface="+mj-lt"/>
              </a:defRPr>
            </a:lvl1pPr>
          </a:lstStyle>
          <a:p>
            <a:pPr lvl="0"/>
            <a:r>
              <a:rPr lang="de-DE" dirty="0"/>
              <a:t>03.03.2021</a:t>
            </a:r>
          </a:p>
        </p:txBody>
      </p:sp>
      <p:pic>
        <p:nvPicPr>
          <p:cNvPr id="15" name="Image 14">
            <a:extLst>
              <a:ext uri="{FF2B5EF4-FFF2-40B4-BE49-F238E27FC236}">
                <a16:creationId xmlns:a16="http://schemas.microsoft.com/office/drawing/2014/main" id="{F4D4FC1F-2EF5-2B4D-BA1C-2BA85D1A441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35200" y="744167"/>
            <a:ext cx="2721600" cy="668393"/>
          </a:xfrm>
          <a:prstGeom prst="rect">
            <a:avLst/>
          </a:prstGeom>
        </p:spPr>
      </p:pic>
    </p:spTree>
    <p:extLst>
      <p:ext uri="{BB962C8B-B14F-4D97-AF65-F5344CB8AC3E}">
        <p14:creationId xmlns:p14="http://schemas.microsoft.com/office/powerpoint/2010/main" val="3958151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46" name="Grafik 45">
            <a:extLst>
              <a:ext uri="{FF2B5EF4-FFF2-40B4-BE49-F238E27FC236}">
                <a16:creationId xmlns:a16="http://schemas.microsoft.com/office/drawing/2014/main" id="{F6F63EEA-523A-41C3-9FD7-A7B1F2681C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2028" y="914402"/>
            <a:ext cx="4681624" cy="5705070"/>
          </a:xfrm>
          <a:prstGeom prst="rect">
            <a:avLst/>
          </a:prstGeom>
        </p:spPr>
      </p:pic>
      <p:sp>
        <p:nvSpPr>
          <p:cNvPr id="55" name="Freihandform: Form 54">
            <a:extLst>
              <a:ext uri="{FF2B5EF4-FFF2-40B4-BE49-F238E27FC236}">
                <a16:creationId xmlns:a16="http://schemas.microsoft.com/office/drawing/2014/main" id="{03E2E758-D0F8-4C1F-9E26-9692CEA74C33}"/>
              </a:ext>
            </a:extLst>
          </p:cNvPr>
          <p:cNvSpPr/>
          <p:nvPr userDrawn="1"/>
        </p:nvSpPr>
        <p:spPr>
          <a:xfrm>
            <a:off x="0" y="0"/>
            <a:ext cx="12192000" cy="6858000"/>
          </a:xfrm>
          <a:custGeom>
            <a:avLst/>
            <a:gdLst>
              <a:gd name="connsiteX0" fmla="*/ 6490570 w 12192000"/>
              <a:gd name="connsiteY0" fmla="*/ 1066601 h 6858000"/>
              <a:gd name="connsiteX1" fmla="*/ 6490570 w 12192000"/>
              <a:gd name="connsiteY1" fmla="*/ 3537509 h 6858000"/>
              <a:gd name="connsiteX2" fmla="*/ 8831381 w 12192000"/>
              <a:gd name="connsiteY2" fmla="*/ 5878320 h 6858000"/>
              <a:gd name="connsiteX3" fmla="*/ 11172192 w 12192000"/>
              <a:gd name="connsiteY3" fmla="*/ 5878320 h 6858000"/>
              <a:gd name="connsiteX4" fmla="*/ 11172192 w 12192000"/>
              <a:gd name="connsiteY4" fmla="*/ 3407412 h 6858000"/>
              <a:gd name="connsiteX5" fmla="*/ 8831381 w 12192000"/>
              <a:gd name="connsiteY5" fmla="*/ 1066601 h 6858000"/>
              <a:gd name="connsiteX6" fmla="*/ 0 w 12192000"/>
              <a:gd name="connsiteY6" fmla="*/ 0 h 6858000"/>
              <a:gd name="connsiteX7" fmla="*/ 12192000 w 12192000"/>
              <a:gd name="connsiteY7" fmla="*/ 0 h 6858000"/>
              <a:gd name="connsiteX8" fmla="*/ 121920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6490570" y="1066601"/>
                </a:moveTo>
                <a:lnTo>
                  <a:pt x="6490570" y="3537509"/>
                </a:lnTo>
                <a:cubicBezTo>
                  <a:pt x="6490570" y="4830303"/>
                  <a:pt x="7538587" y="5878320"/>
                  <a:pt x="8831381" y="5878320"/>
                </a:cubicBezTo>
                <a:lnTo>
                  <a:pt x="11172192" y="5878320"/>
                </a:lnTo>
                <a:lnTo>
                  <a:pt x="11172192" y="3407412"/>
                </a:lnTo>
                <a:cubicBezTo>
                  <a:pt x="11172192" y="2114618"/>
                  <a:pt x="10124175" y="1066601"/>
                  <a:pt x="8831381" y="1066601"/>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b="0" i="0" dirty="0">
              <a:latin typeface="Locator" panose="02000500030000020004" pitchFamily="2" charset="77"/>
            </a:endParaRPr>
          </a:p>
        </p:txBody>
      </p:sp>
      <p:sp>
        <p:nvSpPr>
          <p:cNvPr id="14" name="Titel 13">
            <a:extLst>
              <a:ext uri="{FF2B5EF4-FFF2-40B4-BE49-F238E27FC236}">
                <a16:creationId xmlns:a16="http://schemas.microsoft.com/office/drawing/2014/main" id="{61DDBFCE-1D50-4A54-9392-BD9B43099F8A}"/>
              </a:ext>
            </a:extLst>
          </p:cNvPr>
          <p:cNvSpPr>
            <a:spLocks noGrp="1"/>
          </p:cNvSpPr>
          <p:nvPr>
            <p:ph type="title" hasCustomPrompt="1"/>
          </p:nvPr>
        </p:nvSpPr>
        <p:spPr>
          <a:xfrm>
            <a:off x="371476" y="1027689"/>
            <a:ext cx="5724524" cy="1188000"/>
          </a:xfrm>
        </p:spPr>
        <p:txBody>
          <a:bodyPr lIns="252000"/>
          <a:lstStyle>
            <a:lvl1pPr>
              <a:defRPr sz="8550">
                <a:solidFill>
                  <a:schemeClr val="tx2"/>
                </a:solidFill>
              </a:defRPr>
            </a:lvl1pPr>
          </a:lstStyle>
          <a:p>
            <a:r>
              <a:rPr lang="de-DE" dirty="0" err="1"/>
              <a:t>Agendatitel</a:t>
            </a:r>
            <a:r>
              <a:rPr lang="de-DE" dirty="0"/>
              <a:t> bearbeiten</a:t>
            </a:r>
            <a:br>
              <a:rPr lang="de-DE" dirty="0"/>
            </a:br>
            <a:endParaRPr lang="de-DE" dirty="0"/>
          </a:p>
        </p:txBody>
      </p:sp>
      <p:sp>
        <p:nvSpPr>
          <p:cNvPr id="37" name="Textplatzhalter 36">
            <a:extLst>
              <a:ext uri="{FF2B5EF4-FFF2-40B4-BE49-F238E27FC236}">
                <a16:creationId xmlns:a16="http://schemas.microsoft.com/office/drawing/2014/main" id="{433AC73F-122E-4B1B-9B88-EFE3A2D11DDF}"/>
              </a:ext>
            </a:extLst>
          </p:cNvPr>
          <p:cNvSpPr>
            <a:spLocks noGrp="1"/>
          </p:cNvSpPr>
          <p:nvPr>
            <p:ph type="body" sz="quarter" idx="10"/>
          </p:nvPr>
        </p:nvSpPr>
        <p:spPr>
          <a:xfrm>
            <a:off x="962952" y="2468071"/>
            <a:ext cx="5133048" cy="2840529"/>
          </a:xfrm>
        </p:spPr>
        <p:txBody>
          <a:bodyPr/>
          <a:lstStyle>
            <a:lvl1pPr marL="457200" indent="-457200">
              <a:spcBef>
                <a:spcPts val="900"/>
              </a:spcBef>
              <a:buClr>
                <a:schemeClr val="accent3"/>
              </a:buClr>
              <a:buFont typeface="+mj-lt"/>
              <a:buAutoNum type="arabicPeriod"/>
              <a:defRPr sz="2000" b="0">
                <a:solidFill>
                  <a:schemeClr val="accent3"/>
                </a:solidFill>
                <a:latin typeface="+mj-lt"/>
              </a:defRPr>
            </a:lvl1pPr>
            <a:lvl2pPr marL="906463" indent="-457200">
              <a:spcBef>
                <a:spcPts val="900"/>
              </a:spcBef>
              <a:buClr>
                <a:schemeClr val="accent3"/>
              </a:buClr>
              <a:buFont typeface="+mj-lt"/>
              <a:buAutoNum type="alphaLcPeriod"/>
              <a:defRPr sz="2000" b="0">
                <a:solidFill>
                  <a:schemeClr val="accent3"/>
                </a:solidFill>
                <a:latin typeface="+mj-lt"/>
              </a:defRPr>
            </a:lvl2pPr>
            <a:lvl3pPr marL="1358900" indent="-457200">
              <a:spcBef>
                <a:spcPts val="900"/>
              </a:spcBef>
              <a:buClr>
                <a:schemeClr val="accent3"/>
              </a:buClr>
              <a:buSzPct val="100000"/>
              <a:buFont typeface="+mj-lt"/>
              <a:buAutoNum type="romanLcPeriod"/>
              <a:defRPr sz="2000" b="0">
                <a:solidFill>
                  <a:schemeClr val="accent3"/>
                </a:solidFill>
                <a:latin typeface="+mj-lt"/>
              </a:defRPr>
            </a:lvl3pPr>
            <a:lvl4pPr marL="1789113" indent="-457200">
              <a:spcBef>
                <a:spcPts val="900"/>
              </a:spcBef>
              <a:buClr>
                <a:schemeClr val="accent3"/>
              </a:buClr>
              <a:buSzPct val="100000"/>
              <a:buFont typeface="+mj-lt"/>
              <a:buAutoNum type="arabicParenR"/>
              <a:defRPr sz="2000" b="0">
                <a:solidFill>
                  <a:schemeClr val="accent3"/>
                </a:solidFill>
                <a:latin typeface="+mj-lt"/>
              </a:defRPr>
            </a:lvl4pPr>
            <a:lvl5pPr marL="2241550" indent="-457200">
              <a:spcBef>
                <a:spcPts val="900"/>
              </a:spcBef>
              <a:buClr>
                <a:schemeClr val="accent3"/>
              </a:buClr>
              <a:buSzPct val="100000"/>
              <a:buFont typeface="+mj-lt"/>
              <a:buAutoNum type="alphaLcParenR"/>
              <a:defRPr sz="2000" b="0">
                <a:solidFill>
                  <a:schemeClr val="accent3"/>
                </a:solidFill>
                <a:latin typeface="+mj-l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52366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dark">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3024967"/>
            <a:ext cx="10009187" cy="1368000"/>
          </a:xfrm>
        </p:spPr>
        <p:txBody>
          <a:bodyPr anchor="t" anchorCtr="0"/>
          <a:lstStyle>
            <a:lvl1pPr algn="ctr">
              <a:lnSpc>
                <a:spcPct val="100000"/>
              </a:lnSpc>
              <a:defRPr sz="4500">
                <a:solidFill>
                  <a:schemeClr val="bg1"/>
                </a:solidFill>
              </a:defRPr>
            </a:lvl1pPr>
          </a:lstStyle>
          <a:p>
            <a:r>
              <a:rPr lang="fr-FR" dirty="0"/>
              <a:t>Titre de la partie</a:t>
            </a:r>
            <a:br>
              <a:rPr lang="fr-FR" dirty="0"/>
            </a:br>
            <a:r>
              <a:rPr lang="fr-FR" dirty="0"/>
              <a:t>sur une ou plusieurs lignes</a:t>
            </a:r>
            <a:endParaRPr lang="de-DE" dirty="0"/>
          </a:p>
        </p:txBody>
      </p:sp>
      <p:pic>
        <p:nvPicPr>
          <p:cNvPr id="10" name="Grafik 9">
            <a:extLst>
              <a:ext uri="{FF2B5EF4-FFF2-40B4-BE49-F238E27FC236}">
                <a16:creationId xmlns:a16="http://schemas.microsoft.com/office/drawing/2014/main" id="{237633A7-AD84-4FC6-8261-A6AC6EA47D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55042" y="1841861"/>
            <a:ext cx="881915" cy="898247"/>
          </a:xfrm>
          <a:prstGeom prst="rect">
            <a:avLst/>
          </a:prstGeom>
        </p:spPr>
      </p:pic>
      <p:sp>
        <p:nvSpPr>
          <p:cNvPr id="12" name="Textplatzhalter 11">
            <a:extLst>
              <a:ext uri="{FF2B5EF4-FFF2-40B4-BE49-F238E27FC236}">
                <a16:creationId xmlns:a16="http://schemas.microsoft.com/office/drawing/2014/main" id="{1E316572-201B-4039-BDDB-4AC5929F3F15}"/>
              </a:ext>
            </a:extLst>
          </p:cNvPr>
          <p:cNvSpPr>
            <a:spLocks noGrp="1"/>
          </p:cNvSpPr>
          <p:nvPr>
            <p:ph type="body" sz="quarter" idx="10" hasCustomPrompt="1"/>
          </p:nvPr>
        </p:nvSpPr>
        <p:spPr>
          <a:xfrm>
            <a:off x="5655042" y="1841500"/>
            <a:ext cx="882283" cy="904875"/>
          </a:xfrm>
        </p:spPr>
        <p:txBody>
          <a:bodyPr anchor="ctr" anchorCtr="0"/>
          <a:lstStyle>
            <a:lvl1pPr algn="ctr">
              <a:defRPr sz="2500">
                <a:solidFill>
                  <a:schemeClr val="bg1"/>
                </a:solidFill>
                <a:latin typeface="+mj-lt"/>
              </a:defRPr>
            </a:lvl1pPr>
            <a:lvl2pPr>
              <a:defRPr sz="2500">
                <a:solidFill>
                  <a:schemeClr val="bg1"/>
                </a:solidFill>
                <a:latin typeface="+mj-lt"/>
              </a:defRPr>
            </a:lvl2pPr>
            <a:lvl3pPr>
              <a:defRPr sz="2500">
                <a:solidFill>
                  <a:schemeClr val="bg1"/>
                </a:solidFill>
                <a:latin typeface="+mj-lt"/>
              </a:defRPr>
            </a:lvl3pPr>
            <a:lvl4pPr>
              <a:defRPr sz="2500">
                <a:solidFill>
                  <a:schemeClr val="bg1"/>
                </a:solidFill>
                <a:latin typeface="+mj-lt"/>
              </a:defRPr>
            </a:lvl4pPr>
            <a:lvl5pPr>
              <a:defRPr sz="2500">
                <a:solidFill>
                  <a:schemeClr val="bg1"/>
                </a:solidFill>
                <a:latin typeface="+mj-lt"/>
              </a:defRPr>
            </a:lvl5pPr>
          </a:lstStyle>
          <a:p>
            <a:pPr lvl="0"/>
            <a:r>
              <a:rPr lang="de-DE" dirty="0"/>
              <a:t>#</a:t>
            </a:r>
          </a:p>
        </p:txBody>
      </p:sp>
      <p:pic>
        <p:nvPicPr>
          <p:cNvPr id="9" name="Image 8">
            <a:extLst>
              <a:ext uri="{FF2B5EF4-FFF2-40B4-BE49-F238E27FC236}">
                <a16:creationId xmlns:a16="http://schemas.microsoft.com/office/drawing/2014/main" id="{C68AE40A-A9D4-2645-B93E-26B9A1AC72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50277" y="5912606"/>
            <a:ext cx="1891447" cy="464517"/>
          </a:xfrm>
          <a:prstGeom prst="rect">
            <a:avLst/>
          </a:prstGeom>
        </p:spPr>
      </p:pic>
    </p:spTree>
    <p:extLst>
      <p:ext uri="{BB962C8B-B14F-4D97-AF65-F5344CB8AC3E}">
        <p14:creationId xmlns:p14="http://schemas.microsoft.com/office/powerpoint/2010/main" val="468566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dark">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3024967"/>
            <a:ext cx="10009187" cy="1368000"/>
          </a:xfrm>
        </p:spPr>
        <p:txBody>
          <a:bodyPr anchor="t" anchorCtr="0"/>
          <a:lstStyle>
            <a:lvl1pPr algn="ctr">
              <a:lnSpc>
                <a:spcPct val="100000"/>
              </a:lnSpc>
              <a:defRPr sz="4500">
                <a:solidFill>
                  <a:schemeClr val="bg1"/>
                </a:solidFill>
              </a:defRPr>
            </a:lvl1pPr>
          </a:lstStyle>
          <a:p>
            <a:r>
              <a:rPr lang="fr-FR" dirty="0"/>
              <a:t>Titre de la partie</a:t>
            </a:r>
            <a:br>
              <a:rPr lang="fr-FR" dirty="0"/>
            </a:br>
            <a:r>
              <a:rPr lang="fr-FR" dirty="0"/>
              <a:t>sur une ou plusieurs lignes</a:t>
            </a:r>
            <a:endParaRPr lang="de-DE" dirty="0"/>
          </a:p>
        </p:txBody>
      </p:sp>
      <p:pic>
        <p:nvPicPr>
          <p:cNvPr id="10" name="Grafik 9">
            <a:extLst>
              <a:ext uri="{FF2B5EF4-FFF2-40B4-BE49-F238E27FC236}">
                <a16:creationId xmlns:a16="http://schemas.microsoft.com/office/drawing/2014/main" id="{237633A7-AD84-4FC6-8261-A6AC6EA47D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55042" y="1841861"/>
            <a:ext cx="881915" cy="898247"/>
          </a:xfrm>
          <a:prstGeom prst="rect">
            <a:avLst/>
          </a:prstGeom>
        </p:spPr>
      </p:pic>
      <p:sp>
        <p:nvSpPr>
          <p:cNvPr id="12" name="Textplatzhalter 11">
            <a:extLst>
              <a:ext uri="{FF2B5EF4-FFF2-40B4-BE49-F238E27FC236}">
                <a16:creationId xmlns:a16="http://schemas.microsoft.com/office/drawing/2014/main" id="{1E316572-201B-4039-BDDB-4AC5929F3F15}"/>
              </a:ext>
            </a:extLst>
          </p:cNvPr>
          <p:cNvSpPr>
            <a:spLocks noGrp="1"/>
          </p:cNvSpPr>
          <p:nvPr>
            <p:ph type="body" sz="quarter" idx="10" hasCustomPrompt="1"/>
          </p:nvPr>
        </p:nvSpPr>
        <p:spPr>
          <a:xfrm>
            <a:off x="5655042" y="1841500"/>
            <a:ext cx="882283" cy="904875"/>
          </a:xfrm>
        </p:spPr>
        <p:txBody>
          <a:bodyPr anchor="ctr" anchorCtr="0"/>
          <a:lstStyle>
            <a:lvl1pPr algn="ctr">
              <a:defRPr sz="2500">
                <a:solidFill>
                  <a:schemeClr val="bg1"/>
                </a:solidFill>
                <a:latin typeface="+mj-lt"/>
              </a:defRPr>
            </a:lvl1pPr>
            <a:lvl2pPr>
              <a:defRPr sz="2500">
                <a:solidFill>
                  <a:schemeClr val="bg1"/>
                </a:solidFill>
                <a:latin typeface="+mj-lt"/>
              </a:defRPr>
            </a:lvl2pPr>
            <a:lvl3pPr>
              <a:defRPr sz="2500">
                <a:solidFill>
                  <a:schemeClr val="bg1"/>
                </a:solidFill>
                <a:latin typeface="+mj-lt"/>
              </a:defRPr>
            </a:lvl3pPr>
            <a:lvl4pPr>
              <a:defRPr sz="2500">
                <a:solidFill>
                  <a:schemeClr val="bg1"/>
                </a:solidFill>
                <a:latin typeface="+mj-lt"/>
              </a:defRPr>
            </a:lvl4pPr>
            <a:lvl5pPr>
              <a:defRPr sz="2500">
                <a:solidFill>
                  <a:schemeClr val="bg1"/>
                </a:solidFill>
                <a:latin typeface="+mj-lt"/>
              </a:defRPr>
            </a:lvl5pPr>
          </a:lstStyle>
          <a:p>
            <a:pPr lvl="0"/>
            <a:r>
              <a:rPr lang="de-DE" dirty="0"/>
              <a:t>#</a:t>
            </a:r>
          </a:p>
        </p:txBody>
      </p:sp>
      <p:pic>
        <p:nvPicPr>
          <p:cNvPr id="8" name="Image 7">
            <a:extLst>
              <a:ext uri="{FF2B5EF4-FFF2-40B4-BE49-F238E27FC236}">
                <a16:creationId xmlns:a16="http://schemas.microsoft.com/office/drawing/2014/main" id="{193C28FF-A36D-154C-A13A-A1C757624BA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50276" y="5924178"/>
            <a:ext cx="1891448" cy="572998"/>
          </a:xfrm>
          <a:prstGeom prst="rect">
            <a:avLst/>
          </a:prstGeom>
        </p:spPr>
      </p:pic>
    </p:spTree>
    <p:extLst>
      <p:ext uri="{BB962C8B-B14F-4D97-AF65-F5344CB8AC3E}">
        <p14:creationId xmlns:p14="http://schemas.microsoft.com/office/powerpoint/2010/main" val="1669647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l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3024967"/>
            <a:ext cx="10009187" cy="1368000"/>
          </a:xfrm>
        </p:spPr>
        <p:txBody>
          <a:bodyPr anchor="t" anchorCtr="0"/>
          <a:lstStyle>
            <a:lvl1pPr algn="ctr">
              <a:lnSpc>
                <a:spcPct val="100000"/>
              </a:lnSpc>
              <a:defRPr sz="4500">
                <a:solidFill>
                  <a:schemeClr val="accent3"/>
                </a:solidFill>
              </a:defRPr>
            </a:lvl1pPr>
          </a:lstStyle>
          <a:p>
            <a:r>
              <a:rPr lang="fr-FR" dirty="0"/>
              <a:t>Titre de la partie</a:t>
            </a:r>
            <a:br>
              <a:rPr lang="fr-FR" dirty="0"/>
            </a:br>
            <a:r>
              <a:rPr lang="fr-FR" dirty="0"/>
              <a:t>sur une ou plusieurs lignes</a:t>
            </a:r>
            <a:endParaRPr lang="de-DE" dirty="0"/>
          </a:p>
        </p:txBody>
      </p:sp>
      <p:pic>
        <p:nvPicPr>
          <p:cNvPr id="10" name="Grafik 9">
            <a:extLst>
              <a:ext uri="{FF2B5EF4-FFF2-40B4-BE49-F238E27FC236}">
                <a16:creationId xmlns:a16="http://schemas.microsoft.com/office/drawing/2014/main" id="{237633A7-AD84-4FC6-8261-A6AC6EA47D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55042" y="1841861"/>
            <a:ext cx="881915" cy="898247"/>
          </a:xfrm>
          <a:prstGeom prst="rect">
            <a:avLst/>
          </a:prstGeom>
        </p:spPr>
      </p:pic>
      <p:sp>
        <p:nvSpPr>
          <p:cNvPr id="12" name="Textplatzhalter 11">
            <a:extLst>
              <a:ext uri="{FF2B5EF4-FFF2-40B4-BE49-F238E27FC236}">
                <a16:creationId xmlns:a16="http://schemas.microsoft.com/office/drawing/2014/main" id="{1E316572-201B-4039-BDDB-4AC5929F3F15}"/>
              </a:ext>
            </a:extLst>
          </p:cNvPr>
          <p:cNvSpPr>
            <a:spLocks noGrp="1"/>
          </p:cNvSpPr>
          <p:nvPr>
            <p:ph type="body" sz="quarter" idx="10" hasCustomPrompt="1"/>
          </p:nvPr>
        </p:nvSpPr>
        <p:spPr>
          <a:xfrm>
            <a:off x="5655042" y="1841500"/>
            <a:ext cx="882283" cy="904875"/>
          </a:xfrm>
        </p:spPr>
        <p:txBody>
          <a:bodyPr anchor="ctr" anchorCtr="0"/>
          <a:lstStyle>
            <a:lvl1pPr algn="ctr">
              <a:defRPr sz="2500">
                <a:solidFill>
                  <a:schemeClr val="bg1"/>
                </a:solidFill>
                <a:latin typeface="+mj-lt"/>
              </a:defRPr>
            </a:lvl1pPr>
            <a:lvl2pPr>
              <a:defRPr sz="2500">
                <a:solidFill>
                  <a:schemeClr val="bg1"/>
                </a:solidFill>
                <a:latin typeface="+mj-lt"/>
              </a:defRPr>
            </a:lvl2pPr>
            <a:lvl3pPr>
              <a:defRPr sz="2500">
                <a:solidFill>
                  <a:schemeClr val="bg1"/>
                </a:solidFill>
                <a:latin typeface="+mj-lt"/>
              </a:defRPr>
            </a:lvl3pPr>
            <a:lvl4pPr>
              <a:defRPr sz="2500">
                <a:solidFill>
                  <a:schemeClr val="bg1"/>
                </a:solidFill>
                <a:latin typeface="+mj-lt"/>
              </a:defRPr>
            </a:lvl4pPr>
            <a:lvl5pPr>
              <a:defRPr sz="2500">
                <a:solidFill>
                  <a:schemeClr val="bg1"/>
                </a:solidFill>
                <a:latin typeface="+mj-lt"/>
              </a:defRPr>
            </a:lvl5pPr>
          </a:lstStyle>
          <a:p>
            <a:pPr lvl="0"/>
            <a:r>
              <a:rPr lang="de-DE" dirty="0"/>
              <a:t>#</a:t>
            </a:r>
          </a:p>
        </p:txBody>
      </p:sp>
      <p:pic>
        <p:nvPicPr>
          <p:cNvPr id="8" name="Image 7">
            <a:extLst>
              <a:ext uri="{FF2B5EF4-FFF2-40B4-BE49-F238E27FC236}">
                <a16:creationId xmlns:a16="http://schemas.microsoft.com/office/drawing/2014/main" id="{715130C6-67FE-1840-A489-65916D75A1D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25693" b="29231"/>
          <a:stretch/>
        </p:blipFill>
        <p:spPr>
          <a:xfrm>
            <a:off x="4968407" y="5791330"/>
            <a:ext cx="2255187" cy="719536"/>
          </a:xfrm>
          <a:prstGeom prst="rect">
            <a:avLst/>
          </a:prstGeom>
        </p:spPr>
      </p:pic>
    </p:spTree>
    <p:extLst>
      <p:ext uri="{BB962C8B-B14F-4D97-AF65-F5344CB8AC3E}">
        <p14:creationId xmlns:p14="http://schemas.microsoft.com/office/powerpoint/2010/main" val="3887023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laim dark">
    <p:bg>
      <p:bgPr>
        <a:solidFill>
          <a:schemeClr val="accent3"/>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19" name="Gerader Verbinder 18">
            <a:extLst>
              <a:ext uri="{FF2B5EF4-FFF2-40B4-BE49-F238E27FC236}">
                <a16:creationId xmlns:a16="http://schemas.microsoft.com/office/drawing/2014/main" id="{92478B15-20ED-40F4-B6AD-E77C09E9965A}"/>
              </a:ext>
            </a:extLst>
          </p:cNvPr>
          <p:cNvCxnSpPr/>
          <p:nvPr userDrawn="1"/>
        </p:nvCxnSpPr>
        <p:spPr>
          <a:xfrm>
            <a:off x="380544" y="543537"/>
            <a:ext cx="1080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2167588"/>
            <a:ext cx="10009187" cy="2880796"/>
          </a:xfrm>
        </p:spPr>
        <p:txBody>
          <a:bodyPr anchor="ctr" anchorCtr="0"/>
          <a:lstStyle>
            <a:lvl1pPr algn="ctr">
              <a:lnSpc>
                <a:spcPct val="100000"/>
              </a:lnSpc>
              <a:defRPr sz="3000">
                <a:solidFill>
                  <a:schemeClr val="bg1"/>
                </a:solidFill>
                <a:latin typeface="Geon Expanded" panose="020B0505030302020204" pitchFamily="34" charset="0"/>
              </a:defRPr>
            </a:lvl1pPr>
          </a:lstStyle>
          <a:p>
            <a:r>
              <a:rPr lang="fr-FR" dirty="0"/>
              <a:t>Texte introductif, </a:t>
            </a:r>
            <a:r>
              <a:rPr lang="fr-FR" dirty="0" err="1"/>
              <a:t>lorem</a:t>
            </a:r>
            <a:r>
              <a:rPr lang="fr-FR" dirty="0"/>
              <a:t> ipsum </a:t>
            </a:r>
            <a:r>
              <a:rPr lang="fr-FR" dirty="0" err="1"/>
              <a:t>dolor</a:t>
            </a:r>
            <a:r>
              <a:rPr lang="fr-FR" dirty="0"/>
              <a:t> </a:t>
            </a:r>
            <a:r>
              <a:rPr lang="fr-FR" dirty="0" err="1"/>
              <a:t>sit</a:t>
            </a:r>
            <a:r>
              <a:rPr lang="fr-FR" dirty="0"/>
              <a:t> </a:t>
            </a:r>
            <a:r>
              <a:rPr lang="fr-FR" dirty="0" err="1"/>
              <a:t>amet</a:t>
            </a:r>
            <a:r>
              <a:rPr lang="fr-FR" dirty="0"/>
              <a:t>, </a:t>
            </a:r>
            <a:br>
              <a:rPr lang="fr-FR" dirty="0"/>
            </a:br>
            <a:r>
              <a:rPr lang="fr-FR" dirty="0"/>
              <a:t>ne </a:t>
            </a:r>
            <a:r>
              <a:rPr lang="fr-FR" dirty="0" err="1"/>
              <a:t>ius</a:t>
            </a:r>
            <a:r>
              <a:rPr lang="fr-FR" dirty="0"/>
              <a:t> </a:t>
            </a:r>
            <a:r>
              <a:rPr lang="fr-FR" dirty="0" err="1"/>
              <a:t>essent</a:t>
            </a:r>
            <a:r>
              <a:rPr lang="fr-FR" dirty="0"/>
              <a:t> </a:t>
            </a:r>
            <a:r>
              <a:rPr lang="fr-FR" dirty="0" err="1"/>
              <a:t>eripuit</a:t>
            </a:r>
            <a:r>
              <a:rPr lang="fr-FR" dirty="0"/>
              <a:t>. </a:t>
            </a:r>
            <a:r>
              <a:rPr lang="fr-FR" dirty="0" err="1"/>
              <a:t>Ei</a:t>
            </a:r>
            <a:r>
              <a:rPr lang="fr-FR" dirty="0"/>
              <a:t> modus </a:t>
            </a:r>
            <a:r>
              <a:rPr lang="fr-FR" dirty="0" err="1"/>
              <a:t>iisque</a:t>
            </a:r>
            <a:r>
              <a:rPr lang="fr-FR" dirty="0"/>
              <a:t> </a:t>
            </a:r>
            <a:r>
              <a:rPr lang="fr-FR" dirty="0" err="1"/>
              <a:t>consequo</a:t>
            </a:r>
            <a:br>
              <a:rPr lang="fr-FR" dirty="0"/>
            </a:br>
            <a:r>
              <a:rPr lang="fr-FR" dirty="0" err="1"/>
              <a:t>eos</a:t>
            </a:r>
            <a:r>
              <a:rPr lang="fr-FR" dirty="0"/>
              <a:t>. </a:t>
            </a:r>
            <a:r>
              <a:rPr lang="fr-FR" dirty="0" err="1"/>
              <a:t>Clita</a:t>
            </a:r>
            <a:r>
              <a:rPr lang="fr-FR" dirty="0"/>
              <a:t> oblique </a:t>
            </a:r>
            <a:r>
              <a:rPr lang="fr-FR" dirty="0" err="1"/>
              <a:t>facilisis</a:t>
            </a:r>
            <a:r>
              <a:rPr lang="fr-FR" dirty="0"/>
              <a:t> at </a:t>
            </a:r>
            <a:r>
              <a:rPr lang="fr-FR" dirty="0" err="1"/>
              <a:t>eum</a:t>
            </a:r>
            <a:r>
              <a:rPr lang="fr-FR" dirty="0"/>
              <a:t>. Te </a:t>
            </a:r>
            <a:r>
              <a:rPr lang="fr-FR" dirty="0" err="1"/>
              <a:t>deserunt</a:t>
            </a:r>
            <a:r>
              <a:rPr lang="fr-FR" dirty="0"/>
              <a:t> </a:t>
            </a:r>
            <a:r>
              <a:rPr lang="fr-FR" dirty="0" err="1"/>
              <a:t>volutpat</a:t>
            </a:r>
            <a:r>
              <a:rPr lang="fr-FR" dirty="0"/>
              <a:t> </a:t>
            </a:r>
            <a:r>
              <a:rPr lang="fr-FR" dirty="0" err="1"/>
              <a:t>interesset</a:t>
            </a:r>
            <a:r>
              <a:rPr lang="fr-FR" dirty="0"/>
              <a:t> </a:t>
            </a:r>
            <a:r>
              <a:rPr lang="fr-FR" dirty="0" err="1"/>
              <a:t>nam</a:t>
            </a:r>
            <a:r>
              <a:rPr lang="fr-FR" dirty="0"/>
              <a:t>, </a:t>
            </a:r>
            <a:r>
              <a:rPr lang="fr-FR" dirty="0" err="1"/>
              <a:t>blandit</a:t>
            </a:r>
            <a:r>
              <a:rPr lang="fr-FR" dirty="0"/>
              <a:t> </a:t>
            </a:r>
            <a:r>
              <a:rPr lang="fr-FR" dirty="0" err="1"/>
              <a:t>adipiscing</a:t>
            </a:r>
            <a:r>
              <a:rPr lang="fr-FR" dirty="0"/>
              <a:t> no </a:t>
            </a:r>
            <a:r>
              <a:rPr lang="fr-FR" dirty="0" err="1"/>
              <a:t>pri</a:t>
            </a:r>
            <a:r>
              <a:rPr lang="fr-FR" dirty="0"/>
              <a:t>, </a:t>
            </a:r>
            <a:r>
              <a:rPr lang="fr-FR" dirty="0" err="1"/>
              <a:t>homero</a:t>
            </a:r>
            <a:r>
              <a:rPr lang="fr-FR" dirty="0"/>
              <a:t> </a:t>
            </a:r>
            <a:r>
              <a:rPr lang="fr-FR" dirty="0" err="1"/>
              <a:t>quodsi</a:t>
            </a:r>
            <a:r>
              <a:rPr lang="fr-FR" dirty="0"/>
              <a:t> vis ad. </a:t>
            </a:r>
            <a:r>
              <a:rPr lang="fr-FR" dirty="0" err="1"/>
              <a:t>possit</a:t>
            </a:r>
            <a:r>
              <a:rPr lang="fr-FR" dirty="0"/>
              <a:t>, ex </a:t>
            </a:r>
            <a:r>
              <a:rPr lang="fr-FR" dirty="0" err="1"/>
              <a:t>nulla</a:t>
            </a:r>
            <a:r>
              <a:rPr lang="fr-FR" dirty="0"/>
              <a:t> dictas </a:t>
            </a:r>
            <a:r>
              <a:rPr lang="fr-FR" dirty="0" err="1"/>
              <a:t>pri</a:t>
            </a:r>
            <a:r>
              <a:rPr lang="fr-FR" dirty="0"/>
              <a:t>, mea id </a:t>
            </a:r>
            <a:r>
              <a:rPr lang="fr-FR" dirty="0" err="1"/>
              <a:t>delenit</a:t>
            </a:r>
            <a:r>
              <a:rPr lang="fr-FR" dirty="0"/>
              <a:t> </a:t>
            </a:r>
            <a:r>
              <a:rPr lang="fr-FR" dirty="0" err="1"/>
              <a:t>nominati</a:t>
            </a:r>
            <a:r>
              <a:rPr lang="fr-FR" dirty="0"/>
              <a:t>.</a:t>
            </a:r>
            <a:endParaRPr lang="de-DE" dirty="0"/>
          </a:p>
        </p:txBody>
      </p:sp>
      <p:sp>
        <p:nvSpPr>
          <p:cNvPr id="3" name="Datumsplatzhalter 2">
            <a:extLst>
              <a:ext uri="{FF2B5EF4-FFF2-40B4-BE49-F238E27FC236}">
                <a16:creationId xmlns:a16="http://schemas.microsoft.com/office/drawing/2014/main" id="{FE1363A7-1629-4047-BD4F-1442EFF08360}"/>
              </a:ext>
            </a:extLst>
          </p:cNvPr>
          <p:cNvSpPr>
            <a:spLocks noGrp="1"/>
          </p:cNvSpPr>
          <p:nvPr>
            <p:ph type="dt" sz="half" idx="11"/>
          </p:nvPr>
        </p:nvSpPr>
        <p:spPr>
          <a:xfrm>
            <a:off x="371475" y="6242050"/>
            <a:ext cx="792163" cy="365125"/>
          </a:xfrm>
          <a:prstGeom prst="rect">
            <a:avLst/>
          </a:prstGeom>
        </p:spPr>
        <p:txBody>
          <a:bodyPr/>
          <a:lstStyle>
            <a:lvl1pPr>
              <a:defRPr>
                <a:solidFill>
                  <a:schemeClr val="bg1"/>
                </a:solidFill>
              </a:defRPr>
            </a:lvl1pPr>
          </a:lstStyle>
          <a:p>
            <a:endParaRPr lang="de-DE" dirty="0"/>
          </a:p>
        </p:txBody>
      </p:sp>
      <p:sp>
        <p:nvSpPr>
          <p:cNvPr id="4" name="Fußzeilenplatzhalter 3">
            <a:extLst>
              <a:ext uri="{FF2B5EF4-FFF2-40B4-BE49-F238E27FC236}">
                <a16:creationId xmlns:a16="http://schemas.microsoft.com/office/drawing/2014/main" id="{8C16A98D-F583-497E-BF2B-19D84E3D952E}"/>
              </a:ext>
            </a:extLst>
          </p:cNvPr>
          <p:cNvSpPr>
            <a:spLocks noGrp="1"/>
          </p:cNvSpPr>
          <p:nvPr>
            <p:ph type="ftr" sz="quarter" idx="12"/>
          </p:nvPr>
        </p:nvSpPr>
        <p:spPr/>
        <p:txBody>
          <a:bodyPr/>
          <a:lstStyle>
            <a:lvl1pPr>
              <a:defRPr>
                <a:solidFill>
                  <a:schemeClr val="bg1"/>
                </a:solidFill>
              </a:defRPr>
            </a:lvl1pPr>
          </a:lstStyle>
          <a:p>
            <a:r>
              <a:rPr lang="fr-FR" dirty="0"/>
              <a:t>2 | La SCPI Primopierre</a:t>
            </a:r>
          </a:p>
        </p:txBody>
      </p:sp>
      <p:sp>
        <p:nvSpPr>
          <p:cNvPr id="5" name="Foliennummernplatzhalter 4">
            <a:extLst>
              <a:ext uri="{FF2B5EF4-FFF2-40B4-BE49-F238E27FC236}">
                <a16:creationId xmlns:a16="http://schemas.microsoft.com/office/drawing/2014/main" id="{A30DBA63-B822-40EF-A85E-BAD78D2799E6}"/>
              </a:ext>
            </a:extLst>
          </p:cNvPr>
          <p:cNvSpPr>
            <a:spLocks noGrp="1"/>
          </p:cNvSpPr>
          <p:nvPr>
            <p:ph type="sldNum" sz="quarter" idx="13"/>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pic>
        <p:nvPicPr>
          <p:cNvPr id="11" name="Image 10">
            <a:extLst>
              <a:ext uri="{FF2B5EF4-FFF2-40B4-BE49-F238E27FC236}">
                <a16:creationId xmlns:a16="http://schemas.microsoft.com/office/drawing/2014/main" id="{ACFE3E95-7C40-3945-A1BB-895105377F0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1159" y="6223751"/>
            <a:ext cx="1487686" cy="365358"/>
          </a:xfrm>
          <a:prstGeom prst="rect">
            <a:avLst/>
          </a:prstGeom>
        </p:spPr>
      </p:pic>
    </p:spTree>
    <p:extLst>
      <p:ext uri="{BB962C8B-B14F-4D97-AF65-F5344CB8AC3E}">
        <p14:creationId xmlns:p14="http://schemas.microsoft.com/office/powerpoint/2010/main" val="4176836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aim_light">
    <p:bg>
      <p:bgPr>
        <a:solidFill>
          <a:schemeClr val="bg1"/>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2167588"/>
            <a:ext cx="10009187" cy="2880796"/>
          </a:xfrm>
        </p:spPr>
        <p:txBody>
          <a:bodyPr anchor="ctr" anchorCtr="0"/>
          <a:lstStyle>
            <a:lvl1pPr algn="ctr">
              <a:lnSpc>
                <a:spcPct val="100000"/>
              </a:lnSpc>
              <a:defRPr sz="3000">
                <a:solidFill>
                  <a:schemeClr val="tx1"/>
                </a:solidFill>
                <a:latin typeface="Geon Expanded" panose="020B0505030302020204" pitchFamily="34" charset="0"/>
              </a:defRPr>
            </a:lvl1pPr>
          </a:lstStyle>
          <a:p>
            <a:r>
              <a:rPr lang="fr-FR" dirty="0"/>
              <a:t>Texte introductif, </a:t>
            </a:r>
            <a:r>
              <a:rPr lang="fr-FR" dirty="0" err="1"/>
              <a:t>lorem</a:t>
            </a:r>
            <a:r>
              <a:rPr lang="fr-FR" dirty="0"/>
              <a:t> ipsum </a:t>
            </a:r>
            <a:r>
              <a:rPr lang="fr-FR" dirty="0" err="1"/>
              <a:t>dolor</a:t>
            </a:r>
            <a:r>
              <a:rPr lang="fr-FR" dirty="0"/>
              <a:t> </a:t>
            </a:r>
            <a:r>
              <a:rPr lang="fr-FR" dirty="0" err="1"/>
              <a:t>sit</a:t>
            </a:r>
            <a:r>
              <a:rPr lang="fr-FR" dirty="0"/>
              <a:t> </a:t>
            </a:r>
            <a:r>
              <a:rPr lang="fr-FR" dirty="0" err="1"/>
              <a:t>amet</a:t>
            </a:r>
            <a:r>
              <a:rPr lang="fr-FR" dirty="0"/>
              <a:t>, </a:t>
            </a:r>
            <a:br>
              <a:rPr lang="fr-FR" dirty="0"/>
            </a:br>
            <a:r>
              <a:rPr lang="fr-FR" dirty="0"/>
              <a:t>ne </a:t>
            </a:r>
            <a:r>
              <a:rPr lang="fr-FR" dirty="0" err="1"/>
              <a:t>ius</a:t>
            </a:r>
            <a:r>
              <a:rPr lang="fr-FR" dirty="0"/>
              <a:t> </a:t>
            </a:r>
            <a:r>
              <a:rPr lang="fr-FR" dirty="0" err="1"/>
              <a:t>essent</a:t>
            </a:r>
            <a:r>
              <a:rPr lang="fr-FR" dirty="0"/>
              <a:t> </a:t>
            </a:r>
            <a:r>
              <a:rPr lang="fr-FR" dirty="0" err="1"/>
              <a:t>eripuit</a:t>
            </a:r>
            <a:r>
              <a:rPr lang="fr-FR" dirty="0"/>
              <a:t>. </a:t>
            </a:r>
            <a:r>
              <a:rPr lang="fr-FR" dirty="0" err="1"/>
              <a:t>Ei</a:t>
            </a:r>
            <a:r>
              <a:rPr lang="fr-FR" dirty="0"/>
              <a:t> modus </a:t>
            </a:r>
            <a:r>
              <a:rPr lang="fr-FR" dirty="0" err="1"/>
              <a:t>iisque</a:t>
            </a:r>
            <a:r>
              <a:rPr lang="fr-FR" dirty="0"/>
              <a:t> </a:t>
            </a:r>
            <a:r>
              <a:rPr lang="fr-FR" dirty="0" err="1"/>
              <a:t>consequo</a:t>
            </a:r>
            <a:br>
              <a:rPr lang="fr-FR" dirty="0"/>
            </a:br>
            <a:r>
              <a:rPr lang="fr-FR" dirty="0" err="1"/>
              <a:t>eos</a:t>
            </a:r>
            <a:r>
              <a:rPr lang="fr-FR" dirty="0"/>
              <a:t>. </a:t>
            </a:r>
            <a:r>
              <a:rPr lang="fr-FR" dirty="0" err="1"/>
              <a:t>Clita</a:t>
            </a:r>
            <a:r>
              <a:rPr lang="fr-FR" dirty="0"/>
              <a:t> oblique </a:t>
            </a:r>
            <a:r>
              <a:rPr lang="fr-FR" dirty="0" err="1"/>
              <a:t>facilisis</a:t>
            </a:r>
            <a:r>
              <a:rPr lang="fr-FR" dirty="0"/>
              <a:t> at </a:t>
            </a:r>
            <a:r>
              <a:rPr lang="fr-FR" dirty="0" err="1"/>
              <a:t>eum</a:t>
            </a:r>
            <a:r>
              <a:rPr lang="fr-FR" dirty="0"/>
              <a:t>. Te </a:t>
            </a:r>
            <a:r>
              <a:rPr lang="fr-FR" dirty="0" err="1"/>
              <a:t>deserunt</a:t>
            </a:r>
            <a:r>
              <a:rPr lang="fr-FR" dirty="0"/>
              <a:t> </a:t>
            </a:r>
            <a:r>
              <a:rPr lang="fr-FR" dirty="0" err="1"/>
              <a:t>volutpat</a:t>
            </a:r>
            <a:r>
              <a:rPr lang="fr-FR" dirty="0"/>
              <a:t> </a:t>
            </a:r>
            <a:r>
              <a:rPr lang="fr-FR" dirty="0" err="1"/>
              <a:t>interesset</a:t>
            </a:r>
            <a:r>
              <a:rPr lang="fr-FR" dirty="0"/>
              <a:t> </a:t>
            </a:r>
            <a:r>
              <a:rPr lang="fr-FR" dirty="0" err="1"/>
              <a:t>nam</a:t>
            </a:r>
            <a:r>
              <a:rPr lang="fr-FR" dirty="0"/>
              <a:t>, </a:t>
            </a:r>
            <a:r>
              <a:rPr lang="fr-FR" dirty="0" err="1"/>
              <a:t>blandit</a:t>
            </a:r>
            <a:r>
              <a:rPr lang="fr-FR" dirty="0"/>
              <a:t> </a:t>
            </a:r>
            <a:r>
              <a:rPr lang="fr-FR" dirty="0" err="1"/>
              <a:t>adipiscing</a:t>
            </a:r>
            <a:r>
              <a:rPr lang="fr-FR" dirty="0"/>
              <a:t> no </a:t>
            </a:r>
            <a:r>
              <a:rPr lang="fr-FR" dirty="0" err="1"/>
              <a:t>pri</a:t>
            </a:r>
            <a:r>
              <a:rPr lang="fr-FR" dirty="0"/>
              <a:t>, </a:t>
            </a:r>
            <a:r>
              <a:rPr lang="fr-FR" dirty="0" err="1"/>
              <a:t>homero</a:t>
            </a:r>
            <a:r>
              <a:rPr lang="fr-FR" dirty="0"/>
              <a:t> </a:t>
            </a:r>
            <a:r>
              <a:rPr lang="fr-FR" dirty="0" err="1"/>
              <a:t>quodsi</a:t>
            </a:r>
            <a:r>
              <a:rPr lang="fr-FR" dirty="0"/>
              <a:t> vis ad. </a:t>
            </a:r>
            <a:r>
              <a:rPr lang="fr-FR" dirty="0" err="1"/>
              <a:t>possit</a:t>
            </a:r>
            <a:r>
              <a:rPr lang="fr-FR" dirty="0"/>
              <a:t>, ex </a:t>
            </a:r>
            <a:r>
              <a:rPr lang="fr-FR" dirty="0" err="1"/>
              <a:t>nulla</a:t>
            </a:r>
            <a:r>
              <a:rPr lang="fr-FR" dirty="0"/>
              <a:t> dictas </a:t>
            </a:r>
            <a:r>
              <a:rPr lang="fr-FR" dirty="0" err="1"/>
              <a:t>pri</a:t>
            </a:r>
            <a:r>
              <a:rPr lang="fr-FR" dirty="0"/>
              <a:t>, mea id </a:t>
            </a:r>
            <a:r>
              <a:rPr lang="fr-FR" dirty="0" err="1"/>
              <a:t>delenit</a:t>
            </a:r>
            <a:r>
              <a:rPr lang="fr-FR" dirty="0"/>
              <a:t> </a:t>
            </a:r>
            <a:r>
              <a:rPr lang="fr-FR" dirty="0" err="1"/>
              <a:t>nominati</a:t>
            </a:r>
            <a:r>
              <a:rPr lang="fr-FR" dirty="0"/>
              <a:t>.</a:t>
            </a:r>
            <a:endParaRPr lang="de-DE" dirty="0"/>
          </a:p>
        </p:txBody>
      </p:sp>
      <p:sp>
        <p:nvSpPr>
          <p:cNvPr id="9" name="Fußzeilenplatzhalter 8">
            <a:extLst>
              <a:ext uri="{FF2B5EF4-FFF2-40B4-BE49-F238E27FC236}">
                <a16:creationId xmlns:a16="http://schemas.microsoft.com/office/drawing/2014/main" id="{16FE0B7D-3F98-425D-AC74-B2E5A0588564}"/>
              </a:ext>
            </a:extLst>
          </p:cNvPr>
          <p:cNvSpPr>
            <a:spLocks noGrp="1"/>
          </p:cNvSpPr>
          <p:nvPr>
            <p:ph type="ftr" sz="quarter" idx="11"/>
          </p:nvPr>
        </p:nvSpPr>
        <p:spPr/>
        <p:txBody>
          <a:bodyPr/>
          <a:lstStyle/>
          <a:p>
            <a:r>
              <a:rPr lang="fr-FR" dirty="0"/>
              <a:t>2 | La SCPI Primopierre</a:t>
            </a:r>
          </a:p>
        </p:txBody>
      </p:sp>
      <p:sp>
        <p:nvSpPr>
          <p:cNvPr id="8" name="Foliennummernplatzhalter 5">
            <a:extLst>
              <a:ext uri="{FF2B5EF4-FFF2-40B4-BE49-F238E27FC236}">
                <a16:creationId xmlns:a16="http://schemas.microsoft.com/office/drawing/2014/main" id="{D93CCEA6-FF72-A346-A8B2-502903CFAF92}"/>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2762790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060580"/>
            <a:ext cx="10008000" cy="381634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5" y="1379716"/>
            <a:ext cx="10007837" cy="516012"/>
          </a:xfrm>
        </p:spPr>
        <p:txBody>
          <a:bodyPr anchor="t" anchorCtr="0"/>
          <a:lstStyle/>
          <a:p>
            <a:r>
              <a:rPr lang="de-DE" dirty="0" err="1"/>
              <a:t>Titre</a:t>
            </a:r>
            <a:r>
              <a:rPr lang="de-DE" dirty="0"/>
              <a:t> </a:t>
            </a:r>
            <a:r>
              <a:rPr lang="de-DE" dirty="0" err="1"/>
              <a:t>sur</a:t>
            </a:r>
            <a:r>
              <a:rPr lang="de-DE" dirty="0"/>
              <a:t> </a:t>
            </a:r>
            <a:r>
              <a:rPr lang="de-DE" dirty="0" err="1"/>
              <a:t>une</a:t>
            </a:r>
            <a:r>
              <a:rPr lang="de-DE" dirty="0"/>
              <a:t> </a:t>
            </a:r>
            <a:r>
              <a:rPr lang="de-DE" dirty="0" err="1"/>
              <a:t>ligne</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sp>
        <p:nvSpPr>
          <p:cNvPr id="13" name="Foliennummernplatzhalter 5">
            <a:extLst>
              <a:ext uri="{FF2B5EF4-FFF2-40B4-BE49-F238E27FC236}">
                <a16:creationId xmlns:a16="http://schemas.microsoft.com/office/drawing/2014/main" id="{641305F9-DEEE-6D4A-8FFF-BE2FADE39B7F}"/>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21102123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4" pos="7038" userDrawn="1">
          <p15:clr>
            <a:srgbClr val="FBAE40"/>
          </p15:clr>
        </p15:guide>
        <p15:guide id="6" orient="horz" pos="3702" userDrawn="1">
          <p15:clr>
            <a:srgbClr val="FBAE40"/>
          </p15:clr>
        </p15:guide>
        <p15:guide id="7" pos="123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zwei Inhalt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060580"/>
            <a:ext cx="4896000" cy="381634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5" y="1379716"/>
            <a:ext cx="10007837" cy="516012"/>
          </a:xfrm>
        </p:spPr>
        <p:txBody>
          <a:bodyPr anchor="t" anchorCtr="0"/>
          <a:lstStyle/>
          <a:p>
            <a:r>
              <a:rPr lang="de-DE" dirty="0" err="1"/>
              <a:t>Titre</a:t>
            </a:r>
            <a:r>
              <a:rPr lang="de-DE" dirty="0"/>
              <a:t> </a:t>
            </a:r>
            <a:r>
              <a:rPr lang="de-DE" dirty="0" err="1"/>
              <a:t>sur</a:t>
            </a:r>
            <a:r>
              <a:rPr lang="de-DE" dirty="0"/>
              <a:t> </a:t>
            </a:r>
            <a:r>
              <a:rPr lang="de-DE" dirty="0" err="1"/>
              <a:t>une</a:t>
            </a:r>
            <a:r>
              <a:rPr lang="de-DE" dirty="0"/>
              <a:t> </a:t>
            </a:r>
            <a:r>
              <a:rPr lang="de-DE" dirty="0" err="1"/>
              <a:t>ligne</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sp>
        <p:nvSpPr>
          <p:cNvPr id="13" name="Inhaltsplatzhalter 2">
            <a:extLst>
              <a:ext uri="{FF2B5EF4-FFF2-40B4-BE49-F238E27FC236}">
                <a16:creationId xmlns:a16="http://schemas.microsoft.com/office/drawing/2014/main" id="{9CEABA8A-4827-4C3F-9A25-67A55B2B037B}"/>
              </a:ext>
            </a:extLst>
          </p:cNvPr>
          <p:cNvSpPr>
            <a:spLocks noGrp="1"/>
          </p:cNvSpPr>
          <p:nvPr>
            <p:ph idx="18"/>
          </p:nvPr>
        </p:nvSpPr>
        <p:spPr>
          <a:xfrm>
            <a:off x="5483312" y="2060580"/>
            <a:ext cx="4896000" cy="381634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6" name="Foliennummernplatzhalter 5">
            <a:extLst>
              <a:ext uri="{FF2B5EF4-FFF2-40B4-BE49-F238E27FC236}">
                <a16:creationId xmlns:a16="http://schemas.microsoft.com/office/drawing/2014/main" id="{85987EEB-6E23-9A4E-AE0C-93D62836B32A}"/>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2466255343"/>
      </p:ext>
    </p:extLst>
  </p:cSld>
  <p:clrMapOvr>
    <a:masterClrMapping/>
  </p:clrMapOvr>
  <p:extLst>
    <p:ext uri="{DCECCB84-F9BA-43D5-87BE-67443E8EF086}">
      <p15:sldGuideLst xmlns:p15="http://schemas.microsoft.com/office/powerpoint/2012/main">
        <p15:guide id="1" orient="horz" pos="2160" userDrawn="1">
          <p15:clr>
            <a:srgbClr val="FBAE40"/>
          </p15:clr>
        </p15:guide>
        <p15:guide id="4" pos="7038" userDrawn="1">
          <p15:clr>
            <a:srgbClr val="FBAE40"/>
          </p15:clr>
        </p15:guide>
        <p15:guide id="6" orient="horz" pos="3702" userDrawn="1">
          <p15:clr>
            <a:srgbClr val="FBAE40"/>
          </p15:clr>
        </p15:guide>
        <p15:guide id="7" pos="123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 und Inhalt mit Bild">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884CF91E-6BE8-405E-85BF-4E92C34707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2028" y="914402"/>
            <a:ext cx="4681624" cy="5705070"/>
          </a:xfrm>
          <a:prstGeom prst="rect">
            <a:avLst/>
          </a:prstGeom>
        </p:spPr>
      </p:pic>
      <p:sp>
        <p:nvSpPr>
          <p:cNvPr id="24" name="Freihandform: Form 23">
            <a:extLst>
              <a:ext uri="{FF2B5EF4-FFF2-40B4-BE49-F238E27FC236}">
                <a16:creationId xmlns:a16="http://schemas.microsoft.com/office/drawing/2014/main" id="{56F4B623-CCD3-439B-B1CE-A768445711F0}"/>
              </a:ext>
            </a:extLst>
          </p:cNvPr>
          <p:cNvSpPr/>
          <p:nvPr userDrawn="1"/>
        </p:nvSpPr>
        <p:spPr>
          <a:xfrm>
            <a:off x="0" y="-13114"/>
            <a:ext cx="12192000" cy="6858000"/>
          </a:xfrm>
          <a:custGeom>
            <a:avLst/>
            <a:gdLst>
              <a:gd name="connsiteX0" fmla="*/ 6490570 w 12192000"/>
              <a:gd name="connsiteY0" fmla="*/ 1066601 h 6858000"/>
              <a:gd name="connsiteX1" fmla="*/ 6490570 w 12192000"/>
              <a:gd name="connsiteY1" fmla="*/ 3537509 h 6858000"/>
              <a:gd name="connsiteX2" fmla="*/ 8831381 w 12192000"/>
              <a:gd name="connsiteY2" fmla="*/ 5878320 h 6858000"/>
              <a:gd name="connsiteX3" fmla="*/ 11172192 w 12192000"/>
              <a:gd name="connsiteY3" fmla="*/ 5878320 h 6858000"/>
              <a:gd name="connsiteX4" fmla="*/ 11172192 w 12192000"/>
              <a:gd name="connsiteY4" fmla="*/ 3407412 h 6858000"/>
              <a:gd name="connsiteX5" fmla="*/ 8831381 w 12192000"/>
              <a:gd name="connsiteY5" fmla="*/ 1066601 h 6858000"/>
              <a:gd name="connsiteX6" fmla="*/ 0 w 12192000"/>
              <a:gd name="connsiteY6" fmla="*/ 0 h 6858000"/>
              <a:gd name="connsiteX7" fmla="*/ 12192000 w 12192000"/>
              <a:gd name="connsiteY7" fmla="*/ 0 h 6858000"/>
              <a:gd name="connsiteX8" fmla="*/ 121920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6490570" y="1066601"/>
                </a:moveTo>
                <a:lnTo>
                  <a:pt x="6490570" y="3537509"/>
                </a:lnTo>
                <a:cubicBezTo>
                  <a:pt x="6490570" y="4830303"/>
                  <a:pt x="7538587" y="5878320"/>
                  <a:pt x="8831381" y="5878320"/>
                </a:cubicBezTo>
                <a:lnTo>
                  <a:pt x="11172192" y="5878320"/>
                </a:lnTo>
                <a:lnTo>
                  <a:pt x="11172192" y="3407412"/>
                </a:lnTo>
                <a:cubicBezTo>
                  <a:pt x="11172192" y="2114618"/>
                  <a:pt x="10124175" y="1066601"/>
                  <a:pt x="8831381" y="1066601"/>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b="0" i="0" dirty="0">
              <a:latin typeface="Locator" panose="02000500030000020004" pitchFamily="2" charset="77"/>
            </a:endParaRPr>
          </a:p>
        </p:txBody>
      </p:sp>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587563"/>
            <a:ext cx="4896000" cy="3289363"/>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6" y="1379714"/>
            <a:ext cx="4896000" cy="972000"/>
          </a:xfrm>
        </p:spPr>
        <p:txBody>
          <a:bodyPr anchor="t" anchorCtr="0"/>
          <a:lstStyle/>
          <a:p>
            <a:r>
              <a:rPr lang="fr-FR" dirty="0"/>
              <a:t>Titre sur une ou plusieurs lignes</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20" name="Grafik 19">
            <a:extLst>
              <a:ext uri="{FF2B5EF4-FFF2-40B4-BE49-F238E27FC236}">
                <a16:creationId xmlns:a16="http://schemas.microsoft.com/office/drawing/2014/main" id="{40553FB9-E504-4D97-AAF2-810CD1EFF618}"/>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52960" y="279401"/>
            <a:ext cx="464400" cy="473000"/>
          </a:xfrm>
          <a:prstGeom prst="rect">
            <a:avLst/>
          </a:prstGeom>
        </p:spPr>
      </p:pic>
      <p:cxnSp>
        <p:nvCxnSpPr>
          <p:cNvPr id="21" name="Gerader Verbinder 20">
            <a:extLst>
              <a:ext uri="{FF2B5EF4-FFF2-40B4-BE49-F238E27FC236}">
                <a16:creationId xmlns:a16="http://schemas.microsoft.com/office/drawing/2014/main" id="{67AD95BC-DC09-4F01-B38A-6A559DBC2A44}"/>
              </a:ext>
            </a:extLst>
          </p:cNvPr>
          <p:cNvCxnSpPr/>
          <p:nvPr userDrawn="1"/>
        </p:nvCxnSpPr>
        <p:spPr>
          <a:xfrm>
            <a:off x="380544" y="543537"/>
            <a:ext cx="1080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liennummernplatzhalter 10">
            <a:extLst>
              <a:ext uri="{FF2B5EF4-FFF2-40B4-BE49-F238E27FC236}">
                <a16:creationId xmlns:a16="http://schemas.microsoft.com/office/drawing/2014/main" id="{CA33BDC8-E42C-4082-8825-77F8ACA600EA}"/>
              </a:ext>
            </a:extLst>
          </p:cNvPr>
          <p:cNvSpPr>
            <a:spLocks noGrp="1"/>
          </p:cNvSpPr>
          <p:nvPr>
            <p:ph type="sldNum" sz="quarter" idx="16"/>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pic>
        <p:nvPicPr>
          <p:cNvPr id="15" name="Image 14">
            <a:extLst>
              <a:ext uri="{FF2B5EF4-FFF2-40B4-BE49-F238E27FC236}">
                <a16:creationId xmlns:a16="http://schemas.microsoft.com/office/drawing/2014/main" id="{850B5C1D-0308-6149-96FB-304DAD8BF7FB}"/>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25693" b="29231"/>
          <a:stretch/>
        </p:blipFill>
        <p:spPr>
          <a:xfrm>
            <a:off x="10196622" y="6112566"/>
            <a:ext cx="1863791" cy="594658"/>
          </a:xfrm>
          <a:prstGeom prst="rect">
            <a:avLst/>
          </a:prstGeom>
        </p:spPr>
      </p:pic>
    </p:spTree>
    <p:extLst>
      <p:ext uri="{BB962C8B-B14F-4D97-AF65-F5344CB8AC3E}">
        <p14:creationId xmlns:p14="http://schemas.microsoft.com/office/powerpoint/2010/main" val="3584677370"/>
      </p:ext>
    </p:extLst>
  </p:cSld>
  <p:clrMapOvr>
    <a:masterClrMapping/>
  </p:clrMapOvr>
  <p:extLst>
    <p:ext uri="{DCECCB84-F9BA-43D5-87BE-67443E8EF086}">
      <p15:sldGuideLst xmlns:p15="http://schemas.microsoft.com/office/powerpoint/2012/main">
        <p15:guide id="1" orient="horz" pos="2160" userDrawn="1">
          <p15:clr>
            <a:srgbClr val="FBAE40"/>
          </p15:clr>
        </p15:guide>
        <p15:guide id="4" pos="7038" userDrawn="1">
          <p15:clr>
            <a:srgbClr val="FBAE40"/>
          </p15:clr>
        </p15:guide>
        <p15:guide id="6" orient="horz" pos="3702" userDrawn="1">
          <p15:clr>
            <a:srgbClr val="FBAE40"/>
          </p15:clr>
        </p15:guide>
        <p15:guide id="7" pos="123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 und Inhalt mit Bilderblum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587563"/>
            <a:ext cx="4896000" cy="3289363"/>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6" y="1379716"/>
            <a:ext cx="4896000" cy="972000"/>
          </a:xfrm>
        </p:spPr>
        <p:txBody>
          <a:bodyPr anchor="t" anchorCtr="0"/>
          <a:lstStyle/>
          <a:p>
            <a:r>
              <a:rPr lang="fr-FR" dirty="0"/>
              <a:t>Titre sur une ou plusieurs lignes</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20" name="Grafik 19">
            <a:extLst>
              <a:ext uri="{FF2B5EF4-FFF2-40B4-BE49-F238E27FC236}">
                <a16:creationId xmlns:a16="http://schemas.microsoft.com/office/drawing/2014/main" id="{40553FB9-E504-4D97-AAF2-810CD1EFF61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21" name="Gerader Verbinder 20">
            <a:extLst>
              <a:ext uri="{FF2B5EF4-FFF2-40B4-BE49-F238E27FC236}">
                <a16:creationId xmlns:a16="http://schemas.microsoft.com/office/drawing/2014/main" id="{67AD95BC-DC09-4F01-B38A-6A559DBC2A44}"/>
              </a:ext>
            </a:extLst>
          </p:cNvPr>
          <p:cNvCxnSpPr/>
          <p:nvPr userDrawn="1"/>
        </p:nvCxnSpPr>
        <p:spPr>
          <a:xfrm>
            <a:off x="380544" y="543537"/>
            <a:ext cx="1080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liennummernplatzhalter 10">
            <a:extLst>
              <a:ext uri="{FF2B5EF4-FFF2-40B4-BE49-F238E27FC236}">
                <a16:creationId xmlns:a16="http://schemas.microsoft.com/office/drawing/2014/main" id="{CA33BDC8-E42C-4082-8825-77F8ACA600EA}"/>
              </a:ext>
            </a:extLst>
          </p:cNvPr>
          <p:cNvSpPr>
            <a:spLocks noGrp="1"/>
          </p:cNvSpPr>
          <p:nvPr>
            <p:ph type="sldNum" sz="quarter" idx="16"/>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pic>
        <p:nvPicPr>
          <p:cNvPr id="16" name="Image 15">
            <a:extLst>
              <a:ext uri="{FF2B5EF4-FFF2-40B4-BE49-F238E27FC236}">
                <a16:creationId xmlns:a16="http://schemas.microsoft.com/office/drawing/2014/main" id="{DE32672E-8442-6343-8F21-88622B7F46E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25693" b="29231"/>
          <a:stretch/>
        </p:blipFill>
        <p:spPr>
          <a:xfrm>
            <a:off x="10196622" y="6112566"/>
            <a:ext cx="1863791" cy="594658"/>
          </a:xfrm>
          <a:prstGeom prst="rect">
            <a:avLst/>
          </a:prstGeom>
        </p:spPr>
      </p:pic>
    </p:spTree>
    <p:extLst>
      <p:ext uri="{BB962C8B-B14F-4D97-AF65-F5344CB8AC3E}">
        <p14:creationId xmlns:p14="http://schemas.microsoft.com/office/powerpoint/2010/main" val="2987391372"/>
      </p:ext>
    </p:extLst>
  </p:cSld>
  <p:clrMapOvr>
    <a:masterClrMapping/>
  </p:clrMapOvr>
  <p:extLst>
    <p:ext uri="{DCECCB84-F9BA-43D5-87BE-67443E8EF086}">
      <p15:sldGuideLst xmlns:p15="http://schemas.microsoft.com/office/powerpoint/2012/main">
        <p15:guide id="1" orient="horz" pos="2160" userDrawn="1">
          <p15:clr>
            <a:srgbClr val="FBAE40"/>
          </p15:clr>
        </p15:guide>
        <p15:guide id="4" pos="7038" userDrawn="1">
          <p15:clr>
            <a:srgbClr val="FBAE40"/>
          </p15:clr>
        </p15:guide>
        <p15:guide id="6" orient="horz" pos="3702" userDrawn="1">
          <p15:clr>
            <a:srgbClr val="FBAE40"/>
          </p15:clr>
        </p15:guide>
        <p15:guide id="7" pos="123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Map_dark">
    <p:bg>
      <p:bgPr>
        <a:solidFill>
          <a:schemeClr val="tx2"/>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19" name="Gerader Verbinder 18">
            <a:extLst>
              <a:ext uri="{FF2B5EF4-FFF2-40B4-BE49-F238E27FC236}">
                <a16:creationId xmlns:a16="http://schemas.microsoft.com/office/drawing/2014/main" id="{92478B15-20ED-40F4-B6AD-E77C09E9965A}"/>
              </a:ext>
            </a:extLst>
          </p:cNvPr>
          <p:cNvCxnSpPr/>
          <p:nvPr userDrawn="1"/>
        </p:nvCxnSpPr>
        <p:spPr>
          <a:xfrm>
            <a:off x="380544" y="543537"/>
            <a:ext cx="1080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340745" y="2063022"/>
            <a:ext cx="5097462" cy="1044000"/>
          </a:xfrm>
        </p:spPr>
        <p:txBody>
          <a:bodyPr anchor="b" anchorCtr="0"/>
          <a:lstStyle>
            <a:lvl1pPr algn="l">
              <a:lnSpc>
                <a:spcPct val="100000"/>
              </a:lnSpc>
              <a:defRPr sz="3500" b="0">
                <a:solidFill>
                  <a:schemeClr val="accent4"/>
                </a:solidFill>
                <a:latin typeface="+mj-lt"/>
              </a:defRPr>
            </a:lvl1pPr>
          </a:lstStyle>
          <a:p>
            <a:r>
              <a:rPr lang="fr-FR" dirty="0"/>
              <a:t>Titre sur une ou plusieurs lignes</a:t>
            </a:r>
            <a:endParaRPr lang="de-DE" dirty="0"/>
          </a:p>
        </p:txBody>
      </p:sp>
      <p:sp>
        <p:nvSpPr>
          <p:cNvPr id="3" name="Datumsplatzhalter 2">
            <a:extLst>
              <a:ext uri="{FF2B5EF4-FFF2-40B4-BE49-F238E27FC236}">
                <a16:creationId xmlns:a16="http://schemas.microsoft.com/office/drawing/2014/main" id="{FE1363A7-1629-4047-BD4F-1442EFF08360}"/>
              </a:ext>
            </a:extLst>
          </p:cNvPr>
          <p:cNvSpPr>
            <a:spLocks noGrp="1"/>
          </p:cNvSpPr>
          <p:nvPr>
            <p:ph type="dt" sz="half" idx="11"/>
          </p:nvPr>
        </p:nvSpPr>
        <p:spPr>
          <a:xfrm>
            <a:off x="371475" y="6242050"/>
            <a:ext cx="792163" cy="365125"/>
          </a:xfrm>
          <a:prstGeom prst="rect">
            <a:avLst/>
          </a:prstGeom>
        </p:spPr>
        <p:txBody>
          <a:bodyPr/>
          <a:lstStyle>
            <a:lvl1pPr>
              <a:defRPr>
                <a:solidFill>
                  <a:schemeClr val="bg1"/>
                </a:solidFill>
              </a:defRPr>
            </a:lvl1pPr>
          </a:lstStyle>
          <a:p>
            <a:endParaRPr lang="de-DE" dirty="0"/>
          </a:p>
        </p:txBody>
      </p:sp>
      <p:sp>
        <p:nvSpPr>
          <p:cNvPr id="4" name="Fußzeilenplatzhalter 3">
            <a:extLst>
              <a:ext uri="{FF2B5EF4-FFF2-40B4-BE49-F238E27FC236}">
                <a16:creationId xmlns:a16="http://schemas.microsoft.com/office/drawing/2014/main" id="{8C16A98D-F583-497E-BF2B-19D84E3D952E}"/>
              </a:ext>
            </a:extLst>
          </p:cNvPr>
          <p:cNvSpPr>
            <a:spLocks noGrp="1"/>
          </p:cNvSpPr>
          <p:nvPr>
            <p:ph type="ftr" sz="quarter" idx="12"/>
          </p:nvPr>
        </p:nvSpPr>
        <p:spPr/>
        <p:txBody>
          <a:bodyPr/>
          <a:lstStyle>
            <a:lvl1pPr>
              <a:defRPr>
                <a:solidFill>
                  <a:schemeClr val="bg1"/>
                </a:solidFill>
              </a:defRPr>
            </a:lvl1pPr>
          </a:lstStyle>
          <a:p>
            <a:r>
              <a:rPr lang="fr-FR" dirty="0"/>
              <a:t>2 | La SCPI Primopierre</a:t>
            </a:r>
          </a:p>
        </p:txBody>
      </p:sp>
      <p:sp>
        <p:nvSpPr>
          <p:cNvPr id="5" name="Foliennummernplatzhalter 4">
            <a:extLst>
              <a:ext uri="{FF2B5EF4-FFF2-40B4-BE49-F238E27FC236}">
                <a16:creationId xmlns:a16="http://schemas.microsoft.com/office/drawing/2014/main" id="{A30DBA63-B822-40EF-A85E-BAD78D2799E6}"/>
              </a:ext>
            </a:extLst>
          </p:cNvPr>
          <p:cNvSpPr>
            <a:spLocks noGrp="1"/>
          </p:cNvSpPr>
          <p:nvPr>
            <p:ph type="sldNum" sz="quarter" idx="13"/>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grpSp>
        <p:nvGrpSpPr>
          <p:cNvPr id="1459" name="Gruppieren 1458">
            <a:extLst>
              <a:ext uri="{FF2B5EF4-FFF2-40B4-BE49-F238E27FC236}">
                <a16:creationId xmlns:a16="http://schemas.microsoft.com/office/drawing/2014/main" id="{7CB2ABB5-B3A0-47F8-B693-BAE406E344CD}"/>
              </a:ext>
            </a:extLst>
          </p:cNvPr>
          <p:cNvGrpSpPr/>
          <p:nvPr userDrawn="1"/>
        </p:nvGrpSpPr>
        <p:grpSpPr>
          <a:xfrm>
            <a:off x="7195930" y="667328"/>
            <a:ext cx="4489230" cy="5314489"/>
            <a:chOff x="7310227" y="2319531"/>
            <a:chExt cx="2826698" cy="3346332"/>
          </a:xfrm>
          <a:solidFill>
            <a:srgbClr val="005249"/>
          </a:solidFill>
        </p:grpSpPr>
        <p:grpSp>
          <p:nvGrpSpPr>
            <p:cNvPr id="1435" name="Group 4363">
              <a:extLst>
                <a:ext uri="{FF2B5EF4-FFF2-40B4-BE49-F238E27FC236}">
                  <a16:creationId xmlns:a16="http://schemas.microsoft.com/office/drawing/2014/main" id="{31D79F0F-76AC-4C5C-8849-BABDCE994774}"/>
                </a:ext>
              </a:extLst>
            </p:cNvPr>
            <p:cNvGrpSpPr/>
            <p:nvPr userDrawn="1"/>
          </p:nvGrpSpPr>
          <p:grpSpPr bwMode="gray">
            <a:xfrm>
              <a:off x="9163427" y="5193821"/>
              <a:ext cx="973498" cy="413845"/>
              <a:chOff x="5517268" y="3655849"/>
              <a:chExt cx="358607" cy="152497"/>
            </a:xfrm>
            <a:grpFill/>
          </p:grpSpPr>
          <p:sp>
            <p:nvSpPr>
              <p:cNvPr id="1437" name="Freeform 62">
                <a:extLst>
                  <a:ext uri="{FF2B5EF4-FFF2-40B4-BE49-F238E27FC236}">
                    <a16:creationId xmlns:a16="http://schemas.microsoft.com/office/drawing/2014/main" id="{D42D5EED-8B85-43C9-BCB3-D075156FBEA3}"/>
                  </a:ext>
                </a:extLst>
              </p:cNvPr>
              <p:cNvSpPr>
                <a:spLocks/>
              </p:cNvSpPr>
              <p:nvPr/>
            </p:nvSpPr>
            <p:spPr bwMode="gray">
              <a:xfrm>
                <a:off x="5517268" y="3722568"/>
                <a:ext cx="14297" cy="10723"/>
              </a:xfrm>
              <a:custGeom>
                <a:avLst/>
                <a:gdLst>
                  <a:gd name="T0" fmla="*/ 11 w 12"/>
                  <a:gd name="T1" fmla="*/ 8 h 9"/>
                  <a:gd name="T2" fmla="*/ 12 w 12"/>
                  <a:gd name="T3" fmla="*/ 8 h 9"/>
                  <a:gd name="T4" fmla="*/ 11 w 12"/>
                  <a:gd name="T5" fmla="*/ 5 h 9"/>
                  <a:gd name="T6" fmla="*/ 8 w 12"/>
                  <a:gd name="T7" fmla="*/ 0 h 9"/>
                  <a:gd name="T8" fmla="*/ 1 w 12"/>
                  <a:gd name="T9" fmla="*/ 3 h 9"/>
                  <a:gd name="T10" fmla="*/ 0 w 12"/>
                  <a:gd name="T11" fmla="*/ 6 h 9"/>
                  <a:gd name="T12" fmla="*/ 2 w 12"/>
                  <a:gd name="T13" fmla="*/ 6 h 9"/>
                  <a:gd name="T14" fmla="*/ 4 w 12"/>
                  <a:gd name="T15" fmla="*/ 5 h 9"/>
                  <a:gd name="T16" fmla="*/ 6 w 12"/>
                  <a:gd name="T17" fmla="*/ 5 h 9"/>
                  <a:gd name="T18" fmla="*/ 4 w 12"/>
                  <a:gd name="T19" fmla="*/ 8 h 9"/>
                  <a:gd name="T20" fmla="*/ 7 w 12"/>
                  <a:gd name="T21" fmla="*/ 9 h 9"/>
                  <a:gd name="T22" fmla="*/ 9 w 12"/>
                  <a:gd name="T23" fmla="*/ 8 h 9"/>
                  <a:gd name="T24" fmla="*/ 9 w 12"/>
                  <a:gd name="T25" fmla="*/ 7 h 9"/>
                  <a:gd name="T26" fmla="*/ 11 w 12"/>
                  <a:gd name="T2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9">
                    <a:moveTo>
                      <a:pt x="11" y="8"/>
                    </a:moveTo>
                    <a:lnTo>
                      <a:pt x="12" y="8"/>
                    </a:lnTo>
                    <a:lnTo>
                      <a:pt x="11" y="5"/>
                    </a:lnTo>
                    <a:lnTo>
                      <a:pt x="8" y="0"/>
                    </a:lnTo>
                    <a:lnTo>
                      <a:pt x="1" y="3"/>
                    </a:lnTo>
                    <a:lnTo>
                      <a:pt x="0" y="6"/>
                    </a:lnTo>
                    <a:lnTo>
                      <a:pt x="2" y="6"/>
                    </a:lnTo>
                    <a:lnTo>
                      <a:pt x="4" y="5"/>
                    </a:lnTo>
                    <a:lnTo>
                      <a:pt x="6" y="5"/>
                    </a:lnTo>
                    <a:lnTo>
                      <a:pt x="4" y="8"/>
                    </a:lnTo>
                    <a:lnTo>
                      <a:pt x="7" y="9"/>
                    </a:lnTo>
                    <a:lnTo>
                      <a:pt x="9" y="8"/>
                    </a:lnTo>
                    <a:lnTo>
                      <a:pt x="9" y="7"/>
                    </a:lnTo>
                    <a:lnTo>
                      <a:pt x="11"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8" name="Freeform 64">
                <a:extLst>
                  <a:ext uri="{FF2B5EF4-FFF2-40B4-BE49-F238E27FC236}">
                    <a16:creationId xmlns:a16="http://schemas.microsoft.com/office/drawing/2014/main" id="{F9E84E90-2797-4D42-8BB2-B4307657AFC5}"/>
                  </a:ext>
                </a:extLst>
              </p:cNvPr>
              <p:cNvSpPr>
                <a:spLocks/>
              </p:cNvSpPr>
              <p:nvPr/>
            </p:nvSpPr>
            <p:spPr bwMode="gray">
              <a:xfrm>
                <a:off x="5553009" y="3794051"/>
                <a:ext cx="10723" cy="13105"/>
              </a:xfrm>
              <a:custGeom>
                <a:avLst/>
                <a:gdLst>
                  <a:gd name="T0" fmla="*/ 6 w 9"/>
                  <a:gd name="T1" fmla="*/ 8 h 11"/>
                  <a:gd name="T2" fmla="*/ 7 w 9"/>
                  <a:gd name="T3" fmla="*/ 7 h 11"/>
                  <a:gd name="T4" fmla="*/ 7 w 9"/>
                  <a:gd name="T5" fmla="*/ 5 h 11"/>
                  <a:gd name="T6" fmla="*/ 8 w 9"/>
                  <a:gd name="T7" fmla="*/ 3 h 11"/>
                  <a:gd name="T8" fmla="*/ 9 w 9"/>
                  <a:gd name="T9" fmla="*/ 0 h 11"/>
                  <a:gd name="T10" fmla="*/ 4 w 9"/>
                  <a:gd name="T11" fmla="*/ 1 h 11"/>
                  <a:gd name="T12" fmla="*/ 0 w 9"/>
                  <a:gd name="T13" fmla="*/ 5 h 11"/>
                  <a:gd name="T14" fmla="*/ 0 w 9"/>
                  <a:gd name="T15" fmla="*/ 7 h 11"/>
                  <a:gd name="T16" fmla="*/ 0 w 9"/>
                  <a:gd name="T17" fmla="*/ 11 h 11"/>
                  <a:gd name="T18" fmla="*/ 6 w 9"/>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6" y="8"/>
                    </a:moveTo>
                    <a:lnTo>
                      <a:pt x="7" y="7"/>
                    </a:lnTo>
                    <a:lnTo>
                      <a:pt x="7" y="5"/>
                    </a:lnTo>
                    <a:lnTo>
                      <a:pt x="8" y="3"/>
                    </a:lnTo>
                    <a:lnTo>
                      <a:pt x="9" y="0"/>
                    </a:lnTo>
                    <a:lnTo>
                      <a:pt x="4" y="1"/>
                    </a:lnTo>
                    <a:lnTo>
                      <a:pt x="0" y="5"/>
                    </a:lnTo>
                    <a:lnTo>
                      <a:pt x="0" y="7"/>
                    </a:lnTo>
                    <a:lnTo>
                      <a:pt x="0" y="11"/>
                    </a:lnTo>
                    <a:lnTo>
                      <a:pt x="6"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9" name="Freeform 487">
                <a:extLst>
                  <a:ext uri="{FF2B5EF4-FFF2-40B4-BE49-F238E27FC236}">
                    <a16:creationId xmlns:a16="http://schemas.microsoft.com/office/drawing/2014/main" id="{1837672D-C1C4-457C-9DC1-ADD6A4C442C0}"/>
                  </a:ext>
                </a:extLst>
              </p:cNvPr>
              <p:cNvSpPr>
                <a:spLocks/>
              </p:cNvSpPr>
              <p:nvPr/>
            </p:nvSpPr>
            <p:spPr bwMode="gray">
              <a:xfrm>
                <a:off x="5523225" y="3655849"/>
                <a:ext cx="352650" cy="152497"/>
              </a:xfrm>
              <a:custGeom>
                <a:avLst/>
                <a:gdLst>
                  <a:gd name="T0" fmla="*/ 282 w 523"/>
                  <a:gd name="T1" fmla="*/ 194 h 225"/>
                  <a:gd name="T2" fmla="*/ 257 w 523"/>
                  <a:gd name="T3" fmla="*/ 199 h 225"/>
                  <a:gd name="T4" fmla="*/ 214 w 523"/>
                  <a:gd name="T5" fmla="*/ 212 h 225"/>
                  <a:gd name="T6" fmla="*/ 179 w 523"/>
                  <a:gd name="T7" fmla="*/ 215 h 225"/>
                  <a:gd name="T8" fmla="*/ 151 w 523"/>
                  <a:gd name="T9" fmla="*/ 194 h 225"/>
                  <a:gd name="T10" fmla="*/ 125 w 523"/>
                  <a:gd name="T11" fmla="*/ 194 h 225"/>
                  <a:gd name="T12" fmla="*/ 105 w 523"/>
                  <a:gd name="T13" fmla="*/ 213 h 225"/>
                  <a:gd name="T14" fmla="*/ 83 w 523"/>
                  <a:gd name="T15" fmla="*/ 197 h 225"/>
                  <a:gd name="T16" fmla="*/ 77 w 523"/>
                  <a:gd name="T17" fmla="*/ 197 h 225"/>
                  <a:gd name="T18" fmla="*/ 60 w 523"/>
                  <a:gd name="T19" fmla="*/ 194 h 225"/>
                  <a:gd name="T20" fmla="*/ 37 w 523"/>
                  <a:gd name="T21" fmla="*/ 197 h 225"/>
                  <a:gd name="T22" fmla="*/ 56 w 523"/>
                  <a:gd name="T23" fmla="*/ 187 h 225"/>
                  <a:gd name="T24" fmla="*/ 35 w 523"/>
                  <a:gd name="T25" fmla="*/ 184 h 225"/>
                  <a:gd name="T26" fmla="*/ 32 w 523"/>
                  <a:gd name="T27" fmla="*/ 170 h 225"/>
                  <a:gd name="T28" fmla="*/ 29 w 523"/>
                  <a:gd name="T29" fmla="*/ 164 h 225"/>
                  <a:gd name="T30" fmla="*/ 25 w 523"/>
                  <a:gd name="T31" fmla="*/ 146 h 225"/>
                  <a:gd name="T32" fmla="*/ 5 w 523"/>
                  <a:gd name="T33" fmla="*/ 139 h 225"/>
                  <a:gd name="T34" fmla="*/ 9 w 523"/>
                  <a:gd name="T35" fmla="*/ 125 h 225"/>
                  <a:gd name="T36" fmla="*/ 28 w 523"/>
                  <a:gd name="T37" fmla="*/ 134 h 225"/>
                  <a:gd name="T38" fmla="*/ 23 w 523"/>
                  <a:gd name="T39" fmla="*/ 119 h 225"/>
                  <a:gd name="T40" fmla="*/ 17 w 523"/>
                  <a:gd name="T41" fmla="*/ 100 h 225"/>
                  <a:gd name="T42" fmla="*/ 0 w 523"/>
                  <a:gd name="T43" fmla="*/ 92 h 225"/>
                  <a:gd name="T44" fmla="*/ 14 w 523"/>
                  <a:gd name="T45" fmla="*/ 67 h 225"/>
                  <a:gd name="T46" fmla="*/ 40 w 523"/>
                  <a:gd name="T47" fmla="*/ 65 h 225"/>
                  <a:gd name="T48" fmla="*/ 52 w 523"/>
                  <a:gd name="T49" fmla="*/ 63 h 225"/>
                  <a:gd name="T50" fmla="*/ 81 w 523"/>
                  <a:gd name="T51" fmla="*/ 58 h 225"/>
                  <a:gd name="T52" fmla="*/ 104 w 523"/>
                  <a:gd name="T53" fmla="*/ 49 h 225"/>
                  <a:gd name="T54" fmla="*/ 86 w 523"/>
                  <a:gd name="T55" fmla="*/ 46 h 225"/>
                  <a:gd name="T56" fmla="*/ 87 w 523"/>
                  <a:gd name="T57" fmla="*/ 33 h 225"/>
                  <a:gd name="T58" fmla="*/ 127 w 523"/>
                  <a:gd name="T59" fmla="*/ 38 h 225"/>
                  <a:gd name="T60" fmla="*/ 157 w 523"/>
                  <a:gd name="T61" fmla="*/ 26 h 225"/>
                  <a:gd name="T62" fmla="*/ 195 w 523"/>
                  <a:gd name="T63" fmla="*/ 4 h 225"/>
                  <a:gd name="T64" fmla="*/ 248 w 523"/>
                  <a:gd name="T65" fmla="*/ 1 h 225"/>
                  <a:gd name="T66" fmla="*/ 266 w 523"/>
                  <a:gd name="T67" fmla="*/ 15 h 225"/>
                  <a:gd name="T68" fmla="*/ 301 w 523"/>
                  <a:gd name="T69" fmla="*/ 31 h 225"/>
                  <a:gd name="T70" fmla="*/ 346 w 523"/>
                  <a:gd name="T71" fmla="*/ 42 h 225"/>
                  <a:gd name="T72" fmla="*/ 419 w 523"/>
                  <a:gd name="T73" fmla="*/ 26 h 225"/>
                  <a:gd name="T74" fmla="*/ 444 w 523"/>
                  <a:gd name="T75" fmla="*/ 19 h 225"/>
                  <a:gd name="T76" fmla="*/ 466 w 523"/>
                  <a:gd name="T77" fmla="*/ 18 h 225"/>
                  <a:gd name="T78" fmla="*/ 486 w 523"/>
                  <a:gd name="T79" fmla="*/ 38 h 225"/>
                  <a:gd name="T80" fmla="*/ 502 w 523"/>
                  <a:gd name="T81" fmla="*/ 70 h 225"/>
                  <a:gd name="T82" fmla="*/ 513 w 523"/>
                  <a:gd name="T83" fmla="*/ 92 h 225"/>
                  <a:gd name="T84" fmla="*/ 509 w 523"/>
                  <a:gd name="T85" fmla="*/ 126 h 225"/>
                  <a:gd name="T86" fmla="*/ 522 w 523"/>
                  <a:gd name="T87" fmla="*/ 166 h 225"/>
                  <a:gd name="T88" fmla="*/ 497 w 523"/>
                  <a:gd name="T89" fmla="*/ 172 h 225"/>
                  <a:gd name="T90" fmla="*/ 454 w 523"/>
                  <a:gd name="T91" fmla="*/ 177 h 225"/>
                  <a:gd name="T92" fmla="*/ 437 w 523"/>
                  <a:gd name="T93" fmla="*/ 180 h 225"/>
                  <a:gd name="T94" fmla="*/ 396 w 523"/>
                  <a:gd name="T95" fmla="*/ 186 h 225"/>
                  <a:gd name="T96" fmla="*/ 352 w 523"/>
                  <a:gd name="T97" fmla="*/ 193 h 225"/>
                  <a:gd name="T98" fmla="*/ 306 w 523"/>
                  <a:gd name="T99" fmla="*/ 196 h 225"/>
                  <a:gd name="T100" fmla="*/ 303 w 523"/>
                  <a:gd name="T101" fmla="*/ 191 h 225"/>
                  <a:gd name="T102" fmla="*/ 292 w 523"/>
                  <a:gd name="T103" fmla="*/ 198 h 225"/>
                  <a:gd name="T104" fmla="*/ 291 w 523"/>
                  <a:gd name="T105" fmla="*/ 210 h 225"/>
                  <a:gd name="T106" fmla="*/ 281 w 523"/>
                  <a:gd name="T107" fmla="*/ 221 h 225"/>
                  <a:gd name="T108" fmla="*/ 275 w 523"/>
                  <a:gd name="T109" fmla="*/ 21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3" h="225">
                    <a:moveTo>
                      <a:pt x="275" y="217"/>
                    </a:moveTo>
                    <a:cubicBezTo>
                      <a:pt x="273" y="210"/>
                      <a:pt x="273" y="210"/>
                      <a:pt x="273" y="210"/>
                    </a:cubicBezTo>
                    <a:cubicBezTo>
                      <a:pt x="275" y="202"/>
                      <a:pt x="275" y="202"/>
                      <a:pt x="275" y="202"/>
                    </a:cubicBezTo>
                    <a:cubicBezTo>
                      <a:pt x="280" y="198"/>
                      <a:pt x="280" y="198"/>
                      <a:pt x="280" y="198"/>
                    </a:cubicBezTo>
                    <a:cubicBezTo>
                      <a:pt x="282" y="194"/>
                      <a:pt x="282" y="194"/>
                      <a:pt x="282" y="194"/>
                    </a:cubicBezTo>
                    <a:cubicBezTo>
                      <a:pt x="278" y="190"/>
                      <a:pt x="278" y="190"/>
                      <a:pt x="278" y="190"/>
                    </a:cubicBezTo>
                    <a:cubicBezTo>
                      <a:pt x="269" y="193"/>
                      <a:pt x="269" y="193"/>
                      <a:pt x="269" y="193"/>
                    </a:cubicBezTo>
                    <a:cubicBezTo>
                      <a:pt x="268" y="198"/>
                      <a:pt x="268" y="198"/>
                      <a:pt x="268" y="198"/>
                    </a:cubicBezTo>
                    <a:cubicBezTo>
                      <a:pt x="264" y="200"/>
                      <a:pt x="264" y="200"/>
                      <a:pt x="264" y="200"/>
                    </a:cubicBezTo>
                    <a:cubicBezTo>
                      <a:pt x="257" y="199"/>
                      <a:pt x="257" y="199"/>
                      <a:pt x="257" y="199"/>
                    </a:cubicBezTo>
                    <a:cubicBezTo>
                      <a:pt x="252" y="195"/>
                      <a:pt x="252" y="195"/>
                      <a:pt x="252" y="195"/>
                    </a:cubicBezTo>
                    <a:cubicBezTo>
                      <a:pt x="241" y="186"/>
                      <a:pt x="233" y="194"/>
                      <a:pt x="225" y="203"/>
                    </a:cubicBezTo>
                    <a:cubicBezTo>
                      <a:pt x="223" y="207"/>
                      <a:pt x="223" y="207"/>
                      <a:pt x="223" y="207"/>
                    </a:cubicBezTo>
                    <a:cubicBezTo>
                      <a:pt x="218" y="208"/>
                      <a:pt x="218" y="208"/>
                      <a:pt x="218" y="208"/>
                    </a:cubicBezTo>
                    <a:cubicBezTo>
                      <a:pt x="214" y="212"/>
                      <a:pt x="214" y="212"/>
                      <a:pt x="214" y="212"/>
                    </a:cubicBezTo>
                    <a:cubicBezTo>
                      <a:pt x="209" y="214"/>
                      <a:pt x="209" y="214"/>
                      <a:pt x="209" y="214"/>
                    </a:cubicBezTo>
                    <a:cubicBezTo>
                      <a:pt x="203" y="213"/>
                      <a:pt x="203" y="213"/>
                      <a:pt x="203" y="213"/>
                    </a:cubicBezTo>
                    <a:cubicBezTo>
                      <a:pt x="193" y="216"/>
                      <a:pt x="193" y="216"/>
                      <a:pt x="193" y="216"/>
                    </a:cubicBezTo>
                    <a:cubicBezTo>
                      <a:pt x="189" y="218"/>
                      <a:pt x="189" y="218"/>
                      <a:pt x="189" y="218"/>
                    </a:cubicBezTo>
                    <a:cubicBezTo>
                      <a:pt x="179" y="215"/>
                      <a:pt x="179" y="215"/>
                      <a:pt x="179" y="215"/>
                    </a:cubicBezTo>
                    <a:cubicBezTo>
                      <a:pt x="174" y="210"/>
                      <a:pt x="174" y="210"/>
                      <a:pt x="174" y="210"/>
                    </a:cubicBezTo>
                    <a:cubicBezTo>
                      <a:pt x="172" y="206"/>
                      <a:pt x="172" y="206"/>
                      <a:pt x="172" y="206"/>
                    </a:cubicBezTo>
                    <a:cubicBezTo>
                      <a:pt x="169" y="203"/>
                      <a:pt x="169" y="203"/>
                      <a:pt x="169" y="203"/>
                    </a:cubicBezTo>
                    <a:cubicBezTo>
                      <a:pt x="164" y="200"/>
                      <a:pt x="164" y="200"/>
                      <a:pt x="164" y="200"/>
                    </a:cubicBezTo>
                    <a:cubicBezTo>
                      <a:pt x="151" y="194"/>
                      <a:pt x="151" y="194"/>
                      <a:pt x="151" y="194"/>
                    </a:cubicBezTo>
                    <a:cubicBezTo>
                      <a:pt x="145" y="190"/>
                      <a:pt x="145" y="190"/>
                      <a:pt x="145" y="190"/>
                    </a:cubicBezTo>
                    <a:cubicBezTo>
                      <a:pt x="136" y="188"/>
                      <a:pt x="136" y="188"/>
                      <a:pt x="136" y="188"/>
                    </a:cubicBezTo>
                    <a:cubicBezTo>
                      <a:pt x="131" y="189"/>
                      <a:pt x="131" y="189"/>
                      <a:pt x="131" y="189"/>
                    </a:cubicBezTo>
                    <a:cubicBezTo>
                      <a:pt x="127" y="189"/>
                      <a:pt x="127" y="189"/>
                      <a:pt x="127" y="189"/>
                    </a:cubicBezTo>
                    <a:cubicBezTo>
                      <a:pt x="125" y="194"/>
                      <a:pt x="125" y="194"/>
                      <a:pt x="125" y="194"/>
                    </a:cubicBezTo>
                    <a:cubicBezTo>
                      <a:pt x="125" y="200"/>
                      <a:pt x="125" y="200"/>
                      <a:pt x="125" y="200"/>
                    </a:cubicBezTo>
                    <a:cubicBezTo>
                      <a:pt x="123" y="202"/>
                      <a:pt x="123" y="202"/>
                      <a:pt x="123" y="202"/>
                    </a:cubicBezTo>
                    <a:cubicBezTo>
                      <a:pt x="123" y="208"/>
                      <a:pt x="123" y="208"/>
                      <a:pt x="123" y="208"/>
                    </a:cubicBezTo>
                    <a:cubicBezTo>
                      <a:pt x="112" y="210"/>
                      <a:pt x="112" y="210"/>
                      <a:pt x="112" y="210"/>
                    </a:cubicBezTo>
                    <a:cubicBezTo>
                      <a:pt x="105" y="213"/>
                      <a:pt x="105" y="213"/>
                      <a:pt x="105" y="213"/>
                    </a:cubicBezTo>
                    <a:cubicBezTo>
                      <a:pt x="99" y="213"/>
                      <a:pt x="99" y="213"/>
                      <a:pt x="99" y="213"/>
                    </a:cubicBezTo>
                    <a:cubicBezTo>
                      <a:pt x="94" y="212"/>
                      <a:pt x="94" y="212"/>
                      <a:pt x="94" y="212"/>
                    </a:cubicBezTo>
                    <a:cubicBezTo>
                      <a:pt x="90" y="209"/>
                      <a:pt x="90" y="209"/>
                      <a:pt x="90" y="209"/>
                    </a:cubicBezTo>
                    <a:cubicBezTo>
                      <a:pt x="85" y="205"/>
                      <a:pt x="85" y="205"/>
                      <a:pt x="85" y="205"/>
                    </a:cubicBezTo>
                    <a:cubicBezTo>
                      <a:pt x="83" y="197"/>
                      <a:pt x="83" y="197"/>
                      <a:pt x="83" y="197"/>
                    </a:cubicBezTo>
                    <a:cubicBezTo>
                      <a:pt x="83" y="195"/>
                      <a:pt x="83" y="195"/>
                      <a:pt x="83" y="195"/>
                    </a:cubicBezTo>
                    <a:cubicBezTo>
                      <a:pt x="80" y="193"/>
                      <a:pt x="80" y="193"/>
                      <a:pt x="80" y="193"/>
                    </a:cubicBezTo>
                    <a:cubicBezTo>
                      <a:pt x="79" y="195"/>
                      <a:pt x="79" y="195"/>
                      <a:pt x="79" y="195"/>
                    </a:cubicBezTo>
                    <a:cubicBezTo>
                      <a:pt x="79" y="197"/>
                      <a:pt x="79" y="197"/>
                      <a:pt x="79" y="197"/>
                    </a:cubicBezTo>
                    <a:cubicBezTo>
                      <a:pt x="77" y="197"/>
                      <a:pt x="77" y="197"/>
                      <a:pt x="77" y="197"/>
                    </a:cubicBezTo>
                    <a:cubicBezTo>
                      <a:pt x="73" y="195"/>
                      <a:pt x="73" y="195"/>
                      <a:pt x="73" y="195"/>
                    </a:cubicBezTo>
                    <a:cubicBezTo>
                      <a:pt x="70" y="191"/>
                      <a:pt x="70" y="191"/>
                      <a:pt x="70" y="191"/>
                    </a:cubicBezTo>
                    <a:cubicBezTo>
                      <a:pt x="69" y="190"/>
                      <a:pt x="69" y="190"/>
                      <a:pt x="69" y="190"/>
                    </a:cubicBezTo>
                    <a:cubicBezTo>
                      <a:pt x="61" y="191"/>
                      <a:pt x="61" y="191"/>
                      <a:pt x="61" y="191"/>
                    </a:cubicBezTo>
                    <a:cubicBezTo>
                      <a:pt x="60" y="194"/>
                      <a:pt x="60" y="194"/>
                      <a:pt x="60" y="194"/>
                    </a:cubicBezTo>
                    <a:cubicBezTo>
                      <a:pt x="55" y="198"/>
                      <a:pt x="55" y="198"/>
                      <a:pt x="55" y="198"/>
                    </a:cubicBezTo>
                    <a:cubicBezTo>
                      <a:pt x="53" y="198"/>
                      <a:pt x="53" y="198"/>
                      <a:pt x="53" y="198"/>
                    </a:cubicBezTo>
                    <a:cubicBezTo>
                      <a:pt x="55" y="194"/>
                      <a:pt x="55" y="194"/>
                      <a:pt x="55" y="194"/>
                    </a:cubicBezTo>
                    <a:cubicBezTo>
                      <a:pt x="54" y="192"/>
                      <a:pt x="54" y="192"/>
                      <a:pt x="54" y="192"/>
                    </a:cubicBezTo>
                    <a:cubicBezTo>
                      <a:pt x="37" y="197"/>
                      <a:pt x="37" y="197"/>
                      <a:pt x="37" y="197"/>
                    </a:cubicBezTo>
                    <a:cubicBezTo>
                      <a:pt x="40" y="193"/>
                      <a:pt x="40" y="193"/>
                      <a:pt x="40" y="193"/>
                    </a:cubicBezTo>
                    <a:cubicBezTo>
                      <a:pt x="45" y="190"/>
                      <a:pt x="45" y="190"/>
                      <a:pt x="45" y="190"/>
                    </a:cubicBezTo>
                    <a:cubicBezTo>
                      <a:pt x="52" y="190"/>
                      <a:pt x="52" y="190"/>
                      <a:pt x="52" y="190"/>
                    </a:cubicBezTo>
                    <a:cubicBezTo>
                      <a:pt x="55" y="188"/>
                      <a:pt x="55" y="188"/>
                      <a:pt x="55" y="188"/>
                    </a:cubicBezTo>
                    <a:cubicBezTo>
                      <a:pt x="56" y="187"/>
                      <a:pt x="56" y="187"/>
                      <a:pt x="56" y="187"/>
                    </a:cubicBezTo>
                    <a:cubicBezTo>
                      <a:pt x="60" y="185"/>
                      <a:pt x="60" y="185"/>
                      <a:pt x="60" y="185"/>
                    </a:cubicBezTo>
                    <a:cubicBezTo>
                      <a:pt x="62" y="182"/>
                      <a:pt x="62" y="182"/>
                      <a:pt x="62" y="182"/>
                    </a:cubicBezTo>
                    <a:cubicBezTo>
                      <a:pt x="58" y="182"/>
                      <a:pt x="58" y="182"/>
                      <a:pt x="58" y="182"/>
                    </a:cubicBezTo>
                    <a:cubicBezTo>
                      <a:pt x="47" y="184"/>
                      <a:pt x="47" y="184"/>
                      <a:pt x="47" y="184"/>
                    </a:cubicBezTo>
                    <a:cubicBezTo>
                      <a:pt x="35" y="184"/>
                      <a:pt x="35" y="184"/>
                      <a:pt x="35" y="184"/>
                    </a:cubicBezTo>
                    <a:cubicBezTo>
                      <a:pt x="34" y="182"/>
                      <a:pt x="34" y="182"/>
                      <a:pt x="34" y="182"/>
                    </a:cubicBezTo>
                    <a:cubicBezTo>
                      <a:pt x="40" y="176"/>
                      <a:pt x="40" y="176"/>
                      <a:pt x="40" y="176"/>
                    </a:cubicBezTo>
                    <a:cubicBezTo>
                      <a:pt x="36" y="172"/>
                      <a:pt x="36" y="172"/>
                      <a:pt x="36" y="172"/>
                    </a:cubicBezTo>
                    <a:cubicBezTo>
                      <a:pt x="34" y="171"/>
                      <a:pt x="34" y="171"/>
                      <a:pt x="34" y="171"/>
                    </a:cubicBezTo>
                    <a:cubicBezTo>
                      <a:pt x="32" y="170"/>
                      <a:pt x="32" y="170"/>
                      <a:pt x="32" y="170"/>
                    </a:cubicBezTo>
                    <a:cubicBezTo>
                      <a:pt x="32" y="166"/>
                      <a:pt x="32" y="166"/>
                      <a:pt x="32" y="166"/>
                    </a:cubicBezTo>
                    <a:cubicBezTo>
                      <a:pt x="35" y="164"/>
                      <a:pt x="35" y="164"/>
                      <a:pt x="35" y="164"/>
                    </a:cubicBezTo>
                    <a:cubicBezTo>
                      <a:pt x="36" y="162"/>
                      <a:pt x="36" y="162"/>
                      <a:pt x="36" y="162"/>
                    </a:cubicBezTo>
                    <a:cubicBezTo>
                      <a:pt x="33" y="162"/>
                      <a:pt x="33" y="162"/>
                      <a:pt x="33" y="162"/>
                    </a:cubicBezTo>
                    <a:cubicBezTo>
                      <a:pt x="29" y="164"/>
                      <a:pt x="29" y="164"/>
                      <a:pt x="29" y="164"/>
                    </a:cubicBezTo>
                    <a:cubicBezTo>
                      <a:pt x="26" y="160"/>
                      <a:pt x="26" y="160"/>
                      <a:pt x="26" y="160"/>
                    </a:cubicBezTo>
                    <a:cubicBezTo>
                      <a:pt x="30" y="158"/>
                      <a:pt x="30" y="158"/>
                      <a:pt x="30" y="158"/>
                    </a:cubicBezTo>
                    <a:cubicBezTo>
                      <a:pt x="31" y="154"/>
                      <a:pt x="31" y="154"/>
                      <a:pt x="31" y="154"/>
                    </a:cubicBezTo>
                    <a:cubicBezTo>
                      <a:pt x="28" y="149"/>
                      <a:pt x="28" y="149"/>
                      <a:pt x="28" y="149"/>
                    </a:cubicBezTo>
                    <a:cubicBezTo>
                      <a:pt x="25" y="146"/>
                      <a:pt x="25" y="146"/>
                      <a:pt x="25" y="146"/>
                    </a:cubicBezTo>
                    <a:cubicBezTo>
                      <a:pt x="18" y="145"/>
                      <a:pt x="18" y="145"/>
                      <a:pt x="18" y="145"/>
                    </a:cubicBezTo>
                    <a:cubicBezTo>
                      <a:pt x="15" y="142"/>
                      <a:pt x="15" y="142"/>
                      <a:pt x="15" y="142"/>
                    </a:cubicBezTo>
                    <a:cubicBezTo>
                      <a:pt x="10" y="143"/>
                      <a:pt x="10" y="143"/>
                      <a:pt x="10" y="143"/>
                    </a:cubicBezTo>
                    <a:cubicBezTo>
                      <a:pt x="8" y="141"/>
                      <a:pt x="8" y="141"/>
                      <a:pt x="8" y="141"/>
                    </a:cubicBezTo>
                    <a:cubicBezTo>
                      <a:pt x="5" y="139"/>
                      <a:pt x="5" y="139"/>
                      <a:pt x="5" y="139"/>
                    </a:cubicBezTo>
                    <a:cubicBezTo>
                      <a:pt x="5" y="137"/>
                      <a:pt x="5" y="137"/>
                      <a:pt x="5" y="137"/>
                    </a:cubicBezTo>
                    <a:cubicBezTo>
                      <a:pt x="8" y="136"/>
                      <a:pt x="8" y="136"/>
                      <a:pt x="8" y="136"/>
                    </a:cubicBezTo>
                    <a:cubicBezTo>
                      <a:pt x="9" y="131"/>
                      <a:pt x="9" y="131"/>
                      <a:pt x="9" y="131"/>
                    </a:cubicBezTo>
                    <a:cubicBezTo>
                      <a:pt x="8" y="128"/>
                      <a:pt x="8" y="128"/>
                      <a:pt x="8" y="128"/>
                    </a:cubicBezTo>
                    <a:cubicBezTo>
                      <a:pt x="9" y="125"/>
                      <a:pt x="9" y="125"/>
                      <a:pt x="9" y="125"/>
                    </a:cubicBezTo>
                    <a:cubicBezTo>
                      <a:pt x="11" y="126"/>
                      <a:pt x="11" y="126"/>
                      <a:pt x="11" y="126"/>
                    </a:cubicBezTo>
                    <a:cubicBezTo>
                      <a:pt x="14" y="134"/>
                      <a:pt x="14" y="134"/>
                      <a:pt x="14" y="134"/>
                    </a:cubicBezTo>
                    <a:cubicBezTo>
                      <a:pt x="17" y="135"/>
                      <a:pt x="17" y="135"/>
                      <a:pt x="17" y="135"/>
                    </a:cubicBezTo>
                    <a:cubicBezTo>
                      <a:pt x="21" y="134"/>
                      <a:pt x="21" y="134"/>
                      <a:pt x="21" y="134"/>
                    </a:cubicBezTo>
                    <a:cubicBezTo>
                      <a:pt x="28" y="134"/>
                      <a:pt x="28" y="134"/>
                      <a:pt x="28" y="134"/>
                    </a:cubicBezTo>
                    <a:cubicBezTo>
                      <a:pt x="26" y="132"/>
                      <a:pt x="26" y="132"/>
                      <a:pt x="26" y="132"/>
                    </a:cubicBezTo>
                    <a:cubicBezTo>
                      <a:pt x="21" y="130"/>
                      <a:pt x="21" y="130"/>
                      <a:pt x="21" y="130"/>
                    </a:cubicBezTo>
                    <a:cubicBezTo>
                      <a:pt x="18" y="126"/>
                      <a:pt x="18" y="126"/>
                      <a:pt x="18" y="126"/>
                    </a:cubicBezTo>
                    <a:cubicBezTo>
                      <a:pt x="19" y="122"/>
                      <a:pt x="19" y="122"/>
                      <a:pt x="19" y="122"/>
                    </a:cubicBezTo>
                    <a:cubicBezTo>
                      <a:pt x="23" y="119"/>
                      <a:pt x="23" y="119"/>
                      <a:pt x="23" y="119"/>
                    </a:cubicBezTo>
                    <a:cubicBezTo>
                      <a:pt x="22" y="116"/>
                      <a:pt x="22" y="116"/>
                      <a:pt x="22" y="116"/>
                    </a:cubicBezTo>
                    <a:cubicBezTo>
                      <a:pt x="19" y="112"/>
                      <a:pt x="19" y="112"/>
                      <a:pt x="19" y="112"/>
                    </a:cubicBezTo>
                    <a:cubicBezTo>
                      <a:pt x="19" y="109"/>
                      <a:pt x="19" y="109"/>
                      <a:pt x="19" y="109"/>
                    </a:cubicBezTo>
                    <a:cubicBezTo>
                      <a:pt x="16" y="105"/>
                      <a:pt x="16" y="105"/>
                      <a:pt x="16" y="105"/>
                    </a:cubicBezTo>
                    <a:cubicBezTo>
                      <a:pt x="17" y="100"/>
                      <a:pt x="17" y="100"/>
                      <a:pt x="17" y="100"/>
                    </a:cubicBezTo>
                    <a:cubicBezTo>
                      <a:pt x="21" y="95"/>
                      <a:pt x="21" y="95"/>
                      <a:pt x="21" y="95"/>
                    </a:cubicBezTo>
                    <a:cubicBezTo>
                      <a:pt x="20" y="93"/>
                      <a:pt x="20" y="93"/>
                      <a:pt x="20" y="93"/>
                    </a:cubicBezTo>
                    <a:cubicBezTo>
                      <a:pt x="12" y="95"/>
                      <a:pt x="12" y="95"/>
                      <a:pt x="12" y="95"/>
                    </a:cubicBezTo>
                    <a:cubicBezTo>
                      <a:pt x="0" y="95"/>
                      <a:pt x="0" y="95"/>
                      <a:pt x="0" y="95"/>
                    </a:cubicBezTo>
                    <a:cubicBezTo>
                      <a:pt x="0" y="92"/>
                      <a:pt x="0" y="92"/>
                      <a:pt x="0" y="92"/>
                    </a:cubicBezTo>
                    <a:cubicBezTo>
                      <a:pt x="1" y="82"/>
                      <a:pt x="1" y="82"/>
                      <a:pt x="1" y="82"/>
                    </a:cubicBezTo>
                    <a:cubicBezTo>
                      <a:pt x="4" y="77"/>
                      <a:pt x="4" y="77"/>
                      <a:pt x="4" y="77"/>
                    </a:cubicBezTo>
                    <a:cubicBezTo>
                      <a:pt x="6" y="76"/>
                      <a:pt x="6" y="76"/>
                      <a:pt x="6" y="76"/>
                    </a:cubicBezTo>
                    <a:cubicBezTo>
                      <a:pt x="10" y="71"/>
                      <a:pt x="10" y="71"/>
                      <a:pt x="10" y="71"/>
                    </a:cubicBezTo>
                    <a:cubicBezTo>
                      <a:pt x="14" y="67"/>
                      <a:pt x="14" y="67"/>
                      <a:pt x="14" y="67"/>
                    </a:cubicBezTo>
                    <a:cubicBezTo>
                      <a:pt x="18" y="63"/>
                      <a:pt x="18" y="63"/>
                      <a:pt x="18" y="63"/>
                    </a:cubicBezTo>
                    <a:cubicBezTo>
                      <a:pt x="24" y="63"/>
                      <a:pt x="24" y="63"/>
                      <a:pt x="24" y="63"/>
                    </a:cubicBezTo>
                    <a:cubicBezTo>
                      <a:pt x="32" y="60"/>
                      <a:pt x="32" y="60"/>
                      <a:pt x="32" y="60"/>
                    </a:cubicBezTo>
                    <a:cubicBezTo>
                      <a:pt x="34" y="63"/>
                      <a:pt x="34" y="63"/>
                      <a:pt x="34" y="63"/>
                    </a:cubicBezTo>
                    <a:cubicBezTo>
                      <a:pt x="40" y="65"/>
                      <a:pt x="40" y="65"/>
                      <a:pt x="40" y="65"/>
                    </a:cubicBezTo>
                    <a:cubicBezTo>
                      <a:pt x="46" y="65"/>
                      <a:pt x="46" y="65"/>
                      <a:pt x="46" y="65"/>
                    </a:cubicBezTo>
                    <a:cubicBezTo>
                      <a:pt x="44" y="57"/>
                      <a:pt x="44" y="57"/>
                      <a:pt x="44" y="57"/>
                    </a:cubicBezTo>
                    <a:cubicBezTo>
                      <a:pt x="49" y="58"/>
                      <a:pt x="49" y="58"/>
                      <a:pt x="49" y="58"/>
                    </a:cubicBezTo>
                    <a:cubicBezTo>
                      <a:pt x="52" y="60"/>
                      <a:pt x="52" y="60"/>
                      <a:pt x="52" y="60"/>
                    </a:cubicBezTo>
                    <a:cubicBezTo>
                      <a:pt x="52" y="63"/>
                      <a:pt x="52" y="63"/>
                      <a:pt x="52" y="63"/>
                    </a:cubicBezTo>
                    <a:cubicBezTo>
                      <a:pt x="55" y="63"/>
                      <a:pt x="55" y="63"/>
                      <a:pt x="55" y="63"/>
                    </a:cubicBezTo>
                    <a:cubicBezTo>
                      <a:pt x="62" y="62"/>
                      <a:pt x="62" y="62"/>
                      <a:pt x="62" y="62"/>
                    </a:cubicBezTo>
                    <a:cubicBezTo>
                      <a:pt x="76" y="62"/>
                      <a:pt x="76" y="62"/>
                      <a:pt x="76" y="62"/>
                    </a:cubicBezTo>
                    <a:cubicBezTo>
                      <a:pt x="82" y="61"/>
                      <a:pt x="82" y="61"/>
                      <a:pt x="82" y="61"/>
                    </a:cubicBezTo>
                    <a:cubicBezTo>
                      <a:pt x="81" y="58"/>
                      <a:pt x="81" y="58"/>
                      <a:pt x="81" y="58"/>
                    </a:cubicBezTo>
                    <a:cubicBezTo>
                      <a:pt x="77" y="57"/>
                      <a:pt x="77" y="57"/>
                      <a:pt x="77" y="57"/>
                    </a:cubicBezTo>
                    <a:cubicBezTo>
                      <a:pt x="77" y="55"/>
                      <a:pt x="77" y="55"/>
                      <a:pt x="77" y="55"/>
                    </a:cubicBezTo>
                    <a:cubicBezTo>
                      <a:pt x="81" y="53"/>
                      <a:pt x="81" y="53"/>
                      <a:pt x="81" y="53"/>
                    </a:cubicBezTo>
                    <a:cubicBezTo>
                      <a:pt x="104" y="51"/>
                      <a:pt x="104" y="51"/>
                      <a:pt x="104" y="51"/>
                    </a:cubicBezTo>
                    <a:cubicBezTo>
                      <a:pt x="104" y="49"/>
                      <a:pt x="104" y="49"/>
                      <a:pt x="104" y="49"/>
                    </a:cubicBezTo>
                    <a:cubicBezTo>
                      <a:pt x="100" y="48"/>
                      <a:pt x="100" y="48"/>
                      <a:pt x="100" y="48"/>
                    </a:cubicBezTo>
                    <a:cubicBezTo>
                      <a:pt x="97" y="49"/>
                      <a:pt x="97" y="49"/>
                      <a:pt x="97" y="49"/>
                    </a:cubicBezTo>
                    <a:cubicBezTo>
                      <a:pt x="90" y="48"/>
                      <a:pt x="90" y="48"/>
                      <a:pt x="90" y="48"/>
                    </a:cubicBezTo>
                    <a:cubicBezTo>
                      <a:pt x="88" y="46"/>
                      <a:pt x="88" y="46"/>
                      <a:pt x="88" y="46"/>
                    </a:cubicBezTo>
                    <a:cubicBezTo>
                      <a:pt x="86" y="46"/>
                      <a:pt x="86" y="46"/>
                      <a:pt x="86" y="46"/>
                    </a:cubicBezTo>
                    <a:cubicBezTo>
                      <a:pt x="85" y="42"/>
                      <a:pt x="85" y="42"/>
                      <a:pt x="85" y="42"/>
                    </a:cubicBezTo>
                    <a:cubicBezTo>
                      <a:pt x="82" y="40"/>
                      <a:pt x="82" y="40"/>
                      <a:pt x="82" y="40"/>
                    </a:cubicBezTo>
                    <a:cubicBezTo>
                      <a:pt x="83" y="37"/>
                      <a:pt x="83" y="37"/>
                      <a:pt x="83" y="37"/>
                    </a:cubicBezTo>
                    <a:cubicBezTo>
                      <a:pt x="86" y="32"/>
                      <a:pt x="86" y="32"/>
                      <a:pt x="86" y="32"/>
                    </a:cubicBezTo>
                    <a:cubicBezTo>
                      <a:pt x="87" y="33"/>
                      <a:pt x="87" y="33"/>
                      <a:pt x="87" y="33"/>
                    </a:cubicBezTo>
                    <a:cubicBezTo>
                      <a:pt x="92" y="33"/>
                      <a:pt x="92" y="33"/>
                      <a:pt x="92" y="33"/>
                    </a:cubicBezTo>
                    <a:cubicBezTo>
                      <a:pt x="98" y="36"/>
                      <a:pt x="98" y="36"/>
                      <a:pt x="98" y="36"/>
                    </a:cubicBezTo>
                    <a:cubicBezTo>
                      <a:pt x="118" y="35"/>
                      <a:pt x="118" y="35"/>
                      <a:pt x="118" y="35"/>
                    </a:cubicBezTo>
                    <a:cubicBezTo>
                      <a:pt x="123" y="36"/>
                      <a:pt x="123" y="36"/>
                      <a:pt x="123" y="36"/>
                    </a:cubicBezTo>
                    <a:cubicBezTo>
                      <a:pt x="127" y="38"/>
                      <a:pt x="127" y="38"/>
                      <a:pt x="127" y="38"/>
                    </a:cubicBezTo>
                    <a:cubicBezTo>
                      <a:pt x="129" y="38"/>
                      <a:pt x="129" y="38"/>
                      <a:pt x="129" y="38"/>
                    </a:cubicBezTo>
                    <a:cubicBezTo>
                      <a:pt x="140" y="39"/>
                      <a:pt x="140" y="39"/>
                      <a:pt x="140" y="39"/>
                    </a:cubicBezTo>
                    <a:cubicBezTo>
                      <a:pt x="147" y="36"/>
                      <a:pt x="147" y="36"/>
                      <a:pt x="147" y="36"/>
                    </a:cubicBezTo>
                    <a:cubicBezTo>
                      <a:pt x="150" y="29"/>
                      <a:pt x="150" y="29"/>
                      <a:pt x="150" y="29"/>
                    </a:cubicBezTo>
                    <a:cubicBezTo>
                      <a:pt x="157" y="26"/>
                      <a:pt x="157" y="26"/>
                      <a:pt x="157" y="26"/>
                    </a:cubicBezTo>
                    <a:cubicBezTo>
                      <a:pt x="163" y="21"/>
                      <a:pt x="163" y="21"/>
                      <a:pt x="163" y="21"/>
                    </a:cubicBezTo>
                    <a:cubicBezTo>
                      <a:pt x="170" y="18"/>
                      <a:pt x="170" y="18"/>
                      <a:pt x="170" y="18"/>
                    </a:cubicBezTo>
                    <a:cubicBezTo>
                      <a:pt x="175" y="14"/>
                      <a:pt x="175" y="14"/>
                      <a:pt x="175" y="14"/>
                    </a:cubicBezTo>
                    <a:cubicBezTo>
                      <a:pt x="181" y="10"/>
                      <a:pt x="181" y="10"/>
                      <a:pt x="181" y="10"/>
                    </a:cubicBezTo>
                    <a:cubicBezTo>
                      <a:pt x="195" y="4"/>
                      <a:pt x="195" y="4"/>
                      <a:pt x="195" y="4"/>
                    </a:cubicBezTo>
                    <a:cubicBezTo>
                      <a:pt x="203" y="3"/>
                      <a:pt x="203" y="3"/>
                      <a:pt x="203" y="3"/>
                    </a:cubicBezTo>
                    <a:cubicBezTo>
                      <a:pt x="212" y="3"/>
                      <a:pt x="212" y="3"/>
                      <a:pt x="212" y="3"/>
                    </a:cubicBezTo>
                    <a:cubicBezTo>
                      <a:pt x="223" y="4"/>
                      <a:pt x="223" y="4"/>
                      <a:pt x="223" y="4"/>
                    </a:cubicBezTo>
                    <a:cubicBezTo>
                      <a:pt x="242" y="4"/>
                      <a:pt x="242" y="4"/>
                      <a:pt x="242" y="4"/>
                    </a:cubicBezTo>
                    <a:cubicBezTo>
                      <a:pt x="248" y="1"/>
                      <a:pt x="248" y="1"/>
                      <a:pt x="248" y="1"/>
                    </a:cubicBezTo>
                    <a:cubicBezTo>
                      <a:pt x="252" y="0"/>
                      <a:pt x="252" y="0"/>
                      <a:pt x="252" y="0"/>
                    </a:cubicBezTo>
                    <a:cubicBezTo>
                      <a:pt x="255" y="1"/>
                      <a:pt x="255" y="1"/>
                      <a:pt x="255" y="1"/>
                    </a:cubicBezTo>
                    <a:cubicBezTo>
                      <a:pt x="255" y="5"/>
                      <a:pt x="255" y="5"/>
                      <a:pt x="255" y="5"/>
                    </a:cubicBezTo>
                    <a:cubicBezTo>
                      <a:pt x="259" y="11"/>
                      <a:pt x="259" y="11"/>
                      <a:pt x="259" y="11"/>
                    </a:cubicBezTo>
                    <a:cubicBezTo>
                      <a:pt x="266" y="15"/>
                      <a:pt x="266" y="15"/>
                      <a:pt x="266" y="15"/>
                    </a:cubicBezTo>
                    <a:cubicBezTo>
                      <a:pt x="273" y="18"/>
                      <a:pt x="273" y="18"/>
                      <a:pt x="273" y="18"/>
                    </a:cubicBezTo>
                    <a:cubicBezTo>
                      <a:pt x="279" y="14"/>
                      <a:pt x="279" y="14"/>
                      <a:pt x="279" y="14"/>
                    </a:cubicBezTo>
                    <a:cubicBezTo>
                      <a:pt x="282" y="19"/>
                      <a:pt x="282" y="19"/>
                      <a:pt x="282" y="19"/>
                    </a:cubicBezTo>
                    <a:cubicBezTo>
                      <a:pt x="286" y="30"/>
                      <a:pt x="286" y="30"/>
                      <a:pt x="286" y="30"/>
                    </a:cubicBezTo>
                    <a:cubicBezTo>
                      <a:pt x="301" y="31"/>
                      <a:pt x="301" y="31"/>
                      <a:pt x="301" y="31"/>
                    </a:cubicBezTo>
                    <a:cubicBezTo>
                      <a:pt x="318" y="41"/>
                      <a:pt x="318" y="41"/>
                      <a:pt x="318" y="41"/>
                    </a:cubicBezTo>
                    <a:cubicBezTo>
                      <a:pt x="321" y="39"/>
                      <a:pt x="321" y="39"/>
                      <a:pt x="321" y="39"/>
                    </a:cubicBezTo>
                    <a:cubicBezTo>
                      <a:pt x="325" y="38"/>
                      <a:pt x="325" y="38"/>
                      <a:pt x="325" y="38"/>
                    </a:cubicBezTo>
                    <a:cubicBezTo>
                      <a:pt x="335" y="43"/>
                      <a:pt x="335" y="43"/>
                      <a:pt x="335" y="43"/>
                    </a:cubicBezTo>
                    <a:cubicBezTo>
                      <a:pt x="346" y="42"/>
                      <a:pt x="346" y="42"/>
                      <a:pt x="346" y="42"/>
                    </a:cubicBezTo>
                    <a:cubicBezTo>
                      <a:pt x="354" y="39"/>
                      <a:pt x="354" y="39"/>
                      <a:pt x="354" y="39"/>
                    </a:cubicBezTo>
                    <a:cubicBezTo>
                      <a:pt x="370" y="37"/>
                      <a:pt x="370" y="37"/>
                      <a:pt x="370" y="37"/>
                    </a:cubicBezTo>
                    <a:cubicBezTo>
                      <a:pt x="387" y="41"/>
                      <a:pt x="387" y="41"/>
                      <a:pt x="387" y="41"/>
                    </a:cubicBezTo>
                    <a:cubicBezTo>
                      <a:pt x="398" y="40"/>
                      <a:pt x="398" y="40"/>
                      <a:pt x="398" y="40"/>
                    </a:cubicBezTo>
                    <a:cubicBezTo>
                      <a:pt x="419" y="26"/>
                      <a:pt x="419" y="26"/>
                      <a:pt x="419" y="26"/>
                    </a:cubicBezTo>
                    <a:cubicBezTo>
                      <a:pt x="428" y="21"/>
                      <a:pt x="428" y="21"/>
                      <a:pt x="428" y="21"/>
                    </a:cubicBezTo>
                    <a:cubicBezTo>
                      <a:pt x="430" y="18"/>
                      <a:pt x="430" y="18"/>
                      <a:pt x="430" y="18"/>
                    </a:cubicBezTo>
                    <a:cubicBezTo>
                      <a:pt x="433" y="21"/>
                      <a:pt x="433" y="21"/>
                      <a:pt x="433" y="21"/>
                    </a:cubicBezTo>
                    <a:cubicBezTo>
                      <a:pt x="437" y="21"/>
                      <a:pt x="437" y="21"/>
                      <a:pt x="437" y="21"/>
                    </a:cubicBezTo>
                    <a:cubicBezTo>
                      <a:pt x="444" y="19"/>
                      <a:pt x="444" y="19"/>
                      <a:pt x="444" y="19"/>
                    </a:cubicBezTo>
                    <a:cubicBezTo>
                      <a:pt x="453" y="22"/>
                      <a:pt x="453" y="22"/>
                      <a:pt x="453" y="22"/>
                    </a:cubicBezTo>
                    <a:cubicBezTo>
                      <a:pt x="457" y="22"/>
                      <a:pt x="457" y="22"/>
                      <a:pt x="457" y="22"/>
                    </a:cubicBezTo>
                    <a:cubicBezTo>
                      <a:pt x="459" y="18"/>
                      <a:pt x="459" y="18"/>
                      <a:pt x="459" y="18"/>
                    </a:cubicBezTo>
                    <a:cubicBezTo>
                      <a:pt x="461" y="17"/>
                      <a:pt x="461" y="17"/>
                      <a:pt x="461" y="17"/>
                    </a:cubicBezTo>
                    <a:cubicBezTo>
                      <a:pt x="466" y="18"/>
                      <a:pt x="466" y="18"/>
                      <a:pt x="466" y="18"/>
                    </a:cubicBezTo>
                    <a:cubicBezTo>
                      <a:pt x="470" y="22"/>
                      <a:pt x="470" y="22"/>
                      <a:pt x="470" y="22"/>
                    </a:cubicBezTo>
                    <a:cubicBezTo>
                      <a:pt x="476" y="30"/>
                      <a:pt x="476" y="30"/>
                      <a:pt x="476" y="30"/>
                    </a:cubicBezTo>
                    <a:cubicBezTo>
                      <a:pt x="478" y="30"/>
                      <a:pt x="478" y="30"/>
                      <a:pt x="478" y="30"/>
                    </a:cubicBezTo>
                    <a:cubicBezTo>
                      <a:pt x="483" y="35"/>
                      <a:pt x="483" y="35"/>
                      <a:pt x="483" y="35"/>
                    </a:cubicBezTo>
                    <a:cubicBezTo>
                      <a:pt x="486" y="38"/>
                      <a:pt x="486" y="38"/>
                      <a:pt x="486" y="38"/>
                    </a:cubicBezTo>
                    <a:cubicBezTo>
                      <a:pt x="490" y="45"/>
                      <a:pt x="490" y="45"/>
                      <a:pt x="490" y="45"/>
                    </a:cubicBezTo>
                    <a:cubicBezTo>
                      <a:pt x="490" y="56"/>
                      <a:pt x="490" y="56"/>
                      <a:pt x="490" y="56"/>
                    </a:cubicBezTo>
                    <a:cubicBezTo>
                      <a:pt x="492" y="63"/>
                      <a:pt x="492" y="63"/>
                      <a:pt x="492" y="63"/>
                    </a:cubicBezTo>
                    <a:cubicBezTo>
                      <a:pt x="496" y="68"/>
                      <a:pt x="496" y="68"/>
                      <a:pt x="496" y="68"/>
                    </a:cubicBezTo>
                    <a:cubicBezTo>
                      <a:pt x="502" y="70"/>
                      <a:pt x="502" y="70"/>
                      <a:pt x="502" y="70"/>
                    </a:cubicBezTo>
                    <a:cubicBezTo>
                      <a:pt x="506" y="73"/>
                      <a:pt x="506" y="73"/>
                      <a:pt x="506" y="73"/>
                    </a:cubicBezTo>
                    <a:cubicBezTo>
                      <a:pt x="511" y="78"/>
                      <a:pt x="511" y="78"/>
                      <a:pt x="511" y="78"/>
                    </a:cubicBezTo>
                    <a:cubicBezTo>
                      <a:pt x="515" y="80"/>
                      <a:pt x="515" y="80"/>
                      <a:pt x="515" y="80"/>
                    </a:cubicBezTo>
                    <a:cubicBezTo>
                      <a:pt x="517" y="82"/>
                      <a:pt x="517" y="82"/>
                      <a:pt x="517" y="82"/>
                    </a:cubicBezTo>
                    <a:cubicBezTo>
                      <a:pt x="513" y="92"/>
                      <a:pt x="513" y="92"/>
                      <a:pt x="513" y="92"/>
                    </a:cubicBezTo>
                    <a:cubicBezTo>
                      <a:pt x="512" y="95"/>
                      <a:pt x="512" y="95"/>
                      <a:pt x="512" y="95"/>
                    </a:cubicBezTo>
                    <a:cubicBezTo>
                      <a:pt x="504" y="99"/>
                      <a:pt x="504" y="99"/>
                      <a:pt x="504" y="99"/>
                    </a:cubicBezTo>
                    <a:cubicBezTo>
                      <a:pt x="505" y="104"/>
                      <a:pt x="505" y="104"/>
                      <a:pt x="505" y="104"/>
                    </a:cubicBezTo>
                    <a:cubicBezTo>
                      <a:pt x="509" y="112"/>
                      <a:pt x="509" y="112"/>
                      <a:pt x="509" y="112"/>
                    </a:cubicBezTo>
                    <a:cubicBezTo>
                      <a:pt x="509" y="126"/>
                      <a:pt x="509" y="126"/>
                      <a:pt x="509" y="126"/>
                    </a:cubicBezTo>
                    <a:cubicBezTo>
                      <a:pt x="509" y="135"/>
                      <a:pt x="509" y="135"/>
                      <a:pt x="509" y="135"/>
                    </a:cubicBezTo>
                    <a:cubicBezTo>
                      <a:pt x="511" y="143"/>
                      <a:pt x="511" y="143"/>
                      <a:pt x="511" y="143"/>
                    </a:cubicBezTo>
                    <a:cubicBezTo>
                      <a:pt x="509" y="153"/>
                      <a:pt x="509" y="153"/>
                      <a:pt x="509" y="153"/>
                    </a:cubicBezTo>
                    <a:cubicBezTo>
                      <a:pt x="516" y="157"/>
                      <a:pt x="516" y="157"/>
                      <a:pt x="516" y="157"/>
                    </a:cubicBezTo>
                    <a:cubicBezTo>
                      <a:pt x="522" y="166"/>
                      <a:pt x="522" y="166"/>
                      <a:pt x="522" y="166"/>
                    </a:cubicBezTo>
                    <a:cubicBezTo>
                      <a:pt x="523" y="174"/>
                      <a:pt x="523" y="174"/>
                      <a:pt x="523" y="174"/>
                    </a:cubicBezTo>
                    <a:cubicBezTo>
                      <a:pt x="519" y="178"/>
                      <a:pt x="519" y="178"/>
                      <a:pt x="519" y="178"/>
                    </a:cubicBezTo>
                    <a:cubicBezTo>
                      <a:pt x="511" y="177"/>
                      <a:pt x="511" y="177"/>
                      <a:pt x="511" y="177"/>
                    </a:cubicBezTo>
                    <a:cubicBezTo>
                      <a:pt x="506" y="171"/>
                      <a:pt x="506" y="171"/>
                      <a:pt x="506" y="171"/>
                    </a:cubicBezTo>
                    <a:cubicBezTo>
                      <a:pt x="497" y="172"/>
                      <a:pt x="497" y="172"/>
                      <a:pt x="497" y="172"/>
                    </a:cubicBezTo>
                    <a:cubicBezTo>
                      <a:pt x="482" y="171"/>
                      <a:pt x="482" y="171"/>
                      <a:pt x="482" y="171"/>
                    </a:cubicBezTo>
                    <a:cubicBezTo>
                      <a:pt x="471" y="167"/>
                      <a:pt x="471" y="167"/>
                      <a:pt x="471" y="167"/>
                    </a:cubicBezTo>
                    <a:cubicBezTo>
                      <a:pt x="459" y="178"/>
                      <a:pt x="459" y="178"/>
                      <a:pt x="459" y="178"/>
                    </a:cubicBezTo>
                    <a:cubicBezTo>
                      <a:pt x="454" y="178"/>
                      <a:pt x="454" y="178"/>
                      <a:pt x="454" y="178"/>
                    </a:cubicBezTo>
                    <a:cubicBezTo>
                      <a:pt x="454" y="177"/>
                      <a:pt x="454" y="177"/>
                      <a:pt x="454" y="177"/>
                    </a:cubicBezTo>
                    <a:cubicBezTo>
                      <a:pt x="454" y="175"/>
                      <a:pt x="454" y="175"/>
                      <a:pt x="454" y="175"/>
                    </a:cubicBezTo>
                    <a:cubicBezTo>
                      <a:pt x="452" y="174"/>
                      <a:pt x="452" y="174"/>
                      <a:pt x="452" y="174"/>
                    </a:cubicBezTo>
                    <a:cubicBezTo>
                      <a:pt x="450" y="172"/>
                      <a:pt x="450" y="172"/>
                      <a:pt x="450" y="172"/>
                    </a:cubicBezTo>
                    <a:cubicBezTo>
                      <a:pt x="446" y="176"/>
                      <a:pt x="446" y="176"/>
                      <a:pt x="446" y="176"/>
                    </a:cubicBezTo>
                    <a:cubicBezTo>
                      <a:pt x="437" y="180"/>
                      <a:pt x="437" y="180"/>
                      <a:pt x="437" y="180"/>
                    </a:cubicBezTo>
                    <a:cubicBezTo>
                      <a:pt x="419" y="181"/>
                      <a:pt x="419" y="181"/>
                      <a:pt x="419" y="181"/>
                    </a:cubicBezTo>
                    <a:cubicBezTo>
                      <a:pt x="414" y="179"/>
                      <a:pt x="414" y="179"/>
                      <a:pt x="414" y="179"/>
                    </a:cubicBezTo>
                    <a:cubicBezTo>
                      <a:pt x="410" y="179"/>
                      <a:pt x="410" y="179"/>
                      <a:pt x="410" y="179"/>
                    </a:cubicBezTo>
                    <a:cubicBezTo>
                      <a:pt x="401" y="182"/>
                      <a:pt x="401" y="182"/>
                      <a:pt x="401" y="182"/>
                    </a:cubicBezTo>
                    <a:cubicBezTo>
                      <a:pt x="396" y="186"/>
                      <a:pt x="396" y="186"/>
                      <a:pt x="396" y="186"/>
                    </a:cubicBezTo>
                    <a:cubicBezTo>
                      <a:pt x="392" y="188"/>
                      <a:pt x="392" y="188"/>
                      <a:pt x="392" y="188"/>
                    </a:cubicBezTo>
                    <a:cubicBezTo>
                      <a:pt x="386" y="190"/>
                      <a:pt x="386" y="190"/>
                      <a:pt x="386" y="190"/>
                    </a:cubicBezTo>
                    <a:cubicBezTo>
                      <a:pt x="383" y="191"/>
                      <a:pt x="383" y="191"/>
                      <a:pt x="383" y="191"/>
                    </a:cubicBezTo>
                    <a:cubicBezTo>
                      <a:pt x="366" y="195"/>
                      <a:pt x="366" y="195"/>
                      <a:pt x="366" y="195"/>
                    </a:cubicBezTo>
                    <a:cubicBezTo>
                      <a:pt x="352" y="193"/>
                      <a:pt x="352" y="193"/>
                      <a:pt x="352" y="193"/>
                    </a:cubicBezTo>
                    <a:cubicBezTo>
                      <a:pt x="346" y="188"/>
                      <a:pt x="346" y="188"/>
                      <a:pt x="346" y="188"/>
                    </a:cubicBezTo>
                    <a:cubicBezTo>
                      <a:pt x="333" y="183"/>
                      <a:pt x="336" y="192"/>
                      <a:pt x="320" y="194"/>
                    </a:cubicBezTo>
                    <a:cubicBezTo>
                      <a:pt x="318" y="196"/>
                      <a:pt x="318" y="196"/>
                      <a:pt x="318" y="196"/>
                    </a:cubicBezTo>
                    <a:cubicBezTo>
                      <a:pt x="310" y="195"/>
                      <a:pt x="310" y="195"/>
                      <a:pt x="310" y="195"/>
                    </a:cubicBezTo>
                    <a:cubicBezTo>
                      <a:pt x="306" y="196"/>
                      <a:pt x="306" y="196"/>
                      <a:pt x="306" y="196"/>
                    </a:cubicBezTo>
                    <a:cubicBezTo>
                      <a:pt x="305" y="195"/>
                      <a:pt x="305" y="195"/>
                      <a:pt x="305" y="195"/>
                    </a:cubicBezTo>
                    <a:cubicBezTo>
                      <a:pt x="305" y="194"/>
                      <a:pt x="305" y="194"/>
                      <a:pt x="305" y="194"/>
                    </a:cubicBezTo>
                    <a:cubicBezTo>
                      <a:pt x="305" y="193"/>
                      <a:pt x="305" y="193"/>
                      <a:pt x="305" y="193"/>
                    </a:cubicBezTo>
                    <a:cubicBezTo>
                      <a:pt x="305" y="193"/>
                      <a:pt x="305" y="193"/>
                      <a:pt x="305" y="193"/>
                    </a:cubicBezTo>
                    <a:cubicBezTo>
                      <a:pt x="303" y="191"/>
                      <a:pt x="303" y="191"/>
                      <a:pt x="303" y="191"/>
                    </a:cubicBezTo>
                    <a:cubicBezTo>
                      <a:pt x="298" y="191"/>
                      <a:pt x="298" y="191"/>
                      <a:pt x="298" y="191"/>
                    </a:cubicBezTo>
                    <a:cubicBezTo>
                      <a:pt x="295" y="189"/>
                      <a:pt x="295" y="189"/>
                      <a:pt x="295" y="189"/>
                    </a:cubicBezTo>
                    <a:cubicBezTo>
                      <a:pt x="293" y="195"/>
                      <a:pt x="293" y="195"/>
                      <a:pt x="293" y="195"/>
                    </a:cubicBezTo>
                    <a:cubicBezTo>
                      <a:pt x="292" y="195"/>
                      <a:pt x="292" y="195"/>
                      <a:pt x="292" y="195"/>
                    </a:cubicBezTo>
                    <a:cubicBezTo>
                      <a:pt x="292" y="198"/>
                      <a:pt x="292" y="198"/>
                      <a:pt x="292" y="198"/>
                    </a:cubicBezTo>
                    <a:cubicBezTo>
                      <a:pt x="291" y="202"/>
                      <a:pt x="291" y="202"/>
                      <a:pt x="291" y="202"/>
                    </a:cubicBezTo>
                    <a:cubicBezTo>
                      <a:pt x="296" y="208"/>
                      <a:pt x="296" y="208"/>
                      <a:pt x="296" y="208"/>
                    </a:cubicBezTo>
                    <a:cubicBezTo>
                      <a:pt x="296" y="210"/>
                      <a:pt x="296" y="210"/>
                      <a:pt x="296" y="210"/>
                    </a:cubicBezTo>
                    <a:cubicBezTo>
                      <a:pt x="295" y="210"/>
                      <a:pt x="295" y="210"/>
                      <a:pt x="295" y="210"/>
                    </a:cubicBezTo>
                    <a:cubicBezTo>
                      <a:pt x="291" y="210"/>
                      <a:pt x="291" y="210"/>
                      <a:pt x="291" y="210"/>
                    </a:cubicBezTo>
                    <a:cubicBezTo>
                      <a:pt x="286" y="212"/>
                      <a:pt x="286" y="212"/>
                      <a:pt x="286" y="212"/>
                    </a:cubicBezTo>
                    <a:cubicBezTo>
                      <a:pt x="286" y="214"/>
                      <a:pt x="286" y="214"/>
                      <a:pt x="286" y="214"/>
                    </a:cubicBezTo>
                    <a:cubicBezTo>
                      <a:pt x="286" y="218"/>
                      <a:pt x="286" y="218"/>
                      <a:pt x="286" y="218"/>
                    </a:cubicBezTo>
                    <a:cubicBezTo>
                      <a:pt x="283" y="221"/>
                      <a:pt x="283" y="221"/>
                      <a:pt x="283" y="221"/>
                    </a:cubicBezTo>
                    <a:cubicBezTo>
                      <a:pt x="281" y="221"/>
                      <a:pt x="281" y="221"/>
                      <a:pt x="281" y="221"/>
                    </a:cubicBezTo>
                    <a:cubicBezTo>
                      <a:pt x="280" y="225"/>
                      <a:pt x="280" y="225"/>
                      <a:pt x="280" y="225"/>
                    </a:cubicBezTo>
                    <a:cubicBezTo>
                      <a:pt x="277" y="222"/>
                      <a:pt x="277" y="222"/>
                      <a:pt x="277" y="222"/>
                    </a:cubicBezTo>
                    <a:cubicBezTo>
                      <a:pt x="276" y="220"/>
                      <a:pt x="276" y="220"/>
                      <a:pt x="276" y="220"/>
                    </a:cubicBezTo>
                    <a:cubicBezTo>
                      <a:pt x="274" y="220"/>
                      <a:pt x="274" y="220"/>
                      <a:pt x="274" y="220"/>
                    </a:cubicBezTo>
                    <a:cubicBezTo>
                      <a:pt x="275" y="217"/>
                      <a:pt x="275" y="217"/>
                      <a:pt x="275" y="217"/>
                    </a:cubicBez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0" name="Freeform 1393">
                <a:extLst>
                  <a:ext uri="{FF2B5EF4-FFF2-40B4-BE49-F238E27FC236}">
                    <a16:creationId xmlns:a16="http://schemas.microsoft.com/office/drawing/2014/main" id="{0166E3D5-A627-4FB2-AE7D-FDBEEBA3194D}"/>
                  </a:ext>
                </a:extLst>
              </p:cNvPr>
              <p:cNvSpPr>
                <a:spLocks/>
              </p:cNvSpPr>
              <p:nvPr/>
            </p:nvSpPr>
            <p:spPr bwMode="gray">
              <a:xfrm>
                <a:off x="5530372" y="3761884"/>
                <a:ext cx="9531" cy="4765"/>
              </a:xfrm>
              <a:custGeom>
                <a:avLst/>
                <a:gdLst>
                  <a:gd name="T0" fmla="*/ 8 w 8"/>
                  <a:gd name="T1" fmla="*/ 1 h 4"/>
                  <a:gd name="T2" fmla="*/ 8 w 8"/>
                  <a:gd name="T3" fmla="*/ 1 h 4"/>
                  <a:gd name="T4" fmla="*/ 4 w 8"/>
                  <a:gd name="T5" fmla="*/ 0 h 4"/>
                  <a:gd name="T6" fmla="*/ 4 w 8"/>
                  <a:gd name="T7" fmla="*/ 0 h 4"/>
                  <a:gd name="T8" fmla="*/ 3 w 8"/>
                  <a:gd name="T9" fmla="*/ 0 h 4"/>
                  <a:gd name="T10" fmla="*/ 2 w 8"/>
                  <a:gd name="T11" fmla="*/ 0 h 4"/>
                  <a:gd name="T12" fmla="*/ 2 w 8"/>
                  <a:gd name="T13" fmla="*/ 0 h 4"/>
                  <a:gd name="T14" fmla="*/ 1 w 8"/>
                  <a:gd name="T15" fmla="*/ 0 h 4"/>
                  <a:gd name="T16" fmla="*/ 1 w 8"/>
                  <a:gd name="T17" fmla="*/ 1 h 4"/>
                  <a:gd name="T18" fmla="*/ 0 w 8"/>
                  <a:gd name="T19" fmla="*/ 1 h 4"/>
                  <a:gd name="T20" fmla="*/ 0 w 8"/>
                  <a:gd name="T21" fmla="*/ 1 h 4"/>
                  <a:gd name="T22" fmla="*/ 0 w 8"/>
                  <a:gd name="T23" fmla="*/ 2 h 4"/>
                  <a:gd name="T24" fmla="*/ 0 w 8"/>
                  <a:gd name="T25" fmla="*/ 2 h 4"/>
                  <a:gd name="T26" fmla="*/ 0 w 8"/>
                  <a:gd name="T27" fmla="*/ 2 h 4"/>
                  <a:gd name="T28" fmla="*/ 1 w 8"/>
                  <a:gd name="T29" fmla="*/ 2 h 4"/>
                  <a:gd name="T30" fmla="*/ 1 w 8"/>
                  <a:gd name="T31" fmla="*/ 2 h 4"/>
                  <a:gd name="T32" fmla="*/ 1 w 8"/>
                  <a:gd name="T33" fmla="*/ 2 h 4"/>
                  <a:gd name="T34" fmla="*/ 2 w 8"/>
                  <a:gd name="T35" fmla="*/ 2 h 4"/>
                  <a:gd name="T36" fmla="*/ 3 w 8"/>
                  <a:gd name="T37" fmla="*/ 2 h 4"/>
                  <a:gd name="T38" fmla="*/ 3 w 8"/>
                  <a:gd name="T39" fmla="*/ 2 h 4"/>
                  <a:gd name="T40" fmla="*/ 3 w 8"/>
                  <a:gd name="T41" fmla="*/ 3 h 4"/>
                  <a:gd name="T42" fmla="*/ 3 w 8"/>
                  <a:gd name="T43" fmla="*/ 3 h 4"/>
                  <a:gd name="T44" fmla="*/ 3 w 8"/>
                  <a:gd name="T45" fmla="*/ 4 h 4"/>
                  <a:gd name="T46" fmla="*/ 5 w 8"/>
                  <a:gd name="T47" fmla="*/ 4 h 4"/>
                  <a:gd name="T48" fmla="*/ 8 w 8"/>
                  <a:gd name="T49" fmla="*/ 1 h 4"/>
                  <a:gd name="T50" fmla="*/ 8 w 8"/>
                  <a:gd name="T51" fmla="*/ 1 h 4"/>
                  <a:gd name="T52" fmla="*/ 8 w 8"/>
                  <a:gd name="T5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 h="4">
                    <a:moveTo>
                      <a:pt x="8" y="1"/>
                    </a:moveTo>
                    <a:lnTo>
                      <a:pt x="8" y="1"/>
                    </a:lnTo>
                    <a:lnTo>
                      <a:pt x="4" y="0"/>
                    </a:lnTo>
                    <a:lnTo>
                      <a:pt x="4" y="0"/>
                    </a:lnTo>
                    <a:lnTo>
                      <a:pt x="3" y="0"/>
                    </a:lnTo>
                    <a:lnTo>
                      <a:pt x="2" y="0"/>
                    </a:lnTo>
                    <a:lnTo>
                      <a:pt x="2" y="0"/>
                    </a:lnTo>
                    <a:lnTo>
                      <a:pt x="1" y="0"/>
                    </a:lnTo>
                    <a:lnTo>
                      <a:pt x="1" y="1"/>
                    </a:lnTo>
                    <a:lnTo>
                      <a:pt x="0" y="1"/>
                    </a:lnTo>
                    <a:lnTo>
                      <a:pt x="0" y="1"/>
                    </a:lnTo>
                    <a:lnTo>
                      <a:pt x="0" y="2"/>
                    </a:lnTo>
                    <a:lnTo>
                      <a:pt x="0" y="2"/>
                    </a:lnTo>
                    <a:lnTo>
                      <a:pt x="0" y="2"/>
                    </a:lnTo>
                    <a:lnTo>
                      <a:pt x="1" y="2"/>
                    </a:lnTo>
                    <a:lnTo>
                      <a:pt x="1" y="2"/>
                    </a:lnTo>
                    <a:lnTo>
                      <a:pt x="1" y="2"/>
                    </a:lnTo>
                    <a:lnTo>
                      <a:pt x="2" y="2"/>
                    </a:lnTo>
                    <a:lnTo>
                      <a:pt x="3" y="2"/>
                    </a:lnTo>
                    <a:lnTo>
                      <a:pt x="3" y="2"/>
                    </a:lnTo>
                    <a:lnTo>
                      <a:pt x="3" y="3"/>
                    </a:lnTo>
                    <a:lnTo>
                      <a:pt x="3" y="3"/>
                    </a:lnTo>
                    <a:lnTo>
                      <a:pt x="3" y="4"/>
                    </a:lnTo>
                    <a:lnTo>
                      <a:pt x="5" y="4"/>
                    </a:lnTo>
                    <a:lnTo>
                      <a:pt x="8" y="1"/>
                    </a:lnTo>
                    <a:lnTo>
                      <a:pt x="8" y="1"/>
                    </a:lnTo>
                    <a:lnTo>
                      <a:pt x="8"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1" name="Freeform 63">
                <a:extLst>
                  <a:ext uri="{FF2B5EF4-FFF2-40B4-BE49-F238E27FC236}">
                    <a16:creationId xmlns:a16="http://schemas.microsoft.com/office/drawing/2014/main" id="{6AE91D0D-D272-4F75-A930-3A00FBA5C625}"/>
                  </a:ext>
                </a:extLst>
              </p:cNvPr>
              <p:cNvSpPr>
                <a:spLocks/>
              </p:cNvSpPr>
              <p:nvPr/>
            </p:nvSpPr>
            <p:spPr bwMode="gray">
              <a:xfrm>
                <a:off x="5517268" y="3742821"/>
                <a:ext cx="4765" cy="9531"/>
              </a:xfrm>
              <a:custGeom>
                <a:avLst/>
                <a:gdLst>
                  <a:gd name="T0" fmla="*/ 2 w 4"/>
                  <a:gd name="T1" fmla="*/ 8 h 8"/>
                  <a:gd name="T2" fmla="*/ 3 w 4"/>
                  <a:gd name="T3" fmla="*/ 7 h 8"/>
                  <a:gd name="T4" fmla="*/ 4 w 4"/>
                  <a:gd name="T5" fmla="*/ 1 h 8"/>
                  <a:gd name="T6" fmla="*/ 3 w 4"/>
                  <a:gd name="T7" fmla="*/ 0 h 8"/>
                  <a:gd name="T8" fmla="*/ 0 w 4"/>
                  <a:gd name="T9" fmla="*/ 0 h 8"/>
                  <a:gd name="T10" fmla="*/ 0 w 4"/>
                  <a:gd name="T11" fmla="*/ 1 h 8"/>
                  <a:gd name="T12" fmla="*/ 2 w 4"/>
                  <a:gd name="T13" fmla="*/ 4 h 8"/>
                  <a:gd name="T14" fmla="*/ 0 w 4"/>
                  <a:gd name="T15" fmla="*/ 6 h 8"/>
                  <a:gd name="T16" fmla="*/ 0 w 4"/>
                  <a:gd name="T17" fmla="*/ 7 h 8"/>
                  <a:gd name="T18" fmla="*/ 2 w 4"/>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2" y="8"/>
                    </a:moveTo>
                    <a:lnTo>
                      <a:pt x="3" y="7"/>
                    </a:lnTo>
                    <a:lnTo>
                      <a:pt x="4" y="1"/>
                    </a:lnTo>
                    <a:lnTo>
                      <a:pt x="3" y="0"/>
                    </a:lnTo>
                    <a:lnTo>
                      <a:pt x="0" y="0"/>
                    </a:lnTo>
                    <a:lnTo>
                      <a:pt x="0" y="1"/>
                    </a:lnTo>
                    <a:lnTo>
                      <a:pt x="2" y="4"/>
                    </a:lnTo>
                    <a:lnTo>
                      <a:pt x="0" y="6"/>
                    </a:lnTo>
                    <a:lnTo>
                      <a:pt x="0" y="7"/>
                    </a:lnTo>
                    <a:lnTo>
                      <a:pt x="2"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2" name="Freeform 1387">
                <a:extLst>
                  <a:ext uri="{FF2B5EF4-FFF2-40B4-BE49-F238E27FC236}">
                    <a16:creationId xmlns:a16="http://schemas.microsoft.com/office/drawing/2014/main" id="{113CBA69-97F4-4050-BC14-67EEDDDAC75C}"/>
                  </a:ext>
                </a:extLst>
              </p:cNvPr>
              <p:cNvSpPr>
                <a:spLocks/>
              </p:cNvSpPr>
              <p:nvPr/>
            </p:nvSpPr>
            <p:spPr bwMode="gray">
              <a:xfrm>
                <a:off x="5536330" y="3783328"/>
                <a:ext cx="8340" cy="5956"/>
              </a:xfrm>
              <a:custGeom>
                <a:avLst/>
                <a:gdLst>
                  <a:gd name="T0" fmla="*/ 7 w 7"/>
                  <a:gd name="T1" fmla="*/ 1 h 5"/>
                  <a:gd name="T2" fmla="*/ 7 w 7"/>
                  <a:gd name="T3" fmla="*/ 0 h 5"/>
                  <a:gd name="T4" fmla="*/ 7 w 7"/>
                  <a:gd name="T5" fmla="*/ 0 h 5"/>
                  <a:gd name="T6" fmla="*/ 7 w 7"/>
                  <a:gd name="T7" fmla="*/ 0 h 5"/>
                  <a:gd name="T8" fmla="*/ 6 w 7"/>
                  <a:gd name="T9" fmla="*/ 0 h 5"/>
                  <a:gd name="T10" fmla="*/ 4 w 7"/>
                  <a:gd name="T11" fmla="*/ 0 h 5"/>
                  <a:gd name="T12" fmla="*/ 4 w 7"/>
                  <a:gd name="T13" fmla="*/ 0 h 5"/>
                  <a:gd name="T14" fmla="*/ 4 w 7"/>
                  <a:gd name="T15" fmla="*/ 0 h 5"/>
                  <a:gd name="T16" fmla="*/ 3 w 7"/>
                  <a:gd name="T17" fmla="*/ 1 h 5"/>
                  <a:gd name="T18" fmla="*/ 0 w 7"/>
                  <a:gd name="T19" fmla="*/ 3 h 5"/>
                  <a:gd name="T20" fmla="*/ 0 w 7"/>
                  <a:gd name="T21" fmla="*/ 3 h 5"/>
                  <a:gd name="T22" fmla="*/ 0 w 7"/>
                  <a:gd name="T23" fmla="*/ 4 h 5"/>
                  <a:gd name="T24" fmla="*/ 1 w 7"/>
                  <a:gd name="T25" fmla="*/ 4 h 5"/>
                  <a:gd name="T26" fmla="*/ 1 w 7"/>
                  <a:gd name="T27" fmla="*/ 5 h 5"/>
                  <a:gd name="T28" fmla="*/ 1 w 7"/>
                  <a:gd name="T29" fmla="*/ 5 h 5"/>
                  <a:gd name="T30" fmla="*/ 1 w 7"/>
                  <a:gd name="T31" fmla="*/ 3 h 5"/>
                  <a:gd name="T32" fmla="*/ 1 w 7"/>
                  <a:gd name="T33" fmla="*/ 3 h 5"/>
                  <a:gd name="T34" fmla="*/ 2 w 7"/>
                  <a:gd name="T35" fmla="*/ 3 h 5"/>
                  <a:gd name="T36" fmla="*/ 5 w 7"/>
                  <a:gd name="T37" fmla="*/ 2 h 5"/>
                  <a:gd name="T38" fmla="*/ 7 w 7"/>
                  <a:gd name="T39" fmla="*/ 1 h 5"/>
                  <a:gd name="T40" fmla="*/ 7 w 7"/>
                  <a:gd name="T4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5">
                    <a:moveTo>
                      <a:pt x="7" y="1"/>
                    </a:moveTo>
                    <a:lnTo>
                      <a:pt x="7" y="0"/>
                    </a:lnTo>
                    <a:lnTo>
                      <a:pt x="7" y="0"/>
                    </a:lnTo>
                    <a:lnTo>
                      <a:pt x="7" y="0"/>
                    </a:lnTo>
                    <a:lnTo>
                      <a:pt x="6" y="0"/>
                    </a:lnTo>
                    <a:lnTo>
                      <a:pt x="4" y="0"/>
                    </a:lnTo>
                    <a:lnTo>
                      <a:pt x="4" y="0"/>
                    </a:lnTo>
                    <a:lnTo>
                      <a:pt x="4" y="0"/>
                    </a:lnTo>
                    <a:lnTo>
                      <a:pt x="3" y="1"/>
                    </a:lnTo>
                    <a:lnTo>
                      <a:pt x="0" y="3"/>
                    </a:lnTo>
                    <a:lnTo>
                      <a:pt x="0" y="3"/>
                    </a:lnTo>
                    <a:lnTo>
                      <a:pt x="0" y="4"/>
                    </a:lnTo>
                    <a:lnTo>
                      <a:pt x="1" y="4"/>
                    </a:lnTo>
                    <a:lnTo>
                      <a:pt x="1" y="5"/>
                    </a:lnTo>
                    <a:lnTo>
                      <a:pt x="1" y="5"/>
                    </a:lnTo>
                    <a:lnTo>
                      <a:pt x="1" y="3"/>
                    </a:lnTo>
                    <a:lnTo>
                      <a:pt x="1" y="3"/>
                    </a:lnTo>
                    <a:lnTo>
                      <a:pt x="2" y="3"/>
                    </a:lnTo>
                    <a:lnTo>
                      <a:pt x="5" y="2"/>
                    </a:lnTo>
                    <a:lnTo>
                      <a:pt x="7" y="1"/>
                    </a:lnTo>
                    <a:lnTo>
                      <a:pt x="7"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3" name="Freeform 1392">
                <a:extLst>
                  <a:ext uri="{FF2B5EF4-FFF2-40B4-BE49-F238E27FC236}">
                    <a16:creationId xmlns:a16="http://schemas.microsoft.com/office/drawing/2014/main" id="{F2234AF6-BDA2-4C22-88BB-13CE3AD0C5E8}"/>
                  </a:ext>
                </a:extLst>
              </p:cNvPr>
              <p:cNvSpPr>
                <a:spLocks/>
              </p:cNvSpPr>
              <p:nvPr/>
            </p:nvSpPr>
            <p:spPr bwMode="gray">
              <a:xfrm>
                <a:off x="5519650" y="3764266"/>
                <a:ext cx="7149" cy="4765"/>
              </a:xfrm>
              <a:custGeom>
                <a:avLst/>
                <a:gdLst>
                  <a:gd name="T0" fmla="*/ 6 w 6"/>
                  <a:gd name="T1" fmla="*/ 0 h 4"/>
                  <a:gd name="T2" fmla="*/ 6 w 6"/>
                  <a:gd name="T3" fmla="*/ 0 h 4"/>
                  <a:gd name="T4" fmla="*/ 5 w 6"/>
                  <a:gd name="T5" fmla="*/ 0 h 4"/>
                  <a:gd name="T6" fmla="*/ 5 w 6"/>
                  <a:gd name="T7" fmla="*/ 0 h 4"/>
                  <a:gd name="T8" fmla="*/ 1 w 6"/>
                  <a:gd name="T9" fmla="*/ 2 h 4"/>
                  <a:gd name="T10" fmla="*/ 1 w 6"/>
                  <a:gd name="T11" fmla="*/ 2 h 4"/>
                  <a:gd name="T12" fmla="*/ 1 w 6"/>
                  <a:gd name="T13" fmla="*/ 2 h 4"/>
                  <a:gd name="T14" fmla="*/ 0 w 6"/>
                  <a:gd name="T15" fmla="*/ 3 h 4"/>
                  <a:gd name="T16" fmla="*/ 0 w 6"/>
                  <a:gd name="T17" fmla="*/ 4 h 4"/>
                  <a:gd name="T18" fmla="*/ 0 w 6"/>
                  <a:gd name="T19" fmla="*/ 4 h 4"/>
                  <a:gd name="T20" fmla="*/ 1 w 6"/>
                  <a:gd name="T21" fmla="*/ 4 h 4"/>
                  <a:gd name="T22" fmla="*/ 3 w 6"/>
                  <a:gd name="T23" fmla="*/ 3 h 4"/>
                  <a:gd name="T24" fmla="*/ 4 w 6"/>
                  <a:gd name="T25" fmla="*/ 3 h 4"/>
                  <a:gd name="T26" fmla="*/ 5 w 6"/>
                  <a:gd name="T27" fmla="*/ 2 h 4"/>
                  <a:gd name="T28" fmla="*/ 5 w 6"/>
                  <a:gd name="T29" fmla="*/ 2 h 4"/>
                  <a:gd name="T30" fmla="*/ 6 w 6"/>
                  <a:gd name="T31" fmla="*/ 1 h 4"/>
                  <a:gd name="T32" fmla="*/ 6 w 6"/>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4">
                    <a:moveTo>
                      <a:pt x="6" y="0"/>
                    </a:moveTo>
                    <a:lnTo>
                      <a:pt x="6" y="0"/>
                    </a:lnTo>
                    <a:lnTo>
                      <a:pt x="5" y="0"/>
                    </a:lnTo>
                    <a:lnTo>
                      <a:pt x="5" y="0"/>
                    </a:lnTo>
                    <a:lnTo>
                      <a:pt x="1" y="2"/>
                    </a:lnTo>
                    <a:lnTo>
                      <a:pt x="1" y="2"/>
                    </a:lnTo>
                    <a:lnTo>
                      <a:pt x="1" y="2"/>
                    </a:lnTo>
                    <a:lnTo>
                      <a:pt x="0" y="3"/>
                    </a:lnTo>
                    <a:lnTo>
                      <a:pt x="0" y="4"/>
                    </a:lnTo>
                    <a:lnTo>
                      <a:pt x="0" y="4"/>
                    </a:lnTo>
                    <a:lnTo>
                      <a:pt x="1" y="4"/>
                    </a:lnTo>
                    <a:lnTo>
                      <a:pt x="3" y="3"/>
                    </a:lnTo>
                    <a:lnTo>
                      <a:pt x="4" y="3"/>
                    </a:lnTo>
                    <a:lnTo>
                      <a:pt x="5" y="2"/>
                    </a:lnTo>
                    <a:lnTo>
                      <a:pt x="5" y="2"/>
                    </a:lnTo>
                    <a:lnTo>
                      <a:pt x="6" y="1"/>
                    </a:lnTo>
                    <a:lnTo>
                      <a:pt x="6"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8" name="Gruppieren 7">
              <a:extLst>
                <a:ext uri="{FF2B5EF4-FFF2-40B4-BE49-F238E27FC236}">
                  <a16:creationId xmlns:a16="http://schemas.microsoft.com/office/drawing/2014/main" id="{FF015D03-6B66-4189-A29A-CC336090FB2E}"/>
                </a:ext>
              </a:extLst>
            </p:cNvPr>
            <p:cNvGrpSpPr/>
            <p:nvPr userDrawn="1"/>
          </p:nvGrpSpPr>
          <p:grpSpPr>
            <a:xfrm>
              <a:off x="8403392" y="2626688"/>
              <a:ext cx="669482" cy="1564856"/>
              <a:chOff x="8403392" y="2626688"/>
              <a:chExt cx="669482" cy="1564856"/>
            </a:xfrm>
            <a:grpFill/>
          </p:grpSpPr>
          <p:sp>
            <p:nvSpPr>
              <p:cNvPr id="1426" name="Freeform 55">
                <a:extLst>
                  <a:ext uri="{FF2B5EF4-FFF2-40B4-BE49-F238E27FC236}">
                    <a16:creationId xmlns:a16="http://schemas.microsoft.com/office/drawing/2014/main" id="{9CD02A53-7641-4959-AB7A-B2AFC4020733}"/>
                  </a:ext>
                </a:extLst>
              </p:cNvPr>
              <p:cNvSpPr>
                <a:spLocks/>
              </p:cNvSpPr>
              <p:nvPr/>
            </p:nvSpPr>
            <p:spPr bwMode="gray">
              <a:xfrm>
                <a:off x="8840008" y="3671002"/>
                <a:ext cx="25873" cy="42031"/>
              </a:xfrm>
              <a:custGeom>
                <a:avLst/>
                <a:gdLst>
                  <a:gd name="T0" fmla="*/ 6 w 8"/>
                  <a:gd name="T1" fmla="*/ 2 h 13"/>
                  <a:gd name="T2" fmla="*/ 4 w 8"/>
                  <a:gd name="T3" fmla="*/ 1 h 13"/>
                  <a:gd name="T4" fmla="*/ 3 w 8"/>
                  <a:gd name="T5" fmla="*/ 0 h 13"/>
                  <a:gd name="T6" fmla="*/ 1 w 8"/>
                  <a:gd name="T7" fmla="*/ 2 h 13"/>
                  <a:gd name="T8" fmla="*/ 3 w 8"/>
                  <a:gd name="T9" fmla="*/ 3 h 13"/>
                  <a:gd name="T10" fmla="*/ 3 w 8"/>
                  <a:gd name="T11" fmla="*/ 5 h 13"/>
                  <a:gd name="T12" fmla="*/ 1 w 8"/>
                  <a:gd name="T13" fmla="*/ 5 h 13"/>
                  <a:gd name="T14" fmla="*/ 0 w 8"/>
                  <a:gd name="T15" fmla="*/ 7 h 13"/>
                  <a:gd name="T16" fmla="*/ 1 w 8"/>
                  <a:gd name="T17" fmla="*/ 10 h 13"/>
                  <a:gd name="T18" fmla="*/ 4 w 8"/>
                  <a:gd name="T19" fmla="*/ 11 h 13"/>
                  <a:gd name="T20" fmla="*/ 7 w 8"/>
                  <a:gd name="T21" fmla="*/ 13 h 13"/>
                  <a:gd name="T22" fmla="*/ 8 w 8"/>
                  <a:gd name="T23" fmla="*/ 12 h 13"/>
                  <a:gd name="T24" fmla="*/ 5 w 8"/>
                  <a:gd name="T25" fmla="*/ 10 h 13"/>
                  <a:gd name="T26" fmla="*/ 5 w 8"/>
                  <a:gd name="T27" fmla="*/ 8 h 13"/>
                  <a:gd name="T28" fmla="*/ 7 w 8"/>
                  <a:gd name="T29" fmla="*/ 7 h 13"/>
                  <a:gd name="T30" fmla="*/ 8 w 8"/>
                  <a:gd name="T31" fmla="*/ 5 h 13"/>
                  <a:gd name="T32" fmla="*/ 8 w 8"/>
                  <a:gd name="T33" fmla="*/ 4 h 13"/>
                  <a:gd name="T34" fmla="*/ 6 w 8"/>
                  <a:gd name="T3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2"/>
                    </a:moveTo>
                    <a:lnTo>
                      <a:pt x="4" y="1"/>
                    </a:lnTo>
                    <a:lnTo>
                      <a:pt x="3" y="0"/>
                    </a:lnTo>
                    <a:lnTo>
                      <a:pt x="1" y="2"/>
                    </a:lnTo>
                    <a:lnTo>
                      <a:pt x="3" y="3"/>
                    </a:lnTo>
                    <a:lnTo>
                      <a:pt x="3" y="5"/>
                    </a:lnTo>
                    <a:lnTo>
                      <a:pt x="1" y="5"/>
                    </a:lnTo>
                    <a:lnTo>
                      <a:pt x="0" y="7"/>
                    </a:lnTo>
                    <a:lnTo>
                      <a:pt x="1" y="10"/>
                    </a:lnTo>
                    <a:lnTo>
                      <a:pt x="4" y="11"/>
                    </a:lnTo>
                    <a:lnTo>
                      <a:pt x="7" y="13"/>
                    </a:lnTo>
                    <a:lnTo>
                      <a:pt x="8" y="12"/>
                    </a:lnTo>
                    <a:lnTo>
                      <a:pt x="5" y="10"/>
                    </a:lnTo>
                    <a:lnTo>
                      <a:pt x="5" y="8"/>
                    </a:lnTo>
                    <a:lnTo>
                      <a:pt x="7" y="7"/>
                    </a:lnTo>
                    <a:lnTo>
                      <a:pt x="8" y="5"/>
                    </a:lnTo>
                    <a:lnTo>
                      <a:pt x="8" y="4"/>
                    </a:lnTo>
                    <a:lnTo>
                      <a:pt x="6"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7" name="Freeform 163">
                <a:extLst>
                  <a:ext uri="{FF2B5EF4-FFF2-40B4-BE49-F238E27FC236}">
                    <a16:creationId xmlns:a16="http://schemas.microsoft.com/office/drawing/2014/main" id="{05FB71D6-CA72-4E5E-BD59-1A93F5F76D5C}"/>
                  </a:ext>
                </a:extLst>
              </p:cNvPr>
              <p:cNvSpPr>
                <a:spLocks/>
              </p:cNvSpPr>
              <p:nvPr/>
            </p:nvSpPr>
            <p:spPr bwMode="gray">
              <a:xfrm>
                <a:off x="8584506" y="4168911"/>
                <a:ext cx="19407" cy="22633"/>
              </a:xfrm>
              <a:custGeom>
                <a:avLst/>
                <a:gdLst>
                  <a:gd name="T0" fmla="*/ 6 w 6"/>
                  <a:gd name="T1" fmla="*/ 7 h 7"/>
                  <a:gd name="T2" fmla="*/ 5 w 6"/>
                  <a:gd name="T3" fmla="*/ 2 h 7"/>
                  <a:gd name="T4" fmla="*/ 3 w 6"/>
                  <a:gd name="T5" fmla="*/ 1 h 7"/>
                  <a:gd name="T6" fmla="*/ 1 w 6"/>
                  <a:gd name="T7" fmla="*/ 0 h 7"/>
                  <a:gd name="T8" fmla="*/ 0 w 6"/>
                  <a:gd name="T9" fmla="*/ 5 h 7"/>
                  <a:gd name="T10" fmla="*/ 1 w 6"/>
                  <a:gd name="T11" fmla="*/ 6 h 7"/>
                  <a:gd name="T12" fmla="*/ 4 w 6"/>
                  <a:gd name="T13" fmla="*/ 7 h 7"/>
                  <a:gd name="T14" fmla="*/ 6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6" y="7"/>
                    </a:moveTo>
                    <a:lnTo>
                      <a:pt x="5" y="2"/>
                    </a:lnTo>
                    <a:lnTo>
                      <a:pt x="3" y="1"/>
                    </a:lnTo>
                    <a:lnTo>
                      <a:pt x="1" y="0"/>
                    </a:lnTo>
                    <a:lnTo>
                      <a:pt x="0" y="5"/>
                    </a:lnTo>
                    <a:lnTo>
                      <a:pt x="1" y="6"/>
                    </a:lnTo>
                    <a:lnTo>
                      <a:pt x="4" y="7"/>
                    </a:lnTo>
                    <a:lnTo>
                      <a:pt x="6"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8" name="Freeform 239">
                <a:extLst>
                  <a:ext uri="{FF2B5EF4-FFF2-40B4-BE49-F238E27FC236}">
                    <a16:creationId xmlns:a16="http://schemas.microsoft.com/office/drawing/2014/main" id="{D71D90A3-915B-4E6B-B781-0BD483F9228E}"/>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9" name="Freeform 240">
                <a:extLst>
                  <a:ext uri="{FF2B5EF4-FFF2-40B4-BE49-F238E27FC236}">
                    <a16:creationId xmlns:a16="http://schemas.microsoft.com/office/drawing/2014/main" id="{9C73C394-7BF0-40C3-B3EC-1FD559AD7450}"/>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0" name="Freeform 241">
                <a:extLst>
                  <a:ext uri="{FF2B5EF4-FFF2-40B4-BE49-F238E27FC236}">
                    <a16:creationId xmlns:a16="http://schemas.microsoft.com/office/drawing/2014/main" id="{4732B338-6A3A-4C6D-97C0-92E70FC91242}"/>
                  </a:ext>
                </a:extLst>
              </p:cNvPr>
              <p:cNvSpPr>
                <a:spLocks/>
              </p:cNvSpPr>
              <p:nvPr/>
            </p:nvSpPr>
            <p:spPr bwMode="gray">
              <a:xfrm>
                <a:off x="8759154" y="3919956"/>
                <a:ext cx="45278" cy="93764"/>
              </a:xfrm>
              <a:custGeom>
                <a:avLst/>
                <a:gdLst>
                  <a:gd name="T0" fmla="*/ 0 w 14"/>
                  <a:gd name="T1" fmla="*/ 29 h 29"/>
                  <a:gd name="T2" fmla="*/ 2 w 14"/>
                  <a:gd name="T3" fmla="*/ 28 h 29"/>
                  <a:gd name="T4" fmla="*/ 5 w 14"/>
                  <a:gd name="T5" fmla="*/ 23 h 29"/>
                  <a:gd name="T6" fmla="*/ 9 w 14"/>
                  <a:gd name="T7" fmla="*/ 19 h 29"/>
                  <a:gd name="T8" fmla="*/ 9 w 14"/>
                  <a:gd name="T9" fmla="*/ 18 h 29"/>
                  <a:gd name="T10" fmla="*/ 12 w 14"/>
                  <a:gd name="T11" fmla="*/ 15 h 29"/>
                  <a:gd name="T12" fmla="*/ 12 w 14"/>
                  <a:gd name="T13" fmla="*/ 13 h 29"/>
                  <a:gd name="T14" fmla="*/ 12 w 14"/>
                  <a:gd name="T15" fmla="*/ 6 h 29"/>
                  <a:gd name="T16" fmla="*/ 12 w 14"/>
                  <a:gd name="T17" fmla="*/ 5 h 29"/>
                  <a:gd name="T18" fmla="*/ 14 w 14"/>
                  <a:gd name="T19" fmla="*/ 4 h 29"/>
                  <a:gd name="T20" fmla="*/ 14 w 14"/>
                  <a:gd name="T21" fmla="*/ 1 h 29"/>
                  <a:gd name="T22" fmla="*/ 12 w 14"/>
                  <a:gd name="T23" fmla="*/ 0 h 29"/>
                  <a:gd name="T24" fmla="*/ 11 w 14"/>
                  <a:gd name="T25" fmla="*/ 2 h 29"/>
                  <a:gd name="T26" fmla="*/ 8 w 14"/>
                  <a:gd name="T27" fmla="*/ 1 h 29"/>
                  <a:gd name="T28" fmla="*/ 3 w 14"/>
                  <a:gd name="T29" fmla="*/ 8 h 29"/>
                  <a:gd name="T30" fmla="*/ 1 w 14"/>
                  <a:gd name="T31" fmla="*/ 11 h 29"/>
                  <a:gd name="T32" fmla="*/ 0 w 14"/>
                  <a:gd name="T33" fmla="*/ 14 h 29"/>
                  <a:gd name="T34" fmla="*/ 1 w 14"/>
                  <a:gd name="T35" fmla="*/ 17 h 29"/>
                  <a:gd name="T36" fmla="*/ 0 w 14"/>
                  <a:gd name="T37" fmla="*/ 19 h 29"/>
                  <a:gd name="T38" fmla="*/ 0 w 14"/>
                  <a:gd name="T39" fmla="*/ 21 h 29"/>
                  <a:gd name="T40" fmla="*/ 1 w 14"/>
                  <a:gd name="T41" fmla="*/ 22 h 29"/>
                  <a:gd name="T42" fmla="*/ 1 w 14"/>
                  <a:gd name="T43" fmla="*/ 25 h 29"/>
                  <a:gd name="T44" fmla="*/ 2 w 14"/>
                  <a:gd name="T45" fmla="*/ 25 h 29"/>
                  <a:gd name="T46" fmla="*/ 2 w 14"/>
                  <a:gd name="T47" fmla="*/ 26 h 29"/>
                  <a:gd name="T48" fmla="*/ 0 w 14"/>
                  <a:gd name="T4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9">
                    <a:moveTo>
                      <a:pt x="0" y="29"/>
                    </a:moveTo>
                    <a:lnTo>
                      <a:pt x="2" y="28"/>
                    </a:lnTo>
                    <a:lnTo>
                      <a:pt x="5" y="23"/>
                    </a:lnTo>
                    <a:lnTo>
                      <a:pt x="9" y="19"/>
                    </a:lnTo>
                    <a:lnTo>
                      <a:pt x="9" y="18"/>
                    </a:lnTo>
                    <a:lnTo>
                      <a:pt x="12" y="15"/>
                    </a:lnTo>
                    <a:lnTo>
                      <a:pt x="12" y="13"/>
                    </a:lnTo>
                    <a:lnTo>
                      <a:pt x="12" y="6"/>
                    </a:lnTo>
                    <a:lnTo>
                      <a:pt x="12" y="5"/>
                    </a:lnTo>
                    <a:lnTo>
                      <a:pt x="14" y="4"/>
                    </a:lnTo>
                    <a:lnTo>
                      <a:pt x="14" y="1"/>
                    </a:lnTo>
                    <a:lnTo>
                      <a:pt x="12" y="0"/>
                    </a:lnTo>
                    <a:lnTo>
                      <a:pt x="11" y="2"/>
                    </a:lnTo>
                    <a:lnTo>
                      <a:pt x="8" y="1"/>
                    </a:lnTo>
                    <a:lnTo>
                      <a:pt x="3" y="8"/>
                    </a:lnTo>
                    <a:lnTo>
                      <a:pt x="1" y="11"/>
                    </a:lnTo>
                    <a:lnTo>
                      <a:pt x="0" y="14"/>
                    </a:lnTo>
                    <a:lnTo>
                      <a:pt x="1" y="17"/>
                    </a:lnTo>
                    <a:lnTo>
                      <a:pt x="0" y="19"/>
                    </a:lnTo>
                    <a:lnTo>
                      <a:pt x="0" y="21"/>
                    </a:lnTo>
                    <a:lnTo>
                      <a:pt x="1" y="22"/>
                    </a:lnTo>
                    <a:lnTo>
                      <a:pt x="1" y="25"/>
                    </a:lnTo>
                    <a:lnTo>
                      <a:pt x="2" y="25"/>
                    </a:lnTo>
                    <a:lnTo>
                      <a:pt x="2" y="26"/>
                    </a:lnTo>
                    <a:lnTo>
                      <a:pt x="0" y="29"/>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1" name="Freeform 477">
                <a:extLst>
                  <a:ext uri="{FF2B5EF4-FFF2-40B4-BE49-F238E27FC236}">
                    <a16:creationId xmlns:a16="http://schemas.microsoft.com/office/drawing/2014/main" id="{BE27B48A-6B31-4B3B-8D86-CD6556D66782}"/>
                  </a:ext>
                </a:extLst>
              </p:cNvPr>
              <p:cNvSpPr>
                <a:spLocks/>
              </p:cNvSpPr>
              <p:nvPr/>
            </p:nvSpPr>
            <p:spPr bwMode="gray">
              <a:xfrm>
                <a:off x="8403392" y="2626688"/>
                <a:ext cx="669482" cy="1532521"/>
              </a:xfrm>
              <a:custGeom>
                <a:avLst/>
                <a:gdLst>
                  <a:gd name="T0" fmla="*/ 4 w 207"/>
                  <a:gd name="T1" fmla="*/ 387 h 474"/>
                  <a:gd name="T2" fmla="*/ 7 w 207"/>
                  <a:gd name="T3" fmla="*/ 390 h 474"/>
                  <a:gd name="T4" fmla="*/ 12 w 207"/>
                  <a:gd name="T5" fmla="*/ 403 h 474"/>
                  <a:gd name="T6" fmla="*/ 16 w 207"/>
                  <a:gd name="T7" fmla="*/ 424 h 474"/>
                  <a:gd name="T8" fmla="*/ 26 w 207"/>
                  <a:gd name="T9" fmla="*/ 444 h 474"/>
                  <a:gd name="T10" fmla="*/ 26 w 207"/>
                  <a:gd name="T11" fmla="*/ 460 h 474"/>
                  <a:gd name="T12" fmla="*/ 30 w 207"/>
                  <a:gd name="T13" fmla="*/ 473 h 474"/>
                  <a:gd name="T14" fmla="*/ 49 w 207"/>
                  <a:gd name="T15" fmla="*/ 462 h 474"/>
                  <a:gd name="T16" fmla="*/ 66 w 207"/>
                  <a:gd name="T17" fmla="*/ 452 h 474"/>
                  <a:gd name="T18" fmla="*/ 82 w 207"/>
                  <a:gd name="T19" fmla="*/ 428 h 474"/>
                  <a:gd name="T20" fmla="*/ 87 w 207"/>
                  <a:gd name="T21" fmla="*/ 406 h 474"/>
                  <a:gd name="T22" fmla="*/ 87 w 207"/>
                  <a:gd name="T23" fmla="*/ 398 h 474"/>
                  <a:gd name="T24" fmla="*/ 83 w 207"/>
                  <a:gd name="T25" fmla="*/ 384 h 474"/>
                  <a:gd name="T26" fmla="*/ 79 w 207"/>
                  <a:gd name="T27" fmla="*/ 378 h 474"/>
                  <a:gd name="T28" fmla="*/ 101 w 207"/>
                  <a:gd name="T29" fmla="*/ 370 h 474"/>
                  <a:gd name="T30" fmla="*/ 112 w 207"/>
                  <a:gd name="T31" fmla="*/ 359 h 474"/>
                  <a:gd name="T32" fmla="*/ 98 w 207"/>
                  <a:gd name="T33" fmla="*/ 358 h 474"/>
                  <a:gd name="T34" fmla="*/ 83 w 207"/>
                  <a:gd name="T35" fmla="*/ 352 h 474"/>
                  <a:gd name="T36" fmla="*/ 97 w 207"/>
                  <a:gd name="T37" fmla="*/ 352 h 474"/>
                  <a:gd name="T38" fmla="*/ 107 w 207"/>
                  <a:gd name="T39" fmla="*/ 356 h 474"/>
                  <a:gd name="T40" fmla="*/ 114 w 207"/>
                  <a:gd name="T41" fmla="*/ 328 h 474"/>
                  <a:gd name="T42" fmla="*/ 102 w 207"/>
                  <a:gd name="T43" fmla="*/ 318 h 474"/>
                  <a:gd name="T44" fmla="*/ 89 w 207"/>
                  <a:gd name="T45" fmla="*/ 332 h 474"/>
                  <a:gd name="T46" fmla="*/ 92 w 207"/>
                  <a:gd name="T47" fmla="*/ 326 h 474"/>
                  <a:gd name="T48" fmla="*/ 95 w 207"/>
                  <a:gd name="T49" fmla="*/ 306 h 474"/>
                  <a:gd name="T50" fmla="*/ 99 w 207"/>
                  <a:gd name="T51" fmla="*/ 283 h 474"/>
                  <a:gd name="T52" fmla="*/ 98 w 207"/>
                  <a:gd name="T53" fmla="*/ 254 h 474"/>
                  <a:gd name="T54" fmla="*/ 106 w 207"/>
                  <a:gd name="T55" fmla="*/ 245 h 474"/>
                  <a:gd name="T56" fmla="*/ 113 w 207"/>
                  <a:gd name="T57" fmla="*/ 243 h 474"/>
                  <a:gd name="T58" fmla="*/ 118 w 207"/>
                  <a:gd name="T59" fmla="*/ 233 h 474"/>
                  <a:gd name="T60" fmla="*/ 130 w 207"/>
                  <a:gd name="T61" fmla="*/ 221 h 474"/>
                  <a:gd name="T62" fmla="*/ 146 w 207"/>
                  <a:gd name="T63" fmla="*/ 212 h 474"/>
                  <a:gd name="T64" fmla="*/ 160 w 207"/>
                  <a:gd name="T65" fmla="*/ 191 h 474"/>
                  <a:gd name="T66" fmla="*/ 165 w 207"/>
                  <a:gd name="T67" fmla="*/ 184 h 474"/>
                  <a:gd name="T68" fmla="*/ 159 w 207"/>
                  <a:gd name="T69" fmla="*/ 171 h 474"/>
                  <a:gd name="T70" fmla="*/ 164 w 207"/>
                  <a:gd name="T71" fmla="*/ 152 h 474"/>
                  <a:gd name="T72" fmla="*/ 172 w 207"/>
                  <a:gd name="T73" fmla="*/ 145 h 474"/>
                  <a:gd name="T74" fmla="*/ 177 w 207"/>
                  <a:gd name="T75" fmla="*/ 142 h 474"/>
                  <a:gd name="T76" fmla="*/ 181 w 207"/>
                  <a:gd name="T77" fmla="*/ 133 h 474"/>
                  <a:gd name="T78" fmla="*/ 191 w 207"/>
                  <a:gd name="T79" fmla="*/ 137 h 474"/>
                  <a:gd name="T80" fmla="*/ 205 w 207"/>
                  <a:gd name="T81" fmla="*/ 130 h 474"/>
                  <a:gd name="T82" fmla="*/ 198 w 207"/>
                  <a:gd name="T83" fmla="*/ 85 h 474"/>
                  <a:gd name="T84" fmla="*/ 198 w 207"/>
                  <a:gd name="T85" fmla="*/ 53 h 474"/>
                  <a:gd name="T86" fmla="*/ 152 w 207"/>
                  <a:gd name="T87" fmla="*/ 1 h 474"/>
                  <a:gd name="T88" fmla="*/ 145 w 207"/>
                  <a:gd name="T89" fmla="*/ 8 h 474"/>
                  <a:gd name="T90" fmla="*/ 142 w 207"/>
                  <a:gd name="T91" fmla="*/ 28 h 474"/>
                  <a:gd name="T92" fmla="*/ 113 w 207"/>
                  <a:gd name="T93" fmla="*/ 34 h 474"/>
                  <a:gd name="T94" fmla="*/ 97 w 207"/>
                  <a:gd name="T95" fmla="*/ 43 h 474"/>
                  <a:gd name="T96" fmla="*/ 80 w 207"/>
                  <a:gd name="T97" fmla="*/ 72 h 474"/>
                  <a:gd name="T98" fmla="*/ 70 w 207"/>
                  <a:gd name="T99" fmla="*/ 105 h 474"/>
                  <a:gd name="T100" fmla="*/ 56 w 207"/>
                  <a:gd name="T101" fmla="*/ 129 h 474"/>
                  <a:gd name="T102" fmla="*/ 47 w 207"/>
                  <a:gd name="T103" fmla="*/ 185 h 474"/>
                  <a:gd name="T104" fmla="*/ 30 w 207"/>
                  <a:gd name="T105" fmla="*/ 201 h 474"/>
                  <a:gd name="T106" fmla="*/ 19 w 207"/>
                  <a:gd name="T107" fmla="*/ 234 h 474"/>
                  <a:gd name="T108" fmla="*/ 16 w 207"/>
                  <a:gd name="T109" fmla="*/ 256 h 474"/>
                  <a:gd name="T110" fmla="*/ 24 w 207"/>
                  <a:gd name="T111" fmla="*/ 299 h 474"/>
                  <a:gd name="T112" fmla="*/ 21 w 207"/>
                  <a:gd name="T113" fmla="*/ 330 h 474"/>
                  <a:gd name="T114" fmla="*/ 9 w 207"/>
                  <a:gd name="T115" fmla="*/ 35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474">
                    <a:moveTo>
                      <a:pt x="1" y="365"/>
                    </a:moveTo>
                    <a:lnTo>
                      <a:pt x="0" y="369"/>
                    </a:lnTo>
                    <a:lnTo>
                      <a:pt x="0" y="372"/>
                    </a:lnTo>
                    <a:lnTo>
                      <a:pt x="1" y="384"/>
                    </a:lnTo>
                    <a:lnTo>
                      <a:pt x="2" y="385"/>
                    </a:lnTo>
                    <a:lnTo>
                      <a:pt x="3" y="385"/>
                    </a:lnTo>
                    <a:lnTo>
                      <a:pt x="4" y="387"/>
                    </a:lnTo>
                    <a:lnTo>
                      <a:pt x="4" y="389"/>
                    </a:lnTo>
                    <a:lnTo>
                      <a:pt x="4" y="390"/>
                    </a:lnTo>
                    <a:lnTo>
                      <a:pt x="5" y="388"/>
                    </a:lnTo>
                    <a:lnTo>
                      <a:pt x="6" y="386"/>
                    </a:lnTo>
                    <a:lnTo>
                      <a:pt x="7" y="387"/>
                    </a:lnTo>
                    <a:lnTo>
                      <a:pt x="6" y="390"/>
                    </a:lnTo>
                    <a:lnTo>
                      <a:pt x="7" y="390"/>
                    </a:lnTo>
                    <a:lnTo>
                      <a:pt x="8" y="391"/>
                    </a:lnTo>
                    <a:lnTo>
                      <a:pt x="6" y="392"/>
                    </a:lnTo>
                    <a:lnTo>
                      <a:pt x="5" y="395"/>
                    </a:lnTo>
                    <a:lnTo>
                      <a:pt x="9" y="396"/>
                    </a:lnTo>
                    <a:lnTo>
                      <a:pt x="10" y="399"/>
                    </a:lnTo>
                    <a:lnTo>
                      <a:pt x="9" y="404"/>
                    </a:lnTo>
                    <a:lnTo>
                      <a:pt x="12" y="403"/>
                    </a:lnTo>
                    <a:lnTo>
                      <a:pt x="13" y="406"/>
                    </a:lnTo>
                    <a:lnTo>
                      <a:pt x="11" y="409"/>
                    </a:lnTo>
                    <a:lnTo>
                      <a:pt x="12" y="413"/>
                    </a:lnTo>
                    <a:lnTo>
                      <a:pt x="11" y="417"/>
                    </a:lnTo>
                    <a:lnTo>
                      <a:pt x="14" y="417"/>
                    </a:lnTo>
                    <a:lnTo>
                      <a:pt x="15" y="421"/>
                    </a:lnTo>
                    <a:lnTo>
                      <a:pt x="16" y="424"/>
                    </a:lnTo>
                    <a:lnTo>
                      <a:pt x="18" y="430"/>
                    </a:lnTo>
                    <a:lnTo>
                      <a:pt x="21" y="432"/>
                    </a:lnTo>
                    <a:lnTo>
                      <a:pt x="23" y="436"/>
                    </a:lnTo>
                    <a:lnTo>
                      <a:pt x="26" y="438"/>
                    </a:lnTo>
                    <a:lnTo>
                      <a:pt x="28" y="441"/>
                    </a:lnTo>
                    <a:lnTo>
                      <a:pt x="28" y="443"/>
                    </a:lnTo>
                    <a:lnTo>
                      <a:pt x="26" y="444"/>
                    </a:lnTo>
                    <a:lnTo>
                      <a:pt x="24" y="444"/>
                    </a:lnTo>
                    <a:lnTo>
                      <a:pt x="23" y="445"/>
                    </a:lnTo>
                    <a:lnTo>
                      <a:pt x="26" y="449"/>
                    </a:lnTo>
                    <a:lnTo>
                      <a:pt x="23" y="449"/>
                    </a:lnTo>
                    <a:lnTo>
                      <a:pt x="22" y="448"/>
                    </a:lnTo>
                    <a:lnTo>
                      <a:pt x="21" y="451"/>
                    </a:lnTo>
                    <a:lnTo>
                      <a:pt x="26" y="460"/>
                    </a:lnTo>
                    <a:lnTo>
                      <a:pt x="28" y="464"/>
                    </a:lnTo>
                    <a:lnTo>
                      <a:pt x="29" y="466"/>
                    </a:lnTo>
                    <a:lnTo>
                      <a:pt x="28" y="468"/>
                    </a:lnTo>
                    <a:lnTo>
                      <a:pt x="28" y="471"/>
                    </a:lnTo>
                    <a:lnTo>
                      <a:pt x="27" y="471"/>
                    </a:lnTo>
                    <a:lnTo>
                      <a:pt x="27" y="473"/>
                    </a:lnTo>
                    <a:lnTo>
                      <a:pt x="30" y="473"/>
                    </a:lnTo>
                    <a:lnTo>
                      <a:pt x="34" y="474"/>
                    </a:lnTo>
                    <a:lnTo>
                      <a:pt x="39" y="472"/>
                    </a:lnTo>
                    <a:lnTo>
                      <a:pt x="44" y="472"/>
                    </a:lnTo>
                    <a:lnTo>
                      <a:pt x="47" y="473"/>
                    </a:lnTo>
                    <a:lnTo>
                      <a:pt x="48" y="472"/>
                    </a:lnTo>
                    <a:lnTo>
                      <a:pt x="49" y="468"/>
                    </a:lnTo>
                    <a:lnTo>
                      <a:pt x="49" y="462"/>
                    </a:lnTo>
                    <a:lnTo>
                      <a:pt x="50" y="458"/>
                    </a:lnTo>
                    <a:lnTo>
                      <a:pt x="52" y="454"/>
                    </a:lnTo>
                    <a:lnTo>
                      <a:pt x="54" y="455"/>
                    </a:lnTo>
                    <a:lnTo>
                      <a:pt x="56" y="452"/>
                    </a:lnTo>
                    <a:lnTo>
                      <a:pt x="59" y="451"/>
                    </a:lnTo>
                    <a:lnTo>
                      <a:pt x="63" y="451"/>
                    </a:lnTo>
                    <a:lnTo>
                      <a:pt x="66" y="452"/>
                    </a:lnTo>
                    <a:lnTo>
                      <a:pt x="69" y="451"/>
                    </a:lnTo>
                    <a:lnTo>
                      <a:pt x="72" y="452"/>
                    </a:lnTo>
                    <a:lnTo>
                      <a:pt x="75" y="452"/>
                    </a:lnTo>
                    <a:lnTo>
                      <a:pt x="77" y="446"/>
                    </a:lnTo>
                    <a:lnTo>
                      <a:pt x="79" y="440"/>
                    </a:lnTo>
                    <a:lnTo>
                      <a:pt x="82" y="435"/>
                    </a:lnTo>
                    <a:lnTo>
                      <a:pt x="82" y="428"/>
                    </a:lnTo>
                    <a:lnTo>
                      <a:pt x="84" y="425"/>
                    </a:lnTo>
                    <a:lnTo>
                      <a:pt x="83" y="421"/>
                    </a:lnTo>
                    <a:lnTo>
                      <a:pt x="84" y="418"/>
                    </a:lnTo>
                    <a:lnTo>
                      <a:pt x="86" y="414"/>
                    </a:lnTo>
                    <a:lnTo>
                      <a:pt x="86" y="412"/>
                    </a:lnTo>
                    <a:lnTo>
                      <a:pt x="85" y="409"/>
                    </a:lnTo>
                    <a:lnTo>
                      <a:pt x="87" y="406"/>
                    </a:lnTo>
                    <a:lnTo>
                      <a:pt x="86" y="404"/>
                    </a:lnTo>
                    <a:lnTo>
                      <a:pt x="84" y="402"/>
                    </a:lnTo>
                    <a:lnTo>
                      <a:pt x="84" y="400"/>
                    </a:lnTo>
                    <a:lnTo>
                      <a:pt x="84" y="399"/>
                    </a:lnTo>
                    <a:lnTo>
                      <a:pt x="86" y="400"/>
                    </a:lnTo>
                    <a:lnTo>
                      <a:pt x="88" y="400"/>
                    </a:lnTo>
                    <a:lnTo>
                      <a:pt x="87" y="398"/>
                    </a:lnTo>
                    <a:lnTo>
                      <a:pt x="87" y="397"/>
                    </a:lnTo>
                    <a:lnTo>
                      <a:pt x="88" y="395"/>
                    </a:lnTo>
                    <a:lnTo>
                      <a:pt x="88" y="393"/>
                    </a:lnTo>
                    <a:lnTo>
                      <a:pt x="88" y="389"/>
                    </a:lnTo>
                    <a:lnTo>
                      <a:pt x="88" y="387"/>
                    </a:lnTo>
                    <a:lnTo>
                      <a:pt x="86" y="385"/>
                    </a:lnTo>
                    <a:lnTo>
                      <a:pt x="83" y="384"/>
                    </a:lnTo>
                    <a:lnTo>
                      <a:pt x="84" y="384"/>
                    </a:lnTo>
                    <a:lnTo>
                      <a:pt x="86" y="384"/>
                    </a:lnTo>
                    <a:lnTo>
                      <a:pt x="89" y="384"/>
                    </a:lnTo>
                    <a:lnTo>
                      <a:pt x="90" y="383"/>
                    </a:lnTo>
                    <a:lnTo>
                      <a:pt x="87" y="380"/>
                    </a:lnTo>
                    <a:lnTo>
                      <a:pt x="79" y="379"/>
                    </a:lnTo>
                    <a:lnTo>
                      <a:pt x="79" y="378"/>
                    </a:lnTo>
                    <a:lnTo>
                      <a:pt x="86" y="378"/>
                    </a:lnTo>
                    <a:lnTo>
                      <a:pt x="90" y="379"/>
                    </a:lnTo>
                    <a:lnTo>
                      <a:pt x="92" y="378"/>
                    </a:lnTo>
                    <a:lnTo>
                      <a:pt x="92" y="375"/>
                    </a:lnTo>
                    <a:lnTo>
                      <a:pt x="96" y="375"/>
                    </a:lnTo>
                    <a:lnTo>
                      <a:pt x="100" y="371"/>
                    </a:lnTo>
                    <a:lnTo>
                      <a:pt x="101" y="370"/>
                    </a:lnTo>
                    <a:lnTo>
                      <a:pt x="101" y="366"/>
                    </a:lnTo>
                    <a:lnTo>
                      <a:pt x="103" y="367"/>
                    </a:lnTo>
                    <a:lnTo>
                      <a:pt x="103" y="370"/>
                    </a:lnTo>
                    <a:lnTo>
                      <a:pt x="107" y="370"/>
                    </a:lnTo>
                    <a:lnTo>
                      <a:pt x="109" y="366"/>
                    </a:lnTo>
                    <a:lnTo>
                      <a:pt x="113" y="363"/>
                    </a:lnTo>
                    <a:lnTo>
                      <a:pt x="112" y="359"/>
                    </a:lnTo>
                    <a:lnTo>
                      <a:pt x="114" y="361"/>
                    </a:lnTo>
                    <a:lnTo>
                      <a:pt x="116" y="361"/>
                    </a:lnTo>
                    <a:lnTo>
                      <a:pt x="116" y="359"/>
                    </a:lnTo>
                    <a:lnTo>
                      <a:pt x="117" y="357"/>
                    </a:lnTo>
                    <a:lnTo>
                      <a:pt x="117" y="356"/>
                    </a:lnTo>
                    <a:lnTo>
                      <a:pt x="102" y="359"/>
                    </a:lnTo>
                    <a:lnTo>
                      <a:pt x="98" y="358"/>
                    </a:lnTo>
                    <a:lnTo>
                      <a:pt x="97" y="359"/>
                    </a:lnTo>
                    <a:lnTo>
                      <a:pt x="96" y="358"/>
                    </a:lnTo>
                    <a:lnTo>
                      <a:pt x="95" y="356"/>
                    </a:lnTo>
                    <a:lnTo>
                      <a:pt x="87" y="353"/>
                    </a:lnTo>
                    <a:lnTo>
                      <a:pt x="83" y="354"/>
                    </a:lnTo>
                    <a:lnTo>
                      <a:pt x="82" y="353"/>
                    </a:lnTo>
                    <a:lnTo>
                      <a:pt x="83" y="352"/>
                    </a:lnTo>
                    <a:lnTo>
                      <a:pt x="84" y="350"/>
                    </a:lnTo>
                    <a:lnTo>
                      <a:pt x="87" y="350"/>
                    </a:lnTo>
                    <a:lnTo>
                      <a:pt x="89" y="350"/>
                    </a:lnTo>
                    <a:lnTo>
                      <a:pt x="92" y="350"/>
                    </a:lnTo>
                    <a:lnTo>
                      <a:pt x="93" y="350"/>
                    </a:lnTo>
                    <a:lnTo>
                      <a:pt x="95" y="353"/>
                    </a:lnTo>
                    <a:lnTo>
                      <a:pt x="97" y="352"/>
                    </a:lnTo>
                    <a:lnTo>
                      <a:pt x="97" y="350"/>
                    </a:lnTo>
                    <a:lnTo>
                      <a:pt x="100" y="352"/>
                    </a:lnTo>
                    <a:lnTo>
                      <a:pt x="102" y="353"/>
                    </a:lnTo>
                    <a:lnTo>
                      <a:pt x="103" y="352"/>
                    </a:lnTo>
                    <a:lnTo>
                      <a:pt x="104" y="352"/>
                    </a:lnTo>
                    <a:lnTo>
                      <a:pt x="105" y="356"/>
                    </a:lnTo>
                    <a:lnTo>
                      <a:pt x="107" y="356"/>
                    </a:lnTo>
                    <a:lnTo>
                      <a:pt x="116" y="351"/>
                    </a:lnTo>
                    <a:lnTo>
                      <a:pt x="119" y="346"/>
                    </a:lnTo>
                    <a:lnTo>
                      <a:pt x="121" y="345"/>
                    </a:lnTo>
                    <a:lnTo>
                      <a:pt x="122" y="340"/>
                    </a:lnTo>
                    <a:lnTo>
                      <a:pt x="120" y="335"/>
                    </a:lnTo>
                    <a:lnTo>
                      <a:pt x="116" y="333"/>
                    </a:lnTo>
                    <a:lnTo>
                      <a:pt x="114" y="328"/>
                    </a:lnTo>
                    <a:lnTo>
                      <a:pt x="116" y="328"/>
                    </a:lnTo>
                    <a:lnTo>
                      <a:pt x="116" y="327"/>
                    </a:lnTo>
                    <a:lnTo>
                      <a:pt x="109" y="324"/>
                    </a:lnTo>
                    <a:lnTo>
                      <a:pt x="109" y="322"/>
                    </a:lnTo>
                    <a:lnTo>
                      <a:pt x="108" y="319"/>
                    </a:lnTo>
                    <a:lnTo>
                      <a:pt x="103" y="319"/>
                    </a:lnTo>
                    <a:lnTo>
                      <a:pt x="102" y="318"/>
                    </a:lnTo>
                    <a:lnTo>
                      <a:pt x="101" y="316"/>
                    </a:lnTo>
                    <a:lnTo>
                      <a:pt x="100" y="316"/>
                    </a:lnTo>
                    <a:lnTo>
                      <a:pt x="100" y="318"/>
                    </a:lnTo>
                    <a:lnTo>
                      <a:pt x="98" y="323"/>
                    </a:lnTo>
                    <a:lnTo>
                      <a:pt x="96" y="326"/>
                    </a:lnTo>
                    <a:lnTo>
                      <a:pt x="91" y="330"/>
                    </a:lnTo>
                    <a:lnTo>
                      <a:pt x="89" y="332"/>
                    </a:lnTo>
                    <a:lnTo>
                      <a:pt x="86" y="332"/>
                    </a:lnTo>
                    <a:lnTo>
                      <a:pt x="83" y="332"/>
                    </a:lnTo>
                    <a:lnTo>
                      <a:pt x="80" y="332"/>
                    </a:lnTo>
                    <a:lnTo>
                      <a:pt x="83" y="330"/>
                    </a:lnTo>
                    <a:lnTo>
                      <a:pt x="87" y="329"/>
                    </a:lnTo>
                    <a:lnTo>
                      <a:pt x="89" y="327"/>
                    </a:lnTo>
                    <a:lnTo>
                      <a:pt x="92" y="326"/>
                    </a:lnTo>
                    <a:lnTo>
                      <a:pt x="97" y="321"/>
                    </a:lnTo>
                    <a:lnTo>
                      <a:pt x="97" y="318"/>
                    </a:lnTo>
                    <a:lnTo>
                      <a:pt x="97" y="314"/>
                    </a:lnTo>
                    <a:lnTo>
                      <a:pt x="95" y="314"/>
                    </a:lnTo>
                    <a:lnTo>
                      <a:pt x="96" y="312"/>
                    </a:lnTo>
                    <a:lnTo>
                      <a:pt x="96" y="309"/>
                    </a:lnTo>
                    <a:lnTo>
                      <a:pt x="95" y="306"/>
                    </a:lnTo>
                    <a:lnTo>
                      <a:pt x="95" y="298"/>
                    </a:lnTo>
                    <a:lnTo>
                      <a:pt x="95" y="293"/>
                    </a:lnTo>
                    <a:lnTo>
                      <a:pt x="94" y="287"/>
                    </a:lnTo>
                    <a:lnTo>
                      <a:pt x="94" y="284"/>
                    </a:lnTo>
                    <a:lnTo>
                      <a:pt x="95" y="282"/>
                    </a:lnTo>
                    <a:lnTo>
                      <a:pt x="95" y="280"/>
                    </a:lnTo>
                    <a:lnTo>
                      <a:pt x="99" y="283"/>
                    </a:lnTo>
                    <a:lnTo>
                      <a:pt x="99" y="280"/>
                    </a:lnTo>
                    <a:lnTo>
                      <a:pt x="98" y="274"/>
                    </a:lnTo>
                    <a:lnTo>
                      <a:pt x="99" y="268"/>
                    </a:lnTo>
                    <a:lnTo>
                      <a:pt x="101" y="263"/>
                    </a:lnTo>
                    <a:lnTo>
                      <a:pt x="99" y="260"/>
                    </a:lnTo>
                    <a:lnTo>
                      <a:pt x="98" y="258"/>
                    </a:lnTo>
                    <a:lnTo>
                      <a:pt x="98" y="254"/>
                    </a:lnTo>
                    <a:lnTo>
                      <a:pt x="103" y="256"/>
                    </a:lnTo>
                    <a:lnTo>
                      <a:pt x="103" y="255"/>
                    </a:lnTo>
                    <a:lnTo>
                      <a:pt x="104" y="254"/>
                    </a:lnTo>
                    <a:lnTo>
                      <a:pt x="106" y="252"/>
                    </a:lnTo>
                    <a:lnTo>
                      <a:pt x="106" y="251"/>
                    </a:lnTo>
                    <a:lnTo>
                      <a:pt x="106" y="250"/>
                    </a:lnTo>
                    <a:lnTo>
                      <a:pt x="106" y="245"/>
                    </a:lnTo>
                    <a:lnTo>
                      <a:pt x="105" y="242"/>
                    </a:lnTo>
                    <a:lnTo>
                      <a:pt x="105" y="240"/>
                    </a:lnTo>
                    <a:lnTo>
                      <a:pt x="106" y="243"/>
                    </a:lnTo>
                    <a:lnTo>
                      <a:pt x="109" y="245"/>
                    </a:lnTo>
                    <a:lnTo>
                      <a:pt x="110" y="245"/>
                    </a:lnTo>
                    <a:lnTo>
                      <a:pt x="112" y="242"/>
                    </a:lnTo>
                    <a:lnTo>
                      <a:pt x="113" y="243"/>
                    </a:lnTo>
                    <a:lnTo>
                      <a:pt x="114" y="240"/>
                    </a:lnTo>
                    <a:lnTo>
                      <a:pt x="115" y="239"/>
                    </a:lnTo>
                    <a:lnTo>
                      <a:pt x="112" y="237"/>
                    </a:lnTo>
                    <a:lnTo>
                      <a:pt x="114" y="237"/>
                    </a:lnTo>
                    <a:lnTo>
                      <a:pt x="116" y="236"/>
                    </a:lnTo>
                    <a:lnTo>
                      <a:pt x="116" y="234"/>
                    </a:lnTo>
                    <a:lnTo>
                      <a:pt x="118" y="233"/>
                    </a:lnTo>
                    <a:lnTo>
                      <a:pt x="118" y="231"/>
                    </a:lnTo>
                    <a:lnTo>
                      <a:pt x="120" y="230"/>
                    </a:lnTo>
                    <a:lnTo>
                      <a:pt x="121" y="227"/>
                    </a:lnTo>
                    <a:lnTo>
                      <a:pt x="122" y="226"/>
                    </a:lnTo>
                    <a:lnTo>
                      <a:pt x="125" y="227"/>
                    </a:lnTo>
                    <a:lnTo>
                      <a:pt x="129" y="224"/>
                    </a:lnTo>
                    <a:lnTo>
                      <a:pt x="130" y="221"/>
                    </a:lnTo>
                    <a:lnTo>
                      <a:pt x="134" y="218"/>
                    </a:lnTo>
                    <a:lnTo>
                      <a:pt x="136" y="219"/>
                    </a:lnTo>
                    <a:lnTo>
                      <a:pt x="139" y="218"/>
                    </a:lnTo>
                    <a:lnTo>
                      <a:pt x="140" y="215"/>
                    </a:lnTo>
                    <a:lnTo>
                      <a:pt x="142" y="212"/>
                    </a:lnTo>
                    <a:lnTo>
                      <a:pt x="144" y="214"/>
                    </a:lnTo>
                    <a:lnTo>
                      <a:pt x="146" y="212"/>
                    </a:lnTo>
                    <a:lnTo>
                      <a:pt x="149" y="210"/>
                    </a:lnTo>
                    <a:lnTo>
                      <a:pt x="151" y="207"/>
                    </a:lnTo>
                    <a:lnTo>
                      <a:pt x="152" y="207"/>
                    </a:lnTo>
                    <a:lnTo>
                      <a:pt x="155" y="202"/>
                    </a:lnTo>
                    <a:lnTo>
                      <a:pt x="155" y="199"/>
                    </a:lnTo>
                    <a:lnTo>
                      <a:pt x="159" y="195"/>
                    </a:lnTo>
                    <a:lnTo>
                      <a:pt x="160" y="191"/>
                    </a:lnTo>
                    <a:lnTo>
                      <a:pt x="162" y="188"/>
                    </a:lnTo>
                    <a:lnTo>
                      <a:pt x="164" y="186"/>
                    </a:lnTo>
                    <a:lnTo>
                      <a:pt x="164" y="188"/>
                    </a:lnTo>
                    <a:lnTo>
                      <a:pt x="164" y="191"/>
                    </a:lnTo>
                    <a:lnTo>
                      <a:pt x="166" y="188"/>
                    </a:lnTo>
                    <a:lnTo>
                      <a:pt x="166" y="186"/>
                    </a:lnTo>
                    <a:lnTo>
                      <a:pt x="165" y="184"/>
                    </a:lnTo>
                    <a:lnTo>
                      <a:pt x="165" y="182"/>
                    </a:lnTo>
                    <a:lnTo>
                      <a:pt x="161" y="178"/>
                    </a:lnTo>
                    <a:lnTo>
                      <a:pt x="160" y="176"/>
                    </a:lnTo>
                    <a:lnTo>
                      <a:pt x="161" y="176"/>
                    </a:lnTo>
                    <a:lnTo>
                      <a:pt x="161" y="174"/>
                    </a:lnTo>
                    <a:lnTo>
                      <a:pt x="159" y="172"/>
                    </a:lnTo>
                    <a:lnTo>
                      <a:pt x="159" y="171"/>
                    </a:lnTo>
                    <a:lnTo>
                      <a:pt x="161" y="170"/>
                    </a:lnTo>
                    <a:lnTo>
                      <a:pt x="161" y="168"/>
                    </a:lnTo>
                    <a:lnTo>
                      <a:pt x="164" y="167"/>
                    </a:lnTo>
                    <a:lnTo>
                      <a:pt x="166" y="160"/>
                    </a:lnTo>
                    <a:lnTo>
                      <a:pt x="166" y="158"/>
                    </a:lnTo>
                    <a:lnTo>
                      <a:pt x="164" y="153"/>
                    </a:lnTo>
                    <a:lnTo>
                      <a:pt x="164" y="152"/>
                    </a:lnTo>
                    <a:lnTo>
                      <a:pt x="167" y="150"/>
                    </a:lnTo>
                    <a:lnTo>
                      <a:pt x="168" y="148"/>
                    </a:lnTo>
                    <a:lnTo>
                      <a:pt x="169" y="147"/>
                    </a:lnTo>
                    <a:lnTo>
                      <a:pt x="171" y="149"/>
                    </a:lnTo>
                    <a:lnTo>
                      <a:pt x="172" y="149"/>
                    </a:lnTo>
                    <a:lnTo>
                      <a:pt x="172" y="146"/>
                    </a:lnTo>
                    <a:lnTo>
                      <a:pt x="172" y="145"/>
                    </a:lnTo>
                    <a:lnTo>
                      <a:pt x="174" y="145"/>
                    </a:lnTo>
                    <a:lnTo>
                      <a:pt x="174" y="143"/>
                    </a:lnTo>
                    <a:lnTo>
                      <a:pt x="172" y="138"/>
                    </a:lnTo>
                    <a:lnTo>
                      <a:pt x="172" y="137"/>
                    </a:lnTo>
                    <a:lnTo>
                      <a:pt x="175" y="140"/>
                    </a:lnTo>
                    <a:lnTo>
                      <a:pt x="176" y="142"/>
                    </a:lnTo>
                    <a:lnTo>
                      <a:pt x="177" y="142"/>
                    </a:lnTo>
                    <a:lnTo>
                      <a:pt x="177" y="137"/>
                    </a:lnTo>
                    <a:lnTo>
                      <a:pt x="177" y="138"/>
                    </a:lnTo>
                    <a:lnTo>
                      <a:pt x="178" y="137"/>
                    </a:lnTo>
                    <a:lnTo>
                      <a:pt x="179" y="132"/>
                    </a:lnTo>
                    <a:lnTo>
                      <a:pt x="180" y="131"/>
                    </a:lnTo>
                    <a:lnTo>
                      <a:pt x="181" y="131"/>
                    </a:lnTo>
                    <a:lnTo>
                      <a:pt x="181" y="133"/>
                    </a:lnTo>
                    <a:lnTo>
                      <a:pt x="182" y="134"/>
                    </a:lnTo>
                    <a:lnTo>
                      <a:pt x="183" y="135"/>
                    </a:lnTo>
                    <a:lnTo>
                      <a:pt x="185" y="131"/>
                    </a:lnTo>
                    <a:lnTo>
                      <a:pt x="186" y="132"/>
                    </a:lnTo>
                    <a:lnTo>
                      <a:pt x="188" y="135"/>
                    </a:lnTo>
                    <a:lnTo>
                      <a:pt x="189" y="135"/>
                    </a:lnTo>
                    <a:lnTo>
                      <a:pt x="191" y="137"/>
                    </a:lnTo>
                    <a:lnTo>
                      <a:pt x="192" y="133"/>
                    </a:lnTo>
                    <a:lnTo>
                      <a:pt x="200" y="133"/>
                    </a:lnTo>
                    <a:lnTo>
                      <a:pt x="202" y="134"/>
                    </a:lnTo>
                    <a:lnTo>
                      <a:pt x="204" y="136"/>
                    </a:lnTo>
                    <a:lnTo>
                      <a:pt x="205" y="134"/>
                    </a:lnTo>
                    <a:lnTo>
                      <a:pt x="207" y="133"/>
                    </a:lnTo>
                    <a:lnTo>
                      <a:pt x="205" y="130"/>
                    </a:lnTo>
                    <a:lnTo>
                      <a:pt x="202" y="120"/>
                    </a:lnTo>
                    <a:lnTo>
                      <a:pt x="200" y="114"/>
                    </a:lnTo>
                    <a:lnTo>
                      <a:pt x="202" y="109"/>
                    </a:lnTo>
                    <a:lnTo>
                      <a:pt x="204" y="105"/>
                    </a:lnTo>
                    <a:lnTo>
                      <a:pt x="204" y="102"/>
                    </a:lnTo>
                    <a:lnTo>
                      <a:pt x="204" y="98"/>
                    </a:lnTo>
                    <a:lnTo>
                      <a:pt x="198" y="85"/>
                    </a:lnTo>
                    <a:lnTo>
                      <a:pt x="198" y="81"/>
                    </a:lnTo>
                    <a:lnTo>
                      <a:pt x="199" y="74"/>
                    </a:lnTo>
                    <a:lnTo>
                      <a:pt x="199" y="70"/>
                    </a:lnTo>
                    <a:lnTo>
                      <a:pt x="198" y="68"/>
                    </a:lnTo>
                    <a:lnTo>
                      <a:pt x="197" y="64"/>
                    </a:lnTo>
                    <a:lnTo>
                      <a:pt x="197" y="58"/>
                    </a:lnTo>
                    <a:lnTo>
                      <a:pt x="198" y="53"/>
                    </a:lnTo>
                    <a:lnTo>
                      <a:pt x="199" y="50"/>
                    </a:lnTo>
                    <a:lnTo>
                      <a:pt x="198" y="48"/>
                    </a:lnTo>
                    <a:lnTo>
                      <a:pt x="188" y="31"/>
                    </a:lnTo>
                    <a:lnTo>
                      <a:pt x="183" y="26"/>
                    </a:lnTo>
                    <a:lnTo>
                      <a:pt x="173" y="24"/>
                    </a:lnTo>
                    <a:lnTo>
                      <a:pt x="164" y="14"/>
                    </a:lnTo>
                    <a:lnTo>
                      <a:pt x="152" y="1"/>
                    </a:lnTo>
                    <a:lnTo>
                      <a:pt x="152" y="0"/>
                    </a:lnTo>
                    <a:lnTo>
                      <a:pt x="151" y="0"/>
                    </a:lnTo>
                    <a:lnTo>
                      <a:pt x="144" y="0"/>
                    </a:lnTo>
                    <a:lnTo>
                      <a:pt x="143" y="1"/>
                    </a:lnTo>
                    <a:lnTo>
                      <a:pt x="143" y="4"/>
                    </a:lnTo>
                    <a:lnTo>
                      <a:pt x="144" y="5"/>
                    </a:lnTo>
                    <a:lnTo>
                      <a:pt x="145" y="8"/>
                    </a:lnTo>
                    <a:lnTo>
                      <a:pt x="144" y="11"/>
                    </a:lnTo>
                    <a:lnTo>
                      <a:pt x="143" y="12"/>
                    </a:lnTo>
                    <a:lnTo>
                      <a:pt x="142" y="17"/>
                    </a:lnTo>
                    <a:lnTo>
                      <a:pt x="140" y="20"/>
                    </a:lnTo>
                    <a:lnTo>
                      <a:pt x="140" y="23"/>
                    </a:lnTo>
                    <a:lnTo>
                      <a:pt x="143" y="26"/>
                    </a:lnTo>
                    <a:lnTo>
                      <a:pt x="142" y="28"/>
                    </a:lnTo>
                    <a:lnTo>
                      <a:pt x="139" y="29"/>
                    </a:lnTo>
                    <a:lnTo>
                      <a:pt x="126" y="24"/>
                    </a:lnTo>
                    <a:lnTo>
                      <a:pt x="118" y="23"/>
                    </a:lnTo>
                    <a:lnTo>
                      <a:pt x="115" y="24"/>
                    </a:lnTo>
                    <a:lnTo>
                      <a:pt x="113" y="25"/>
                    </a:lnTo>
                    <a:lnTo>
                      <a:pt x="112" y="27"/>
                    </a:lnTo>
                    <a:lnTo>
                      <a:pt x="113" y="34"/>
                    </a:lnTo>
                    <a:lnTo>
                      <a:pt x="112" y="37"/>
                    </a:lnTo>
                    <a:lnTo>
                      <a:pt x="110" y="43"/>
                    </a:lnTo>
                    <a:lnTo>
                      <a:pt x="108" y="48"/>
                    </a:lnTo>
                    <a:lnTo>
                      <a:pt x="106" y="47"/>
                    </a:lnTo>
                    <a:lnTo>
                      <a:pt x="104" y="44"/>
                    </a:lnTo>
                    <a:lnTo>
                      <a:pt x="100" y="42"/>
                    </a:lnTo>
                    <a:lnTo>
                      <a:pt x="97" y="43"/>
                    </a:lnTo>
                    <a:lnTo>
                      <a:pt x="91" y="48"/>
                    </a:lnTo>
                    <a:lnTo>
                      <a:pt x="89" y="52"/>
                    </a:lnTo>
                    <a:lnTo>
                      <a:pt x="88" y="56"/>
                    </a:lnTo>
                    <a:lnTo>
                      <a:pt x="87" y="60"/>
                    </a:lnTo>
                    <a:lnTo>
                      <a:pt x="86" y="63"/>
                    </a:lnTo>
                    <a:lnTo>
                      <a:pt x="81" y="68"/>
                    </a:lnTo>
                    <a:lnTo>
                      <a:pt x="80" y="72"/>
                    </a:lnTo>
                    <a:lnTo>
                      <a:pt x="84" y="79"/>
                    </a:lnTo>
                    <a:lnTo>
                      <a:pt x="84" y="82"/>
                    </a:lnTo>
                    <a:lnTo>
                      <a:pt x="84" y="85"/>
                    </a:lnTo>
                    <a:lnTo>
                      <a:pt x="82" y="89"/>
                    </a:lnTo>
                    <a:lnTo>
                      <a:pt x="78" y="93"/>
                    </a:lnTo>
                    <a:lnTo>
                      <a:pt x="76" y="96"/>
                    </a:lnTo>
                    <a:lnTo>
                      <a:pt x="70" y="105"/>
                    </a:lnTo>
                    <a:lnTo>
                      <a:pt x="68" y="110"/>
                    </a:lnTo>
                    <a:lnTo>
                      <a:pt x="67" y="116"/>
                    </a:lnTo>
                    <a:lnTo>
                      <a:pt x="66" y="119"/>
                    </a:lnTo>
                    <a:lnTo>
                      <a:pt x="61" y="123"/>
                    </a:lnTo>
                    <a:lnTo>
                      <a:pt x="57" y="123"/>
                    </a:lnTo>
                    <a:lnTo>
                      <a:pt x="56" y="124"/>
                    </a:lnTo>
                    <a:lnTo>
                      <a:pt x="56" y="129"/>
                    </a:lnTo>
                    <a:lnTo>
                      <a:pt x="56" y="135"/>
                    </a:lnTo>
                    <a:lnTo>
                      <a:pt x="56" y="143"/>
                    </a:lnTo>
                    <a:lnTo>
                      <a:pt x="53" y="158"/>
                    </a:lnTo>
                    <a:lnTo>
                      <a:pt x="48" y="168"/>
                    </a:lnTo>
                    <a:lnTo>
                      <a:pt x="43" y="177"/>
                    </a:lnTo>
                    <a:lnTo>
                      <a:pt x="43" y="180"/>
                    </a:lnTo>
                    <a:lnTo>
                      <a:pt x="47" y="185"/>
                    </a:lnTo>
                    <a:lnTo>
                      <a:pt x="49" y="188"/>
                    </a:lnTo>
                    <a:lnTo>
                      <a:pt x="49" y="194"/>
                    </a:lnTo>
                    <a:lnTo>
                      <a:pt x="48" y="197"/>
                    </a:lnTo>
                    <a:lnTo>
                      <a:pt x="45" y="201"/>
                    </a:lnTo>
                    <a:lnTo>
                      <a:pt x="41" y="201"/>
                    </a:lnTo>
                    <a:lnTo>
                      <a:pt x="36" y="199"/>
                    </a:lnTo>
                    <a:lnTo>
                      <a:pt x="30" y="201"/>
                    </a:lnTo>
                    <a:lnTo>
                      <a:pt x="25" y="205"/>
                    </a:lnTo>
                    <a:lnTo>
                      <a:pt x="18" y="214"/>
                    </a:lnTo>
                    <a:lnTo>
                      <a:pt x="16" y="218"/>
                    </a:lnTo>
                    <a:lnTo>
                      <a:pt x="15" y="224"/>
                    </a:lnTo>
                    <a:lnTo>
                      <a:pt x="15" y="229"/>
                    </a:lnTo>
                    <a:lnTo>
                      <a:pt x="18" y="233"/>
                    </a:lnTo>
                    <a:lnTo>
                      <a:pt x="19" y="234"/>
                    </a:lnTo>
                    <a:lnTo>
                      <a:pt x="17" y="237"/>
                    </a:lnTo>
                    <a:lnTo>
                      <a:pt x="17" y="241"/>
                    </a:lnTo>
                    <a:lnTo>
                      <a:pt x="16" y="244"/>
                    </a:lnTo>
                    <a:lnTo>
                      <a:pt x="16" y="249"/>
                    </a:lnTo>
                    <a:lnTo>
                      <a:pt x="15" y="251"/>
                    </a:lnTo>
                    <a:lnTo>
                      <a:pt x="15" y="255"/>
                    </a:lnTo>
                    <a:lnTo>
                      <a:pt x="16" y="256"/>
                    </a:lnTo>
                    <a:lnTo>
                      <a:pt x="17" y="260"/>
                    </a:lnTo>
                    <a:lnTo>
                      <a:pt x="17" y="272"/>
                    </a:lnTo>
                    <a:lnTo>
                      <a:pt x="17" y="279"/>
                    </a:lnTo>
                    <a:lnTo>
                      <a:pt x="19" y="283"/>
                    </a:lnTo>
                    <a:lnTo>
                      <a:pt x="26" y="288"/>
                    </a:lnTo>
                    <a:lnTo>
                      <a:pt x="26" y="293"/>
                    </a:lnTo>
                    <a:lnTo>
                      <a:pt x="24" y="299"/>
                    </a:lnTo>
                    <a:lnTo>
                      <a:pt x="22" y="302"/>
                    </a:lnTo>
                    <a:lnTo>
                      <a:pt x="17" y="304"/>
                    </a:lnTo>
                    <a:lnTo>
                      <a:pt x="17" y="306"/>
                    </a:lnTo>
                    <a:lnTo>
                      <a:pt x="19" y="309"/>
                    </a:lnTo>
                    <a:lnTo>
                      <a:pt x="22" y="319"/>
                    </a:lnTo>
                    <a:lnTo>
                      <a:pt x="20" y="327"/>
                    </a:lnTo>
                    <a:lnTo>
                      <a:pt x="21" y="330"/>
                    </a:lnTo>
                    <a:lnTo>
                      <a:pt x="20" y="334"/>
                    </a:lnTo>
                    <a:lnTo>
                      <a:pt x="19" y="337"/>
                    </a:lnTo>
                    <a:lnTo>
                      <a:pt x="11" y="340"/>
                    </a:lnTo>
                    <a:lnTo>
                      <a:pt x="11" y="344"/>
                    </a:lnTo>
                    <a:lnTo>
                      <a:pt x="7" y="350"/>
                    </a:lnTo>
                    <a:lnTo>
                      <a:pt x="7" y="356"/>
                    </a:lnTo>
                    <a:lnTo>
                      <a:pt x="9" y="359"/>
                    </a:lnTo>
                    <a:lnTo>
                      <a:pt x="6" y="370"/>
                    </a:lnTo>
                    <a:lnTo>
                      <a:pt x="4" y="371"/>
                    </a:lnTo>
                    <a:lnTo>
                      <a:pt x="3" y="369"/>
                    </a:lnTo>
                    <a:lnTo>
                      <a:pt x="2" y="373"/>
                    </a:lnTo>
                    <a:lnTo>
                      <a:pt x="2" y="366"/>
                    </a:lnTo>
                    <a:lnTo>
                      <a:pt x="1" y="36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9" name="Gruppieren 8">
              <a:extLst>
                <a:ext uri="{FF2B5EF4-FFF2-40B4-BE49-F238E27FC236}">
                  <a16:creationId xmlns:a16="http://schemas.microsoft.com/office/drawing/2014/main" id="{82450D05-71E4-4685-81A8-7045522BA597}"/>
                </a:ext>
              </a:extLst>
            </p:cNvPr>
            <p:cNvGrpSpPr/>
            <p:nvPr userDrawn="1"/>
          </p:nvGrpSpPr>
          <p:grpSpPr>
            <a:xfrm>
              <a:off x="8891762" y="2481197"/>
              <a:ext cx="556283" cy="1251234"/>
              <a:chOff x="8891762" y="2481197"/>
              <a:chExt cx="556283" cy="1251234"/>
            </a:xfrm>
            <a:grpFill/>
          </p:grpSpPr>
          <p:sp>
            <p:nvSpPr>
              <p:cNvPr id="1348" name="Freeform 56">
                <a:extLst>
                  <a:ext uri="{FF2B5EF4-FFF2-40B4-BE49-F238E27FC236}">
                    <a16:creationId xmlns:a16="http://schemas.microsoft.com/office/drawing/2014/main" id="{2CDB81FA-1E0E-46F7-8C1A-074A626405E1}"/>
                  </a:ext>
                </a:extLst>
              </p:cNvPr>
              <p:cNvSpPr>
                <a:spLocks/>
              </p:cNvSpPr>
              <p:nvPr/>
            </p:nvSpPr>
            <p:spPr bwMode="gray">
              <a:xfrm>
                <a:off x="8943506" y="3690400"/>
                <a:ext cx="9702" cy="12931"/>
              </a:xfrm>
              <a:custGeom>
                <a:avLst/>
                <a:gdLst>
                  <a:gd name="T0" fmla="*/ 3 w 3"/>
                  <a:gd name="T1" fmla="*/ 2 h 4"/>
                  <a:gd name="T2" fmla="*/ 2 w 3"/>
                  <a:gd name="T3" fmla="*/ 0 h 4"/>
                  <a:gd name="T4" fmla="*/ 1 w 3"/>
                  <a:gd name="T5" fmla="*/ 0 h 4"/>
                  <a:gd name="T6" fmla="*/ 0 w 3"/>
                  <a:gd name="T7" fmla="*/ 2 h 4"/>
                  <a:gd name="T8" fmla="*/ 1 w 3"/>
                  <a:gd name="T9" fmla="*/ 4 h 4"/>
                  <a:gd name="T10" fmla="*/ 3 w 3"/>
                  <a:gd name="T11" fmla="*/ 4 h 4"/>
                  <a:gd name="T12" fmla="*/ 3 w 3"/>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3" y="2"/>
                    </a:moveTo>
                    <a:lnTo>
                      <a:pt x="2" y="0"/>
                    </a:lnTo>
                    <a:lnTo>
                      <a:pt x="1" y="0"/>
                    </a:lnTo>
                    <a:lnTo>
                      <a:pt x="0" y="2"/>
                    </a:lnTo>
                    <a:lnTo>
                      <a:pt x="1" y="4"/>
                    </a:lnTo>
                    <a:lnTo>
                      <a:pt x="3" y="4"/>
                    </a:lnTo>
                    <a:lnTo>
                      <a:pt x="3"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49" name="Freeform 57">
                <a:extLst>
                  <a:ext uri="{FF2B5EF4-FFF2-40B4-BE49-F238E27FC236}">
                    <a16:creationId xmlns:a16="http://schemas.microsoft.com/office/drawing/2014/main" id="{E253EE27-E890-46FB-965B-BFC62D2138EC}"/>
                  </a:ext>
                </a:extLst>
              </p:cNvPr>
              <p:cNvSpPr>
                <a:spLocks/>
              </p:cNvSpPr>
              <p:nvPr/>
            </p:nvSpPr>
            <p:spPr bwMode="gray">
              <a:xfrm>
                <a:off x="8979085" y="3687168"/>
                <a:ext cx="22640" cy="25865"/>
              </a:xfrm>
              <a:custGeom>
                <a:avLst/>
                <a:gdLst>
                  <a:gd name="T0" fmla="*/ 4 w 7"/>
                  <a:gd name="T1" fmla="*/ 8 h 8"/>
                  <a:gd name="T2" fmla="*/ 5 w 7"/>
                  <a:gd name="T3" fmla="*/ 7 h 8"/>
                  <a:gd name="T4" fmla="*/ 6 w 7"/>
                  <a:gd name="T5" fmla="*/ 4 h 8"/>
                  <a:gd name="T6" fmla="*/ 7 w 7"/>
                  <a:gd name="T7" fmla="*/ 0 h 8"/>
                  <a:gd name="T8" fmla="*/ 6 w 7"/>
                  <a:gd name="T9" fmla="*/ 0 h 8"/>
                  <a:gd name="T10" fmla="*/ 1 w 7"/>
                  <a:gd name="T11" fmla="*/ 3 h 8"/>
                  <a:gd name="T12" fmla="*/ 1 w 7"/>
                  <a:gd name="T13" fmla="*/ 4 h 8"/>
                  <a:gd name="T14" fmla="*/ 0 w 7"/>
                  <a:gd name="T15" fmla="*/ 5 h 8"/>
                  <a:gd name="T16" fmla="*/ 0 w 7"/>
                  <a:gd name="T17" fmla="*/ 7 h 8"/>
                  <a:gd name="T18" fmla="*/ 2 w 7"/>
                  <a:gd name="T19" fmla="*/ 7 h 8"/>
                  <a:gd name="T20" fmla="*/ 4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4" y="8"/>
                    </a:moveTo>
                    <a:lnTo>
                      <a:pt x="5" y="7"/>
                    </a:lnTo>
                    <a:lnTo>
                      <a:pt x="6" y="4"/>
                    </a:lnTo>
                    <a:lnTo>
                      <a:pt x="7" y="0"/>
                    </a:lnTo>
                    <a:lnTo>
                      <a:pt x="6" y="0"/>
                    </a:lnTo>
                    <a:lnTo>
                      <a:pt x="1" y="3"/>
                    </a:lnTo>
                    <a:lnTo>
                      <a:pt x="1" y="4"/>
                    </a:lnTo>
                    <a:lnTo>
                      <a:pt x="0" y="5"/>
                    </a:lnTo>
                    <a:lnTo>
                      <a:pt x="0" y="7"/>
                    </a:lnTo>
                    <a:lnTo>
                      <a:pt x="2" y="7"/>
                    </a:lnTo>
                    <a:lnTo>
                      <a:pt x="4"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0" name="Freeform 125">
                <a:extLst>
                  <a:ext uri="{FF2B5EF4-FFF2-40B4-BE49-F238E27FC236}">
                    <a16:creationId xmlns:a16="http://schemas.microsoft.com/office/drawing/2014/main" id="{E491A1E0-AC2D-4EA0-B333-7D7F81A592BD}"/>
                  </a:ext>
                </a:extLst>
              </p:cNvPr>
              <p:cNvSpPr>
                <a:spLocks/>
              </p:cNvSpPr>
              <p:nvPr/>
            </p:nvSpPr>
            <p:spPr bwMode="gray">
              <a:xfrm>
                <a:off x="8891762" y="2481197"/>
                <a:ext cx="556283" cy="1251234"/>
              </a:xfrm>
              <a:custGeom>
                <a:avLst/>
                <a:gdLst>
                  <a:gd name="T0" fmla="*/ 13 w 172"/>
                  <a:gd name="T1" fmla="*/ 59 h 387"/>
                  <a:gd name="T2" fmla="*/ 47 w 172"/>
                  <a:gd name="T3" fmla="*/ 93 h 387"/>
                  <a:gd name="T4" fmla="*/ 46 w 172"/>
                  <a:gd name="T5" fmla="*/ 109 h 387"/>
                  <a:gd name="T6" fmla="*/ 47 w 172"/>
                  <a:gd name="T7" fmla="*/ 126 h 387"/>
                  <a:gd name="T8" fmla="*/ 53 w 172"/>
                  <a:gd name="T9" fmla="*/ 150 h 387"/>
                  <a:gd name="T10" fmla="*/ 54 w 172"/>
                  <a:gd name="T11" fmla="*/ 175 h 387"/>
                  <a:gd name="T12" fmla="*/ 61 w 172"/>
                  <a:gd name="T13" fmla="*/ 181 h 387"/>
                  <a:gd name="T14" fmla="*/ 69 w 172"/>
                  <a:gd name="T15" fmla="*/ 187 h 387"/>
                  <a:gd name="T16" fmla="*/ 78 w 172"/>
                  <a:gd name="T17" fmla="*/ 212 h 387"/>
                  <a:gd name="T18" fmla="*/ 73 w 172"/>
                  <a:gd name="T19" fmla="*/ 214 h 387"/>
                  <a:gd name="T20" fmla="*/ 58 w 172"/>
                  <a:gd name="T21" fmla="*/ 231 h 387"/>
                  <a:gd name="T22" fmla="*/ 34 w 172"/>
                  <a:gd name="T23" fmla="*/ 265 h 387"/>
                  <a:gd name="T24" fmla="*/ 26 w 172"/>
                  <a:gd name="T25" fmla="*/ 274 h 387"/>
                  <a:gd name="T26" fmla="*/ 18 w 172"/>
                  <a:gd name="T27" fmla="*/ 281 h 387"/>
                  <a:gd name="T28" fmla="*/ 11 w 172"/>
                  <a:gd name="T29" fmla="*/ 286 h 387"/>
                  <a:gd name="T30" fmla="*/ 6 w 172"/>
                  <a:gd name="T31" fmla="*/ 294 h 387"/>
                  <a:gd name="T32" fmla="*/ 10 w 172"/>
                  <a:gd name="T33" fmla="*/ 308 h 387"/>
                  <a:gd name="T34" fmla="*/ 12 w 172"/>
                  <a:gd name="T35" fmla="*/ 324 h 387"/>
                  <a:gd name="T36" fmla="*/ 17 w 172"/>
                  <a:gd name="T37" fmla="*/ 333 h 387"/>
                  <a:gd name="T38" fmla="*/ 13 w 172"/>
                  <a:gd name="T39" fmla="*/ 334 h 387"/>
                  <a:gd name="T40" fmla="*/ 11 w 172"/>
                  <a:gd name="T41" fmla="*/ 347 h 387"/>
                  <a:gd name="T42" fmla="*/ 11 w 172"/>
                  <a:gd name="T43" fmla="*/ 353 h 387"/>
                  <a:gd name="T44" fmla="*/ 13 w 172"/>
                  <a:gd name="T45" fmla="*/ 359 h 387"/>
                  <a:gd name="T46" fmla="*/ 18 w 172"/>
                  <a:gd name="T47" fmla="*/ 363 h 387"/>
                  <a:gd name="T48" fmla="*/ 29 w 172"/>
                  <a:gd name="T49" fmla="*/ 369 h 387"/>
                  <a:gd name="T50" fmla="*/ 35 w 172"/>
                  <a:gd name="T51" fmla="*/ 372 h 387"/>
                  <a:gd name="T52" fmla="*/ 40 w 172"/>
                  <a:gd name="T53" fmla="*/ 382 h 387"/>
                  <a:gd name="T54" fmla="*/ 40 w 172"/>
                  <a:gd name="T55" fmla="*/ 385 h 387"/>
                  <a:gd name="T56" fmla="*/ 45 w 172"/>
                  <a:gd name="T57" fmla="*/ 383 h 387"/>
                  <a:gd name="T58" fmla="*/ 58 w 172"/>
                  <a:gd name="T59" fmla="*/ 380 h 387"/>
                  <a:gd name="T60" fmla="*/ 66 w 172"/>
                  <a:gd name="T61" fmla="*/ 375 h 387"/>
                  <a:gd name="T62" fmla="*/ 78 w 172"/>
                  <a:gd name="T63" fmla="*/ 369 h 387"/>
                  <a:gd name="T64" fmla="*/ 84 w 172"/>
                  <a:gd name="T65" fmla="*/ 367 h 387"/>
                  <a:gd name="T66" fmla="*/ 95 w 172"/>
                  <a:gd name="T67" fmla="*/ 366 h 387"/>
                  <a:gd name="T68" fmla="*/ 109 w 172"/>
                  <a:gd name="T69" fmla="*/ 365 h 387"/>
                  <a:gd name="T70" fmla="*/ 122 w 172"/>
                  <a:gd name="T71" fmla="*/ 355 h 387"/>
                  <a:gd name="T72" fmla="*/ 166 w 172"/>
                  <a:gd name="T73" fmla="*/ 303 h 387"/>
                  <a:gd name="T74" fmla="*/ 168 w 172"/>
                  <a:gd name="T75" fmla="*/ 278 h 387"/>
                  <a:gd name="T76" fmla="*/ 153 w 172"/>
                  <a:gd name="T77" fmla="*/ 257 h 387"/>
                  <a:gd name="T78" fmla="*/ 159 w 172"/>
                  <a:gd name="T79" fmla="*/ 238 h 387"/>
                  <a:gd name="T80" fmla="*/ 151 w 172"/>
                  <a:gd name="T81" fmla="*/ 217 h 387"/>
                  <a:gd name="T82" fmla="*/ 147 w 172"/>
                  <a:gd name="T83" fmla="*/ 202 h 387"/>
                  <a:gd name="T84" fmla="*/ 152 w 172"/>
                  <a:gd name="T85" fmla="*/ 184 h 387"/>
                  <a:gd name="T86" fmla="*/ 143 w 172"/>
                  <a:gd name="T87" fmla="*/ 157 h 387"/>
                  <a:gd name="T88" fmla="*/ 137 w 172"/>
                  <a:gd name="T89" fmla="*/ 135 h 387"/>
                  <a:gd name="T90" fmla="*/ 149 w 172"/>
                  <a:gd name="T91" fmla="*/ 102 h 387"/>
                  <a:gd name="T92" fmla="*/ 132 w 172"/>
                  <a:gd name="T93" fmla="*/ 84 h 387"/>
                  <a:gd name="T94" fmla="*/ 125 w 172"/>
                  <a:gd name="T95" fmla="*/ 67 h 387"/>
                  <a:gd name="T96" fmla="*/ 126 w 172"/>
                  <a:gd name="T97" fmla="*/ 53 h 387"/>
                  <a:gd name="T98" fmla="*/ 133 w 172"/>
                  <a:gd name="T99" fmla="*/ 36 h 387"/>
                  <a:gd name="T100" fmla="*/ 131 w 172"/>
                  <a:gd name="T101" fmla="*/ 11 h 387"/>
                  <a:gd name="T102" fmla="*/ 118 w 172"/>
                  <a:gd name="T103" fmla="*/ 0 h 387"/>
                  <a:gd name="T104" fmla="*/ 90 w 172"/>
                  <a:gd name="T105" fmla="*/ 9 h 387"/>
                  <a:gd name="T106" fmla="*/ 82 w 172"/>
                  <a:gd name="T107" fmla="*/ 38 h 387"/>
                  <a:gd name="T108" fmla="*/ 72 w 172"/>
                  <a:gd name="T109" fmla="*/ 58 h 387"/>
                  <a:gd name="T110" fmla="*/ 60 w 172"/>
                  <a:gd name="T111" fmla="*/ 59 h 387"/>
                  <a:gd name="T112" fmla="*/ 45 w 172"/>
                  <a:gd name="T113" fmla="*/ 62 h 387"/>
                  <a:gd name="T114" fmla="*/ 28 w 172"/>
                  <a:gd name="T115" fmla="*/ 56 h 387"/>
                  <a:gd name="T116" fmla="*/ 11 w 172"/>
                  <a:gd name="T117" fmla="*/ 33 h 387"/>
                  <a:gd name="T118" fmla="*/ 6 w 172"/>
                  <a:gd name="T119" fmla="*/ 43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387">
                    <a:moveTo>
                      <a:pt x="0" y="45"/>
                    </a:moveTo>
                    <a:lnTo>
                      <a:pt x="1" y="45"/>
                    </a:lnTo>
                    <a:lnTo>
                      <a:pt x="1" y="46"/>
                    </a:lnTo>
                    <a:lnTo>
                      <a:pt x="13" y="59"/>
                    </a:lnTo>
                    <a:lnTo>
                      <a:pt x="22" y="69"/>
                    </a:lnTo>
                    <a:lnTo>
                      <a:pt x="32" y="71"/>
                    </a:lnTo>
                    <a:lnTo>
                      <a:pt x="37" y="76"/>
                    </a:lnTo>
                    <a:lnTo>
                      <a:pt x="47" y="93"/>
                    </a:lnTo>
                    <a:lnTo>
                      <a:pt x="48" y="95"/>
                    </a:lnTo>
                    <a:lnTo>
                      <a:pt x="47" y="98"/>
                    </a:lnTo>
                    <a:lnTo>
                      <a:pt x="46" y="103"/>
                    </a:lnTo>
                    <a:lnTo>
                      <a:pt x="46" y="109"/>
                    </a:lnTo>
                    <a:lnTo>
                      <a:pt x="47" y="113"/>
                    </a:lnTo>
                    <a:lnTo>
                      <a:pt x="48" y="115"/>
                    </a:lnTo>
                    <a:lnTo>
                      <a:pt x="48" y="119"/>
                    </a:lnTo>
                    <a:lnTo>
                      <a:pt x="47" y="126"/>
                    </a:lnTo>
                    <a:lnTo>
                      <a:pt x="47" y="130"/>
                    </a:lnTo>
                    <a:lnTo>
                      <a:pt x="53" y="143"/>
                    </a:lnTo>
                    <a:lnTo>
                      <a:pt x="53" y="147"/>
                    </a:lnTo>
                    <a:lnTo>
                      <a:pt x="53" y="150"/>
                    </a:lnTo>
                    <a:lnTo>
                      <a:pt x="51" y="154"/>
                    </a:lnTo>
                    <a:lnTo>
                      <a:pt x="49" y="159"/>
                    </a:lnTo>
                    <a:lnTo>
                      <a:pt x="51" y="165"/>
                    </a:lnTo>
                    <a:lnTo>
                      <a:pt x="54" y="175"/>
                    </a:lnTo>
                    <a:lnTo>
                      <a:pt x="57" y="177"/>
                    </a:lnTo>
                    <a:lnTo>
                      <a:pt x="58" y="178"/>
                    </a:lnTo>
                    <a:lnTo>
                      <a:pt x="59" y="179"/>
                    </a:lnTo>
                    <a:lnTo>
                      <a:pt x="61" y="181"/>
                    </a:lnTo>
                    <a:lnTo>
                      <a:pt x="63" y="179"/>
                    </a:lnTo>
                    <a:lnTo>
                      <a:pt x="64" y="180"/>
                    </a:lnTo>
                    <a:lnTo>
                      <a:pt x="65" y="184"/>
                    </a:lnTo>
                    <a:lnTo>
                      <a:pt x="69" y="187"/>
                    </a:lnTo>
                    <a:lnTo>
                      <a:pt x="74" y="194"/>
                    </a:lnTo>
                    <a:lnTo>
                      <a:pt x="76" y="197"/>
                    </a:lnTo>
                    <a:lnTo>
                      <a:pt x="75" y="206"/>
                    </a:lnTo>
                    <a:lnTo>
                      <a:pt x="78" y="212"/>
                    </a:lnTo>
                    <a:lnTo>
                      <a:pt x="76" y="211"/>
                    </a:lnTo>
                    <a:lnTo>
                      <a:pt x="75" y="213"/>
                    </a:lnTo>
                    <a:lnTo>
                      <a:pt x="75" y="216"/>
                    </a:lnTo>
                    <a:lnTo>
                      <a:pt x="73" y="214"/>
                    </a:lnTo>
                    <a:lnTo>
                      <a:pt x="70" y="215"/>
                    </a:lnTo>
                    <a:lnTo>
                      <a:pt x="65" y="217"/>
                    </a:lnTo>
                    <a:lnTo>
                      <a:pt x="62" y="227"/>
                    </a:lnTo>
                    <a:lnTo>
                      <a:pt x="58" y="231"/>
                    </a:lnTo>
                    <a:lnTo>
                      <a:pt x="52" y="239"/>
                    </a:lnTo>
                    <a:lnTo>
                      <a:pt x="45" y="247"/>
                    </a:lnTo>
                    <a:lnTo>
                      <a:pt x="40" y="253"/>
                    </a:lnTo>
                    <a:lnTo>
                      <a:pt x="34" y="265"/>
                    </a:lnTo>
                    <a:lnTo>
                      <a:pt x="31" y="267"/>
                    </a:lnTo>
                    <a:lnTo>
                      <a:pt x="30" y="270"/>
                    </a:lnTo>
                    <a:lnTo>
                      <a:pt x="28" y="271"/>
                    </a:lnTo>
                    <a:lnTo>
                      <a:pt x="26" y="274"/>
                    </a:lnTo>
                    <a:lnTo>
                      <a:pt x="21" y="275"/>
                    </a:lnTo>
                    <a:lnTo>
                      <a:pt x="18" y="274"/>
                    </a:lnTo>
                    <a:lnTo>
                      <a:pt x="16" y="278"/>
                    </a:lnTo>
                    <a:lnTo>
                      <a:pt x="18" y="281"/>
                    </a:lnTo>
                    <a:lnTo>
                      <a:pt x="17" y="281"/>
                    </a:lnTo>
                    <a:lnTo>
                      <a:pt x="12" y="282"/>
                    </a:lnTo>
                    <a:lnTo>
                      <a:pt x="12" y="283"/>
                    </a:lnTo>
                    <a:lnTo>
                      <a:pt x="11" y="286"/>
                    </a:lnTo>
                    <a:lnTo>
                      <a:pt x="9" y="286"/>
                    </a:lnTo>
                    <a:lnTo>
                      <a:pt x="9" y="287"/>
                    </a:lnTo>
                    <a:lnTo>
                      <a:pt x="8" y="289"/>
                    </a:lnTo>
                    <a:lnTo>
                      <a:pt x="6" y="294"/>
                    </a:lnTo>
                    <a:lnTo>
                      <a:pt x="7" y="300"/>
                    </a:lnTo>
                    <a:lnTo>
                      <a:pt x="8" y="302"/>
                    </a:lnTo>
                    <a:lnTo>
                      <a:pt x="9" y="304"/>
                    </a:lnTo>
                    <a:lnTo>
                      <a:pt x="10" y="308"/>
                    </a:lnTo>
                    <a:lnTo>
                      <a:pt x="9" y="315"/>
                    </a:lnTo>
                    <a:lnTo>
                      <a:pt x="10" y="318"/>
                    </a:lnTo>
                    <a:lnTo>
                      <a:pt x="12" y="321"/>
                    </a:lnTo>
                    <a:lnTo>
                      <a:pt x="12" y="324"/>
                    </a:lnTo>
                    <a:lnTo>
                      <a:pt x="13" y="328"/>
                    </a:lnTo>
                    <a:lnTo>
                      <a:pt x="14" y="330"/>
                    </a:lnTo>
                    <a:lnTo>
                      <a:pt x="16" y="332"/>
                    </a:lnTo>
                    <a:lnTo>
                      <a:pt x="17" y="333"/>
                    </a:lnTo>
                    <a:lnTo>
                      <a:pt x="15" y="332"/>
                    </a:lnTo>
                    <a:lnTo>
                      <a:pt x="13" y="332"/>
                    </a:lnTo>
                    <a:lnTo>
                      <a:pt x="13" y="333"/>
                    </a:lnTo>
                    <a:lnTo>
                      <a:pt x="13" y="334"/>
                    </a:lnTo>
                    <a:lnTo>
                      <a:pt x="12" y="337"/>
                    </a:lnTo>
                    <a:lnTo>
                      <a:pt x="13" y="339"/>
                    </a:lnTo>
                    <a:lnTo>
                      <a:pt x="13" y="343"/>
                    </a:lnTo>
                    <a:lnTo>
                      <a:pt x="11" y="347"/>
                    </a:lnTo>
                    <a:lnTo>
                      <a:pt x="10" y="347"/>
                    </a:lnTo>
                    <a:lnTo>
                      <a:pt x="9" y="350"/>
                    </a:lnTo>
                    <a:lnTo>
                      <a:pt x="10" y="352"/>
                    </a:lnTo>
                    <a:lnTo>
                      <a:pt x="11" y="353"/>
                    </a:lnTo>
                    <a:lnTo>
                      <a:pt x="10" y="355"/>
                    </a:lnTo>
                    <a:lnTo>
                      <a:pt x="11" y="356"/>
                    </a:lnTo>
                    <a:lnTo>
                      <a:pt x="13" y="357"/>
                    </a:lnTo>
                    <a:lnTo>
                      <a:pt x="13" y="359"/>
                    </a:lnTo>
                    <a:lnTo>
                      <a:pt x="11" y="359"/>
                    </a:lnTo>
                    <a:lnTo>
                      <a:pt x="11" y="361"/>
                    </a:lnTo>
                    <a:lnTo>
                      <a:pt x="15" y="361"/>
                    </a:lnTo>
                    <a:lnTo>
                      <a:pt x="18" y="363"/>
                    </a:lnTo>
                    <a:lnTo>
                      <a:pt x="20" y="365"/>
                    </a:lnTo>
                    <a:lnTo>
                      <a:pt x="23" y="367"/>
                    </a:lnTo>
                    <a:lnTo>
                      <a:pt x="28" y="368"/>
                    </a:lnTo>
                    <a:lnTo>
                      <a:pt x="29" y="369"/>
                    </a:lnTo>
                    <a:lnTo>
                      <a:pt x="28" y="371"/>
                    </a:lnTo>
                    <a:lnTo>
                      <a:pt x="31" y="373"/>
                    </a:lnTo>
                    <a:lnTo>
                      <a:pt x="35" y="370"/>
                    </a:lnTo>
                    <a:lnTo>
                      <a:pt x="35" y="372"/>
                    </a:lnTo>
                    <a:lnTo>
                      <a:pt x="35" y="375"/>
                    </a:lnTo>
                    <a:lnTo>
                      <a:pt x="37" y="380"/>
                    </a:lnTo>
                    <a:lnTo>
                      <a:pt x="37" y="381"/>
                    </a:lnTo>
                    <a:lnTo>
                      <a:pt x="40" y="382"/>
                    </a:lnTo>
                    <a:lnTo>
                      <a:pt x="39" y="384"/>
                    </a:lnTo>
                    <a:lnTo>
                      <a:pt x="36" y="386"/>
                    </a:lnTo>
                    <a:lnTo>
                      <a:pt x="37" y="387"/>
                    </a:lnTo>
                    <a:lnTo>
                      <a:pt x="40" y="385"/>
                    </a:lnTo>
                    <a:lnTo>
                      <a:pt x="43" y="379"/>
                    </a:lnTo>
                    <a:lnTo>
                      <a:pt x="44" y="380"/>
                    </a:lnTo>
                    <a:lnTo>
                      <a:pt x="44" y="383"/>
                    </a:lnTo>
                    <a:lnTo>
                      <a:pt x="45" y="383"/>
                    </a:lnTo>
                    <a:lnTo>
                      <a:pt x="52" y="380"/>
                    </a:lnTo>
                    <a:lnTo>
                      <a:pt x="54" y="380"/>
                    </a:lnTo>
                    <a:lnTo>
                      <a:pt x="57" y="378"/>
                    </a:lnTo>
                    <a:lnTo>
                      <a:pt x="58" y="380"/>
                    </a:lnTo>
                    <a:lnTo>
                      <a:pt x="59" y="380"/>
                    </a:lnTo>
                    <a:lnTo>
                      <a:pt x="62" y="377"/>
                    </a:lnTo>
                    <a:lnTo>
                      <a:pt x="64" y="376"/>
                    </a:lnTo>
                    <a:lnTo>
                      <a:pt x="66" y="375"/>
                    </a:lnTo>
                    <a:lnTo>
                      <a:pt x="68" y="376"/>
                    </a:lnTo>
                    <a:lnTo>
                      <a:pt x="73" y="373"/>
                    </a:lnTo>
                    <a:lnTo>
                      <a:pt x="75" y="373"/>
                    </a:lnTo>
                    <a:lnTo>
                      <a:pt x="78" y="369"/>
                    </a:lnTo>
                    <a:lnTo>
                      <a:pt x="79" y="372"/>
                    </a:lnTo>
                    <a:lnTo>
                      <a:pt x="84" y="369"/>
                    </a:lnTo>
                    <a:lnTo>
                      <a:pt x="83" y="367"/>
                    </a:lnTo>
                    <a:lnTo>
                      <a:pt x="84" y="367"/>
                    </a:lnTo>
                    <a:lnTo>
                      <a:pt x="87" y="368"/>
                    </a:lnTo>
                    <a:lnTo>
                      <a:pt x="88" y="368"/>
                    </a:lnTo>
                    <a:lnTo>
                      <a:pt x="90" y="367"/>
                    </a:lnTo>
                    <a:lnTo>
                      <a:pt x="95" y="366"/>
                    </a:lnTo>
                    <a:lnTo>
                      <a:pt x="99" y="364"/>
                    </a:lnTo>
                    <a:lnTo>
                      <a:pt x="101" y="363"/>
                    </a:lnTo>
                    <a:lnTo>
                      <a:pt x="104" y="365"/>
                    </a:lnTo>
                    <a:lnTo>
                      <a:pt x="109" y="365"/>
                    </a:lnTo>
                    <a:lnTo>
                      <a:pt x="110" y="364"/>
                    </a:lnTo>
                    <a:lnTo>
                      <a:pt x="112" y="363"/>
                    </a:lnTo>
                    <a:lnTo>
                      <a:pt x="112" y="363"/>
                    </a:lnTo>
                    <a:lnTo>
                      <a:pt x="122" y="355"/>
                    </a:lnTo>
                    <a:lnTo>
                      <a:pt x="136" y="341"/>
                    </a:lnTo>
                    <a:lnTo>
                      <a:pt x="148" y="329"/>
                    </a:lnTo>
                    <a:lnTo>
                      <a:pt x="163" y="309"/>
                    </a:lnTo>
                    <a:lnTo>
                      <a:pt x="166" y="303"/>
                    </a:lnTo>
                    <a:lnTo>
                      <a:pt x="172" y="292"/>
                    </a:lnTo>
                    <a:lnTo>
                      <a:pt x="172" y="281"/>
                    </a:lnTo>
                    <a:lnTo>
                      <a:pt x="170" y="282"/>
                    </a:lnTo>
                    <a:lnTo>
                      <a:pt x="168" y="278"/>
                    </a:lnTo>
                    <a:lnTo>
                      <a:pt x="166" y="273"/>
                    </a:lnTo>
                    <a:lnTo>
                      <a:pt x="157" y="266"/>
                    </a:lnTo>
                    <a:lnTo>
                      <a:pt x="155" y="263"/>
                    </a:lnTo>
                    <a:lnTo>
                      <a:pt x="153" y="257"/>
                    </a:lnTo>
                    <a:lnTo>
                      <a:pt x="155" y="252"/>
                    </a:lnTo>
                    <a:lnTo>
                      <a:pt x="157" y="248"/>
                    </a:lnTo>
                    <a:lnTo>
                      <a:pt x="159" y="243"/>
                    </a:lnTo>
                    <a:lnTo>
                      <a:pt x="159" y="238"/>
                    </a:lnTo>
                    <a:lnTo>
                      <a:pt x="154" y="233"/>
                    </a:lnTo>
                    <a:lnTo>
                      <a:pt x="152" y="229"/>
                    </a:lnTo>
                    <a:lnTo>
                      <a:pt x="153" y="222"/>
                    </a:lnTo>
                    <a:lnTo>
                      <a:pt x="151" y="217"/>
                    </a:lnTo>
                    <a:lnTo>
                      <a:pt x="146" y="216"/>
                    </a:lnTo>
                    <a:lnTo>
                      <a:pt x="146" y="210"/>
                    </a:lnTo>
                    <a:lnTo>
                      <a:pt x="147" y="207"/>
                    </a:lnTo>
                    <a:lnTo>
                      <a:pt x="147" y="202"/>
                    </a:lnTo>
                    <a:lnTo>
                      <a:pt x="146" y="199"/>
                    </a:lnTo>
                    <a:lnTo>
                      <a:pt x="147" y="195"/>
                    </a:lnTo>
                    <a:lnTo>
                      <a:pt x="148" y="188"/>
                    </a:lnTo>
                    <a:lnTo>
                      <a:pt x="152" y="184"/>
                    </a:lnTo>
                    <a:lnTo>
                      <a:pt x="152" y="180"/>
                    </a:lnTo>
                    <a:lnTo>
                      <a:pt x="151" y="175"/>
                    </a:lnTo>
                    <a:lnTo>
                      <a:pt x="147" y="165"/>
                    </a:lnTo>
                    <a:lnTo>
                      <a:pt x="143" y="157"/>
                    </a:lnTo>
                    <a:lnTo>
                      <a:pt x="142" y="152"/>
                    </a:lnTo>
                    <a:lnTo>
                      <a:pt x="140" y="147"/>
                    </a:lnTo>
                    <a:lnTo>
                      <a:pt x="138" y="141"/>
                    </a:lnTo>
                    <a:lnTo>
                      <a:pt x="137" y="135"/>
                    </a:lnTo>
                    <a:lnTo>
                      <a:pt x="139" y="132"/>
                    </a:lnTo>
                    <a:lnTo>
                      <a:pt x="144" y="119"/>
                    </a:lnTo>
                    <a:lnTo>
                      <a:pt x="149" y="109"/>
                    </a:lnTo>
                    <a:lnTo>
                      <a:pt x="149" y="102"/>
                    </a:lnTo>
                    <a:lnTo>
                      <a:pt x="146" y="98"/>
                    </a:lnTo>
                    <a:lnTo>
                      <a:pt x="140" y="87"/>
                    </a:lnTo>
                    <a:lnTo>
                      <a:pt x="136" y="84"/>
                    </a:lnTo>
                    <a:lnTo>
                      <a:pt x="132" y="84"/>
                    </a:lnTo>
                    <a:lnTo>
                      <a:pt x="129" y="82"/>
                    </a:lnTo>
                    <a:lnTo>
                      <a:pt x="127" y="80"/>
                    </a:lnTo>
                    <a:lnTo>
                      <a:pt x="126" y="74"/>
                    </a:lnTo>
                    <a:lnTo>
                      <a:pt x="125" y="67"/>
                    </a:lnTo>
                    <a:lnTo>
                      <a:pt x="126" y="64"/>
                    </a:lnTo>
                    <a:lnTo>
                      <a:pt x="129" y="56"/>
                    </a:lnTo>
                    <a:lnTo>
                      <a:pt x="129" y="54"/>
                    </a:lnTo>
                    <a:lnTo>
                      <a:pt x="126" y="53"/>
                    </a:lnTo>
                    <a:lnTo>
                      <a:pt x="135" y="45"/>
                    </a:lnTo>
                    <a:lnTo>
                      <a:pt x="132" y="43"/>
                    </a:lnTo>
                    <a:lnTo>
                      <a:pt x="132" y="40"/>
                    </a:lnTo>
                    <a:lnTo>
                      <a:pt x="133" y="36"/>
                    </a:lnTo>
                    <a:lnTo>
                      <a:pt x="139" y="29"/>
                    </a:lnTo>
                    <a:lnTo>
                      <a:pt x="138" y="24"/>
                    </a:lnTo>
                    <a:lnTo>
                      <a:pt x="136" y="16"/>
                    </a:lnTo>
                    <a:lnTo>
                      <a:pt x="131" y="11"/>
                    </a:lnTo>
                    <a:lnTo>
                      <a:pt x="126" y="10"/>
                    </a:lnTo>
                    <a:lnTo>
                      <a:pt x="123" y="7"/>
                    </a:lnTo>
                    <a:lnTo>
                      <a:pt x="120" y="1"/>
                    </a:lnTo>
                    <a:lnTo>
                      <a:pt x="118" y="0"/>
                    </a:lnTo>
                    <a:lnTo>
                      <a:pt x="112" y="1"/>
                    </a:lnTo>
                    <a:lnTo>
                      <a:pt x="101" y="6"/>
                    </a:lnTo>
                    <a:lnTo>
                      <a:pt x="93" y="7"/>
                    </a:lnTo>
                    <a:lnTo>
                      <a:pt x="90" y="9"/>
                    </a:lnTo>
                    <a:lnTo>
                      <a:pt x="87" y="13"/>
                    </a:lnTo>
                    <a:lnTo>
                      <a:pt x="83" y="22"/>
                    </a:lnTo>
                    <a:lnTo>
                      <a:pt x="82" y="34"/>
                    </a:lnTo>
                    <a:lnTo>
                      <a:pt x="82" y="38"/>
                    </a:lnTo>
                    <a:lnTo>
                      <a:pt x="82" y="45"/>
                    </a:lnTo>
                    <a:lnTo>
                      <a:pt x="82" y="48"/>
                    </a:lnTo>
                    <a:lnTo>
                      <a:pt x="74" y="54"/>
                    </a:lnTo>
                    <a:lnTo>
                      <a:pt x="72" y="58"/>
                    </a:lnTo>
                    <a:lnTo>
                      <a:pt x="68" y="61"/>
                    </a:lnTo>
                    <a:lnTo>
                      <a:pt x="64" y="62"/>
                    </a:lnTo>
                    <a:lnTo>
                      <a:pt x="61" y="62"/>
                    </a:lnTo>
                    <a:lnTo>
                      <a:pt x="60" y="59"/>
                    </a:lnTo>
                    <a:lnTo>
                      <a:pt x="57" y="56"/>
                    </a:lnTo>
                    <a:lnTo>
                      <a:pt x="54" y="54"/>
                    </a:lnTo>
                    <a:lnTo>
                      <a:pt x="49" y="59"/>
                    </a:lnTo>
                    <a:lnTo>
                      <a:pt x="45" y="62"/>
                    </a:lnTo>
                    <a:lnTo>
                      <a:pt x="41" y="62"/>
                    </a:lnTo>
                    <a:lnTo>
                      <a:pt x="37" y="60"/>
                    </a:lnTo>
                    <a:lnTo>
                      <a:pt x="30" y="59"/>
                    </a:lnTo>
                    <a:lnTo>
                      <a:pt x="28" y="56"/>
                    </a:lnTo>
                    <a:lnTo>
                      <a:pt x="27" y="51"/>
                    </a:lnTo>
                    <a:lnTo>
                      <a:pt x="18" y="38"/>
                    </a:lnTo>
                    <a:lnTo>
                      <a:pt x="15" y="35"/>
                    </a:lnTo>
                    <a:lnTo>
                      <a:pt x="11" y="33"/>
                    </a:lnTo>
                    <a:lnTo>
                      <a:pt x="7" y="35"/>
                    </a:lnTo>
                    <a:lnTo>
                      <a:pt x="8" y="39"/>
                    </a:lnTo>
                    <a:lnTo>
                      <a:pt x="8" y="42"/>
                    </a:lnTo>
                    <a:lnTo>
                      <a:pt x="6" y="43"/>
                    </a:lnTo>
                    <a:lnTo>
                      <a:pt x="4" y="42"/>
                    </a:lnTo>
                    <a:lnTo>
                      <a:pt x="1" y="42"/>
                    </a:lnTo>
                    <a:lnTo>
                      <a:pt x="0" y="4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1" name="Freeform 1407">
                <a:extLst>
                  <a:ext uri="{FF2B5EF4-FFF2-40B4-BE49-F238E27FC236}">
                    <a16:creationId xmlns:a16="http://schemas.microsoft.com/office/drawing/2014/main" id="{CDD9AFD9-6379-474C-8B88-24AD557B8527}"/>
                  </a:ext>
                </a:extLst>
              </p:cNvPr>
              <p:cNvSpPr>
                <a:spLocks/>
              </p:cNvSpPr>
              <p:nvPr/>
            </p:nvSpPr>
            <p:spPr bwMode="gray">
              <a:xfrm>
                <a:off x="8917633" y="3363850"/>
                <a:ext cx="16169" cy="12931"/>
              </a:xfrm>
              <a:custGeom>
                <a:avLst/>
                <a:gdLst>
                  <a:gd name="T0" fmla="*/ 5 w 5"/>
                  <a:gd name="T1" fmla="*/ 1 h 4"/>
                  <a:gd name="T2" fmla="*/ 5 w 5"/>
                  <a:gd name="T3" fmla="*/ 1 h 4"/>
                  <a:gd name="T4" fmla="*/ 4 w 5"/>
                  <a:gd name="T5" fmla="*/ 0 h 4"/>
                  <a:gd name="T6" fmla="*/ 4 w 5"/>
                  <a:gd name="T7" fmla="*/ 0 h 4"/>
                  <a:gd name="T8" fmla="*/ 4 w 5"/>
                  <a:gd name="T9" fmla="*/ 1 h 4"/>
                  <a:gd name="T10" fmla="*/ 3 w 5"/>
                  <a:gd name="T11" fmla="*/ 1 h 4"/>
                  <a:gd name="T12" fmla="*/ 3 w 5"/>
                  <a:gd name="T13" fmla="*/ 1 h 4"/>
                  <a:gd name="T14" fmla="*/ 2 w 5"/>
                  <a:gd name="T15" fmla="*/ 1 h 4"/>
                  <a:gd name="T16" fmla="*/ 0 w 5"/>
                  <a:gd name="T17" fmla="*/ 0 h 4"/>
                  <a:gd name="T18" fmla="*/ 0 w 5"/>
                  <a:gd name="T19" fmla="*/ 0 h 4"/>
                  <a:gd name="T20" fmla="*/ 0 w 5"/>
                  <a:gd name="T21" fmla="*/ 0 h 4"/>
                  <a:gd name="T22" fmla="*/ 0 w 5"/>
                  <a:gd name="T23" fmla="*/ 1 h 4"/>
                  <a:gd name="T24" fmla="*/ 1 w 5"/>
                  <a:gd name="T25" fmla="*/ 3 h 4"/>
                  <a:gd name="T26" fmla="*/ 1 w 5"/>
                  <a:gd name="T27" fmla="*/ 3 h 4"/>
                  <a:gd name="T28" fmla="*/ 1 w 5"/>
                  <a:gd name="T29" fmla="*/ 3 h 4"/>
                  <a:gd name="T30" fmla="*/ 2 w 5"/>
                  <a:gd name="T31" fmla="*/ 4 h 4"/>
                  <a:gd name="T32" fmla="*/ 3 w 5"/>
                  <a:gd name="T33" fmla="*/ 4 h 4"/>
                  <a:gd name="T34" fmla="*/ 3 w 5"/>
                  <a:gd name="T35" fmla="*/ 4 h 4"/>
                  <a:gd name="T36" fmla="*/ 5 w 5"/>
                  <a:gd name="T37" fmla="*/ 1 h 4"/>
                  <a:gd name="T38" fmla="*/ 5 w 5"/>
                  <a:gd name="T39" fmla="*/ 1 h 4"/>
                  <a:gd name="T40" fmla="*/ 5 w 5"/>
                  <a:gd name="T4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4">
                    <a:moveTo>
                      <a:pt x="5" y="1"/>
                    </a:moveTo>
                    <a:lnTo>
                      <a:pt x="5" y="1"/>
                    </a:lnTo>
                    <a:lnTo>
                      <a:pt x="4" y="0"/>
                    </a:lnTo>
                    <a:lnTo>
                      <a:pt x="4" y="0"/>
                    </a:lnTo>
                    <a:lnTo>
                      <a:pt x="4" y="1"/>
                    </a:lnTo>
                    <a:lnTo>
                      <a:pt x="3" y="1"/>
                    </a:lnTo>
                    <a:lnTo>
                      <a:pt x="3" y="1"/>
                    </a:lnTo>
                    <a:lnTo>
                      <a:pt x="2" y="1"/>
                    </a:lnTo>
                    <a:lnTo>
                      <a:pt x="0" y="0"/>
                    </a:lnTo>
                    <a:lnTo>
                      <a:pt x="0" y="0"/>
                    </a:lnTo>
                    <a:lnTo>
                      <a:pt x="0" y="0"/>
                    </a:lnTo>
                    <a:lnTo>
                      <a:pt x="0" y="1"/>
                    </a:lnTo>
                    <a:lnTo>
                      <a:pt x="1" y="3"/>
                    </a:lnTo>
                    <a:lnTo>
                      <a:pt x="1" y="3"/>
                    </a:lnTo>
                    <a:lnTo>
                      <a:pt x="1" y="3"/>
                    </a:lnTo>
                    <a:lnTo>
                      <a:pt x="2" y="4"/>
                    </a:lnTo>
                    <a:lnTo>
                      <a:pt x="3" y="4"/>
                    </a:lnTo>
                    <a:lnTo>
                      <a:pt x="3" y="4"/>
                    </a:lnTo>
                    <a:lnTo>
                      <a:pt x="5" y="1"/>
                    </a:lnTo>
                    <a:lnTo>
                      <a:pt x="5" y="1"/>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2" name="Freeform 1409">
                <a:extLst>
                  <a:ext uri="{FF2B5EF4-FFF2-40B4-BE49-F238E27FC236}">
                    <a16:creationId xmlns:a16="http://schemas.microsoft.com/office/drawing/2014/main" id="{A53287D7-A8C3-463B-ADBB-B07E1AB3D0CA}"/>
                  </a:ext>
                </a:extLst>
              </p:cNvPr>
              <p:cNvSpPr>
                <a:spLocks/>
              </p:cNvSpPr>
              <p:nvPr/>
            </p:nvSpPr>
            <p:spPr bwMode="gray">
              <a:xfrm>
                <a:off x="9092278" y="3150460"/>
                <a:ext cx="25873" cy="16163"/>
              </a:xfrm>
              <a:custGeom>
                <a:avLst/>
                <a:gdLst>
                  <a:gd name="T0" fmla="*/ 2 w 14"/>
                  <a:gd name="T1" fmla="*/ 8 h 9"/>
                  <a:gd name="T2" fmla="*/ 2 w 14"/>
                  <a:gd name="T3" fmla="*/ 8 h 9"/>
                  <a:gd name="T4" fmla="*/ 5 w 14"/>
                  <a:gd name="T5" fmla="*/ 9 h 9"/>
                  <a:gd name="T6" fmla="*/ 6 w 14"/>
                  <a:gd name="T7" fmla="*/ 9 h 9"/>
                  <a:gd name="T8" fmla="*/ 8 w 14"/>
                  <a:gd name="T9" fmla="*/ 8 h 9"/>
                  <a:gd name="T10" fmla="*/ 9 w 14"/>
                  <a:gd name="T11" fmla="*/ 5 h 9"/>
                  <a:gd name="T12" fmla="*/ 13 w 14"/>
                  <a:gd name="T13" fmla="*/ 4 h 9"/>
                  <a:gd name="T14" fmla="*/ 14 w 14"/>
                  <a:gd name="T15" fmla="*/ 4 h 9"/>
                  <a:gd name="T16" fmla="*/ 14 w 14"/>
                  <a:gd name="T17" fmla="*/ 3 h 9"/>
                  <a:gd name="T18" fmla="*/ 14 w 14"/>
                  <a:gd name="T19" fmla="*/ 3 h 9"/>
                  <a:gd name="T20" fmla="*/ 9 w 14"/>
                  <a:gd name="T21" fmla="*/ 0 h 9"/>
                  <a:gd name="T22" fmla="*/ 7 w 14"/>
                  <a:gd name="T23" fmla="*/ 0 h 9"/>
                  <a:gd name="T24" fmla="*/ 4 w 14"/>
                  <a:gd name="T25" fmla="*/ 1 h 9"/>
                  <a:gd name="T26" fmla="*/ 3 w 14"/>
                  <a:gd name="T27" fmla="*/ 1 h 9"/>
                  <a:gd name="T28" fmla="*/ 3 w 14"/>
                  <a:gd name="T29" fmla="*/ 2 h 9"/>
                  <a:gd name="T30" fmla="*/ 1 w 14"/>
                  <a:gd name="T31" fmla="*/ 6 h 9"/>
                  <a:gd name="T32" fmla="*/ 2 w 14"/>
                  <a:gd name="T33" fmla="*/ 7 h 9"/>
                  <a:gd name="T34" fmla="*/ 2 w 14"/>
                  <a:gd name="T3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9">
                    <a:moveTo>
                      <a:pt x="2" y="8"/>
                    </a:moveTo>
                    <a:cubicBezTo>
                      <a:pt x="2" y="8"/>
                      <a:pt x="2" y="8"/>
                      <a:pt x="2" y="8"/>
                    </a:cubicBezTo>
                    <a:cubicBezTo>
                      <a:pt x="5" y="9"/>
                      <a:pt x="5" y="9"/>
                      <a:pt x="5" y="9"/>
                    </a:cubicBezTo>
                    <a:cubicBezTo>
                      <a:pt x="6" y="9"/>
                      <a:pt x="6" y="9"/>
                      <a:pt x="6" y="9"/>
                    </a:cubicBezTo>
                    <a:cubicBezTo>
                      <a:pt x="8" y="8"/>
                      <a:pt x="8" y="8"/>
                      <a:pt x="8" y="8"/>
                    </a:cubicBezTo>
                    <a:cubicBezTo>
                      <a:pt x="9" y="5"/>
                      <a:pt x="9" y="5"/>
                      <a:pt x="9" y="5"/>
                    </a:cubicBezTo>
                    <a:cubicBezTo>
                      <a:pt x="13" y="4"/>
                      <a:pt x="13" y="4"/>
                      <a:pt x="13" y="4"/>
                    </a:cubicBezTo>
                    <a:cubicBezTo>
                      <a:pt x="14" y="4"/>
                      <a:pt x="14" y="4"/>
                      <a:pt x="14" y="4"/>
                    </a:cubicBezTo>
                    <a:cubicBezTo>
                      <a:pt x="14" y="3"/>
                      <a:pt x="14" y="3"/>
                      <a:pt x="14" y="3"/>
                    </a:cubicBezTo>
                    <a:cubicBezTo>
                      <a:pt x="14" y="3"/>
                      <a:pt x="14" y="3"/>
                      <a:pt x="14" y="3"/>
                    </a:cubicBezTo>
                    <a:cubicBezTo>
                      <a:pt x="9" y="0"/>
                      <a:pt x="9" y="0"/>
                      <a:pt x="9" y="0"/>
                    </a:cubicBezTo>
                    <a:cubicBezTo>
                      <a:pt x="7" y="0"/>
                      <a:pt x="7" y="0"/>
                      <a:pt x="7" y="0"/>
                    </a:cubicBezTo>
                    <a:cubicBezTo>
                      <a:pt x="4" y="1"/>
                      <a:pt x="4" y="1"/>
                      <a:pt x="4" y="1"/>
                    </a:cubicBezTo>
                    <a:cubicBezTo>
                      <a:pt x="3" y="1"/>
                      <a:pt x="3" y="1"/>
                      <a:pt x="3" y="1"/>
                    </a:cubicBezTo>
                    <a:cubicBezTo>
                      <a:pt x="3" y="2"/>
                      <a:pt x="3" y="2"/>
                      <a:pt x="3" y="2"/>
                    </a:cubicBezTo>
                    <a:cubicBezTo>
                      <a:pt x="0" y="4"/>
                      <a:pt x="1" y="3"/>
                      <a:pt x="1" y="6"/>
                    </a:cubicBezTo>
                    <a:cubicBezTo>
                      <a:pt x="2" y="7"/>
                      <a:pt x="2" y="7"/>
                      <a:pt x="2" y="7"/>
                    </a:cubicBezTo>
                    <a:cubicBezTo>
                      <a:pt x="2" y="8"/>
                      <a:pt x="2" y="8"/>
                      <a:pt x="2" y="8"/>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8" name="Gruppieren 1457">
              <a:extLst>
                <a:ext uri="{FF2B5EF4-FFF2-40B4-BE49-F238E27FC236}">
                  <a16:creationId xmlns:a16="http://schemas.microsoft.com/office/drawing/2014/main" id="{3686E94E-43CE-4B1B-A148-709C5A5E69B4}"/>
                </a:ext>
              </a:extLst>
            </p:cNvPr>
            <p:cNvGrpSpPr/>
            <p:nvPr userDrawn="1"/>
          </p:nvGrpSpPr>
          <p:grpSpPr>
            <a:xfrm>
              <a:off x="7310227" y="2319531"/>
              <a:ext cx="2587365" cy="3346332"/>
              <a:chOff x="7310227" y="2319531"/>
              <a:chExt cx="2587365" cy="3346332"/>
            </a:xfrm>
            <a:grpFill/>
          </p:grpSpPr>
          <p:sp>
            <p:nvSpPr>
              <p:cNvPr id="1436" name="Freeform 510">
                <a:extLst>
                  <a:ext uri="{FF2B5EF4-FFF2-40B4-BE49-F238E27FC236}">
                    <a16:creationId xmlns:a16="http://schemas.microsoft.com/office/drawing/2014/main" id="{B8D97AAA-6EAC-4243-8F78-8DFBEB952D9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7" name="Gruppieren 1456">
                <a:extLst>
                  <a:ext uri="{FF2B5EF4-FFF2-40B4-BE49-F238E27FC236}">
                    <a16:creationId xmlns:a16="http://schemas.microsoft.com/office/drawing/2014/main" id="{B6F273E7-0F67-4FB0-91D2-19DEBA830DF6}"/>
                  </a:ext>
                </a:extLst>
              </p:cNvPr>
              <p:cNvGrpSpPr/>
              <p:nvPr userDrawn="1"/>
            </p:nvGrpSpPr>
            <p:grpSpPr>
              <a:xfrm>
                <a:off x="7310227" y="2319531"/>
                <a:ext cx="2587365" cy="3346332"/>
                <a:chOff x="7310227" y="2319531"/>
                <a:chExt cx="2587365" cy="3346332"/>
              </a:xfrm>
              <a:grpFill/>
            </p:grpSpPr>
            <p:sp>
              <p:nvSpPr>
                <p:cNvPr id="1247" name="Freeform 538">
                  <a:extLst>
                    <a:ext uri="{FF2B5EF4-FFF2-40B4-BE49-F238E27FC236}">
                      <a16:creationId xmlns:a16="http://schemas.microsoft.com/office/drawing/2014/main" id="{14C6F47B-D627-459C-8790-ADFA84705268}"/>
                    </a:ext>
                  </a:extLst>
                </p:cNvPr>
                <p:cNvSpPr>
                  <a:spLocks/>
                </p:cNvSpPr>
                <p:nvPr/>
              </p:nvSpPr>
              <p:spPr bwMode="gray">
                <a:xfrm>
                  <a:off x="8574799" y="5597972"/>
                  <a:ext cx="9702" cy="12930"/>
                </a:xfrm>
                <a:custGeom>
                  <a:avLst/>
                  <a:gdLst>
                    <a:gd name="T0" fmla="*/ 0 w 3"/>
                    <a:gd name="T1" fmla="*/ 1 h 4"/>
                    <a:gd name="T2" fmla="*/ 0 w 3"/>
                    <a:gd name="T3" fmla="*/ 0 h 4"/>
                    <a:gd name="T4" fmla="*/ 1 w 3"/>
                    <a:gd name="T5" fmla="*/ 1 h 4"/>
                    <a:gd name="T6" fmla="*/ 2 w 3"/>
                    <a:gd name="T7" fmla="*/ 2 h 4"/>
                    <a:gd name="T8" fmla="*/ 3 w 3"/>
                    <a:gd name="T9" fmla="*/ 3 h 4"/>
                    <a:gd name="T10" fmla="*/ 3 w 3"/>
                    <a:gd name="T11" fmla="*/ 4 h 4"/>
                    <a:gd name="T12" fmla="*/ 1 w 3"/>
                    <a:gd name="T13" fmla="*/ 3 h 4"/>
                    <a:gd name="T14" fmla="*/ 0 w 3"/>
                    <a:gd name="T15" fmla="*/ 2 h 4"/>
                    <a:gd name="T16" fmla="*/ 0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1"/>
                      </a:moveTo>
                      <a:lnTo>
                        <a:pt x="0" y="0"/>
                      </a:lnTo>
                      <a:lnTo>
                        <a:pt x="1" y="1"/>
                      </a:lnTo>
                      <a:lnTo>
                        <a:pt x="2" y="2"/>
                      </a:lnTo>
                      <a:lnTo>
                        <a:pt x="3" y="3"/>
                      </a:lnTo>
                      <a:lnTo>
                        <a:pt x="3" y="4"/>
                      </a:lnTo>
                      <a:lnTo>
                        <a:pt x="1" y="3"/>
                      </a:lnTo>
                      <a:lnTo>
                        <a:pt x="0" y="2"/>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8" name="Freeform 127">
                  <a:extLst>
                    <a:ext uri="{FF2B5EF4-FFF2-40B4-BE49-F238E27FC236}">
                      <a16:creationId xmlns:a16="http://schemas.microsoft.com/office/drawing/2014/main" id="{DEF732BB-0398-4FBC-B25E-3A6EE58E6A99}"/>
                    </a:ext>
                  </a:extLst>
                </p:cNvPr>
                <p:cNvSpPr>
                  <a:spLocks/>
                </p:cNvSpPr>
                <p:nvPr/>
              </p:nvSpPr>
              <p:spPr bwMode="gray">
                <a:xfrm>
                  <a:off x="8642722" y="4964271"/>
                  <a:ext cx="200519" cy="203691"/>
                </a:xfrm>
                <a:custGeom>
                  <a:avLst/>
                  <a:gdLst>
                    <a:gd name="T0" fmla="*/ 42 w 62"/>
                    <a:gd name="T1" fmla="*/ 61 h 63"/>
                    <a:gd name="T2" fmla="*/ 37 w 62"/>
                    <a:gd name="T3" fmla="*/ 56 h 63"/>
                    <a:gd name="T4" fmla="*/ 33 w 62"/>
                    <a:gd name="T5" fmla="*/ 53 h 63"/>
                    <a:gd name="T6" fmla="*/ 29 w 62"/>
                    <a:gd name="T7" fmla="*/ 52 h 63"/>
                    <a:gd name="T8" fmla="*/ 23 w 62"/>
                    <a:gd name="T9" fmla="*/ 41 h 63"/>
                    <a:gd name="T10" fmla="*/ 15 w 62"/>
                    <a:gd name="T11" fmla="*/ 33 h 63"/>
                    <a:gd name="T12" fmla="*/ 10 w 62"/>
                    <a:gd name="T13" fmla="*/ 27 h 63"/>
                    <a:gd name="T14" fmla="*/ 6 w 62"/>
                    <a:gd name="T15" fmla="*/ 22 h 63"/>
                    <a:gd name="T16" fmla="*/ 6 w 62"/>
                    <a:gd name="T17" fmla="*/ 18 h 63"/>
                    <a:gd name="T18" fmla="*/ 2 w 62"/>
                    <a:gd name="T19" fmla="*/ 12 h 63"/>
                    <a:gd name="T20" fmla="*/ 1 w 62"/>
                    <a:gd name="T21" fmla="*/ 9 h 63"/>
                    <a:gd name="T22" fmla="*/ 2 w 62"/>
                    <a:gd name="T23" fmla="*/ 0 h 63"/>
                    <a:gd name="T24" fmla="*/ 9 w 62"/>
                    <a:gd name="T25" fmla="*/ 6 h 63"/>
                    <a:gd name="T26" fmla="*/ 18 w 62"/>
                    <a:gd name="T27" fmla="*/ 2 h 63"/>
                    <a:gd name="T28" fmla="*/ 23 w 62"/>
                    <a:gd name="T29" fmla="*/ 3 h 63"/>
                    <a:gd name="T30" fmla="*/ 26 w 62"/>
                    <a:gd name="T31" fmla="*/ 3 h 63"/>
                    <a:gd name="T32" fmla="*/ 31 w 62"/>
                    <a:gd name="T33" fmla="*/ 3 h 63"/>
                    <a:gd name="T34" fmla="*/ 36 w 62"/>
                    <a:gd name="T35" fmla="*/ 3 h 63"/>
                    <a:gd name="T36" fmla="*/ 39 w 62"/>
                    <a:gd name="T37" fmla="*/ 5 h 63"/>
                    <a:gd name="T38" fmla="*/ 44 w 62"/>
                    <a:gd name="T39" fmla="*/ 6 h 63"/>
                    <a:gd name="T40" fmla="*/ 47 w 62"/>
                    <a:gd name="T41" fmla="*/ 5 h 63"/>
                    <a:gd name="T42" fmla="*/ 48 w 62"/>
                    <a:gd name="T43" fmla="*/ 9 h 63"/>
                    <a:gd name="T44" fmla="*/ 54 w 62"/>
                    <a:gd name="T45" fmla="*/ 8 h 63"/>
                    <a:gd name="T46" fmla="*/ 58 w 62"/>
                    <a:gd name="T47" fmla="*/ 10 h 63"/>
                    <a:gd name="T48" fmla="*/ 55 w 62"/>
                    <a:gd name="T49" fmla="*/ 17 h 63"/>
                    <a:gd name="T50" fmla="*/ 55 w 62"/>
                    <a:gd name="T51" fmla="*/ 19 h 63"/>
                    <a:gd name="T52" fmla="*/ 55 w 62"/>
                    <a:gd name="T53" fmla="*/ 22 h 63"/>
                    <a:gd name="T54" fmla="*/ 57 w 62"/>
                    <a:gd name="T55" fmla="*/ 23 h 63"/>
                    <a:gd name="T56" fmla="*/ 60 w 62"/>
                    <a:gd name="T57" fmla="*/ 26 h 63"/>
                    <a:gd name="T58" fmla="*/ 61 w 62"/>
                    <a:gd name="T59" fmla="*/ 27 h 63"/>
                    <a:gd name="T60" fmla="*/ 61 w 62"/>
                    <a:gd name="T61" fmla="*/ 30 h 63"/>
                    <a:gd name="T62" fmla="*/ 56 w 62"/>
                    <a:gd name="T63" fmla="*/ 29 h 63"/>
                    <a:gd name="T64" fmla="*/ 58 w 62"/>
                    <a:gd name="T65" fmla="*/ 32 h 63"/>
                    <a:gd name="T66" fmla="*/ 60 w 62"/>
                    <a:gd name="T67" fmla="*/ 37 h 63"/>
                    <a:gd name="T68" fmla="*/ 58 w 62"/>
                    <a:gd name="T69" fmla="*/ 37 h 63"/>
                    <a:gd name="T70" fmla="*/ 56 w 62"/>
                    <a:gd name="T71" fmla="*/ 39 h 63"/>
                    <a:gd name="T72" fmla="*/ 53 w 62"/>
                    <a:gd name="T73" fmla="*/ 40 h 63"/>
                    <a:gd name="T74" fmla="*/ 51 w 62"/>
                    <a:gd name="T75" fmla="*/ 40 h 63"/>
                    <a:gd name="T76" fmla="*/ 53 w 62"/>
                    <a:gd name="T77" fmla="*/ 43 h 63"/>
                    <a:gd name="T78" fmla="*/ 53 w 62"/>
                    <a:gd name="T79" fmla="*/ 45 h 63"/>
                    <a:gd name="T80" fmla="*/ 51 w 62"/>
                    <a:gd name="T81" fmla="*/ 44 h 63"/>
                    <a:gd name="T82" fmla="*/ 47 w 62"/>
                    <a:gd name="T83" fmla="*/ 45 h 63"/>
                    <a:gd name="T84" fmla="*/ 46 w 62"/>
                    <a:gd name="T85" fmla="*/ 49 h 63"/>
                    <a:gd name="T86" fmla="*/ 44 w 62"/>
                    <a:gd name="T87" fmla="*/ 51 h 63"/>
                    <a:gd name="T88" fmla="*/ 43 w 62"/>
                    <a:gd name="T89" fmla="*/ 55 h 63"/>
                    <a:gd name="T90" fmla="*/ 45 w 62"/>
                    <a:gd name="T91" fmla="*/ 5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 h="63">
                      <a:moveTo>
                        <a:pt x="43" y="63"/>
                      </a:moveTo>
                      <a:lnTo>
                        <a:pt x="43" y="61"/>
                      </a:lnTo>
                      <a:lnTo>
                        <a:pt x="42" y="61"/>
                      </a:lnTo>
                      <a:lnTo>
                        <a:pt x="42" y="59"/>
                      </a:lnTo>
                      <a:lnTo>
                        <a:pt x="40" y="58"/>
                      </a:lnTo>
                      <a:lnTo>
                        <a:pt x="37" y="56"/>
                      </a:lnTo>
                      <a:lnTo>
                        <a:pt x="35" y="56"/>
                      </a:lnTo>
                      <a:lnTo>
                        <a:pt x="33" y="54"/>
                      </a:lnTo>
                      <a:lnTo>
                        <a:pt x="33" y="53"/>
                      </a:lnTo>
                      <a:lnTo>
                        <a:pt x="31" y="52"/>
                      </a:lnTo>
                      <a:lnTo>
                        <a:pt x="29" y="53"/>
                      </a:lnTo>
                      <a:lnTo>
                        <a:pt x="29" y="52"/>
                      </a:lnTo>
                      <a:lnTo>
                        <a:pt x="31" y="51"/>
                      </a:lnTo>
                      <a:lnTo>
                        <a:pt x="24" y="44"/>
                      </a:lnTo>
                      <a:lnTo>
                        <a:pt x="23" y="41"/>
                      </a:lnTo>
                      <a:lnTo>
                        <a:pt x="22" y="40"/>
                      </a:lnTo>
                      <a:lnTo>
                        <a:pt x="21" y="39"/>
                      </a:lnTo>
                      <a:lnTo>
                        <a:pt x="15" y="33"/>
                      </a:lnTo>
                      <a:lnTo>
                        <a:pt x="15" y="32"/>
                      </a:lnTo>
                      <a:lnTo>
                        <a:pt x="12" y="28"/>
                      </a:lnTo>
                      <a:lnTo>
                        <a:pt x="10" y="27"/>
                      </a:lnTo>
                      <a:lnTo>
                        <a:pt x="8" y="23"/>
                      </a:lnTo>
                      <a:lnTo>
                        <a:pt x="6" y="23"/>
                      </a:lnTo>
                      <a:lnTo>
                        <a:pt x="6" y="22"/>
                      </a:lnTo>
                      <a:lnTo>
                        <a:pt x="7" y="20"/>
                      </a:lnTo>
                      <a:lnTo>
                        <a:pt x="6" y="19"/>
                      </a:lnTo>
                      <a:lnTo>
                        <a:pt x="6" y="18"/>
                      </a:lnTo>
                      <a:lnTo>
                        <a:pt x="5" y="16"/>
                      </a:lnTo>
                      <a:lnTo>
                        <a:pt x="3" y="12"/>
                      </a:lnTo>
                      <a:lnTo>
                        <a:pt x="2" y="12"/>
                      </a:lnTo>
                      <a:lnTo>
                        <a:pt x="0" y="10"/>
                      </a:lnTo>
                      <a:lnTo>
                        <a:pt x="0" y="9"/>
                      </a:lnTo>
                      <a:lnTo>
                        <a:pt x="1" y="9"/>
                      </a:lnTo>
                      <a:lnTo>
                        <a:pt x="1" y="7"/>
                      </a:lnTo>
                      <a:lnTo>
                        <a:pt x="1" y="2"/>
                      </a:lnTo>
                      <a:lnTo>
                        <a:pt x="2" y="0"/>
                      </a:lnTo>
                      <a:lnTo>
                        <a:pt x="5" y="1"/>
                      </a:lnTo>
                      <a:lnTo>
                        <a:pt x="5" y="2"/>
                      </a:lnTo>
                      <a:lnTo>
                        <a:pt x="9" y="6"/>
                      </a:lnTo>
                      <a:lnTo>
                        <a:pt x="10" y="6"/>
                      </a:lnTo>
                      <a:lnTo>
                        <a:pt x="12" y="1"/>
                      </a:lnTo>
                      <a:lnTo>
                        <a:pt x="18" y="2"/>
                      </a:lnTo>
                      <a:lnTo>
                        <a:pt x="19" y="0"/>
                      </a:lnTo>
                      <a:lnTo>
                        <a:pt x="19" y="0"/>
                      </a:lnTo>
                      <a:lnTo>
                        <a:pt x="23" y="3"/>
                      </a:lnTo>
                      <a:lnTo>
                        <a:pt x="24" y="3"/>
                      </a:lnTo>
                      <a:lnTo>
                        <a:pt x="25" y="2"/>
                      </a:lnTo>
                      <a:lnTo>
                        <a:pt x="26" y="3"/>
                      </a:lnTo>
                      <a:lnTo>
                        <a:pt x="30" y="4"/>
                      </a:lnTo>
                      <a:lnTo>
                        <a:pt x="31" y="3"/>
                      </a:lnTo>
                      <a:lnTo>
                        <a:pt x="31" y="3"/>
                      </a:lnTo>
                      <a:lnTo>
                        <a:pt x="34" y="5"/>
                      </a:lnTo>
                      <a:lnTo>
                        <a:pt x="34" y="5"/>
                      </a:lnTo>
                      <a:lnTo>
                        <a:pt x="36" y="3"/>
                      </a:lnTo>
                      <a:lnTo>
                        <a:pt x="37" y="3"/>
                      </a:lnTo>
                      <a:lnTo>
                        <a:pt x="38" y="5"/>
                      </a:lnTo>
                      <a:lnTo>
                        <a:pt x="39" y="5"/>
                      </a:lnTo>
                      <a:lnTo>
                        <a:pt x="40" y="4"/>
                      </a:lnTo>
                      <a:lnTo>
                        <a:pt x="43" y="4"/>
                      </a:lnTo>
                      <a:lnTo>
                        <a:pt x="44" y="6"/>
                      </a:lnTo>
                      <a:lnTo>
                        <a:pt x="45" y="5"/>
                      </a:lnTo>
                      <a:lnTo>
                        <a:pt x="45" y="5"/>
                      </a:lnTo>
                      <a:lnTo>
                        <a:pt x="47" y="5"/>
                      </a:lnTo>
                      <a:lnTo>
                        <a:pt x="49" y="7"/>
                      </a:lnTo>
                      <a:lnTo>
                        <a:pt x="48" y="8"/>
                      </a:lnTo>
                      <a:lnTo>
                        <a:pt x="48" y="9"/>
                      </a:lnTo>
                      <a:lnTo>
                        <a:pt x="50" y="10"/>
                      </a:lnTo>
                      <a:lnTo>
                        <a:pt x="52" y="10"/>
                      </a:lnTo>
                      <a:lnTo>
                        <a:pt x="54" y="8"/>
                      </a:lnTo>
                      <a:lnTo>
                        <a:pt x="57" y="9"/>
                      </a:lnTo>
                      <a:lnTo>
                        <a:pt x="58" y="9"/>
                      </a:lnTo>
                      <a:lnTo>
                        <a:pt x="58" y="10"/>
                      </a:lnTo>
                      <a:lnTo>
                        <a:pt x="58" y="11"/>
                      </a:lnTo>
                      <a:lnTo>
                        <a:pt x="56" y="14"/>
                      </a:lnTo>
                      <a:lnTo>
                        <a:pt x="55" y="17"/>
                      </a:lnTo>
                      <a:lnTo>
                        <a:pt x="55" y="17"/>
                      </a:lnTo>
                      <a:lnTo>
                        <a:pt x="55" y="18"/>
                      </a:lnTo>
                      <a:lnTo>
                        <a:pt x="55" y="19"/>
                      </a:lnTo>
                      <a:lnTo>
                        <a:pt x="53" y="20"/>
                      </a:lnTo>
                      <a:lnTo>
                        <a:pt x="55" y="22"/>
                      </a:lnTo>
                      <a:lnTo>
                        <a:pt x="55" y="22"/>
                      </a:lnTo>
                      <a:lnTo>
                        <a:pt x="56" y="23"/>
                      </a:lnTo>
                      <a:lnTo>
                        <a:pt x="57" y="23"/>
                      </a:lnTo>
                      <a:lnTo>
                        <a:pt x="57" y="23"/>
                      </a:lnTo>
                      <a:lnTo>
                        <a:pt x="58" y="24"/>
                      </a:lnTo>
                      <a:lnTo>
                        <a:pt x="59" y="26"/>
                      </a:lnTo>
                      <a:lnTo>
                        <a:pt x="60" y="26"/>
                      </a:lnTo>
                      <a:lnTo>
                        <a:pt x="60" y="26"/>
                      </a:lnTo>
                      <a:lnTo>
                        <a:pt x="60" y="27"/>
                      </a:lnTo>
                      <a:lnTo>
                        <a:pt x="61" y="27"/>
                      </a:lnTo>
                      <a:lnTo>
                        <a:pt x="62" y="27"/>
                      </a:lnTo>
                      <a:lnTo>
                        <a:pt x="62" y="28"/>
                      </a:lnTo>
                      <a:lnTo>
                        <a:pt x="61" y="30"/>
                      </a:lnTo>
                      <a:lnTo>
                        <a:pt x="58" y="30"/>
                      </a:lnTo>
                      <a:lnTo>
                        <a:pt x="57" y="29"/>
                      </a:lnTo>
                      <a:lnTo>
                        <a:pt x="56" y="29"/>
                      </a:lnTo>
                      <a:lnTo>
                        <a:pt x="56" y="29"/>
                      </a:lnTo>
                      <a:lnTo>
                        <a:pt x="56" y="30"/>
                      </a:lnTo>
                      <a:lnTo>
                        <a:pt x="58" y="32"/>
                      </a:lnTo>
                      <a:lnTo>
                        <a:pt x="60" y="34"/>
                      </a:lnTo>
                      <a:lnTo>
                        <a:pt x="61" y="35"/>
                      </a:lnTo>
                      <a:lnTo>
                        <a:pt x="60" y="37"/>
                      </a:lnTo>
                      <a:lnTo>
                        <a:pt x="60" y="37"/>
                      </a:lnTo>
                      <a:lnTo>
                        <a:pt x="59" y="38"/>
                      </a:lnTo>
                      <a:lnTo>
                        <a:pt x="58" y="37"/>
                      </a:lnTo>
                      <a:lnTo>
                        <a:pt x="58" y="37"/>
                      </a:lnTo>
                      <a:lnTo>
                        <a:pt x="57" y="39"/>
                      </a:lnTo>
                      <a:lnTo>
                        <a:pt x="56" y="39"/>
                      </a:lnTo>
                      <a:lnTo>
                        <a:pt x="55" y="39"/>
                      </a:lnTo>
                      <a:lnTo>
                        <a:pt x="54" y="40"/>
                      </a:lnTo>
                      <a:lnTo>
                        <a:pt x="53" y="40"/>
                      </a:lnTo>
                      <a:lnTo>
                        <a:pt x="53" y="39"/>
                      </a:lnTo>
                      <a:lnTo>
                        <a:pt x="52" y="39"/>
                      </a:lnTo>
                      <a:lnTo>
                        <a:pt x="51" y="40"/>
                      </a:lnTo>
                      <a:lnTo>
                        <a:pt x="52" y="41"/>
                      </a:lnTo>
                      <a:lnTo>
                        <a:pt x="52" y="41"/>
                      </a:lnTo>
                      <a:lnTo>
                        <a:pt x="53" y="43"/>
                      </a:lnTo>
                      <a:lnTo>
                        <a:pt x="53" y="43"/>
                      </a:lnTo>
                      <a:lnTo>
                        <a:pt x="53" y="45"/>
                      </a:lnTo>
                      <a:lnTo>
                        <a:pt x="53" y="45"/>
                      </a:lnTo>
                      <a:lnTo>
                        <a:pt x="52" y="45"/>
                      </a:lnTo>
                      <a:lnTo>
                        <a:pt x="52" y="45"/>
                      </a:lnTo>
                      <a:lnTo>
                        <a:pt x="51" y="44"/>
                      </a:lnTo>
                      <a:lnTo>
                        <a:pt x="51" y="43"/>
                      </a:lnTo>
                      <a:lnTo>
                        <a:pt x="49" y="43"/>
                      </a:lnTo>
                      <a:lnTo>
                        <a:pt x="47" y="45"/>
                      </a:lnTo>
                      <a:lnTo>
                        <a:pt x="47" y="47"/>
                      </a:lnTo>
                      <a:lnTo>
                        <a:pt x="46" y="47"/>
                      </a:lnTo>
                      <a:lnTo>
                        <a:pt x="46" y="49"/>
                      </a:lnTo>
                      <a:lnTo>
                        <a:pt x="45" y="50"/>
                      </a:lnTo>
                      <a:lnTo>
                        <a:pt x="44" y="50"/>
                      </a:lnTo>
                      <a:lnTo>
                        <a:pt x="44" y="51"/>
                      </a:lnTo>
                      <a:lnTo>
                        <a:pt x="43" y="54"/>
                      </a:lnTo>
                      <a:lnTo>
                        <a:pt x="43" y="54"/>
                      </a:lnTo>
                      <a:lnTo>
                        <a:pt x="43" y="55"/>
                      </a:lnTo>
                      <a:lnTo>
                        <a:pt x="44" y="56"/>
                      </a:lnTo>
                      <a:lnTo>
                        <a:pt x="45" y="57"/>
                      </a:lnTo>
                      <a:lnTo>
                        <a:pt x="45" y="58"/>
                      </a:lnTo>
                      <a:lnTo>
                        <a:pt x="43" y="61"/>
                      </a:lnTo>
                      <a:lnTo>
                        <a:pt x="43" y="6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9" name="Freeform 149">
                  <a:extLst>
                    <a:ext uri="{FF2B5EF4-FFF2-40B4-BE49-F238E27FC236}">
                      <a16:creationId xmlns:a16="http://schemas.microsoft.com/office/drawing/2014/main" id="{453C72C6-77F5-460D-A915-9F61583C53F7}"/>
                    </a:ext>
                  </a:extLst>
                </p:cNvPr>
                <p:cNvSpPr>
                  <a:spLocks/>
                </p:cNvSpPr>
                <p:nvPr/>
              </p:nvSpPr>
              <p:spPr bwMode="gray">
                <a:xfrm>
                  <a:off x="8658892" y="4725015"/>
                  <a:ext cx="346060" cy="210156"/>
                </a:xfrm>
                <a:custGeom>
                  <a:avLst/>
                  <a:gdLst>
                    <a:gd name="T0" fmla="*/ 21 w 107"/>
                    <a:gd name="T1" fmla="*/ 14 h 65"/>
                    <a:gd name="T2" fmla="*/ 37 w 107"/>
                    <a:gd name="T3" fmla="*/ 19 h 65"/>
                    <a:gd name="T4" fmla="*/ 43 w 107"/>
                    <a:gd name="T5" fmla="*/ 13 h 65"/>
                    <a:gd name="T6" fmla="*/ 56 w 107"/>
                    <a:gd name="T7" fmla="*/ 7 h 65"/>
                    <a:gd name="T8" fmla="*/ 65 w 107"/>
                    <a:gd name="T9" fmla="*/ 7 h 65"/>
                    <a:gd name="T10" fmla="*/ 69 w 107"/>
                    <a:gd name="T11" fmla="*/ 3 h 65"/>
                    <a:gd name="T12" fmla="*/ 79 w 107"/>
                    <a:gd name="T13" fmla="*/ 1 h 65"/>
                    <a:gd name="T14" fmla="*/ 87 w 107"/>
                    <a:gd name="T15" fmla="*/ 1 h 65"/>
                    <a:gd name="T16" fmla="*/ 95 w 107"/>
                    <a:gd name="T17" fmla="*/ 3 h 65"/>
                    <a:gd name="T18" fmla="*/ 103 w 107"/>
                    <a:gd name="T19" fmla="*/ 9 h 65"/>
                    <a:gd name="T20" fmla="*/ 107 w 107"/>
                    <a:gd name="T21" fmla="*/ 14 h 65"/>
                    <a:gd name="T22" fmla="*/ 104 w 107"/>
                    <a:gd name="T23" fmla="*/ 18 h 65"/>
                    <a:gd name="T24" fmla="*/ 97 w 107"/>
                    <a:gd name="T25" fmla="*/ 20 h 65"/>
                    <a:gd name="T26" fmla="*/ 94 w 107"/>
                    <a:gd name="T27" fmla="*/ 25 h 65"/>
                    <a:gd name="T28" fmla="*/ 91 w 107"/>
                    <a:gd name="T29" fmla="*/ 31 h 65"/>
                    <a:gd name="T30" fmla="*/ 87 w 107"/>
                    <a:gd name="T31" fmla="*/ 39 h 65"/>
                    <a:gd name="T32" fmla="*/ 82 w 107"/>
                    <a:gd name="T33" fmla="*/ 46 h 65"/>
                    <a:gd name="T34" fmla="*/ 76 w 107"/>
                    <a:gd name="T35" fmla="*/ 54 h 65"/>
                    <a:gd name="T36" fmla="*/ 65 w 107"/>
                    <a:gd name="T37" fmla="*/ 57 h 65"/>
                    <a:gd name="T38" fmla="*/ 60 w 107"/>
                    <a:gd name="T39" fmla="*/ 55 h 65"/>
                    <a:gd name="T40" fmla="*/ 52 w 107"/>
                    <a:gd name="T41" fmla="*/ 59 h 65"/>
                    <a:gd name="T42" fmla="*/ 46 w 107"/>
                    <a:gd name="T43" fmla="*/ 61 h 65"/>
                    <a:gd name="T44" fmla="*/ 39 w 107"/>
                    <a:gd name="T45" fmla="*/ 63 h 65"/>
                    <a:gd name="T46" fmla="*/ 30 w 107"/>
                    <a:gd name="T47" fmla="*/ 65 h 65"/>
                    <a:gd name="T48" fmla="*/ 22 w 107"/>
                    <a:gd name="T49" fmla="*/ 61 h 65"/>
                    <a:gd name="T50" fmla="*/ 15 w 107"/>
                    <a:gd name="T51" fmla="*/ 54 h 65"/>
                    <a:gd name="T52" fmla="*/ 9 w 107"/>
                    <a:gd name="T53" fmla="*/ 48 h 65"/>
                    <a:gd name="T54" fmla="*/ 4 w 107"/>
                    <a:gd name="T55" fmla="*/ 41 h 65"/>
                    <a:gd name="T56" fmla="*/ 0 w 107"/>
                    <a:gd name="T57" fmla="*/ 40 h 65"/>
                    <a:gd name="T58" fmla="*/ 6 w 107"/>
                    <a:gd name="T59" fmla="*/ 36 h 65"/>
                    <a:gd name="T60" fmla="*/ 6 w 107"/>
                    <a:gd name="T61" fmla="*/ 29 h 65"/>
                    <a:gd name="T62" fmla="*/ 7 w 107"/>
                    <a:gd name="T63" fmla="*/ 22 h 65"/>
                    <a:gd name="T64" fmla="*/ 16 w 107"/>
                    <a:gd name="T65" fmla="*/ 19 h 65"/>
                    <a:gd name="T66" fmla="*/ 17 w 107"/>
                    <a:gd name="T6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 h="65">
                      <a:moveTo>
                        <a:pt x="17" y="11"/>
                      </a:moveTo>
                      <a:lnTo>
                        <a:pt x="21" y="14"/>
                      </a:lnTo>
                      <a:lnTo>
                        <a:pt x="27" y="19"/>
                      </a:lnTo>
                      <a:lnTo>
                        <a:pt x="37" y="19"/>
                      </a:lnTo>
                      <a:lnTo>
                        <a:pt x="39" y="18"/>
                      </a:lnTo>
                      <a:lnTo>
                        <a:pt x="43" y="13"/>
                      </a:lnTo>
                      <a:lnTo>
                        <a:pt x="52" y="10"/>
                      </a:lnTo>
                      <a:lnTo>
                        <a:pt x="56" y="7"/>
                      </a:lnTo>
                      <a:lnTo>
                        <a:pt x="61" y="9"/>
                      </a:lnTo>
                      <a:lnTo>
                        <a:pt x="65" y="7"/>
                      </a:lnTo>
                      <a:lnTo>
                        <a:pt x="68" y="6"/>
                      </a:lnTo>
                      <a:lnTo>
                        <a:pt x="69" y="3"/>
                      </a:lnTo>
                      <a:lnTo>
                        <a:pt x="74" y="1"/>
                      </a:lnTo>
                      <a:lnTo>
                        <a:pt x="79" y="1"/>
                      </a:lnTo>
                      <a:lnTo>
                        <a:pt x="82" y="0"/>
                      </a:lnTo>
                      <a:lnTo>
                        <a:pt x="87" y="1"/>
                      </a:lnTo>
                      <a:lnTo>
                        <a:pt x="92" y="5"/>
                      </a:lnTo>
                      <a:lnTo>
                        <a:pt x="95" y="3"/>
                      </a:lnTo>
                      <a:lnTo>
                        <a:pt x="100" y="6"/>
                      </a:lnTo>
                      <a:lnTo>
                        <a:pt x="103" y="9"/>
                      </a:lnTo>
                      <a:lnTo>
                        <a:pt x="106" y="11"/>
                      </a:lnTo>
                      <a:lnTo>
                        <a:pt x="107" y="14"/>
                      </a:lnTo>
                      <a:lnTo>
                        <a:pt x="106" y="16"/>
                      </a:lnTo>
                      <a:lnTo>
                        <a:pt x="104" y="18"/>
                      </a:lnTo>
                      <a:lnTo>
                        <a:pt x="102" y="18"/>
                      </a:lnTo>
                      <a:lnTo>
                        <a:pt x="97" y="20"/>
                      </a:lnTo>
                      <a:lnTo>
                        <a:pt x="94" y="23"/>
                      </a:lnTo>
                      <a:lnTo>
                        <a:pt x="94" y="25"/>
                      </a:lnTo>
                      <a:lnTo>
                        <a:pt x="93" y="28"/>
                      </a:lnTo>
                      <a:lnTo>
                        <a:pt x="91" y="31"/>
                      </a:lnTo>
                      <a:lnTo>
                        <a:pt x="88" y="35"/>
                      </a:lnTo>
                      <a:lnTo>
                        <a:pt x="87" y="39"/>
                      </a:lnTo>
                      <a:lnTo>
                        <a:pt x="85" y="44"/>
                      </a:lnTo>
                      <a:lnTo>
                        <a:pt x="82" y="46"/>
                      </a:lnTo>
                      <a:lnTo>
                        <a:pt x="80" y="52"/>
                      </a:lnTo>
                      <a:lnTo>
                        <a:pt x="76" y="54"/>
                      </a:lnTo>
                      <a:lnTo>
                        <a:pt x="67" y="57"/>
                      </a:lnTo>
                      <a:lnTo>
                        <a:pt x="65" y="57"/>
                      </a:lnTo>
                      <a:lnTo>
                        <a:pt x="64" y="54"/>
                      </a:lnTo>
                      <a:lnTo>
                        <a:pt x="60" y="55"/>
                      </a:lnTo>
                      <a:lnTo>
                        <a:pt x="57" y="56"/>
                      </a:lnTo>
                      <a:lnTo>
                        <a:pt x="52" y="59"/>
                      </a:lnTo>
                      <a:lnTo>
                        <a:pt x="48" y="59"/>
                      </a:lnTo>
                      <a:lnTo>
                        <a:pt x="46" y="61"/>
                      </a:lnTo>
                      <a:lnTo>
                        <a:pt x="42" y="61"/>
                      </a:lnTo>
                      <a:lnTo>
                        <a:pt x="39" y="63"/>
                      </a:lnTo>
                      <a:lnTo>
                        <a:pt x="35" y="64"/>
                      </a:lnTo>
                      <a:lnTo>
                        <a:pt x="30" y="65"/>
                      </a:lnTo>
                      <a:lnTo>
                        <a:pt x="26" y="62"/>
                      </a:lnTo>
                      <a:lnTo>
                        <a:pt x="22" y="61"/>
                      </a:lnTo>
                      <a:lnTo>
                        <a:pt x="19" y="57"/>
                      </a:lnTo>
                      <a:lnTo>
                        <a:pt x="15" y="54"/>
                      </a:lnTo>
                      <a:lnTo>
                        <a:pt x="12" y="50"/>
                      </a:lnTo>
                      <a:lnTo>
                        <a:pt x="9" y="48"/>
                      </a:lnTo>
                      <a:lnTo>
                        <a:pt x="6" y="45"/>
                      </a:lnTo>
                      <a:lnTo>
                        <a:pt x="4" y="41"/>
                      </a:lnTo>
                      <a:lnTo>
                        <a:pt x="2" y="40"/>
                      </a:lnTo>
                      <a:lnTo>
                        <a:pt x="0" y="40"/>
                      </a:lnTo>
                      <a:lnTo>
                        <a:pt x="3" y="36"/>
                      </a:lnTo>
                      <a:lnTo>
                        <a:pt x="6" y="36"/>
                      </a:lnTo>
                      <a:lnTo>
                        <a:pt x="6" y="32"/>
                      </a:lnTo>
                      <a:lnTo>
                        <a:pt x="6" y="29"/>
                      </a:lnTo>
                      <a:lnTo>
                        <a:pt x="9" y="24"/>
                      </a:lnTo>
                      <a:lnTo>
                        <a:pt x="7" y="22"/>
                      </a:lnTo>
                      <a:lnTo>
                        <a:pt x="8" y="20"/>
                      </a:lnTo>
                      <a:lnTo>
                        <a:pt x="16" y="19"/>
                      </a:lnTo>
                      <a:lnTo>
                        <a:pt x="17" y="17"/>
                      </a:lnTo>
                      <a:lnTo>
                        <a:pt x="17" y="1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0" name="Freeform 155">
                  <a:extLst>
                    <a:ext uri="{FF2B5EF4-FFF2-40B4-BE49-F238E27FC236}">
                      <a16:creationId xmlns:a16="http://schemas.microsoft.com/office/drawing/2014/main" id="{2091FEEF-BC99-4EB8-AF25-37F57D1AFB6A}"/>
                    </a:ext>
                  </a:extLst>
                </p:cNvPr>
                <p:cNvSpPr>
                  <a:spLocks/>
                </p:cNvSpPr>
                <p:nvPr/>
              </p:nvSpPr>
              <p:spPr bwMode="gray">
                <a:xfrm>
                  <a:off x="8558632" y="4204475"/>
                  <a:ext cx="507772" cy="478507"/>
                </a:xfrm>
                <a:custGeom>
                  <a:avLst/>
                  <a:gdLst>
                    <a:gd name="T0" fmla="*/ 151 w 157"/>
                    <a:gd name="T1" fmla="*/ 94 h 148"/>
                    <a:gd name="T2" fmla="*/ 156 w 157"/>
                    <a:gd name="T3" fmla="*/ 103 h 148"/>
                    <a:gd name="T4" fmla="*/ 156 w 157"/>
                    <a:gd name="T5" fmla="*/ 115 h 148"/>
                    <a:gd name="T6" fmla="*/ 141 w 157"/>
                    <a:gd name="T7" fmla="*/ 128 h 148"/>
                    <a:gd name="T8" fmla="*/ 136 w 157"/>
                    <a:gd name="T9" fmla="*/ 147 h 148"/>
                    <a:gd name="T10" fmla="*/ 129 w 157"/>
                    <a:gd name="T11" fmla="*/ 146 h 148"/>
                    <a:gd name="T12" fmla="*/ 120 w 157"/>
                    <a:gd name="T13" fmla="*/ 140 h 148"/>
                    <a:gd name="T14" fmla="*/ 110 w 157"/>
                    <a:gd name="T15" fmla="*/ 141 h 148"/>
                    <a:gd name="T16" fmla="*/ 99 w 157"/>
                    <a:gd name="T17" fmla="*/ 141 h 148"/>
                    <a:gd name="T18" fmla="*/ 91 w 157"/>
                    <a:gd name="T19" fmla="*/ 144 h 148"/>
                    <a:gd name="T20" fmla="*/ 84 w 157"/>
                    <a:gd name="T21" fmla="*/ 137 h 148"/>
                    <a:gd name="T22" fmla="*/ 75 w 157"/>
                    <a:gd name="T23" fmla="*/ 137 h 148"/>
                    <a:gd name="T24" fmla="*/ 61 w 157"/>
                    <a:gd name="T25" fmla="*/ 125 h 148"/>
                    <a:gd name="T26" fmla="*/ 57 w 157"/>
                    <a:gd name="T27" fmla="*/ 119 h 148"/>
                    <a:gd name="T28" fmla="*/ 44 w 157"/>
                    <a:gd name="T29" fmla="*/ 117 h 148"/>
                    <a:gd name="T30" fmla="*/ 39 w 157"/>
                    <a:gd name="T31" fmla="*/ 121 h 148"/>
                    <a:gd name="T32" fmla="*/ 35 w 157"/>
                    <a:gd name="T33" fmla="*/ 112 h 148"/>
                    <a:gd name="T34" fmla="*/ 29 w 157"/>
                    <a:gd name="T35" fmla="*/ 107 h 148"/>
                    <a:gd name="T36" fmla="*/ 19 w 157"/>
                    <a:gd name="T37" fmla="*/ 103 h 148"/>
                    <a:gd name="T38" fmla="*/ 10 w 157"/>
                    <a:gd name="T39" fmla="*/ 105 h 148"/>
                    <a:gd name="T40" fmla="*/ 12 w 157"/>
                    <a:gd name="T41" fmla="*/ 91 h 148"/>
                    <a:gd name="T42" fmla="*/ 6 w 157"/>
                    <a:gd name="T43" fmla="*/ 78 h 148"/>
                    <a:gd name="T44" fmla="*/ 5 w 157"/>
                    <a:gd name="T45" fmla="*/ 68 h 148"/>
                    <a:gd name="T46" fmla="*/ 0 w 157"/>
                    <a:gd name="T47" fmla="*/ 55 h 148"/>
                    <a:gd name="T48" fmla="*/ 3 w 157"/>
                    <a:gd name="T49" fmla="*/ 46 h 148"/>
                    <a:gd name="T50" fmla="*/ 1 w 157"/>
                    <a:gd name="T51" fmla="*/ 32 h 148"/>
                    <a:gd name="T52" fmla="*/ 6 w 157"/>
                    <a:gd name="T53" fmla="*/ 30 h 148"/>
                    <a:gd name="T54" fmla="*/ 5 w 157"/>
                    <a:gd name="T55" fmla="*/ 25 h 148"/>
                    <a:gd name="T56" fmla="*/ 11 w 157"/>
                    <a:gd name="T57" fmla="*/ 21 h 148"/>
                    <a:gd name="T58" fmla="*/ 30 w 157"/>
                    <a:gd name="T59" fmla="*/ 16 h 148"/>
                    <a:gd name="T60" fmla="*/ 49 w 157"/>
                    <a:gd name="T61" fmla="*/ 3 h 148"/>
                    <a:gd name="T62" fmla="*/ 69 w 157"/>
                    <a:gd name="T63" fmla="*/ 1 h 148"/>
                    <a:gd name="T64" fmla="*/ 74 w 157"/>
                    <a:gd name="T65" fmla="*/ 6 h 148"/>
                    <a:gd name="T66" fmla="*/ 72 w 157"/>
                    <a:gd name="T67" fmla="*/ 15 h 148"/>
                    <a:gd name="T68" fmla="*/ 75 w 157"/>
                    <a:gd name="T69" fmla="*/ 13 h 148"/>
                    <a:gd name="T70" fmla="*/ 84 w 157"/>
                    <a:gd name="T71" fmla="*/ 12 h 148"/>
                    <a:gd name="T72" fmla="*/ 109 w 157"/>
                    <a:gd name="T73" fmla="*/ 15 h 148"/>
                    <a:gd name="T74" fmla="*/ 138 w 157"/>
                    <a:gd name="T75" fmla="*/ 12 h 148"/>
                    <a:gd name="T76" fmla="*/ 149 w 157"/>
                    <a:gd name="T77" fmla="*/ 22 h 148"/>
                    <a:gd name="T78" fmla="*/ 155 w 157"/>
                    <a:gd name="T79" fmla="*/ 47 h 148"/>
                    <a:gd name="T80" fmla="*/ 151 w 157"/>
                    <a:gd name="T81" fmla="*/ 62 h 148"/>
                    <a:gd name="T82" fmla="*/ 145 w 157"/>
                    <a:gd name="T83" fmla="*/ 7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7" h="148">
                      <a:moveTo>
                        <a:pt x="148" y="86"/>
                      </a:moveTo>
                      <a:lnTo>
                        <a:pt x="150" y="90"/>
                      </a:lnTo>
                      <a:lnTo>
                        <a:pt x="151" y="94"/>
                      </a:lnTo>
                      <a:lnTo>
                        <a:pt x="153" y="99"/>
                      </a:lnTo>
                      <a:lnTo>
                        <a:pt x="154" y="100"/>
                      </a:lnTo>
                      <a:lnTo>
                        <a:pt x="156" y="103"/>
                      </a:lnTo>
                      <a:lnTo>
                        <a:pt x="156" y="107"/>
                      </a:lnTo>
                      <a:lnTo>
                        <a:pt x="157" y="111"/>
                      </a:lnTo>
                      <a:lnTo>
                        <a:pt x="156" y="115"/>
                      </a:lnTo>
                      <a:lnTo>
                        <a:pt x="151" y="119"/>
                      </a:lnTo>
                      <a:lnTo>
                        <a:pt x="146" y="123"/>
                      </a:lnTo>
                      <a:lnTo>
                        <a:pt x="141" y="128"/>
                      </a:lnTo>
                      <a:lnTo>
                        <a:pt x="136" y="140"/>
                      </a:lnTo>
                      <a:lnTo>
                        <a:pt x="135" y="144"/>
                      </a:lnTo>
                      <a:lnTo>
                        <a:pt x="136" y="147"/>
                      </a:lnTo>
                      <a:lnTo>
                        <a:pt x="133" y="148"/>
                      </a:lnTo>
                      <a:lnTo>
                        <a:pt x="131" y="147"/>
                      </a:lnTo>
                      <a:lnTo>
                        <a:pt x="129" y="146"/>
                      </a:lnTo>
                      <a:lnTo>
                        <a:pt x="126" y="144"/>
                      </a:lnTo>
                      <a:lnTo>
                        <a:pt x="124" y="142"/>
                      </a:lnTo>
                      <a:lnTo>
                        <a:pt x="120" y="140"/>
                      </a:lnTo>
                      <a:lnTo>
                        <a:pt x="116" y="140"/>
                      </a:lnTo>
                      <a:lnTo>
                        <a:pt x="113" y="140"/>
                      </a:lnTo>
                      <a:lnTo>
                        <a:pt x="110" y="141"/>
                      </a:lnTo>
                      <a:lnTo>
                        <a:pt x="108" y="143"/>
                      </a:lnTo>
                      <a:lnTo>
                        <a:pt x="105" y="141"/>
                      </a:lnTo>
                      <a:lnTo>
                        <a:pt x="99" y="141"/>
                      </a:lnTo>
                      <a:lnTo>
                        <a:pt x="96" y="144"/>
                      </a:lnTo>
                      <a:lnTo>
                        <a:pt x="94" y="145"/>
                      </a:lnTo>
                      <a:lnTo>
                        <a:pt x="91" y="144"/>
                      </a:lnTo>
                      <a:lnTo>
                        <a:pt x="90" y="141"/>
                      </a:lnTo>
                      <a:lnTo>
                        <a:pt x="87" y="138"/>
                      </a:lnTo>
                      <a:lnTo>
                        <a:pt x="84" y="137"/>
                      </a:lnTo>
                      <a:lnTo>
                        <a:pt x="81" y="138"/>
                      </a:lnTo>
                      <a:lnTo>
                        <a:pt x="78" y="139"/>
                      </a:lnTo>
                      <a:lnTo>
                        <a:pt x="75" y="137"/>
                      </a:lnTo>
                      <a:lnTo>
                        <a:pt x="69" y="135"/>
                      </a:lnTo>
                      <a:lnTo>
                        <a:pt x="64" y="127"/>
                      </a:lnTo>
                      <a:lnTo>
                        <a:pt x="61" y="125"/>
                      </a:lnTo>
                      <a:lnTo>
                        <a:pt x="60" y="126"/>
                      </a:lnTo>
                      <a:lnTo>
                        <a:pt x="57" y="124"/>
                      </a:lnTo>
                      <a:lnTo>
                        <a:pt x="57" y="119"/>
                      </a:lnTo>
                      <a:lnTo>
                        <a:pt x="51" y="119"/>
                      </a:lnTo>
                      <a:lnTo>
                        <a:pt x="44" y="116"/>
                      </a:lnTo>
                      <a:lnTo>
                        <a:pt x="44" y="117"/>
                      </a:lnTo>
                      <a:lnTo>
                        <a:pt x="45" y="119"/>
                      </a:lnTo>
                      <a:lnTo>
                        <a:pt x="42" y="121"/>
                      </a:lnTo>
                      <a:lnTo>
                        <a:pt x="39" y="121"/>
                      </a:lnTo>
                      <a:lnTo>
                        <a:pt x="34" y="116"/>
                      </a:lnTo>
                      <a:lnTo>
                        <a:pt x="35" y="112"/>
                      </a:lnTo>
                      <a:lnTo>
                        <a:pt x="35" y="112"/>
                      </a:lnTo>
                      <a:lnTo>
                        <a:pt x="35" y="111"/>
                      </a:lnTo>
                      <a:lnTo>
                        <a:pt x="31" y="111"/>
                      </a:lnTo>
                      <a:lnTo>
                        <a:pt x="29" y="107"/>
                      </a:lnTo>
                      <a:lnTo>
                        <a:pt x="23" y="106"/>
                      </a:lnTo>
                      <a:lnTo>
                        <a:pt x="21" y="106"/>
                      </a:lnTo>
                      <a:lnTo>
                        <a:pt x="19" y="103"/>
                      </a:lnTo>
                      <a:lnTo>
                        <a:pt x="16" y="102"/>
                      </a:lnTo>
                      <a:lnTo>
                        <a:pt x="12" y="106"/>
                      </a:lnTo>
                      <a:lnTo>
                        <a:pt x="10" y="105"/>
                      </a:lnTo>
                      <a:lnTo>
                        <a:pt x="11" y="103"/>
                      </a:lnTo>
                      <a:lnTo>
                        <a:pt x="12" y="97"/>
                      </a:lnTo>
                      <a:lnTo>
                        <a:pt x="12" y="91"/>
                      </a:lnTo>
                      <a:lnTo>
                        <a:pt x="12" y="90"/>
                      </a:lnTo>
                      <a:lnTo>
                        <a:pt x="8" y="85"/>
                      </a:lnTo>
                      <a:lnTo>
                        <a:pt x="6" y="78"/>
                      </a:lnTo>
                      <a:lnTo>
                        <a:pt x="7" y="75"/>
                      </a:lnTo>
                      <a:lnTo>
                        <a:pt x="6" y="70"/>
                      </a:lnTo>
                      <a:lnTo>
                        <a:pt x="5" y="68"/>
                      </a:lnTo>
                      <a:lnTo>
                        <a:pt x="5" y="60"/>
                      </a:lnTo>
                      <a:lnTo>
                        <a:pt x="4" y="58"/>
                      </a:lnTo>
                      <a:lnTo>
                        <a:pt x="0" y="55"/>
                      </a:lnTo>
                      <a:lnTo>
                        <a:pt x="0" y="53"/>
                      </a:lnTo>
                      <a:lnTo>
                        <a:pt x="1" y="49"/>
                      </a:lnTo>
                      <a:lnTo>
                        <a:pt x="3" y="46"/>
                      </a:lnTo>
                      <a:lnTo>
                        <a:pt x="4" y="42"/>
                      </a:lnTo>
                      <a:lnTo>
                        <a:pt x="4" y="37"/>
                      </a:lnTo>
                      <a:lnTo>
                        <a:pt x="1" y="32"/>
                      </a:lnTo>
                      <a:lnTo>
                        <a:pt x="0" y="30"/>
                      </a:lnTo>
                      <a:lnTo>
                        <a:pt x="5" y="32"/>
                      </a:lnTo>
                      <a:lnTo>
                        <a:pt x="6" y="30"/>
                      </a:lnTo>
                      <a:lnTo>
                        <a:pt x="6" y="28"/>
                      </a:lnTo>
                      <a:lnTo>
                        <a:pt x="2" y="27"/>
                      </a:lnTo>
                      <a:lnTo>
                        <a:pt x="5" y="25"/>
                      </a:lnTo>
                      <a:lnTo>
                        <a:pt x="8" y="24"/>
                      </a:lnTo>
                      <a:lnTo>
                        <a:pt x="8" y="25"/>
                      </a:lnTo>
                      <a:lnTo>
                        <a:pt x="11" y="21"/>
                      </a:lnTo>
                      <a:lnTo>
                        <a:pt x="15" y="20"/>
                      </a:lnTo>
                      <a:lnTo>
                        <a:pt x="20" y="19"/>
                      </a:lnTo>
                      <a:lnTo>
                        <a:pt x="30" y="16"/>
                      </a:lnTo>
                      <a:lnTo>
                        <a:pt x="39" y="8"/>
                      </a:lnTo>
                      <a:lnTo>
                        <a:pt x="43" y="6"/>
                      </a:lnTo>
                      <a:lnTo>
                        <a:pt x="49" y="3"/>
                      </a:lnTo>
                      <a:lnTo>
                        <a:pt x="62" y="0"/>
                      </a:lnTo>
                      <a:lnTo>
                        <a:pt x="66" y="0"/>
                      </a:lnTo>
                      <a:lnTo>
                        <a:pt x="69" y="1"/>
                      </a:lnTo>
                      <a:lnTo>
                        <a:pt x="71" y="2"/>
                      </a:lnTo>
                      <a:lnTo>
                        <a:pt x="74" y="4"/>
                      </a:lnTo>
                      <a:lnTo>
                        <a:pt x="74" y="6"/>
                      </a:lnTo>
                      <a:lnTo>
                        <a:pt x="68" y="3"/>
                      </a:lnTo>
                      <a:lnTo>
                        <a:pt x="69" y="5"/>
                      </a:lnTo>
                      <a:lnTo>
                        <a:pt x="72" y="15"/>
                      </a:lnTo>
                      <a:lnTo>
                        <a:pt x="74" y="15"/>
                      </a:lnTo>
                      <a:lnTo>
                        <a:pt x="74" y="14"/>
                      </a:lnTo>
                      <a:lnTo>
                        <a:pt x="75" y="13"/>
                      </a:lnTo>
                      <a:lnTo>
                        <a:pt x="77" y="14"/>
                      </a:lnTo>
                      <a:lnTo>
                        <a:pt x="80" y="13"/>
                      </a:lnTo>
                      <a:lnTo>
                        <a:pt x="84" y="12"/>
                      </a:lnTo>
                      <a:lnTo>
                        <a:pt x="87" y="11"/>
                      </a:lnTo>
                      <a:lnTo>
                        <a:pt x="91" y="12"/>
                      </a:lnTo>
                      <a:lnTo>
                        <a:pt x="109" y="15"/>
                      </a:lnTo>
                      <a:lnTo>
                        <a:pt x="124" y="15"/>
                      </a:lnTo>
                      <a:lnTo>
                        <a:pt x="131" y="13"/>
                      </a:lnTo>
                      <a:lnTo>
                        <a:pt x="138" y="12"/>
                      </a:lnTo>
                      <a:lnTo>
                        <a:pt x="142" y="15"/>
                      </a:lnTo>
                      <a:lnTo>
                        <a:pt x="147" y="19"/>
                      </a:lnTo>
                      <a:lnTo>
                        <a:pt x="149" y="22"/>
                      </a:lnTo>
                      <a:lnTo>
                        <a:pt x="149" y="24"/>
                      </a:lnTo>
                      <a:lnTo>
                        <a:pt x="149" y="26"/>
                      </a:lnTo>
                      <a:lnTo>
                        <a:pt x="155" y="47"/>
                      </a:lnTo>
                      <a:lnTo>
                        <a:pt x="155" y="52"/>
                      </a:lnTo>
                      <a:lnTo>
                        <a:pt x="154" y="57"/>
                      </a:lnTo>
                      <a:lnTo>
                        <a:pt x="151" y="62"/>
                      </a:lnTo>
                      <a:lnTo>
                        <a:pt x="147" y="64"/>
                      </a:lnTo>
                      <a:lnTo>
                        <a:pt x="144" y="68"/>
                      </a:lnTo>
                      <a:lnTo>
                        <a:pt x="145" y="71"/>
                      </a:lnTo>
                      <a:lnTo>
                        <a:pt x="150" y="75"/>
                      </a:lnTo>
                      <a:lnTo>
                        <a:pt x="148" y="8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1" name="Freeform 156">
                  <a:extLst>
                    <a:ext uri="{FF2B5EF4-FFF2-40B4-BE49-F238E27FC236}">
                      <a16:creationId xmlns:a16="http://schemas.microsoft.com/office/drawing/2014/main" id="{9EBD0739-6AC7-49AA-A338-83CBA56DE3F2}"/>
                    </a:ext>
                  </a:extLst>
                </p:cNvPr>
                <p:cNvSpPr>
                  <a:spLocks/>
                </p:cNvSpPr>
                <p:nvPr/>
              </p:nvSpPr>
              <p:spPr bwMode="gray">
                <a:xfrm>
                  <a:off x="8907924" y="3907024"/>
                  <a:ext cx="381636" cy="223089"/>
                </a:xfrm>
                <a:custGeom>
                  <a:avLst/>
                  <a:gdLst>
                    <a:gd name="T0" fmla="*/ 0 w 118"/>
                    <a:gd name="T1" fmla="*/ 53 h 69"/>
                    <a:gd name="T2" fmla="*/ 4 w 118"/>
                    <a:gd name="T3" fmla="*/ 34 h 69"/>
                    <a:gd name="T4" fmla="*/ 8 w 118"/>
                    <a:gd name="T5" fmla="*/ 27 h 69"/>
                    <a:gd name="T6" fmla="*/ 10 w 118"/>
                    <a:gd name="T7" fmla="*/ 18 h 69"/>
                    <a:gd name="T8" fmla="*/ 16 w 118"/>
                    <a:gd name="T9" fmla="*/ 13 h 69"/>
                    <a:gd name="T10" fmla="*/ 25 w 118"/>
                    <a:gd name="T11" fmla="*/ 10 h 69"/>
                    <a:gd name="T12" fmla="*/ 33 w 118"/>
                    <a:gd name="T13" fmla="*/ 19 h 69"/>
                    <a:gd name="T14" fmla="*/ 35 w 118"/>
                    <a:gd name="T15" fmla="*/ 25 h 69"/>
                    <a:gd name="T16" fmla="*/ 37 w 118"/>
                    <a:gd name="T17" fmla="*/ 26 h 69"/>
                    <a:gd name="T18" fmla="*/ 43 w 118"/>
                    <a:gd name="T19" fmla="*/ 31 h 69"/>
                    <a:gd name="T20" fmla="*/ 49 w 118"/>
                    <a:gd name="T21" fmla="*/ 29 h 69"/>
                    <a:gd name="T22" fmla="*/ 51 w 118"/>
                    <a:gd name="T23" fmla="*/ 32 h 69"/>
                    <a:gd name="T24" fmla="*/ 53 w 118"/>
                    <a:gd name="T25" fmla="*/ 26 h 69"/>
                    <a:gd name="T26" fmla="*/ 54 w 118"/>
                    <a:gd name="T27" fmla="*/ 6 h 69"/>
                    <a:gd name="T28" fmla="*/ 58 w 118"/>
                    <a:gd name="T29" fmla="*/ 4 h 69"/>
                    <a:gd name="T30" fmla="*/ 69 w 118"/>
                    <a:gd name="T31" fmla="*/ 0 h 69"/>
                    <a:gd name="T32" fmla="*/ 78 w 118"/>
                    <a:gd name="T33" fmla="*/ 4 h 69"/>
                    <a:gd name="T34" fmla="*/ 84 w 118"/>
                    <a:gd name="T35" fmla="*/ 9 h 69"/>
                    <a:gd name="T36" fmla="*/ 92 w 118"/>
                    <a:gd name="T37" fmla="*/ 14 h 69"/>
                    <a:gd name="T38" fmla="*/ 99 w 118"/>
                    <a:gd name="T39" fmla="*/ 13 h 69"/>
                    <a:gd name="T40" fmla="*/ 104 w 118"/>
                    <a:gd name="T41" fmla="*/ 14 h 69"/>
                    <a:gd name="T42" fmla="*/ 107 w 118"/>
                    <a:gd name="T43" fmla="*/ 18 h 69"/>
                    <a:gd name="T44" fmla="*/ 110 w 118"/>
                    <a:gd name="T45" fmla="*/ 21 h 69"/>
                    <a:gd name="T46" fmla="*/ 109 w 118"/>
                    <a:gd name="T47" fmla="*/ 30 h 69"/>
                    <a:gd name="T48" fmla="*/ 111 w 118"/>
                    <a:gd name="T49" fmla="*/ 34 h 69"/>
                    <a:gd name="T50" fmla="*/ 112 w 118"/>
                    <a:gd name="T51" fmla="*/ 37 h 69"/>
                    <a:gd name="T52" fmla="*/ 117 w 118"/>
                    <a:gd name="T53" fmla="*/ 45 h 69"/>
                    <a:gd name="T54" fmla="*/ 118 w 118"/>
                    <a:gd name="T55" fmla="*/ 52 h 69"/>
                    <a:gd name="T56" fmla="*/ 115 w 118"/>
                    <a:gd name="T57" fmla="*/ 55 h 69"/>
                    <a:gd name="T58" fmla="*/ 109 w 118"/>
                    <a:gd name="T59" fmla="*/ 60 h 69"/>
                    <a:gd name="T60" fmla="*/ 105 w 118"/>
                    <a:gd name="T61" fmla="*/ 66 h 69"/>
                    <a:gd name="T62" fmla="*/ 99 w 118"/>
                    <a:gd name="T63" fmla="*/ 64 h 69"/>
                    <a:gd name="T64" fmla="*/ 96 w 118"/>
                    <a:gd name="T65" fmla="*/ 68 h 69"/>
                    <a:gd name="T66" fmla="*/ 92 w 118"/>
                    <a:gd name="T67" fmla="*/ 69 h 69"/>
                    <a:gd name="T68" fmla="*/ 88 w 118"/>
                    <a:gd name="T69" fmla="*/ 66 h 69"/>
                    <a:gd name="T70" fmla="*/ 75 w 118"/>
                    <a:gd name="T71" fmla="*/ 55 h 69"/>
                    <a:gd name="T72" fmla="*/ 68 w 118"/>
                    <a:gd name="T73" fmla="*/ 54 h 69"/>
                    <a:gd name="T74" fmla="*/ 64 w 118"/>
                    <a:gd name="T75" fmla="*/ 46 h 69"/>
                    <a:gd name="T76" fmla="*/ 58 w 118"/>
                    <a:gd name="T77" fmla="*/ 50 h 69"/>
                    <a:gd name="T78" fmla="*/ 45 w 118"/>
                    <a:gd name="T79" fmla="*/ 48 h 69"/>
                    <a:gd name="T80" fmla="*/ 38 w 118"/>
                    <a:gd name="T81" fmla="*/ 47 h 69"/>
                    <a:gd name="T82" fmla="*/ 34 w 118"/>
                    <a:gd name="T83" fmla="*/ 47 h 69"/>
                    <a:gd name="T84" fmla="*/ 29 w 118"/>
                    <a:gd name="T85" fmla="*/ 48 h 69"/>
                    <a:gd name="T86" fmla="*/ 25 w 118"/>
                    <a:gd name="T87" fmla="*/ 47 h 69"/>
                    <a:gd name="T88" fmla="*/ 13 w 118"/>
                    <a:gd name="T89" fmla="*/ 49 h 69"/>
                    <a:gd name="T90" fmla="*/ 6 w 118"/>
                    <a:gd name="T91" fmla="*/ 56 h 69"/>
                    <a:gd name="T92" fmla="*/ 1 w 118"/>
                    <a:gd name="T93"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 y="57"/>
                      </a:moveTo>
                      <a:lnTo>
                        <a:pt x="0" y="53"/>
                      </a:lnTo>
                      <a:lnTo>
                        <a:pt x="2" y="39"/>
                      </a:lnTo>
                      <a:lnTo>
                        <a:pt x="4" y="34"/>
                      </a:lnTo>
                      <a:lnTo>
                        <a:pt x="6" y="31"/>
                      </a:lnTo>
                      <a:lnTo>
                        <a:pt x="8" y="27"/>
                      </a:lnTo>
                      <a:lnTo>
                        <a:pt x="8" y="22"/>
                      </a:lnTo>
                      <a:lnTo>
                        <a:pt x="10" y="18"/>
                      </a:lnTo>
                      <a:lnTo>
                        <a:pt x="13" y="15"/>
                      </a:lnTo>
                      <a:lnTo>
                        <a:pt x="16" y="13"/>
                      </a:lnTo>
                      <a:lnTo>
                        <a:pt x="19" y="12"/>
                      </a:lnTo>
                      <a:lnTo>
                        <a:pt x="25" y="10"/>
                      </a:lnTo>
                      <a:lnTo>
                        <a:pt x="27" y="14"/>
                      </a:lnTo>
                      <a:lnTo>
                        <a:pt x="33" y="19"/>
                      </a:lnTo>
                      <a:lnTo>
                        <a:pt x="34" y="23"/>
                      </a:lnTo>
                      <a:lnTo>
                        <a:pt x="35" y="25"/>
                      </a:lnTo>
                      <a:lnTo>
                        <a:pt x="35" y="22"/>
                      </a:lnTo>
                      <a:lnTo>
                        <a:pt x="37" y="26"/>
                      </a:lnTo>
                      <a:lnTo>
                        <a:pt x="38" y="29"/>
                      </a:lnTo>
                      <a:lnTo>
                        <a:pt x="43" y="31"/>
                      </a:lnTo>
                      <a:lnTo>
                        <a:pt x="45" y="31"/>
                      </a:lnTo>
                      <a:lnTo>
                        <a:pt x="49" y="29"/>
                      </a:lnTo>
                      <a:lnTo>
                        <a:pt x="49" y="31"/>
                      </a:lnTo>
                      <a:lnTo>
                        <a:pt x="51" y="32"/>
                      </a:lnTo>
                      <a:lnTo>
                        <a:pt x="51" y="29"/>
                      </a:lnTo>
                      <a:lnTo>
                        <a:pt x="53" y="26"/>
                      </a:lnTo>
                      <a:lnTo>
                        <a:pt x="54" y="25"/>
                      </a:lnTo>
                      <a:lnTo>
                        <a:pt x="54" y="6"/>
                      </a:lnTo>
                      <a:lnTo>
                        <a:pt x="56" y="4"/>
                      </a:lnTo>
                      <a:lnTo>
                        <a:pt x="58" y="4"/>
                      </a:lnTo>
                      <a:lnTo>
                        <a:pt x="62" y="1"/>
                      </a:lnTo>
                      <a:lnTo>
                        <a:pt x="69" y="0"/>
                      </a:lnTo>
                      <a:lnTo>
                        <a:pt x="74" y="1"/>
                      </a:lnTo>
                      <a:lnTo>
                        <a:pt x="78" y="4"/>
                      </a:lnTo>
                      <a:lnTo>
                        <a:pt x="82" y="6"/>
                      </a:lnTo>
                      <a:lnTo>
                        <a:pt x="84" y="9"/>
                      </a:lnTo>
                      <a:lnTo>
                        <a:pt x="90" y="14"/>
                      </a:lnTo>
                      <a:lnTo>
                        <a:pt x="92" y="14"/>
                      </a:lnTo>
                      <a:lnTo>
                        <a:pt x="95" y="13"/>
                      </a:lnTo>
                      <a:lnTo>
                        <a:pt x="99" y="13"/>
                      </a:lnTo>
                      <a:lnTo>
                        <a:pt x="104" y="14"/>
                      </a:lnTo>
                      <a:lnTo>
                        <a:pt x="104" y="14"/>
                      </a:lnTo>
                      <a:lnTo>
                        <a:pt x="106" y="16"/>
                      </a:lnTo>
                      <a:lnTo>
                        <a:pt x="107" y="18"/>
                      </a:lnTo>
                      <a:lnTo>
                        <a:pt x="109" y="19"/>
                      </a:lnTo>
                      <a:lnTo>
                        <a:pt x="110" y="21"/>
                      </a:lnTo>
                      <a:lnTo>
                        <a:pt x="111" y="23"/>
                      </a:lnTo>
                      <a:lnTo>
                        <a:pt x="109" y="30"/>
                      </a:lnTo>
                      <a:lnTo>
                        <a:pt x="108" y="32"/>
                      </a:lnTo>
                      <a:lnTo>
                        <a:pt x="111" y="34"/>
                      </a:lnTo>
                      <a:lnTo>
                        <a:pt x="112" y="35"/>
                      </a:lnTo>
                      <a:lnTo>
                        <a:pt x="112" y="37"/>
                      </a:lnTo>
                      <a:lnTo>
                        <a:pt x="116" y="43"/>
                      </a:lnTo>
                      <a:lnTo>
                        <a:pt x="117" y="45"/>
                      </a:lnTo>
                      <a:lnTo>
                        <a:pt x="118" y="48"/>
                      </a:lnTo>
                      <a:lnTo>
                        <a:pt x="118" y="52"/>
                      </a:lnTo>
                      <a:lnTo>
                        <a:pt x="117" y="55"/>
                      </a:lnTo>
                      <a:lnTo>
                        <a:pt x="115" y="55"/>
                      </a:lnTo>
                      <a:lnTo>
                        <a:pt x="112" y="56"/>
                      </a:lnTo>
                      <a:lnTo>
                        <a:pt x="109" y="60"/>
                      </a:lnTo>
                      <a:lnTo>
                        <a:pt x="109" y="62"/>
                      </a:lnTo>
                      <a:lnTo>
                        <a:pt x="105" y="66"/>
                      </a:lnTo>
                      <a:lnTo>
                        <a:pt x="103" y="66"/>
                      </a:lnTo>
                      <a:lnTo>
                        <a:pt x="99" y="64"/>
                      </a:lnTo>
                      <a:lnTo>
                        <a:pt x="97" y="66"/>
                      </a:lnTo>
                      <a:lnTo>
                        <a:pt x="96" y="68"/>
                      </a:lnTo>
                      <a:lnTo>
                        <a:pt x="95" y="69"/>
                      </a:lnTo>
                      <a:lnTo>
                        <a:pt x="92" y="69"/>
                      </a:lnTo>
                      <a:lnTo>
                        <a:pt x="90" y="68"/>
                      </a:lnTo>
                      <a:lnTo>
                        <a:pt x="88" y="66"/>
                      </a:lnTo>
                      <a:lnTo>
                        <a:pt x="83" y="60"/>
                      </a:lnTo>
                      <a:lnTo>
                        <a:pt x="75" y="55"/>
                      </a:lnTo>
                      <a:lnTo>
                        <a:pt x="70" y="55"/>
                      </a:lnTo>
                      <a:lnTo>
                        <a:pt x="68" y="54"/>
                      </a:lnTo>
                      <a:lnTo>
                        <a:pt x="65" y="48"/>
                      </a:lnTo>
                      <a:lnTo>
                        <a:pt x="64" y="46"/>
                      </a:lnTo>
                      <a:lnTo>
                        <a:pt x="61" y="47"/>
                      </a:lnTo>
                      <a:lnTo>
                        <a:pt x="58" y="50"/>
                      </a:lnTo>
                      <a:lnTo>
                        <a:pt x="53" y="51"/>
                      </a:lnTo>
                      <a:lnTo>
                        <a:pt x="45" y="48"/>
                      </a:lnTo>
                      <a:lnTo>
                        <a:pt x="43" y="48"/>
                      </a:lnTo>
                      <a:lnTo>
                        <a:pt x="38" y="47"/>
                      </a:lnTo>
                      <a:lnTo>
                        <a:pt x="36" y="48"/>
                      </a:lnTo>
                      <a:lnTo>
                        <a:pt x="34" y="47"/>
                      </a:lnTo>
                      <a:lnTo>
                        <a:pt x="31" y="48"/>
                      </a:lnTo>
                      <a:lnTo>
                        <a:pt x="29" y="48"/>
                      </a:lnTo>
                      <a:lnTo>
                        <a:pt x="27" y="47"/>
                      </a:lnTo>
                      <a:lnTo>
                        <a:pt x="25" y="47"/>
                      </a:lnTo>
                      <a:lnTo>
                        <a:pt x="19" y="47"/>
                      </a:lnTo>
                      <a:lnTo>
                        <a:pt x="13" y="49"/>
                      </a:lnTo>
                      <a:lnTo>
                        <a:pt x="9" y="52"/>
                      </a:lnTo>
                      <a:lnTo>
                        <a:pt x="6" y="56"/>
                      </a:lnTo>
                      <a:lnTo>
                        <a:pt x="4" y="57"/>
                      </a:lnTo>
                      <a:lnTo>
                        <a:pt x="1" y="5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2" name="Freeform 170">
                  <a:extLst>
                    <a:ext uri="{FF2B5EF4-FFF2-40B4-BE49-F238E27FC236}">
                      <a16:creationId xmlns:a16="http://schemas.microsoft.com/office/drawing/2014/main" id="{7F200320-FB03-40FA-BAA8-6969F9585A6E}"/>
                    </a:ext>
                  </a:extLst>
                </p:cNvPr>
                <p:cNvSpPr>
                  <a:spLocks/>
                </p:cNvSpPr>
                <p:nvPr/>
              </p:nvSpPr>
              <p:spPr bwMode="gray">
                <a:xfrm>
                  <a:off x="8125245" y="4598922"/>
                  <a:ext cx="35576" cy="48496"/>
                </a:xfrm>
                <a:custGeom>
                  <a:avLst/>
                  <a:gdLst>
                    <a:gd name="T0" fmla="*/ 6 w 11"/>
                    <a:gd name="T1" fmla="*/ 15 h 15"/>
                    <a:gd name="T2" fmla="*/ 9 w 11"/>
                    <a:gd name="T3" fmla="*/ 15 h 15"/>
                    <a:gd name="T4" fmla="*/ 11 w 11"/>
                    <a:gd name="T5" fmla="*/ 14 h 15"/>
                    <a:gd name="T6" fmla="*/ 10 w 11"/>
                    <a:gd name="T7" fmla="*/ 10 h 15"/>
                    <a:gd name="T8" fmla="*/ 10 w 11"/>
                    <a:gd name="T9" fmla="*/ 8 h 15"/>
                    <a:gd name="T10" fmla="*/ 8 w 11"/>
                    <a:gd name="T11" fmla="*/ 6 h 15"/>
                    <a:gd name="T12" fmla="*/ 8 w 11"/>
                    <a:gd name="T13" fmla="*/ 3 h 15"/>
                    <a:gd name="T14" fmla="*/ 9 w 11"/>
                    <a:gd name="T15" fmla="*/ 2 h 15"/>
                    <a:gd name="T16" fmla="*/ 6 w 11"/>
                    <a:gd name="T17" fmla="*/ 0 h 15"/>
                    <a:gd name="T18" fmla="*/ 5 w 11"/>
                    <a:gd name="T19" fmla="*/ 1 h 15"/>
                    <a:gd name="T20" fmla="*/ 2 w 11"/>
                    <a:gd name="T21" fmla="*/ 2 h 15"/>
                    <a:gd name="T22" fmla="*/ 0 w 11"/>
                    <a:gd name="T23" fmla="*/ 6 h 15"/>
                    <a:gd name="T24" fmla="*/ 1 w 11"/>
                    <a:gd name="T25" fmla="*/ 10 h 15"/>
                    <a:gd name="T26" fmla="*/ 1 w 11"/>
                    <a:gd name="T27" fmla="*/ 14 h 15"/>
                    <a:gd name="T28" fmla="*/ 6 w 11"/>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5">
                      <a:moveTo>
                        <a:pt x="6" y="15"/>
                      </a:moveTo>
                      <a:lnTo>
                        <a:pt x="9" y="15"/>
                      </a:lnTo>
                      <a:lnTo>
                        <a:pt x="11" y="14"/>
                      </a:lnTo>
                      <a:lnTo>
                        <a:pt x="10" y="10"/>
                      </a:lnTo>
                      <a:lnTo>
                        <a:pt x="10" y="8"/>
                      </a:lnTo>
                      <a:lnTo>
                        <a:pt x="8" y="6"/>
                      </a:lnTo>
                      <a:lnTo>
                        <a:pt x="8" y="3"/>
                      </a:lnTo>
                      <a:lnTo>
                        <a:pt x="9" y="2"/>
                      </a:lnTo>
                      <a:lnTo>
                        <a:pt x="6" y="0"/>
                      </a:lnTo>
                      <a:lnTo>
                        <a:pt x="5" y="1"/>
                      </a:lnTo>
                      <a:lnTo>
                        <a:pt x="2" y="2"/>
                      </a:lnTo>
                      <a:lnTo>
                        <a:pt x="0" y="6"/>
                      </a:lnTo>
                      <a:lnTo>
                        <a:pt x="1" y="10"/>
                      </a:lnTo>
                      <a:lnTo>
                        <a:pt x="1" y="14"/>
                      </a:lnTo>
                      <a:lnTo>
                        <a:pt x="6" y="1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4" name="Gruppieren 1443">
                  <a:extLst>
                    <a:ext uri="{FF2B5EF4-FFF2-40B4-BE49-F238E27FC236}">
                      <a16:creationId xmlns:a16="http://schemas.microsoft.com/office/drawing/2014/main" id="{88BFA76D-1BC8-43B3-88C7-CBA80E6773BD}"/>
                    </a:ext>
                  </a:extLst>
                </p:cNvPr>
                <p:cNvGrpSpPr/>
                <p:nvPr/>
              </p:nvGrpSpPr>
              <p:grpSpPr>
                <a:xfrm>
                  <a:off x="8180228" y="4838176"/>
                  <a:ext cx="604794" cy="714537"/>
                  <a:chOff x="8180228" y="4838176"/>
                  <a:chExt cx="604794" cy="714537"/>
                </a:xfrm>
                <a:grpFill/>
              </p:grpSpPr>
              <p:sp>
                <p:nvSpPr>
                  <p:cNvPr id="1432" name="Freeform 58">
                    <a:extLst>
                      <a:ext uri="{FF2B5EF4-FFF2-40B4-BE49-F238E27FC236}">
                        <a16:creationId xmlns:a16="http://schemas.microsoft.com/office/drawing/2014/main" id="{DA6B1E59-6D98-402C-8F93-B51156D2D977}"/>
                      </a:ext>
                    </a:extLst>
                  </p:cNvPr>
                  <p:cNvSpPr>
                    <a:spLocks/>
                  </p:cNvSpPr>
                  <p:nvPr/>
                </p:nvSpPr>
                <p:spPr bwMode="gray">
                  <a:xfrm>
                    <a:off x="8477776" y="5449249"/>
                    <a:ext cx="161710" cy="103464"/>
                  </a:xfrm>
                  <a:custGeom>
                    <a:avLst/>
                    <a:gdLst>
                      <a:gd name="T0" fmla="*/ 50 w 50"/>
                      <a:gd name="T1" fmla="*/ 0 h 32"/>
                      <a:gd name="T2" fmla="*/ 48 w 50"/>
                      <a:gd name="T3" fmla="*/ 1 h 32"/>
                      <a:gd name="T4" fmla="*/ 48 w 50"/>
                      <a:gd name="T5" fmla="*/ 1 h 32"/>
                      <a:gd name="T6" fmla="*/ 48 w 50"/>
                      <a:gd name="T7" fmla="*/ 4 h 32"/>
                      <a:gd name="T8" fmla="*/ 44 w 50"/>
                      <a:gd name="T9" fmla="*/ 10 h 32"/>
                      <a:gd name="T10" fmla="*/ 41 w 50"/>
                      <a:gd name="T11" fmla="*/ 18 h 32"/>
                      <a:gd name="T12" fmla="*/ 41 w 50"/>
                      <a:gd name="T13" fmla="*/ 19 h 32"/>
                      <a:gd name="T14" fmla="*/ 42 w 50"/>
                      <a:gd name="T15" fmla="*/ 20 h 32"/>
                      <a:gd name="T16" fmla="*/ 42 w 50"/>
                      <a:gd name="T17" fmla="*/ 22 h 32"/>
                      <a:gd name="T18" fmla="*/ 44 w 50"/>
                      <a:gd name="T19" fmla="*/ 25 h 32"/>
                      <a:gd name="T20" fmla="*/ 42 w 50"/>
                      <a:gd name="T21" fmla="*/ 30 h 32"/>
                      <a:gd name="T22" fmla="*/ 42 w 50"/>
                      <a:gd name="T23" fmla="*/ 32 h 32"/>
                      <a:gd name="T24" fmla="*/ 37 w 50"/>
                      <a:gd name="T25" fmla="*/ 32 h 32"/>
                      <a:gd name="T26" fmla="*/ 34 w 50"/>
                      <a:gd name="T27" fmla="*/ 31 h 32"/>
                      <a:gd name="T28" fmla="*/ 31 w 50"/>
                      <a:gd name="T29" fmla="*/ 29 h 32"/>
                      <a:gd name="T30" fmla="*/ 28 w 50"/>
                      <a:gd name="T31" fmla="*/ 25 h 32"/>
                      <a:gd name="T32" fmla="*/ 24 w 50"/>
                      <a:gd name="T33" fmla="*/ 24 h 32"/>
                      <a:gd name="T34" fmla="*/ 22 w 50"/>
                      <a:gd name="T35" fmla="*/ 24 h 32"/>
                      <a:gd name="T36" fmla="*/ 20 w 50"/>
                      <a:gd name="T37" fmla="*/ 23 h 32"/>
                      <a:gd name="T38" fmla="*/ 17 w 50"/>
                      <a:gd name="T39" fmla="*/ 20 h 32"/>
                      <a:gd name="T40" fmla="*/ 14 w 50"/>
                      <a:gd name="T41" fmla="*/ 19 h 32"/>
                      <a:gd name="T42" fmla="*/ 11 w 50"/>
                      <a:gd name="T43" fmla="*/ 16 h 32"/>
                      <a:gd name="T44" fmla="*/ 7 w 50"/>
                      <a:gd name="T45" fmla="*/ 15 h 32"/>
                      <a:gd name="T46" fmla="*/ 2 w 50"/>
                      <a:gd name="T47" fmla="*/ 14 h 32"/>
                      <a:gd name="T48" fmla="*/ 0 w 50"/>
                      <a:gd name="T49" fmla="*/ 12 h 32"/>
                      <a:gd name="T50" fmla="*/ 0 w 50"/>
                      <a:gd name="T51" fmla="*/ 7 h 32"/>
                      <a:gd name="T52" fmla="*/ 0 w 50"/>
                      <a:gd name="T53" fmla="*/ 5 h 32"/>
                      <a:gd name="T54" fmla="*/ 1 w 50"/>
                      <a:gd name="T55" fmla="*/ 4 h 32"/>
                      <a:gd name="T56" fmla="*/ 1 w 50"/>
                      <a:gd name="T57" fmla="*/ 3 h 32"/>
                      <a:gd name="T58" fmla="*/ 3 w 50"/>
                      <a:gd name="T59" fmla="*/ 2 h 32"/>
                      <a:gd name="T60" fmla="*/ 5 w 50"/>
                      <a:gd name="T61" fmla="*/ 5 h 32"/>
                      <a:gd name="T62" fmla="*/ 7 w 50"/>
                      <a:gd name="T63" fmla="*/ 4 h 32"/>
                      <a:gd name="T64" fmla="*/ 12 w 50"/>
                      <a:gd name="T65" fmla="*/ 2 h 32"/>
                      <a:gd name="T66" fmla="*/ 18 w 50"/>
                      <a:gd name="T67" fmla="*/ 5 h 32"/>
                      <a:gd name="T68" fmla="*/ 19 w 50"/>
                      <a:gd name="T69" fmla="*/ 6 h 32"/>
                      <a:gd name="T70" fmla="*/ 21 w 50"/>
                      <a:gd name="T71" fmla="*/ 6 h 32"/>
                      <a:gd name="T72" fmla="*/ 23 w 50"/>
                      <a:gd name="T73" fmla="*/ 6 h 32"/>
                      <a:gd name="T74" fmla="*/ 32 w 50"/>
                      <a:gd name="T75" fmla="*/ 5 h 32"/>
                      <a:gd name="T76" fmla="*/ 34 w 50"/>
                      <a:gd name="T77" fmla="*/ 4 h 32"/>
                      <a:gd name="T78" fmla="*/ 37 w 50"/>
                      <a:gd name="T79" fmla="*/ 3 h 32"/>
                      <a:gd name="T80" fmla="*/ 42 w 50"/>
                      <a:gd name="T81" fmla="*/ 3 h 32"/>
                      <a:gd name="T82" fmla="*/ 44 w 50"/>
                      <a:gd name="T83" fmla="*/ 1 h 32"/>
                      <a:gd name="T84" fmla="*/ 47 w 50"/>
                      <a:gd name="T85" fmla="*/ 1 h 32"/>
                      <a:gd name="T86" fmla="*/ 50 w 50"/>
                      <a:gd name="T8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32">
                        <a:moveTo>
                          <a:pt x="50" y="0"/>
                        </a:moveTo>
                        <a:lnTo>
                          <a:pt x="48" y="1"/>
                        </a:lnTo>
                        <a:lnTo>
                          <a:pt x="48" y="1"/>
                        </a:lnTo>
                        <a:lnTo>
                          <a:pt x="48" y="4"/>
                        </a:lnTo>
                        <a:lnTo>
                          <a:pt x="44" y="10"/>
                        </a:lnTo>
                        <a:lnTo>
                          <a:pt x="41" y="18"/>
                        </a:lnTo>
                        <a:lnTo>
                          <a:pt x="41" y="19"/>
                        </a:lnTo>
                        <a:lnTo>
                          <a:pt x="42" y="20"/>
                        </a:lnTo>
                        <a:lnTo>
                          <a:pt x="42" y="22"/>
                        </a:lnTo>
                        <a:lnTo>
                          <a:pt x="44" y="25"/>
                        </a:lnTo>
                        <a:lnTo>
                          <a:pt x="42" y="30"/>
                        </a:lnTo>
                        <a:lnTo>
                          <a:pt x="42" y="32"/>
                        </a:lnTo>
                        <a:lnTo>
                          <a:pt x="37" y="32"/>
                        </a:lnTo>
                        <a:lnTo>
                          <a:pt x="34" y="31"/>
                        </a:lnTo>
                        <a:lnTo>
                          <a:pt x="31" y="29"/>
                        </a:lnTo>
                        <a:lnTo>
                          <a:pt x="28" y="25"/>
                        </a:lnTo>
                        <a:lnTo>
                          <a:pt x="24" y="24"/>
                        </a:lnTo>
                        <a:lnTo>
                          <a:pt x="22" y="24"/>
                        </a:lnTo>
                        <a:lnTo>
                          <a:pt x="20" y="23"/>
                        </a:lnTo>
                        <a:lnTo>
                          <a:pt x="17" y="20"/>
                        </a:lnTo>
                        <a:lnTo>
                          <a:pt x="14" y="19"/>
                        </a:lnTo>
                        <a:lnTo>
                          <a:pt x="11" y="16"/>
                        </a:lnTo>
                        <a:lnTo>
                          <a:pt x="7" y="15"/>
                        </a:lnTo>
                        <a:lnTo>
                          <a:pt x="2" y="14"/>
                        </a:lnTo>
                        <a:lnTo>
                          <a:pt x="0" y="12"/>
                        </a:lnTo>
                        <a:lnTo>
                          <a:pt x="0" y="7"/>
                        </a:lnTo>
                        <a:lnTo>
                          <a:pt x="0" y="5"/>
                        </a:lnTo>
                        <a:lnTo>
                          <a:pt x="1" y="4"/>
                        </a:lnTo>
                        <a:lnTo>
                          <a:pt x="1" y="3"/>
                        </a:lnTo>
                        <a:lnTo>
                          <a:pt x="3" y="2"/>
                        </a:lnTo>
                        <a:lnTo>
                          <a:pt x="5" y="5"/>
                        </a:lnTo>
                        <a:lnTo>
                          <a:pt x="7" y="4"/>
                        </a:lnTo>
                        <a:lnTo>
                          <a:pt x="12" y="2"/>
                        </a:lnTo>
                        <a:lnTo>
                          <a:pt x="18" y="5"/>
                        </a:lnTo>
                        <a:lnTo>
                          <a:pt x="19" y="6"/>
                        </a:lnTo>
                        <a:lnTo>
                          <a:pt x="21" y="6"/>
                        </a:lnTo>
                        <a:lnTo>
                          <a:pt x="23" y="6"/>
                        </a:lnTo>
                        <a:lnTo>
                          <a:pt x="32" y="5"/>
                        </a:lnTo>
                        <a:lnTo>
                          <a:pt x="34" y="4"/>
                        </a:lnTo>
                        <a:lnTo>
                          <a:pt x="37" y="3"/>
                        </a:lnTo>
                        <a:lnTo>
                          <a:pt x="42" y="3"/>
                        </a:lnTo>
                        <a:lnTo>
                          <a:pt x="44" y="1"/>
                        </a:lnTo>
                        <a:lnTo>
                          <a:pt x="47" y="1"/>
                        </a:lnTo>
                        <a:lnTo>
                          <a:pt x="50"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3" name="Freeform 126">
                    <a:extLst>
                      <a:ext uri="{FF2B5EF4-FFF2-40B4-BE49-F238E27FC236}">
                        <a16:creationId xmlns:a16="http://schemas.microsoft.com/office/drawing/2014/main" id="{A6ED75ED-D080-4CC9-82CF-7D3E487146FF}"/>
                      </a:ext>
                    </a:extLst>
                  </p:cNvPr>
                  <p:cNvSpPr>
                    <a:spLocks/>
                  </p:cNvSpPr>
                  <p:nvPr/>
                </p:nvSpPr>
                <p:spPr bwMode="gray">
                  <a:xfrm>
                    <a:off x="8180228" y="4838176"/>
                    <a:ext cx="604794" cy="633700"/>
                  </a:xfrm>
                  <a:custGeom>
                    <a:avLst/>
                    <a:gdLst>
                      <a:gd name="T0" fmla="*/ 57 w 187"/>
                      <a:gd name="T1" fmla="*/ 11 h 196"/>
                      <a:gd name="T2" fmla="*/ 54 w 187"/>
                      <a:gd name="T3" fmla="*/ 17 h 196"/>
                      <a:gd name="T4" fmla="*/ 43 w 187"/>
                      <a:gd name="T5" fmla="*/ 15 h 196"/>
                      <a:gd name="T6" fmla="*/ 36 w 187"/>
                      <a:gd name="T7" fmla="*/ 26 h 196"/>
                      <a:gd name="T8" fmla="*/ 28 w 187"/>
                      <a:gd name="T9" fmla="*/ 21 h 196"/>
                      <a:gd name="T10" fmla="*/ 22 w 187"/>
                      <a:gd name="T11" fmla="*/ 22 h 196"/>
                      <a:gd name="T12" fmla="*/ 7 w 187"/>
                      <a:gd name="T13" fmla="*/ 27 h 196"/>
                      <a:gd name="T14" fmla="*/ 1 w 187"/>
                      <a:gd name="T15" fmla="*/ 31 h 196"/>
                      <a:gd name="T16" fmla="*/ 1 w 187"/>
                      <a:gd name="T17" fmla="*/ 45 h 196"/>
                      <a:gd name="T18" fmla="*/ 3 w 187"/>
                      <a:gd name="T19" fmla="*/ 51 h 196"/>
                      <a:gd name="T20" fmla="*/ 4 w 187"/>
                      <a:gd name="T21" fmla="*/ 62 h 196"/>
                      <a:gd name="T22" fmla="*/ 14 w 187"/>
                      <a:gd name="T23" fmla="*/ 70 h 196"/>
                      <a:gd name="T24" fmla="*/ 18 w 187"/>
                      <a:gd name="T25" fmla="*/ 73 h 196"/>
                      <a:gd name="T26" fmla="*/ 27 w 187"/>
                      <a:gd name="T27" fmla="*/ 65 h 196"/>
                      <a:gd name="T28" fmla="*/ 39 w 187"/>
                      <a:gd name="T29" fmla="*/ 61 h 196"/>
                      <a:gd name="T30" fmla="*/ 56 w 187"/>
                      <a:gd name="T31" fmla="*/ 75 h 196"/>
                      <a:gd name="T32" fmla="*/ 67 w 187"/>
                      <a:gd name="T33" fmla="*/ 96 h 196"/>
                      <a:gd name="T34" fmla="*/ 75 w 187"/>
                      <a:gd name="T35" fmla="*/ 103 h 196"/>
                      <a:gd name="T36" fmla="*/ 89 w 187"/>
                      <a:gd name="T37" fmla="*/ 118 h 196"/>
                      <a:gd name="T38" fmla="*/ 110 w 187"/>
                      <a:gd name="T39" fmla="*/ 128 h 196"/>
                      <a:gd name="T40" fmla="*/ 122 w 187"/>
                      <a:gd name="T41" fmla="*/ 138 h 196"/>
                      <a:gd name="T42" fmla="*/ 129 w 187"/>
                      <a:gd name="T43" fmla="*/ 141 h 196"/>
                      <a:gd name="T44" fmla="*/ 132 w 187"/>
                      <a:gd name="T45" fmla="*/ 150 h 196"/>
                      <a:gd name="T46" fmla="*/ 140 w 187"/>
                      <a:gd name="T47" fmla="*/ 152 h 196"/>
                      <a:gd name="T48" fmla="*/ 144 w 187"/>
                      <a:gd name="T49" fmla="*/ 161 h 196"/>
                      <a:gd name="T50" fmla="*/ 147 w 187"/>
                      <a:gd name="T51" fmla="*/ 180 h 196"/>
                      <a:gd name="T52" fmla="*/ 143 w 187"/>
                      <a:gd name="T53" fmla="*/ 191 h 196"/>
                      <a:gd name="T54" fmla="*/ 144 w 187"/>
                      <a:gd name="T55" fmla="*/ 196 h 196"/>
                      <a:gd name="T56" fmla="*/ 151 w 187"/>
                      <a:gd name="T57" fmla="*/ 191 h 196"/>
                      <a:gd name="T58" fmla="*/ 157 w 187"/>
                      <a:gd name="T59" fmla="*/ 186 h 196"/>
                      <a:gd name="T60" fmla="*/ 163 w 187"/>
                      <a:gd name="T61" fmla="*/ 175 h 196"/>
                      <a:gd name="T62" fmla="*/ 164 w 187"/>
                      <a:gd name="T63" fmla="*/ 169 h 196"/>
                      <a:gd name="T64" fmla="*/ 159 w 187"/>
                      <a:gd name="T65" fmla="*/ 161 h 196"/>
                      <a:gd name="T66" fmla="*/ 160 w 187"/>
                      <a:gd name="T67" fmla="*/ 147 h 196"/>
                      <a:gd name="T68" fmla="*/ 175 w 187"/>
                      <a:gd name="T69" fmla="*/ 148 h 196"/>
                      <a:gd name="T70" fmla="*/ 185 w 187"/>
                      <a:gd name="T71" fmla="*/ 157 h 196"/>
                      <a:gd name="T72" fmla="*/ 184 w 187"/>
                      <a:gd name="T73" fmla="*/ 147 h 196"/>
                      <a:gd name="T74" fmla="*/ 165 w 187"/>
                      <a:gd name="T75" fmla="*/ 132 h 196"/>
                      <a:gd name="T76" fmla="*/ 148 w 187"/>
                      <a:gd name="T77" fmla="*/ 124 h 196"/>
                      <a:gd name="T78" fmla="*/ 147 w 187"/>
                      <a:gd name="T79" fmla="*/ 119 h 196"/>
                      <a:gd name="T80" fmla="*/ 145 w 187"/>
                      <a:gd name="T81" fmla="*/ 113 h 196"/>
                      <a:gd name="T82" fmla="*/ 135 w 187"/>
                      <a:gd name="T83" fmla="*/ 114 h 196"/>
                      <a:gd name="T84" fmla="*/ 127 w 187"/>
                      <a:gd name="T85" fmla="*/ 110 h 196"/>
                      <a:gd name="T86" fmla="*/ 117 w 187"/>
                      <a:gd name="T87" fmla="*/ 100 h 196"/>
                      <a:gd name="T88" fmla="*/ 110 w 187"/>
                      <a:gd name="T89" fmla="*/ 82 h 196"/>
                      <a:gd name="T90" fmla="*/ 105 w 187"/>
                      <a:gd name="T91" fmla="*/ 76 h 196"/>
                      <a:gd name="T92" fmla="*/ 91 w 187"/>
                      <a:gd name="T93" fmla="*/ 66 h 196"/>
                      <a:gd name="T94" fmla="*/ 89 w 187"/>
                      <a:gd name="T95" fmla="*/ 51 h 196"/>
                      <a:gd name="T96" fmla="*/ 88 w 187"/>
                      <a:gd name="T97" fmla="*/ 45 h 196"/>
                      <a:gd name="T98" fmla="*/ 92 w 187"/>
                      <a:gd name="T99" fmla="*/ 36 h 196"/>
                      <a:gd name="T100" fmla="*/ 106 w 187"/>
                      <a:gd name="T101" fmla="*/ 32 h 196"/>
                      <a:gd name="T102" fmla="*/ 110 w 187"/>
                      <a:gd name="T103" fmla="*/ 35 h 196"/>
                      <a:gd name="T104" fmla="*/ 114 w 187"/>
                      <a:gd name="T105" fmla="*/ 34 h 196"/>
                      <a:gd name="T106" fmla="*/ 112 w 187"/>
                      <a:gd name="T107" fmla="*/ 30 h 196"/>
                      <a:gd name="T108" fmla="*/ 108 w 187"/>
                      <a:gd name="T109" fmla="*/ 24 h 196"/>
                      <a:gd name="T110" fmla="*/ 106 w 187"/>
                      <a:gd name="T111" fmla="*/ 19 h 196"/>
                      <a:gd name="T112" fmla="*/ 108 w 187"/>
                      <a:gd name="T113" fmla="*/ 13 h 196"/>
                      <a:gd name="T114" fmla="*/ 91 w 187"/>
                      <a:gd name="T115" fmla="*/ 9 h 196"/>
                      <a:gd name="T116" fmla="*/ 86 w 187"/>
                      <a:gd name="T117" fmla="*/ 1 h 196"/>
                      <a:gd name="T118" fmla="*/ 79 w 187"/>
                      <a:gd name="T119" fmla="*/ 2 h 196"/>
                      <a:gd name="T120" fmla="*/ 62 w 187"/>
                      <a:gd name="T121" fmla="*/ 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96">
                        <a:moveTo>
                          <a:pt x="58" y="5"/>
                        </a:moveTo>
                        <a:lnTo>
                          <a:pt x="58" y="8"/>
                        </a:lnTo>
                        <a:lnTo>
                          <a:pt x="58" y="10"/>
                        </a:lnTo>
                        <a:lnTo>
                          <a:pt x="57" y="11"/>
                        </a:lnTo>
                        <a:lnTo>
                          <a:pt x="53" y="11"/>
                        </a:lnTo>
                        <a:lnTo>
                          <a:pt x="53" y="13"/>
                        </a:lnTo>
                        <a:lnTo>
                          <a:pt x="53" y="15"/>
                        </a:lnTo>
                        <a:lnTo>
                          <a:pt x="54" y="17"/>
                        </a:lnTo>
                        <a:lnTo>
                          <a:pt x="53" y="18"/>
                        </a:lnTo>
                        <a:lnTo>
                          <a:pt x="48" y="17"/>
                        </a:lnTo>
                        <a:lnTo>
                          <a:pt x="44" y="17"/>
                        </a:lnTo>
                        <a:lnTo>
                          <a:pt x="43" y="15"/>
                        </a:lnTo>
                        <a:lnTo>
                          <a:pt x="40" y="14"/>
                        </a:lnTo>
                        <a:lnTo>
                          <a:pt x="40" y="17"/>
                        </a:lnTo>
                        <a:lnTo>
                          <a:pt x="37" y="23"/>
                        </a:lnTo>
                        <a:lnTo>
                          <a:pt x="36" y="26"/>
                        </a:lnTo>
                        <a:lnTo>
                          <a:pt x="35" y="27"/>
                        </a:lnTo>
                        <a:lnTo>
                          <a:pt x="34" y="26"/>
                        </a:lnTo>
                        <a:lnTo>
                          <a:pt x="32" y="23"/>
                        </a:lnTo>
                        <a:lnTo>
                          <a:pt x="28" y="21"/>
                        </a:lnTo>
                        <a:lnTo>
                          <a:pt x="27" y="15"/>
                        </a:lnTo>
                        <a:lnTo>
                          <a:pt x="23" y="17"/>
                        </a:lnTo>
                        <a:lnTo>
                          <a:pt x="22" y="19"/>
                        </a:lnTo>
                        <a:lnTo>
                          <a:pt x="22" y="22"/>
                        </a:lnTo>
                        <a:lnTo>
                          <a:pt x="20" y="23"/>
                        </a:lnTo>
                        <a:lnTo>
                          <a:pt x="18" y="26"/>
                        </a:lnTo>
                        <a:lnTo>
                          <a:pt x="14" y="26"/>
                        </a:lnTo>
                        <a:lnTo>
                          <a:pt x="7" y="27"/>
                        </a:lnTo>
                        <a:lnTo>
                          <a:pt x="4" y="28"/>
                        </a:lnTo>
                        <a:lnTo>
                          <a:pt x="1" y="28"/>
                        </a:lnTo>
                        <a:lnTo>
                          <a:pt x="1" y="29"/>
                        </a:lnTo>
                        <a:lnTo>
                          <a:pt x="1" y="31"/>
                        </a:lnTo>
                        <a:lnTo>
                          <a:pt x="5" y="38"/>
                        </a:lnTo>
                        <a:lnTo>
                          <a:pt x="5" y="41"/>
                        </a:lnTo>
                        <a:lnTo>
                          <a:pt x="2" y="43"/>
                        </a:lnTo>
                        <a:lnTo>
                          <a:pt x="1" y="45"/>
                        </a:lnTo>
                        <a:lnTo>
                          <a:pt x="0" y="48"/>
                        </a:lnTo>
                        <a:lnTo>
                          <a:pt x="0" y="49"/>
                        </a:lnTo>
                        <a:lnTo>
                          <a:pt x="1" y="50"/>
                        </a:lnTo>
                        <a:lnTo>
                          <a:pt x="3" y="51"/>
                        </a:lnTo>
                        <a:lnTo>
                          <a:pt x="4" y="53"/>
                        </a:lnTo>
                        <a:lnTo>
                          <a:pt x="3" y="56"/>
                        </a:lnTo>
                        <a:lnTo>
                          <a:pt x="3" y="59"/>
                        </a:lnTo>
                        <a:lnTo>
                          <a:pt x="4" y="62"/>
                        </a:lnTo>
                        <a:lnTo>
                          <a:pt x="6" y="65"/>
                        </a:lnTo>
                        <a:lnTo>
                          <a:pt x="13" y="66"/>
                        </a:lnTo>
                        <a:lnTo>
                          <a:pt x="14" y="68"/>
                        </a:lnTo>
                        <a:lnTo>
                          <a:pt x="14" y="70"/>
                        </a:lnTo>
                        <a:lnTo>
                          <a:pt x="13" y="73"/>
                        </a:lnTo>
                        <a:lnTo>
                          <a:pt x="13" y="73"/>
                        </a:lnTo>
                        <a:lnTo>
                          <a:pt x="16" y="74"/>
                        </a:lnTo>
                        <a:lnTo>
                          <a:pt x="18" y="73"/>
                        </a:lnTo>
                        <a:lnTo>
                          <a:pt x="23" y="71"/>
                        </a:lnTo>
                        <a:lnTo>
                          <a:pt x="23" y="69"/>
                        </a:lnTo>
                        <a:lnTo>
                          <a:pt x="26" y="65"/>
                        </a:lnTo>
                        <a:lnTo>
                          <a:pt x="27" y="65"/>
                        </a:lnTo>
                        <a:lnTo>
                          <a:pt x="28" y="63"/>
                        </a:lnTo>
                        <a:lnTo>
                          <a:pt x="33" y="61"/>
                        </a:lnTo>
                        <a:lnTo>
                          <a:pt x="36" y="61"/>
                        </a:lnTo>
                        <a:lnTo>
                          <a:pt x="39" y="61"/>
                        </a:lnTo>
                        <a:lnTo>
                          <a:pt x="50" y="68"/>
                        </a:lnTo>
                        <a:lnTo>
                          <a:pt x="55" y="70"/>
                        </a:lnTo>
                        <a:lnTo>
                          <a:pt x="56" y="71"/>
                        </a:lnTo>
                        <a:lnTo>
                          <a:pt x="56" y="75"/>
                        </a:lnTo>
                        <a:lnTo>
                          <a:pt x="60" y="85"/>
                        </a:lnTo>
                        <a:lnTo>
                          <a:pt x="61" y="88"/>
                        </a:lnTo>
                        <a:lnTo>
                          <a:pt x="61" y="90"/>
                        </a:lnTo>
                        <a:lnTo>
                          <a:pt x="67" y="96"/>
                        </a:lnTo>
                        <a:lnTo>
                          <a:pt x="70" y="100"/>
                        </a:lnTo>
                        <a:lnTo>
                          <a:pt x="71" y="104"/>
                        </a:lnTo>
                        <a:lnTo>
                          <a:pt x="73" y="103"/>
                        </a:lnTo>
                        <a:lnTo>
                          <a:pt x="75" y="103"/>
                        </a:lnTo>
                        <a:lnTo>
                          <a:pt x="78" y="105"/>
                        </a:lnTo>
                        <a:lnTo>
                          <a:pt x="82" y="111"/>
                        </a:lnTo>
                        <a:lnTo>
                          <a:pt x="84" y="112"/>
                        </a:lnTo>
                        <a:lnTo>
                          <a:pt x="89" y="118"/>
                        </a:lnTo>
                        <a:lnTo>
                          <a:pt x="93" y="122"/>
                        </a:lnTo>
                        <a:lnTo>
                          <a:pt x="101" y="128"/>
                        </a:lnTo>
                        <a:lnTo>
                          <a:pt x="102" y="127"/>
                        </a:lnTo>
                        <a:lnTo>
                          <a:pt x="110" y="128"/>
                        </a:lnTo>
                        <a:lnTo>
                          <a:pt x="112" y="128"/>
                        </a:lnTo>
                        <a:lnTo>
                          <a:pt x="116" y="133"/>
                        </a:lnTo>
                        <a:lnTo>
                          <a:pt x="117" y="136"/>
                        </a:lnTo>
                        <a:lnTo>
                          <a:pt x="122" y="138"/>
                        </a:lnTo>
                        <a:lnTo>
                          <a:pt x="122" y="139"/>
                        </a:lnTo>
                        <a:lnTo>
                          <a:pt x="122" y="142"/>
                        </a:lnTo>
                        <a:lnTo>
                          <a:pt x="127" y="140"/>
                        </a:lnTo>
                        <a:lnTo>
                          <a:pt x="129" y="141"/>
                        </a:lnTo>
                        <a:lnTo>
                          <a:pt x="130" y="143"/>
                        </a:lnTo>
                        <a:lnTo>
                          <a:pt x="131" y="146"/>
                        </a:lnTo>
                        <a:lnTo>
                          <a:pt x="130" y="148"/>
                        </a:lnTo>
                        <a:lnTo>
                          <a:pt x="132" y="150"/>
                        </a:lnTo>
                        <a:lnTo>
                          <a:pt x="135" y="151"/>
                        </a:lnTo>
                        <a:lnTo>
                          <a:pt x="137" y="153"/>
                        </a:lnTo>
                        <a:lnTo>
                          <a:pt x="138" y="155"/>
                        </a:lnTo>
                        <a:lnTo>
                          <a:pt x="140" y="152"/>
                        </a:lnTo>
                        <a:lnTo>
                          <a:pt x="141" y="152"/>
                        </a:lnTo>
                        <a:lnTo>
                          <a:pt x="143" y="156"/>
                        </a:lnTo>
                        <a:lnTo>
                          <a:pt x="143" y="157"/>
                        </a:lnTo>
                        <a:lnTo>
                          <a:pt x="144" y="161"/>
                        </a:lnTo>
                        <a:lnTo>
                          <a:pt x="147" y="167"/>
                        </a:lnTo>
                        <a:lnTo>
                          <a:pt x="149" y="172"/>
                        </a:lnTo>
                        <a:lnTo>
                          <a:pt x="151" y="178"/>
                        </a:lnTo>
                        <a:lnTo>
                          <a:pt x="147" y="180"/>
                        </a:lnTo>
                        <a:lnTo>
                          <a:pt x="144" y="182"/>
                        </a:lnTo>
                        <a:lnTo>
                          <a:pt x="145" y="184"/>
                        </a:lnTo>
                        <a:lnTo>
                          <a:pt x="144" y="188"/>
                        </a:lnTo>
                        <a:lnTo>
                          <a:pt x="143" y="191"/>
                        </a:lnTo>
                        <a:lnTo>
                          <a:pt x="143" y="194"/>
                        </a:lnTo>
                        <a:lnTo>
                          <a:pt x="143" y="196"/>
                        </a:lnTo>
                        <a:lnTo>
                          <a:pt x="144" y="196"/>
                        </a:lnTo>
                        <a:lnTo>
                          <a:pt x="144" y="196"/>
                        </a:lnTo>
                        <a:lnTo>
                          <a:pt x="145" y="196"/>
                        </a:lnTo>
                        <a:lnTo>
                          <a:pt x="148" y="196"/>
                        </a:lnTo>
                        <a:lnTo>
                          <a:pt x="149" y="196"/>
                        </a:lnTo>
                        <a:lnTo>
                          <a:pt x="151" y="191"/>
                        </a:lnTo>
                        <a:lnTo>
                          <a:pt x="152" y="190"/>
                        </a:lnTo>
                        <a:lnTo>
                          <a:pt x="154" y="188"/>
                        </a:lnTo>
                        <a:lnTo>
                          <a:pt x="156" y="187"/>
                        </a:lnTo>
                        <a:lnTo>
                          <a:pt x="157" y="186"/>
                        </a:lnTo>
                        <a:lnTo>
                          <a:pt x="157" y="179"/>
                        </a:lnTo>
                        <a:lnTo>
                          <a:pt x="157" y="178"/>
                        </a:lnTo>
                        <a:lnTo>
                          <a:pt x="160" y="177"/>
                        </a:lnTo>
                        <a:lnTo>
                          <a:pt x="163" y="175"/>
                        </a:lnTo>
                        <a:lnTo>
                          <a:pt x="164" y="175"/>
                        </a:lnTo>
                        <a:lnTo>
                          <a:pt x="165" y="174"/>
                        </a:lnTo>
                        <a:lnTo>
                          <a:pt x="165" y="170"/>
                        </a:lnTo>
                        <a:lnTo>
                          <a:pt x="164" y="169"/>
                        </a:lnTo>
                        <a:lnTo>
                          <a:pt x="164" y="166"/>
                        </a:lnTo>
                        <a:lnTo>
                          <a:pt x="163" y="164"/>
                        </a:lnTo>
                        <a:lnTo>
                          <a:pt x="160" y="163"/>
                        </a:lnTo>
                        <a:lnTo>
                          <a:pt x="159" y="161"/>
                        </a:lnTo>
                        <a:lnTo>
                          <a:pt x="156" y="160"/>
                        </a:lnTo>
                        <a:lnTo>
                          <a:pt x="156" y="157"/>
                        </a:lnTo>
                        <a:lnTo>
                          <a:pt x="157" y="151"/>
                        </a:lnTo>
                        <a:lnTo>
                          <a:pt x="160" y="147"/>
                        </a:lnTo>
                        <a:lnTo>
                          <a:pt x="163" y="144"/>
                        </a:lnTo>
                        <a:lnTo>
                          <a:pt x="166" y="143"/>
                        </a:lnTo>
                        <a:lnTo>
                          <a:pt x="171" y="147"/>
                        </a:lnTo>
                        <a:lnTo>
                          <a:pt x="175" y="148"/>
                        </a:lnTo>
                        <a:lnTo>
                          <a:pt x="178" y="149"/>
                        </a:lnTo>
                        <a:lnTo>
                          <a:pt x="179" y="152"/>
                        </a:lnTo>
                        <a:lnTo>
                          <a:pt x="181" y="156"/>
                        </a:lnTo>
                        <a:lnTo>
                          <a:pt x="185" y="157"/>
                        </a:lnTo>
                        <a:lnTo>
                          <a:pt x="185" y="157"/>
                        </a:lnTo>
                        <a:lnTo>
                          <a:pt x="187" y="152"/>
                        </a:lnTo>
                        <a:lnTo>
                          <a:pt x="186" y="150"/>
                        </a:lnTo>
                        <a:lnTo>
                          <a:pt x="184" y="147"/>
                        </a:lnTo>
                        <a:lnTo>
                          <a:pt x="181" y="144"/>
                        </a:lnTo>
                        <a:lnTo>
                          <a:pt x="178" y="139"/>
                        </a:lnTo>
                        <a:lnTo>
                          <a:pt x="168" y="135"/>
                        </a:lnTo>
                        <a:lnTo>
                          <a:pt x="165" y="132"/>
                        </a:lnTo>
                        <a:lnTo>
                          <a:pt x="162" y="131"/>
                        </a:lnTo>
                        <a:lnTo>
                          <a:pt x="152" y="126"/>
                        </a:lnTo>
                        <a:lnTo>
                          <a:pt x="149" y="125"/>
                        </a:lnTo>
                        <a:lnTo>
                          <a:pt x="148" y="124"/>
                        </a:lnTo>
                        <a:lnTo>
                          <a:pt x="147" y="124"/>
                        </a:lnTo>
                        <a:lnTo>
                          <a:pt x="145" y="123"/>
                        </a:lnTo>
                        <a:lnTo>
                          <a:pt x="145" y="121"/>
                        </a:lnTo>
                        <a:lnTo>
                          <a:pt x="147" y="119"/>
                        </a:lnTo>
                        <a:lnTo>
                          <a:pt x="149" y="118"/>
                        </a:lnTo>
                        <a:lnTo>
                          <a:pt x="149" y="115"/>
                        </a:lnTo>
                        <a:lnTo>
                          <a:pt x="148" y="113"/>
                        </a:lnTo>
                        <a:lnTo>
                          <a:pt x="145" y="113"/>
                        </a:lnTo>
                        <a:lnTo>
                          <a:pt x="144" y="114"/>
                        </a:lnTo>
                        <a:lnTo>
                          <a:pt x="146" y="113"/>
                        </a:lnTo>
                        <a:lnTo>
                          <a:pt x="144" y="114"/>
                        </a:lnTo>
                        <a:lnTo>
                          <a:pt x="135" y="114"/>
                        </a:lnTo>
                        <a:lnTo>
                          <a:pt x="135" y="116"/>
                        </a:lnTo>
                        <a:lnTo>
                          <a:pt x="131" y="113"/>
                        </a:lnTo>
                        <a:lnTo>
                          <a:pt x="128" y="110"/>
                        </a:lnTo>
                        <a:lnTo>
                          <a:pt x="127" y="110"/>
                        </a:lnTo>
                        <a:lnTo>
                          <a:pt x="126" y="108"/>
                        </a:lnTo>
                        <a:lnTo>
                          <a:pt x="125" y="108"/>
                        </a:lnTo>
                        <a:lnTo>
                          <a:pt x="119" y="102"/>
                        </a:lnTo>
                        <a:lnTo>
                          <a:pt x="117" y="100"/>
                        </a:lnTo>
                        <a:lnTo>
                          <a:pt x="115" y="96"/>
                        </a:lnTo>
                        <a:lnTo>
                          <a:pt x="113" y="91"/>
                        </a:lnTo>
                        <a:lnTo>
                          <a:pt x="112" y="89"/>
                        </a:lnTo>
                        <a:lnTo>
                          <a:pt x="110" y="82"/>
                        </a:lnTo>
                        <a:lnTo>
                          <a:pt x="108" y="78"/>
                        </a:lnTo>
                        <a:lnTo>
                          <a:pt x="107" y="77"/>
                        </a:lnTo>
                        <a:lnTo>
                          <a:pt x="105" y="77"/>
                        </a:lnTo>
                        <a:lnTo>
                          <a:pt x="105" y="76"/>
                        </a:lnTo>
                        <a:lnTo>
                          <a:pt x="101" y="73"/>
                        </a:lnTo>
                        <a:lnTo>
                          <a:pt x="99" y="71"/>
                        </a:lnTo>
                        <a:lnTo>
                          <a:pt x="93" y="69"/>
                        </a:lnTo>
                        <a:lnTo>
                          <a:pt x="91" y="66"/>
                        </a:lnTo>
                        <a:lnTo>
                          <a:pt x="89" y="63"/>
                        </a:lnTo>
                        <a:lnTo>
                          <a:pt x="88" y="61"/>
                        </a:lnTo>
                        <a:lnTo>
                          <a:pt x="88" y="56"/>
                        </a:lnTo>
                        <a:lnTo>
                          <a:pt x="89" y="51"/>
                        </a:lnTo>
                        <a:lnTo>
                          <a:pt x="91" y="49"/>
                        </a:lnTo>
                        <a:lnTo>
                          <a:pt x="91" y="48"/>
                        </a:lnTo>
                        <a:lnTo>
                          <a:pt x="90" y="45"/>
                        </a:lnTo>
                        <a:lnTo>
                          <a:pt x="88" y="45"/>
                        </a:lnTo>
                        <a:lnTo>
                          <a:pt x="87" y="40"/>
                        </a:lnTo>
                        <a:lnTo>
                          <a:pt x="88" y="39"/>
                        </a:lnTo>
                        <a:lnTo>
                          <a:pt x="91" y="36"/>
                        </a:lnTo>
                        <a:lnTo>
                          <a:pt x="92" y="36"/>
                        </a:lnTo>
                        <a:lnTo>
                          <a:pt x="92" y="36"/>
                        </a:lnTo>
                        <a:lnTo>
                          <a:pt x="94" y="36"/>
                        </a:lnTo>
                        <a:lnTo>
                          <a:pt x="103" y="31"/>
                        </a:lnTo>
                        <a:lnTo>
                          <a:pt x="106" y="32"/>
                        </a:lnTo>
                        <a:lnTo>
                          <a:pt x="109" y="31"/>
                        </a:lnTo>
                        <a:lnTo>
                          <a:pt x="110" y="31"/>
                        </a:lnTo>
                        <a:lnTo>
                          <a:pt x="111" y="32"/>
                        </a:lnTo>
                        <a:lnTo>
                          <a:pt x="110" y="35"/>
                        </a:lnTo>
                        <a:lnTo>
                          <a:pt x="110" y="35"/>
                        </a:lnTo>
                        <a:lnTo>
                          <a:pt x="111" y="36"/>
                        </a:lnTo>
                        <a:lnTo>
                          <a:pt x="113" y="35"/>
                        </a:lnTo>
                        <a:lnTo>
                          <a:pt x="114" y="34"/>
                        </a:lnTo>
                        <a:lnTo>
                          <a:pt x="114" y="33"/>
                        </a:lnTo>
                        <a:lnTo>
                          <a:pt x="113" y="32"/>
                        </a:lnTo>
                        <a:lnTo>
                          <a:pt x="113" y="31"/>
                        </a:lnTo>
                        <a:lnTo>
                          <a:pt x="112" y="30"/>
                        </a:lnTo>
                        <a:lnTo>
                          <a:pt x="109" y="29"/>
                        </a:lnTo>
                        <a:lnTo>
                          <a:pt x="109" y="28"/>
                        </a:lnTo>
                        <a:lnTo>
                          <a:pt x="109" y="26"/>
                        </a:lnTo>
                        <a:lnTo>
                          <a:pt x="108" y="24"/>
                        </a:lnTo>
                        <a:lnTo>
                          <a:pt x="108" y="22"/>
                        </a:lnTo>
                        <a:lnTo>
                          <a:pt x="108" y="20"/>
                        </a:lnTo>
                        <a:lnTo>
                          <a:pt x="107" y="20"/>
                        </a:lnTo>
                        <a:lnTo>
                          <a:pt x="106" y="19"/>
                        </a:lnTo>
                        <a:lnTo>
                          <a:pt x="106" y="18"/>
                        </a:lnTo>
                        <a:lnTo>
                          <a:pt x="107" y="16"/>
                        </a:lnTo>
                        <a:lnTo>
                          <a:pt x="110" y="13"/>
                        </a:lnTo>
                        <a:lnTo>
                          <a:pt x="108" y="13"/>
                        </a:lnTo>
                        <a:lnTo>
                          <a:pt x="104" y="12"/>
                        </a:lnTo>
                        <a:lnTo>
                          <a:pt x="95" y="11"/>
                        </a:lnTo>
                        <a:lnTo>
                          <a:pt x="92" y="9"/>
                        </a:lnTo>
                        <a:lnTo>
                          <a:pt x="91" y="9"/>
                        </a:lnTo>
                        <a:lnTo>
                          <a:pt x="87" y="6"/>
                        </a:lnTo>
                        <a:lnTo>
                          <a:pt x="86" y="4"/>
                        </a:lnTo>
                        <a:lnTo>
                          <a:pt x="86" y="2"/>
                        </a:lnTo>
                        <a:lnTo>
                          <a:pt x="86" y="1"/>
                        </a:lnTo>
                        <a:lnTo>
                          <a:pt x="85" y="0"/>
                        </a:lnTo>
                        <a:lnTo>
                          <a:pt x="83" y="0"/>
                        </a:lnTo>
                        <a:lnTo>
                          <a:pt x="82" y="1"/>
                        </a:lnTo>
                        <a:lnTo>
                          <a:pt x="79" y="2"/>
                        </a:lnTo>
                        <a:lnTo>
                          <a:pt x="74" y="2"/>
                        </a:lnTo>
                        <a:lnTo>
                          <a:pt x="68" y="5"/>
                        </a:lnTo>
                        <a:lnTo>
                          <a:pt x="63" y="6"/>
                        </a:lnTo>
                        <a:lnTo>
                          <a:pt x="62" y="6"/>
                        </a:lnTo>
                        <a:lnTo>
                          <a:pt x="58"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4" name="Freeform 59">
                    <a:extLst>
                      <a:ext uri="{FF2B5EF4-FFF2-40B4-BE49-F238E27FC236}">
                        <a16:creationId xmlns:a16="http://schemas.microsoft.com/office/drawing/2014/main" id="{CAD6A04D-D0CD-4D33-A313-9757FAF42245}"/>
                      </a:ext>
                    </a:extLst>
                  </p:cNvPr>
                  <p:cNvSpPr>
                    <a:spLocks/>
                  </p:cNvSpPr>
                  <p:nvPr/>
                </p:nvSpPr>
                <p:spPr bwMode="gray">
                  <a:xfrm>
                    <a:off x="8257848" y="5248787"/>
                    <a:ext cx="77620" cy="161658"/>
                  </a:xfrm>
                  <a:custGeom>
                    <a:avLst/>
                    <a:gdLst>
                      <a:gd name="T0" fmla="*/ 26 w 42"/>
                      <a:gd name="T1" fmla="*/ 0 h 88"/>
                      <a:gd name="T2" fmla="*/ 32 w 42"/>
                      <a:gd name="T3" fmla="*/ 2 h 88"/>
                      <a:gd name="T4" fmla="*/ 33 w 42"/>
                      <a:gd name="T5" fmla="*/ 4 h 88"/>
                      <a:gd name="T6" fmla="*/ 36 w 42"/>
                      <a:gd name="T7" fmla="*/ 6 h 88"/>
                      <a:gd name="T8" fmla="*/ 38 w 42"/>
                      <a:gd name="T9" fmla="*/ 11 h 88"/>
                      <a:gd name="T10" fmla="*/ 41 w 42"/>
                      <a:gd name="T11" fmla="*/ 22 h 88"/>
                      <a:gd name="T12" fmla="*/ 42 w 42"/>
                      <a:gd name="T13" fmla="*/ 32 h 88"/>
                      <a:gd name="T14" fmla="*/ 41 w 42"/>
                      <a:gd name="T15" fmla="*/ 40 h 88"/>
                      <a:gd name="T16" fmla="*/ 41 w 42"/>
                      <a:gd name="T17" fmla="*/ 56 h 88"/>
                      <a:gd name="T18" fmla="*/ 40 w 42"/>
                      <a:gd name="T19" fmla="*/ 70 h 88"/>
                      <a:gd name="T20" fmla="*/ 39 w 42"/>
                      <a:gd name="T21" fmla="*/ 74 h 88"/>
                      <a:gd name="T22" fmla="*/ 39 w 42"/>
                      <a:gd name="T23" fmla="*/ 76 h 88"/>
                      <a:gd name="T24" fmla="*/ 36 w 42"/>
                      <a:gd name="T25" fmla="*/ 78 h 88"/>
                      <a:gd name="T26" fmla="*/ 29 w 42"/>
                      <a:gd name="T27" fmla="*/ 77 h 88"/>
                      <a:gd name="T28" fmla="*/ 26 w 42"/>
                      <a:gd name="T29" fmla="*/ 79 h 88"/>
                      <a:gd name="T30" fmla="*/ 24 w 42"/>
                      <a:gd name="T31" fmla="*/ 84 h 88"/>
                      <a:gd name="T32" fmla="*/ 21 w 42"/>
                      <a:gd name="T33" fmla="*/ 87 h 88"/>
                      <a:gd name="T34" fmla="*/ 16 w 42"/>
                      <a:gd name="T35" fmla="*/ 88 h 88"/>
                      <a:gd name="T36" fmla="*/ 13 w 42"/>
                      <a:gd name="T37" fmla="*/ 86 h 88"/>
                      <a:gd name="T38" fmla="*/ 8 w 42"/>
                      <a:gd name="T39" fmla="*/ 78 h 88"/>
                      <a:gd name="T40" fmla="*/ 7 w 42"/>
                      <a:gd name="T41" fmla="*/ 74 h 88"/>
                      <a:gd name="T42" fmla="*/ 7 w 42"/>
                      <a:gd name="T43" fmla="*/ 70 h 88"/>
                      <a:gd name="T44" fmla="*/ 5 w 42"/>
                      <a:gd name="T45" fmla="*/ 67 h 88"/>
                      <a:gd name="T46" fmla="*/ 7 w 42"/>
                      <a:gd name="T47" fmla="*/ 56 h 88"/>
                      <a:gd name="T48" fmla="*/ 9 w 42"/>
                      <a:gd name="T49" fmla="*/ 54 h 88"/>
                      <a:gd name="T50" fmla="*/ 9 w 42"/>
                      <a:gd name="T51" fmla="*/ 51 h 88"/>
                      <a:gd name="T52" fmla="*/ 8 w 42"/>
                      <a:gd name="T53" fmla="*/ 49 h 88"/>
                      <a:gd name="T54" fmla="*/ 5 w 42"/>
                      <a:gd name="T55" fmla="*/ 27 h 88"/>
                      <a:gd name="T56" fmla="*/ 4 w 42"/>
                      <a:gd name="T57" fmla="*/ 27 h 88"/>
                      <a:gd name="T58" fmla="*/ 1 w 42"/>
                      <a:gd name="T59" fmla="*/ 27 h 88"/>
                      <a:gd name="T60" fmla="*/ 0 w 42"/>
                      <a:gd name="T61" fmla="*/ 24 h 88"/>
                      <a:gd name="T62" fmla="*/ 0 w 42"/>
                      <a:gd name="T63" fmla="*/ 13 h 88"/>
                      <a:gd name="T64" fmla="*/ 0 w 42"/>
                      <a:gd name="T65" fmla="*/ 12 h 88"/>
                      <a:gd name="T66" fmla="*/ 5 w 42"/>
                      <a:gd name="T67" fmla="*/ 17 h 88"/>
                      <a:gd name="T68" fmla="*/ 10 w 42"/>
                      <a:gd name="T69" fmla="*/ 16 h 88"/>
                      <a:gd name="T70" fmla="*/ 20 w 42"/>
                      <a:gd name="T71" fmla="*/ 6 h 88"/>
                      <a:gd name="T72" fmla="*/ 23 w 42"/>
                      <a:gd name="T73" fmla="*/ 5 h 88"/>
                      <a:gd name="T74" fmla="*/ 26 w 42"/>
                      <a:gd name="T7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88">
                        <a:moveTo>
                          <a:pt x="26" y="0"/>
                        </a:moveTo>
                        <a:cubicBezTo>
                          <a:pt x="32" y="2"/>
                          <a:pt x="32" y="2"/>
                          <a:pt x="32" y="2"/>
                        </a:cubicBezTo>
                        <a:cubicBezTo>
                          <a:pt x="33" y="4"/>
                          <a:pt x="33" y="4"/>
                          <a:pt x="33" y="4"/>
                        </a:cubicBezTo>
                        <a:cubicBezTo>
                          <a:pt x="36" y="6"/>
                          <a:pt x="36" y="6"/>
                          <a:pt x="36" y="6"/>
                        </a:cubicBezTo>
                        <a:cubicBezTo>
                          <a:pt x="38" y="11"/>
                          <a:pt x="38" y="11"/>
                          <a:pt x="38" y="11"/>
                        </a:cubicBezTo>
                        <a:cubicBezTo>
                          <a:pt x="41" y="22"/>
                          <a:pt x="41" y="22"/>
                          <a:pt x="41" y="22"/>
                        </a:cubicBezTo>
                        <a:cubicBezTo>
                          <a:pt x="42" y="32"/>
                          <a:pt x="42" y="32"/>
                          <a:pt x="42" y="32"/>
                        </a:cubicBezTo>
                        <a:cubicBezTo>
                          <a:pt x="41" y="40"/>
                          <a:pt x="41" y="40"/>
                          <a:pt x="41" y="40"/>
                        </a:cubicBezTo>
                        <a:cubicBezTo>
                          <a:pt x="41" y="56"/>
                          <a:pt x="41" y="56"/>
                          <a:pt x="41" y="56"/>
                        </a:cubicBezTo>
                        <a:cubicBezTo>
                          <a:pt x="40" y="70"/>
                          <a:pt x="40" y="70"/>
                          <a:pt x="40" y="70"/>
                        </a:cubicBezTo>
                        <a:cubicBezTo>
                          <a:pt x="39" y="74"/>
                          <a:pt x="39" y="74"/>
                          <a:pt x="39" y="74"/>
                        </a:cubicBezTo>
                        <a:cubicBezTo>
                          <a:pt x="39" y="76"/>
                          <a:pt x="39" y="76"/>
                          <a:pt x="39" y="76"/>
                        </a:cubicBezTo>
                        <a:cubicBezTo>
                          <a:pt x="36" y="78"/>
                          <a:pt x="36" y="78"/>
                          <a:pt x="36" y="78"/>
                        </a:cubicBezTo>
                        <a:cubicBezTo>
                          <a:pt x="29" y="77"/>
                          <a:pt x="29" y="77"/>
                          <a:pt x="29" y="77"/>
                        </a:cubicBezTo>
                        <a:cubicBezTo>
                          <a:pt x="26" y="79"/>
                          <a:pt x="26" y="79"/>
                          <a:pt x="26" y="79"/>
                        </a:cubicBezTo>
                        <a:cubicBezTo>
                          <a:pt x="24" y="84"/>
                          <a:pt x="24" y="84"/>
                          <a:pt x="24" y="84"/>
                        </a:cubicBezTo>
                        <a:cubicBezTo>
                          <a:pt x="21" y="87"/>
                          <a:pt x="21" y="87"/>
                          <a:pt x="21" y="87"/>
                        </a:cubicBezTo>
                        <a:cubicBezTo>
                          <a:pt x="16" y="88"/>
                          <a:pt x="16" y="88"/>
                          <a:pt x="16" y="88"/>
                        </a:cubicBezTo>
                        <a:cubicBezTo>
                          <a:pt x="13" y="86"/>
                          <a:pt x="13" y="86"/>
                          <a:pt x="13" y="86"/>
                        </a:cubicBezTo>
                        <a:cubicBezTo>
                          <a:pt x="8" y="78"/>
                          <a:pt x="8" y="78"/>
                          <a:pt x="8" y="78"/>
                        </a:cubicBezTo>
                        <a:cubicBezTo>
                          <a:pt x="7" y="74"/>
                          <a:pt x="7" y="74"/>
                          <a:pt x="7" y="74"/>
                        </a:cubicBezTo>
                        <a:cubicBezTo>
                          <a:pt x="7" y="70"/>
                          <a:pt x="7" y="70"/>
                          <a:pt x="7" y="70"/>
                        </a:cubicBezTo>
                        <a:cubicBezTo>
                          <a:pt x="5" y="67"/>
                          <a:pt x="5" y="67"/>
                          <a:pt x="5" y="67"/>
                        </a:cubicBezTo>
                        <a:cubicBezTo>
                          <a:pt x="7" y="56"/>
                          <a:pt x="7" y="56"/>
                          <a:pt x="7" y="56"/>
                        </a:cubicBezTo>
                        <a:cubicBezTo>
                          <a:pt x="9" y="54"/>
                          <a:pt x="9" y="54"/>
                          <a:pt x="9" y="54"/>
                        </a:cubicBezTo>
                        <a:cubicBezTo>
                          <a:pt x="9" y="51"/>
                          <a:pt x="9" y="51"/>
                          <a:pt x="9" y="51"/>
                        </a:cubicBezTo>
                        <a:cubicBezTo>
                          <a:pt x="8" y="49"/>
                          <a:pt x="8" y="49"/>
                          <a:pt x="8" y="49"/>
                        </a:cubicBezTo>
                        <a:cubicBezTo>
                          <a:pt x="5" y="41"/>
                          <a:pt x="10" y="39"/>
                          <a:pt x="5" y="27"/>
                        </a:cubicBezTo>
                        <a:cubicBezTo>
                          <a:pt x="4" y="27"/>
                          <a:pt x="4" y="27"/>
                          <a:pt x="4" y="27"/>
                        </a:cubicBezTo>
                        <a:cubicBezTo>
                          <a:pt x="1" y="27"/>
                          <a:pt x="1" y="27"/>
                          <a:pt x="1" y="27"/>
                        </a:cubicBezTo>
                        <a:cubicBezTo>
                          <a:pt x="0" y="24"/>
                          <a:pt x="0" y="24"/>
                          <a:pt x="0" y="24"/>
                        </a:cubicBezTo>
                        <a:cubicBezTo>
                          <a:pt x="0" y="13"/>
                          <a:pt x="0" y="13"/>
                          <a:pt x="0" y="13"/>
                        </a:cubicBezTo>
                        <a:cubicBezTo>
                          <a:pt x="0" y="12"/>
                          <a:pt x="0" y="12"/>
                          <a:pt x="0" y="12"/>
                        </a:cubicBezTo>
                        <a:cubicBezTo>
                          <a:pt x="5" y="17"/>
                          <a:pt x="5" y="17"/>
                          <a:pt x="5" y="17"/>
                        </a:cubicBezTo>
                        <a:cubicBezTo>
                          <a:pt x="10" y="16"/>
                          <a:pt x="10" y="16"/>
                          <a:pt x="10" y="16"/>
                        </a:cubicBezTo>
                        <a:cubicBezTo>
                          <a:pt x="20" y="6"/>
                          <a:pt x="20" y="6"/>
                          <a:pt x="20" y="6"/>
                        </a:cubicBezTo>
                        <a:cubicBezTo>
                          <a:pt x="23" y="5"/>
                          <a:pt x="23" y="5"/>
                          <a:pt x="23" y="5"/>
                        </a:cubicBezTo>
                        <a:cubicBezTo>
                          <a:pt x="26" y="0"/>
                          <a:pt x="26" y="0"/>
                          <a:pt x="26" y="0"/>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55" name="Freeform 479">
                  <a:extLst>
                    <a:ext uri="{FF2B5EF4-FFF2-40B4-BE49-F238E27FC236}">
                      <a16:creationId xmlns:a16="http://schemas.microsoft.com/office/drawing/2014/main" id="{A28033E1-037E-49B8-8EDB-E3318A00F0EE}"/>
                    </a:ext>
                  </a:extLst>
                </p:cNvPr>
                <p:cNvSpPr>
                  <a:spLocks/>
                </p:cNvSpPr>
                <p:nvPr/>
              </p:nvSpPr>
              <p:spPr bwMode="gray">
                <a:xfrm>
                  <a:off x="8322537" y="4692677"/>
                  <a:ext cx="391341" cy="190758"/>
                </a:xfrm>
                <a:custGeom>
                  <a:avLst/>
                  <a:gdLst>
                    <a:gd name="T0" fmla="*/ 68 w 121"/>
                    <a:gd name="T1" fmla="*/ 8 h 59"/>
                    <a:gd name="T2" fmla="*/ 61 w 121"/>
                    <a:gd name="T3" fmla="*/ 12 h 59"/>
                    <a:gd name="T4" fmla="*/ 54 w 121"/>
                    <a:gd name="T5" fmla="*/ 17 h 59"/>
                    <a:gd name="T6" fmla="*/ 53 w 121"/>
                    <a:gd name="T7" fmla="*/ 26 h 59"/>
                    <a:gd name="T8" fmla="*/ 55 w 121"/>
                    <a:gd name="T9" fmla="*/ 33 h 59"/>
                    <a:gd name="T10" fmla="*/ 51 w 121"/>
                    <a:gd name="T11" fmla="*/ 31 h 59"/>
                    <a:gd name="T12" fmla="*/ 44 w 121"/>
                    <a:gd name="T13" fmla="*/ 30 h 59"/>
                    <a:gd name="T14" fmla="*/ 33 w 121"/>
                    <a:gd name="T15" fmla="*/ 33 h 59"/>
                    <a:gd name="T16" fmla="*/ 23 w 121"/>
                    <a:gd name="T17" fmla="*/ 37 h 59"/>
                    <a:gd name="T18" fmla="*/ 16 w 121"/>
                    <a:gd name="T19" fmla="*/ 34 h 59"/>
                    <a:gd name="T20" fmla="*/ 14 w 121"/>
                    <a:gd name="T21" fmla="*/ 38 h 59"/>
                    <a:gd name="T22" fmla="*/ 9 w 121"/>
                    <a:gd name="T23" fmla="*/ 37 h 59"/>
                    <a:gd name="T24" fmla="*/ 5 w 121"/>
                    <a:gd name="T25" fmla="*/ 34 h 59"/>
                    <a:gd name="T26" fmla="*/ 0 w 121"/>
                    <a:gd name="T27" fmla="*/ 35 h 59"/>
                    <a:gd name="T28" fmla="*/ 4 w 121"/>
                    <a:gd name="T29" fmla="*/ 39 h 59"/>
                    <a:gd name="T30" fmla="*/ 4 w 121"/>
                    <a:gd name="T31" fmla="*/ 45 h 59"/>
                    <a:gd name="T32" fmla="*/ 4 w 121"/>
                    <a:gd name="T33" fmla="*/ 48 h 59"/>
                    <a:gd name="T34" fmla="*/ 10 w 121"/>
                    <a:gd name="T35" fmla="*/ 50 h 59"/>
                    <a:gd name="T36" fmla="*/ 14 w 121"/>
                    <a:gd name="T37" fmla="*/ 50 h 59"/>
                    <a:gd name="T38" fmla="*/ 19 w 121"/>
                    <a:gd name="T39" fmla="*/ 51 h 59"/>
                    <a:gd name="T40" fmla="*/ 30 w 121"/>
                    <a:gd name="T41" fmla="*/ 47 h 59"/>
                    <a:gd name="T42" fmla="*/ 38 w 121"/>
                    <a:gd name="T43" fmla="*/ 46 h 59"/>
                    <a:gd name="T44" fmla="*/ 41 w 121"/>
                    <a:gd name="T45" fmla="*/ 45 h 59"/>
                    <a:gd name="T46" fmla="*/ 42 w 121"/>
                    <a:gd name="T47" fmla="*/ 47 h 59"/>
                    <a:gd name="T48" fmla="*/ 43 w 121"/>
                    <a:gd name="T49" fmla="*/ 51 h 59"/>
                    <a:gd name="T50" fmla="*/ 48 w 121"/>
                    <a:gd name="T51" fmla="*/ 54 h 59"/>
                    <a:gd name="T52" fmla="*/ 60 w 121"/>
                    <a:gd name="T53" fmla="*/ 57 h 59"/>
                    <a:gd name="T54" fmla="*/ 66 w 121"/>
                    <a:gd name="T55" fmla="*/ 58 h 59"/>
                    <a:gd name="T56" fmla="*/ 79 w 121"/>
                    <a:gd name="T57" fmla="*/ 59 h 59"/>
                    <a:gd name="T58" fmla="*/ 84 w 121"/>
                    <a:gd name="T59" fmla="*/ 55 h 59"/>
                    <a:gd name="T60" fmla="*/ 94 w 121"/>
                    <a:gd name="T61" fmla="*/ 55 h 59"/>
                    <a:gd name="T62" fmla="*/ 96 w 121"/>
                    <a:gd name="T63" fmla="*/ 52 h 59"/>
                    <a:gd name="T64" fmla="*/ 101 w 121"/>
                    <a:gd name="T65" fmla="*/ 51 h 59"/>
                    <a:gd name="T66" fmla="*/ 107 w 121"/>
                    <a:gd name="T67" fmla="*/ 46 h 59"/>
                    <a:gd name="T68" fmla="*/ 110 w 121"/>
                    <a:gd name="T69" fmla="*/ 42 h 59"/>
                    <a:gd name="T70" fmla="*/ 113 w 121"/>
                    <a:gd name="T71" fmla="*/ 34 h 59"/>
                    <a:gd name="T72" fmla="*/ 112 w 121"/>
                    <a:gd name="T73" fmla="*/ 30 h 59"/>
                    <a:gd name="T74" fmla="*/ 121 w 121"/>
                    <a:gd name="T75" fmla="*/ 27 h 59"/>
                    <a:gd name="T76" fmla="*/ 118 w 121"/>
                    <a:gd name="T77" fmla="*/ 17 h 59"/>
                    <a:gd name="T78" fmla="*/ 117 w 121"/>
                    <a:gd name="T79" fmla="*/ 7 h 59"/>
                    <a:gd name="T80" fmla="*/ 104 w 121"/>
                    <a:gd name="T81" fmla="*/ 5 h 59"/>
                    <a:gd name="T82" fmla="*/ 98 w 121"/>
                    <a:gd name="T83" fmla="*/ 0 h 59"/>
                    <a:gd name="T84" fmla="*/ 86 w 121"/>
                    <a:gd name="T85" fmla="*/ 3 h 59"/>
                    <a:gd name="T86" fmla="*/ 83 w 121"/>
                    <a:gd name="T87" fmla="*/ 7 h 59"/>
                    <a:gd name="T88" fmla="*/ 77 w 121"/>
                    <a:gd name="T89" fmla="*/ 9 h 59"/>
                    <a:gd name="T90" fmla="*/ 72 w 121"/>
                    <a:gd name="T91"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59">
                      <a:moveTo>
                        <a:pt x="68" y="6"/>
                      </a:moveTo>
                      <a:lnTo>
                        <a:pt x="68" y="8"/>
                      </a:lnTo>
                      <a:lnTo>
                        <a:pt x="62" y="9"/>
                      </a:lnTo>
                      <a:lnTo>
                        <a:pt x="61" y="12"/>
                      </a:lnTo>
                      <a:lnTo>
                        <a:pt x="60" y="15"/>
                      </a:lnTo>
                      <a:lnTo>
                        <a:pt x="54" y="17"/>
                      </a:lnTo>
                      <a:lnTo>
                        <a:pt x="52" y="21"/>
                      </a:lnTo>
                      <a:lnTo>
                        <a:pt x="53" y="26"/>
                      </a:lnTo>
                      <a:lnTo>
                        <a:pt x="55" y="30"/>
                      </a:lnTo>
                      <a:lnTo>
                        <a:pt x="55" y="33"/>
                      </a:lnTo>
                      <a:lnTo>
                        <a:pt x="52" y="33"/>
                      </a:lnTo>
                      <a:lnTo>
                        <a:pt x="51" y="31"/>
                      </a:lnTo>
                      <a:lnTo>
                        <a:pt x="47" y="31"/>
                      </a:lnTo>
                      <a:lnTo>
                        <a:pt x="44" y="30"/>
                      </a:lnTo>
                      <a:lnTo>
                        <a:pt x="43" y="32"/>
                      </a:lnTo>
                      <a:lnTo>
                        <a:pt x="33" y="33"/>
                      </a:lnTo>
                      <a:lnTo>
                        <a:pt x="27" y="37"/>
                      </a:lnTo>
                      <a:lnTo>
                        <a:pt x="23" y="37"/>
                      </a:lnTo>
                      <a:lnTo>
                        <a:pt x="19" y="34"/>
                      </a:lnTo>
                      <a:lnTo>
                        <a:pt x="16" y="34"/>
                      </a:lnTo>
                      <a:lnTo>
                        <a:pt x="14" y="35"/>
                      </a:lnTo>
                      <a:lnTo>
                        <a:pt x="14" y="38"/>
                      </a:lnTo>
                      <a:lnTo>
                        <a:pt x="12" y="38"/>
                      </a:lnTo>
                      <a:lnTo>
                        <a:pt x="9" y="37"/>
                      </a:lnTo>
                      <a:lnTo>
                        <a:pt x="8" y="35"/>
                      </a:lnTo>
                      <a:lnTo>
                        <a:pt x="5" y="34"/>
                      </a:lnTo>
                      <a:lnTo>
                        <a:pt x="3" y="34"/>
                      </a:lnTo>
                      <a:lnTo>
                        <a:pt x="0" y="35"/>
                      </a:lnTo>
                      <a:lnTo>
                        <a:pt x="1" y="38"/>
                      </a:lnTo>
                      <a:lnTo>
                        <a:pt x="4" y="39"/>
                      </a:lnTo>
                      <a:lnTo>
                        <a:pt x="4" y="41"/>
                      </a:lnTo>
                      <a:lnTo>
                        <a:pt x="4" y="45"/>
                      </a:lnTo>
                      <a:lnTo>
                        <a:pt x="3" y="47"/>
                      </a:lnTo>
                      <a:lnTo>
                        <a:pt x="4" y="48"/>
                      </a:lnTo>
                      <a:lnTo>
                        <a:pt x="8" y="49"/>
                      </a:lnTo>
                      <a:lnTo>
                        <a:pt x="10" y="50"/>
                      </a:lnTo>
                      <a:lnTo>
                        <a:pt x="12" y="49"/>
                      </a:lnTo>
                      <a:lnTo>
                        <a:pt x="14" y="50"/>
                      </a:lnTo>
                      <a:lnTo>
                        <a:pt x="18" y="51"/>
                      </a:lnTo>
                      <a:lnTo>
                        <a:pt x="19" y="51"/>
                      </a:lnTo>
                      <a:lnTo>
                        <a:pt x="24" y="50"/>
                      </a:lnTo>
                      <a:lnTo>
                        <a:pt x="30" y="47"/>
                      </a:lnTo>
                      <a:lnTo>
                        <a:pt x="35" y="47"/>
                      </a:lnTo>
                      <a:lnTo>
                        <a:pt x="38" y="46"/>
                      </a:lnTo>
                      <a:lnTo>
                        <a:pt x="39" y="45"/>
                      </a:lnTo>
                      <a:lnTo>
                        <a:pt x="41" y="45"/>
                      </a:lnTo>
                      <a:lnTo>
                        <a:pt x="42" y="46"/>
                      </a:lnTo>
                      <a:lnTo>
                        <a:pt x="42" y="47"/>
                      </a:lnTo>
                      <a:lnTo>
                        <a:pt x="42" y="49"/>
                      </a:lnTo>
                      <a:lnTo>
                        <a:pt x="43" y="51"/>
                      </a:lnTo>
                      <a:lnTo>
                        <a:pt x="47" y="54"/>
                      </a:lnTo>
                      <a:lnTo>
                        <a:pt x="48" y="54"/>
                      </a:lnTo>
                      <a:lnTo>
                        <a:pt x="51" y="56"/>
                      </a:lnTo>
                      <a:lnTo>
                        <a:pt x="60" y="57"/>
                      </a:lnTo>
                      <a:lnTo>
                        <a:pt x="64" y="58"/>
                      </a:lnTo>
                      <a:lnTo>
                        <a:pt x="66" y="58"/>
                      </a:lnTo>
                      <a:lnTo>
                        <a:pt x="70" y="58"/>
                      </a:lnTo>
                      <a:lnTo>
                        <a:pt x="79" y="59"/>
                      </a:lnTo>
                      <a:lnTo>
                        <a:pt x="82" y="58"/>
                      </a:lnTo>
                      <a:lnTo>
                        <a:pt x="84" y="55"/>
                      </a:lnTo>
                      <a:lnTo>
                        <a:pt x="88" y="54"/>
                      </a:lnTo>
                      <a:lnTo>
                        <a:pt x="94" y="55"/>
                      </a:lnTo>
                      <a:lnTo>
                        <a:pt x="95" y="52"/>
                      </a:lnTo>
                      <a:lnTo>
                        <a:pt x="96" y="52"/>
                      </a:lnTo>
                      <a:lnTo>
                        <a:pt x="101" y="53"/>
                      </a:lnTo>
                      <a:lnTo>
                        <a:pt x="101" y="51"/>
                      </a:lnTo>
                      <a:lnTo>
                        <a:pt x="104" y="50"/>
                      </a:lnTo>
                      <a:lnTo>
                        <a:pt x="107" y="46"/>
                      </a:lnTo>
                      <a:lnTo>
                        <a:pt x="110" y="46"/>
                      </a:lnTo>
                      <a:lnTo>
                        <a:pt x="110" y="42"/>
                      </a:lnTo>
                      <a:lnTo>
                        <a:pt x="110" y="39"/>
                      </a:lnTo>
                      <a:lnTo>
                        <a:pt x="113" y="34"/>
                      </a:lnTo>
                      <a:lnTo>
                        <a:pt x="111" y="32"/>
                      </a:lnTo>
                      <a:lnTo>
                        <a:pt x="112" y="30"/>
                      </a:lnTo>
                      <a:lnTo>
                        <a:pt x="120" y="29"/>
                      </a:lnTo>
                      <a:lnTo>
                        <a:pt x="121" y="27"/>
                      </a:lnTo>
                      <a:lnTo>
                        <a:pt x="121" y="21"/>
                      </a:lnTo>
                      <a:lnTo>
                        <a:pt x="118" y="17"/>
                      </a:lnTo>
                      <a:lnTo>
                        <a:pt x="117" y="11"/>
                      </a:lnTo>
                      <a:lnTo>
                        <a:pt x="117" y="7"/>
                      </a:lnTo>
                      <a:lnTo>
                        <a:pt x="115" y="4"/>
                      </a:lnTo>
                      <a:lnTo>
                        <a:pt x="104" y="5"/>
                      </a:lnTo>
                      <a:lnTo>
                        <a:pt x="100" y="2"/>
                      </a:lnTo>
                      <a:lnTo>
                        <a:pt x="98" y="0"/>
                      </a:lnTo>
                      <a:lnTo>
                        <a:pt x="88" y="0"/>
                      </a:lnTo>
                      <a:lnTo>
                        <a:pt x="86" y="3"/>
                      </a:lnTo>
                      <a:lnTo>
                        <a:pt x="86" y="5"/>
                      </a:lnTo>
                      <a:lnTo>
                        <a:pt x="83" y="7"/>
                      </a:lnTo>
                      <a:lnTo>
                        <a:pt x="80" y="8"/>
                      </a:lnTo>
                      <a:lnTo>
                        <a:pt x="77" y="9"/>
                      </a:lnTo>
                      <a:lnTo>
                        <a:pt x="74" y="8"/>
                      </a:lnTo>
                      <a:lnTo>
                        <a:pt x="72" y="7"/>
                      </a:lnTo>
                      <a:lnTo>
                        <a:pt x="68" y="6"/>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6" name="Freeform 485">
                  <a:extLst>
                    <a:ext uri="{FF2B5EF4-FFF2-40B4-BE49-F238E27FC236}">
                      <a16:creationId xmlns:a16="http://schemas.microsoft.com/office/drawing/2014/main" id="{B801E7FA-E5F9-4E23-8C4E-334DCAE41734}"/>
                    </a:ext>
                  </a:extLst>
                </p:cNvPr>
                <p:cNvSpPr>
                  <a:spLocks/>
                </p:cNvSpPr>
                <p:nvPr/>
              </p:nvSpPr>
              <p:spPr bwMode="gray">
                <a:xfrm>
                  <a:off x="7358743" y="5200289"/>
                  <a:ext cx="168180" cy="329782"/>
                </a:xfrm>
                <a:custGeom>
                  <a:avLst/>
                  <a:gdLst>
                    <a:gd name="T0" fmla="*/ 32 w 52"/>
                    <a:gd name="T1" fmla="*/ 94 h 102"/>
                    <a:gd name="T2" fmla="*/ 34 w 52"/>
                    <a:gd name="T3" fmla="*/ 88 h 102"/>
                    <a:gd name="T4" fmla="*/ 40 w 52"/>
                    <a:gd name="T5" fmla="*/ 82 h 102"/>
                    <a:gd name="T6" fmla="*/ 36 w 52"/>
                    <a:gd name="T7" fmla="*/ 76 h 102"/>
                    <a:gd name="T8" fmla="*/ 35 w 52"/>
                    <a:gd name="T9" fmla="*/ 68 h 102"/>
                    <a:gd name="T10" fmla="*/ 39 w 52"/>
                    <a:gd name="T11" fmla="*/ 62 h 102"/>
                    <a:gd name="T12" fmla="*/ 34 w 52"/>
                    <a:gd name="T13" fmla="*/ 56 h 102"/>
                    <a:gd name="T14" fmla="*/ 36 w 52"/>
                    <a:gd name="T15" fmla="*/ 49 h 102"/>
                    <a:gd name="T16" fmla="*/ 42 w 52"/>
                    <a:gd name="T17" fmla="*/ 45 h 102"/>
                    <a:gd name="T18" fmla="*/ 40 w 52"/>
                    <a:gd name="T19" fmla="*/ 39 h 102"/>
                    <a:gd name="T20" fmla="*/ 42 w 52"/>
                    <a:gd name="T21" fmla="*/ 32 h 102"/>
                    <a:gd name="T22" fmla="*/ 43 w 52"/>
                    <a:gd name="T23" fmla="*/ 24 h 102"/>
                    <a:gd name="T24" fmla="*/ 49 w 52"/>
                    <a:gd name="T25" fmla="*/ 15 h 102"/>
                    <a:gd name="T26" fmla="*/ 52 w 52"/>
                    <a:gd name="T27" fmla="*/ 9 h 102"/>
                    <a:gd name="T28" fmla="*/ 48 w 52"/>
                    <a:gd name="T29" fmla="*/ 3 h 102"/>
                    <a:gd name="T30" fmla="*/ 38 w 52"/>
                    <a:gd name="T31" fmla="*/ 2 h 102"/>
                    <a:gd name="T32" fmla="*/ 27 w 52"/>
                    <a:gd name="T33" fmla="*/ 3 h 102"/>
                    <a:gd name="T34" fmla="*/ 22 w 52"/>
                    <a:gd name="T35" fmla="*/ 3 h 102"/>
                    <a:gd name="T36" fmla="*/ 17 w 52"/>
                    <a:gd name="T37" fmla="*/ 0 h 102"/>
                    <a:gd name="T38" fmla="*/ 10 w 52"/>
                    <a:gd name="T39" fmla="*/ 5 h 102"/>
                    <a:gd name="T40" fmla="*/ 14 w 52"/>
                    <a:gd name="T41" fmla="*/ 21 h 102"/>
                    <a:gd name="T42" fmla="*/ 11 w 52"/>
                    <a:gd name="T43" fmla="*/ 30 h 102"/>
                    <a:gd name="T44" fmla="*/ 9 w 52"/>
                    <a:gd name="T45" fmla="*/ 37 h 102"/>
                    <a:gd name="T46" fmla="*/ 9 w 52"/>
                    <a:gd name="T47" fmla="*/ 44 h 102"/>
                    <a:gd name="T48" fmla="*/ 5 w 52"/>
                    <a:gd name="T49" fmla="*/ 53 h 102"/>
                    <a:gd name="T50" fmla="*/ 1 w 52"/>
                    <a:gd name="T51" fmla="*/ 63 h 102"/>
                    <a:gd name="T52" fmla="*/ 0 w 52"/>
                    <a:gd name="T53" fmla="*/ 68 h 102"/>
                    <a:gd name="T54" fmla="*/ 6 w 52"/>
                    <a:gd name="T55" fmla="*/ 74 h 102"/>
                    <a:gd name="T56" fmla="*/ 12 w 52"/>
                    <a:gd name="T57" fmla="*/ 72 h 102"/>
                    <a:gd name="T58" fmla="*/ 11 w 52"/>
                    <a:gd name="T59" fmla="*/ 75 h 102"/>
                    <a:gd name="T60" fmla="*/ 10 w 52"/>
                    <a:gd name="T61" fmla="*/ 83 h 102"/>
                    <a:gd name="T62" fmla="*/ 11 w 52"/>
                    <a:gd name="T63" fmla="*/ 91 h 102"/>
                    <a:gd name="T64" fmla="*/ 9 w 52"/>
                    <a:gd name="T65" fmla="*/ 98 h 102"/>
                    <a:gd name="T66" fmla="*/ 9 w 52"/>
                    <a:gd name="T67" fmla="*/ 102 h 102"/>
                    <a:gd name="T68" fmla="*/ 16 w 52"/>
                    <a:gd name="T69" fmla="*/ 101 h 102"/>
                    <a:gd name="T70" fmla="*/ 22 w 52"/>
                    <a:gd name="T71" fmla="*/ 102 h 102"/>
                    <a:gd name="T72" fmla="*/ 28 w 52"/>
                    <a:gd name="T73" fmla="*/ 101 h 102"/>
                    <a:gd name="T74" fmla="*/ 33 w 52"/>
                    <a:gd name="T75" fmla="*/ 9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 h="102">
                      <a:moveTo>
                        <a:pt x="33" y="99"/>
                      </a:moveTo>
                      <a:lnTo>
                        <a:pt x="32" y="94"/>
                      </a:lnTo>
                      <a:lnTo>
                        <a:pt x="31" y="91"/>
                      </a:lnTo>
                      <a:lnTo>
                        <a:pt x="34" y="88"/>
                      </a:lnTo>
                      <a:lnTo>
                        <a:pt x="38" y="85"/>
                      </a:lnTo>
                      <a:lnTo>
                        <a:pt x="40" y="82"/>
                      </a:lnTo>
                      <a:lnTo>
                        <a:pt x="39" y="79"/>
                      </a:lnTo>
                      <a:lnTo>
                        <a:pt x="36" y="76"/>
                      </a:lnTo>
                      <a:lnTo>
                        <a:pt x="35" y="72"/>
                      </a:lnTo>
                      <a:lnTo>
                        <a:pt x="35" y="68"/>
                      </a:lnTo>
                      <a:lnTo>
                        <a:pt x="37" y="65"/>
                      </a:lnTo>
                      <a:lnTo>
                        <a:pt x="39" y="62"/>
                      </a:lnTo>
                      <a:lnTo>
                        <a:pt x="38" y="61"/>
                      </a:lnTo>
                      <a:lnTo>
                        <a:pt x="34" y="56"/>
                      </a:lnTo>
                      <a:lnTo>
                        <a:pt x="34" y="51"/>
                      </a:lnTo>
                      <a:lnTo>
                        <a:pt x="36" y="49"/>
                      </a:lnTo>
                      <a:lnTo>
                        <a:pt x="39" y="48"/>
                      </a:lnTo>
                      <a:lnTo>
                        <a:pt x="42" y="45"/>
                      </a:lnTo>
                      <a:lnTo>
                        <a:pt x="42" y="42"/>
                      </a:lnTo>
                      <a:lnTo>
                        <a:pt x="40" y="39"/>
                      </a:lnTo>
                      <a:lnTo>
                        <a:pt x="40" y="37"/>
                      </a:lnTo>
                      <a:lnTo>
                        <a:pt x="42" y="32"/>
                      </a:lnTo>
                      <a:lnTo>
                        <a:pt x="43" y="28"/>
                      </a:lnTo>
                      <a:lnTo>
                        <a:pt x="43" y="24"/>
                      </a:lnTo>
                      <a:lnTo>
                        <a:pt x="43" y="22"/>
                      </a:lnTo>
                      <a:lnTo>
                        <a:pt x="49" y="15"/>
                      </a:lnTo>
                      <a:lnTo>
                        <a:pt x="52" y="11"/>
                      </a:lnTo>
                      <a:lnTo>
                        <a:pt x="52" y="9"/>
                      </a:lnTo>
                      <a:lnTo>
                        <a:pt x="49" y="6"/>
                      </a:lnTo>
                      <a:lnTo>
                        <a:pt x="48" y="3"/>
                      </a:lnTo>
                      <a:lnTo>
                        <a:pt x="43" y="2"/>
                      </a:lnTo>
                      <a:lnTo>
                        <a:pt x="38" y="2"/>
                      </a:lnTo>
                      <a:lnTo>
                        <a:pt x="34" y="4"/>
                      </a:lnTo>
                      <a:lnTo>
                        <a:pt x="27" y="3"/>
                      </a:lnTo>
                      <a:lnTo>
                        <a:pt x="24" y="4"/>
                      </a:lnTo>
                      <a:lnTo>
                        <a:pt x="22" y="3"/>
                      </a:lnTo>
                      <a:lnTo>
                        <a:pt x="21" y="0"/>
                      </a:lnTo>
                      <a:lnTo>
                        <a:pt x="17" y="0"/>
                      </a:lnTo>
                      <a:lnTo>
                        <a:pt x="13" y="2"/>
                      </a:lnTo>
                      <a:lnTo>
                        <a:pt x="10" y="5"/>
                      </a:lnTo>
                      <a:lnTo>
                        <a:pt x="13" y="18"/>
                      </a:lnTo>
                      <a:lnTo>
                        <a:pt x="14" y="21"/>
                      </a:lnTo>
                      <a:lnTo>
                        <a:pt x="13" y="23"/>
                      </a:lnTo>
                      <a:lnTo>
                        <a:pt x="11" y="30"/>
                      </a:lnTo>
                      <a:lnTo>
                        <a:pt x="10" y="32"/>
                      </a:lnTo>
                      <a:lnTo>
                        <a:pt x="9" y="37"/>
                      </a:lnTo>
                      <a:lnTo>
                        <a:pt x="9" y="41"/>
                      </a:lnTo>
                      <a:lnTo>
                        <a:pt x="9" y="44"/>
                      </a:lnTo>
                      <a:lnTo>
                        <a:pt x="6" y="49"/>
                      </a:lnTo>
                      <a:lnTo>
                        <a:pt x="5" y="53"/>
                      </a:lnTo>
                      <a:lnTo>
                        <a:pt x="1" y="58"/>
                      </a:lnTo>
                      <a:lnTo>
                        <a:pt x="1" y="63"/>
                      </a:lnTo>
                      <a:lnTo>
                        <a:pt x="0" y="67"/>
                      </a:lnTo>
                      <a:lnTo>
                        <a:pt x="0" y="68"/>
                      </a:lnTo>
                      <a:lnTo>
                        <a:pt x="3" y="70"/>
                      </a:lnTo>
                      <a:lnTo>
                        <a:pt x="6" y="74"/>
                      </a:lnTo>
                      <a:lnTo>
                        <a:pt x="8" y="73"/>
                      </a:lnTo>
                      <a:lnTo>
                        <a:pt x="12" y="72"/>
                      </a:lnTo>
                      <a:lnTo>
                        <a:pt x="11" y="74"/>
                      </a:lnTo>
                      <a:lnTo>
                        <a:pt x="11" y="75"/>
                      </a:lnTo>
                      <a:lnTo>
                        <a:pt x="11" y="79"/>
                      </a:lnTo>
                      <a:lnTo>
                        <a:pt x="10" y="83"/>
                      </a:lnTo>
                      <a:lnTo>
                        <a:pt x="11" y="85"/>
                      </a:lnTo>
                      <a:lnTo>
                        <a:pt x="11" y="91"/>
                      </a:lnTo>
                      <a:lnTo>
                        <a:pt x="10" y="94"/>
                      </a:lnTo>
                      <a:lnTo>
                        <a:pt x="9" y="98"/>
                      </a:lnTo>
                      <a:lnTo>
                        <a:pt x="9" y="101"/>
                      </a:lnTo>
                      <a:lnTo>
                        <a:pt x="9" y="102"/>
                      </a:lnTo>
                      <a:lnTo>
                        <a:pt x="13" y="101"/>
                      </a:lnTo>
                      <a:lnTo>
                        <a:pt x="16" y="101"/>
                      </a:lnTo>
                      <a:lnTo>
                        <a:pt x="20" y="101"/>
                      </a:lnTo>
                      <a:lnTo>
                        <a:pt x="22" y="102"/>
                      </a:lnTo>
                      <a:lnTo>
                        <a:pt x="26" y="102"/>
                      </a:lnTo>
                      <a:lnTo>
                        <a:pt x="28" y="101"/>
                      </a:lnTo>
                      <a:lnTo>
                        <a:pt x="30" y="100"/>
                      </a:lnTo>
                      <a:lnTo>
                        <a:pt x="33" y="99"/>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7" name="Freeform 509">
                  <a:extLst>
                    <a:ext uri="{FF2B5EF4-FFF2-40B4-BE49-F238E27FC236}">
                      <a16:creationId xmlns:a16="http://schemas.microsoft.com/office/drawing/2014/main" id="{F23DB8B0-E3F9-4D08-BA3B-C3B5B5872C4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8" name="Freeform 553">
                  <a:extLst>
                    <a:ext uri="{FF2B5EF4-FFF2-40B4-BE49-F238E27FC236}">
                      <a16:creationId xmlns:a16="http://schemas.microsoft.com/office/drawing/2014/main" id="{903A8B90-4602-43C3-A21E-B33490233296}"/>
                    </a:ext>
                  </a:extLst>
                </p:cNvPr>
                <p:cNvSpPr>
                  <a:spLocks/>
                </p:cNvSpPr>
                <p:nvPr/>
              </p:nvSpPr>
              <p:spPr bwMode="gray">
                <a:xfrm>
                  <a:off x="8840009" y="4126875"/>
                  <a:ext cx="168180" cy="126093"/>
                </a:xfrm>
                <a:custGeom>
                  <a:avLst/>
                  <a:gdLst>
                    <a:gd name="T0" fmla="*/ 0 w 52"/>
                    <a:gd name="T1" fmla="*/ 35 h 39"/>
                    <a:gd name="T2" fmla="*/ 0 w 52"/>
                    <a:gd name="T3" fmla="*/ 33 h 39"/>
                    <a:gd name="T4" fmla="*/ 3 w 52"/>
                    <a:gd name="T5" fmla="*/ 31 h 39"/>
                    <a:gd name="T6" fmla="*/ 4 w 52"/>
                    <a:gd name="T7" fmla="*/ 30 h 39"/>
                    <a:gd name="T8" fmla="*/ 5 w 52"/>
                    <a:gd name="T9" fmla="*/ 26 h 39"/>
                    <a:gd name="T10" fmla="*/ 5 w 52"/>
                    <a:gd name="T11" fmla="*/ 22 h 39"/>
                    <a:gd name="T12" fmla="*/ 7 w 52"/>
                    <a:gd name="T13" fmla="*/ 21 h 39"/>
                    <a:gd name="T14" fmla="*/ 13 w 52"/>
                    <a:gd name="T15" fmla="*/ 20 h 39"/>
                    <a:gd name="T16" fmla="*/ 16 w 52"/>
                    <a:gd name="T17" fmla="*/ 19 h 39"/>
                    <a:gd name="T18" fmla="*/ 19 w 52"/>
                    <a:gd name="T19" fmla="*/ 14 h 39"/>
                    <a:gd name="T20" fmla="*/ 22 w 52"/>
                    <a:gd name="T21" fmla="*/ 10 h 39"/>
                    <a:gd name="T22" fmla="*/ 24 w 52"/>
                    <a:gd name="T23" fmla="*/ 5 h 39"/>
                    <a:gd name="T24" fmla="*/ 24 w 52"/>
                    <a:gd name="T25" fmla="*/ 0 h 39"/>
                    <a:gd name="T26" fmla="*/ 23 w 52"/>
                    <a:gd name="T27" fmla="*/ 9 h 39"/>
                    <a:gd name="T28" fmla="*/ 20 w 52"/>
                    <a:gd name="T29" fmla="*/ 14 h 39"/>
                    <a:gd name="T30" fmla="*/ 18 w 52"/>
                    <a:gd name="T31" fmla="*/ 17 h 39"/>
                    <a:gd name="T32" fmla="*/ 16 w 52"/>
                    <a:gd name="T33" fmla="*/ 19 h 39"/>
                    <a:gd name="T34" fmla="*/ 17 w 52"/>
                    <a:gd name="T35" fmla="*/ 21 h 39"/>
                    <a:gd name="T36" fmla="*/ 19 w 52"/>
                    <a:gd name="T37" fmla="*/ 21 h 39"/>
                    <a:gd name="T38" fmla="*/ 22 w 52"/>
                    <a:gd name="T39" fmla="*/ 22 h 39"/>
                    <a:gd name="T40" fmla="*/ 25 w 52"/>
                    <a:gd name="T41" fmla="*/ 22 h 39"/>
                    <a:gd name="T42" fmla="*/ 25 w 52"/>
                    <a:gd name="T43" fmla="*/ 19 h 39"/>
                    <a:gd name="T44" fmla="*/ 25 w 52"/>
                    <a:gd name="T45" fmla="*/ 15 h 39"/>
                    <a:gd name="T46" fmla="*/ 26 w 52"/>
                    <a:gd name="T47" fmla="*/ 14 h 39"/>
                    <a:gd name="T48" fmla="*/ 27 w 52"/>
                    <a:gd name="T49" fmla="*/ 12 h 39"/>
                    <a:gd name="T50" fmla="*/ 30 w 52"/>
                    <a:gd name="T51" fmla="*/ 11 h 39"/>
                    <a:gd name="T52" fmla="*/ 31 w 52"/>
                    <a:gd name="T53" fmla="*/ 13 h 39"/>
                    <a:gd name="T54" fmla="*/ 34 w 52"/>
                    <a:gd name="T55" fmla="*/ 14 h 39"/>
                    <a:gd name="T56" fmla="*/ 35 w 52"/>
                    <a:gd name="T57" fmla="*/ 15 h 39"/>
                    <a:gd name="T58" fmla="*/ 38 w 52"/>
                    <a:gd name="T59" fmla="*/ 16 h 39"/>
                    <a:gd name="T60" fmla="*/ 42 w 52"/>
                    <a:gd name="T61" fmla="*/ 17 h 39"/>
                    <a:gd name="T62" fmla="*/ 47 w 52"/>
                    <a:gd name="T63" fmla="*/ 17 h 39"/>
                    <a:gd name="T64" fmla="*/ 49 w 52"/>
                    <a:gd name="T65" fmla="*/ 18 h 39"/>
                    <a:gd name="T66" fmla="*/ 52 w 52"/>
                    <a:gd name="T67" fmla="*/ 24 h 39"/>
                    <a:gd name="T68" fmla="*/ 50 w 52"/>
                    <a:gd name="T69" fmla="*/ 28 h 39"/>
                    <a:gd name="T70" fmla="*/ 50 w 52"/>
                    <a:gd name="T71" fmla="*/ 33 h 39"/>
                    <a:gd name="T72" fmla="*/ 51 w 52"/>
                    <a:gd name="T73" fmla="*/ 36 h 39"/>
                    <a:gd name="T74" fmla="*/ 44 w 52"/>
                    <a:gd name="T75" fmla="*/ 37 h 39"/>
                    <a:gd name="T76" fmla="*/ 37 w 52"/>
                    <a:gd name="T77" fmla="*/ 39 h 39"/>
                    <a:gd name="T78" fmla="*/ 22 w 52"/>
                    <a:gd name="T79" fmla="*/ 39 h 39"/>
                    <a:gd name="T80" fmla="*/ 4 w 52"/>
                    <a:gd name="T81" fmla="*/ 36 h 39"/>
                    <a:gd name="T82" fmla="*/ 0 w 52"/>
                    <a:gd name="T83" fmla="*/ 3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 h="39">
                      <a:moveTo>
                        <a:pt x="0" y="35"/>
                      </a:moveTo>
                      <a:lnTo>
                        <a:pt x="0" y="33"/>
                      </a:lnTo>
                      <a:lnTo>
                        <a:pt x="3" y="31"/>
                      </a:lnTo>
                      <a:lnTo>
                        <a:pt x="4" y="30"/>
                      </a:lnTo>
                      <a:lnTo>
                        <a:pt x="5" y="26"/>
                      </a:lnTo>
                      <a:lnTo>
                        <a:pt x="5" y="22"/>
                      </a:lnTo>
                      <a:lnTo>
                        <a:pt x="7" y="21"/>
                      </a:lnTo>
                      <a:lnTo>
                        <a:pt x="13" y="20"/>
                      </a:lnTo>
                      <a:lnTo>
                        <a:pt x="16" y="19"/>
                      </a:lnTo>
                      <a:lnTo>
                        <a:pt x="19" y="14"/>
                      </a:lnTo>
                      <a:lnTo>
                        <a:pt x="22" y="10"/>
                      </a:lnTo>
                      <a:lnTo>
                        <a:pt x="24" y="5"/>
                      </a:lnTo>
                      <a:lnTo>
                        <a:pt x="24" y="0"/>
                      </a:lnTo>
                      <a:lnTo>
                        <a:pt x="23" y="9"/>
                      </a:lnTo>
                      <a:lnTo>
                        <a:pt x="20" y="14"/>
                      </a:lnTo>
                      <a:lnTo>
                        <a:pt x="18" y="17"/>
                      </a:lnTo>
                      <a:lnTo>
                        <a:pt x="16" y="19"/>
                      </a:lnTo>
                      <a:lnTo>
                        <a:pt x="17" y="21"/>
                      </a:lnTo>
                      <a:lnTo>
                        <a:pt x="19" y="21"/>
                      </a:lnTo>
                      <a:lnTo>
                        <a:pt x="22" y="22"/>
                      </a:lnTo>
                      <a:lnTo>
                        <a:pt x="25" y="22"/>
                      </a:lnTo>
                      <a:lnTo>
                        <a:pt x="25" y="19"/>
                      </a:lnTo>
                      <a:lnTo>
                        <a:pt x="25" y="15"/>
                      </a:lnTo>
                      <a:lnTo>
                        <a:pt x="26" y="14"/>
                      </a:lnTo>
                      <a:lnTo>
                        <a:pt x="27" y="12"/>
                      </a:lnTo>
                      <a:lnTo>
                        <a:pt x="30" y="11"/>
                      </a:lnTo>
                      <a:lnTo>
                        <a:pt x="31" y="13"/>
                      </a:lnTo>
                      <a:lnTo>
                        <a:pt x="34" y="14"/>
                      </a:lnTo>
                      <a:lnTo>
                        <a:pt x="35" y="15"/>
                      </a:lnTo>
                      <a:lnTo>
                        <a:pt x="38" y="16"/>
                      </a:lnTo>
                      <a:lnTo>
                        <a:pt x="42" y="17"/>
                      </a:lnTo>
                      <a:lnTo>
                        <a:pt x="47" y="17"/>
                      </a:lnTo>
                      <a:lnTo>
                        <a:pt x="49" y="18"/>
                      </a:lnTo>
                      <a:lnTo>
                        <a:pt x="52" y="24"/>
                      </a:lnTo>
                      <a:lnTo>
                        <a:pt x="50" y="28"/>
                      </a:lnTo>
                      <a:lnTo>
                        <a:pt x="50" y="33"/>
                      </a:lnTo>
                      <a:lnTo>
                        <a:pt x="51" y="36"/>
                      </a:lnTo>
                      <a:lnTo>
                        <a:pt x="44" y="37"/>
                      </a:lnTo>
                      <a:lnTo>
                        <a:pt x="37" y="39"/>
                      </a:lnTo>
                      <a:lnTo>
                        <a:pt x="22" y="39"/>
                      </a:lnTo>
                      <a:lnTo>
                        <a:pt x="4" y="36"/>
                      </a:lnTo>
                      <a:lnTo>
                        <a:pt x="0" y="3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5" name="Gruppieren 1444">
                  <a:extLst>
                    <a:ext uri="{FF2B5EF4-FFF2-40B4-BE49-F238E27FC236}">
                      <a16:creationId xmlns:a16="http://schemas.microsoft.com/office/drawing/2014/main" id="{64E8CAC1-2E15-4148-9FB2-039F7BAEBA49}"/>
                    </a:ext>
                  </a:extLst>
                </p:cNvPr>
                <p:cNvGrpSpPr/>
                <p:nvPr/>
              </p:nvGrpSpPr>
              <p:grpSpPr>
                <a:xfrm>
                  <a:off x="7452533" y="3473779"/>
                  <a:ext cx="329893" cy="255416"/>
                  <a:chOff x="7452533" y="3473779"/>
                  <a:chExt cx="329893" cy="255416"/>
                </a:xfrm>
                <a:grpFill/>
              </p:grpSpPr>
              <p:sp>
                <p:nvSpPr>
                  <p:cNvPr id="1419" name="Freeform 157">
                    <a:extLst>
                      <a:ext uri="{FF2B5EF4-FFF2-40B4-BE49-F238E27FC236}">
                        <a16:creationId xmlns:a16="http://schemas.microsoft.com/office/drawing/2014/main" id="{2401605A-A58A-490F-A638-F44ECA82CA87}"/>
                      </a:ext>
                    </a:extLst>
                  </p:cNvPr>
                  <p:cNvSpPr>
                    <a:spLocks/>
                  </p:cNvSpPr>
                  <p:nvPr/>
                </p:nvSpPr>
                <p:spPr bwMode="gray">
                  <a:xfrm>
                    <a:off x="7452533" y="3493180"/>
                    <a:ext cx="19407" cy="6467"/>
                  </a:xfrm>
                  <a:custGeom>
                    <a:avLst/>
                    <a:gdLst>
                      <a:gd name="T0" fmla="*/ 6 w 6"/>
                      <a:gd name="T1" fmla="*/ 2 h 2"/>
                      <a:gd name="T2" fmla="*/ 5 w 6"/>
                      <a:gd name="T3" fmla="*/ 1 h 2"/>
                      <a:gd name="T4" fmla="*/ 1 w 6"/>
                      <a:gd name="T5" fmla="*/ 0 h 2"/>
                      <a:gd name="T6" fmla="*/ 0 w 6"/>
                      <a:gd name="T7" fmla="*/ 1 h 2"/>
                      <a:gd name="T8" fmla="*/ 1 w 6"/>
                      <a:gd name="T9" fmla="*/ 2 h 2"/>
                      <a:gd name="T10" fmla="*/ 3 w 6"/>
                      <a:gd name="T11" fmla="*/ 2 h 2"/>
                      <a:gd name="T12" fmla="*/ 5 w 6"/>
                      <a:gd name="T13" fmla="*/ 2 h 2"/>
                      <a:gd name="T14" fmla="*/ 6 w 6"/>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2"/>
                        </a:moveTo>
                        <a:lnTo>
                          <a:pt x="5" y="1"/>
                        </a:lnTo>
                        <a:lnTo>
                          <a:pt x="1" y="0"/>
                        </a:lnTo>
                        <a:lnTo>
                          <a:pt x="0" y="1"/>
                        </a:lnTo>
                        <a:lnTo>
                          <a:pt x="1" y="2"/>
                        </a:lnTo>
                        <a:lnTo>
                          <a:pt x="3" y="2"/>
                        </a:lnTo>
                        <a:lnTo>
                          <a:pt x="5" y="2"/>
                        </a:lnTo>
                        <a:lnTo>
                          <a:pt x="6"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0" name="Freeform 158">
                    <a:extLst>
                      <a:ext uri="{FF2B5EF4-FFF2-40B4-BE49-F238E27FC236}">
                        <a16:creationId xmlns:a16="http://schemas.microsoft.com/office/drawing/2014/main" id="{8CD13C3A-6D96-4925-9290-D78B5C73E33D}"/>
                      </a:ext>
                    </a:extLst>
                  </p:cNvPr>
                  <p:cNvSpPr>
                    <a:spLocks/>
                  </p:cNvSpPr>
                  <p:nvPr/>
                </p:nvSpPr>
                <p:spPr bwMode="gray">
                  <a:xfrm>
                    <a:off x="7462235" y="3473779"/>
                    <a:ext cx="25874" cy="38799"/>
                  </a:xfrm>
                  <a:custGeom>
                    <a:avLst/>
                    <a:gdLst>
                      <a:gd name="T0" fmla="*/ 8 w 8"/>
                      <a:gd name="T1" fmla="*/ 11 h 12"/>
                      <a:gd name="T2" fmla="*/ 8 w 8"/>
                      <a:gd name="T3" fmla="*/ 12 h 12"/>
                      <a:gd name="T4" fmla="*/ 8 w 8"/>
                      <a:gd name="T5" fmla="*/ 9 h 12"/>
                      <a:gd name="T6" fmla="*/ 7 w 8"/>
                      <a:gd name="T7" fmla="*/ 6 h 12"/>
                      <a:gd name="T8" fmla="*/ 4 w 8"/>
                      <a:gd name="T9" fmla="*/ 2 h 12"/>
                      <a:gd name="T10" fmla="*/ 2 w 8"/>
                      <a:gd name="T11" fmla="*/ 0 h 12"/>
                      <a:gd name="T12" fmla="*/ 0 w 8"/>
                      <a:gd name="T13" fmla="*/ 4 h 12"/>
                      <a:gd name="T14" fmla="*/ 0 w 8"/>
                      <a:gd name="T15" fmla="*/ 5 h 12"/>
                      <a:gd name="T16" fmla="*/ 4 w 8"/>
                      <a:gd name="T17" fmla="*/ 6 h 12"/>
                      <a:gd name="T18" fmla="*/ 6 w 8"/>
                      <a:gd name="T19" fmla="*/ 9 h 12"/>
                      <a:gd name="T20" fmla="*/ 6 w 8"/>
                      <a:gd name="T21" fmla="*/ 11 h 12"/>
                      <a:gd name="T22" fmla="*/ 7 w 8"/>
                      <a:gd name="T23" fmla="*/ 12 h 12"/>
                      <a:gd name="T24" fmla="*/ 8 w 8"/>
                      <a:gd name="T25"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2">
                        <a:moveTo>
                          <a:pt x="8" y="11"/>
                        </a:moveTo>
                        <a:lnTo>
                          <a:pt x="8" y="12"/>
                        </a:lnTo>
                        <a:lnTo>
                          <a:pt x="8" y="9"/>
                        </a:lnTo>
                        <a:lnTo>
                          <a:pt x="7" y="6"/>
                        </a:lnTo>
                        <a:lnTo>
                          <a:pt x="4" y="2"/>
                        </a:lnTo>
                        <a:lnTo>
                          <a:pt x="2" y="0"/>
                        </a:lnTo>
                        <a:lnTo>
                          <a:pt x="0" y="4"/>
                        </a:lnTo>
                        <a:lnTo>
                          <a:pt x="0" y="5"/>
                        </a:lnTo>
                        <a:lnTo>
                          <a:pt x="4" y="6"/>
                        </a:lnTo>
                        <a:lnTo>
                          <a:pt x="6" y="9"/>
                        </a:lnTo>
                        <a:lnTo>
                          <a:pt x="6" y="11"/>
                        </a:lnTo>
                        <a:lnTo>
                          <a:pt x="7" y="12"/>
                        </a:lnTo>
                        <a:lnTo>
                          <a:pt x="8" y="1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1" name="Freeform 159">
                    <a:extLst>
                      <a:ext uri="{FF2B5EF4-FFF2-40B4-BE49-F238E27FC236}">
                        <a16:creationId xmlns:a16="http://schemas.microsoft.com/office/drawing/2014/main" id="{17BC8D2B-1CDD-4679-8A2E-1C45D626961B}"/>
                      </a:ext>
                    </a:extLst>
                  </p:cNvPr>
                  <p:cNvSpPr>
                    <a:spLocks/>
                  </p:cNvSpPr>
                  <p:nvPr/>
                </p:nvSpPr>
                <p:spPr bwMode="gray">
                  <a:xfrm>
                    <a:off x="7475171" y="3473779"/>
                    <a:ext cx="22640" cy="25865"/>
                  </a:xfrm>
                  <a:custGeom>
                    <a:avLst/>
                    <a:gdLst>
                      <a:gd name="T0" fmla="*/ 6 w 7"/>
                      <a:gd name="T1" fmla="*/ 8 h 8"/>
                      <a:gd name="T2" fmla="*/ 7 w 7"/>
                      <a:gd name="T3" fmla="*/ 8 h 8"/>
                      <a:gd name="T4" fmla="*/ 7 w 7"/>
                      <a:gd name="T5" fmla="*/ 6 h 8"/>
                      <a:gd name="T6" fmla="*/ 4 w 7"/>
                      <a:gd name="T7" fmla="*/ 2 h 8"/>
                      <a:gd name="T8" fmla="*/ 3 w 7"/>
                      <a:gd name="T9" fmla="*/ 2 h 8"/>
                      <a:gd name="T10" fmla="*/ 1 w 7"/>
                      <a:gd name="T11" fmla="*/ 0 h 8"/>
                      <a:gd name="T12" fmla="*/ 0 w 7"/>
                      <a:gd name="T13" fmla="*/ 0 h 8"/>
                      <a:gd name="T14" fmla="*/ 1 w 7"/>
                      <a:gd name="T15" fmla="*/ 2 h 8"/>
                      <a:gd name="T16" fmla="*/ 3 w 7"/>
                      <a:gd name="T17" fmla="*/ 4 h 8"/>
                      <a:gd name="T18" fmla="*/ 4 w 7"/>
                      <a:gd name="T19" fmla="*/ 8 h 8"/>
                      <a:gd name="T20" fmla="*/ 6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6" y="8"/>
                        </a:moveTo>
                        <a:lnTo>
                          <a:pt x="7" y="8"/>
                        </a:lnTo>
                        <a:lnTo>
                          <a:pt x="7" y="6"/>
                        </a:lnTo>
                        <a:lnTo>
                          <a:pt x="4" y="2"/>
                        </a:lnTo>
                        <a:lnTo>
                          <a:pt x="3" y="2"/>
                        </a:lnTo>
                        <a:lnTo>
                          <a:pt x="1" y="0"/>
                        </a:lnTo>
                        <a:lnTo>
                          <a:pt x="0" y="0"/>
                        </a:lnTo>
                        <a:lnTo>
                          <a:pt x="1" y="2"/>
                        </a:lnTo>
                        <a:lnTo>
                          <a:pt x="3" y="4"/>
                        </a:lnTo>
                        <a:lnTo>
                          <a:pt x="4" y="8"/>
                        </a:lnTo>
                        <a:lnTo>
                          <a:pt x="6"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2" name="Freeform 160">
                    <a:extLst>
                      <a:ext uri="{FF2B5EF4-FFF2-40B4-BE49-F238E27FC236}">
                        <a16:creationId xmlns:a16="http://schemas.microsoft.com/office/drawing/2014/main" id="{E1BEEBD7-B369-4BBE-8BBB-627DF1AE4CE4}"/>
                      </a:ext>
                    </a:extLst>
                  </p:cNvPr>
                  <p:cNvSpPr>
                    <a:spLocks/>
                  </p:cNvSpPr>
                  <p:nvPr/>
                </p:nvSpPr>
                <p:spPr bwMode="gray">
                  <a:xfrm>
                    <a:off x="7491345" y="3473779"/>
                    <a:ext cx="16169" cy="12931"/>
                  </a:xfrm>
                  <a:custGeom>
                    <a:avLst/>
                    <a:gdLst>
                      <a:gd name="T0" fmla="*/ 4 w 5"/>
                      <a:gd name="T1" fmla="*/ 1 h 4"/>
                      <a:gd name="T2" fmla="*/ 5 w 5"/>
                      <a:gd name="T3" fmla="*/ 1 h 4"/>
                      <a:gd name="T4" fmla="*/ 1 w 5"/>
                      <a:gd name="T5" fmla="*/ 0 h 4"/>
                      <a:gd name="T6" fmla="*/ 0 w 5"/>
                      <a:gd name="T7" fmla="*/ 1 h 4"/>
                      <a:gd name="T8" fmla="*/ 2 w 5"/>
                      <a:gd name="T9" fmla="*/ 3 h 4"/>
                      <a:gd name="T10" fmla="*/ 3 w 5"/>
                      <a:gd name="T11" fmla="*/ 4 h 4"/>
                      <a:gd name="T12" fmla="*/ 4 w 5"/>
                      <a:gd name="T13" fmla="*/ 4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lnTo>
                          <a:pt x="5" y="1"/>
                        </a:lnTo>
                        <a:lnTo>
                          <a:pt x="1" y="0"/>
                        </a:lnTo>
                        <a:lnTo>
                          <a:pt x="0" y="1"/>
                        </a:lnTo>
                        <a:lnTo>
                          <a:pt x="2" y="3"/>
                        </a:lnTo>
                        <a:lnTo>
                          <a:pt x="3" y="4"/>
                        </a:lnTo>
                        <a:lnTo>
                          <a:pt x="4" y="4"/>
                        </a:lnTo>
                        <a:lnTo>
                          <a:pt x="4"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3" name="Freeform 161">
                    <a:extLst>
                      <a:ext uri="{FF2B5EF4-FFF2-40B4-BE49-F238E27FC236}">
                        <a16:creationId xmlns:a16="http://schemas.microsoft.com/office/drawing/2014/main" id="{C8B3AF28-8921-46F1-8B0A-BC2C94285C07}"/>
                      </a:ext>
                    </a:extLst>
                  </p:cNvPr>
                  <p:cNvSpPr>
                    <a:spLocks/>
                  </p:cNvSpPr>
                  <p:nvPr/>
                </p:nvSpPr>
                <p:spPr bwMode="gray">
                  <a:xfrm>
                    <a:off x="7484876" y="3519042"/>
                    <a:ext cx="12935" cy="12931"/>
                  </a:xfrm>
                  <a:custGeom>
                    <a:avLst/>
                    <a:gdLst>
                      <a:gd name="T0" fmla="*/ 4 w 4"/>
                      <a:gd name="T1" fmla="*/ 4 h 4"/>
                      <a:gd name="T2" fmla="*/ 4 w 4"/>
                      <a:gd name="T3" fmla="*/ 2 h 4"/>
                      <a:gd name="T4" fmla="*/ 4 w 4"/>
                      <a:gd name="T5" fmla="*/ 0 h 4"/>
                      <a:gd name="T6" fmla="*/ 1 w 4"/>
                      <a:gd name="T7" fmla="*/ 0 h 4"/>
                      <a:gd name="T8" fmla="*/ 0 w 4"/>
                      <a:gd name="T9" fmla="*/ 0 h 4"/>
                      <a:gd name="T10" fmla="*/ 0 w 4"/>
                      <a:gd name="T11" fmla="*/ 1 h 4"/>
                      <a:gd name="T12" fmla="*/ 1 w 4"/>
                      <a:gd name="T13" fmla="*/ 2 h 4"/>
                      <a:gd name="T14" fmla="*/ 2 w 4"/>
                      <a:gd name="T15" fmla="*/ 4 h 4"/>
                      <a:gd name="T16" fmla="*/ 4 w 4"/>
                      <a:gd name="T17" fmla="*/ 4 h 4"/>
                      <a:gd name="T18" fmla="*/ 4 w 4"/>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4" y="4"/>
                        </a:moveTo>
                        <a:lnTo>
                          <a:pt x="4" y="2"/>
                        </a:lnTo>
                        <a:lnTo>
                          <a:pt x="4" y="0"/>
                        </a:lnTo>
                        <a:lnTo>
                          <a:pt x="1" y="0"/>
                        </a:lnTo>
                        <a:lnTo>
                          <a:pt x="0" y="0"/>
                        </a:lnTo>
                        <a:lnTo>
                          <a:pt x="0" y="1"/>
                        </a:lnTo>
                        <a:lnTo>
                          <a:pt x="1" y="2"/>
                        </a:lnTo>
                        <a:lnTo>
                          <a:pt x="2" y="4"/>
                        </a:lnTo>
                        <a:lnTo>
                          <a:pt x="4" y="4"/>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4" name="Freeform 162">
                    <a:extLst>
                      <a:ext uri="{FF2B5EF4-FFF2-40B4-BE49-F238E27FC236}">
                        <a16:creationId xmlns:a16="http://schemas.microsoft.com/office/drawing/2014/main" id="{F27811AE-3A2F-4E2B-9D31-CA9F7633578F}"/>
                      </a:ext>
                    </a:extLst>
                  </p:cNvPr>
                  <p:cNvSpPr>
                    <a:spLocks/>
                  </p:cNvSpPr>
                  <p:nvPr/>
                </p:nvSpPr>
                <p:spPr bwMode="gray">
                  <a:xfrm>
                    <a:off x="7478407" y="3544907"/>
                    <a:ext cx="9702" cy="25865"/>
                  </a:xfrm>
                  <a:custGeom>
                    <a:avLst/>
                    <a:gdLst>
                      <a:gd name="T0" fmla="*/ 1 w 3"/>
                      <a:gd name="T1" fmla="*/ 1 h 8"/>
                      <a:gd name="T2" fmla="*/ 1 w 3"/>
                      <a:gd name="T3" fmla="*/ 0 h 8"/>
                      <a:gd name="T4" fmla="*/ 0 w 3"/>
                      <a:gd name="T5" fmla="*/ 1 h 8"/>
                      <a:gd name="T6" fmla="*/ 1 w 3"/>
                      <a:gd name="T7" fmla="*/ 6 h 8"/>
                      <a:gd name="T8" fmla="*/ 2 w 3"/>
                      <a:gd name="T9" fmla="*/ 8 h 8"/>
                      <a:gd name="T10" fmla="*/ 3 w 3"/>
                      <a:gd name="T11" fmla="*/ 8 h 8"/>
                      <a:gd name="T12" fmla="*/ 3 w 3"/>
                      <a:gd name="T13" fmla="*/ 7 h 8"/>
                      <a:gd name="T14" fmla="*/ 3 w 3"/>
                      <a:gd name="T15" fmla="*/ 5 h 8"/>
                      <a:gd name="T16" fmla="*/ 3 w 3"/>
                      <a:gd name="T17" fmla="*/ 4 h 8"/>
                      <a:gd name="T18" fmla="*/ 1 w 3"/>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1"/>
                        </a:moveTo>
                        <a:lnTo>
                          <a:pt x="1" y="0"/>
                        </a:lnTo>
                        <a:lnTo>
                          <a:pt x="0" y="1"/>
                        </a:lnTo>
                        <a:lnTo>
                          <a:pt x="1" y="6"/>
                        </a:lnTo>
                        <a:lnTo>
                          <a:pt x="2" y="8"/>
                        </a:lnTo>
                        <a:lnTo>
                          <a:pt x="3" y="8"/>
                        </a:lnTo>
                        <a:lnTo>
                          <a:pt x="3" y="7"/>
                        </a:lnTo>
                        <a:lnTo>
                          <a:pt x="3" y="5"/>
                        </a:lnTo>
                        <a:lnTo>
                          <a:pt x="3" y="4"/>
                        </a:lnTo>
                        <a:lnTo>
                          <a:pt x="1"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5" name="Freeform 590">
                    <a:extLst>
                      <a:ext uri="{FF2B5EF4-FFF2-40B4-BE49-F238E27FC236}">
                        <a16:creationId xmlns:a16="http://schemas.microsoft.com/office/drawing/2014/main" id="{B1A05A2E-DFF4-4DDB-A6A4-E70AF668CCEF}"/>
                      </a:ext>
                    </a:extLst>
                  </p:cNvPr>
                  <p:cNvSpPr>
                    <a:spLocks/>
                  </p:cNvSpPr>
                  <p:nvPr/>
                </p:nvSpPr>
                <p:spPr bwMode="gray">
                  <a:xfrm>
                    <a:off x="7756552" y="3648368"/>
                    <a:ext cx="25874" cy="80827"/>
                  </a:xfrm>
                  <a:custGeom>
                    <a:avLst/>
                    <a:gdLst>
                      <a:gd name="T0" fmla="*/ 5 w 8"/>
                      <a:gd name="T1" fmla="*/ 1 h 25"/>
                      <a:gd name="T2" fmla="*/ 4 w 8"/>
                      <a:gd name="T3" fmla="*/ 0 h 25"/>
                      <a:gd name="T4" fmla="*/ 4 w 8"/>
                      <a:gd name="T5" fmla="*/ 2 h 25"/>
                      <a:gd name="T6" fmla="*/ 2 w 8"/>
                      <a:gd name="T7" fmla="*/ 3 h 25"/>
                      <a:gd name="T8" fmla="*/ 1 w 8"/>
                      <a:gd name="T9" fmla="*/ 5 h 25"/>
                      <a:gd name="T10" fmla="*/ 2 w 8"/>
                      <a:gd name="T11" fmla="*/ 6 h 25"/>
                      <a:gd name="T12" fmla="*/ 2 w 8"/>
                      <a:gd name="T13" fmla="*/ 8 h 25"/>
                      <a:gd name="T14" fmla="*/ 3 w 8"/>
                      <a:gd name="T15" fmla="*/ 10 h 25"/>
                      <a:gd name="T16" fmla="*/ 0 w 8"/>
                      <a:gd name="T17" fmla="*/ 13 h 25"/>
                      <a:gd name="T18" fmla="*/ 1 w 8"/>
                      <a:gd name="T19" fmla="*/ 15 h 25"/>
                      <a:gd name="T20" fmla="*/ 2 w 8"/>
                      <a:gd name="T21" fmla="*/ 16 h 25"/>
                      <a:gd name="T22" fmla="*/ 4 w 8"/>
                      <a:gd name="T23" fmla="*/ 14 h 25"/>
                      <a:gd name="T24" fmla="*/ 5 w 8"/>
                      <a:gd name="T25" fmla="*/ 16 h 25"/>
                      <a:gd name="T26" fmla="*/ 5 w 8"/>
                      <a:gd name="T27" fmla="*/ 18 h 25"/>
                      <a:gd name="T28" fmla="*/ 4 w 8"/>
                      <a:gd name="T29" fmla="*/ 25 h 25"/>
                      <a:gd name="T30" fmla="*/ 7 w 8"/>
                      <a:gd name="T31" fmla="*/ 20 h 25"/>
                      <a:gd name="T32" fmla="*/ 7 w 8"/>
                      <a:gd name="T33" fmla="*/ 18 h 25"/>
                      <a:gd name="T34" fmla="*/ 8 w 8"/>
                      <a:gd name="T35" fmla="*/ 16 h 25"/>
                      <a:gd name="T36" fmla="*/ 8 w 8"/>
                      <a:gd name="T37" fmla="*/ 12 h 25"/>
                      <a:gd name="T38" fmla="*/ 8 w 8"/>
                      <a:gd name="T39" fmla="*/ 12 h 25"/>
                      <a:gd name="T40" fmla="*/ 8 w 8"/>
                      <a:gd name="T41" fmla="*/ 9 h 25"/>
                      <a:gd name="T42" fmla="*/ 8 w 8"/>
                      <a:gd name="T43" fmla="*/ 8 h 25"/>
                      <a:gd name="T44" fmla="*/ 6 w 8"/>
                      <a:gd name="T45" fmla="*/ 6 h 25"/>
                      <a:gd name="T46" fmla="*/ 5 w 8"/>
                      <a:gd name="T4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25">
                        <a:moveTo>
                          <a:pt x="5" y="1"/>
                        </a:moveTo>
                        <a:lnTo>
                          <a:pt x="4" y="0"/>
                        </a:lnTo>
                        <a:lnTo>
                          <a:pt x="4" y="2"/>
                        </a:lnTo>
                        <a:lnTo>
                          <a:pt x="2" y="3"/>
                        </a:lnTo>
                        <a:lnTo>
                          <a:pt x="1" y="5"/>
                        </a:lnTo>
                        <a:lnTo>
                          <a:pt x="2" y="6"/>
                        </a:lnTo>
                        <a:lnTo>
                          <a:pt x="2" y="8"/>
                        </a:lnTo>
                        <a:lnTo>
                          <a:pt x="3" y="10"/>
                        </a:lnTo>
                        <a:lnTo>
                          <a:pt x="0" y="13"/>
                        </a:lnTo>
                        <a:lnTo>
                          <a:pt x="1" y="15"/>
                        </a:lnTo>
                        <a:lnTo>
                          <a:pt x="2" y="16"/>
                        </a:lnTo>
                        <a:lnTo>
                          <a:pt x="4" y="14"/>
                        </a:lnTo>
                        <a:lnTo>
                          <a:pt x="5" y="16"/>
                        </a:lnTo>
                        <a:lnTo>
                          <a:pt x="5" y="18"/>
                        </a:lnTo>
                        <a:lnTo>
                          <a:pt x="4" y="25"/>
                        </a:lnTo>
                        <a:lnTo>
                          <a:pt x="7" y="20"/>
                        </a:lnTo>
                        <a:lnTo>
                          <a:pt x="7" y="18"/>
                        </a:lnTo>
                        <a:lnTo>
                          <a:pt x="8" y="16"/>
                        </a:lnTo>
                        <a:lnTo>
                          <a:pt x="8" y="12"/>
                        </a:lnTo>
                        <a:lnTo>
                          <a:pt x="8" y="12"/>
                        </a:lnTo>
                        <a:lnTo>
                          <a:pt x="8" y="9"/>
                        </a:lnTo>
                        <a:lnTo>
                          <a:pt x="8" y="8"/>
                        </a:lnTo>
                        <a:lnTo>
                          <a:pt x="6" y="6"/>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6" name="Gruppieren 1445">
                  <a:extLst>
                    <a:ext uri="{FF2B5EF4-FFF2-40B4-BE49-F238E27FC236}">
                      <a16:creationId xmlns:a16="http://schemas.microsoft.com/office/drawing/2014/main" id="{5652CBB3-3FFE-4953-BC47-991D505DCB73}"/>
                    </a:ext>
                  </a:extLst>
                </p:cNvPr>
                <p:cNvGrpSpPr/>
                <p:nvPr/>
              </p:nvGrpSpPr>
              <p:grpSpPr>
                <a:xfrm>
                  <a:off x="7905319" y="5332850"/>
                  <a:ext cx="155245" cy="80824"/>
                  <a:chOff x="7905319" y="5332850"/>
                  <a:chExt cx="155245" cy="80824"/>
                </a:xfrm>
                <a:grpFill/>
              </p:grpSpPr>
              <p:sp>
                <p:nvSpPr>
                  <p:cNvPr id="1416" name="Freeform 625">
                    <a:extLst>
                      <a:ext uri="{FF2B5EF4-FFF2-40B4-BE49-F238E27FC236}">
                        <a16:creationId xmlns:a16="http://schemas.microsoft.com/office/drawing/2014/main" id="{DDF95ABB-6083-43FC-839A-FE638BF23E87}"/>
                      </a:ext>
                    </a:extLst>
                  </p:cNvPr>
                  <p:cNvSpPr>
                    <a:spLocks/>
                  </p:cNvSpPr>
                  <p:nvPr/>
                </p:nvSpPr>
                <p:spPr bwMode="gray">
                  <a:xfrm>
                    <a:off x="7905319" y="5397511"/>
                    <a:ext cx="16168" cy="16163"/>
                  </a:xfrm>
                  <a:custGeom>
                    <a:avLst/>
                    <a:gdLst>
                      <a:gd name="T0" fmla="*/ 4 w 5"/>
                      <a:gd name="T1" fmla="*/ 0 h 5"/>
                      <a:gd name="T2" fmla="*/ 4 w 5"/>
                      <a:gd name="T3" fmla="*/ 0 h 5"/>
                      <a:gd name="T4" fmla="*/ 5 w 5"/>
                      <a:gd name="T5" fmla="*/ 0 h 5"/>
                      <a:gd name="T6" fmla="*/ 5 w 5"/>
                      <a:gd name="T7" fmla="*/ 2 h 5"/>
                      <a:gd name="T8" fmla="*/ 4 w 5"/>
                      <a:gd name="T9" fmla="*/ 4 h 5"/>
                      <a:gd name="T10" fmla="*/ 2 w 5"/>
                      <a:gd name="T11" fmla="*/ 5 h 5"/>
                      <a:gd name="T12" fmla="*/ 0 w 5"/>
                      <a:gd name="T13" fmla="*/ 4 h 5"/>
                      <a:gd name="T14" fmla="*/ 1 w 5"/>
                      <a:gd name="T15" fmla="*/ 2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lnTo>
                          <a:pt x="4" y="0"/>
                        </a:lnTo>
                        <a:lnTo>
                          <a:pt x="5" y="0"/>
                        </a:lnTo>
                        <a:lnTo>
                          <a:pt x="5" y="2"/>
                        </a:lnTo>
                        <a:lnTo>
                          <a:pt x="4" y="4"/>
                        </a:lnTo>
                        <a:lnTo>
                          <a:pt x="2" y="5"/>
                        </a:lnTo>
                        <a:lnTo>
                          <a:pt x="0" y="4"/>
                        </a:lnTo>
                        <a:lnTo>
                          <a:pt x="1" y="2"/>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7" name="Freeform 626">
                    <a:extLst>
                      <a:ext uri="{FF2B5EF4-FFF2-40B4-BE49-F238E27FC236}">
                        <a16:creationId xmlns:a16="http://schemas.microsoft.com/office/drawing/2014/main" id="{23F9676D-FB8F-445A-9EB0-B1D18C2AF681}"/>
                      </a:ext>
                    </a:extLst>
                  </p:cNvPr>
                  <p:cNvSpPr>
                    <a:spLocks/>
                  </p:cNvSpPr>
                  <p:nvPr/>
                </p:nvSpPr>
                <p:spPr bwMode="gray">
                  <a:xfrm>
                    <a:off x="7963537" y="5339317"/>
                    <a:ext cx="51747" cy="45263"/>
                  </a:xfrm>
                  <a:custGeom>
                    <a:avLst/>
                    <a:gdLst>
                      <a:gd name="T0" fmla="*/ 13 w 16"/>
                      <a:gd name="T1" fmla="*/ 1 h 14"/>
                      <a:gd name="T2" fmla="*/ 12 w 16"/>
                      <a:gd name="T3" fmla="*/ 3 h 14"/>
                      <a:gd name="T4" fmla="*/ 12 w 16"/>
                      <a:gd name="T5" fmla="*/ 5 h 14"/>
                      <a:gd name="T6" fmla="*/ 15 w 16"/>
                      <a:gd name="T7" fmla="*/ 5 h 14"/>
                      <a:gd name="T8" fmla="*/ 16 w 16"/>
                      <a:gd name="T9" fmla="*/ 7 h 14"/>
                      <a:gd name="T10" fmla="*/ 15 w 16"/>
                      <a:gd name="T11" fmla="*/ 11 h 14"/>
                      <a:gd name="T12" fmla="*/ 12 w 16"/>
                      <a:gd name="T13" fmla="*/ 14 h 14"/>
                      <a:gd name="T14" fmla="*/ 7 w 16"/>
                      <a:gd name="T15" fmla="*/ 11 h 14"/>
                      <a:gd name="T16" fmla="*/ 6 w 16"/>
                      <a:gd name="T17" fmla="*/ 9 h 14"/>
                      <a:gd name="T18" fmla="*/ 4 w 16"/>
                      <a:gd name="T19" fmla="*/ 9 h 14"/>
                      <a:gd name="T20" fmla="*/ 2 w 16"/>
                      <a:gd name="T21" fmla="*/ 10 h 14"/>
                      <a:gd name="T22" fmla="*/ 0 w 16"/>
                      <a:gd name="T23" fmla="*/ 8 h 14"/>
                      <a:gd name="T24" fmla="*/ 3 w 16"/>
                      <a:gd name="T25" fmla="*/ 5 h 14"/>
                      <a:gd name="T26" fmla="*/ 13 w 16"/>
                      <a:gd name="T27" fmla="*/ 0 h 14"/>
                      <a:gd name="T28" fmla="*/ 13 w 16"/>
                      <a:gd name="T29" fmla="*/ 0 h 14"/>
                      <a:gd name="T30" fmla="*/ 13 w 16"/>
                      <a:gd name="T3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4">
                        <a:moveTo>
                          <a:pt x="13" y="1"/>
                        </a:moveTo>
                        <a:lnTo>
                          <a:pt x="12" y="3"/>
                        </a:lnTo>
                        <a:lnTo>
                          <a:pt x="12" y="5"/>
                        </a:lnTo>
                        <a:lnTo>
                          <a:pt x="15" y="5"/>
                        </a:lnTo>
                        <a:lnTo>
                          <a:pt x="16" y="7"/>
                        </a:lnTo>
                        <a:lnTo>
                          <a:pt x="15" y="11"/>
                        </a:lnTo>
                        <a:lnTo>
                          <a:pt x="12" y="14"/>
                        </a:lnTo>
                        <a:lnTo>
                          <a:pt x="7" y="11"/>
                        </a:lnTo>
                        <a:lnTo>
                          <a:pt x="6" y="9"/>
                        </a:lnTo>
                        <a:lnTo>
                          <a:pt x="4" y="9"/>
                        </a:lnTo>
                        <a:lnTo>
                          <a:pt x="2" y="10"/>
                        </a:lnTo>
                        <a:lnTo>
                          <a:pt x="0" y="8"/>
                        </a:lnTo>
                        <a:lnTo>
                          <a:pt x="3" y="5"/>
                        </a:lnTo>
                        <a:lnTo>
                          <a:pt x="13" y="0"/>
                        </a:lnTo>
                        <a:lnTo>
                          <a:pt x="13" y="0"/>
                        </a:lnTo>
                        <a:lnTo>
                          <a:pt x="13"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8" name="Freeform 627">
                    <a:extLst>
                      <a:ext uri="{FF2B5EF4-FFF2-40B4-BE49-F238E27FC236}">
                        <a16:creationId xmlns:a16="http://schemas.microsoft.com/office/drawing/2014/main" id="{FDC399B6-6A0E-41F4-AF03-526F3E09A216}"/>
                      </a:ext>
                    </a:extLst>
                  </p:cNvPr>
                  <p:cNvSpPr>
                    <a:spLocks/>
                  </p:cNvSpPr>
                  <p:nvPr/>
                </p:nvSpPr>
                <p:spPr bwMode="gray">
                  <a:xfrm>
                    <a:off x="8037924" y="5332850"/>
                    <a:ext cx="22640" cy="16163"/>
                  </a:xfrm>
                  <a:custGeom>
                    <a:avLst/>
                    <a:gdLst>
                      <a:gd name="T0" fmla="*/ 6 w 7"/>
                      <a:gd name="T1" fmla="*/ 1 h 5"/>
                      <a:gd name="T2" fmla="*/ 6 w 7"/>
                      <a:gd name="T3" fmla="*/ 1 h 5"/>
                      <a:gd name="T4" fmla="*/ 6 w 7"/>
                      <a:gd name="T5" fmla="*/ 2 h 5"/>
                      <a:gd name="T6" fmla="*/ 7 w 7"/>
                      <a:gd name="T7" fmla="*/ 5 h 5"/>
                      <a:gd name="T8" fmla="*/ 5 w 7"/>
                      <a:gd name="T9" fmla="*/ 5 h 5"/>
                      <a:gd name="T10" fmla="*/ 2 w 7"/>
                      <a:gd name="T11" fmla="*/ 4 h 5"/>
                      <a:gd name="T12" fmla="*/ 0 w 7"/>
                      <a:gd name="T13" fmla="*/ 2 h 5"/>
                      <a:gd name="T14" fmla="*/ 2 w 7"/>
                      <a:gd name="T15" fmla="*/ 0 h 5"/>
                      <a:gd name="T16" fmla="*/ 4 w 7"/>
                      <a:gd name="T17" fmla="*/ 0 h 5"/>
                      <a:gd name="T18" fmla="*/ 5 w 7"/>
                      <a:gd name="T19" fmla="*/ 0 h 5"/>
                      <a:gd name="T20" fmla="*/ 6 w 7"/>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5">
                        <a:moveTo>
                          <a:pt x="6" y="1"/>
                        </a:moveTo>
                        <a:lnTo>
                          <a:pt x="6" y="1"/>
                        </a:lnTo>
                        <a:lnTo>
                          <a:pt x="6" y="2"/>
                        </a:lnTo>
                        <a:lnTo>
                          <a:pt x="7" y="5"/>
                        </a:lnTo>
                        <a:lnTo>
                          <a:pt x="5" y="5"/>
                        </a:lnTo>
                        <a:lnTo>
                          <a:pt x="2" y="4"/>
                        </a:lnTo>
                        <a:lnTo>
                          <a:pt x="0" y="2"/>
                        </a:lnTo>
                        <a:lnTo>
                          <a:pt x="2" y="0"/>
                        </a:lnTo>
                        <a:lnTo>
                          <a:pt x="4" y="0"/>
                        </a:lnTo>
                        <a:lnTo>
                          <a:pt x="5" y="0"/>
                        </a:lnTo>
                        <a:lnTo>
                          <a:pt x="6"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1" name="Freeform 475">
                  <a:extLst>
                    <a:ext uri="{FF2B5EF4-FFF2-40B4-BE49-F238E27FC236}">
                      <a16:creationId xmlns:a16="http://schemas.microsoft.com/office/drawing/2014/main" id="{A949B8FA-0CD0-4195-950A-1023CDAD784E}"/>
                    </a:ext>
                  </a:extLst>
                </p:cNvPr>
                <p:cNvSpPr>
                  <a:spLocks/>
                </p:cNvSpPr>
                <p:nvPr/>
              </p:nvSpPr>
              <p:spPr bwMode="gray">
                <a:xfrm>
                  <a:off x="7310227" y="4172142"/>
                  <a:ext cx="219926" cy="323317"/>
                </a:xfrm>
                <a:custGeom>
                  <a:avLst/>
                  <a:gdLst>
                    <a:gd name="T0" fmla="*/ 65 w 68"/>
                    <a:gd name="T1" fmla="*/ 29 h 100"/>
                    <a:gd name="T2" fmla="*/ 51 w 68"/>
                    <a:gd name="T3" fmla="*/ 25 h 100"/>
                    <a:gd name="T4" fmla="*/ 43 w 68"/>
                    <a:gd name="T5" fmla="*/ 29 h 100"/>
                    <a:gd name="T6" fmla="*/ 39 w 68"/>
                    <a:gd name="T7" fmla="*/ 18 h 100"/>
                    <a:gd name="T8" fmla="*/ 44 w 68"/>
                    <a:gd name="T9" fmla="*/ 12 h 100"/>
                    <a:gd name="T10" fmla="*/ 44 w 68"/>
                    <a:gd name="T11" fmla="*/ 1 h 100"/>
                    <a:gd name="T12" fmla="*/ 39 w 68"/>
                    <a:gd name="T13" fmla="*/ 2 h 100"/>
                    <a:gd name="T14" fmla="*/ 33 w 68"/>
                    <a:gd name="T15" fmla="*/ 6 h 100"/>
                    <a:gd name="T16" fmla="*/ 31 w 68"/>
                    <a:gd name="T17" fmla="*/ 10 h 100"/>
                    <a:gd name="T18" fmla="*/ 25 w 68"/>
                    <a:gd name="T19" fmla="*/ 16 h 100"/>
                    <a:gd name="T20" fmla="*/ 30 w 68"/>
                    <a:gd name="T21" fmla="*/ 18 h 100"/>
                    <a:gd name="T22" fmla="*/ 34 w 68"/>
                    <a:gd name="T23" fmla="*/ 18 h 100"/>
                    <a:gd name="T24" fmla="*/ 29 w 68"/>
                    <a:gd name="T25" fmla="*/ 26 h 100"/>
                    <a:gd name="T26" fmla="*/ 19 w 68"/>
                    <a:gd name="T27" fmla="*/ 28 h 100"/>
                    <a:gd name="T28" fmla="*/ 9 w 68"/>
                    <a:gd name="T29" fmla="*/ 28 h 100"/>
                    <a:gd name="T30" fmla="*/ 7 w 68"/>
                    <a:gd name="T31" fmla="*/ 35 h 100"/>
                    <a:gd name="T32" fmla="*/ 12 w 68"/>
                    <a:gd name="T33" fmla="*/ 38 h 100"/>
                    <a:gd name="T34" fmla="*/ 7 w 68"/>
                    <a:gd name="T35" fmla="*/ 45 h 100"/>
                    <a:gd name="T36" fmla="*/ 7 w 68"/>
                    <a:gd name="T37" fmla="*/ 51 h 100"/>
                    <a:gd name="T38" fmla="*/ 12 w 68"/>
                    <a:gd name="T39" fmla="*/ 52 h 100"/>
                    <a:gd name="T40" fmla="*/ 23 w 68"/>
                    <a:gd name="T41" fmla="*/ 56 h 100"/>
                    <a:gd name="T42" fmla="*/ 16 w 68"/>
                    <a:gd name="T43" fmla="*/ 61 h 100"/>
                    <a:gd name="T44" fmla="*/ 9 w 68"/>
                    <a:gd name="T45" fmla="*/ 72 h 100"/>
                    <a:gd name="T46" fmla="*/ 24 w 68"/>
                    <a:gd name="T47" fmla="*/ 69 h 100"/>
                    <a:gd name="T48" fmla="*/ 16 w 68"/>
                    <a:gd name="T49" fmla="*/ 73 h 100"/>
                    <a:gd name="T50" fmla="*/ 8 w 68"/>
                    <a:gd name="T51" fmla="*/ 79 h 100"/>
                    <a:gd name="T52" fmla="*/ 4 w 68"/>
                    <a:gd name="T53" fmla="*/ 81 h 100"/>
                    <a:gd name="T54" fmla="*/ 0 w 68"/>
                    <a:gd name="T55" fmla="*/ 85 h 100"/>
                    <a:gd name="T56" fmla="*/ 4 w 68"/>
                    <a:gd name="T57" fmla="*/ 87 h 100"/>
                    <a:gd name="T58" fmla="*/ 3 w 68"/>
                    <a:gd name="T59" fmla="*/ 91 h 100"/>
                    <a:gd name="T60" fmla="*/ 11 w 68"/>
                    <a:gd name="T61" fmla="*/ 91 h 100"/>
                    <a:gd name="T62" fmla="*/ 4 w 68"/>
                    <a:gd name="T63" fmla="*/ 97 h 100"/>
                    <a:gd name="T64" fmla="*/ 13 w 68"/>
                    <a:gd name="T65" fmla="*/ 95 h 100"/>
                    <a:gd name="T66" fmla="*/ 9 w 68"/>
                    <a:gd name="T67" fmla="*/ 98 h 100"/>
                    <a:gd name="T68" fmla="*/ 12 w 68"/>
                    <a:gd name="T69" fmla="*/ 99 h 100"/>
                    <a:gd name="T70" fmla="*/ 17 w 68"/>
                    <a:gd name="T71" fmla="*/ 99 h 100"/>
                    <a:gd name="T72" fmla="*/ 29 w 68"/>
                    <a:gd name="T73" fmla="*/ 95 h 100"/>
                    <a:gd name="T74" fmla="*/ 32 w 68"/>
                    <a:gd name="T75" fmla="*/ 90 h 100"/>
                    <a:gd name="T76" fmla="*/ 34 w 68"/>
                    <a:gd name="T77" fmla="*/ 92 h 100"/>
                    <a:gd name="T78" fmla="*/ 42 w 68"/>
                    <a:gd name="T79" fmla="*/ 88 h 100"/>
                    <a:gd name="T80" fmla="*/ 44 w 68"/>
                    <a:gd name="T81" fmla="*/ 85 h 100"/>
                    <a:gd name="T82" fmla="*/ 58 w 68"/>
                    <a:gd name="T83" fmla="*/ 82 h 100"/>
                    <a:gd name="T84" fmla="*/ 63 w 68"/>
                    <a:gd name="T85" fmla="*/ 81 h 100"/>
                    <a:gd name="T86" fmla="*/ 65 w 68"/>
                    <a:gd name="T87" fmla="*/ 69 h 100"/>
                    <a:gd name="T88" fmla="*/ 67 w 68"/>
                    <a:gd name="T89" fmla="*/ 57 h 100"/>
                    <a:gd name="T90" fmla="*/ 67 w 68"/>
                    <a:gd name="T91" fmla="*/ 47 h 100"/>
                    <a:gd name="T92" fmla="*/ 65 w 68"/>
                    <a:gd name="T93" fmla="*/ 3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100">
                      <a:moveTo>
                        <a:pt x="65" y="34"/>
                      </a:moveTo>
                      <a:lnTo>
                        <a:pt x="65" y="32"/>
                      </a:lnTo>
                      <a:lnTo>
                        <a:pt x="65" y="29"/>
                      </a:lnTo>
                      <a:lnTo>
                        <a:pt x="64" y="26"/>
                      </a:lnTo>
                      <a:lnTo>
                        <a:pt x="60" y="22"/>
                      </a:lnTo>
                      <a:lnTo>
                        <a:pt x="51" y="25"/>
                      </a:lnTo>
                      <a:lnTo>
                        <a:pt x="50" y="27"/>
                      </a:lnTo>
                      <a:lnTo>
                        <a:pt x="46" y="31"/>
                      </a:lnTo>
                      <a:lnTo>
                        <a:pt x="43" y="29"/>
                      </a:lnTo>
                      <a:lnTo>
                        <a:pt x="41" y="24"/>
                      </a:lnTo>
                      <a:lnTo>
                        <a:pt x="36" y="21"/>
                      </a:lnTo>
                      <a:lnTo>
                        <a:pt x="39" y="18"/>
                      </a:lnTo>
                      <a:lnTo>
                        <a:pt x="39" y="15"/>
                      </a:lnTo>
                      <a:lnTo>
                        <a:pt x="42" y="14"/>
                      </a:lnTo>
                      <a:lnTo>
                        <a:pt x="44" y="12"/>
                      </a:lnTo>
                      <a:lnTo>
                        <a:pt x="45" y="8"/>
                      </a:lnTo>
                      <a:lnTo>
                        <a:pt x="45" y="7"/>
                      </a:lnTo>
                      <a:lnTo>
                        <a:pt x="44" y="1"/>
                      </a:lnTo>
                      <a:lnTo>
                        <a:pt x="44" y="0"/>
                      </a:lnTo>
                      <a:lnTo>
                        <a:pt x="42" y="1"/>
                      </a:lnTo>
                      <a:lnTo>
                        <a:pt x="39" y="2"/>
                      </a:lnTo>
                      <a:lnTo>
                        <a:pt x="38" y="1"/>
                      </a:lnTo>
                      <a:lnTo>
                        <a:pt x="35" y="4"/>
                      </a:lnTo>
                      <a:lnTo>
                        <a:pt x="33" y="6"/>
                      </a:lnTo>
                      <a:lnTo>
                        <a:pt x="32" y="6"/>
                      </a:lnTo>
                      <a:lnTo>
                        <a:pt x="30" y="9"/>
                      </a:lnTo>
                      <a:lnTo>
                        <a:pt x="31" y="10"/>
                      </a:lnTo>
                      <a:lnTo>
                        <a:pt x="31" y="11"/>
                      </a:lnTo>
                      <a:lnTo>
                        <a:pt x="29" y="13"/>
                      </a:lnTo>
                      <a:lnTo>
                        <a:pt x="25" y="16"/>
                      </a:lnTo>
                      <a:lnTo>
                        <a:pt x="26" y="17"/>
                      </a:lnTo>
                      <a:lnTo>
                        <a:pt x="29" y="17"/>
                      </a:lnTo>
                      <a:lnTo>
                        <a:pt x="30" y="18"/>
                      </a:lnTo>
                      <a:lnTo>
                        <a:pt x="32" y="17"/>
                      </a:lnTo>
                      <a:lnTo>
                        <a:pt x="34" y="17"/>
                      </a:lnTo>
                      <a:lnTo>
                        <a:pt x="34" y="18"/>
                      </a:lnTo>
                      <a:lnTo>
                        <a:pt x="34" y="21"/>
                      </a:lnTo>
                      <a:lnTo>
                        <a:pt x="28" y="25"/>
                      </a:lnTo>
                      <a:lnTo>
                        <a:pt x="29" y="26"/>
                      </a:lnTo>
                      <a:lnTo>
                        <a:pt x="28" y="27"/>
                      </a:lnTo>
                      <a:lnTo>
                        <a:pt x="24" y="27"/>
                      </a:lnTo>
                      <a:lnTo>
                        <a:pt x="19" y="28"/>
                      </a:lnTo>
                      <a:lnTo>
                        <a:pt x="17" y="26"/>
                      </a:lnTo>
                      <a:lnTo>
                        <a:pt x="11" y="26"/>
                      </a:lnTo>
                      <a:lnTo>
                        <a:pt x="9" y="28"/>
                      </a:lnTo>
                      <a:lnTo>
                        <a:pt x="7" y="31"/>
                      </a:lnTo>
                      <a:lnTo>
                        <a:pt x="8" y="35"/>
                      </a:lnTo>
                      <a:lnTo>
                        <a:pt x="7" y="35"/>
                      </a:lnTo>
                      <a:lnTo>
                        <a:pt x="4" y="35"/>
                      </a:lnTo>
                      <a:lnTo>
                        <a:pt x="6" y="38"/>
                      </a:lnTo>
                      <a:lnTo>
                        <a:pt x="12" y="38"/>
                      </a:lnTo>
                      <a:lnTo>
                        <a:pt x="13" y="40"/>
                      </a:lnTo>
                      <a:lnTo>
                        <a:pt x="8" y="43"/>
                      </a:lnTo>
                      <a:lnTo>
                        <a:pt x="7" y="45"/>
                      </a:lnTo>
                      <a:lnTo>
                        <a:pt x="5" y="46"/>
                      </a:lnTo>
                      <a:lnTo>
                        <a:pt x="5" y="48"/>
                      </a:lnTo>
                      <a:lnTo>
                        <a:pt x="7" y="51"/>
                      </a:lnTo>
                      <a:lnTo>
                        <a:pt x="8" y="51"/>
                      </a:lnTo>
                      <a:lnTo>
                        <a:pt x="8" y="52"/>
                      </a:lnTo>
                      <a:lnTo>
                        <a:pt x="12" y="52"/>
                      </a:lnTo>
                      <a:lnTo>
                        <a:pt x="12" y="54"/>
                      </a:lnTo>
                      <a:lnTo>
                        <a:pt x="21" y="55"/>
                      </a:lnTo>
                      <a:lnTo>
                        <a:pt x="23" y="56"/>
                      </a:lnTo>
                      <a:lnTo>
                        <a:pt x="21" y="57"/>
                      </a:lnTo>
                      <a:lnTo>
                        <a:pt x="17" y="58"/>
                      </a:lnTo>
                      <a:lnTo>
                        <a:pt x="16" y="61"/>
                      </a:lnTo>
                      <a:lnTo>
                        <a:pt x="15" y="65"/>
                      </a:lnTo>
                      <a:lnTo>
                        <a:pt x="14" y="68"/>
                      </a:lnTo>
                      <a:lnTo>
                        <a:pt x="9" y="72"/>
                      </a:lnTo>
                      <a:lnTo>
                        <a:pt x="19" y="70"/>
                      </a:lnTo>
                      <a:lnTo>
                        <a:pt x="23" y="66"/>
                      </a:lnTo>
                      <a:lnTo>
                        <a:pt x="24" y="69"/>
                      </a:lnTo>
                      <a:lnTo>
                        <a:pt x="26" y="69"/>
                      </a:lnTo>
                      <a:lnTo>
                        <a:pt x="26" y="70"/>
                      </a:lnTo>
                      <a:lnTo>
                        <a:pt x="16" y="73"/>
                      </a:lnTo>
                      <a:lnTo>
                        <a:pt x="12" y="73"/>
                      </a:lnTo>
                      <a:lnTo>
                        <a:pt x="9" y="78"/>
                      </a:lnTo>
                      <a:lnTo>
                        <a:pt x="8" y="79"/>
                      </a:lnTo>
                      <a:lnTo>
                        <a:pt x="8" y="81"/>
                      </a:lnTo>
                      <a:lnTo>
                        <a:pt x="6" y="80"/>
                      </a:lnTo>
                      <a:lnTo>
                        <a:pt x="4" y="81"/>
                      </a:lnTo>
                      <a:lnTo>
                        <a:pt x="2" y="81"/>
                      </a:lnTo>
                      <a:lnTo>
                        <a:pt x="0" y="82"/>
                      </a:lnTo>
                      <a:lnTo>
                        <a:pt x="0" y="85"/>
                      </a:lnTo>
                      <a:lnTo>
                        <a:pt x="7" y="83"/>
                      </a:lnTo>
                      <a:lnTo>
                        <a:pt x="7" y="85"/>
                      </a:lnTo>
                      <a:lnTo>
                        <a:pt x="4" y="87"/>
                      </a:lnTo>
                      <a:lnTo>
                        <a:pt x="2" y="90"/>
                      </a:lnTo>
                      <a:lnTo>
                        <a:pt x="1" y="91"/>
                      </a:lnTo>
                      <a:lnTo>
                        <a:pt x="3" y="91"/>
                      </a:lnTo>
                      <a:lnTo>
                        <a:pt x="4" y="93"/>
                      </a:lnTo>
                      <a:lnTo>
                        <a:pt x="4" y="93"/>
                      </a:lnTo>
                      <a:lnTo>
                        <a:pt x="11" y="91"/>
                      </a:lnTo>
                      <a:lnTo>
                        <a:pt x="11" y="92"/>
                      </a:lnTo>
                      <a:lnTo>
                        <a:pt x="8" y="94"/>
                      </a:lnTo>
                      <a:lnTo>
                        <a:pt x="4" y="97"/>
                      </a:lnTo>
                      <a:lnTo>
                        <a:pt x="6" y="97"/>
                      </a:lnTo>
                      <a:lnTo>
                        <a:pt x="13" y="94"/>
                      </a:lnTo>
                      <a:lnTo>
                        <a:pt x="13" y="95"/>
                      </a:lnTo>
                      <a:lnTo>
                        <a:pt x="13" y="97"/>
                      </a:lnTo>
                      <a:lnTo>
                        <a:pt x="11" y="97"/>
                      </a:lnTo>
                      <a:lnTo>
                        <a:pt x="9" y="98"/>
                      </a:lnTo>
                      <a:lnTo>
                        <a:pt x="10" y="99"/>
                      </a:lnTo>
                      <a:lnTo>
                        <a:pt x="10" y="100"/>
                      </a:lnTo>
                      <a:lnTo>
                        <a:pt x="12" y="99"/>
                      </a:lnTo>
                      <a:lnTo>
                        <a:pt x="15" y="99"/>
                      </a:lnTo>
                      <a:lnTo>
                        <a:pt x="16" y="99"/>
                      </a:lnTo>
                      <a:lnTo>
                        <a:pt x="17" y="99"/>
                      </a:lnTo>
                      <a:lnTo>
                        <a:pt x="20" y="98"/>
                      </a:lnTo>
                      <a:lnTo>
                        <a:pt x="21" y="98"/>
                      </a:lnTo>
                      <a:lnTo>
                        <a:pt x="29" y="95"/>
                      </a:lnTo>
                      <a:lnTo>
                        <a:pt x="32" y="94"/>
                      </a:lnTo>
                      <a:lnTo>
                        <a:pt x="32" y="92"/>
                      </a:lnTo>
                      <a:lnTo>
                        <a:pt x="32" y="90"/>
                      </a:lnTo>
                      <a:lnTo>
                        <a:pt x="33" y="90"/>
                      </a:lnTo>
                      <a:lnTo>
                        <a:pt x="33" y="91"/>
                      </a:lnTo>
                      <a:lnTo>
                        <a:pt x="34" y="92"/>
                      </a:lnTo>
                      <a:lnTo>
                        <a:pt x="38" y="90"/>
                      </a:lnTo>
                      <a:lnTo>
                        <a:pt x="39" y="88"/>
                      </a:lnTo>
                      <a:lnTo>
                        <a:pt x="42" y="88"/>
                      </a:lnTo>
                      <a:lnTo>
                        <a:pt x="43" y="87"/>
                      </a:lnTo>
                      <a:lnTo>
                        <a:pt x="43" y="86"/>
                      </a:lnTo>
                      <a:lnTo>
                        <a:pt x="44" y="85"/>
                      </a:lnTo>
                      <a:lnTo>
                        <a:pt x="51" y="83"/>
                      </a:lnTo>
                      <a:lnTo>
                        <a:pt x="55" y="82"/>
                      </a:lnTo>
                      <a:lnTo>
                        <a:pt x="58" y="82"/>
                      </a:lnTo>
                      <a:lnTo>
                        <a:pt x="60" y="83"/>
                      </a:lnTo>
                      <a:lnTo>
                        <a:pt x="62" y="83"/>
                      </a:lnTo>
                      <a:lnTo>
                        <a:pt x="63" y="81"/>
                      </a:lnTo>
                      <a:lnTo>
                        <a:pt x="62" y="78"/>
                      </a:lnTo>
                      <a:lnTo>
                        <a:pt x="64" y="73"/>
                      </a:lnTo>
                      <a:lnTo>
                        <a:pt x="65" y="69"/>
                      </a:lnTo>
                      <a:lnTo>
                        <a:pt x="67" y="65"/>
                      </a:lnTo>
                      <a:lnTo>
                        <a:pt x="68" y="63"/>
                      </a:lnTo>
                      <a:lnTo>
                        <a:pt x="67" y="57"/>
                      </a:lnTo>
                      <a:lnTo>
                        <a:pt x="65" y="52"/>
                      </a:lnTo>
                      <a:lnTo>
                        <a:pt x="67" y="51"/>
                      </a:lnTo>
                      <a:lnTo>
                        <a:pt x="67" y="47"/>
                      </a:lnTo>
                      <a:lnTo>
                        <a:pt x="63" y="38"/>
                      </a:lnTo>
                      <a:lnTo>
                        <a:pt x="64" y="35"/>
                      </a:lnTo>
                      <a:lnTo>
                        <a:pt x="65" y="34"/>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7" name="Gruppieren 1446">
                  <a:extLst>
                    <a:ext uri="{FF2B5EF4-FFF2-40B4-BE49-F238E27FC236}">
                      <a16:creationId xmlns:a16="http://schemas.microsoft.com/office/drawing/2014/main" id="{D6664C9E-8E4E-43D0-A152-D9BBED290986}"/>
                    </a:ext>
                  </a:extLst>
                </p:cNvPr>
                <p:cNvGrpSpPr/>
                <p:nvPr/>
              </p:nvGrpSpPr>
              <p:grpSpPr>
                <a:xfrm>
                  <a:off x="7426654" y="3800324"/>
                  <a:ext cx="501305" cy="814757"/>
                  <a:chOff x="7426654" y="3800324"/>
                  <a:chExt cx="501305" cy="814757"/>
                </a:xfrm>
                <a:grpFill/>
              </p:grpSpPr>
              <p:grpSp>
                <p:nvGrpSpPr>
                  <p:cNvPr id="1401" name="Group 4329">
                    <a:extLst>
                      <a:ext uri="{FF2B5EF4-FFF2-40B4-BE49-F238E27FC236}">
                        <a16:creationId xmlns:a16="http://schemas.microsoft.com/office/drawing/2014/main" id="{632142B9-5773-4873-BD71-4260161CA015}"/>
                      </a:ext>
                    </a:extLst>
                  </p:cNvPr>
                  <p:cNvGrpSpPr/>
                  <p:nvPr/>
                </p:nvGrpSpPr>
                <p:grpSpPr bwMode="gray">
                  <a:xfrm>
                    <a:off x="7455766" y="3800324"/>
                    <a:ext cx="472193" cy="814757"/>
                    <a:chOff x="5308638" y="3359488"/>
                    <a:chExt cx="190781" cy="329293"/>
                  </a:xfrm>
                  <a:grpFill/>
                </p:grpSpPr>
                <p:sp>
                  <p:nvSpPr>
                    <p:cNvPr id="1403" name="Freeform 591">
                      <a:extLst>
                        <a:ext uri="{FF2B5EF4-FFF2-40B4-BE49-F238E27FC236}">
                          <a16:creationId xmlns:a16="http://schemas.microsoft.com/office/drawing/2014/main" id="{0ACE2F64-D1C0-4439-9012-6B7DF27D2C3B}"/>
                        </a:ext>
                      </a:extLst>
                    </p:cNvPr>
                    <p:cNvSpPr>
                      <a:spLocks/>
                    </p:cNvSpPr>
                    <p:nvPr/>
                  </p:nvSpPr>
                  <p:spPr bwMode="gray">
                    <a:xfrm>
                      <a:off x="5317785" y="3388236"/>
                      <a:ext cx="18294" cy="27441"/>
                    </a:xfrm>
                    <a:custGeom>
                      <a:avLst/>
                      <a:gdLst>
                        <a:gd name="T0" fmla="*/ 13 w 14"/>
                        <a:gd name="T1" fmla="*/ 0 h 21"/>
                        <a:gd name="T2" fmla="*/ 11 w 14"/>
                        <a:gd name="T3" fmla="*/ 0 h 21"/>
                        <a:gd name="T4" fmla="*/ 8 w 14"/>
                        <a:gd name="T5" fmla="*/ 2 h 21"/>
                        <a:gd name="T6" fmla="*/ 4 w 14"/>
                        <a:gd name="T7" fmla="*/ 6 h 21"/>
                        <a:gd name="T8" fmla="*/ 4 w 14"/>
                        <a:gd name="T9" fmla="*/ 7 h 21"/>
                        <a:gd name="T10" fmla="*/ 4 w 14"/>
                        <a:gd name="T11" fmla="*/ 8 h 21"/>
                        <a:gd name="T12" fmla="*/ 3 w 14"/>
                        <a:gd name="T13" fmla="*/ 9 h 21"/>
                        <a:gd name="T14" fmla="*/ 1 w 14"/>
                        <a:gd name="T15" fmla="*/ 7 h 21"/>
                        <a:gd name="T16" fmla="*/ 0 w 14"/>
                        <a:gd name="T17" fmla="*/ 10 h 21"/>
                        <a:gd name="T18" fmla="*/ 0 w 14"/>
                        <a:gd name="T19" fmla="*/ 14 h 21"/>
                        <a:gd name="T20" fmla="*/ 2 w 14"/>
                        <a:gd name="T21" fmla="*/ 17 h 21"/>
                        <a:gd name="T22" fmla="*/ 0 w 14"/>
                        <a:gd name="T23" fmla="*/ 19 h 21"/>
                        <a:gd name="T24" fmla="*/ 0 w 14"/>
                        <a:gd name="T25" fmla="*/ 19 h 21"/>
                        <a:gd name="T26" fmla="*/ 1 w 14"/>
                        <a:gd name="T27" fmla="*/ 21 h 21"/>
                        <a:gd name="T28" fmla="*/ 4 w 14"/>
                        <a:gd name="T29" fmla="*/ 20 h 21"/>
                        <a:gd name="T30" fmla="*/ 4 w 14"/>
                        <a:gd name="T31" fmla="*/ 18 h 21"/>
                        <a:gd name="T32" fmla="*/ 5 w 14"/>
                        <a:gd name="T33" fmla="*/ 17 h 21"/>
                        <a:gd name="T34" fmla="*/ 6 w 14"/>
                        <a:gd name="T35" fmla="*/ 16 h 21"/>
                        <a:gd name="T36" fmla="*/ 8 w 14"/>
                        <a:gd name="T37" fmla="*/ 16 h 21"/>
                        <a:gd name="T38" fmla="*/ 10 w 14"/>
                        <a:gd name="T39" fmla="*/ 14 h 21"/>
                        <a:gd name="T40" fmla="*/ 11 w 14"/>
                        <a:gd name="T41" fmla="*/ 12 h 21"/>
                        <a:gd name="T42" fmla="*/ 10 w 14"/>
                        <a:gd name="T43" fmla="*/ 12 h 21"/>
                        <a:gd name="T44" fmla="*/ 10 w 14"/>
                        <a:gd name="T45" fmla="*/ 10 h 21"/>
                        <a:gd name="T46" fmla="*/ 11 w 14"/>
                        <a:gd name="T47" fmla="*/ 8 h 21"/>
                        <a:gd name="T48" fmla="*/ 12 w 14"/>
                        <a:gd name="T49" fmla="*/ 8 h 21"/>
                        <a:gd name="T50" fmla="*/ 14 w 14"/>
                        <a:gd name="T51" fmla="*/ 7 h 21"/>
                        <a:gd name="T52" fmla="*/ 13 w 14"/>
                        <a:gd name="T53" fmla="*/ 7 h 21"/>
                        <a:gd name="T54" fmla="*/ 12 w 14"/>
                        <a:gd name="T55" fmla="*/ 6 h 21"/>
                        <a:gd name="T56" fmla="*/ 13 w 14"/>
                        <a:gd name="T5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21">
                          <a:moveTo>
                            <a:pt x="13" y="0"/>
                          </a:moveTo>
                          <a:lnTo>
                            <a:pt x="11" y="0"/>
                          </a:lnTo>
                          <a:lnTo>
                            <a:pt x="8" y="2"/>
                          </a:lnTo>
                          <a:lnTo>
                            <a:pt x="4" y="6"/>
                          </a:lnTo>
                          <a:lnTo>
                            <a:pt x="4" y="7"/>
                          </a:lnTo>
                          <a:lnTo>
                            <a:pt x="4" y="8"/>
                          </a:lnTo>
                          <a:lnTo>
                            <a:pt x="3" y="9"/>
                          </a:lnTo>
                          <a:lnTo>
                            <a:pt x="1" y="7"/>
                          </a:lnTo>
                          <a:lnTo>
                            <a:pt x="0" y="10"/>
                          </a:lnTo>
                          <a:lnTo>
                            <a:pt x="0" y="14"/>
                          </a:lnTo>
                          <a:lnTo>
                            <a:pt x="2" y="17"/>
                          </a:lnTo>
                          <a:lnTo>
                            <a:pt x="0" y="19"/>
                          </a:lnTo>
                          <a:lnTo>
                            <a:pt x="0" y="19"/>
                          </a:lnTo>
                          <a:lnTo>
                            <a:pt x="1" y="21"/>
                          </a:lnTo>
                          <a:lnTo>
                            <a:pt x="4" y="20"/>
                          </a:lnTo>
                          <a:lnTo>
                            <a:pt x="4" y="18"/>
                          </a:lnTo>
                          <a:lnTo>
                            <a:pt x="5" y="17"/>
                          </a:lnTo>
                          <a:lnTo>
                            <a:pt x="6" y="16"/>
                          </a:lnTo>
                          <a:lnTo>
                            <a:pt x="8" y="16"/>
                          </a:lnTo>
                          <a:lnTo>
                            <a:pt x="10" y="14"/>
                          </a:lnTo>
                          <a:lnTo>
                            <a:pt x="11" y="12"/>
                          </a:lnTo>
                          <a:lnTo>
                            <a:pt x="10" y="12"/>
                          </a:lnTo>
                          <a:lnTo>
                            <a:pt x="10" y="10"/>
                          </a:lnTo>
                          <a:lnTo>
                            <a:pt x="11" y="8"/>
                          </a:lnTo>
                          <a:lnTo>
                            <a:pt x="12" y="8"/>
                          </a:lnTo>
                          <a:lnTo>
                            <a:pt x="14" y="7"/>
                          </a:lnTo>
                          <a:lnTo>
                            <a:pt x="13" y="7"/>
                          </a:lnTo>
                          <a:lnTo>
                            <a:pt x="12" y="6"/>
                          </a:lnTo>
                          <a:lnTo>
                            <a:pt x="1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4" name="Freeform 592">
                      <a:extLst>
                        <a:ext uri="{FF2B5EF4-FFF2-40B4-BE49-F238E27FC236}">
                          <a16:creationId xmlns:a16="http://schemas.microsoft.com/office/drawing/2014/main" id="{FCEE9334-491E-4AED-91C5-4A6C485AE6F3}"/>
                        </a:ext>
                      </a:extLst>
                    </p:cNvPr>
                    <p:cNvSpPr>
                      <a:spLocks/>
                    </p:cNvSpPr>
                    <p:nvPr/>
                  </p:nvSpPr>
                  <p:spPr bwMode="gray">
                    <a:xfrm>
                      <a:off x="5308638" y="3419597"/>
                      <a:ext cx="9147" cy="5226"/>
                    </a:xfrm>
                    <a:custGeom>
                      <a:avLst/>
                      <a:gdLst>
                        <a:gd name="T0" fmla="*/ 6 w 7"/>
                        <a:gd name="T1" fmla="*/ 1 h 4"/>
                        <a:gd name="T2" fmla="*/ 7 w 7"/>
                        <a:gd name="T3" fmla="*/ 1 h 4"/>
                        <a:gd name="T4" fmla="*/ 5 w 7"/>
                        <a:gd name="T5" fmla="*/ 0 h 4"/>
                        <a:gd name="T6" fmla="*/ 0 w 7"/>
                        <a:gd name="T7" fmla="*/ 1 h 4"/>
                        <a:gd name="T8" fmla="*/ 0 w 7"/>
                        <a:gd name="T9" fmla="*/ 2 h 4"/>
                        <a:gd name="T10" fmla="*/ 2 w 7"/>
                        <a:gd name="T11" fmla="*/ 4 h 4"/>
                        <a:gd name="T12" fmla="*/ 6 w 7"/>
                        <a:gd name="T13" fmla="*/ 4 h 4"/>
                        <a:gd name="T14" fmla="*/ 6 w 7"/>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6" y="1"/>
                          </a:moveTo>
                          <a:lnTo>
                            <a:pt x="7" y="1"/>
                          </a:lnTo>
                          <a:lnTo>
                            <a:pt x="5" y="0"/>
                          </a:lnTo>
                          <a:lnTo>
                            <a:pt x="0" y="1"/>
                          </a:lnTo>
                          <a:lnTo>
                            <a:pt x="0" y="2"/>
                          </a:lnTo>
                          <a:lnTo>
                            <a:pt x="2" y="4"/>
                          </a:lnTo>
                          <a:lnTo>
                            <a:pt x="6" y="4"/>
                          </a:lnTo>
                          <a:lnTo>
                            <a:pt x="6"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5" name="Freeform 593">
                      <a:extLst>
                        <a:ext uri="{FF2B5EF4-FFF2-40B4-BE49-F238E27FC236}">
                          <a16:creationId xmlns:a16="http://schemas.microsoft.com/office/drawing/2014/main" id="{FB02B67F-1EDD-45AF-AEBC-B45C66E322B5}"/>
                        </a:ext>
                      </a:extLst>
                    </p:cNvPr>
                    <p:cNvSpPr>
                      <a:spLocks/>
                    </p:cNvSpPr>
                    <p:nvPr/>
                  </p:nvSpPr>
                  <p:spPr bwMode="gray">
                    <a:xfrm>
                      <a:off x="5394881" y="3359488"/>
                      <a:ext cx="13067" cy="10454"/>
                    </a:xfrm>
                    <a:custGeom>
                      <a:avLst/>
                      <a:gdLst>
                        <a:gd name="T0" fmla="*/ 10 w 10"/>
                        <a:gd name="T1" fmla="*/ 7 h 8"/>
                        <a:gd name="T2" fmla="*/ 10 w 10"/>
                        <a:gd name="T3" fmla="*/ 6 h 8"/>
                        <a:gd name="T4" fmla="*/ 9 w 10"/>
                        <a:gd name="T5" fmla="*/ 6 h 8"/>
                        <a:gd name="T6" fmla="*/ 4 w 10"/>
                        <a:gd name="T7" fmla="*/ 5 h 8"/>
                        <a:gd name="T8" fmla="*/ 4 w 10"/>
                        <a:gd name="T9" fmla="*/ 3 h 8"/>
                        <a:gd name="T10" fmla="*/ 2 w 10"/>
                        <a:gd name="T11" fmla="*/ 0 h 8"/>
                        <a:gd name="T12" fmla="*/ 1 w 10"/>
                        <a:gd name="T13" fmla="*/ 0 h 8"/>
                        <a:gd name="T14" fmla="*/ 0 w 10"/>
                        <a:gd name="T15" fmla="*/ 3 h 8"/>
                        <a:gd name="T16" fmla="*/ 0 w 10"/>
                        <a:gd name="T17" fmla="*/ 6 h 8"/>
                        <a:gd name="T18" fmla="*/ 2 w 10"/>
                        <a:gd name="T19" fmla="*/ 7 h 8"/>
                        <a:gd name="T20" fmla="*/ 6 w 10"/>
                        <a:gd name="T21" fmla="*/ 7 h 8"/>
                        <a:gd name="T22" fmla="*/ 9 w 10"/>
                        <a:gd name="T23" fmla="*/ 8 h 8"/>
                        <a:gd name="T24" fmla="*/ 10 w 10"/>
                        <a:gd name="T25"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10" y="7"/>
                          </a:moveTo>
                          <a:lnTo>
                            <a:pt x="10" y="6"/>
                          </a:lnTo>
                          <a:lnTo>
                            <a:pt x="9" y="6"/>
                          </a:lnTo>
                          <a:lnTo>
                            <a:pt x="4" y="5"/>
                          </a:lnTo>
                          <a:lnTo>
                            <a:pt x="4" y="3"/>
                          </a:lnTo>
                          <a:lnTo>
                            <a:pt x="2" y="0"/>
                          </a:lnTo>
                          <a:lnTo>
                            <a:pt x="1" y="0"/>
                          </a:lnTo>
                          <a:lnTo>
                            <a:pt x="0" y="3"/>
                          </a:lnTo>
                          <a:lnTo>
                            <a:pt x="0" y="6"/>
                          </a:lnTo>
                          <a:lnTo>
                            <a:pt x="2" y="7"/>
                          </a:lnTo>
                          <a:lnTo>
                            <a:pt x="6" y="7"/>
                          </a:lnTo>
                          <a:lnTo>
                            <a:pt x="9" y="8"/>
                          </a:lnTo>
                          <a:lnTo>
                            <a:pt x="10"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6" name="Freeform 594">
                      <a:extLst>
                        <a:ext uri="{FF2B5EF4-FFF2-40B4-BE49-F238E27FC236}">
                          <a16:creationId xmlns:a16="http://schemas.microsoft.com/office/drawing/2014/main" id="{5392A22E-660E-4940-B52C-E5339EE5E5D5}"/>
                        </a:ext>
                      </a:extLst>
                    </p:cNvPr>
                    <p:cNvSpPr>
                      <a:spLocks/>
                    </p:cNvSpPr>
                    <p:nvPr/>
                  </p:nvSpPr>
                  <p:spPr bwMode="gray">
                    <a:xfrm>
                      <a:off x="5393575" y="3369942"/>
                      <a:ext cx="5226" cy="3920"/>
                    </a:xfrm>
                    <a:custGeom>
                      <a:avLst/>
                      <a:gdLst>
                        <a:gd name="T0" fmla="*/ 4 w 4"/>
                        <a:gd name="T1" fmla="*/ 3 h 3"/>
                        <a:gd name="T2" fmla="*/ 4 w 4"/>
                        <a:gd name="T3" fmla="*/ 1 h 3"/>
                        <a:gd name="T4" fmla="*/ 2 w 4"/>
                        <a:gd name="T5" fmla="*/ 0 h 3"/>
                        <a:gd name="T6" fmla="*/ 1 w 4"/>
                        <a:gd name="T7" fmla="*/ 0 h 3"/>
                        <a:gd name="T8" fmla="*/ 0 w 4"/>
                        <a:gd name="T9" fmla="*/ 0 h 3"/>
                        <a:gd name="T10" fmla="*/ 0 w 4"/>
                        <a:gd name="T11" fmla="*/ 2 h 3"/>
                        <a:gd name="T12" fmla="*/ 1 w 4"/>
                        <a:gd name="T13" fmla="*/ 3 h 3"/>
                        <a:gd name="T14" fmla="*/ 4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4" y="3"/>
                          </a:moveTo>
                          <a:lnTo>
                            <a:pt x="4" y="1"/>
                          </a:lnTo>
                          <a:lnTo>
                            <a:pt x="2" y="0"/>
                          </a:lnTo>
                          <a:lnTo>
                            <a:pt x="1" y="0"/>
                          </a:lnTo>
                          <a:lnTo>
                            <a:pt x="0" y="0"/>
                          </a:lnTo>
                          <a:lnTo>
                            <a:pt x="0" y="2"/>
                          </a:lnTo>
                          <a:lnTo>
                            <a:pt x="1" y="3"/>
                          </a:lnTo>
                          <a:lnTo>
                            <a:pt x="4"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7" name="Freeform 595">
                      <a:extLst>
                        <a:ext uri="{FF2B5EF4-FFF2-40B4-BE49-F238E27FC236}">
                          <a16:creationId xmlns:a16="http://schemas.microsoft.com/office/drawing/2014/main" id="{98287726-5679-496E-A311-3B124EBA5284}"/>
                        </a:ext>
                      </a:extLst>
                    </p:cNvPr>
                    <p:cNvSpPr>
                      <a:spLocks/>
                    </p:cNvSpPr>
                    <p:nvPr/>
                  </p:nvSpPr>
                  <p:spPr bwMode="gray">
                    <a:xfrm>
                      <a:off x="5337385" y="3381702"/>
                      <a:ext cx="162034" cy="307079"/>
                    </a:xfrm>
                    <a:custGeom>
                      <a:avLst/>
                      <a:gdLst>
                        <a:gd name="T0" fmla="*/ 66 w 124"/>
                        <a:gd name="T1" fmla="*/ 220 h 235"/>
                        <a:gd name="T2" fmla="*/ 75 w 124"/>
                        <a:gd name="T3" fmla="*/ 213 h 235"/>
                        <a:gd name="T4" fmla="*/ 95 w 124"/>
                        <a:gd name="T5" fmla="*/ 215 h 235"/>
                        <a:gd name="T6" fmla="*/ 119 w 124"/>
                        <a:gd name="T7" fmla="*/ 202 h 235"/>
                        <a:gd name="T8" fmla="*/ 110 w 124"/>
                        <a:gd name="T9" fmla="*/ 194 h 235"/>
                        <a:gd name="T10" fmla="*/ 114 w 124"/>
                        <a:gd name="T11" fmla="*/ 190 h 235"/>
                        <a:gd name="T12" fmla="*/ 122 w 124"/>
                        <a:gd name="T13" fmla="*/ 181 h 235"/>
                        <a:gd name="T14" fmla="*/ 116 w 124"/>
                        <a:gd name="T15" fmla="*/ 160 h 235"/>
                        <a:gd name="T16" fmla="*/ 97 w 124"/>
                        <a:gd name="T17" fmla="*/ 163 h 235"/>
                        <a:gd name="T18" fmla="*/ 98 w 124"/>
                        <a:gd name="T19" fmla="*/ 146 h 235"/>
                        <a:gd name="T20" fmla="*/ 100 w 124"/>
                        <a:gd name="T21" fmla="*/ 142 h 235"/>
                        <a:gd name="T22" fmla="*/ 91 w 124"/>
                        <a:gd name="T23" fmla="*/ 125 h 235"/>
                        <a:gd name="T24" fmla="*/ 78 w 124"/>
                        <a:gd name="T25" fmla="*/ 111 h 235"/>
                        <a:gd name="T26" fmla="*/ 66 w 124"/>
                        <a:gd name="T27" fmla="*/ 85 h 235"/>
                        <a:gd name="T28" fmla="*/ 45 w 124"/>
                        <a:gd name="T29" fmla="*/ 77 h 235"/>
                        <a:gd name="T30" fmla="*/ 52 w 124"/>
                        <a:gd name="T31" fmla="*/ 66 h 235"/>
                        <a:gd name="T32" fmla="*/ 57 w 124"/>
                        <a:gd name="T33" fmla="*/ 58 h 235"/>
                        <a:gd name="T34" fmla="*/ 68 w 124"/>
                        <a:gd name="T35" fmla="*/ 32 h 235"/>
                        <a:gd name="T36" fmla="*/ 45 w 124"/>
                        <a:gd name="T37" fmla="*/ 28 h 235"/>
                        <a:gd name="T38" fmla="*/ 29 w 124"/>
                        <a:gd name="T39" fmla="*/ 30 h 235"/>
                        <a:gd name="T40" fmla="*/ 32 w 124"/>
                        <a:gd name="T41" fmla="*/ 22 h 235"/>
                        <a:gd name="T42" fmla="*/ 44 w 124"/>
                        <a:gd name="T43" fmla="*/ 0 h 235"/>
                        <a:gd name="T44" fmla="*/ 22 w 124"/>
                        <a:gd name="T45" fmla="*/ 2 h 235"/>
                        <a:gd name="T46" fmla="*/ 11 w 124"/>
                        <a:gd name="T47" fmla="*/ 17 h 235"/>
                        <a:gd name="T48" fmla="*/ 8 w 124"/>
                        <a:gd name="T49" fmla="*/ 33 h 235"/>
                        <a:gd name="T50" fmla="*/ 10 w 124"/>
                        <a:gd name="T51" fmla="*/ 38 h 235"/>
                        <a:gd name="T52" fmla="*/ 8 w 124"/>
                        <a:gd name="T53" fmla="*/ 46 h 235"/>
                        <a:gd name="T54" fmla="*/ 1 w 124"/>
                        <a:gd name="T55" fmla="*/ 56 h 235"/>
                        <a:gd name="T56" fmla="*/ 10 w 124"/>
                        <a:gd name="T57" fmla="*/ 62 h 235"/>
                        <a:gd name="T58" fmla="*/ 9 w 124"/>
                        <a:gd name="T59" fmla="*/ 73 h 235"/>
                        <a:gd name="T60" fmla="*/ 10 w 124"/>
                        <a:gd name="T61" fmla="*/ 82 h 235"/>
                        <a:gd name="T62" fmla="*/ 9 w 124"/>
                        <a:gd name="T63" fmla="*/ 95 h 235"/>
                        <a:gd name="T64" fmla="*/ 16 w 124"/>
                        <a:gd name="T65" fmla="*/ 71 h 235"/>
                        <a:gd name="T66" fmla="*/ 15 w 124"/>
                        <a:gd name="T67" fmla="*/ 79 h 235"/>
                        <a:gd name="T68" fmla="*/ 23 w 124"/>
                        <a:gd name="T69" fmla="*/ 78 h 235"/>
                        <a:gd name="T70" fmla="*/ 22 w 124"/>
                        <a:gd name="T71" fmla="*/ 89 h 235"/>
                        <a:gd name="T72" fmla="*/ 18 w 124"/>
                        <a:gd name="T73" fmla="*/ 107 h 235"/>
                        <a:gd name="T74" fmla="*/ 19 w 124"/>
                        <a:gd name="T75" fmla="*/ 111 h 235"/>
                        <a:gd name="T76" fmla="*/ 28 w 124"/>
                        <a:gd name="T77" fmla="*/ 110 h 235"/>
                        <a:gd name="T78" fmla="*/ 47 w 124"/>
                        <a:gd name="T79" fmla="*/ 107 h 235"/>
                        <a:gd name="T80" fmla="*/ 42 w 124"/>
                        <a:gd name="T81" fmla="*/ 124 h 235"/>
                        <a:gd name="T82" fmla="*/ 52 w 124"/>
                        <a:gd name="T83" fmla="*/ 126 h 235"/>
                        <a:gd name="T84" fmla="*/ 52 w 124"/>
                        <a:gd name="T85" fmla="*/ 139 h 235"/>
                        <a:gd name="T86" fmla="*/ 49 w 124"/>
                        <a:gd name="T87" fmla="*/ 151 h 235"/>
                        <a:gd name="T88" fmla="*/ 28 w 124"/>
                        <a:gd name="T89" fmla="*/ 161 h 235"/>
                        <a:gd name="T90" fmla="*/ 31 w 124"/>
                        <a:gd name="T91" fmla="*/ 177 h 235"/>
                        <a:gd name="T92" fmla="*/ 17 w 124"/>
                        <a:gd name="T93" fmla="*/ 194 h 235"/>
                        <a:gd name="T94" fmla="*/ 28 w 124"/>
                        <a:gd name="T95" fmla="*/ 194 h 235"/>
                        <a:gd name="T96" fmla="*/ 41 w 124"/>
                        <a:gd name="T97" fmla="*/ 199 h 235"/>
                        <a:gd name="T98" fmla="*/ 56 w 124"/>
                        <a:gd name="T99" fmla="*/ 192 h 235"/>
                        <a:gd name="T100" fmla="*/ 45 w 124"/>
                        <a:gd name="T101" fmla="*/ 205 h 235"/>
                        <a:gd name="T102" fmla="*/ 14 w 124"/>
                        <a:gd name="T103" fmla="*/ 228 h 235"/>
                        <a:gd name="T104" fmla="*/ 13 w 124"/>
                        <a:gd name="T105" fmla="*/ 234 h 235"/>
                        <a:gd name="T106" fmla="*/ 22 w 124"/>
                        <a:gd name="T107" fmla="*/ 226 h 235"/>
                        <a:gd name="T108" fmla="*/ 43 w 124"/>
                        <a:gd name="T109"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35">
                          <a:moveTo>
                            <a:pt x="57" y="222"/>
                          </a:moveTo>
                          <a:lnTo>
                            <a:pt x="58" y="222"/>
                          </a:lnTo>
                          <a:lnTo>
                            <a:pt x="59" y="220"/>
                          </a:lnTo>
                          <a:lnTo>
                            <a:pt x="61" y="219"/>
                          </a:lnTo>
                          <a:lnTo>
                            <a:pt x="65" y="220"/>
                          </a:lnTo>
                          <a:lnTo>
                            <a:pt x="66" y="220"/>
                          </a:lnTo>
                          <a:lnTo>
                            <a:pt x="65" y="218"/>
                          </a:lnTo>
                          <a:lnTo>
                            <a:pt x="73" y="218"/>
                          </a:lnTo>
                          <a:lnTo>
                            <a:pt x="73" y="216"/>
                          </a:lnTo>
                          <a:lnTo>
                            <a:pt x="75" y="216"/>
                          </a:lnTo>
                          <a:lnTo>
                            <a:pt x="75" y="214"/>
                          </a:lnTo>
                          <a:lnTo>
                            <a:pt x="75" y="213"/>
                          </a:lnTo>
                          <a:lnTo>
                            <a:pt x="77" y="214"/>
                          </a:lnTo>
                          <a:lnTo>
                            <a:pt x="79" y="215"/>
                          </a:lnTo>
                          <a:lnTo>
                            <a:pt x="82" y="214"/>
                          </a:lnTo>
                          <a:lnTo>
                            <a:pt x="82" y="215"/>
                          </a:lnTo>
                          <a:lnTo>
                            <a:pt x="84" y="216"/>
                          </a:lnTo>
                          <a:lnTo>
                            <a:pt x="95" y="215"/>
                          </a:lnTo>
                          <a:lnTo>
                            <a:pt x="99" y="215"/>
                          </a:lnTo>
                          <a:lnTo>
                            <a:pt x="112" y="211"/>
                          </a:lnTo>
                          <a:lnTo>
                            <a:pt x="113" y="210"/>
                          </a:lnTo>
                          <a:lnTo>
                            <a:pt x="119" y="206"/>
                          </a:lnTo>
                          <a:lnTo>
                            <a:pt x="120" y="203"/>
                          </a:lnTo>
                          <a:lnTo>
                            <a:pt x="119" y="202"/>
                          </a:lnTo>
                          <a:lnTo>
                            <a:pt x="112" y="202"/>
                          </a:lnTo>
                          <a:lnTo>
                            <a:pt x="108" y="201"/>
                          </a:lnTo>
                          <a:lnTo>
                            <a:pt x="108" y="199"/>
                          </a:lnTo>
                          <a:lnTo>
                            <a:pt x="107" y="197"/>
                          </a:lnTo>
                          <a:lnTo>
                            <a:pt x="110" y="196"/>
                          </a:lnTo>
                          <a:lnTo>
                            <a:pt x="110" y="194"/>
                          </a:lnTo>
                          <a:lnTo>
                            <a:pt x="112" y="193"/>
                          </a:lnTo>
                          <a:lnTo>
                            <a:pt x="111" y="192"/>
                          </a:lnTo>
                          <a:lnTo>
                            <a:pt x="109" y="191"/>
                          </a:lnTo>
                          <a:lnTo>
                            <a:pt x="111" y="190"/>
                          </a:lnTo>
                          <a:lnTo>
                            <a:pt x="113" y="189"/>
                          </a:lnTo>
                          <a:lnTo>
                            <a:pt x="114" y="190"/>
                          </a:lnTo>
                          <a:lnTo>
                            <a:pt x="117" y="189"/>
                          </a:lnTo>
                          <a:lnTo>
                            <a:pt x="117" y="188"/>
                          </a:lnTo>
                          <a:lnTo>
                            <a:pt x="117" y="185"/>
                          </a:lnTo>
                          <a:lnTo>
                            <a:pt x="118" y="185"/>
                          </a:lnTo>
                          <a:lnTo>
                            <a:pt x="120" y="184"/>
                          </a:lnTo>
                          <a:lnTo>
                            <a:pt x="122" y="181"/>
                          </a:lnTo>
                          <a:lnTo>
                            <a:pt x="124" y="175"/>
                          </a:lnTo>
                          <a:lnTo>
                            <a:pt x="124" y="171"/>
                          </a:lnTo>
                          <a:lnTo>
                            <a:pt x="124" y="166"/>
                          </a:lnTo>
                          <a:lnTo>
                            <a:pt x="121" y="163"/>
                          </a:lnTo>
                          <a:lnTo>
                            <a:pt x="118" y="161"/>
                          </a:lnTo>
                          <a:lnTo>
                            <a:pt x="116" y="160"/>
                          </a:lnTo>
                          <a:lnTo>
                            <a:pt x="112" y="160"/>
                          </a:lnTo>
                          <a:lnTo>
                            <a:pt x="105" y="161"/>
                          </a:lnTo>
                          <a:lnTo>
                            <a:pt x="103" y="165"/>
                          </a:lnTo>
                          <a:lnTo>
                            <a:pt x="101" y="164"/>
                          </a:lnTo>
                          <a:lnTo>
                            <a:pt x="99" y="163"/>
                          </a:lnTo>
                          <a:lnTo>
                            <a:pt x="97" y="163"/>
                          </a:lnTo>
                          <a:lnTo>
                            <a:pt x="99" y="160"/>
                          </a:lnTo>
                          <a:lnTo>
                            <a:pt x="102" y="156"/>
                          </a:lnTo>
                          <a:lnTo>
                            <a:pt x="103" y="154"/>
                          </a:lnTo>
                          <a:lnTo>
                            <a:pt x="103" y="151"/>
                          </a:lnTo>
                          <a:lnTo>
                            <a:pt x="100" y="147"/>
                          </a:lnTo>
                          <a:lnTo>
                            <a:pt x="98" y="146"/>
                          </a:lnTo>
                          <a:lnTo>
                            <a:pt x="97" y="145"/>
                          </a:lnTo>
                          <a:lnTo>
                            <a:pt x="96" y="143"/>
                          </a:lnTo>
                          <a:lnTo>
                            <a:pt x="92" y="140"/>
                          </a:lnTo>
                          <a:lnTo>
                            <a:pt x="93" y="139"/>
                          </a:lnTo>
                          <a:lnTo>
                            <a:pt x="96" y="142"/>
                          </a:lnTo>
                          <a:lnTo>
                            <a:pt x="100" y="142"/>
                          </a:lnTo>
                          <a:lnTo>
                            <a:pt x="100" y="142"/>
                          </a:lnTo>
                          <a:lnTo>
                            <a:pt x="99" y="138"/>
                          </a:lnTo>
                          <a:lnTo>
                            <a:pt x="97" y="136"/>
                          </a:lnTo>
                          <a:lnTo>
                            <a:pt x="95" y="133"/>
                          </a:lnTo>
                          <a:lnTo>
                            <a:pt x="94" y="128"/>
                          </a:lnTo>
                          <a:lnTo>
                            <a:pt x="91" y="125"/>
                          </a:lnTo>
                          <a:lnTo>
                            <a:pt x="90" y="122"/>
                          </a:lnTo>
                          <a:lnTo>
                            <a:pt x="87" y="118"/>
                          </a:lnTo>
                          <a:lnTo>
                            <a:pt x="84" y="117"/>
                          </a:lnTo>
                          <a:lnTo>
                            <a:pt x="80" y="116"/>
                          </a:lnTo>
                          <a:lnTo>
                            <a:pt x="79" y="115"/>
                          </a:lnTo>
                          <a:lnTo>
                            <a:pt x="78" y="111"/>
                          </a:lnTo>
                          <a:lnTo>
                            <a:pt x="75" y="108"/>
                          </a:lnTo>
                          <a:lnTo>
                            <a:pt x="74" y="104"/>
                          </a:lnTo>
                          <a:lnTo>
                            <a:pt x="73" y="101"/>
                          </a:lnTo>
                          <a:lnTo>
                            <a:pt x="72" y="90"/>
                          </a:lnTo>
                          <a:lnTo>
                            <a:pt x="69" y="88"/>
                          </a:lnTo>
                          <a:lnTo>
                            <a:pt x="66" y="85"/>
                          </a:lnTo>
                          <a:lnTo>
                            <a:pt x="64" y="81"/>
                          </a:lnTo>
                          <a:lnTo>
                            <a:pt x="56" y="77"/>
                          </a:lnTo>
                          <a:lnTo>
                            <a:pt x="54" y="76"/>
                          </a:lnTo>
                          <a:lnTo>
                            <a:pt x="49" y="78"/>
                          </a:lnTo>
                          <a:lnTo>
                            <a:pt x="45" y="77"/>
                          </a:lnTo>
                          <a:lnTo>
                            <a:pt x="45" y="77"/>
                          </a:lnTo>
                          <a:lnTo>
                            <a:pt x="45" y="74"/>
                          </a:lnTo>
                          <a:lnTo>
                            <a:pt x="47" y="73"/>
                          </a:lnTo>
                          <a:lnTo>
                            <a:pt x="50" y="72"/>
                          </a:lnTo>
                          <a:lnTo>
                            <a:pt x="53" y="72"/>
                          </a:lnTo>
                          <a:lnTo>
                            <a:pt x="56" y="71"/>
                          </a:lnTo>
                          <a:lnTo>
                            <a:pt x="52" y="66"/>
                          </a:lnTo>
                          <a:lnTo>
                            <a:pt x="51" y="65"/>
                          </a:lnTo>
                          <a:lnTo>
                            <a:pt x="51" y="64"/>
                          </a:lnTo>
                          <a:lnTo>
                            <a:pt x="53" y="64"/>
                          </a:lnTo>
                          <a:lnTo>
                            <a:pt x="55" y="63"/>
                          </a:lnTo>
                          <a:lnTo>
                            <a:pt x="57" y="60"/>
                          </a:lnTo>
                          <a:lnTo>
                            <a:pt x="57" y="58"/>
                          </a:lnTo>
                          <a:lnTo>
                            <a:pt x="61" y="52"/>
                          </a:lnTo>
                          <a:lnTo>
                            <a:pt x="62" y="50"/>
                          </a:lnTo>
                          <a:lnTo>
                            <a:pt x="63" y="46"/>
                          </a:lnTo>
                          <a:lnTo>
                            <a:pt x="64" y="42"/>
                          </a:lnTo>
                          <a:lnTo>
                            <a:pt x="68" y="37"/>
                          </a:lnTo>
                          <a:lnTo>
                            <a:pt x="68" y="32"/>
                          </a:lnTo>
                          <a:lnTo>
                            <a:pt x="66" y="29"/>
                          </a:lnTo>
                          <a:lnTo>
                            <a:pt x="62" y="29"/>
                          </a:lnTo>
                          <a:lnTo>
                            <a:pt x="58" y="29"/>
                          </a:lnTo>
                          <a:lnTo>
                            <a:pt x="52" y="28"/>
                          </a:lnTo>
                          <a:lnTo>
                            <a:pt x="48" y="29"/>
                          </a:lnTo>
                          <a:lnTo>
                            <a:pt x="45" y="28"/>
                          </a:lnTo>
                          <a:lnTo>
                            <a:pt x="34" y="32"/>
                          </a:lnTo>
                          <a:lnTo>
                            <a:pt x="32" y="33"/>
                          </a:lnTo>
                          <a:lnTo>
                            <a:pt x="31" y="32"/>
                          </a:lnTo>
                          <a:lnTo>
                            <a:pt x="31" y="30"/>
                          </a:lnTo>
                          <a:lnTo>
                            <a:pt x="31" y="29"/>
                          </a:lnTo>
                          <a:lnTo>
                            <a:pt x="29" y="30"/>
                          </a:lnTo>
                          <a:lnTo>
                            <a:pt x="29" y="29"/>
                          </a:lnTo>
                          <a:lnTo>
                            <a:pt x="33" y="28"/>
                          </a:lnTo>
                          <a:lnTo>
                            <a:pt x="36" y="25"/>
                          </a:lnTo>
                          <a:lnTo>
                            <a:pt x="31" y="24"/>
                          </a:lnTo>
                          <a:lnTo>
                            <a:pt x="31" y="22"/>
                          </a:lnTo>
                          <a:lnTo>
                            <a:pt x="32" y="22"/>
                          </a:lnTo>
                          <a:lnTo>
                            <a:pt x="35" y="18"/>
                          </a:lnTo>
                          <a:lnTo>
                            <a:pt x="40" y="15"/>
                          </a:lnTo>
                          <a:lnTo>
                            <a:pt x="43" y="11"/>
                          </a:lnTo>
                          <a:lnTo>
                            <a:pt x="47" y="8"/>
                          </a:lnTo>
                          <a:lnTo>
                            <a:pt x="47" y="1"/>
                          </a:lnTo>
                          <a:lnTo>
                            <a:pt x="44" y="0"/>
                          </a:lnTo>
                          <a:lnTo>
                            <a:pt x="40" y="1"/>
                          </a:lnTo>
                          <a:lnTo>
                            <a:pt x="36" y="2"/>
                          </a:lnTo>
                          <a:lnTo>
                            <a:pt x="32" y="2"/>
                          </a:lnTo>
                          <a:lnTo>
                            <a:pt x="28" y="3"/>
                          </a:lnTo>
                          <a:lnTo>
                            <a:pt x="27" y="3"/>
                          </a:lnTo>
                          <a:lnTo>
                            <a:pt x="22" y="2"/>
                          </a:lnTo>
                          <a:lnTo>
                            <a:pt x="19" y="2"/>
                          </a:lnTo>
                          <a:lnTo>
                            <a:pt x="16" y="7"/>
                          </a:lnTo>
                          <a:lnTo>
                            <a:pt x="15" y="12"/>
                          </a:lnTo>
                          <a:lnTo>
                            <a:pt x="12" y="12"/>
                          </a:lnTo>
                          <a:lnTo>
                            <a:pt x="13" y="16"/>
                          </a:lnTo>
                          <a:lnTo>
                            <a:pt x="11" y="17"/>
                          </a:lnTo>
                          <a:lnTo>
                            <a:pt x="12" y="18"/>
                          </a:lnTo>
                          <a:lnTo>
                            <a:pt x="14" y="21"/>
                          </a:lnTo>
                          <a:lnTo>
                            <a:pt x="6" y="25"/>
                          </a:lnTo>
                          <a:lnTo>
                            <a:pt x="6" y="31"/>
                          </a:lnTo>
                          <a:lnTo>
                            <a:pt x="8" y="33"/>
                          </a:lnTo>
                          <a:lnTo>
                            <a:pt x="8" y="33"/>
                          </a:lnTo>
                          <a:lnTo>
                            <a:pt x="5" y="33"/>
                          </a:lnTo>
                          <a:lnTo>
                            <a:pt x="5" y="33"/>
                          </a:lnTo>
                          <a:lnTo>
                            <a:pt x="5" y="37"/>
                          </a:lnTo>
                          <a:lnTo>
                            <a:pt x="6" y="38"/>
                          </a:lnTo>
                          <a:lnTo>
                            <a:pt x="10" y="37"/>
                          </a:lnTo>
                          <a:lnTo>
                            <a:pt x="10" y="38"/>
                          </a:lnTo>
                          <a:lnTo>
                            <a:pt x="8" y="39"/>
                          </a:lnTo>
                          <a:lnTo>
                            <a:pt x="10" y="40"/>
                          </a:lnTo>
                          <a:lnTo>
                            <a:pt x="8" y="42"/>
                          </a:lnTo>
                          <a:lnTo>
                            <a:pt x="8" y="43"/>
                          </a:lnTo>
                          <a:lnTo>
                            <a:pt x="8" y="45"/>
                          </a:lnTo>
                          <a:lnTo>
                            <a:pt x="8" y="46"/>
                          </a:lnTo>
                          <a:lnTo>
                            <a:pt x="6" y="47"/>
                          </a:lnTo>
                          <a:lnTo>
                            <a:pt x="6" y="48"/>
                          </a:lnTo>
                          <a:lnTo>
                            <a:pt x="5" y="49"/>
                          </a:lnTo>
                          <a:lnTo>
                            <a:pt x="5" y="51"/>
                          </a:lnTo>
                          <a:lnTo>
                            <a:pt x="5" y="55"/>
                          </a:lnTo>
                          <a:lnTo>
                            <a:pt x="1" y="56"/>
                          </a:lnTo>
                          <a:lnTo>
                            <a:pt x="0" y="57"/>
                          </a:lnTo>
                          <a:lnTo>
                            <a:pt x="0" y="58"/>
                          </a:lnTo>
                          <a:lnTo>
                            <a:pt x="3" y="58"/>
                          </a:lnTo>
                          <a:lnTo>
                            <a:pt x="4" y="61"/>
                          </a:lnTo>
                          <a:lnTo>
                            <a:pt x="7" y="64"/>
                          </a:lnTo>
                          <a:lnTo>
                            <a:pt x="10" y="62"/>
                          </a:lnTo>
                          <a:lnTo>
                            <a:pt x="13" y="59"/>
                          </a:lnTo>
                          <a:lnTo>
                            <a:pt x="13" y="59"/>
                          </a:lnTo>
                          <a:lnTo>
                            <a:pt x="13" y="59"/>
                          </a:lnTo>
                          <a:lnTo>
                            <a:pt x="13" y="61"/>
                          </a:lnTo>
                          <a:lnTo>
                            <a:pt x="10" y="70"/>
                          </a:lnTo>
                          <a:lnTo>
                            <a:pt x="9" y="73"/>
                          </a:lnTo>
                          <a:lnTo>
                            <a:pt x="9" y="74"/>
                          </a:lnTo>
                          <a:lnTo>
                            <a:pt x="8" y="76"/>
                          </a:lnTo>
                          <a:lnTo>
                            <a:pt x="8" y="79"/>
                          </a:lnTo>
                          <a:lnTo>
                            <a:pt x="8" y="82"/>
                          </a:lnTo>
                          <a:lnTo>
                            <a:pt x="9" y="81"/>
                          </a:lnTo>
                          <a:lnTo>
                            <a:pt x="10" y="82"/>
                          </a:lnTo>
                          <a:lnTo>
                            <a:pt x="10" y="84"/>
                          </a:lnTo>
                          <a:lnTo>
                            <a:pt x="8" y="89"/>
                          </a:lnTo>
                          <a:lnTo>
                            <a:pt x="6" y="95"/>
                          </a:lnTo>
                          <a:lnTo>
                            <a:pt x="6" y="97"/>
                          </a:lnTo>
                          <a:lnTo>
                            <a:pt x="8" y="97"/>
                          </a:lnTo>
                          <a:lnTo>
                            <a:pt x="9" y="95"/>
                          </a:lnTo>
                          <a:lnTo>
                            <a:pt x="9" y="91"/>
                          </a:lnTo>
                          <a:lnTo>
                            <a:pt x="13" y="84"/>
                          </a:lnTo>
                          <a:lnTo>
                            <a:pt x="12" y="80"/>
                          </a:lnTo>
                          <a:lnTo>
                            <a:pt x="12" y="78"/>
                          </a:lnTo>
                          <a:lnTo>
                            <a:pt x="11" y="77"/>
                          </a:lnTo>
                          <a:lnTo>
                            <a:pt x="16" y="71"/>
                          </a:lnTo>
                          <a:lnTo>
                            <a:pt x="15" y="73"/>
                          </a:lnTo>
                          <a:lnTo>
                            <a:pt x="13" y="78"/>
                          </a:lnTo>
                          <a:lnTo>
                            <a:pt x="13" y="81"/>
                          </a:lnTo>
                          <a:lnTo>
                            <a:pt x="14" y="80"/>
                          </a:lnTo>
                          <a:lnTo>
                            <a:pt x="15" y="80"/>
                          </a:lnTo>
                          <a:lnTo>
                            <a:pt x="15" y="79"/>
                          </a:lnTo>
                          <a:lnTo>
                            <a:pt x="16" y="78"/>
                          </a:lnTo>
                          <a:lnTo>
                            <a:pt x="18" y="80"/>
                          </a:lnTo>
                          <a:lnTo>
                            <a:pt x="18" y="79"/>
                          </a:lnTo>
                          <a:lnTo>
                            <a:pt x="18" y="75"/>
                          </a:lnTo>
                          <a:lnTo>
                            <a:pt x="21" y="77"/>
                          </a:lnTo>
                          <a:lnTo>
                            <a:pt x="23" y="78"/>
                          </a:lnTo>
                          <a:lnTo>
                            <a:pt x="21" y="79"/>
                          </a:lnTo>
                          <a:lnTo>
                            <a:pt x="21" y="80"/>
                          </a:lnTo>
                          <a:lnTo>
                            <a:pt x="20" y="82"/>
                          </a:lnTo>
                          <a:lnTo>
                            <a:pt x="20" y="86"/>
                          </a:lnTo>
                          <a:lnTo>
                            <a:pt x="21" y="87"/>
                          </a:lnTo>
                          <a:lnTo>
                            <a:pt x="22" y="89"/>
                          </a:lnTo>
                          <a:lnTo>
                            <a:pt x="23" y="92"/>
                          </a:lnTo>
                          <a:lnTo>
                            <a:pt x="21" y="94"/>
                          </a:lnTo>
                          <a:lnTo>
                            <a:pt x="20" y="98"/>
                          </a:lnTo>
                          <a:lnTo>
                            <a:pt x="18" y="102"/>
                          </a:lnTo>
                          <a:lnTo>
                            <a:pt x="17" y="104"/>
                          </a:lnTo>
                          <a:lnTo>
                            <a:pt x="18" y="107"/>
                          </a:lnTo>
                          <a:lnTo>
                            <a:pt x="15" y="106"/>
                          </a:lnTo>
                          <a:lnTo>
                            <a:pt x="15" y="107"/>
                          </a:lnTo>
                          <a:lnTo>
                            <a:pt x="17" y="114"/>
                          </a:lnTo>
                          <a:lnTo>
                            <a:pt x="18" y="115"/>
                          </a:lnTo>
                          <a:lnTo>
                            <a:pt x="19" y="115"/>
                          </a:lnTo>
                          <a:lnTo>
                            <a:pt x="19" y="111"/>
                          </a:lnTo>
                          <a:lnTo>
                            <a:pt x="19" y="110"/>
                          </a:lnTo>
                          <a:lnTo>
                            <a:pt x="21" y="110"/>
                          </a:lnTo>
                          <a:lnTo>
                            <a:pt x="25" y="113"/>
                          </a:lnTo>
                          <a:lnTo>
                            <a:pt x="27" y="114"/>
                          </a:lnTo>
                          <a:lnTo>
                            <a:pt x="28" y="112"/>
                          </a:lnTo>
                          <a:lnTo>
                            <a:pt x="28" y="110"/>
                          </a:lnTo>
                          <a:lnTo>
                            <a:pt x="35" y="110"/>
                          </a:lnTo>
                          <a:lnTo>
                            <a:pt x="39" y="108"/>
                          </a:lnTo>
                          <a:lnTo>
                            <a:pt x="40" y="107"/>
                          </a:lnTo>
                          <a:lnTo>
                            <a:pt x="42" y="106"/>
                          </a:lnTo>
                          <a:lnTo>
                            <a:pt x="48" y="107"/>
                          </a:lnTo>
                          <a:lnTo>
                            <a:pt x="47" y="107"/>
                          </a:lnTo>
                          <a:lnTo>
                            <a:pt x="46" y="107"/>
                          </a:lnTo>
                          <a:lnTo>
                            <a:pt x="43" y="110"/>
                          </a:lnTo>
                          <a:lnTo>
                            <a:pt x="40" y="117"/>
                          </a:lnTo>
                          <a:lnTo>
                            <a:pt x="39" y="119"/>
                          </a:lnTo>
                          <a:lnTo>
                            <a:pt x="40" y="121"/>
                          </a:lnTo>
                          <a:lnTo>
                            <a:pt x="42" y="124"/>
                          </a:lnTo>
                          <a:lnTo>
                            <a:pt x="43" y="127"/>
                          </a:lnTo>
                          <a:lnTo>
                            <a:pt x="43" y="127"/>
                          </a:lnTo>
                          <a:lnTo>
                            <a:pt x="44" y="126"/>
                          </a:lnTo>
                          <a:lnTo>
                            <a:pt x="46" y="130"/>
                          </a:lnTo>
                          <a:lnTo>
                            <a:pt x="50" y="128"/>
                          </a:lnTo>
                          <a:lnTo>
                            <a:pt x="52" y="126"/>
                          </a:lnTo>
                          <a:lnTo>
                            <a:pt x="53" y="127"/>
                          </a:lnTo>
                          <a:lnTo>
                            <a:pt x="52" y="128"/>
                          </a:lnTo>
                          <a:lnTo>
                            <a:pt x="52" y="133"/>
                          </a:lnTo>
                          <a:lnTo>
                            <a:pt x="51" y="135"/>
                          </a:lnTo>
                          <a:lnTo>
                            <a:pt x="49" y="138"/>
                          </a:lnTo>
                          <a:lnTo>
                            <a:pt x="52" y="139"/>
                          </a:lnTo>
                          <a:lnTo>
                            <a:pt x="51" y="141"/>
                          </a:lnTo>
                          <a:lnTo>
                            <a:pt x="49" y="146"/>
                          </a:lnTo>
                          <a:lnTo>
                            <a:pt x="50" y="147"/>
                          </a:lnTo>
                          <a:lnTo>
                            <a:pt x="51" y="148"/>
                          </a:lnTo>
                          <a:lnTo>
                            <a:pt x="50" y="149"/>
                          </a:lnTo>
                          <a:lnTo>
                            <a:pt x="49" y="151"/>
                          </a:lnTo>
                          <a:lnTo>
                            <a:pt x="38" y="150"/>
                          </a:lnTo>
                          <a:lnTo>
                            <a:pt x="34" y="153"/>
                          </a:lnTo>
                          <a:lnTo>
                            <a:pt x="30" y="156"/>
                          </a:lnTo>
                          <a:lnTo>
                            <a:pt x="23" y="163"/>
                          </a:lnTo>
                          <a:lnTo>
                            <a:pt x="25" y="164"/>
                          </a:lnTo>
                          <a:lnTo>
                            <a:pt x="28" y="161"/>
                          </a:lnTo>
                          <a:lnTo>
                            <a:pt x="32" y="160"/>
                          </a:lnTo>
                          <a:lnTo>
                            <a:pt x="32" y="163"/>
                          </a:lnTo>
                          <a:lnTo>
                            <a:pt x="32" y="169"/>
                          </a:lnTo>
                          <a:lnTo>
                            <a:pt x="32" y="170"/>
                          </a:lnTo>
                          <a:lnTo>
                            <a:pt x="35" y="171"/>
                          </a:lnTo>
                          <a:lnTo>
                            <a:pt x="31" y="177"/>
                          </a:lnTo>
                          <a:lnTo>
                            <a:pt x="23" y="184"/>
                          </a:lnTo>
                          <a:lnTo>
                            <a:pt x="14" y="188"/>
                          </a:lnTo>
                          <a:lnTo>
                            <a:pt x="14" y="189"/>
                          </a:lnTo>
                          <a:lnTo>
                            <a:pt x="15" y="191"/>
                          </a:lnTo>
                          <a:lnTo>
                            <a:pt x="17" y="194"/>
                          </a:lnTo>
                          <a:lnTo>
                            <a:pt x="17" y="194"/>
                          </a:lnTo>
                          <a:lnTo>
                            <a:pt x="19" y="195"/>
                          </a:lnTo>
                          <a:lnTo>
                            <a:pt x="21" y="194"/>
                          </a:lnTo>
                          <a:lnTo>
                            <a:pt x="24" y="192"/>
                          </a:lnTo>
                          <a:lnTo>
                            <a:pt x="26" y="190"/>
                          </a:lnTo>
                          <a:lnTo>
                            <a:pt x="27" y="191"/>
                          </a:lnTo>
                          <a:lnTo>
                            <a:pt x="28" y="194"/>
                          </a:lnTo>
                          <a:lnTo>
                            <a:pt x="29" y="196"/>
                          </a:lnTo>
                          <a:lnTo>
                            <a:pt x="32" y="196"/>
                          </a:lnTo>
                          <a:lnTo>
                            <a:pt x="35" y="194"/>
                          </a:lnTo>
                          <a:lnTo>
                            <a:pt x="36" y="194"/>
                          </a:lnTo>
                          <a:lnTo>
                            <a:pt x="36" y="194"/>
                          </a:lnTo>
                          <a:lnTo>
                            <a:pt x="41" y="199"/>
                          </a:lnTo>
                          <a:lnTo>
                            <a:pt x="43" y="200"/>
                          </a:lnTo>
                          <a:lnTo>
                            <a:pt x="45" y="200"/>
                          </a:lnTo>
                          <a:lnTo>
                            <a:pt x="47" y="199"/>
                          </a:lnTo>
                          <a:lnTo>
                            <a:pt x="48" y="197"/>
                          </a:lnTo>
                          <a:lnTo>
                            <a:pt x="52" y="195"/>
                          </a:lnTo>
                          <a:lnTo>
                            <a:pt x="56" y="192"/>
                          </a:lnTo>
                          <a:lnTo>
                            <a:pt x="56" y="193"/>
                          </a:lnTo>
                          <a:lnTo>
                            <a:pt x="55" y="196"/>
                          </a:lnTo>
                          <a:lnTo>
                            <a:pt x="51" y="201"/>
                          </a:lnTo>
                          <a:lnTo>
                            <a:pt x="50" y="203"/>
                          </a:lnTo>
                          <a:lnTo>
                            <a:pt x="49" y="205"/>
                          </a:lnTo>
                          <a:lnTo>
                            <a:pt x="45" y="205"/>
                          </a:lnTo>
                          <a:lnTo>
                            <a:pt x="36" y="205"/>
                          </a:lnTo>
                          <a:lnTo>
                            <a:pt x="32" y="206"/>
                          </a:lnTo>
                          <a:lnTo>
                            <a:pt x="30" y="209"/>
                          </a:lnTo>
                          <a:lnTo>
                            <a:pt x="27" y="211"/>
                          </a:lnTo>
                          <a:lnTo>
                            <a:pt x="26" y="215"/>
                          </a:lnTo>
                          <a:lnTo>
                            <a:pt x="14" y="228"/>
                          </a:lnTo>
                          <a:lnTo>
                            <a:pt x="9" y="231"/>
                          </a:lnTo>
                          <a:lnTo>
                            <a:pt x="8" y="233"/>
                          </a:lnTo>
                          <a:lnTo>
                            <a:pt x="8" y="235"/>
                          </a:lnTo>
                          <a:lnTo>
                            <a:pt x="9" y="233"/>
                          </a:lnTo>
                          <a:lnTo>
                            <a:pt x="10" y="232"/>
                          </a:lnTo>
                          <a:lnTo>
                            <a:pt x="13" y="234"/>
                          </a:lnTo>
                          <a:lnTo>
                            <a:pt x="15" y="233"/>
                          </a:lnTo>
                          <a:lnTo>
                            <a:pt x="15" y="235"/>
                          </a:lnTo>
                          <a:lnTo>
                            <a:pt x="17" y="233"/>
                          </a:lnTo>
                          <a:lnTo>
                            <a:pt x="18" y="231"/>
                          </a:lnTo>
                          <a:lnTo>
                            <a:pt x="21" y="229"/>
                          </a:lnTo>
                          <a:lnTo>
                            <a:pt x="22" y="226"/>
                          </a:lnTo>
                          <a:lnTo>
                            <a:pt x="31" y="226"/>
                          </a:lnTo>
                          <a:lnTo>
                            <a:pt x="37" y="228"/>
                          </a:lnTo>
                          <a:lnTo>
                            <a:pt x="39" y="228"/>
                          </a:lnTo>
                          <a:lnTo>
                            <a:pt x="41" y="226"/>
                          </a:lnTo>
                          <a:lnTo>
                            <a:pt x="42" y="219"/>
                          </a:lnTo>
                          <a:lnTo>
                            <a:pt x="43" y="219"/>
                          </a:lnTo>
                          <a:lnTo>
                            <a:pt x="45" y="219"/>
                          </a:lnTo>
                          <a:lnTo>
                            <a:pt x="48" y="218"/>
                          </a:lnTo>
                          <a:lnTo>
                            <a:pt x="53" y="216"/>
                          </a:lnTo>
                          <a:lnTo>
                            <a:pt x="57" y="22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8" name="Freeform 596">
                      <a:extLst>
                        <a:ext uri="{FF2B5EF4-FFF2-40B4-BE49-F238E27FC236}">
                          <a16:creationId xmlns:a16="http://schemas.microsoft.com/office/drawing/2014/main" id="{6040D5D4-49A8-4DC3-B814-67F7F76D6986}"/>
                        </a:ext>
                      </a:extLst>
                    </p:cNvPr>
                    <p:cNvSpPr>
                      <a:spLocks/>
                    </p:cNvSpPr>
                    <p:nvPr/>
                  </p:nvSpPr>
                  <p:spPr bwMode="gray">
                    <a:xfrm>
                      <a:off x="5434083" y="3663954"/>
                      <a:ext cx="7841" cy="5226"/>
                    </a:xfrm>
                    <a:custGeom>
                      <a:avLst/>
                      <a:gdLst>
                        <a:gd name="T0" fmla="*/ 4 w 6"/>
                        <a:gd name="T1" fmla="*/ 1 h 4"/>
                        <a:gd name="T2" fmla="*/ 4 w 6"/>
                        <a:gd name="T3" fmla="*/ 0 h 4"/>
                        <a:gd name="T4" fmla="*/ 2 w 6"/>
                        <a:gd name="T5" fmla="*/ 1 h 4"/>
                        <a:gd name="T6" fmla="*/ 1 w 6"/>
                        <a:gd name="T7" fmla="*/ 2 h 4"/>
                        <a:gd name="T8" fmla="*/ 0 w 6"/>
                        <a:gd name="T9" fmla="*/ 3 h 4"/>
                        <a:gd name="T10" fmla="*/ 1 w 6"/>
                        <a:gd name="T11" fmla="*/ 3 h 4"/>
                        <a:gd name="T12" fmla="*/ 3 w 6"/>
                        <a:gd name="T13" fmla="*/ 4 h 4"/>
                        <a:gd name="T14" fmla="*/ 5 w 6"/>
                        <a:gd name="T15" fmla="*/ 4 h 4"/>
                        <a:gd name="T16" fmla="*/ 6 w 6"/>
                        <a:gd name="T17" fmla="*/ 2 h 4"/>
                        <a:gd name="T18" fmla="*/ 6 w 6"/>
                        <a:gd name="T19" fmla="*/ 2 h 4"/>
                        <a:gd name="T20" fmla="*/ 4 w 6"/>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4" y="1"/>
                          </a:moveTo>
                          <a:lnTo>
                            <a:pt x="4" y="0"/>
                          </a:lnTo>
                          <a:lnTo>
                            <a:pt x="2" y="1"/>
                          </a:lnTo>
                          <a:lnTo>
                            <a:pt x="1" y="2"/>
                          </a:lnTo>
                          <a:lnTo>
                            <a:pt x="0" y="3"/>
                          </a:lnTo>
                          <a:lnTo>
                            <a:pt x="1" y="3"/>
                          </a:lnTo>
                          <a:lnTo>
                            <a:pt x="3" y="4"/>
                          </a:lnTo>
                          <a:lnTo>
                            <a:pt x="5" y="4"/>
                          </a:lnTo>
                          <a:lnTo>
                            <a:pt x="6" y="2"/>
                          </a:lnTo>
                          <a:lnTo>
                            <a:pt x="6" y="2"/>
                          </a:lnTo>
                          <a:lnTo>
                            <a:pt x="4"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9" name="Freeform 597">
                      <a:extLst>
                        <a:ext uri="{FF2B5EF4-FFF2-40B4-BE49-F238E27FC236}">
                          <a16:creationId xmlns:a16="http://schemas.microsoft.com/office/drawing/2014/main" id="{FA6C8506-248D-4A5C-993B-047927804E75}"/>
                        </a:ext>
                      </a:extLst>
                    </p:cNvPr>
                    <p:cNvSpPr>
                      <a:spLocks/>
                    </p:cNvSpPr>
                    <p:nvPr/>
                  </p:nvSpPr>
                  <p:spPr bwMode="gray">
                    <a:xfrm>
                      <a:off x="5372667" y="3575096"/>
                      <a:ext cx="6533" cy="6533"/>
                    </a:xfrm>
                    <a:custGeom>
                      <a:avLst/>
                      <a:gdLst>
                        <a:gd name="T0" fmla="*/ 4 w 5"/>
                        <a:gd name="T1" fmla="*/ 5 h 5"/>
                        <a:gd name="T2" fmla="*/ 5 w 5"/>
                        <a:gd name="T3" fmla="*/ 3 h 5"/>
                        <a:gd name="T4" fmla="*/ 1 w 5"/>
                        <a:gd name="T5" fmla="*/ 0 h 5"/>
                        <a:gd name="T6" fmla="*/ 0 w 5"/>
                        <a:gd name="T7" fmla="*/ 0 h 5"/>
                        <a:gd name="T8" fmla="*/ 4 w 5"/>
                        <a:gd name="T9" fmla="*/ 5 h 5"/>
                      </a:gdLst>
                      <a:ahLst/>
                      <a:cxnLst>
                        <a:cxn ang="0">
                          <a:pos x="T0" y="T1"/>
                        </a:cxn>
                        <a:cxn ang="0">
                          <a:pos x="T2" y="T3"/>
                        </a:cxn>
                        <a:cxn ang="0">
                          <a:pos x="T4" y="T5"/>
                        </a:cxn>
                        <a:cxn ang="0">
                          <a:pos x="T6" y="T7"/>
                        </a:cxn>
                        <a:cxn ang="0">
                          <a:pos x="T8" y="T9"/>
                        </a:cxn>
                      </a:cxnLst>
                      <a:rect l="0" t="0" r="r" b="b"/>
                      <a:pathLst>
                        <a:path w="5" h="5">
                          <a:moveTo>
                            <a:pt x="4" y="5"/>
                          </a:moveTo>
                          <a:lnTo>
                            <a:pt x="5" y="3"/>
                          </a:lnTo>
                          <a:lnTo>
                            <a:pt x="1" y="0"/>
                          </a:lnTo>
                          <a:lnTo>
                            <a:pt x="0" y="0"/>
                          </a:lnTo>
                          <a:lnTo>
                            <a:pt x="4"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0" name="Freeform 598">
                      <a:extLst>
                        <a:ext uri="{FF2B5EF4-FFF2-40B4-BE49-F238E27FC236}">
                          <a16:creationId xmlns:a16="http://schemas.microsoft.com/office/drawing/2014/main" id="{05D54D7C-A039-4160-8BE2-02F7096CA82C}"/>
                        </a:ext>
                      </a:extLst>
                    </p:cNvPr>
                    <p:cNvSpPr>
                      <a:spLocks/>
                    </p:cNvSpPr>
                    <p:nvPr/>
                  </p:nvSpPr>
                  <p:spPr bwMode="gray">
                    <a:xfrm>
                      <a:off x="5364826" y="3539815"/>
                      <a:ext cx="9147" cy="11761"/>
                    </a:xfrm>
                    <a:custGeom>
                      <a:avLst/>
                      <a:gdLst>
                        <a:gd name="T0" fmla="*/ 6 w 7"/>
                        <a:gd name="T1" fmla="*/ 0 h 9"/>
                        <a:gd name="T2" fmla="*/ 3 w 7"/>
                        <a:gd name="T3" fmla="*/ 4 h 9"/>
                        <a:gd name="T4" fmla="*/ 0 w 7"/>
                        <a:gd name="T5" fmla="*/ 9 h 9"/>
                        <a:gd name="T6" fmla="*/ 3 w 7"/>
                        <a:gd name="T7" fmla="*/ 9 h 9"/>
                        <a:gd name="T8" fmla="*/ 6 w 7"/>
                        <a:gd name="T9" fmla="*/ 7 h 9"/>
                        <a:gd name="T10" fmla="*/ 7 w 7"/>
                        <a:gd name="T11" fmla="*/ 5 h 9"/>
                        <a:gd name="T12" fmla="*/ 7 w 7"/>
                        <a:gd name="T13" fmla="*/ 3 h 9"/>
                        <a:gd name="T14" fmla="*/ 7 w 7"/>
                        <a:gd name="T15" fmla="*/ 2 h 9"/>
                        <a:gd name="T16" fmla="*/ 6 w 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6" y="0"/>
                          </a:moveTo>
                          <a:lnTo>
                            <a:pt x="3" y="4"/>
                          </a:lnTo>
                          <a:lnTo>
                            <a:pt x="0" y="9"/>
                          </a:lnTo>
                          <a:lnTo>
                            <a:pt x="3" y="9"/>
                          </a:lnTo>
                          <a:lnTo>
                            <a:pt x="6" y="7"/>
                          </a:lnTo>
                          <a:lnTo>
                            <a:pt x="7" y="5"/>
                          </a:lnTo>
                          <a:lnTo>
                            <a:pt x="7" y="3"/>
                          </a:lnTo>
                          <a:lnTo>
                            <a:pt x="7" y="2"/>
                          </a:lnTo>
                          <a:lnTo>
                            <a:pt x="6"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1" name="Freeform 599">
                      <a:extLst>
                        <a:ext uri="{FF2B5EF4-FFF2-40B4-BE49-F238E27FC236}">
                          <a16:creationId xmlns:a16="http://schemas.microsoft.com/office/drawing/2014/main" id="{4F573335-8142-448F-ADD5-89A01E281154}"/>
                        </a:ext>
                      </a:extLst>
                    </p:cNvPr>
                    <p:cNvSpPr>
                      <a:spLocks/>
                    </p:cNvSpPr>
                    <p:nvPr/>
                  </p:nvSpPr>
                  <p:spPr bwMode="gray">
                    <a:xfrm>
                      <a:off x="5353066" y="3494080"/>
                      <a:ext cx="5226" cy="10454"/>
                    </a:xfrm>
                    <a:custGeom>
                      <a:avLst/>
                      <a:gdLst>
                        <a:gd name="T0" fmla="*/ 1 w 4"/>
                        <a:gd name="T1" fmla="*/ 0 h 8"/>
                        <a:gd name="T2" fmla="*/ 1 w 4"/>
                        <a:gd name="T3" fmla="*/ 0 h 8"/>
                        <a:gd name="T4" fmla="*/ 0 w 4"/>
                        <a:gd name="T5" fmla="*/ 2 h 8"/>
                        <a:gd name="T6" fmla="*/ 1 w 4"/>
                        <a:gd name="T7" fmla="*/ 5 h 8"/>
                        <a:gd name="T8" fmla="*/ 2 w 4"/>
                        <a:gd name="T9" fmla="*/ 8 h 8"/>
                        <a:gd name="T10" fmla="*/ 3 w 4"/>
                        <a:gd name="T11" fmla="*/ 7 h 8"/>
                        <a:gd name="T12" fmla="*/ 4 w 4"/>
                        <a:gd name="T13" fmla="*/ 3 h 8"/>
                        <a:gd name="T14" fmla="*/ 3 w 4"/>
                        <a:gd name="T15" fmla="*/ 0 h 8"/>
                        <a:gd name="T16" fmla="*/ 1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1" y="0"/>
                          </a:moveTo>
                          <a:lnTo>
                            <a:pt x="1" y="0"/>
                          </a:lnTo>
                          <a:lnTo>
                            <a:pt x="0" y="2"/>
                          </a:lnTo>
                          <a:lnTo>
                            <a:pt x="1" y="5"/>
                          </a:lnTo>
                          <a:lnTo>
                            <a:pt x="2" y="8"/>
                          </a:lnTo>
                          <a:lnTo>
                            <a:pt x="3" y="7"/>
                          </a:lnTo>
                          <a:lnTo>
                            <a:pt x="4" y="3"/>
                          </a:lnTo>
                          <a:lnTo>
                            <a:pt x="3"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2" name="Freeform 600">
                      <a:extLst>
                        <a:ext uri="{FF2B5EF4-FFF2-40B4-BE49-F238E27FC236}">
                          <a16:creationId xmlns:a16="http://schemas.microsoft.com/office/drawing/2014/main" id="{E4961698-E0E6-46D7-AE65-004D345ED812}"/>
                        </a:ext>
                      </a:extLst>
                    </p:cNvPr>
                    <p:cNvSpPr>
                      <a:spLocks/>
                    </p:cNvSpPr>
                    <p:nvPr/>
                  </p:nvSpPr>
                  <p:spPr bwMode="gray">
                    <a:xfrm>
                      <a:off x="5329545" y="3486239"/>
                      <a:ext cx="9147" cy="10454"/>
                    </a:xfrm>
                    <a:custGeom>
                      <a:avLst/>
                      <a:gdLst>
                        <a:gd name="T0" fmla="*/ 5 w 7"/>
                        <a:gd name="T1" fmla="*/ 1 h 8"/>
                        <a:gd name="T2" fmla="*/ 5 w 7"/>
                        <a:gd name="T3" fmla="*/ 0 h 8"/>
                        <a:gd name="T4" fmla="*/ 4 w 7"/>
                        <a:gd name="T5" fmla="*/ 1 h 8"/>
                        <a:gd name="T6" fmla="*/ 1 w 7"/>
                        <a:gd name="T7" fmla="*/ 2 h 8"/>
                        <a:gd name="T8" fmla="*/ 0 w 7"/>
                        <a:gd name="T9" fmla="*/ 5 h 8"/>
                        <a:gd name="T10" fmla="*/ 0 w 7"/>
                        <a:gd name="T11" fmla="*/ 6 h 8"/>
                        <a:gd name="T12" fmla="*/ 2 w 7"/>
                        <a:gd name="T13" fmla="*/ 4 h 8"/>
                        <a:gd name="T14" fmla="*/ 4 w 7"/>
                        <a:gd name="T15" fmla="*/ 8 h 8"/>
                        <a:gd name="T16" fmla="*/ 6 w 7"/>
                        <a:gd name="T17" fmla="*/ 6 h 8"/>
                        <a:gd name="T18" fmla="*/ 7 w 7"/>
                        <a:gd name="T19" fmla="*/ 4 h 8"/>
                        <a:gd name="T20" fmla="*/ 5 w 7"/>
                        <a:gd name="T2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1"/>
                          </a:moveTo>
                          <a:lnTo>
                            <a:pt x="5" y="0"/>
                          </a:lnTo>
                          <a:lnTo>
                            <a:pt x="4" y="1"/>
                          </a:lnTo>
                          <a:lnTo>
                            <a:pt x="1" y="2"/>
                          </a:lnTo>
                          <a:lnTo>
                            <a:pt x="0" y="5"/>
                          </a:lnTo>
                          <a:lnTo>
                            <a:pt x="0" y="6"/>
                          </a:lnTo>
                          <a:lnTo>
                            <a:pt x="2" y="4"/>
                          </a:lnTo>
                          <a:lnTo>
                            <a:pt x="4" y="8"/>
                          </a:lnTo>
                          <a:lnTo>
                            <a:pt x="6" y="6"/>
                          </a:lnTo>
                          <a:lnTo>
                            <a:pt x="7" y="4"/>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3" name="Freeform 601">
                      <a:extLst>
                        <a:ext uri="{FF2B5EF4-FFF2-40B4-BE49-F238E27FC236}">
                          <a16:creationId xmlns:a16="http://schemas.microsoft.com/office/drawing/2014/main" id="{5D9C43F5-E315-4BDC-91F0-538EC8AA368E}"/>
                        </a:ext>
                      </a:extLst>
                    </p:cNvPr>
                    <p:cNvSpPr>
                      <a:spLocks/>
                    </p:cNvSpPr>
                    <p:nvPr/>
                  </p:nvSpPr>
                  <p:spPr bwMode="gray">
                    <a:xfrm>
                      <a:off x="5338693" y="3478399"/>
                      <a:ext cx="6533" cy="11761"/>
                    </a:xfrm>
                    <a:custGeom>
                      <a:avLst/>
                      <a:gdLst>
                        <a:gd name="T0" fmla="*/ 5 w 5"/>
                        <a:gd name="T1" fmla="*/ 0 h 9"/>
                        <a:gd name="T2" fmla="*/ 3 w 5"/>
                        <a:gd name="T3" fmla="*/ 2 h 9"/>
                        <a:gd name="T4" fmla="*/ 2 w 5"/>
                        <a:gd name="T5" fmla="*/ 4 h 9"/>
                        <a:gd name="T6" fmla="*/ 1 w 5"/>
                        <a:gd name="T7" fmla="*/ 5 h 9"/>
                        <a:gd name="T8" fmla="*/ 0 w 5"/>
                        <a:gd name="T9" fmla="*/ 7 h 9"/>
                        <a:gd name="T10" fmla="*/ 0 w 5"/>
                        <a:gd name="T11" fmla="*/ 9 h 9"/>
                        <a:gd name="T12" fmla="*/ 1 w 5"/>
                        <a:gd name="T13" fmla="*/ 8 h 9"/>
                        <a:gd name="T14" fmla="*/ 3 w 5"/>
                        <a:gd name="T15" fmla="*/ 6 h 9"/>
                        <a:gd name="T16" fmla="*/ 4 w 5"/>
                        <a:gd name="T17" fmla="*/ 3 h 9"/>
                        <a:gd name="T18" fmla="*/ 5 w 5"/>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9">
                          <a:moveTo>
                            <a:pt x="5" y="0"/>
                          </a:moveTo>
                          <a:lnTo>
                            <a:pt x="3" y="2"/>
                          </a:lnTo>
                          <a:lnTo>
                            <a:pt x="2" y="4"/>
                          </a:lnTo>
                          <a:lnTo>
                            <a:pt x="1" y="5"/>
                          </a:lnTo>
                          <a:lnTo>
                            <a:pt x="0" y="7"/>
                          </a:lnTo>
                          <a:lnTo>
                            <a:pt x="0" y="9"/>
                          </a:lnTo>
                          <a:lnTo>
                            <a:pt x="1" y="8"/>
                          </a:lnTo>
                          <a:lnTo>
                            <a:pt x="3" y="6"/>
                          </a:lnTo>
                          <a:lnTo>
                            <a:pt x="4" y="3"/>
                          </a:lnTo>
                          <a:lnTo>
                            <a:pt x="5"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4" name="Freeform 602">
                      <a:extLst>
                        <a:ext uri="{FF2B5EF4-FFF2-40B4-BE49-F238E27FC236}">
                          <a16:creationId xmlns:a16="http://schemas.microsoft.com/office/drawing/2014/main" id="{4C8B93E6-C7CB-41D5-8DC5-3D8F990A97F2}"/>
                        </a:ext>
                      </a:extLst>
                    </p:cNvPr>
                    <p:cNvSpPr>
                      <a:spLocks/>
                    </p:cNvSpPr>
                    <p:nvPr/>
                  </p:nvSpPr>
                  <p:spPr bwMode="gray">
                    <a:xfrm>
                      <a:off x="5332159" y="3460106"/>
                      <a:ext cx="13067" cy="13067"/>
                    </a:xfrm>
                    <a:custGeom>
                      <a:avLst/>
                      <a:gdLst>
                        <a:gd name="T0" fmla="*/ 0 w 10"/>
                        <a:gd name="T1" fmla="*/ 9 h 10"/>
                        <a:gd name="T2" fmla="*/ 0 w 10"/>
                        <a:gd name="T3" fmla="*/ 8 h 10"/>
                        <a:gd name="T4" fmla="*/ 0 w 10"/>
                        <a:gd name="T5" fmla="*/ 9 h 10"/>
                        <a:gd name="T6" fmla="*/ 2 w 10"/>
                        <a:gd name="T7" fmla="*/ 10 h 10"/>
                        <a:gd name="T8" fmla="*/ 5 w 10"/>
                        <a:gd name="T9" fmla="*/ 10 h 10"/>
                        <a:gd name="T10" fmla="*/ 8 w 10"/>
                        <a:gd name="T11" fmla="*/ 8 h 10"/>
                        <a:gd name="T12" fmla="*/ 10 w 10"/>
                        <a:gd name="T13" fmla="*/ 7 h 10"/>
                        <a:gd name="T14" fmla="*/ 10 w 10"/>
                        <a:gd name="T15" fmla="*/ 5 h 10"/>
                        <a:gd name="T16" fmla="*/ 5 w 10"/>
                        <a:gd name="T17" fmla="*/ 1 h 10"/>
                        <a:gd name="T18" fmla="*/ 5 w 10"/>
                        <a:gd name="T19" fmla="*/ 0 h 10"/>
                        <a:gd name="T20" fmla="*/ 2 w 10"/>
                        <a:gd name="T21" fmla="*/ 0 h 10"/>
                        <a:gd name="T22" fmla="*/ 1 w 10"/>
                        <a:gd name="T23" fmla="*/ 1 h 10"/>
                        <a:gd name="T24" fmla="*/ 2 w 10"/>
                        <a:gd name="T25" fmla="*/ 3 h 10"/>
                        <a:gd name="T26" fmla="*/ 4 w 10"/>
                        <a:gd name="T27" fmla="*/ 4 h 10"/>
                        <a:gd name="T28" fmla="*/ 4 w 10"/>
                        <a:gd name="T29" fmla="*/ 7 h 10"/>
                        <a:gd name="T30" fmla="*/ 4 w 10"/>
                        <a:gd name="T31" fmla="*/ 7 h 10"/>
                        <a:gd name="T32" fmla="*/ 4 w 10"/>
                        <a:gd name="T33" fmla="*/ 8 h 10"/>
                        <a:gd name="T34" fmla="*/ 2 w 10"/>
                        <a:gd name="T35" fmla="*/ 9 h 10"/>
                        <a:gd name="T36" fmla="*/ 0 w 10"/>
                        <a:gd name="T3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0" y="9"/>
                          </a:moveTo>
                          <a:lnTo>
                            <a:pt x="0" y="8"/>
                          </a:lnTo>
                          <a:lnTo>
                            <a:pt x="0" y="9"/>
                          </a:lnTo>
                          <a:lnTo>
                            <a:pt x="2" y="10"/>
                          </a:lnTo>
                          <a:lnTo>
                            <a:pt x="5" y="10"/>
                          </a:lnTo>
                          <a:lnTo>
                            <a:pt x="8" y="8"/>
                          </a:lnTo>
                          <a:lnTo>
                            <a:pt x="10" y="7"/>
                          </a:lnTo>
                          <a:lnTo>
                            <a:pt x="10" y="5"/>
                          </a:lnTo>
                          <a:lnTo>
                            <a:pt x="5" y="1"/>
                          </a:lnTo>
                          <a:lnTo>
                            <a:pt x="5" y="0"/>
                          </a:lnTo>
                          <a:lnTo>
                            <a:pt x="2" y="0"/>
                          </a:lnTo>
                          <a:lnTo>
                            <a:pt x="1" y="1"/>
                          </a:lnTo>
                          <a:lnTo>
                            <a:pt x="2" y="3"/>
                          </a:lnTo>
                          <a:lnTo>
                            <a:pt x="4" y="4"/>
                          </a:lnTo>
                          <a:lnTo>
                            <a:pt x="4" y="7"/>
                          </a:lnTo>
                          <a:lnTo>
                            <a:pt x="4" y="7"/>
                          </a:lnTo>
                          <a:lnTo>
                            <a:pt x="4" y="8"/>
                          </a:lnTo>
                          <a:lnTo>
                            <a:pt x="2" y="9"/>
                          </a:lnTo>
                          <a:lnTo>
                            <a:pt x="0" y="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5" name="Freeform 603">
                      <a:extLst>
                        <a:ext uri="{FF2B5EF4-FFF2-40B4-BE49-F238E27FC236}">
                          <a16:creationId xmlns:a16="http://schemas.microsoft.com/office/drawing/2014/main" id="{94823EE5-7701-46C0-B10E-055ADEF95D97}"/>
                        </a:ext>
                      </a:extLst>
                    </p:cNvPr>
                    <p:cNvSpPr>
                      <a:spLocks/>
                    </p:cNvSpPr>
                    <p:nvPr/>
                  </p:nvSpPr>
                  <p:spPr bwMode="gray">
                    <a:xfrm>
                      <a:off x="5325625" y="3418291"/>
                      <a:ext cx="19600" cy="24828"/>
                    </a:xfrm>
                    <a:custGeom>
                      <a:avLst/>
                      <a:gdLst>
                        <a:gd name="T0" fmla="*/ 5 w 15"/>
                        <a:gd name="T1" fmla="*/ 1 h 19"/>
                        <a:gd name="T2" fmla="*/ 5 w 15"/>
                        <a:gd name="T3" fmla="*/ 0 h 19"/>
                        <a:gd name="T4" fmla="*/ 4 w 15"/>
                        <a:gd name="T5" fmla="*/ 6 h 19"/>
                        <a:gd name="T6" fmla="*/ 2 w 15"/>
                        <a:gd name="T7" fmla="*/ 4 h 19"/>
                        <a:gd name="T8" fmla="*/ 0 w 15"/>
                        <a:gd name="T9" fmla="*/ 6 h 19"/>
                        <a:gd name="T10" fmla="*/ 0 w 15"/>
                        <a:gd name="T11" fmla="*/ 9 h 19"/>
                        <a:gd name="T12" fmla="*/ 1 w 15"/>
                        <a:gd name="T13" fmla="*/ 10 h 19"/>
                        <a:gd name="T14" fmla="*/ 3 w 15"/>
                        <a:gd name="T15" fmla="*/ 10 h 19"/>
                        <a:gd name="T16" fmla="*/ 4 w 15"/>
                        <a:gd name="T17" fmla="*/ 13 h 19"/>
                        <a:gd name="T18" fmla="*/ 5 w 15"/>
                        <a:gd name="T19" fmla="*/ 15 h 19"/>
                        <a:gd name="T20" fmla="*/ 5 w 15"/>
                        <a:gd name="T21" fmla="*/ 17 h 19"/>
                        <a:gd name="T22" fmla="*/ 11 w 15"/>
                        <a:gd name="T23" fmla="*/ 16 h 19"/>
                        <a:gd name="T24" fmla="*/ 11 w 15"/>
                        <a:gd name="T25" fmla="*/ 19 h 19"/>
                        <a:gd name="T26" fmla="*/ 13 w 15"/>
                        <a:gd name="T27" fmla="*/ 18 h 19"/>
                        <a:gd name="T28" fmla="*/ 15 w 15"/>
                        <a:gd name="T29" fmla="*/ 14 h 19"/>
                        <a:gd name="T30" fmla="*/ 11 w 15"/>
                        <a:gd name="T31" fmla="*/ 13 h 19"/>
                        <a:gd name="T32" fmla="*/ 10 w 15"/>
                        <a:gd name="T33" fmla="*/ 12 h 19"/>
                        <a:gd name="T34" fmla="*/ 10 w 15"/>
                        <a:gd name="T35" fmla="*/ 9 h 19"/>
                        <a:gd name="T36" fmla="*/ 8 w 15"/>
                        <a:gd name="T37" fmla="*/ 6 h 19"/>
                        <a:gd name="T38" fmla="*/ 8 w 15"/>
                        <a:gd name="T39" fmla="*/ 5 h 19"/>
                        <a:gd name="T40" fmla="*/ 7 w 15"/>
                        <a:gd name="T41" fmla="*/ 2 h 19"/>
                        <a:gd name="T42" fmla="*/ 5 w 15"/>
                        <a:gd name="T4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5" y="1"/>
                          </a:moveTo>
                          <a:lnTo>
                            <a:pt x="5" y="0"/>
                          </a:lnTo>
                          <a:lnTo>
                            <a:pt x="4" y="6"/>
                          </a:lnTo>
                          <a:lnTo>
                            <a:pt x="2" y="4"/>
                          </a:lnTo>
                          <a:lnTo>
                            <a:pt x="0" y="6"/>
                          </a:lnTo>
                          <a:lnTo>
                            <a:pt x="0" y="9"/>
                          </a:lnTo>
                          <a:lnTo>
                            <a:pt x="1" y="10"/>
                          </a:lnTo>
                          <a:lnTo>
                            <a:pt x="3" y="10"/>
                          </a:lnTo>
                          <a:lnTo>
                            <a:pt x="4" y="13"/>
                          </a:lnTo>
                          <a:lnTo>
                            <a:pt x="5" y="15"/>
                          </a:lnTo>
                          <a:lnTo>
                            <a:pt x="5" y="17"/>
                          </a:lnTo>
                          <a:lnTo>
                            <a:pt x="11" y="16"/>
                          </a:lnTo>
                          <a:lnTo>
                            <a:pt x="11" y="19"/>
                          </a:lnTo>
                          <a:lnTo>
                            <a:pt x="13" y="18"/>
                          </a:lnTo>
                          <a:lnTo>
                            <a:pt x="15" y="14"/>
                          </a:lnTo>
                          <a:lnTo>
                            <a:pt x="11" y="13"/>
                          </a:lnTo>
                          <a:lnTo>
                            <a:pt x="10" y="12"/>
                          </a:lnTo>
                          <a:lnTo>
                            <a:pt x="10" y="9"/>
                          </a:lnTo>
                          <a:lnTo>
                            <a:pt x="8" y="6"/>
                          </a:lnTo>
                          <a:lnTo>
                            <a:pt x="8" y="5"/>
                          </a:lnTo>
                          <a:lnTo>
                            <a:pt x="7" y="2"/>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402" name="Freeform 655">
                    <a:extLst>
                      <a:ext uri="{FF2B5EF4-FFF2-40B4-BE49-F238E27FC236}">
                        <a16:creationId xmlns:a16="http://schemas.microsoft.com/office/drawing/2014/main" id="{40F07B5F-1B26-4CC7-894A-71B884BA86DE}"/>
                      </a:ext>
                    </a:extLst>
                  </p:cNvPr>
                  <p:cNvSpPr>
                    <a:spLocks/>
                  </p:cNvSpPr>
                  <p:nvPr/>
                </p:nvSpPr>
                <p:spPr bwMode="gray">
                  <a:xfrm>
                    <a:off x="7426654" y="4165673"/>
                    <a:ext cx="132604" cy="116394"/>
                  </a:xfrm>
                  <a:custGeom>
                    <a:avLst/>
                    <a:gdLst>
                      <a:gd name="T0" fmla="*/ 9 w 41"/>
                      <a:gd name="T1" fmla="*/ 10 h 36"/>
                      <a:gd name="T2" fmla="*/ 8 w 41"/>
                      <a:gd name="T3" fmla="*/ 14 h 36"/>
                      <a:gd name="T4" fmla="*/ 6 w 41"/>
                      <a:gd name="T5" fmla="*/ 16 h 36"/>
                      <a:gd name="T6" fmla="*/ 3 w 41"/>
                      <a:gd name="T7" fmla="*/ 17 h 36"/>
                      <a:gd name="T8" fmla="*/ 3 w 41"/>
                      <a:gd name="T9" fmla="*/ 20 h 36"/>
                      <a:gd name="T10" fmla="*/ 0 w 41"/>
                      <a:gd name="T11" fmla="*/ 23 h 36"/>
                      <a:gd name="T12" fmla="*/ 5 w 41"/>
                      <a:gd name="T13" fmla="*/ 26 h 36"/>
                      <a:gd name="T14" fmla="*/ 7 w 41"/>
                      <a:gd name="T15" fmla="*/ 31 h 36"/>
                      <a:gd name="T16" fmla="*/ 10 w 41"/>
                      <a:gd name="T17" fmla="*/ 33 h 36"/>
                      <a:gd name="T18" fmla="*/ 14 w 41"/>
                      <a:gd name="T19" fmla="*/ 30 h 36"/>
                      <a:gd name="T20" fmla="*/ 15 w 41"/>
                      <a:gd name="T21" fmla="*/ 27 h 36"/>
                      <a:gd name="T22" fmla="*/ 24 w 41"/>
                      <a:gd name="T23" fmla="*/ 24 h 36"/>
                      <a:gd name="T24" fmla="*/ 28 w 41"/>
                      <a:gd name="T25" fmla="*/ 28 h 36"/>
                      <a:gd name="T26" fmla="*/ 29 w 41"/>
                      <a:gd name="T27" fmla="*/ 31 h 36"/>
                      <a:gd name="T28" fmla="*/ 29 w 41"/>
                      <a:gd name="T29" fmla="*/ 35 h 36"/>
                      <a:gd name="T30" fmla="*/ 29 w 41"/>
                      <a:gd name="T31" fmla="*/ 36 h 36"/>
                      <a:gd name="T32" fmla="*/ 30 w 41"/>
                      <a:gd name="T33" fmla="*/ 36 h 36"/>
                      <a:gd name="T34" fmla="*/ 34 w 41"/>
                      <a:gd name="T35" fmla="*/ 34 h 36"/>
                      <a:gd name="T36" fmla="*/ 35 w 41"/>
                      <a:gd name="T37" fmla="*/ 31 h 36"/>
                      <a:gd name="T38" fmla="*/ 39 w 41"/>
                      <a:gd name="T39" fmla="*/ 30 h 36"/>
                      <a:gd name="T40" fmla="*/ 40 w 41"/>
                      <a:gd name="T41" fmla="*/ 28 h 36"/>
                      <a:gd name="T42" fmla="*/ 39 w 41"/>
                      <a:gd name="T43" fmla="*/ 24 h 36"/>
                      <a:gd name="T44" fmla="*/ 38 w 41"/>
                      <a:gd name="T45" fmla="*/ 23 h 36"/>
                      <a:gd name="T46" fmla="*/ 40 w 41"/>
                      <a:gd name="T47" fmla="*/ 26 h 36"/>
                      <a:gd name="T48" fmla="*/ 41 w 41"/>
                      <a:gd name="T49" fmla="*/ 23 h 36"/>
                      <a:gd name="T50" fmla="*/ 39 w 41"/>
                      <a:gd name="T51" fmla="*/ 19 h 36"/>
                      <a:gd name="T52" fmla="*/ 38 w 41"/>
                      <a:gd name="T53" fmla="*/ 19 h 36"/>
                      <a:gd name="T54" fmla="*/ 33 w 41"/>
                      <a:gd name="T55" fmla="*/ 19 h 36"/>
                      <a:gd name="T56" fmla="*/ 35 w 41"/>
                      <a:gd name="T57" fmla="*/ 16 h 36"/>
                      <a:gd name="T58" fmla="*/ 35 w 41"/>
                      <a:gd name="T59" fmla="*/ 11 h 36"/>
                      <a:gd name="T60" fmla="*/ 32 w 41"/>
                      <a:gd name="T61" fmla="*/ 7 h 36"/>
                      <a:gd name="T62" fmla="*/ 31 w 41"/>
                      <a:gd name="T63" fmla="*/ 5 h 36"/>
                      <a:gd name="T64" fmla="*/ 26 w 41"/>
                      <a:gd name="T65" fmla="*/ 3 h 36"/>
                      <a:gd name="T66" fmla="*/ 19 w 41"/>
                      <a:gd name="T67" fmla="*/ 5 h 36"/>
                      <a:gd name="T68" fmla="*/ 17 w 41"/>
                      <a:gd name="T69" fmla="*/ 7 h 36"/>
                      <a:gd name="T70" fmla="*/ 15 w 41"/>
                      <a:gd name="T71" fmla="*/ 7 h 36"/>
                      <a:gd name="T72" fmla="*/ 14 w 41"/>
                      <a:gd name="T73" fmla="*/ 6 h 36"/>
                      <a:gd name="T74" fmla="*/ 17 w 41"/>
                      <a:gd name="T75" fmla="*/ 3 h 36"/>
                      <a:gd name="T76" fmla="*/ 16 w 41"/>
                      <a:gd name="T77" fmla="*/ 2 h 36"/>
                      <a:gd name="T78" fmla="*/ 14 w 41"/>
                      <a:gd name="T79" fmla="*/ 1 h 36"/>
                      <a:gd name="T80" fmla="*/ 11 w 41"/>
                      <a:gd name="T81" fmla="*/ 0 h 36"/>
                      <a:gd name="T82" fmla="*/ 11 w 41"/>
                      <a:gd name="T83" fmla="*/ 1 h 36"/>
                      <a:gd name="T84" fmla="*/ 10 w 41"/>
                      <a:gd name="T85" fmla="*/ 2 h 36"/>
                      <a:gd name="T86" fmla="*/ 10 w 41"/>
                      <a:gd name="T87" fmla="*/ 3 h 36"/>
                      <a:gd name="T88" fmla="*/ 10 w 41"/>
                      <a:gd name="T89" fmla="*/ 6 h 36"/>
                      <a:gd name="T90" fmla="*/ 10 w 41"/>
                      <a:gd name="T91" fmla="*/ 8 h 36"/>
                      <a:gd name="T92" fmla="*/ 10 w 41"/>
                      <a:gd name="T93" fmla="*/ 10 h 36"/>
                      <a:gd name="T94" fmla="*/ 9 w 41"/>
                      <a:gd name="T95"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36">
                        <a:moveTo>
                          <a:pt x="9" y="10"/>
                        </a:moveTo>
                        <a:lnTo>
                          <a:pt x="8" y="14"/>
                        </a:lnTo>
                        <a:lnTo>
                          <a:pt x="6" y="16"/>
                        </a:lnTo>
                        <a:lnTo>
                          <a:pt x="3" y="17"/>
                        </a:lnTo>
                        <a:lnTo>
                          <a:pt x="3" y="20"/>
                        </a:lnTo>
                        <a:lnTo>
                          <a:pt x="0" y="23"/>
                        </a:lnTo>
                        <a:lnTo>
                          <a:pt x="5" y="26"/>
                        </a:lnTo>
                        <a:lnTo>
                          <a:pt x="7" y="31"/>
                        </a:lnTo>
                        <a:lnTo>
                          <a:pt x="10" y="33"/>
                        </a:lnTo>
                        <a:lnTo>
                          <a:pt x="14" y="30"/>
                        </a:lnTo>
                        <a:lnTo>
                          <a:pt x="15" y="27"/>
                        </a:lnTo>
                        <a:lnTo>
                          <a:pt x="24" y="24"/>
                        </a:lnTo>
                        <a:lnTo>
                          <a:pt x="28" y="28"/>
                        </a:lnTo>
                        <a:lnTo>
                          <a:pt x="29" y="31"/>
                        </a:lnTo>
                        <a:lnTo>
                          <a:pt x="29" y="35"/>
                        </a:lnTo>
                        <a:lnTo>
                          <a:pt x="29" y="36"/>
                        </a:lnTo>
                        <a:lnTo>
                          <a:pt x="30" y="36"/>
                        </a:lnTo>
                        <a:lnTo>
                          <a:pt x="34" y="34"/>
                        </a:lnTo>
                        <a:lnTo>
                          <a:pt x="35" y="31"/>
                        </a:lnTo>
                        <a:lnTo>
                          <a:pt x="39" y="30"/>
                        </a:lnTo>
                        <a:lnTo>
                          <a:pt x="40" y="28"/>
                        </a:lnTo>
                        <a:lnTo>
                          <a:pt x="39" y="24"/>
                        </a:lnTo>
                        <a:lnTo>
                          <a:pt x="38" y="23"/>
                        </a:lnTo>
                        <a:lnTo>
                          <a:pt x="40" y="26"/>
                        </a:lnTo>
                        <a:lnTo>
                          <a:pt x="41" y="23"/>
                        </a:lnTo>
                        <a:lnTo>
                          <a:pt x="39" y="19"/>
                        </a:lnTo>
                        <a:lnTo>
                          <a:pt x="38" y="19"/>
                        </a:lnTo>
                        <a:lnTo>
                          <a:pt x="33" y="19"/>
                        </a:lnTo>
                        <a:lnTo>
                          <a:pt x="35" y="16"/>
                        </a:lnTo>
                        <a:lnTo>
                          <a:pt x="35" y="11"/>
                        </a:lnTo>
                        <a:lnTo>
                          <a:pt x="32" y="7"/>
                        </a:lnTo>
                        <a:lnTo>
                          <a:pt x="31" y="5"/>
                        </a:lnTo>
                        <a:lnTo>
                          <a:pt x="26" y="3"/>
                        </a:lnTo>
                        <a:lnTo>
                          <a:pt x="19" y="5"/>
                        </a:lnTo>
                        <a:lnTo>
                          <a:pt x="17" y="7"/>
                        </a:lnTo>
                        <a:lnTo>
                          <a:pt x="15" y="7"/>
                        </a:lnTo>
                        <a:lnTo>
                          <a:pt x="14" y="6"/>
                        </a:lnTo>
                        <a:lnTo>
                          <a:pt x="17" y="3"/>
                        </a:lnTo>
                        <a:lnTo>
                          <a:pt x="16" y="2"/>
                        </a:lnTo>
                        <a:lnTo>
                          <a:pt x="14" y="1"/>
                        </a:lnTo>
                        <a:lnTo>
                          <a:pt x="11" y="0"/>
                        </a:lnTo>
                        <a:lnTo>
                          <a:pt x="11" y="1"/>
                        </a:lnTo>
                        <a:lnTo>
                          <a:pt x="10" y="2"/>
                        </a:lnTo>
                        <a:lnTo>
                          <a:pt x="10" y="3"/>
                        </a:lnTo>
                        <a:lnTo>
                          <a:pt x="10" y="6"/>
                        </a:lnTo>
                        <a:lnTo>
                          <a:pt x="10" y="8"/>
                        </a:lnTo>
                        <a:lnTo>
                          <a:pt x="10" y="10"/>
                        </a:lnTo>
                        <a:lnTo>
                          <a:pt x="9" y="1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3" name="Freeform 657">
                  <a:extLst>
                    <a:ext uri="{FF2B5EF4-FFF2-40B4-BE49-F238E27FC236}">
                      <a16:creationId xmlns:a16="http://schemas.microsoft.com/office/drawing/2014/main" id="{E0073083-8F41-4ECC-9A40-5B69C09D8104}"/>
                    </a:ext>
                  </a:extLst>
                </p:cNvPr>
                <p:cNvSpPr>
                  <a:spLocks/>
                </p:cNvSpPr>
                <p:nvPr/>
              </p:nvSpPr>
              <p:spPr bwMode="gray">
                <a:xfrm>
                  <a:off x="8966140" y="4417863"/>
                  <a:ext cx="931452" cy="614305"/>
                </a:xfrm>
                <a:custGeom>
                  <a:avLst/>
                  <a:gdLst>
                    <a:gd name="T0" fmla="*/ 43 w 288"/>
                    <a:gd name="T1" fmla="*/ 111 h 190"/>
                    <a:gd name="T2" fmla="*/ 12 w 288"/>
                    <a:gd name="T3" fmla="*/ 109 h 190"/>
                    <a:gd name="T4" fmla="*/ 5 w 288"/>
                    <a:gd name="T5" fmla="*/ 81 h 190"/>
                    <a:gd name="T6" fmla="*/ 25 w 288"/>
                    <a:gd name="T7" fmla="*/ 53 h 190"/>
                    <a:gd name="T8" fmla="*/ 25 w 288"/>
                    <a:gd name="T9" fmla="*/ 28 h 190"/>
                    <a:gd name="T10" fmla="*/ 35 w 288"/>
                    <a:gd name="T11" fmla="*/ 15 h 190"/>
                    <a:gd name="T12" fmla="*/ 64 w 288"/>
                    <a:gd name="T13" fmla="*/ 13 h 190"/>
                    <a:gd name="T14" fmla="*/ 80 w 288"/>
                    <a:gd name="T15" fmla="*/ 19 h 190"/>
                    <a:gd name="T16" fmla="*/ 95 w 288"/>
                    <a:gd name="T17" fmla="*/ 22 h 190"/>
                    <a:gd name="T18" fmla="*/ 112 w 288"/>
                    <a:gd name="T19" fmla="*/ 20 h 190"/>
                    <a:gd name="T20" fmla="*/ 130 w 288"/>
                    <a:gd name="T21" fmla="*/ 25 h 190"/>
                    <a:gd name="T22" fmla="*/ 137 w 288"/>
                    <a:gd name="T23" fmla="*/ 15 h 190"/>
                    <a:gd name="T24" fmla="*/ 156 w 288"/>
                    <a:gd name="T25" fmla="*/ 5 h 190"/>
                    <a:gd name="T26" fmla="*/ 171 w 288"/>
                    <a:gd name="T27" fmla="*/ 2 h 190"/>
                    <a:gd name="T28" fmla="*/ 192 w 288"/>
                    <a:gd name="T29" fmla="*/ 7 h 190"/>
                    <a:gd name="T30" fmla="*/ 193 w 288"/>
                    <a:gd name="T31" fmla="*/ 21 h 190"/>
                    <a:gd name="T32" fmla="*/ 209 w 288"/>
                    <a:gd name="T33" fmla="*/ 31 h 190"/>
                    <a:gd name="T34" fmla="*/ 220 w 288"/>
                    <a:gd name="T35" fmla="*/ 48 h 190"/>
                    <a:gd name="T36" fmla="*/ 244 w 288"/>
                    <a:gd name="T37" fmla="*/ 47 h 190"/>
                    <a:gd name="T38" fmla="*/ 259 w 288"/>
                    <a:gd name="T39" fmla="*/ 58 h 190"/>
                    <a:gd name="T40" fmla="*/ 278 w 288"/>
                    <a:gd name="T41" fmla="*/ 65 h 190"/>
                    <a:gd name="T42" fmla="*/ 286 w 288"/>
                    <a:gd name="T43" fmla="*/ 81 h 190"/>
                    <a:gd name="T44" fmla="*/ 280 w 288"/>
                    <a:gd name="T45" fmla="*/ 93 h 190"/>
                    <a:gd name="T46" fmla="*/ 279 w 288"/>
                    <a:gd name="T47" fmla="*/ 113 h 190"/>
                    <a:gd name="T48" fmla="*/ 257 w 288"/>
                    <a:gd name="T49" fmla="*/ 121 h 190"/>
                    <a:gd name="T50" fmla="*/ 237 w 288"/>
                    <a:gd name="T51" fmla="*/ 135 h 190"/>
                    <a:gd name="T52" fmla="*/ 219 w 288"/>
                    <a:gd name="T53" fmla="*/ 140 h 190"/>
                    <a:gd name="T54" fmla="*/ 210 w 288"/>
                    <a:gd name="T55" fmla="*/ 149 h 190"/>
                    <a:gd name="T56" fmla="*/ 206 w 288"/>
                    <a:gd name="T57" fmla="*/ 158 h 190"/>
                    <a:gd name="T58" fmla="*/ 199 w 288"/>
                    <a:gd name="T59" fmla="*/ 154 h 190"/>
                    <a:gd name="T60" fmla="*/ 193 w 288"/>
                    <a:gd name="T61" fmla="*/ 147 h 190"/>
                    <a:gd name="T62" fmla="*/ 192 w 288"/>
                    <a:gd name="T63" fmla="*/ 152 h 190"/>
                    <a:gd name="T64" fmla="*/ 198 w 288"/>
                    <a:gd name="T65" fmla="*/ 156 h 190"/>
                    <a:gd name="T66" fmla="*/ 205 w 288"/>
                    <a:gd name="T67" fmla="*/ 161 h 190"/>
                    <a:gd name="T68" fmla="*/ 218 w 288"/>
                    <a:gd name="T69" fmla="*/ 171 h 190"/>
                    <a:gd name="T70" fmla="*/ 232 w 288"/>
                    <a:gd name="T71" fmla="*/ 169 h 190"/>
                    <a:gd name="T72" fmla="*/ 209 w 288"/>
                    <a:gd name="T73" fmla="*/ 179 h 190"/>
                    <a:gd name="T74" fmla="*/ 197 w 288"/>
                    <a:gd name="T75" fmla="*/ 187 h 190"/>
                    <a:gd name="T76" fmla="*/ 183 w 288"/>
                    <a:gd name="T77" fmla="*/ 184 h 190"/>
                    <a:gd name="T78" fmla="*/ 176 w 288"/>
                    <a:gd name="T79" fmla="*/ 171 h 190"/>
                    <a:gd name="T80" fmla="*/ 178 w 288"/>
                    <a:gd name="T81" fmla="*/ 159 h 190"/>
                    <a:gd name="T82" fmla="*/ 180 w 288"/>
                    <a:gd name="T83" fmla="*/ 152 h 190"/>
                    <a:gd name="T84" fmla="*/ 162 w 288"/>
                    <a:gd name="T85" fmla="*/ 150 h 190"/>
                    <a:gd name="T86" fmla="*/ 153 w 288"/>
                    <a:gd name="T87" fmla="*/ 143 h 190"/>
                    <a:gd name="T88" fmla="*/ 158 w 288"/>
                    <a:gd name="T89" fmla="*/ 136 h 190"/>
                    <a:gd name="T90" fmla="*/ 143 w 288"/>
                    <a:gd name="T91" fmla="*/ 141 h 190"/>
                    <a:gd name="T92" fmla="*/ 130 w 288"/>
                    <a:gd name="T93" fmla="*/ 147 h 190"/>
                    <a:gd name="T94" fmla="*/ 126 w 288"/>
                    <a:gd name="T95" fmla="*/ 158 h 190"/>
                    <a:gd name="T96" fmla="*/ 121 w 288"/>
                    <a:gd name="T97" fmla="*/ 163 h 190"/>
                    <a:gd name="T98" fmla="*/ 107 w 288"/>
                    <a:gd name="T99" fmla="*/ 171 h 190"/>
                    <a:gd name="T100" fmla="*/ 102 w 288"/>
                    <a:gd name="T101" fmla="*/ 162 h 190"/>
                    <a:gd name="T102" fmla="*/ 111 w 288"/>
                    <a:gd name="T103" fmla="*/ 144 h 190"/>
                    <a:gd name="T104" fmla="*/ 125 w 288"/>
                    <a:gd name="T105" fmla="*/ 140 h 190"/>
                    <a:gd name="T106" fmla="*/ 118 w 288"/>
                    <a:gd name="T107" fmla="*/ 122 h 190"/>
                    <a:gd name="T108" fmla="*/ 110 w 288"/>
                    <a:gd name="T109" fmla="*/ 107 h 190"/>
                    <a:gd name="T110" fmla="*/ 85 w 288"/>
                    <a:gd name="T111" fmla="*/ 9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190">
                      <a:moveTo>
                        <a:pt x="72" y="102"/>
                      </a:moveTo>
                      <a:lnTo>
                        <a:pt x="70" y="102"/>
                      </a:lnTo>
                      <a:lnTo>
                        <a:pt x="60" y="108"/>
                      </a:lnTo>
                      <a:lnTo>
                        <a:pt x="55" y="108"/>
                      </a:lnTo>
                      <a:lnTo>
                        <a:pt x="51" y="109"/>
                      </a:lnTo>
                      <a:lnTo>
                        <a:pt x="46" y="113"/>
                      </a:lnTo>
                      <a:lnTo>
                        <a:pt x="43" y="111"/>
                      </a:lnTo>
                      <a:lnTo>
                        <a:pt x="40" y="108"/>
                      </a:lnTo>
                      <a:lnTo>
                        <a:pt x="35" y="109"/>
                      </a:lnTo>
                      <a:lnTo>
                        <a:pt x="31" y="110"/>
                      </a:lnTo>
                      <a:lnTo>
                        <a:pt x="24" y="109"/>
                      </a:lnTo>
                      <a:lnTo>
                        <a:pt x="19" y="108"/>
                      </a:lnTo>
                      <a:lnTo>
                        <a:pt x="14" y="108"/>
                      </a:lnTo>
                      <a:lnTo>
                        <a:pt x="12" y="109"/>
                      </a:lnTo>
                      <a:lnTo>
                        <a:pt x="11" y="106"/>
                      </a:lnTo>
                      <a:lnTo>
                        <a:pt x="8" y="104"/>
                      </a:lnTo>
                      <a:lnTo>
                        <a:pt x="5" y="101"/>
                      </a:lnTo>
                      <a:lnTo>
                        <a:pt x="0" y="98"/>
                      </a:lnTo>
                      <a:lnTo>
                        <a:pt x="2" y="92"/>
                      </a:lnTo>
                      <a:lnTo>
                        <a:pt x="5" y="83"/>
                      </a:lnTo>
                      <a:lnTo>
                        <a:pt x="5" y="81"/>
                      </a:lnTo>
                      <a:lnTo>
                        <a:pt x="7" y="82"/>
                      </a:lnTo>
                      <a:lnTo>
                        <a:pt x="10" y="81"/>
                      </a:lnTo>
                      <a:lnTo>
                        <a:pt x="9" y="78"/>
                      </a:lnTo>
                      <a:lnTo>
                        <a:pt x="10" y="74"/>
                      </a:lnTo>
                      <a:lnTo>
                        <a:pt x="15" y="63"/>
                      </a:lnTo>
                      <a:lnTo>
                        <a:pt x="20" y="57"/>
                      </a:lnTo>
                      <a:lnTo>
                        <a:pt x="25" y="53"/>
                      </a:lnTo>
                      <a:lnTo>
                        <a:pt x="30" y="49"/>
                      </a:lnTo>
                      <a:lnTo>
                        <a:pt x="31" y="45"/>
                      </a:lnTo>
                      <a:lnTo>
                        <a:pt x="30" y="41"/>
                      </a:lnTo>
                      <a:lnTo>
                        <a:pt x="30" y="37"/>
                      </a:lnTo>
                      <a:lnTo>
                        <a:pt x="28" y="34"/>
                      </a:lnTo>
                      <a:lnTo>
                        <a:pt x="27" y="33"/>
                      </a:lnTo>
                      <a:lnTo>
                        <a:pt x="25" y="28"/>
                      </a:lnTo>
                      <a:lnTo>
                        <a:pt x="24" y="24"/>
                      </a:lnTo>
                      <a:lnTo>
                        <a:pt x="22" y="20"/>
                      </a:lnTo>
                      <a:lnTo>
                        <a:pt x="24" y="19"/>
                      </a:lnTo>
                      <a:lnTo>
                        <a:pt x="27" y="18"/>
                      </a:lnTo>
                      <a:lnTo>
                        <a:pt x="29" y="19"/>
                      </a:lnTo>
                      <a:lnTo>
                        <a:pt x="34" y="16"/>
                      </a:lnTo>
                      <a:lnTo>
                        <a:pt x="35" y="15"/>
                      </a:lnTo>
                      <a:lnTo>
                        <a:pt x="36" y="12"/>
                      </a:lnTo>
                      <a:lnTo>
                        <a:pt x="38" y="12"/>
                      </a:lnTo>
                      <a:lnTo>
                        <a:pt x="50" y="10"/>
                      </a:lnTo>
                      <a:lnTo>
                        <a:pt x="52" y="11"/>
                      </a:lnTo>
                      <a:lnTo>
                        <a:pt x="57" y="11"/>
                      </a:lnTo>
                      <a:lnTo>
                        <a:pt x="60" y="10"/>
                      </a:lnTo>
                      <a:lnTo>
                        <a:pt x="64" y="13"/>
                      </a:lnTo>
                      <a:lnTo>
                        <a:pt x="68" y="14"/>
                      </a:lnTo>
                      <a:lnTo>
                        <a:pt x="71" y="15"/>
                      </a:lnTo>
                      <a:lnTo>
                        <a:pt x="73" y="14"/>
                      </a:lnTo>
                      <a:lnTo>
                        <a:pt x="75" y="15"/>
                      </a:lnTo>
                      <a:lnTo>
                        <a:pt x="78" y="16"/>
                      </a:lnTo>
                      <a:lnTo>
                        <a:pt x="80" y="17"/>
                      </a:lnTo>
                      <a:lnTo>
                        <a:pt x="80" y="19"/>
                      </a:lnTo>
                      <a:lnTo>
                        <a:pt x="82" y="21"/>
                      </a:lnTo>
                      <a:lnTo>
                        <a:pt x="87" y="21"/>
                      </a:lnTo>
                      <a:lnTo>
                        <a:pt x="87" y="23"/>
                      </a:lnTo>
                      <a:lnTo>
                        <a:pt x="89" y="24"/>
                      </a:lnTo>
                      <a:lnTo>
                        <a:pt x="91" y="23"/>
                      </a:lnTo>
                      <a:lnTo>
                        <a:pt x="93" y="22"/>
                      </a:lnTo>
                      <a:lnTo>
                        <a:pt x="95" y="22"/>
                      </a:lnTo>
                      <a:lnTo>
                        <a:pt x="97" y="20"/>
                      </a:lnTo>
                      <a:lnTo>
                        <a:pt x="99" y="22"/>
                      </a:lnTo>
                      <a:lnTo>
                        <a:pt x="101" y="23"/>
                      </a:lnTo>
                      <a:lnTo>
                        <a:pt x="104" y="22"/>
                      </a:lnTo>
                      <a:lnTo>
                        <a:pt x="105" y="24"/>
                      </a:lnTo>
                      <a:lnTo>
                        <a:pt x="107" y="25"/>
                      </a:lnTo>
                      <a:lnTo>
                        <a:pt x="112" y="20"/>
                      </a:lnTo>
                      <a:lnTo>
                        <a:pt x="116" y="23"/>
                      </a:lnTo>
                      <a:lnTo>
                        <a:pt x="116" y="25"/>
                      </a:lnTo>
                      <a:lnTo>
                        <a:pt x="119" y="27"/>
                      </a:lnTo>
                      <a:lnTo>
                        <a:pt x="120" y="25"/>
                      </a:lnTo>
                      <a:lnTo>
                        <a:pt x="123" y="25"/>
                      </a:lnTo>
                      <a:lnTo>
                        <a:pt x="128" y="24"/>
                      </a:lnTo>
                      <a:lnTo>
                        <a:pt x="130" y="25"/>
                      </a:lnTo>
                      <a:lnTo>
                        <a:pt x="132" y="25"/>
                      </a:lnTo>
                      <a:lnTo>
                        <a:pt x="134" y="28"/>
                      </a:lnTo>
                      <a:lnTo>
                        <a:pt x="136" y="27"/>
                      </a:lnTo>
                      <a:lnTo>
                        <a:pt x="137" y="25"/>
                      </a:lnTo>
                      <a:lnTo>
                        <a:pt x="137" y="20"/>
                      </a:lnTo>
                      <a:lnTo>
                        <a:pt x="137" y="18"/>
                      </a:lnTo>
                      <a:lnTo>
                        <a:pt x="137" y="15"/>
                      </a:lnTo>
                      <a:lnTo>
                        <a:pt x="138" y="13"/>
                      </a:lnTo>
                      <a:lnTo>
                        <a:pt x="143" y="7"/>
                      </a:lnTo>
                      <a:lnTo>
                        <a:pt x="146" y="6"/>
                      </a:lnTo>
                      <a:lnTo>
                        <a:pt x="148" y="6"/>
                      </a:lnTo>
                      <a:lnTo>
                        <a:pt x="150" y="5"/>
                      </a:lnTo>
                      <a:lnTo>
                        <a:pt x="156" y="5"/>
                      </a:lnTo>
                      <a:lnTo>
                        <a:pt x="156" y="5"/>
                      </a:lnTo>
                      <a:lnTo>
                        <a:pt x="158" y="7"/>
                      </a:lnTo>
                      <a:lnTo>
                        <a:pt x="160" y="7"/>
                      </a:lnTo>
                      <a:lnTo>
                        <a:pt x="162" y="6"/>
                      </a:lnTo>
                      <a:lnTo>
                        <a:pt x="163" y="5"/>
                      </a:lnTo>
                      <a:lnTo>
                        <a:pt x="164" y="2"/>
                      </a:lnTo>
                      <a:lnTo>
                        <a:pt x="166" y="1"/>
                      </a:lnTo>
                      <a:lnTo>
                        <a:pt x="171" y="2"/>
                      </a:lnTo>
                      <a:lnTo>
                        <a:pt x="173" y="2"/>
                      </a:lnTo>
                      <a:lnTo>
                        <a:pt x="178" y="0"/>
                      </a:lnTo>
                      <a:lnTo>
                        <a:pt x="182" y="1"/>
                      </a:lnTo>
                      <a:lnTo>
                        <a:pt x="187" y="0"/>
                      </a:lnTo>
                      <a:lnTo>
                        <a:pt x="191" y="3"/>
                      </a:lnTo>
                      <a:lnTo>
                        <a:pt x="192" y="5"/>
                      </a:lnTo>
                      <a:lnTo>
                        <a:pt x="192" y="7"/>
                      </a:lnTo>
                      <a:lnTo>
                        <a:pt x="196" y="11"/>
                      </a:lnTo>
                      <a:lnTo>
                        <a:pt x="197" y="12"/>
                      </a:lnTo>
                      <a:lnTo>
                        <a:pt x="197" y="15"/>
                      </a:lnTo>
                      <a:lnTo>
                        <a:pt x="194" y="16"/>
                      </a:lnTo>
                      <a:lnTo>
                        <a:pt x="192" y="16"/>
                      </a:lnTo>
                      <a:lnTo>
                        <a:pt x="193" y="19"/>
                      </a:lnTo>
                      <a:lnTo>
                        <a:pt x="193" y="21"/>
                      </a:lnTo>
                      <a:lnTo>
                        <a:pt x="194" y="25"/>
                      </a:lnTo>
                      <a:lnTo>
                        <a:pt x="197" y="27"/>
                      </a:lnTo>
                      <a:lnTo>
                        <a:pt x="199" y="28"/>
                      </a:lnTo>
                      <a:lnTo>
                        <a:pt x="203" y="29"/>
                      </a:lnTo>
                      <a:lnTo>
                        <a:pt x="206" y="28"/>
                      </a:lnTo>
                      <a:lnTo>
                        <a:pt x="208" y="28"/>
                      </a:lnTo>
                      <a:lnTo>
                        <a:pt x="209" y="31"/>
                      </a:lnTo>
                      <a:lnTo>
                        <a:pt x="212" y="34"/>
                      </a:lnTo>
                      <a:lnTo>
                        <a:pt x="214" y="42"/>
                      </a:lnTo>
                      <a:lnTo>
                        <a:pt x="213" y="44"/>
                      </a:lnTo>
                      <a:lnTo>
                        <a:pt x="214" y="46"/>
                      </a:lnTo>
                      <a:lnTo>
                        <a:pt x="216" y="48"/>
                      </a:lnTo>
                      <a:lnTo>
                        <a:pt x="218" y="49"/>
                      </a:lnTo>
                      <a:lnTo>
                        <a:pt x="220" y="48"/>
                      </a:lnTo>
                      <a:lnTo>
                        <a:pt x="222" y="48"/>
                      </a:lnTo>
                      <a:lnTo>
                        <a:pt x="225" y="48"/>
                      </a:lnTo>
                      <a:lnTo>
                        <a:pt x="228" y="51"/>
                      </a:lnTo>
                      <a:lnTo>
                        <a:pt x="230" y="50"/>
                      </a:lnTo>
                      <a:lnTo>
                        <a:pt x="232" y="51"/>
                      </a:lnTo>
                      <a:lnTo>
                        <a:pt x="240" y="49"/>
                      </a:lnTo>
                      <a:lnTo>
                        <a:pt x="244" y="47"/>
                      </a:lnTo>
                      <a:lnTo>
                        <a:pt x="246" y="48"/>
                      </a:lnTo>
                      <a:lnTo>
                        <a:pt x="248" y="50"/>
                      </a:lnTo>
                      <a:lnTo>
                        <a:pt x="250" y="56"/>
                      </a:lnTo>
                      <a:lnTo>
                        <a:pt x="254" y="60"/>
                      </a:lnTo>
                      <a:lnTo>
                        <a:pt x="256" y="59"/>
                      </a:lnTo>
                      <a:lnTo>
                        <a:pt x="257" y="57"/>
                      </a:lnTo>
                      <a:lnTo>
                        <a:pt x="259" y="58"/>
                      </a:lnTo>
                      <a:lnTo>
                        <a:pt x="261" y="59"/>
                      </a:lnTo>
                      <a:lnTo>
                        <a:pt x="263" y="60"/>
                      </a:lnTo>
                      <a:lnTo>
                        <a:pt x="265" y="61"/>
                      </a:lnTo>
                      <a:lnTo>
                        <a:pt x="267" y="62"/>
                      </a:lnTo>
                      <a:lnTo>
                        <a:pt x="272" y="62"/>
                      </a:lnTo>
                      <a:lnTo>
                        <a:pt x="275" y="65"/>
                      </a:lnTo>
                      <a:lnTo>
                        <a:pt x="278" y="65"/>
                      </a:lnTo>
                      <a:lnTo>
                        <a:pt x="281" y="68"/>
                      </a:lnTo>
                      <a:lnTo>
                        <a:pt x="284" y="68"/>
                      </a:lnTo>
                      <a:lnTo>
                        <a:pt x="286" y="68"/>
                      </a:lnTo>
                      <a:lnTo>
                        <a:pt x="288" y="70"/>
                      </a:lnTo>
                      <a:lnTo>
                        <a:pt x="286" y="71"/>
                      </a:lnTo>
                      <a:lnTo>
                        <a:pt x="288" y="78"/>
                      </a:lnTo>
                      <a:lnTo>
                        <a:pt x="286" y="81"/>
                      </a:lnTo>
                      <a:lnTo>
                        <a:pt x="281" y="83"/>
                      </a:lnTo>
                      <a:lnTo>
                        <a:pt x="283" y="84"/>
                      </a:lnTo>
                      <a:lnTo>
                        <a:pt x="285" y="85"/>
                      </a:lnTo>
                      <a:lnTo>
                        <a:pt x="287" y="87"/>
                      </a:lnTo>
                      <a:lnTo>
                        <a:pt x="281" y="88"/>
                      </a:lnTo>
                      <a:lnTo>
                        <a:pt x="281" y="91"/>
                      </a:lnTo>
                      <a:lnTo>
                        <a:pt x="280" y="93"/>
                      </a:lnTo>
                      <a:lnTo>
                        <a:pt x="282" y="94"/>
                      </a:lnTo>
                      <a:lnTo>
                        <a:pt x="283" y="97"/>
                      </a:lnTo>
                      <a:lnTo>
                        <a:pt x="282" y="99"/>
                      </a:lnTo>
                      <a:lnTo>
                        <a:pt x="284" y="100"/>
                      </a:lnTo>
                      <a:lnTo>
                        <a:pt x="283" y="105"/>
                      </a:lnTo>
                      <a:lnTo>
                        <a:pt x="281" y="111"/>
                      </a:lnTo>
                      <a:lnTo>
                        <a:pt x="279" y="113"/>
                      </a:lnTo>
                      <a:lnTo>
                        <a:pt x="275" y="111"/>
                      </a:lnTo>
                      <a:lnTo>
                        <a:pt x="272" y="112"/>
                      </a:lnTo>
                      <a:lnTo>
                        <a:pt x="268" y="110"/>
                      </a:lnTo>
                      <a:lnTo>
                        <a:pt x="266" y="111"/>
                      </a:lnTo>
                      <a:lnTo>
                        <a:pt x="264" y="115"/>
                      </a:lnTo>
                      <a:lnTo>
                        <a:pt x="259" y="117"/>
                      </a:lnTo>
                      <a:lnTo>
                        <a:pt x="257" y="121"/>
                      </a:lnTo>
                      <a:lnTo>
                        <a:pt x="258" y="123"/>
                      </a:lnTo>
                      <a:lnTo>
                        <a:pt x="258" y="128"/>
                      </a:lnTo>
                      <a:lnTo>
                        <a:pt x="251" y="128"/>
                      </a:lnTo>
                      <a:lnTo>
                        <a:pt x="247" y="130"/>
                      </a:lnTo>
                      <a:lnTo>
                        <a:pt x="244" y="132"/>
                      </a:lnTo>
                      <a:lnTo>
                        <a:pt x="242" y="132"/>
                      </a:lnTo>
                      <a:lnTo>
                        <a:pt x="237" y="135"/>
                      </a:lnTo>
                      <a:lnTo>
                        <a:pt x="236" y="138"/>
                      </a:lnTo>
                      <a:lnTo>
                        <a:pt x="232" y="136"/>
                      </a:lnTo>
                      <a:lnTo>
                        <a:pt x="226" y="139"/>
                      </a:lnTo>
                      <a:lnTo>
                        <a:pt x="225" y="140"/>
                      </a:lnTo>
                      <a:lnTo>
                        <a:pt x="225" y="139"/>
                      </a:lnTo>
                      <a:lnTo>
                        <a:pt x="222" y="140"/>
                      </a:lnTo>
                      <a:lnTo>
                        <a:pt x="219" y="140"/>
                      </a:lnTo>
                      <a:lnTo>
                        <a:pt x="215" y="144"/>
                      </a:lnTo>
                      <a:lnTo>
                        <a:pt x="214" y="145"/>
                      </a:lnTo>
                      <a:lnTo>
                        <a:pt x="212" y="148"/>
                      </a:lnTo>
                      <a:lnTo>
                        <a:pt x="210" y="151"/>
                      </a:lnTo>
                      <a:lnTo>
                        <a:pt x="208" y="152"/>
                      </a:lnTo>
                      <a:lnTo>
                        <a:pt x="209" y="150"/>
                      </a:lnTo>
                      <a:lnTo>
                        <a:pt x="210" y="149"/>
                      </a:lnTo>
                      <a:lnTo>
                        <a:pt x="211" y="148"/>
                      </a:lnTo>
                      <a:lnTo>
                        <a:pt x="210" y="144"/>
                      </a:lnTo>
                      <a:lnTo>
                        <a:pt x="209" y="144"/>
                      </a:lnTo>
                      <a:lnTo>
                        <a:pt x="207" y="148"/>
                      </a:lnTo>
                      <a:lnTo>
                        <a:pt x="205" y="151"/>
                      </a:lnTo>
                      <a:lnTo>
                        <a:pt x="206" y="155"/>
                      </a:lnTo>
                      <a:lnTo>
                        <a:pt x="206" y="158"/>
                      </a:lnTo>
                      <a:lnTo>
                        <a:pt x="204" y="158"/>
                      </a:lnTo>
                      <a:lnTo>
                        <a:pt x="204" y="157"/>
                      </a:lnTo>
                      <a:lnTo>
                        <a:pt x="202" y="153"/>
                      </a:lnTo>
                      <a:lnTo>
                        <a:pt x="203" y="152"/>
                      </a:lnTo>
                      <a:lnTo>
                        <a:pt x="202" y="151"/>
                      </a:lnTo>
                      <a:lnTo>
                        <a:pt x="200" y="152"/>
                      </a:lnTo>
                      <a:lnTo>
                        <a:pt x="199" y="154"/>
                      </a:lnTo>
                      <a:lnTo>
                        <a:pt x="198" y="154"/>
                      </a:lnTo>
                      <a:lnTo>
                        <a:pt x="199" y="152"/>
                      </a:lnTo>
                      <a:lnTo>
                        <a:pt x="198" y="151"/>
                      </a:lnTo>
                      <a:lnTo>
                        <a:pt x="194" y="151"/>
                      </a:lnTo>
                      <a:lnTo>
                        <a:pt x="194" y="150"/>
                      </a:lnTo>
                      <a:lnTo>
                        <a:pt x="194" y="148"/>
                      </a:lnTo>
                      <a:lnTo>
                        <a:pt x="193" y="147"/>
                      </a:lnTo>
                      <a:lnTo>
                        <a:pt x="193" y="150"/>
                      </a:lnTo>
                      <a:lnTo>
                        <a:pt x="192" y="151"/>
                      </a:lnTo>
                      <a:lnTo>
                        <a:pt x="186" y="149"/>
                      </a:lnTo>
                      <a:lnTo>
                        <a:pt x="188" y="150"/>
                      </a:lnTo>
                      <a:lnTo>
                        <a:pt x="189" y="152"/>
                      </a:lnTo>
                      <a:lnTo>
                        <a:pt x="190" y="152"/>
                      </a:lnTo>
                      <a:lnTo>
                        <a:pt x="192" y="152"/>
                      </a:lnTo>
                      <a:lnTo>
                        <a:pt x="192" y="154"/>
                      </a:lnTo>
                      <a:lnTo>
                        <a:pt x="192" y="156"/>
                      </a:lnTo>
                      <a:lnTo>
                        <a:pt x="193" y="157"/>
                      </a:lnTo>
                      <a:lnTo>
                        <a:pt x="194" y="156"/>
                      </a:lnTo>
                      <a:lnTo>
                        <a:pt x="194" y="154"/>
                      </a:lnTo>
                      <a:lnTo>
                        <a:pt x="197" y="154"/>
                      </a:lnTo>
                      <a:lnTo>
                        <a:pt x="198" y="156"/>
                      </a:lnTo>
                      <a:lnTo>
                        <a:pt x="200" y="156"/>
                      </a:lnTo>
                      <a:lnTo>
                        <a:pt x="199" y="159"/>
                      </a:lnTo>
                      <a:lnTo>
                        <a:pt x="199" y="160"/>
                      </a:lnTo>
                      <a:lnTo>
                        <a:pt x="201" y="159"/>
                      </a:lnTo>
                      <a:lnTo>
                        <a:pt x="202" y="160"/>
                      </a:lnTo>
                      <a:lnTo>
                        <a:pt x="201" y="162"/>
                      </a:lnTo>
                      <a:lnTo>
                        <a:pt x="205" y="161"/>
                      </a:lnTo>
                      <a:lnTo>
                        <a:pt x="207" y="164"/>
                      </a:lnTo>
                      <a:lnTo>
                        <a:pt x="207" y="167"/>
                      </a:lnTo>
                      <a:lnTo>
                        <a:pt x="208" y="170"/>
                      </a:lnTo>
                      <a:lnTo>
                        <a:pt x="209" y="169"/>
                      </a:lnTo>
                      <a:lnTo>
                        <a:pt x="214" y="170"/>
                      </a:lnTo>
                      <a:lnTo>
                        <a:pt x="214" y="169"/>
                      </a:lnTo>
                      <a:lnTo>
                        <a:pt x="218" y="171"/>
                      </a:lnTo>
                      <a:lnTo>
                        <a:pt x="221" y="167"/>
                      </a:lnTo>
                      <a:lnTo>
                        <a:pt x="222" y="167"/>
                      </a:lnTo>
                      <a:lnTo>
                        <a:pt x="223" y="169"/>
                      </a:lnTo>
                      <a:lnTo>
                        <a:pt x="225" y="167"/>
                      </a:lnTo>
                      <a:lnTo>
                        <a:pt x="229" y="166"/>
                      </a:lnTo>
                      <a:lnTo>
                        <a:pt x="232" y="166"/>
                      </a:lnTo>
                      <a:lnTo>
                        <a:pt x="232" y="169"/>
                      </a:lnTo>
                      <a:lnTo>
                        <a:pt x="231" y="170"/>
                      </a:lnTo>
                      <a:lnTo>
                        <a:pt x="230" y="173"/>
                      </a:lnTo>
                      <a:lnTo>
                        <a:pt x="230" y="175"/>
                      </a:lnTo>
                      <a:lnTo>
                        <a:pt x="225" y="175"/>
                      </a:lnTo>
                      <a:lnTo>
                        <a:pt x="224" y="176"/>
                      </a:lnTo>
                      <a:lnTo>
                        <a:pt x="215" y="174"/>
                      </a:lnTo>
                      <a:lnTo>
                        <a:pt x="209" y="179"/>
                      </a:lnTo>
                      <a:lnTo>
                        <a:pt x="207" y="182"/>
                      </a:lnTo>
                      <a:lnTo>
                        <a:pt x="203" y="181"/>
                      </a:lnTo>
                      <a:lnTo>
                        <a:pt x="199" y="182"/>
                      </a:lnTo>
                      <a:lnTo>
                        <a:pt x="201" y="183"/>
                      </a:lnTo>
                      <a:lnTo>
                        <a:pt x="199" y="183"/>
                      </a:lnTo>
                      <a:lnTo>
                        <a:pt x="197" y="186"/>
                      </a:lnTo>
                      <a:lnTo>
                        <a:pt x="197" y="187"/>
                      </a:lnTo>
                      <a:lnTo>
                        <a:pt x="196" y="188"/>
                      </a:lnTo>
                      <a:lnTo>
                        <a:pt x="194" y="188"/>
                      </a:lnTo>
                      <a:lnTo>
                        <a:pt x="191" y="190"/>
                      </a:lnTo>
                      <a:lnTo>
                        <a:pt x="186" y="189"/>
                      </a:lnTo>
                      <a:lnTo>
                        <a:pt x="185" y="189"/>
                      </a:lnTo>
                      <a:lnTo>
                        <a:pt x="182" y="187"/>
                      </a:lnTo>
                      <a:lnTo>
                        <a:pt x="183" y="184"/>
                      </a:lnTo>
                      <a:lnTo>
                        <a:pt x="183" y="182"/>
                      </a:lnTo>
                      <a:lnTo>
                        <a:pt x="184" y="179"/>
                      </a:lnTo>
                      <a:lnTo>
                        <a:pt x="184" y="176"/>
                      </a:lnTo>
                      <a:lnTo>
                        <a:pt x="182" y="173"/>
                      </a:lnTo>
                      <a:lnTo>
                        <a:pt x="180" y="173"/>
                      </a:lnTo>
                      <a:lnTo>
                        <a:pt x="178" y="173"/>
                      </a:lnTo>
                      <a:lnTo>
                        <a:pt x="176" y="171"/>
                      </a:lnTo>
                      <a:lnTo>
                        <a:pt x="173" y="169"/>
                      </a:lnTo>
                      <a:lnTo>
                        <a:pt x="168" y="169"/>
                      </a:lnTo>
                      <a:lnTo>
                        <a:pt x="168" y="168"/>
                      </a:lnTo>
                      <a:lnTo>
                        <a:pt x="169" y="166"/>
                      </a:lnTo>
                      <a:lnTo>
                        <a:pt x="172" y="165"/>
                      </a:lnTo>
                      <a:lnTo>
                        <a:pt x="175" y="161"/>
                      </a:lnTo>
                      <a:lnTo>
                        <a:pt x="178" y="159"/>
                      </a:lnTo>
                      <a:lnTo>
                        <a:pt x="186" y="157"/>
                      </a:lnTo>
                      <a:lnTo>
                        <a:pt x="187" y="156"/>
                      </a:lnTo>
                      <a:lnTo>
                        <a:pt x="186" y="155"/>
                      </a:lnTo>
                      <a:lnTo>
                        <a:pt x="186" y="153"/>
                      </a:lnTo>
                      <a:lnTo>
                        <a:pt x="184" y="151"/>
                      </a:lnTo>
                      <a:lnTo>
                        <a:pt x="182" y="153"/>
                      </a:lnTo>
                      <a:lnTo>
                        <a:pt x="180" y="152"/>
                      </a:lnTo>
                      <a:lnTo>
                        <a:pt x="179" y="150"/>
                      </a:lnTo>
                      <a:lnTo>
                        <a:pt x="177" y="151"/>
                      </a:lnTo>
                      <a:lnTo>
                        <a:pt x="176" y="152"/>
                      </a:lnTo>
                      <a:lnTo>
                        <a:pt x="175" y="152"/>
                      </a:lnTo>
                      <a:lnTo>
                        <a:pt x="168" y="153"/>
                      </a:lnTo>
                      <a:lnTo>
                        <a:pt x="163" y="152"/>
                      </a:lnTo>
                      <a:lnTo>
                        <a:pt x="162" y="150"/>
                      </a:lnTo>
                      <a:lnTo>
                        <a:pt x="160" y="149"/>
                      </a:lnTo>
                      <a:lnTo>
                        <a:pt x="156" y="149"/>
                      </a:lnTo>
                      <a:lnTo>
                        <a:pt x="156" y="148"/>
                      </a:lnTo>
                      <a:lnTo>
                        <a:pt x="160" y="145"/>
                      </a:lnTo>
                      <a:lnTo>
                        <a:pt x="159" y="145"/>
                      </a:lnTo>
                      <a:lnTo>
                        <a:pt x="155" y="144"/>
                      </a:lnTo>
                      <a:lnTo>
                        <a:pt x="153" y="143"/>
                      </a:lnTo>
                      <a:lnTo>
                        <a:pt x="155" y="143"/>
                      </a:lnTo>
                      <a:lnTo>
                        <a:pt x="163" y="143"/>
                      </a:lnTo>
                      <a:lnTo>
                        <a:pt x="163" y="143"/>
                      </a:lnTo>
                      <a:lnTo>
                        <a:pt x="163" y="142"/>
                      </a:lnTo>
                      <a:lnTo>
                        <a:pt x="161" y="141"/>
                      </a:lnTo>
                      <a:lnTo>
                        <a:pt x="159" y="139"/>
                      </a:lnTo>
                      <a:lnTo>
                        <a:pt x="158" y="136"/>
                      </a:lnTo>
                      <a:lnTo>
                        <a:pt x="157" y="138"/>
                      </a:lnTo>
                      <a:lnTo>
                        <a:pt x="155" y="139"/>
                      </a:lnTo>
                      <a:lnTo>
                        <a:pt x="152" y="140"/>
                      </a:lnTo>
                      <a:lnTo>
                        <a:pt x="153" y="137"/>
                      </a:lnTo>
                      <a:lnTo>
                        <a:pt x="151" y="139"/>
                      </a:lnTo>
                      <a:lnTo>
                        <a:pt x="147" y="140"/>
                      </a:lnTo>
                      <a:lnTo>
                        <a:pt x="143" y="141"/>
                      </a:lnTo>
                      <a:lnTo>
                        <a:pt x="141" y="143"/>
                      </a:lnTo>
                      <a:lnTo>
                        <a:pt x="139" y="143"/>
                      </a:lnTo>
                      <a:lnTo>
                        <a:pt x="138" y="145"/>
                      </a:lnTo>
                      <a:lnTo>
                        <a:pt x="135" y="150"/>
                      </a:lnTo>
                      <a:lnTo>
                        <a:pt x="134" y="150"/>
                      </a:lnTo>
                      <a:lnTo>
                        <a:pt x="133" y="148"/>
                      </a:lnTo>
                      <a:lnTo>
                        <a:pt x="130" y="147"/>
                      </a:lnTo>
                      <a:lnTo>
                        <a:pt x="129" y="146"/>
                      </a:lnTo>
                      <a:lnTo>
                        <a:pt x="130" y="148"/>
                      </a:lnTo>
                      <a:lnTo>
                        <a:pt x="133" y="150"/>
                      </a:lnTo>
                      <a:lnTo>
                        <a:pt x="133" y="153"/>
                      </a:lnTo>
                      <a:lnTo>
                        <a:pt x="132" y="156"/>
                      </a:lnTo>
                      <a:lnTo>
                        <a:pt x="130" y="158"/>
                      </a:lnTo>
                      <a:lnTo>
                        <a:pt x="126" y="158"/>
                      </a:lnTo>
                      <a:lnTo>
                        <a:pt x="125" y="160"/>
                      </a:lnTo>
                      <a:lnTo>
                        <a:pt x="124" y="161"/>
                      </a:lnTo>
                      <a:lnTo>
                        <a:pt x="124" y="162"/>
                      </a:lnTo>
                      <a:lnTo>
                        <a:pt x="122" y="162"/>
                      </a:lnTo>
                      <a:lnTo>
                        <a:pt x="122" y="159"/>
                      </a:lnTo>
                      <a:lnTo>
                        <a:pt x="121" y="158"/>
                      </a:lnTo>
                      <a:lnTo>
                        <a:pt x="121" y="163"/>
                      </a:lnTo>
                      <a:lnTo>
                        <a:pt x="122" y="168"/>
                      </a:lnTo>
                      <a:lnTo>
                        <a:pt x="121" y="168"/>
                      </a:lnTo>
                      <a:lnTo>
                        <a:pt x="119" y="167"/>
                      </a:lnTo>
                      <a:lnTo>
                        <a:pt x="117" y="167"/>
                      </a:lnTo>
                      <a:lnTo>
                        <a:pt x="114" y="168"/>
                      </a:lnTo>
                      <a:lnTo>
                        <a:pt x="110" y="169"/>
                      </a:lnTo>
                      <a:lnTo>
                        <a:pt x="107" y="171"/>
                      </a:lnTo>
                      <a:lnTo>
                        <a:pt x="104" y="171"/>
                      </a:lnTo>
                      <a:lnTo>
                        <a:pt x="100" y="166"/>
                      </a:lnTo>
                      <a:lnTo>
                        <a:pt x="98" y="167"/>
                      </a:lnTo>
                      <a:lnTo>
                        <a:pt x="98" y="166"/>
                      </a:lnTo>
                      <a:lnTo>
                        <a:pt x="100" y="166"/>
                      </a:lnTo>
                      <a:lnTo>
                        <a:pt x="102" y="164"/>
                      </a:lnTo>
                      <a:lnTo>
                        <a:pt x="102" y="162"/>
                      </a:lnTo>
                      <a:lnTo>
                        <a:pt x="103" y="160"/>
                      </a:lnTo>
                      <a:lnTo>
                        <a:pt x="105" y="158"/>
                      </a:lnTo>
                      <a:lnTo>
                        <a:pt x="106" y="156"/>
                      </a:lnTo>
                      <a:lnTo>
                        <a:pt x="107" y="154"/>
                      </a:lnTo>
                      <a:lnTo>
                        <a:pt x="110" y="153"/>
                      </a:lnTo>
                      <a:lnTo>
                        <a:pt x="110" y="146"/>
                      </a:lnTo>
                      <a:lnTo>
                        <a:pt x="111" y="144"/>
                      </a:lnTo>
                      <a:lnTo>
                        <a:pt x="113" y="143"/>
                      </a:lnTo>
                      <a:lnTo>
                        <a:pt x="115" y="145"/>
                      </a:lnTo>
                      <a:lnTo>
                        <a:pt x="116" y="144"/>
                      </a:lnTo>
                      <a:lnTo>
                        <a:pt x="123" y="145"/>
                      </a:lnTo>
                      <a:lnTo>
                        <a:pt x="125" y="144"/>
                      </a:lnTo>
                      <a:lnTo>
                        <a:pt x="126" y="142"/>
                      </a:lnTo>
                      <a:lnTo>
                        <a:pt x="125" y="140"/>
                      </a:lnTo>
                      <a:lnTo>
                        <a:pt x="126" y="137"/>
                      </a:lnTo>
                      <a:lnTo>
                        <a:pt x="125" y="135"/>
                      </a:lnTo>
                      <a:lnTo>
                        <a:pt x="124" y="133"/>
                      </a:lnTo>
                      <a:lnTo>
                        <a:pt x="120" y="131"/>
                      </a:lnTo>
                      <a:lnTo>
                        <a:pt x="118" y="127"/>
                      </a:lnTo>
                      <a:lnTo>
                        <a:pt x="119" y="124"/>
                      </a:lnTo>
                      <a:lnTo>
                        <a:pt x="118" y="122"/>
                      </a:lnTo>
                      <a:lnTo>
                        <a:pt x="116" y="122"/>
                      </a:lnTo>
                      <a:lnTo>
                        <a:pt x="115" y="120"/>
                      </a:lnTo>
                      <a:lnTo>
                        <a:pt x="112" y="118"/>
                      </a:lnTo>
                      <a:lnTo>
                        <a:pt x="113" y="114"/>
                      </a:lnTo>
                      <a:lnTo>
                        <a:pt x="113" y="109"/>
                      </a:lnTo>
                      <a:lnTo>
                        <a:pt x="112" y="107"/>
                      </a:lnTo>
                      <a:lnTo>
                        <a:pt x="110" y="107"/>
                      </a:lnTo>
                      <a:lnTo>
                        <a:pt x="107" y="104"/>
                      </a:lnTo>
                      <a:lnTo>
                        <a:pt x="104" y="104"/>
                      </a:lnTo>
                      <a:lnTo>
                        <a:pt x="100" y="104"/>
                      </a:lnTo>
                      <a:lnTo>
                        <a:pt x="98" y="104"/>
                      </a:lnTo>
                      <a:lnTo>
                        <a:pt x="92" y="99"/>
                      </a:lnTo>
                      <a:lnTo>
                        <a:pt x="90" y="98"/>
                      </a:lnTo>
                      <a:lnTo>
                        <a:pt x="85" y="96"/>
                      </a:lnTo>
                      <a:lnTo>
                        <a:pt x="81" y="98"/>
                      </a:lnTo>
                      <a:lnTo>
                        <a:pt x="78" y="98"/>
                      </a:lnTo>
                      <a:lnTo>
                        <a:pt x="76" y="98"/>
                      </a:lnTo>
                      <a:lnTo>
                        <a:pt x="74" y="99"/>
                      </a:lnTo>
                      <a:lnTo>
                        <a:pt x="72" y="10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4" name="Freeform 658">
                  <a:extLst>
                    <a:ext uri="{FF2B5EF4-FFF2-40B4-BE49-F238E27FC236}">
                      <a16:creationId xmlns:a16="http://schemas.microsoft.com/office/drawing/2014/main" id="{BBE0CAFA-A838-48FE-B41C-1DFC974A4D17}"/>
                    </a:ext>
                  </a:extLst>
                </p:cNvPr>
                <p:cNvSpPr>
                  <a:spLocks/>
                </p:cNvSpPr>
                <p:nvPr/>
              </p:nvSpPr>
              <p:spPr bwMode="gray">
                <a:xfrm>
                  <a:off x="8448668" y="4521327"/>
                  <a:ext cx="352529" cy="206922"/>
                </a:xfrm>
                <a:custGeom>
                  <a:avLst/>
                  <a:gdLst>
                    <a:gd name="T0" fmla="*/ 107 w 109"/>
                    <a:gd name="T1" fmla="*/ 41 h 64"/>
                    <a:gd name="T2" fmla="*/ 102 w 109"/>
                    <a:gd name="T3" fmla="*/ 43 h 64"/>
                    <a:gd name="T4" fmla="*/ 98 w 109"/>
                    <a:gd name="T5" fmla="*/ 46 h 64"/>
                    <a:gd name="T6" fmla="*/ 98 w 109"/>
                    <a:gd name="T7" fmla="*/ 51 h 64"/>
                    <a:gd name="T8" fmla="*/ 93 w 109"/>
                    <a:gd name="T9" fmla="*/ 54 h 64"/>
                    <a:gd name="T10" fmla="*/ 90 w 109"/>
                    <a:gd name="T11" fmla="*/ 59 h 64"/>
                    <a:gd name="T12" fmla="*/ 83 w 109"/>
                    <a:gd name="T13" fmla="*/ 58 h 64"/>
                    <a:gd name="T14" fmla="*/ 79 w 109"/>
                    <a:gd name="T15" fmla="*/ 61 h 64"/>
                    <a:gd name="T16" fmla="*/ 78 w 109"/>
                    <a:gd name="T17" fmla="*/ 60 h 64"/>
                    <a:gd name="T18" fmla="*/ 65 w 109"/>
                    <a:gd name="T19" fmla="*/ 58 h 64"/>
                    <a:gd name="T20" fmla="*/ 59 w 109"/>
                    <a:gd name="T21" fmla="*/ 53 h 64"/>
                    <a:gd name="T22" fmla="*/ 47 w 109"/>
                    <a:gd name="T23" fmla="*/ 56 h 64"/>
                    <a:gd name="T24" fmla="*/ 44 w 109"/>
                    <a:gd name="T25" fmla="*/ 60 h 64"/>
                    <a:gd name="T26" fmla="*/ 38 w 109"/>
                    <a:gd name="T27" fmla="*/ 62 h 64"/>
                    <a:gd name="T28" fmla="*/ 33 w 109"/>
                    <a:gd name="T29" fmla="*/ 60 h 64"/>
                    <a:gd name="T30" fmla="*/ 27 w 109"/>
                    <a:gd name="T31" fmla="*/ 57 h 64"/>
                    <a:gd name="T32" fmla="*/ 17 w 109"/>
                    <a:gd name="T33" fmla="*/ 47 h 64"/>
                    <a:gd name="T34" fmla="*/ 6 w 109"/>
                    <a:gd name="T35" fmla="*/ 37 h 64"/>
                    <a:gd name="T36" fmla="*/ 5 w 109"/>
                    <a:gd name="T37" fmla="*/ 28 h 64"/>
                    <a:gd name="T38" fmla="*/ 0 w 109"/>
                    <a:gd name="T39" fmla="*/ 23 h 64"/>
                    <a:gd name="T40" fmla="*/ 0 w 109"/>
                    <a:gd name="T41" fmla="*/ 20 h 64"/>
                    <a:gd name="T42" fmla="*/ 5 w 109"/>
                    <a:gd name="T43" fmla="*/ 24 h 64"/>
                    <a:gd name="T44" fmla="*/ 11 w 109"/>
                    <a:gd name="T45" fmla="*/ 18 h 64"/>
                    <a:gd name="T46" fmla="*/ 21 w 109"/>
                    <a:gd name="T47" fmla="*/ 14 h 64"/>
                    <a:gd name="T48" fmla="*/ 34 w 109"/>
                    <a:gd name="T49" fmla="*/ 6 h 64"/>
                    <a:gd name="T50" fmla="*/ 38 w 109"/>
                    <a:gd name="T51" fmla="*/ 1 h 64"/>
                    <a:gd name="T52" fmla="*/ 42 w 109"/>
                    <a:gd name="T53" fmla="*/ 7 h 64"/>
                    <a:gd name="T54" fmla="*/ 46 w 109"/>
                    <a:gd name="T55" fmla="*/ 8 h 64"/>
                    <a:gd name="T56" fmla="*/ 53 w 109"/>
                    <a:gd name="T57" fmla="*/ 5 h 64"/>
                    <a:gd name="T58" fmla="*/ 57 w 109"/>
                    <a:gd name="T59" fmla="*/ 8 h 64"/>
                    <a:gd name="T60" fmla="*/ 65 w 109"/>
                    <a:gd name="T61" fmla="*/ 13 h 64"/>
                    <a:gd name="T62" fmla="*/ 69 w 109"/>
                    <a:gd name="T63" fmla="*/ 14 h 64"/>
                    <a:gd name="T64" fmla="*/ 68 w 109"/>
                    <a:gd name="T65" fmla="*/ 18 h 64"/>
                    <a:gd name="T66" fmla="*/ 76 w 109"/>
                    <a:gd name="T67" fmla="*/ 23 h 64"/>
                    <a:gd name="T68" fmla="*/ 78 w 109"/>
                    <a:gd name="T69" fmla="*/ 19 h 64"/>
                    <a:gd name="T70" fmla="*/ 85 w 109"/>
                    <a:gd name="T71" fmla="*/ 21 h 64"/>
                    <a:gd name="T72" fmla="*/ 91 w 109"/>
                    <a:gd name="T73" fmla="*/ 26 h 64"/>
                    <a:gd name="T74" fmla="*/ 95 w 109"/>
                    <a:gd name="T75" fmla="*/ 27 h 64"/>
                    <a:gd name="T76" fmla="*/ 103 w 109"/>
                    <a:gd name="T77"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64">
                      <a:moveTo>
                        <a:pt x="109" y="39"/>
                      </a:moveTo>
                      <a:lnTo>
                        <a:pt x="107" y="41"/>
                      </a:lnTo>
                      <a:lnTo>
                        <a:pt x="104" y="41"/>
                      </a:lnTo>
                      <a:lnTo>
                        <a:pt x="102" y="43"/>
                      </a:lnTo>
                      <a:lnTo>
                        <a:pt x="100" y="46"/>
                      </a:lnTo>
                      <a:lnTo>
                        <a:pt x="98" y="46"/>
                      </a:lnTo>
                      <a:lnTo>
                        <a:pt x="98" y="47"/>
                      </a:lnTo>
                      <a:lnTo>
                        <a:pt x="98" y="51"/>
                      </a:lnTo>
                      <a:lnTo>
                        <a:pt x="96" y="53"/>
                      </a:lnTo>
                      <a:lnTo>
                        <a:pt x="93" y="54"/>
                      </a:lnTo>
                      <a:lnTo>
                        <a:pt x="93" y="56"/>
                      </a:lnTo>
                      <a:lnTo>
                        <a:pt x="90" y="59"/>
                      </a:lnTo>
                      <a:lnTo>
                        <a:pt x="85" y="60"/>
                      </a:lnTo>
                      <a:lnTo>
                        <a:pt x="83" y="58"/>
                      </a:lnTo>
                      <a:lnTo>
                        <a:pt x="82" y="58"/>
                      </a:lnTo>
                      <a:lnTo>
                        <a:pt x="79" y="61"/>
                      </a:lnTo>
                      <a:lnTo>
                        <a:pt x="78" y="64"/>
                      </a:lnTo>
                      <a:lnTo>
                        <a:pt x="78" y="60"/>
                      </a:lnTo>
                      <a:lnTo>
                        <a:pt x="76" y="57"/>
                      </a:lnTo>
                      <a:lnTo>
                        <a:pt x="65" y="58"/>
                      </a:lnTo>
                      <a:lnTo>
                        <a:pt x="61" y="55"/>
                      </a:lnTo>
                      <a:lnTo>
                        <a:pt x="59" y="53"/>
                      </a:lnTo>
                      <a:lnTo>
                        <a:pt x="49" y="53"/>
                      </a:lnTo>
                      <a:lnTo>
                        <a:pt x="47" y="56"/>
                      </a:lnTo>
                      <a:lnTo>
                        <a:pt x="47" y="58"/>
                      </a:lnTo>
                      <a:lnTo>
                        <a:pt x="44" y="60"/>
                      </a:lnTo>
                      <a:lnTo>
                        <a:pt x="41" y="61"/>
                      </a:lnTo>
                      <a:lnTo>
                        <a:pt x="38" y="62"/>
                      </a:lnTo>
                      <a:lnTo>
                        <a:pt x="34" y="61"/>
                      </a:lnTo>
                      <a:lnTo>
                        <a:pt x="33" y="60"/>
                      </a:lnTo>
                      <a:lnTo>
                        <a:pt x="29" y="59"/>
                      </a:lnTo>
                      <a:lnTo>
                        <a:pt x="27" y="57"/>
                      </a:lnTo>
                      <a:lnTo>
                        <a:pt x="20" y="51"/>
                      </a:lnTo>
                      <a:lnTo>
                        <a:pt x="17" y="47"/>
                      </a:lnTo>
                      <a:lnTo>
                        <a:pt x="9" y="41"/>
                      </a:lnTo>
                      <a:lnTo>
                        <a:pt x="6" y="37"/>
                      </a:lnTo>
                      <a:lnTo>
                        <a:pt x="6" y="32"/>
                      </a:lnTo>
                      <a:lnTo>
                        <a:pt x="5" y="28"/>
                      </a:lnTo>
                      <a:lnTo>
                        <a:pt x="2" y="27"/>
                      </a:lnTo>
                      <a:lnTo>
                        <a:pt x="0" y="23"/>
                      </a:lnTo>
                      <a:lnTo>
                        <a:pt x="0" y="21"/>
                      </a:lnTo>
                      <a:lnTo>
                        <a:pt x="0" y="20"/>
                      </a:lnTo>
                      <a:lnTo>
                        <a:pt x="4" y="24"/>
                      </a:lnTo>
                      <a:lnTo>
                        <a:pt x="5" y="24"/>
                      </a:lnTo>
                      <a:lnTo>
                        <a:pt x="6" y="20"/>
                      </a:lnTo>
                      <a:lnTo>
                        <a:pt x="11" y="18"/>
                      </a:lnTo>
                      <a:lnTo>
                        <a:pt x="16" y="17"/>
                      </a:lnTo>
                      <a:lnTo>
                        <a:pt x="21" y="14"/>
                      </a:lnTo>
                      <a:lnTo>
                        <a:pt x="23" y="10"/>
                      </a:lnTo>
                      <a:lnTo>
                        <a:pt x="34" y="6"/>
                      </a:lnTo>
                      <a:lnTo>
                        <a:pt x="35" y="0"/>
                      </a:lnTo>
                      <a:lnTo>
                        <a:pt x="38" y="1"/>
                      </a:lnTo>
                      <a:lnTo>
                        <a:pt x="40" y="4"/>
                      </a:lnTo>
                      <a:lnTo>
                        <a:pt x="42" y="7"/>
                      </a:lnTo>
                      <a:lnTo>
                        <a:pt x="44" y="7"/>
                      </a:lnTo>
                      <a:lnTo>
                        <a:pt x="46" y="8"/>
                      </a:lnTo>
                      <a:lnTo>
                        <a:pt x="50" y="4"/>
                      </a:lnTo>
                      <a:lnTo>
                        <a:pt x="53" y="5"/>
                      </a:lnTo>
                      <a:lnTo>
                        <a:pt x="55" y="8"/>
                      </a:lnTo>
                      <a:lnTo>
                        <a:pt x="57" y="8"/>
                      </a:lnTo>
                      <a:lnTo>
                        <a:pt x="63" y="9"/>
                      </a:lnTo>
                      <a:lnTo>
                        <a:pt x="65" y="13"/>
                      </a:lnTo>
                      <a:lnTo>
                        <a:pt x="69" y="13"/>
                      </a:lnTo>
                      <a:lnTo>
                        <a:pt x="69" y="14"/>
                      </a:lnTo>
                      <a:lnTo>
                        <a:pt x="69" y="14"/>
                      </a:lnTo>
                      <a:lnTo>
                        <a:pt x="68" y="18"/>
                      </a:lnTo>
                      <a:lnTo>
                        <a:pt x="73" y="23"/>
                      </a:lnTo>
                      <a:lnTo>
                        <a:pt x="76" y="23"/>
                      </a:lnTo>
                      <a:lnTo>
                        <a:pt x="79" y="21"/>
                      </a:lnTo>
                      <a:lnTo>
                        <a:pt x="78" y="19"/>
                      </a:lnTo>
                      <a:lnTo>
                        <a:pt x="78" y="18"/>
                      </a:lnTo>
                      <a:lnTo>
                        <a:pt x="85" y="21"/>
                      </a:lnTo>
                      <a:lnTo>
                        <a:pt x="91" y="21"/>
                      </a:lnTo>
                      <a:lnTo>
                        <a:pt x="91" y="26"/>
                      </a:lnTo>
                      <a:lnTo>
                        <a:pt x="94" y="28"/>
                      </a:lnTo>
                      <a:lnTo>
                        <a:pt x="95" y="27"/>
                      </a:lnTo>
                      <a:lnTo>
                        <a:pt x="98" y="29"/>
                      </a:lnTo>
                      <a:lnTo>
                        <a:pt x="103" y="37"/>
                      </a:lnTo>
                      <a:lnTo>
                        <a:pt x="109" y="3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5" name="Freeform 659">
                  <a:extLst>
                    <a:ext uri="{FF2B5EF4-FFF2-40B4-BE49-F238E27FC236}">
                      <a16:creationId xmlns:a16="http://schemas.microsoft.com/office/drawing/2014/main" id="{ABDE0B84-D862-42EE-92AA-501E3B9D4FAA}"/>
                    </a:ext>
                  </a:extLst>
                </p:cNvPr>
                <p:cNvSpPr>
                  <a:spLocks/>
                </p:cNvSpPr>
                <p:nvPr/>
              </p:nvSpPr>
              <p:spPr bwMode="gray">
                <a:xfrm>
                  <a:off x="8141420" y="4796143"/>
                  <a:ext cx="226396" cy="132561"/>
                </a:xfrm>
                <a:custGeom>
                  <a:avLst/>
                  <a:gdLst>
                    <a:gd name="T0" fmla="*/ 16 w 70"/>
                    <a:gd name="T1" fmla="*/ 37 h 41"/>
                    <a:gd name="T2" fmla="*/ 13 w 70"/>
                    <a:gd name="T3" fmla="*/ 33 h 41"/>
                    <a:gd name="T4" fmla="*/ 12 w 70"/>
                    <a:gd name="T5" fmla="*/ 28 h 41"/>
                    <a:gd name="T6" fmla="*/ 4 w 70"/>
                    <a:gd name="T7" fmla="*/ 33 h 41"/>
                    <a:gd name="T8" fmla="*/ 0 w 70"/>
                    <a:gd name="T9" fmla="*/ 34 h 41"/>
                    <a:gd name="T10" fmla="*/ 2 w 70"/>
                    <a:gd name="T11" fmla="*/ 24 h 41"/>
                    <a:gd name="T12" fmla="*/ 4 w 70"/>
                    <a:gd name="T13" fmla="*/ 21 h 41"/>
                    <a:gd name="T14" fmla="*/ 6 w 70"/>
                    <a:gd name="T15" fmla="*/ 19 h 41"/>
                    <a:gd name="T16" fmla="*/ 9 w 70"/>
                    <a:gd name="T17" fmla="*/ 14 h 41"/>
                    <a:gd name="T18" fmla="*/ 15 w 70"/>
                    <a:gd name="T19" fmla="*/ 5 h 41"/>
                    <a:gd name="T20" fmla="*/ 21 w 70"/>
                    <a:gd name="T21" fmla="*/ 3 h 41"/>
                    <a:gd name="T22" fmla="*/ 25 w 70"/>
                    <a:gd name="T23" fmla="*/ 1 h 41"/>
                    <a:gd name="T24" fmla="*/ 37 w 70"/>
                    <a:gd name="T25" fmla="*/ 1 h 41"/>
                    <a:gd name="T26" fmla="*/ 51 w 70"/>
                    <a:gd name="T27" fmla="*/ 1 h 41"/>
                    <a:gd name="T28" fmla="*/ 57 w 70"/>
                    <a:gd name="T29" fmla="*/ 6 h 41"/>
                    <a:gd name="T30" fmla="*/ 56 w 70"/>
                    <a:gd name="T31" fmla="*/ 11 h 41"/>
                    <a:gd name="T32" fmla="*/ 60 w 70"/>
                    <a:gd name="T33" fmla="*/ 16 h 41"/>
                    <a:gd name="T34" fmla="*/ 66 w 70"/>
                    <a:gd name="T35" fmla="*/ 18 h 41"/>
                    <a:gd name="T36" fmla="*/ 70 w 70"/>
                    <a:gd name="T37" fmla="*/ 18 h 41"/>
                    <a:gd name="T38" fmla="*/ 70 w 70"/>
                    <a:gd name="T39" fmla="*/ 23 h 41"/>
                    <a:gd name="T40" fmla="*/ 65 w 70"/>
                    <a:gd name="T41" fmla="*/ 24 h 41"/>
                    <a:gd name="T42" fmla="*/ 65 w 70"/>
                    <a:gd name="T43" fmla="*/ 28 h 41"/>
                    <a:gd name="T44" fmla="*/ 65 w 70"/>
                    <a:gd name="T45" fmla="*/ 31 h 41"/>
                    <a:gd name="T46" fmla="*/ 56 w 70"/>
                    <a:gd name="T47" fmla="*/ 30 h 41"/>
                    <a:gd name="T48" fmla="*/ 52 w 70"/>
                    <a:gd name="T49" fmla="*/ 27 h 41"/>
                    <a:gd name="T50" fmla="*/ 49 w 70"/>
                    <a:gd name="T51" fmla="*/ 36 h 41"/>
                    <a:gd name="T52" fmla="*/ 47 w 70"/>
                    <a:gd name="T53" fmla="*/ 40 h 41"/>
                    <a:gd name="T54" fmla="*/ 44 w 70"/>
                    <a:gd name="T55" fmla="*/ 36 h 41"/>
                    <a:gd name="T56" fmla="*/ 39 w 70"/>
                    <a:gd name="T57" fmla="*/ 28 h 41"/>
                    <a:gd name="T58" fmla="*/ 34 w 70"/>
                    <a:gd name="T59" fmla="*/ 32 h 41"/>
                    <a:gd name="T60" fmla="*/ 32 w 70"/>
                    <a:gd name="T61" fmla="*/ 36 h 41"/>
                    <a:gd name="T62" fmla="*/ 26 w 70"/>
                    <a:gd name="T63" fmla="*/ 39 h 41"/>
                    <a:gd name="T64" fmla="*/ 16 w 70"/>
                    <a:gd name="T6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41">
                      <a:moveTo>
                        <a:pt x="16" y="41"/>
                      </a:moveTo>
                      <a:lnTo>
                        <a:pt x="16" y="37"/>
                      </a:lnTo>
                      <a:lnTo>
                        <a:pt x="13" y="37"/>
                      </a:lnTo>
                      <a:lnTo>
                        <a:pt x="13" y="33"/>
                      </a:lnTo>
                      <a:lnTo>
                        <a:pt x="13" y="29"/>
                      </a:lnTo>
                      <a:lnTo>
                        <a:pt x="12" y="28"/>
                      </a:lnTo>
                      <a:lnTo>
                        <a:pt x="6" y="28"/>
                      </a:lnTo>
                      <a:lnTo>
                        <a:pt x="4" y="33"/>
                      </a:lnTo>
                      <a:lnTo>
                        <a:pt x="1" y="35"/>
                      </a:lnTo>
                      <a:lnTo>
                        <a:pt x="0" y="34"/>
                      </a:lnTo>
                      <a:lnTo>
                        <a:pt x="1" y="27"/>
                      </a:lnTo>
                      <a:lnTo>
                        <a:pt x="2" y="24"/>
                      </a:lnTo>
                      <a:lnTo>
                        <a:pt x="3" y="23"/>
                      </a:lnTo>
                      <a:lnTo>
                        <a:pt x="4" y="21"/>
                      </a:lnTo>
                      <a:lnTo>
                        <a:pt x="6" y="20"/>
                      </a:lnTo>
                      <a:lnTo>
                        <a:pt x="6" y="19"/>
                      </a:lnTo>
                      <a:lnTo>
                        <a:pt x="8" y="16"/>
                      </a:lnTo>
                      <a:lnTo>
                        <a:pt x="9" y="14"/>
                      </a:lnTo>
                      <a:lnTo>
                        <a:pt x="16" y="6"/>
                      </a:lnTo>
                      <a:lnTo>
                        <a:pt x="15" y="5"/>
                      </a:lnTo>
                      <a:lnTo>
                        <a:pt x="16" y="3"/>
                      </a:lnTo>
                      <a:lnTo>
                        <a:pt x="21" y="3"/>
                      </a:lnTo>
                      <a:lnTo>
                        <a:pt x="23" y="2"/>
                      </a:lnTo>
                      <a:lnTo>
                        <a:pt x="25" y="1"/>
                      </a:lnTo>
                      <a:lnTo>
                        <a:pt x="27" y="2"/>
                      </a:lnTo>
                      <a:lnTo>
                        <a:pt x="37" y="1"/>
                      </a:lnTo>
                      <a:lnTo>
                        <a:pt x="44" y="0"/>
                      </a:lnTo>
                      <a:lnTo>
                        <a:pt x="51" y="1"/>
                      </a:lnTo>
                      <a:lnTo>
                        <a:pt x="56" y="3"/>
                      </a:lnTo>
                      <a:lnTo>
                        <a:pt x="57" y="6"/>
                      </a:lnTo>
                      <a:lnTo>
                        <a:pt x="57" y="9"/>
                      </a:lnTo>
                      <a:lnTo>
                        <a:pt x="56" y="11"/>
                      </a:lnTo>
                      <a:lnTo>
                        <a:pt x="59" y="15"/>
                      </a:lnTo>
                      <a:lnTo>
                        <a:pt x="60" y="16"/>
                      </a:lnTo>
                      <a:lnTo>
                        <a:pt x="64" y="17"/>
                      </a:lnTo>
                      <a:lnTo>
                        <a:pt x="66" y="18"/>
                      </a:lnTo>
                      <a:lnTo>
                        <a:pt x="68" y="17"/>
                      </a:lnTo>
                      <a:lnTo>
                        <a:pt x="70" y="18"/>
                      </a:lnTo>
                      <a:lnTo>
                        <a:pt x="70" y="21"/>
                      </a:lnTo>
                      <a:lnTo>
                        <a:pt x="70" y="23"/>
                      </a:lnTo>
                      <a:lnTo>
                        <a:pt x="69" y="24"/>
                      </a:lnTo>
                      <a:lnTo>
                        <a:pt x="65" y="24"/>
                      </a:lnTo>
                      <a:lnTo>
                        <a:pt x="65" y="26"/>
                      </a:lnTo>
                      <a:lnTo>
                        <a:pt x="65" y="28"/>
                      </a:lnTo>
                      <a:lnTo>
                        <a:pt x="66" y="30"/>
                      </a:lnTo>
                      <a:lnTo>
                        <a:pt x="65" y="31"/>
                      </a:lnTo>
                      <a:lnTo>
                        <a:pt x="60" y="30"/>
                      </a:lnTo>
                      <a:lnTo>
                        <a:pt x="56" y="30"/>
                      </a:lnTo>
                      <a:lnTo>
                        <a:pt x="55" y="28"/>
                      </a:lnTo>
                      <a:lnTo>
                        <a:pt x="52" y="27"/>
                      </a:lnTo>
                      <a:lnTo>
                        <a:pt x="52" y="30"/>
                      </a:lnTo>
                      <a:lnTo>
                        <a:pt x="49" y="36"/>
                      </a:lnTo>
                      <a:lnTo>
                        <a:pt x="48" y="39"/>
                      </a:lnTo>
                      <a:lnTo>
                        <a:pt x="47" y="40"/>
                      </a:lnTo>
                      <a:lnTo>
                        <a:pt x="46" y="39"/>
                      </a:lnTo>
                      <a:lnTo>
                        <a:pt x="44" y="36"/>
                      </a:lnTo>
                      <a:lnTo>
                        <a:pt x="40" y="34"/>
                      </a:lnTo>
                      <a:lnTo>
                        <a:pt x="39" y="28"/>
                      </a:lnTo>
                      <a:lnTo>
                        <a:pt x="35" y="30"/>
                      </a:lnTo>
                      <a:lnTo>
                        <a:pt x="34" y="32"/>
                      </a:lnTo>
                      <a:lnTo>
                        <a:pt x="34" y="35"/>
                      </a:lnTo>
                      <a:lnTo>
                        <a:pt x="32" y="36"/>
                      </a:lnTo>
                      <a:lnTo>
                        <a:pt x="30" y="39"/>
                      </a:lnTo>
                      <a:lnTo>
                        <a:pt x="26" y="39"/>
                      </a:lnTo>
                      <a:lnTo>
                        <a:pt x="19" y="40"/>
                      </a:lnTo>
                      <a:lnTo>
                        <a:pt x="16" y="4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6" name="Freeform 662">
                  <a:extLst>
                    <a:ext uri="{FF2B5EF4-FFF2-40B4-BE49-F238E27FC236}">
                      <a16:creationId xmlns:a16="http://schemas.microsoft.com/office/drawing/2014/main" id="{9239FCFC-7F9C-421B-BE77-C8D02492642D}"/>
                    </a:ext>
                  </a:extLst>
                </p:cNvPr>
                <p:cNvSpPr>
                  <a:spLocks/>
                </p:cNvSpPr>
                <p:nvPr/>
              </p:nvSpPr>
              <p:spPr bwMode="gray">
                <a:xfrm>
                  <a:off x="7368445" y="5083897"/>
                  <a:ext cx="643603" cy="507610"/>
                </a:xfrm>
                <a:custGeom>
                  <a:avLst/>
                  <a:gdLst>
                    <a:gd name="T0" fmla="*/ 50 w 351"/>
                    <a:gd name="T1" fmla="*/ 224 h 278"/>
                    <a:gd name="T2" fmla="*/ 65 w 351"/>
                    <a:gd name="T3" fmla="*/ 209 h 278"/>
                    <a:gd name="T4" fmla="*/ 57 w 351"/>
                    <a:gd name="T5" fmla="*/ 192 h 278"/>
                    <a:gd name="T6" fmla="*/ 63 w 351"/>
                    <a:gd name="T7" fmla="*/ 174 h 278"/>
                    <a:gd name="T8" fmla="*/ 54 w 351"/>
                    <a:gd name="T9" fmla="*/ 154 h 278"/>
                    <a:gd name="T10" fmla="*/ 69 w 351"/>
                    <a:gd name="T11" fmla="*/ 143 h 278"/>
                    <a:gd name="T12" fmla="*/ 66 w 351"/>
                    <a:gd name="T13" fmla="*/ 129 h 278"/>
                    <a:gd name="T14" fmla="*/ 70 w 351"/>
                    <a:gd name="T15" fmla="*/ 107 h 278"/>
                    <a:gd name="T16" fmla="*/ 86 w 351"/>
                    <a:gd name="T17" fmla="*/ 84 h 278"/>
                    <a:gd name="T18" fmla="*/ 79 w 351"/>
                    <a:gd name="T19" fmla="*/ 70 h 278"/>
                    <a:gd name="T20" fmla="*/ 55 w 351"/>
                    <a:gd name="T21" fmla="*/ 72 h 278"/>
                    <a:gd name="T22" fmla="*/ 33 w 351"/>
                    <a:gd name="T23" fmla="*/ 69 h 278"/>
                    <a:gd name="T24" fmla="*/ 18 w 351"/>
                    <a:gd name="T25" fmla="*/ 67 h 278"/>
                    <a:gd name="T26" fmla="*/ 12 w 351"/>
                    <a:gd name="T27" fmla="*/ 65 h 278"/>
                    <a:gd name="T28" fmla="*/ 13 w 351"/>
                    <a:gd name="T29" fmla="*/ 55 h 278"/>
                    <a:gd name="T30" fmla="*/ 13 w 351"/>
                    <a:gd name="T31" fmla="*/ 42 h 278"/>
                    <a:gd name="T32" fmla="*/ 8 w 351"/>
                    <a:gd name="T33" fmla="*/ 35 h 278"/>
                    <a:gd name="T34" fmla="*/ 8 w 351"/>
                    <a:gd name="T35" fmla="*/ 18 h 278"/>
                    <a:gd name="T36" fmla="*/ 28 w 351"/>
                    <a:gd name="T37" fmla="*/ 11 h 278"/>
                    <a:gd name="T38" fmla="*/ 42 w 351"/>
                    <a:gd name="T39" fmla="*/ 0 h 278"/>
                    <a:gd name="T40" fmla="*/ 65 w 351"/>
                    <a:gd name="T41" fmla="*/ 6 h 278"/>
                    <a:gd name="T42" fmla="*/ 98 w 351"/>
                    <a:gd name="T43" fmla="*/ 4 h 278"/>
                    <a:gd name="T44" fmla="*/ 130 w 351"/>
                    <a:gd name="T45" fmla="*/ 11 h 278"/>
                    <a:gd name="T46" fmla="*/ 156 w 351"/>
                    <a:gd name="T47" fmla="*/ 9 h 278"/>
                    <a:gd name="T48" fmla="*/ 187 w 351"/>
                    <a:gd name="T49" fmla="*/ 12 h 278"/>
                    <a:gd name="T50" fmla="*/ 208 w 351"/>
                    <a:gd name="T51" fmla="*/ 14 h 278"/>
                    <a:gd name="T52" fmla="*/ 225 w 351"/>
                    <a:gd name="T53" fmla="*/ 27 h 278"/>
                    <a:gd name="T54" fmla="*/ 239 w 351"/>
                    <a:gd name="T55" fmla="*/ 35 h 278"/>
                    <a:gd name="T56" fmla="*/ 300 w 351"/>
                    <a:gd name="T57" fmla="*/ 50 h 278"/>
                    <a:gd name="T58" fmla="*/ 305 w 351"/>
                    <a:gd name="T59" fmla="*/ 47 h 278"/>
                    <a:gd name="T60" fmla="*/ 329 w 351"/>
                    <a:gd name="T61" fmla="*/ 51 h 278"/>
                    <a:gd name="T62" fmla="*/ 346 w 351"/>
                    <a:gd name="T63" fmla="*/ 50 h 278"/>
                    <a:gd name="T64" fmla="*/ 346 w 351"/>
                    <a:gd name="T65" fmla="*/ 58 h 278"/>
                    <a:gd name="T66" fmla="*/ 344 w 351"/>
                    <a:gd name="T67" fmla="*/ 73 h 278"/>
                    <a:gd name="T68" fmla="*/ 288 w 351"/>
                    <a:gd name="T69" fmla="*/ 103 h 278"/>
                    <a:gd name="T70" fmla="*/ 277 w 351"/>
                    <a:gd name="T71" fmla="*/ 118 h 278"/>
                    <a:gd name="T72" fmla="*/ 253 w 351"/>
                    <a:gd name="T73" fmla="*/ 153 h 278"/>
                    <a:gd name="T74" fmla="*/ 249 w 351"/>
                    <a:gd name="T75" fmla="*/ 164 h 278"/>
                    <a:gd name="T76" fmla="*/ 253 w 351"/>
                    <a:gd name="T77" fmla="*/ 175 h 278"/>
                    <a:gd name="T78" fmla="*/ 263 w 351"/>
                    <a:gd name="T79" fmla="*/ 180 h 278"/>
                    <a:gd name="T80" fmla="*/ 256 w 351"/>
                    <a:gd name="T81" fmla="*/ 193 h 278"/>
                    <a:gd name="T82" fmla="*/ 242 w 351"/>
                    <a:gd name="T83" fmla="*/ 209 h 278"/>
                    <a:gd name="T84" fmla="*/ 237 w 351"/>
                    <a:gd name="T85" fmla="*/ 222 h 278"/>
                    <a:gd name="T86" fmla="*/ 212 w 351"/>
                    <a:gd name="T87" fmla="*/ 237 h 278"/>
                    <a:gd name="T88" fmla="*/ 203 w 351"/>
                    <a:gd name="T89" fmla="*/ 253 h 278"/>
                    <a:gd name="T90" fmla="*/ 185 w 351"/>
                    <a:gd name="T91" fmla="*/ 256 h 278"/>
                    <a:gd name="T92" fmla="*/ 162 w 351"/>
                    <a:gd name="T93" fmla="*/ 255 h 278"/>
                    <a:gd name="T94" fmla="*/ 131 w 351"/>
                    <a:gd name="T95" fmla="*/ 263 h 278"/>
                    <a:gd name="T96" fmla="*/ 115 w 351"/>
                    <a:gd name="T97" fmla="*/ 271 h 278"/>
                    <a:gd name="T98" fmla="*/ 107 w 351"/>
                    <a:gd name="T99" fmla="*/ 278 h 278"/>
                    <a:gd name="T100" fmla="*/ 86 w 351"/>
                    <a:gd name="T101" fmla="*/ 264 h 278"/>
                    <a:gd name="T102" fmla="*/ 82 w 351"/>
                    <a:gd name="T103" fmla="*/ 251 h 278"/>
                    <a:gd name="T104" fmla="*/ 75 w 351"/>
                    <a:gd name="T105" fmla="*/ 243 h 278"/>
                    <a:gd name="T106" fmla="*/ 53 w 351"/>
                    <a:gd name="T107" fmla="*/ 23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1" h="278">
                      <a:moveTo>
                        <a:pt x="53" y="239"/>
                      </a:moveTo>
                      <a:cubicBezTo>
                        <a:pt x="51" y="230"/>
                        <a:pt x="51" y="230"/>
                        <a:pt x="51" y="230"/>
                      </a:cubicBezTo>
                      <a:cubicBezTo>
                        <a:pt x="50" y="224"/>
                        <a:pt x="50" y="224"/>
                        <a:pt x="50" y="224"/>
                      </a:cubicBezTo>
                      <a:cubicBezTo>
                        <a:pt x="54" y="219"/>
                        <a:pt x="54" y="219"/>
                        <a:pt x="54" y="219"/>
                      </a:cubicBezTo>
                      <a:cubicBezTo>
                        <a:pt x="62" y="214"/>
                        <a:pt x="62" y="214"/>
                        <a:pt x="62" y="214"/>
                      </a:cubicBezTo>
                      <a:cubicBezTo>
                        <a:pt x="65" y="209"/>
                        <a:pt x="65" y="209"/>
                        <a:pt x="65" y="209"/>
                      </a:cubicBezTo>
                      <a:cubicBezTo>
                        <a:pt x="63" y="204"/>
                        <a:pt x="63" y="204"/>
                        <a:pt x="63" y="204"/>
                      </a:cubicBezTo>
                      <a:cubicBezTo>
                        <a:pt x="59" y="198"/>
                        <a:pt x="59" y="198"/>
                        <a:pt x="59" y="198"/>
                      </a:cubicBezTo>
                      <a:cubicBezTo>
                        <a:pt x="57" y="192"/>
                        <a:pt x="57" y="192"/>
                        <a:pt x="57" y="192"/>
                      </a:cubicBezTo>
                      <a:cubicBezTo>
                        <a:pt x="57" y="184"/>
                        <a:pt x="57" y="184"/>
                        <a:pt x="57" y="184"/>
                      </a:cubicBezTo>
                      <a:cubicBezTo>
                        <a:pt x="61" y="178"/>
                        <a:pt x="61" y="178"/>
                        <a:pt x="61" y="178"/>
                      </a:cubicBezTo>
                      <a:cubicBezTo>
                        <a:pt x="63" y="174"/>
                        <a:pt x="63" y="174"/>
                        <a:pt x="63" y="174"/>
                      </a:cubicBezTo>
                      <a:cubicBezTo>
                        <a:pt x="62" y="171"/>
                        <a:pt x="62" y="171"/>
                        <a:pt x="62" y="171"/>
                      </a:cubicBezTo>
                      <a:cubicBezTo>
                        <a:pt x="55" y="162"/>
                        <a:pt x="55" y="162"/>
                        <a:pt x="55" y="162"/>
                      </a:cubicBezTo>
                      <a:cubicBezTo>
                        <a:pt x="54" y="154"/>
                        <a:pt x="54" y="154"/>
                        <a:pt x="54" y="154"/>
                      </a:cubicBezTo>
                      <a:cubicBezTo>
                        <a:pt x="58" y="150"/>
                        <a:pt x="58" y="150"/>
                        <a:pt x="58" y="150"/>
                      </a:cubicBezTo>
                      <a:cubicBezTo>
                        <a:pt x="64" y="149"/>
                        <a:pt x="64" y="149"/>
                        <a:pt x="64" y="149"/>
                      </a:cubicBezTo>
                      <a:cubicBezTo>
                        <a:pt x="69" y="143"/>
                        <a:pt x="69" y="143"/>
                        <a:pt x="69" y="143"/>
                      </a:cubicBezTo>
                      <a:cubicBezTo>
                        <a:pt x="69" y="138"/>
                        <a:pt x="69" y="138"/>
                        <a:pt x="69" y="138"/>
                      </a:cubicBezTo>
                      <a:cubicBezTo>
                        <a:pt x="66" y="133"/>
                        <a:pt x="66" y="133"/>
                        <a:pt x="66" y="133"/>
                      </a:cubicBezTo>
                      <a:cubicBezTo>
                        <a:pt x="66" y="129"/>
                        <a:pt x="66" y="129"/>
                        <a:pt x="66" y="129"/>
                      </a:cubicBezTo>
                      <a:cubicBezTo>
                        <a:pt x="69" y="121"/>
                        <a:pt x="69" y="121"/>
                        <a:pt x="69" y="121"/>
                      </a:cubicBezTo>
                      <a:cubicBezTo>
                        <a:pt x="70" y="114"/>
                        <a:pt x="70" y="114"/>
                        <a:pt x="70" y="114"/>
                      </a:cubicBezTo>
                      <a:cubicBezTo>
                        <a:pt x="70" y="107"/>
                        <a:pt x="70" y="107"/>
                        <a:pt x="70" y="107"/>
                      </a:cubicBezTo>
                      <a:cubicBezTo>
                        <a:pt x="71" y="102"/>
                        <a:pt x="71" y="102"/>
                        <a:pt x="71" y="102"/>
                      </a:cubicBezTo>
                      <a:cubicBezTo>
                        <a:pt x="82" y="91"/>
                        <a:pt x="82" y="91"/>
                        <a:pt x="82" y="91"/>
                      </a:cubicBezTo>
                      <a:cubicBezTo>
                        <a:pt x="86" y="84"/>
                        <a:pt x="86" y="84"/>
                        <a:pt x="86" y="84"/>
                      </a:cubicBezTo>
                      <a:cubicBezTo>
                        <a:pt x="86" y="80"/>
                        <a:pt x="86" y="80"/>
                        <a:pt x="86" y="80"/>
                      </a:cubicBezTo>
                      <a:cubicBezTo>
                        <a:pt x="82" y="75"/>
                        <a:pt x="82" y="75"/>
                        <a:pt x="82" y="75"/>
                      </a:cubicBezTo>
                      <a:cubicBezTo>
                        <a:pt x="79" y="70"/>
                        <a:pt x="79" y="70"/>
                        <a:pt x="79" y="70"/>
                      </a:cubicBezTo>
                      <a:cubicBezTo>
                        <a:pt x="71" y="69"/>
                        <a:pt x="71" y="69"/>
                        <a:pt x="71" y="69"/>
                      </a:cubicBezTo>
                      <a:cubicBezTo>
                        <a:pt x="62" y="68"/>
                        <a:pt x="62" y="68"/>
                        <a:pt x="62" y="68"/>
                      </a:cubicBezTo>
                      <a:cubicBezTo>
                        <a:pt x="55" y="72"/>
                        <a:pt x="55" y="72"/>
                        <a:pt x="55" y="72"/>
                      </a:cubicBezTo>
                      <a:cubicBezTo>
                        <a:pt x="43" y="70"/>
                        <a:pt x="43" y="70"/>
                        <a:pt x="43" y="70"/>
                      </a:cubicBezTo>
                      <a:cubicBezTo>
                        <a:pt x="37" y="71"/>
                        <a:pt x="37" y="71"/>
                        <a:pt x="37" y="71"/>
                      </a:cubicBezTo>
                      <a:cubicBezTo>
                        <a:pt x="33" y="69"/>
                        <a:pt x="33" y="69"/>
                        <a:pt x="33" y="69"/>
                      </a:cubicBezTo>
                      <a:cubicBezTo>
                        <a:pt x="32" y="63"/>
                        <a:pt x="32" y="63"/>
                        <a:pt x="32" y="63"/>
                      </a:cubicBezTo>
                      <a:cubicBezTo>
                        <a:pt x="25" y="64"/>
                        <a:pt x="25" y="64"/>
                        <a:pt x="25" y="64"/>
                      </a:cubicBezTo>
                      <a:cubicBezTo>
                        <a:pt x="18" y="67"/>
                        <a:pt x="18" y="67"/>
                        <a:pt x="18" y="67"/>
                      </a:cubicBezTo>
                      <a:cubicBezTo>
                        <a:pt x="13" y="72"/>
                        <a:pt x="13" y="72"/>
                        <a:pt x="13" y="72"/>
                      </a:cubicBezTo>
                      <a:cubicBezTo>
                        <a:pt x="12" y="70"/>
                        <a:pt x="12" y="70"/>
                        <a:pt x="12" y="70"/>
                      </a:cubicBezTo>
                      <a:cubicBezTo>
                        <a:pt x="12" y="65"/>
                        <a:pt x="12" y="65"/>
                        <a:pt x="12" y="65"/>
                      </a:cubicBezTo>
                      <a:cubicBezTo>
                        <a:pt x="14" y="59"/>
                        <a:pt x="14" y="59"/>
                        <a:pt x="14" y="59"/>
                      </a:cubicBezTo>
                      <a:cubicBezTo>
                        <a:pt x="17" y="54"/>
                        <a:pt x="17" y="54"/>
                        <a:pt x="17" y="54"/>
                      </a:cubicBezTo>
                      <a:cubicBezTo>
                        <a:pt x="13" y="55"/>
                        <a:pt x="13" y="55"/>
                        <a:pt x="13" y="55"/>
                      </a:cubicBezTo>
                      <a:cubicBezTo>
                        <a:pt x="14" y="50"/>
                        <a:pt x="14" y="50"/>
                        <a:pt x="14" y="50"/>
                      </a:cubicBezTo>
                      <a:cubicBezTo>
                        <a:pt x="10" y="48"/>
                        <a:pt x="10" y="48"/>
                        <a:pt x="10" y="48"/>
                      </a:cubicBezTo>
                      <a:cubicBezTo>
                        <a:pt x="13" y="42"/>
                        <a:pt x="13" y="42"/>
                        <a:pt x="13" y="42"/>
                      </a:cubicBezTo>
                      <a:cubicBezTo>
                        <a:pt x="11" y="42"/>
                        <a:pt x="11" y="42"/>
                        <a:pt x="11" y="42"/>
                      </a:cubicBezTo>
                      <a:cubicBezTo>
                        <a:pt x="7" y="40"/>
                        <a:pt x="7" y="40"/>
                        <a:pt x="7" y="40"/>
                      </a:cubicBezTo>
                      <a:cubicBezTo>
                        <a:pt x="8" y="35"/>
                        <a:pt x="8" y="35"/>
                        <a:pt x="8" y="35"/>
                      </a:cubicBezTo>
                      <a:cubicBezTo>
                        <a:pt x="0" y="29"/>
                        <a:pt x="0" y="29"/>
                        <a:pt x="0" y="29"/>
                      </a:cubicBezTo>
                      <a:cubicBezTo>
                        <a:pt x="2" y="22"/>
                        <a:pt x="2" y="22"/>
                        <a:pt x="2" y="22"/>
                      </a:cubicBezTo>
                      <a:cubicBezTo>
                        <a:pt x="8" y="18"/>
                        <a:pt x="8" y="18"/>
                        <a:pt x="8" y="18"/>
                      </a:cubicBezTo>
                      <a:cubicBezTo>
                        <a:pt x="14" y="16"/>
                        <a:pt x="14" y="16"/>
                        <a:pt x="14" y="16"/>
                      </a:cubicBezTo>
                      <a:cubicBezTo>
                        <a:pt x="24" y="15"/>
                        <a:pt x="24" y="15"/>
                        <a:pt x="24" y="15"/>
                      </a:cubicBezTo>
                      <a:cubicBezTo>
                        <a:pt x="28" y="11"/>
                        <a:pt x="28" y="11"/>
                        <a:pt x="28" y="11"/>
                      </a:cubicBezTo>
                      <a:cubicBezTo>
                        <a:pt x="27" y="8"/>
                        <a:pt x="27" y="8"/>
                        <a:pt x="27" y="8"/>
                      </a:cubicBezTo>
                      <a:cubicBezTo>
                        <a:pt x="31" y="3"/>
                        <a:pt x="31" y="3"/>
                        <a:pt x="31" y="3"/>
                      </a:cubicBezTo>
                      <a:cubicBezTo>
                        <a:pt x="42" y="0"/>
                        <a:pt x="42" y="0"/>
                        <a:pt x="42" y="0"/>
                      </a:cubicBezTo>
                      <a:cubicBezTo>
                        <a:pt x="48" y="1"/>
                        <a:pt x="48" y="1"/>
                        <a:pt x="48" y="1"/>
                      </a:cubicBezTo>
                      <a:cubicBezTo>
                        <a:pt x="55" y="5"/>
                        <a:pt x="55" y="5"/>
                        <a:pt x="55" y="5"/>
                      </a:cubicBezTo>
                      <a:cubicBezTo>
                        <a:pt x="65" y="6"/>
                        <a:pt x="65" y="6"/>
                        <a:pt x="65" y="6"/>
                      </a:cubicBezTo>
                      <a:cubicBezTo>
                        <a:pt x="86" y="6"/>
                        <a:pt x="86" y="6"/>
                        <a:pt x="86" y="6"/>
                      </a:cubicBezTo>
                      <a:cubicBezTo>
                        <a:pt x="91" y="3"/>
                        <a:pt x="91" y="3"/>
                        <a:pt x="91" y="3"/>
                      </a:cubicBezTo>
                      <a:cubicBezTo>
                        <a:pt x="98" y="4"/>
                        <a:pt x="98" y="4"/>
                        <a:pt x="98" y="4"/>
                      </a:cubicBezTo>
                      <a:cubicBezTo>
                        <a:pt x="107" y="7"/>
                        <a:pt x="107" y="7"/>
                        <a:pt x="107" y="7"/>
                      </a:cubicBezTo>
                      <a:cubicBezTo>
                        <a:pt x="113" y="7"/>
                        <a:pt x="113" y="7"/>
                        <a:pt x="113" y="7"/>
                      </a:cubicBezTo>
                      <a:cubicBezTo>
                        <a:pt x="130" y="11"/>
                        <a:pt x="130" y="11"/>
                        <a:pt x="130" y="11"/>
                      </a:cubicBezTo>
                      <a:cubicBezTo>
                        <a:pt x="139" y="12"/>
                        <a:pt x="139" y="12"/>
                        <a:pt x="139" y="12"/>
                      </a:cubicBezTo>
                      <a:cubicBezTo>
                        <a:pt x="149" y="11"/>
                        <a:pt x="149" y="11"/>
                        <a:pt x="149" y="11"/>
                      </a:cubicBezTo>
                      <a:cubicBezTo>
                        <a:pt x="156" y="9"/>
                        <a:pt x="156" y="9"/>
                        <a:pt x="156" y="9"/>
                      </a:cubicBezTo>
                      <a:cubicBezTo>
                        <a:pt x="162" y="11"/>
                        <a:pt x="162" y="11"/>
                        <a:pt x="162" y="11"/>
                      </a:cubicBezTo>
                      <a:cubicBezTo>
                        <a:pt x="172" y="13"/>
                        <a:pt x="172" y="13"/>
                        <a:pt x="172" y="13"/>
                      </a:cubicBezTo>
                      <a:cubicBezTo>
                        <a:pt x="187" y="12"/>
                        <a:pt x="187" y="12"/>
                        <a:pt x="187" y="12"/>
                      </a:cubicBezTo>
                      <a:cubicBezTo>
                        <a:pt x="194" y="15"/>
                        <a:pt x="194" y="15"/>
                        <a:pt x="194" y="15"/>
                      </a:cubicBezTo>
                      <a:cubicBezTo>
                        <a:pt x="203" y="15"/>
                        <a:pt x="203" y="15"/>
                        <a:pt x="203" y="15"/>
                      </a:cubicBezTo>
                      <a:cubicBezTo>
                        <a:pt x="208" y="14"/>
                        <a:pt x="208" y="14"/>
                        <a:pt x="208" y="14"/>
                      </a:cubicBezTo>
                      <a:cubicBezTo>
                        <a:pt x="209" y="16"/>
                        <a:pt x="209" y="16"/>
                        <a:pt x="209" y="16"/>
                      </a:cubicBezTo>
                      <a:cubicBezTo>
                        <a:pt x="220" y="25"/>
                        <a:pt x="220" y="25"/>
                        <a:pt x="220" y="25"/>
                      </a:cubicBezTo>
                      <a:cubicBezTo>
                        <a:pt x="225" y="27"/>
                        <a:pt x="225" y="27"/>
                        <a:pt x="225" y="27"/>
                      </a:cubicBezTo>
                      <a:cubicBezTo>
                        <a:pt x="230" y="28"/>
                        <a:pt x="230" y="28"/>
                        <a:pt x="230" y="28"/>
                      </a:cubicBezTo>
                      <a:cubicBezTo>
                        <a:pt x="236" y="32"/>
                        <a:pt x="236" y="32"/>
                        <a:pt x="236" y="32"/>
                      </a:cubicBezTo>
                      <a:cubicBezTo>
                        <a:pt x="239" y="35"/>
                        <a:pt x="239" y="35"/>
                        <a:pt x="239" y="35"/>
                      </a:cubicBezTo>
                      <a:cubicBezTo>
                        <a:pt x="263" y="41"/>
                        <a:pt x="263" y="41"/>
                        <a:pt x="263" y="41"/>
                      </a:cubicBezTo>
                      <a:cubicBezTo>
                        <a:pt x="283" y="47"/>
                        <a:pt x="275" y="24"/>
                        <a:pt x="299" y="47"/>
                      </a:cubicBezTo>
                      <a:cubicBezTo>
                        <a:pt x="300" y="50"/>
                        <a:pt x="300" y="50"/>
                        <a:pt x="300" y="50"/>
                      </a:cubicBezTo>
                      <a:cubicBezTo>
                        <a:pt x="304" y="50"/>
                        <a:pt x="304" y="50"/>
                        <a:pt x="304" y="50"/>
                      </a:cubicBezTo>
                      <a:cubicBezTo>
                        <a:pt x="306" y="49"/>
                        <a:pt x="306" y="49"/>
                        <a:pt x="306" y="49"/>
                      </a:cubicBezTo>
                      <a:cubicBezTo>
                        <a:pt x="305" y="47"/>
                        <a:pt x="305" y="47"/>
                        <a:pt x="305" y="47"/>
                      </a:cubicBezTo>
                      <a:cubicBezTo>
                        <a:pt x="311" y="51"/>
                        <a:pt x="311" y="51"/>
                        <a:pt x="311" y="51"/>
                      </a:cubicBezTo>
                      <a:cubicBezTo>
                        <a:pt x="315" y="52"/>
                        <a:pt x="315" y="52"/>
                        <a:pt x="315" y="52"/>
                      </a:cubicBezTo>
                      <a:cubicBezTo>
                        <a:pt x="329" y="51"/>
                        <a:pt x="329" y="51"/>
                        <a:pt x="329" y="51"/>
                      </a:cubicBezTo>
                      <a:cubicBezTo>
                        <a:pt x="336" y="50"/>
                        <a:pt x="336" y="50"/>
                        <a:pt x="336" y="50"/>
                      </a:cubicBezTo>
                      <a:cubicBezTo>
                        <a:pt x="343" y="50"/>
                        <a:pt x="343" y="50"/>
                        <a:pt x="343" y="50"/>
                      </a:cubicBezTo>
                      <a:cubicBezTo>
                        <a:pt x="346" y="50"/>
                        <a:pt x="346" y="50"/>
                        <a:pt x="346" y="50"/>
                      </a:cubicBezTo>
                      <a:cubicBezTo>
                        <a:pt x="350" y="52"/>
                        <a:pt x="350" y="52"/>
                        <a:pt x="350" y="52"/>
                      </a:cubicBezTo>
                      <a:cubicBezTo>
                        <a:pt x="351" y="56"/>
                        <a:pt x="351" y="56"/>
                        <a:pt x="351" y="56"/>
                      </a:cubicBezTo>
                      <a:cubicBezTo>
                        <a:pt x="346" y="58"/>
                        <a:pt x="346" y="58"/>
                        <a:pt x="346" y="58"/>
                      </a:cubicBezTo>
                      <a:cubicBezTo>
                        <a:pt x="347" y="63"/>
                        <a:pt x="347" y="63"/>
                        <a:pt x="347" y="63"/>
                      </a:cubicBezTo>
                      <a:cubicBezTo>
                        <a:pt x="349" y="67"/>
                        <a:pt x="349" y="67"/>
                        <a:pt x="349" y="67"/>
                      </a:cubicBezTo>
                      <a:cubicBezTo>
                        <a:pt x="344" y="73"/>
                        <a:pt x="344" y="73"/>
                        <a:pt x="344" y="73"/>
                      </a:cubicBezTo>
                      <a:cubicBezTo>
                        <a:pt x="325" y="85"/>
                        <a:pt x="325" y="85"/>
                        <a:pt x="325" y="85"/>
                      </a:cubicBezTo>
                      <a:cubicBezTo>
                        <a:pt x="318" y="92"/>
                        <a:pt x="318" y="92"/>
                        <a:pt x="318" y="92"/>
                      </a:cubicBezTo>
                      <a:cubicBezTo>
                        <a:pt x="288" y="103"/>
                        <a:pt x="288" y="103"/>
                        <a:pt x="288" y="103"/>
                      </a:cubicBezTo>
                      <a:cubicBezTo>
                        <a:pt x="282" y="111"/>
                        <a:pt x="282" y="111"/>
                        <a:pt x="282" y="111"/>
                      </a:cubicBezTo>
                      <a:cubicBezTo>
                        <a:pt x="282" y="114"/>
                        <a:pt x="282" y="114"/>
                        <a:pt x="282" y="114"/>
                      </a:cubicBezTo>
                      <a:cubicBezTo>
                        <a:pt x="277" y="118"/>
                        <a:pt x="277" y="118"/>
                        <a:pt x="277" y="118"/>
                      </a:cubicBezTo>
                      <a:cubicBezTo>
                        <a:pt x="271" y="126"/>
                        <a:pt x="271" y="126"/>
                        <a:pt x="271" y="126"/>
                      </a:cubicBezTo>
                      <a:cubicBezTo>
                        <a:pt x="263" y="140"/>
                        <a:pt x="263" y="140"/>
                        <a:pt x="263" y="140"/>
                      </a:cubicBezTo>
                      <a:cubicBezTo>
                        <a:pt x="253" y="153"/>
                        <a:pt x="253" y="153"/>
                        <a:pt x="253" y="153"/>
                      </a:cubicBezTo>
                      <a:cubicBezTo>
                        <a:pt x="251" y="159"/>
                        <a:pt x="251" y="159"/>
                        <a:pt x="251" y="159"/>
                      </a:cubicBezTo>
                      <a:cubicBezTo>
                        <a:pt x="249" y="162"/>
                        <a:pt x="249" y="162"/>
                        <a:pt x="249" y="162"/>
                      </a:cubicBezTo>
                      <a:cubicBezTo>
                        <a:pt x="249" y="164"/>
                        <a:pt x="249" y="164"/>
                        <a:pt x="249" y="164"/>
                      </a:cubicBezTo>
                      <a:cubicBezTo>
                        <a:pt x="251" y="167"/>
                        <a:pt x="251" y="167"/>
                        <a:pt x="251" y="167"/>
                      </a:cubicBezTo>
                      <a:cubicBezTo>
                        <a:pt x="252" y="172"/>
                        <a:pt x="252" y="172"/>
                        <a:pt x="252" y="172"/>
                      </a:cubicBezTo>
                      <a:cubicBezTo>
                        <a:pt x="253" y="175"/>
                        <a:pt x="253" y="175"/>
                        <a:pt x="253" y="175"/>
                      </a:cubicBezTo>
                      <a:cubicBezTo>
                        <a:pt x="256" y="178"/>
                        <a:pt x="256" y="178"/>
                        <a:pt x="256" y="178"/>
                      </a:cubicBezTo>
                      <a:cubicBezTo>
                        <a:pt x="259" y="180"/>
                        <a:pt x="259" y="180"/>
                        <a:pt x="259" y="180"/>
                      </a:cubicBezTo>
                      <a:cubicBezTo>
                        <a:pt x="263" y="180"/>
                        <a:pt x="263" y="180"/>
                        <a:pt x="263" y="180"/>
                      </a:cubicBezTo>
                      <a:cubicBezTo>
                        <a:pt x="264" y="183"/>
                        <a:pt x="264" y="183"/>
                        <a:pt x="264" y="183"/>
                      </a:cubicBezTo>
                      <a:cubicBezTo>
                        <a:pt x="262" y="188"/>
                        <a:pt x="262" y="188"/>
                        <a:pt x="262" y="188"/>
                      </a:cubicBezTo>
                      <a:cubicBezTo>
                        <a:pt x="256" y="193"/>
                        <a:pt x="256" y="193"/>
                        <a:pt x="256" y="193"/>
                      </a:cubicBezTo>
                      <a:cubicBezTo>
                        <a:pt x="251" y="197"/>
                        <a:pt x="251" y="197"/>
                        <a:pt x="251" y="197"/>
                      </a:cubicBezTo>
                      <a:cubicBezTo>
                        <a:pt x="247" y="200"/>
                        <a:pt x="247" y="200"/>
                        <a:pt x="247" y="200"/>
                      </a:cubicBezTo>
                      <a:cubicBezTo>
                        <a:pt x="242" y="209"/>
                        <a:pt x="242" y="209"/>
                        <a:pt x="242" y="209"/>
                      </a:cubicBezTo>
                      <a:cubicBezTo>
                        <a:pt x="241" y="213"/>
                        <a:pt x="241" y="213"/>
                        <a:pt x="241" y="213"/>
                      </a:cubicBezTo>
                      <a:cubicBezTo>
                        <a:pt x="238" y="217"/>
                        <a:pt x="238" y="217"/>
                        <a:pt x="238" y="217"/>
                      </a:cubicBezTo>
                      <a:cubicBezTo>
                        <a:pt x="237" y="222"/>
                        <a:pt x="237" y="222"/>
                        <a:pt x="237" y="222"/>
                      </a:cubicBezTo>
                      <a:cubicBezTo>
                        <a:pt x="238" y="225"/>
                        <a:pt x="238" y="225"/>
                        <a:pt x="238" y="225"/>
                      </a:cubicBezTo>
                      <a:cubicBezTo>
                        <a:pt x="222" y="227"/>
                        <a:pt x="222" y="227"/>
                        <a:pt x="222" y="227"/>
                      </a:cubicBezTo>
                      <a:cubicBezTo>
                        <a:pt x="212" y="237"/>
                        <a:pt x="212" y="237"/>
                        <a:pt x="212" y="237"/>
                      </a:cubicBezTo>
                      <a:cubicBezTo>
                        <a:pt x="208" y="246"/>
                        <a:pt x="208" y="246"/>
                        <a:pt x="208" y="246"/>
                      </a:cubicBezTo>
                      <a:cubicBezTo>
                        <a:pt x="206" y="250"/>
                        <a:pt x="206" y="250"/>
                        <a:pt x="206" y="250"/>
                      </a:cubicBezTo>
                      <a:cubicBezTo>
                        <a:pt x="203" y="253"/>
                        <a:pt x="203" y="253"/>
                        <a:pt x="203" y="253"/>
                      </a:cubicBezTo>
                      <a:cubicBezTo>
                        <a:pt x="199" y="254"/>
                        <a:pt x="199" y="254"/>
                        <a:pt x="199" y="254"/>
                      </a:cubicBezTo>
                      <a:cubicBezTo>
                        <a:pt x="193" y="253"/>
                        <a:pt x="193" y="253"/>
                        <a:pt x="193" y="253"/>
                      </a:cubicBezTo>
                      <a:cubicBezTo>
                        <a:pt x="185" y="256"/>
                        <a:pt x="185" y="256"/>
                        <a:pt x="185" y="256"/>
                      </a:cubicBezTo>
                      <a:cubicBezTo>
                        <a:pt x="179" y="256"/>
                        <a:pt x="179" y="256"/>
                        <a:pt x="179" y="256"/>
                      </a:cubicBezTo>
                      <a:cubicBezTo>
                        <a:pt x="171" y="254"/>
                        <a:pt x="171" y="254"/>
                        <a:pt x="171" y="254"/>
                      </a:cubicBezTo>
                      <a:cubicBezTo>
                        <a:pt x="162" y="255"/>
                        <a:pt x="162" y="255"/>
                        <a:pt x="162" y="255"/>
                      </a:cubicBezTo>
                      <a:cubicBezTo>
                        <a:pt x="156" y="254"/>
                        <a:pt x="156" y="254"/>
                        <a:pt x="156" y="254"/>
                      </a:cubicBezTo>
                      <a:cubicBezTo>
                        <a:pt x="137" y="257"/>
                        <a:pt x="137" y="257"/>
                        <a:pt x="137" y="257"/>
                      </a:cubicBezTo>
                      <a:cubicBezTo>
                        <a:pt x="131" y="263"/>
                        <a:pt x="131" y="263"/>
                        <a:pt x="131" y="263"/>
                      </a:cubicBezTo>
                      <a:cubicBezTo>
                        <a:pt x="125" y="263"/>
                        <a:pt x="125" y="263"/>
                        <a:pt x="125" y="263"/>
                      </a:cubicBezTo>
                      <a:cubicBezTo>
                        <a:pt x="119" y="266"/>
                        <a:pt x="119" y="266"/>
                        <a:pt x="119" y="266"/>
                      </a:cubicBezTo>
                      <a:cubicBezTo>
                        <a:pt x="115" y="271"/>
                        <a:pt x="115" y="271"/>
                        <a:pt x="115" y="271"/>
                      </a:cubicBezTo>
                      <a:cubicBezTo>
                        <a:pt x="113" y="273"/>
                        <a:pt x="113" y="273"/>
                        <a:pt x="113" y="273"/>
                      </a:cubicBezTo>
                      <a:cubicBezTo>
                        <a:pt x="111" y="276"/>
                        <a:pt x="111" y="276"/>
                        <a:pt x="111" y="276"/>
                      </a:cubicBezTo>
                      <a:cubicBezTo>
                        <a:pt x="107" y="278"/>
                        <a:pt x="107" y="278"/>
                        <a:pt x="107" y="278"/>
                      </a:cubicBezTo>
                      <a:cubicBezTo>
                        <a:pt x="98" y="277"/>
                        <a:pt x="98" y="277"/>
                        <a:pt x="98" y="277"/>
                      </a:cubicBezTo>
                      <a:cubicBezTo>
                        <a:pt x="92" y="272"/>
                        <a:pt x="92" y="272"/>
                        <a:pt x="92" y="272"/>
                      </a:cubicBezTo>
                      <a:cubicBezTo>
                        <a:pt x="86" y="264"/>
                        <a:pt x="86" y="264"/>
                        <a:pt x="86" y="264"/>
                      </a:cubicBezTo>
                      <a:cubicBezTo>
                        <a:pt x="86" y="259"/>
                        <a:pt x="86" y="259"/>
                        <a:pt x="86" y="259"/>
                      </a:cubicBezTo>
                      <a:cubicBezTo>
                        <a:pt x="82" y="256"/>
                        <a:pt x="82" y="256"/>
                        <a:pt x="82" y="256"/>
                      </a:cubicBezTo>
                      <a:cubicBezTo>
                        <a:pt x="82" y="251"/>
                        <a:pt x="82" y="251"/>
                        <a:pt x="82" y="251"/>
                      </a:cubicBezTo>
                      <a:cubicBezTo>
                        <a:pt x="81" y="249"/>
                        <a:pt x="81" y="249"/>
                        <a:pt x="81" y="249"/>
                      </a:cubicBezTo>
                      <a:cubicBezTo>
                        <a:pt x="79" y="247"/>
                        <a:pt x="79" y="247"/>
                        <a:pt x="79" y="247"/>
                      </a:cubicBezTo>
                      <a:cubicBezTo>
                        <a:pt x="75" y="243"/>
                        <a:pt x="75" y="243"/>
                        <a:pt x="75" y="243"/>
                      </a:cubicBezTo>
                      <a:cubicBezTo>
                        <a:pt x="67" y="239"/>
                        <a:pt x="67" y="239"/>
                        <a:pt x="67" y="239"/>
                      </a:cubicBezTo>
                      <a:cubicBezTo>
                        <a:pt x="64" y="238"/>
                        <a:pt x="64" y="238"/>
                        <a:pt x="64" y="238"/>
                      </a:cubicBezTo>
                      <a:cubicBezTo>
                        <a:pt x="53" y="239"/>
                        <a:pt x="53" y="239"/>
                        <a:pt x="53" y="239"/>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7" name="Freeform 740">
                  <a:extLst>
                    <a:ext uri="{FF2B5EF4-FFF2-40B4-BE49-F238E27FC236}">
                      <a16:creationId xmlns:a16="http://schemas.microsoft.com/office/drawing/2014/main" id="{0AA3A849-30D9-4F9C-A456-89FC81473C99}"/>
                    </a:ext>
                  </a:extLst>
                </p:cNvPr>
                <p:cNvSpPr>
                  <a:spLocks/>
                </p:cNvSpPr>
                <p:nvPr/>
              </p:nvSpPr>
              <p:spPr bwMode="gray">
                <a:xfrm>
                  <a:off x="8982309" y="5051566"/>
                  <a:ext cx="323423" cy="200455"/>
                </a:xfrm>
                <a:custGeom>
                  <a:avLst/>
                  <a:gdLst>
                    <a:gd name="T0" fmla="*/ 9 w 100"/>
                    <a:gd name="T1" fmla="*/ 60 h 62"/>
                    <a:gd name="T2" fmla="*/ 9 w 100"/>
                    <a:gd name="T3" fmla="*/ 55 h 62"/>
                    <a:gd name="T4" fmla="*/ 8 w 100"/>
                    <a:gd name="T5" fmla="*/ 46 h 62"/>
                    <a:gd name="T6" fmla="*/ 1 w 100"/>
                    <a:gd name="T7" fmla="*/ 40 h 62"/>
                    <a:gd name="T8" fmla="*/ 1 w 100"/>
                    <a:gd name="T9" fmla="*/ 34 h 62"/>
                    <a:gd name="T10" fmla="*/ 4 w 100"/>
                    <a:gd name="T11" fmla="*/ 26 h 62"/>
                    <a:gd name="T12" fmla="*/ 8 w 100"/>
                    <a:gd name="T13" fmla="*/ 23 h 62"/>
                    <a:gd name="T14" fmla="*/ 4 w 100"/>
                    <a:gd name="T15" fmla="*/ 18 h 62"/>
                    <a:gd name="T16" fmla="*/ 1 w 100"/>
                    <a:gd name="T17" fmla="*/ 14 h 62"/>
                    <a:gd name="T18" fmla="*/ 0 w 100"/>
                    <a:gd name="T19" fmla="*/ 8 h 62"/>
                    <a:gd name="T20" fmla="*/ 1 w 100"/>
                    <a:gd name="T21" fmla="*/ 1 h 62"/>
                    <a:gd name="T22" fmla="*/ 6 w 100"/>
                    <a:gd name="T23" fmla="*/ 0 h 62"/>
                    <a:gd name="T24" fmla="*/ 10 w 100"/>
                    <a:gd name="T25" fmla="*/ 1 h 62"/>
                    <a:gd name="T26" fmla="*/ 8 w 100"/>
                    <a:gd name="T27" fmla="*/ 5 h 62"/>
                    <a:gd name="T28" fmla="*/ 11 w 100"/>
                    <a:gd name="T29" fmla="*/ 8 h 62"/>
                    <a:gd name="T30" fmla="*/ 15 w 100"/>
                    <a:gd name="T31" fmla="*/ 8 h 62"/>
                    <a:gd name="T32" fmla="*/ 25 w 100"/>
                    <a:gd name="T33" fmla="*/ 9 h 62"/>
                    <a:gd name="T34" fmla="*/ 37 w 100"/>
                    <a:gd name="T35" fmla="*/ 9 h 62"/>
                    <a:gd name="T36" fmla="*/ 50 w 100"/>
                    <a:gd name="T37" fmla="*/ 11 h 62"/>
                    <a:gd name="T38" fmla="*/ 54 w 100"/>
                    <a:gd name="T39" fmla="*/ 9 h 62"/>
                    <a:gd name="T40" fmla="*/ 60 w 100"/>
                    <a:gd name="T41" fmla="*/ 6 h 62"/>
                    <a:gd name="T42" fmla="*/ 66 w 100"/>
                    <a:gd name="T43" fmla="*/ 3 h 62"/>
                    <a:gd name="T44" fmla="*/ 73 w 100"/>
                    <a:gd name="T45" fmla="*/ 1 h 62"/>
                    <a:gd name="T46" fmla="*/ 79 w 100"/>
                    <a:gd name="T47" fmla="*/ 1 h 62"/>
                    <a:gd name="T48" fmla="*/ 81 w 100"/>
                    <a:gd name="T49" fmla="*/ 3 h 62"/>
                    <a:gd name="T50" fmla="*/ 89 w 100"/>
                    <a:gd name="T51" fmla="*/ 5 h 62"/>
                    <a:gd name="T52" fmla="*/ 95 w 100"/>
                    <a:gd name="T53" fmla="*/ 9 h 62"/>
                    <a:gd name="T54" fmla="*/ 100 w 100"/>
                    <a:gd name="T55" fmla="*/ 8 h 62"/>
                    <a:gd name="T56" fmla="*/ 99 w 100"/>
                    <a:gd name="T57" fmla="*/ 13 h 62"/>
                    <a:gd name="T58" fmla="*/ 98 w 100"/>
                    <a:gd name="T59" fmla="*/ 16 h 62"/>
                    <a:gd name="T60" fmla="*/ 93 w 100"/>
                    <a:gd name="T61" fmla="*/ 18 h 62"/>
                    <a:gd name="T62" fmla="*/ 89 w 100"/>
                    <a:gd name="T63" fmla="*/ 22 h 62"/>
                    <a:gd name="T64" fmla="*/ 89 w 100"/>
                    <a:gd name="T65" fmla="*/ 30 h 62"/>
                    <a:gd name="T66" fmla="*/ 86 w 100"/>
                    <a:gd name="T67" fmla="*/ 31 h 62"/>
                    <a:gd name="T68" fmla="*/ 86 w 100"/>
                    <a:gd name="T69" fmla="*/ 33 h 62"/>
                    <a:gd name="T70" fmla="*/ 82 w 100"/>
                    <a:gd name="T71" fmla="*/ 35 h 62"/>
                    <a:gd name="T72" fmla="*/ 83 w 100"/>
                    <a:gd name="T73" fmla="*/ 37 h 62"/>
                    <a:gd name="T74" fmla="*/ 85 w 100"/>
                    <a:gd name="T75" fmla="*/ 37 h 62"/>
                    <a:gd name="T76" fmla="*/ 86 w 100"/>
                    <a:gd name="T77" fmla="*/ 39 h 62"/>
                    <a:gd name="T78" fmla="*/ 87 w 100"/>
                    <a:gd name="T79" fmla="*/ 42 h 62"/>
                    <a:gd name="T80" fmla="*/ 90 w 100"/>
                    <a:gd name="T81" fmla="*/ 47 h 62"/>
                    <a:gd name="T82" fmla="*/ 90 w 100"/>
                    <a:gd name="T83" fmla="*/ 48 h 62"/>
                    <a:gd name="T84" fmla="*/ 88 w 100"/>
                    <a:gd name="T85" fmla="*/ 48 h 62"/>
                    <a:gd name="T86" fmla="*/ 81 w 100"/>
                    <a:gd name="T87" fmla="*/ 49 h 62"/>
                    <a:gd name="T88" fmla="*/ 76 w 100"/>
                    <a:gd name="T89" fmla="*/ 46 h 62"/>
                    <a:gd name="T90" fmla="*/ 71 w 100"/>
                    <a:gd name="T91" fmla="*/ 48 h 62"/>
                    <a:gd name="T92" fmla="*/ 66 w 100"/>
                    <a:gd name="T93" fmla="*/ 49 h 62"/>
                    <a:gd name="T94" fmla="*/ 64 w 100"/>
                    <a:gd name="T95" fmla="*/ 51 h 62"/>
                    <a:gd name="T96" fmla="*/ 60 w 100"/>
                    <a:gd name="T97" fmla="*/ 51 h 62"/>
                    <a:gd name="T98" fmla="*/ 60 w 100"/>
                    <a:gd name="T99" fmla="*/ 57 h 62"/>
                    <a:gd name="T100" fmla="*/ 56 w 100"/>
                    <a:gd name="T101" fmla="*/ 60 h 62"/>
                    <a:gd name="T102" fmla="*/ 50 w 100"/>
                    <a:gd name="T103" fmla="*/ 62 h 62"/>
                    <a:gd name="T104" fmla="*/ 39 w 100"/>
                    <a:gd name="T105" fmla="*/ 58 h 62"/>
                    <a:gd name="T106" fmla="*/ 37 w 100"/>
                    <a:gd name="T107" fmla="*/ 56 h 62"/>
                    <a:gd name="T108" fmla="*/ 34 w 100"/>
                    <a:gd name="T109" fmla="*/ 56 h 62"/>
                    <a:gd name="T110" fmla="*/ 25 w 100"/>
                    <a:gd name="T111" fmla="*/ 59 h 62"/>
                    <a:gd name="T112" fmla="*/ 18 w 100"/>
                    <a:gd name="T113" fmla="*/ 59 h 62"/>
                    <a:gd name="T114" fmla="*/ 13 w 100"/>
                    <a:gd name="T115" fmla="*/ 60 h 62"/>
                    <a:gd name="T116" fmla="*/ 9 w 100"/>
                    <a:gd name="T117"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62">
                      <a:moveTo>
                        <a:pt x="9" y="60"/>
                      </a:moveTo>
                      <a:lnTo>
                        <a:pt x="9" y="55"/>
                      </a:lnTo>
                      <a:lnTo>
                        <a:pt x="8" y="46"/>
                      </a:lnTo>
                      <a:lnTo>
                        <a:pt x="1" y="40"/>
                      </a:lnTo>
                      <a:lnTo>
                        <a:pt x="1" y="34"/>
                      </a:lnTo>
                      <a:lnTo>
                        <a:pt x="4" y="26"/>
                      </a:lnTo>
                      <a:lnTo>
                        <a:pt x="8" y="23"/>
                      </a:lnTo>
                      <a:lnTo>
                        <a:pt x="4" y="18"/>
                      </a:lnTo>
                      <a:lnTo>
                        <a:pt x="1" y="14"/>
                      </a:lnTo>
                      <a:lnTo>
                        <a:pt x="0" y="8"/>
                      </a:lnTo>
                      <a:lnTo>
                        <a:pt x="1" y="1"/>
                      </a:lnTo>
                      <a:lnTo>
                        <a:pt x="6" y="0"/>
                      </a:lnTo>
                      <a:lnTo>
                        <a:pt x="10" y="1"/>
                      </a:lnTo>
                      <a:lnTo>
                        <a:pt x="8" y="5"/>
                      </a:lnTo>
                      <a:lnTo>
                        <a:pt x="11" y="8"/>
                      </a:lnTo>
                      <a:lnTo>
                        <a:pt x="15" y="8"/>
                      </a:lnTo>
                      <a:lnTo>
                        <a:pt x="25" y="9"/>
                      </a:lnTo>
                      <a:lnTo>
                        <a:pt x="37" y="9"/>
                      </a:lnTo>
                      <a:lnTo>
                        <a:pt x="50" y="11"/>
                      </a:lnTo>
                      <a:lnTo>
                        <a:pt x="54" y="9"/>
                      </a:lnTo>
                      <a:lnTo>
                        <a:pt x="60" y="6"/>
                      </a:lnTo>
                      <a:lnTo>
                        <a:pt x="66" y="3"/>
                      </a:lnTo>
                      <a:lnTo>
                        <a:pt x="73" y="1"/>
                      </a:lnTo>
                      <a:lnTo>
                        <a:pt x="79" y="1"/>
                      </a:lnTo>
                      <a:lnTo>
                        <a:pt x="81" y="3"/>
                      </a:lnTo>
                      <a:lnTo>
                        <a:pt x="89" y="5"/>
                      </a:lnTo>
                      <a:lnTo>
                        <a:pt x="95" y="9"/>
                      </a:lnTo>
                      <a:lnTo>
                        <a:pt x="100" y="8"/>
                      </a:lnTo>
                      <a:lnTo>
                        <a:pt x="99" y="13"/>
                      </a:lnTo>
                      <a:lnTo>
                        <a:pt x="98" y="16"/>
                      </a:lnTo>
                      <a:lnTo>
                        <a:pt x="93" y="18"/>
                      </a:lnTo>
                      <a:lnTo>
                        <a:pt x="89" y="22"/>
                      </a:lnTo>
                      <a:lnTo>
                        <a:pt x="89" y="30"/>
                      </a:lnTo>
                      <a:lnTo>
                        <a:pt x="86" y="31"/>
                      </a:lnTo>
                      <a:lnTo>
                        <a:pt x="86" y="33"/>
                      </a:lnTo>
                      <a:lnTo>
                        <a:pt x="82" y="35"/>
                      </a:lnTo>
                      <a:lnTo>
                        <a:pt x="83" y="37"/>
                      </a:lnTo>
                      <a:lnTo>
                        <a:pt x="85" y="37"/>
                      </a:lnTo>
                      <a:lnTo>
                        <a:pt x="86" y="39"/>
                      </a:lnTo>
                      <a:lnTo>
                        <a:pt x="87" y="42"/>
                      </a:lnTo>
                      <a:lnTo>
                        <a:pt x="90" y="47"/>
                      </a:lnTo>
                      <a:lnTo>
                        <a:pt x="90" y="48"/>
                      </a:lnTo>
                      <a:lnTo>
                        <a:pt x="88" y="48"/>
                      </a:lnTo>
                      <a:lnTo>
                        <a:pt x="81" y="49"/>
                      </a:lnTo>
                      <a:lnTo>
                        <a:pt x="76" y="46"/>
                      </a:lnTo>
                      <a:lnTo>
                        <a:pt x="71" y="48"/>
                      </a:lnTo>
                      <a:lnTo>
                        <a:pt x="66" y="49"/>
                      </a:lnTo>
                      <a:lnTo>
                        <a:pt x="64" y="51"/>
                      </a:lnTo>
                      <a:lnTo>
                        <a:pt x="60" y="51"/>
                      </a:lnTo>
                      <a:lnTo>
                        <a:pt x="60" y="57"/>
                      </a:lnTo>
                      <a:lnTo>
                        <a:pt x="56" y="60"/>
                      </a:lnTo>
                      <a:lnTo>
                        <a:pt x="50" y="62"/>
                      </a:lnTo>
                      <a:lnTo>
                        <a:pt x="39" y="58"/>
                      </a:lnTo>
                      <a:lnTo>
                        <a:pt x="37" y="56"/>
                      </a:lnTo>
                      <a:lnTo>
                        <a:pt x="34" y="56"/>
                      </a:lnTo>
                      <a:lnTo>
                        <a:pt x="25" y="59"/>
                      </a:lnTo>
                      <a:lnTo>
                        <a:pt x="18" y="59"/>
                      </a:lnTo>
                      <a:lnTo>
                        <a:pt x="13" y="60"/>
                      </a:lnTo>
                      <a:lnTo>
                        <a:pt x="9" y="6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8" name="Freeform 743">
                  <a:extLst>
                    <a:ext uri="{FF2B5EF4-FFF2-40B4-BE49-F238E27FC236}">
                      <a16:creationId xmlns:a16="http://schemas.microsoft.com/office/drawing/2014/main" id="{7A9620E9-FE12-4131-B855-6C6A4C7E3187}"/>
                    </a:ext>
                  </a:extLst>
                </p:cNvPr>
                <p:cNvSpPr>
                  <a:spLocks/>
                </p:cNvSpPr>
                <p:nvPr/>
              </p:nvSpPr>
              <p:spPr bwMode="gray">
                <a:xfrm>
                  <a:off x="8675064" y="5103293"/>
                  <a:ext cx="25874" cy="9699"/>
                </a:xfrm>
                <a:custGeom>
                  <a:avLst/>
                  <a:gdLst>
                    <a:gd name="T0" fmla="*/ 0 w 8"/>
                    <a:gd name="T1" fmla="*/ 1 h 3"/>
                    <a:gd name="T2" fmla="*/ 1 w 8"/>
                    <a:gd name="T3" fmla="*/ 0 h 3"/>
                    <a:gd name="T4" fmla="*/ 5 w 8"/>
                    <a:gd name="T5" fmla="*/ 1 h 3"/>
                    <a:gd name="T6" fmla="*/ 7 w 8"/>
                    <a:gd name="T7" fmla="*/ 2 h 3"/>
                    <a:gd name="T8" fmla="*/ 8 w 8"/>
                    <a:gd name="T9" fmla="*/ 2 h 3"/>
                    <a:gd name="T10" fmla="*/ 7 w 8"/>
                    <a:gd name="T11" fmla="*/ 2 h 3"/>
                    <a:gd name="T12" fmla="*/ 4 w 8"/>
                    <a:gd name="T13" fmla="*/ 3 h 3"/>
                    <a:gd name="T14" fmla="*/ 1 w 8"/>
                    <a:gd name="T15" fmla="*/ 2 h 3"/>
                    <a:gd name="T16" fmla="*/ 0 w 8"/>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
                      <a:moveTo>
                        <a:pt x="0" y="1"/>
                      </a:moveTo>
                      <a:lnTo>
                        <a:pt x="1" y="0"/>
                      </a:lnTo>
                      <a:lnTo>
                        <a:pt x="5" y="1"/>
                      </a:lnTo>
                      <a:lnTo>
                        <a:pt x="7" y="2"/>
                      </a:lnTo>
                      <a:lnTo>
                        <a:pt x="8" y="2"/>
                      </a:lnTo>
                      <a:lnTo>
                        <a:pt x="7" y="2"/>
                      </a:lnTo>
                      <a:lnTo>
                        <a:pt x="4" y="3"/>
                      </a:lnTo>
                      <a:lnTo>
                        <a:pt x="1" y="2"/>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9" name="Freeform 744">
                  <a:extLst>
                    <a:ext uri="{FF2B5EF4-FFF2-40B4-BE49-F238E27FC236}">
                      <a16:creationId xmlns:a16="http://schemas.microsoft.com/office/drawing/2014/main" id="{108D01E7-D8E6-4023-A2F3-36D2BE11B160}"/>
                    </a:ext>
                  </a:extLst>
                </p:cNvPr>
                <p:cNvSpPr>
                  <a:spLocks/>
                </p:cNvSpPr>
                <p:nvPr/>
              </p:nvSpPr>
              <p:spPr bwMode="gray">
                <a:xfrm>
                  <a:off x="8687998" y="5132392"/>
                  <a:ext cx="25874" cy="6468"/>
                </a:xfrm>
                <a:custGeom>
                  <a:avLst/>
                  <a:gdLst>
                    <a:gd name="T0" fmla="*/ 0 w 8"/>
                    <a:gd name="T1" fmla="*/ 1 h 2"/>
                    <a:gd name="T2" fmla="*/ 1 w 8"/>
                    <a:gd name="T3" fmla="*/ 0 h 2"/>
                    <a:gd name="T4" fmla="*/ 7 w 8"/>
                    <a:gd name="T5" fmla="*/ 0 h 2"/>
                    <a:gd name="T6" fmla="*/ 7 w 8"/>
                    <a:gd name="T7" fmla="*/ 1 h 2"/>
                    <a:gd name="T8" fmla="*/ 8 w 8"/>
                    <a:gd name="T9" fmla="*/ 2 h 2"/>
                    <a:gd name="T10" fmla="*/ 1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lnTo>
                        <a:pt x="1" y="0"/>
                      </a:lnTo>
                      <a:lnTo>
                        <a:pt x="7" y="0"/>
                      </a:lnTo>
                      <a:lnTo>
                        <a:pt x="7" y="1"/>
                      </a:lnTo>
                      <a:lnTo>
                        <a:pt x="8" y="2"/>
                      </a:lnTo>
                      <a:lnTo>
                        <a:pt x="1" y="2"/>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0" name="Freeform 745">
                  <a:extLst>
                    <a:ext uri="{FF2B5EF4-FFF2-40B4-BE49-F238E27FC236}">
                      <a16:creationId xmlns:a16="http://schemas.microsoft.com/office/drawing/2014/main" id="{65E889F3-6840-431D-8C5C-81E265B30BF5}"/>
                    </a:ext>
                  </a:extLst>
                </p:cNvPr>
                <p:cNvSpPr>
                  <a:spLocks/>
                </p:cNvSpPr>
                <p:nvPr/>
              </p:nvSpPr>
              <p:spPr bwMode="gray">
                <a:xfrm>
                  <a:off x="8710640" y="5125925"/>
                  <a:ext cx="71155" cy="42030"/>
                </a:xfrm>
                <a:custGeom>
                  <a:avLst/>
                  <a:gdLst>
                    <a:gd name="T0" fmla="*/ 22 w 22"/>
                    <a:gd name="T1" fmla="*/ 13 h 13"/>
                    <a:gd name="T2" fmla="*/ 13 w 22"/>
                    <a:gd name="T3" fmla="*/ 6 h 13"/>
                    <a:gd name="T4" fmla="*/ 9 w 22"/>
                    <a:gd name="T5" fmla="*/ 6 h 13"/>
                    <a:gd name="T6" fmla="*/ 4 w 22"/>
                    <a:gd name="T7" fmla="*/ 3 h 13"/>
                    <a:gd name="T8" fmla="*/ 0 w 22"/>
                    <a:gd name="T9" fmla="*/ 2 h 13"/>
                    <a:gd name="T10" fmla="*/ 1 w 22"/>
                    <a:gd name="T11" fmla="*/ 0 h 13"/>
                    <a:gd name="T12" fmla="*/ 5 w 22"/>
                    <a:gd name="T13" fmla="*/ 2 h 13"/>
                    <a:gd name="T14" fmla="*/ 6 w 22"/>
                    <a:gd name="T15" fmla="*/ 3 h 13"/>
                    <a:gd name="T16" fmla="*/ 8 w 22"/>
                    <a:gd name="T17" fmla="*/ 3 h 13"/>
                    <a:gd name="T18" fmla="*/ 10 w 22"/>
                    <a:gd name="T19" fmla="*/ 2 h 13"/>
                    <a:gd name="T20" fmla="*/ 12 w 22"/>
                    <a:gd name="T21" fmla="*/ 3 h 13"/>
                    <a:gd name="T22" fmla="*/ 12 w 22"/>
                    <a:gd name="T23" fmla="*/ 4 h 13"/>
                    <a:gd name="T24" fmla="*/ 14 w 22"/>
                    <a:gd name="T25" fmla="*/ 6 h 13"/>
                    <a:gd name="T26" fmla="*/ 16 w 22"/>
                    <a:gd name="T27" fmla="*/ 6 h 13"/>
                    <a:gd name="T28" fmla="*/ 19 w 22"/>
                    <a:gd name="T29" fmla="*/ 8 h 13"/>
                    <a:gd name="T30" fmla="*/ 21 w 22"/>
                    <a:gd name="T31" fmla="*/ 9 h 13"/>
                    <a:gd name="T32" fmla="*/ 21 w 22"/>
                    <a:gd name="T33" fmla="*/ 11 h 13"/>
                    <a:gd name="T34" fmla="*/ 22 w 22"/>
                    <a:gd name="T35" fmla="*/ 11 h 13"/>
                    <a:gd name="T36" fmla="*/ 22 w 22"/>
                    <a:gd name="T3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13">
                      <a:moveTo>
                        <a:pt x="22" y="13"/>
                      </a:moveTo>
                      <a:lnTo>
                        <a:pt x="13" y="6"/>
                      </a:lnTo>
                      <a:lnTo>
                        <a:pt x="9" y="6"/>
                      </a:lnTo>
                      <a:lnTo>
                        <a:pt x="4" y="3"/>
                      </a:lnTo>
                      <a:lnTo>
                        <a:pt x="0" y="2"/>
                      </a:lnTo>
                      <a:lnTo>
                        <a:pt x="1" y="0"/>
                      </a:lnTo>
                      <a:lnTo>
                        <a:pt x="5" y="2"/>
                      </a:lnTo>
                      <a:lnTo>
                        <a:pt x="6" y="3"/>
                      </a:lnTo>
                      <a:lnTo>
                        <a:pt x="8" y="3"/>
                      </a:lnTo>
                      <a:lnTo>
                        <a:pt x="10" y="2"/>
                      </a:lnTo>
                      <a:lnTo>
                        <a:pt x="12" y="3"/>
                      </a:lnTo>
                      <a:lnTo>
                        <a:pt x="12" y="4"/>
                      </a:lnTo>
                      <a:lnTo>
                        <a:pt x="14" y="6"/>
                      </a:lnTo>
                      <a:lnTo>
                        <a:pt x="16" y="6"/>
                      </a:lnTo>
                      <a:lnTo>
                        <a:pt x="19" y="8"/>
                      </a:lnTo>
                      <a:lnTo>
                        <a:pt x="21" y="9"/>
                      </a:lnTo>
                      <a:lnTo>
                        <a:pt x="21" y="11"/>
                      </a:lnTo>
                      <a:lnTo>
                        <a:pt x="22" y="11"/>
                      </a:lnTo>
                      <a:lnTo>
                        <a:pt x="22" y="1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8" name="Gruppieren 1447">
                  <a:extLst>
                    <a:ext uri="{FF2B5EF4-FFF2-40B4-BE49-F238E27FC236}">
                      <a16:creationId xmlns:a16="http://schemas.microsoft.com/office/drawing/2014/main" id="{D4915F08-EDAC-47BB-B900-53CD64B67D36}"/>
                    </a:ext>
                  </a:extLst>
                </p:cNvPr>
                <p:cNvGrpSpPr/>
                <p:nvPr/>
              </p:nvGrpSpPr>
              <p:grpSpPr>
                <a:xfrm>
                  <a:off x="8529525" y="4873738"/>
                  <a:ext cx="300779" cy="258654"/>
                  <a:chOff x="8529525" y="4873738"/>
                  <a:chExt cx="300779" cy="258654"/>
                </a:xfrm>
                <a:grpFill/>
              </p:grpSpPr>
              <p:sp>
                <p:nvSpPr>
                  <p:cNvPr id="1398" name="Freeform 741">
                    <a:extLst>
                      <a:ext uri="{FF2B5EF4-FFF2-40B4-BE49-F238E27FC236}">
                        <a16:creationId xmlns:a16="http://schemas.microsoft.com/office/drawing/2014/main" id="{3D350722-A593-4F20-8329-DC53C0DA0B4E}"/>
                      </a:ext>
                    </a:extLst>
                  </p:cNvPr>
                  <p:cNvSpPr>
                    <a:spLocks/>
                  </p:cNvSpPr>
                  <p:nvPr/>
                </p:nvSpPr>
                <p:spPr bwMode="gray">
                  <a:xfrm>
                    <a:off x="8574802" y="4977201"/>
                    <a:ext cx="16168" cy="16163"/>
                  </a:xfrm>
                  <a:custGeom>
                    <a:avLst/>
                    <a:gdLst>
                      <a:gd name="T0" fmla="*/ 1 w 5"/>
                      <a:gd name="T1" fmla="*/ 0 h 5"/>
                      <a:gd name="T2" fmla="*/ 3 w 5"/>
                      <a:gd name="T3" fmla="*/ 2 h 5"/>
                      <a:gd name="T4" fmla="*/ 5 w 5"/>
                      <a:gd name="T5" fmla="*/ 3 h 5"/>
                      <a:gd name="T6" fmla="*/ 5 w 5"/>
                      <a:gd name="T7" fmla="*/ 5 h 5"/>
                      <a:gd name="T8" fmla="*/ 3 w 5"/>
                      <a:gd name="T9" fmla="*/ 4 h 5"/>
                      <a:gd name="T10" fmla="*/ 1 w 5"/>
                      <a:gd name="T11" fmla="*/ 3 h 5"/>
                      <a:gd name="T12" fmla="*/ 0 w 5"/>
                      <a:gd name="T13" fmla="*/ 3 h 5"/>
                      <a:gd name="T14" fmla="*/ 1 w 5"/>
                      <a:gd name="T15" fmla="*/ 0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lnTo>
                          <a:pt x="3" y="2"/>
                        </a:lnTo>
                        <a:lnTo>
                          <a:pt x="5" y="3"/>
                        </a:lnTo>
                        <a:lnTo>
                          <a:pt x="5" y="5"/>
                        </a:lnTo>
                        <a:lnTo>
                          <a:pt x="3" y="4"/>
                        </a:lnTo>
                        <a:lnTo>
                          <a:pt x="1" y="3"/>
                        </a:lnTo>
                        <a:lnTo>
                          <a:pt x="0" y="3"/>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9" name="Freeform 742">
                    <a:extLst>
                      <a:ext uri="{FF2B5EF4-FFF2-40B4-BE49-F238E27FC236}">
                        <a16:creationId xmlns:a16="http://schemas.microsoft.com/office/drawing/2014/main" id="{7D2EC423-8BFB-4106-9C8A-67488DF8513E}"/>
                      </a:ext>
                    </a:extLst>
                  </p:cNvPr>
                  <p:cNvSpPr>
                    <a:spLocks/>
                  </p:cNvSpPr>
                  <p:nvPr/>
                </p:nvSpPr>
                <p:spPr bwMode="gray">
                  <a:xfrm>
                    <a:off x="8568333" y="4977201"/>
                    <a:ext cx="9702" cy="38799"/>
                  </a:xfrm>
                  <a:custGeom>
                    <a:avLst/>
                    <a:gdLst>
                      <a:gd name="T0" fmla="*/ 0 w 3"/>
                      <a:gd name="T1" fmla="*/ 1 h 12"/>
                      <a:gd name="T2" fmla="*/ 0 w 3"/>
                      <a:gd name="T3" fmla="*/ 1 h 12"/>
                      <a:gd name="T4" fmla="*/ 1 w 3"/>
                      <a:gd name="T5" fmla="*/ 0 h 12"/>
                      <a:gd name="T6" fmla="*/ 1 w 3"/>
                      <a:gd name="T7" fmla="*/ 1 h 12"/>
                      <a:gd name="T8" fmla="*/ 1 w 3"/>
                      <a:gd name="T9" fmla="*/ 3 h 12"/>
                      <a:gd name="T10" fmla="*/ 2 w 3"/>
                      <a:gd name="T11" fmla="*/ 5 h 12"/>
                      <a:gd name="T12" fmla="*/ 2 w 3"/>
                      <a:gd name="T13" fmla="*/ 8 h 12"/>
                      <a:gd name="T14" fmla="*/ 3 w 3"/>
                      <a:gd name="T15" fmla="*/ 12 h 12"/>
                      <a:gd name="T16" fmla="*/ 0 w 3"/>
                      <a:gd name="T17" fmla="*/ 7 h 12"/>
                      <a:gd name="T18" fmla="*/ 0 w 3"/>
                      <a:gd name="T19" fmla="*/ 7 h 12"/>
                      <a:gd name="T20" fmla="*/ 1 w 3"/>
                      <a:gd name="T21" fmla="*/ 5 h 12"/>
                      <a:gd name="T22" fmla="*/ 1 w 3"/>
                      <a:gd name="T23" fmla="*/ 4 h 12"/>
                      <a:gd name="T24" fmla="*/ 0 w 3"/>
                      <a:gd name="T25"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2">
                        <a:moveTo>
                          <a:pt x="0" y="1"/>
                        </a:moveTo>
                        <a:lnTo>
                          <a:pt x="0" y="1"/>
                        </a:lnTo>
                        <a:lnTo>
                          <a:pt x="1" y="0"/>
                        </a:lnTo>
                        <a:lnTo>
                          <a:pt x="1" y="1"/>
                        </a:lnTo>
                        <a:lnTo>
                          <a:pt x="1" y="3"/>
                        </a:lnTo>
                        <a:lnTo>
                          <a:pt x="2" y="5"/>
                        </a:lnTo>
                        <a:lnTo>
                          <a:pt x="2" y="8"/>
                        </a:lnTo>
                        <a:lnTo>
                          <a:pt x="3" y="12"/>
                        </a:lnTo>
                        <a:lnTo>
                          <a:pt x="0" y="7"/>
                        </a:lnTo>
                        <a:lnTo>
                          <a:pt x="0" y="7"/>
                        </a:lnTo>
                        <a:lnTo>
                          <a:pt x="1" y="5"/>
                        </a:lnTo>
                        <a:lnTo>
                          <a:pt x="1" y="4"/>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0" name="Freeform 746">
                    <a:extLst>
                      <a:ext uri="{FF2B5EF4-FFF2-40B4-BE49-F238E27FC236}">
                        <a16:creationId xmlns:a16="http://schemas.microsoft.com/office/drawing/2014/main" id="{F65A1587-2B4E-468C-9D38-BA312F1F6BC9}"/>
                      </a:ext>
                    </a:extLst>
                  </p:cNvPr>
                  <p:cNvSpPr>
                    <a:spLocks/>
                  </p:cNvSpPr>
                  <p:nvPr/>
                </p:nvSpPr>
                <p:spPr bwMode="gray">
                  <a:xfrm>
                    <a:off x="8529525" y="4873738"/>
                    <a:ext cx="300779" cy="258654"/>
                  </a:xfrm>
                  <a:custGeom>
                    <a:avLst/>
                    <a:gdLst>
                      <a:gd name="T0" fmla="*/ 75 w 93"/>
                      <a:gd name="T1" fmla="*/ 18 h 80"/>
                      <a:gd name="T2" fmla="*/ 62 w 93"/>
                      <a:gd name="T3" fmla="*/ 15 h 80"/>
                      <a:gd name="T4" fmla="*/ 52 w 93"/>
                      <a:gd name="T5" fmla="*/ 4 h 80"/>
                      <a:gd name="T6" fmla="*/ 47 w 93"/>
                      <a:gd name="T7" fmla="*/ 2 h 80"/>
                      <a:gd name="T8" fmla="*/ 43 w 93"/>
                      <a:gd name="T9" fmla="*/ 2 h 80"/>
                      <a:gd name="T10" fmla="*/ 43 w 93"/>
                      <a:gd name="T11" fmla="*/ 5 h 80"/>
                      <a:gd name="T12" fmla="*/ 40 w 93"/>
                      <a:gd name="T13" fmla="*/ 6 h 80"/>
                      <a:gd name="T14" fmla="*/ 32 w 93"/>
                      <a:gd name="T15" fmla="*/ 10 h 80"/>
                      <a:gd name="T16" fmla="*/ 34 w 93"/>
                      <a:gd name="T17" fmla="*/ 16 h 80"/>
                      <a:gd name="T18" fmla="*/ 27 w 93"/>
                      <a:gd name="T19" fmla="*/ 21 h 80"/>
                      <a:gd name="T20" fmla="*/ 27 w 93"/>
                      <a:gd name="T21" fmla="*/ 28 h 80"/>
                      <a:gd name="T22" fmla="*/ 23 w 93"/>
                      <a:gd name="T23" fmla="*/ 28 h 80"/>
                      <a:gd name="T24" fmla="*/ 21 w 93"/>
                      <a:gd name="T25" fmla="*/ 26 h 80"/>
                      <a:gd name="T26" fmla="*/ 17 w 93"/>
                      <a:gd name="T27" fmla="*/ 22 h 80"/>
                      <a:gd name="T28" fmla="*/ 9 w 93"/>
                      <a:gd name="T29" fmla="*/ 27 h 80"/>
                      <a:gd name="T30" fmla="*/ 2 w 93"/>
                      <a:gd name="T31" fmla="*/ 27 h 80"/>
                      <a:gd name="T32" fmla="*/ 5 w 93"/>
                      <a:gd name="T33" fmla="*/ 39 h 80"/>
                      <a:gd name="T34" fmla="*/ 11 w 93"/>
                      <a:gd name="T35" fmla="*/ 34 h 80"/>
                      <a:gd name="T36" fmla="*/ 19 w 93"/>
                      <a:gd name="T37" fmla="*/ 33 h 80"/>
                      <a:gd name="T38" fmla="*/ 22 w 93"/>
                      <a:gd name="T39" fmla="*/ 38 h 80"/>
                      <a:gd name="T40" fmla="*/ 30 w 93"/>
                      <a:gd name="T41" fmla="*/ 51 h 80"/>
                      <a:gd name="T42" fmla="*/ 26 w 93"/>
                      <a:gd name="T43" fmla="*/ 55 h 80"/>
                      <a:gd name="T44" fmla="*/ 34 w 93"/>
                      <a:gd name="T45" fmla="*/ 63 h 80"/>
                      <a:gd name="T46" fmla="*/ 39 w 93"/>
                      <a:gd name="T47" fmla="*/ 69 h 80"/>
                      <a:gd name="T48" fmla="*/ 53 w 93"/>
                      <a:gd name="T49" fmla="*/ 71 h 80"/>
                      <a:gd name="T50" fmla="*/ 64 w 93"/>
                      <a:gd name="T51" fmla="*/ 80 h 80"/>
                      <a:gd name="T52" fmla="*/ 58 w 93"/>
                      <a:gd name="T53" fmla="*/ 69 h 80"/>
                      <a:gd name="T54" fmla="*/ 50 w 93"/>
                      <a:gd name="T55" fmla="*/ 61 h 80"/>
                      <a:gd name="T56" fmla="*/ 45 w 93"/>
                      <a:gd name="T57" fmla="*/ 55 h 80"/>
                      <a:gd name="T58" fmla="*/ 41 w 93"/>
                      <a:gd name="T59" fmla="*/ 50 h 80"/>
                      <a:gd name="T60" fmla="*/ 41 w 93"/>
                      <a:gd name="T61" fmla="*/ 46 h 80"/>
                      <a:gd name="T62" fmla="*/ 37 w 93"/>
                      <a:gd name="T63" fmla="*/ 40 h 80"/>
                      <a:gd name="T64" fmla="*/ 36 w 93"/>
                      <a:gd name="T65" fmla="*/ 37 h 80"/>
                      <a:gd name="T66" fmla="*/ 37 w 93"/>
                      <a:gd name="T67" fmla="*/ 28 h 80"/>
                      <a:gd name="T68" fmla="*/ 44 w 93"/>
                      <a:gd name="T69" fmla="*/ 34 h 80"/>
                      <a:gd name="T70" fmla="*/ 53 w 93"/>
                      <a:gd name="T71" fmla="*/ 30 h 80"/>
                      <a:gd name="T72" fmla="*/ 58 w 93"/>
                      <a:gd name="T73" fmla="*/ 31 h 80"/>
                      <a:gd name="T74" fmla="*/ 61 w 93"/>
                      <a:gd name="T75" fmla="*/ 31 h 80"/>
                      <a:gd name="T76" fmla="*/ 66 w 93"/>
                      <a:gd name="T77" fmla="*/ 31 h 80"/>
                      <a:gd name="T78" fmla="*/ 71 w 93"/>
                      <a:gd name="T79" fmla="*/ 31 h 80"/>
                      <a:gd name="T80" fmla="*/ 74 w 93"/>
                      <a:gd name="T81" fmla="*/ 33 h 80"/>
                      <a:gd name="T82" fmla="*/ 79 w 93"/>
                      <a:gd name="T83" fmla="*/ 34 h 80"/>
                      <a:gd name="T84" fmla="*/ 82 w 93"/>
                      <a:gd name="T85" fmla="*/ 33 h 80"/>
                      <a:gd name="T86" fmla="*/ 83 w 93"/>
                      <a:gd name="T87" fmla="*/ 37 h 80"/>
                      <a:gd name="T88" fmla="*/ 89 w 93"/>
                      <a:gd name="T89" fmla="*/ 36 h 80"/>
                      <a:gd name="T90" fmla="*/ 88 w 93"/>
                      <a:gd name="T91" fmla="*/ 32 h 80"/>
                      <a:gd name="T92" fmla="*/ 90 w 93"/>
                      <a:gd name="T93" fmla="*/ 29 h 80"/>
                      <a:gd name="T94" fmla="*/ 93 w 93"/>
                      <a:gd name="T95" fmla="*/ 29 h 80"/>
                      <a:gd name="T96" fmla="*/ 91 w 93"/>
                      <a:gd name="T97" fmla="*/ 29 h 80"/>
                      <a:gd name="T98" fmla="*/ 88 w 93"/>
                      <a:gd name="T99" fmla="*/ 28 h 80"/>
                      <a:gd name="T100" fmla="*/ 86 w 93"/>
                      <a:gd name="T101" fmla="*/ 26 h 80"/>
                      <a:gd name="T102" fmla="*/ 86 w 93"/>
                      <a:gd name="T103" fmla="*/ 24 h 80"/>
                      <a:gd name="T104" fmla="*/ 87 w 93"/>
                      <a:gd name="T105" fmla="*/ 23 h 80"/>
                      <a:gd name="T106" fmla="*/ 86 w 93"/>
                      <a:gd name="T107" fmla="*/ 22 h 80"/>
                      <a:gd name="T108" fmla="*/ 84 w 93"/>
                      <a:gd name="T109" fmla="*/ 21 h 80"/>
                      <a:gd name="T110" fmla="*/ 84 w 93"/>
                      <a:gd name="T111" fmla="*/ 19 h 80"/>
                      <a:gd name="T112" fmla="*/ 82 w 93"/>
                      <a:gd name="T113"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3" h="80">
                        <a:moveTo>
                          <a:pt x="82" y="15"/>
                        </a:moveTo>
                        <a:lnTo>
                          <a:pt x="79" y="17"/>
                        </a:lnTo>
                        <a:lnTo>
                          <a:pt x="75" y="18"/>
                        </a:lnTo>
                        <a:lnTo>
                          <a:pt x="70" y="19"/>
                        </a:lnTo>
                        <a:lnTo>
                          <a:pt x="66" y="16"/>
                        </a:lnTo>
                        <a:lnTo>
                          <a:pt x="62" y="15"/>
                        </a:lnTo>
                        <a:lnTo>
                          <a:pt x="59" y="11"/>
                        </a:lnTo>
                        <a:lnTo>
                          <a:pt x="55" y="8"/>
                        </a:lnTo>
                        <a:lnTo>
                          <a:pt x="52" y="4"/>
                        </a:lnTo>
                        <a:lnTo>
                          <a:pt x="49" y="2"/>
                        </a:lnTo>
                        <a:lnTo>
                          <a:pt x="48" y="2"/>
                        </a:lnTo>
                        <a:lnTo>
                          <a:pt x="47" y="2"/>
                        </a:lnTo>
                        <a:lnTo>
                          <a:pt x="45" y="0"/>
                        </a:lnTo>
                        <a:lnTo>
                          <a:pt x="44" y="0"/>
                        </a:lnTo>
                        <a:lnTo>
                          <a:pt x="43" y="2"/>
                        </a:lnTo>
                        <a:lnTo>
                          <a:pt x="43" y="3"/>
                        </a:lnTo>
                        <a:lnTo>
                          <a:pt x="43" y="4"/>
                        </a:lnTo>
                        <a:lnTo>
                          <a:pt x="43" y="5"/>
                        </a:lnTo>
                        <a:lnTo>
                          <a:pt x="42" y="4"/>
                        </a:lnTo>
                        <a:lnTo>
                          <a:pt x="40" y="4"/>
                        </a:lnTo>
                        <a:lnTo>
                          <a:pt x="40" y="6"/>
                        </a:lnTo>
                        <a:lnTo>
                          <a:pt x="39" y="7"/>
                        </a:lnTo>
                        <a:lnTo>
                          <a:pt x="33" y="8"/>
                        </a:lnTo>
                        <a:lnTo>
                          <a:pt x="32" y="10"/>
                        </a:lnTo>
                        <a:lnTo>
                          <a:pt x="32" y="11"/>
                        </a:lnTo>
                        <a:lnTo>
                          <a:pt x="34" y="13"/>
                        </a:lnTo>
                        <a:lnTo>
                          <a:pt x="34" y="16"/>
                        </a:lnTo>
                        <a:lnTo>
                          <a:pt x="33" y="19"/>
                        </a:lnTo>
                        <a:lnTo>
                          <a:pt x="30" y="19"/>
                        </a:lnTo>
                        <a:lnTo>
                          <a:pt x="27" y="21"/>
                        </a:lnTo>
                        <a:lnTo>
                          <a:pt x="28" y="23"/>
                        </a:lnTo>
                        <a:lnTo>
                          <a:pt x="27" y="25"/>
                        </a:lnTo>
                        <a:lnTo>
                          <a:pt x="27" y="28"/>
                        </a:lnTo>
                        <a:lnTo>
                          <a:pt x="26" y="29"/>
                        </a:lnTo>
                        <a:lnTo>
                          <a:pt x="25" y="29"/>
                        </a:lnTo>
                        <a:lnTo>
                          <a:pt x="23" y="28"/>
                        </a:lnTo>
                        <a:lnTo>
                          <a:pt x="22" y="27"/>
                        </a:lnTo>
                        <a:lnTo>
                          <a:pt x="22" y="26"/>
                        </a:lnTo>
                        <a:lnTo>
                          <a:pt x="21" y="26"/>
                        </a:lnTo>
                        <a:lnTo>
                          <a:pt x="21" y="28"/>
                        </a:lnTo>
                        <a:lnTo>
                          <a:pt x="20" y="28"/>
                        </a:lnTo>
                        <a:lnTo>
                          <a:pt x="17" y="22"/>
                        </a:lnTo>
                        <a:lnTo>
                          <a:pt x="15" y="22"/>
                        </a:lnTo>
                        <a:lnTo>
                          <a:pt x="13" y="26"/>
                        </a:lnTo>
                        <a:lnTo>
                          <a:pt x="9" y="27"/>
                        </a:lnTo>
                        <a:lnTo>
                          <a:pt x="7" y="25"/>
                        </a:lnTo>
                        <a:lnTo>
                          <a:pt x="6" y="27"/>
                        </a:lnTo>
                        <a:lnTo>
                          <a:pt x="2" y="27"/>
                        </a:lnTo>
                        <a:lnTo>
                          <a:pt x="0" y="25"/>
                        </a:lnTo>
                        <a:lnTo>
                          <a:pt x="1" y="32"/>
                        </a:lnTo>
                        <a:lnTo>
                          <a:pt x="5" y="39"/>
                        </a:lnTo>
                        <a:lnTo>
                          <a:pt x="6" y="40"/>
                        </a:lnTo>
                        <a:lnTo>
                          <a:pt x="8" y="40"/>
                        </a:lnTo>
                        <a:lnTo>
                          <a:pt x="11" y="34"/>
                        </a:lnTo>
                        <a:lnTo>
                          <a:pt x="13" y="29"/>
                        </a:lnTo>
                        <a:lnTo>
                          <a:pt x="17" y="30"/>
                        </a:lnTo>
                        <a:lnTo>
                          <a:pt x="19" y="33"/>
                        </a:lnTo>
                        <a:lnTo>
                          <a:pt x="20" y="33"/>
                        </a:lnTo>
                        <a:lnTo>
                          <a:pt x="21" y="34"/>
                        </a:lnTo>
                        <a:lnTo>
                          <a:pt x="22" y="38"/>
                        </a:lnTo>
                        <a:lnTo>
                          <a:pt x="22" y="42"/>
                        </a:lnTo>
                        <a:lnTo>
                          <a:pt x="24" y="46"/>
                        </a:lnTo>
                        <a:lnTo>
                          <a:pt x="30" y="51"/>
                        </a:lnTo>
                        <a:lnTo>
                          <a:pt x="27" y="52"/>
                        </a:lnTo>
                        <a:lnTo>
                          <a:pt x="26" y="53"/>
                        </a:lnTo>
                        <a:lnTo>
                          <a:pt x="26" y="55"/>
                        </a:lnTo>
                        <a:lnTo>
                          <a:pt x="30" y="59"/>
                        </a:lnTo>
                        <a:lnTo>
                          <a:pt x="32" y="61"/>
                        </a:lnTo>
                        <a:lnTo>
                          <a:pt x="34" y="63"/>
                        </a:lnTo>
                        <a:lnTo>
                          <a:pt x="37" y="64"/>
                        </a:lnTo>
                        <a:lnTo>
                          <a:pt x="39" y="67"/>
                        </a:lnTo>
                        <a:lnTo>
                          <a:pt x="39" y="69"/>
                        </a:lnTo>
                        <a:lnTo>
                          <a:pt x="44" y="69"/>
                        </a:lnTo>
                        <a:lnTo>
                          <a:pt x="48" y="69"/>
                        </a:lnTo>
                        <a:lnTo>
                          <a:pt x="53" y="71"/>
                        </a:lnTo>
                        <a:lnTo>
                          <a:pt x="57" y="75"/>
                        </a:lnTo>
                        <a:lnTo>
                          <a:pt x="61" y="78"/>
                        </a:lnTo>
                        <a:lnTo>
                          <a:pt x="64" y="80"/>
                        </a:lnTo>
                        <a:lnTo>
                          <a:pt x="66" y="79"/>
                        </a:lnTo>
                        <a:lnTo>
                          <a:pt x="59" y="72"/>
                        </a:lnTo>
                        <a:lnTo>
                          <a:pt x="58" y="69"/>
                        </a:lnTo>
                        <a:lnTo>
                          <a:pt x="57" y="68"/>
                        </a:lnTo>
                        <a:lnTo>
                          <a:pt x="56" y="67"/>
                        </a:lnTo>
                        <a:lnTo>
                          <a:pt x="50" y="61"/>
                        </a:lnTo>
                        <a:lnTo>
                          <a:pt x="50" y="60"/>
                        </a:lnTo>
                        <a:lnTo>
                          <a:pt x="47" y="56"/>
                        </a:lnTo>
                        <a:lnTo>
                          <a:pt x="45" y="55"/>
                        </a:lnTo>
                        <a:lnTo>
                          <a:pt x="43" y="51"/>
                        </a:lnTo>
                        <a:lnTo>
                          <a:pt x="41" y="51"/>
                        </a:lnTo>
                        <a:lnTo>
                          <a:pt x="41" y="50"/>
                        </a:lnTo>
                        <a:lnTo>
                          <a:pt x="42" y="48"/>
                        </a:lnTo>
                        <a:lnTo>
                          <a:pt x="41" y="47"/>
                        </a:lnTo>
                        <a:lnTo>
                          <a:pt x="41" y="46"/>
                        </a:lnTo>
                        <a:lnTo>
                          <a:pt x="40" y="44"/>
                        </a:lnTo>
                        <a:lnTo>
                          <a:pt x="38" y="40"/>
                        </a:lnTo>
                        <a:lnTo>
                          <a:pt x="37" y="40"/>
                        </a:lnTo>
                        <a:lnTo>
                          <a:pt x="35" y="38"/>
                        </a:lnTo>
                        <a:lnTo>
                          <a:pt x="35" y="37"/>
                        </a:lnTo>
                        <a:lnTo>
                          <a:pt x="36" y="37"/>
                        </a:lnTo>
                        <a:lnTo>
                          <a:pt x="36" y="35"/>
                        </a:lnTo>
                        <a:lnTo>
                          <a:pt x="36" y="30"/>
                        </a:lnTo>
                        <a:lnTo>
                          <a:pt x="37" y="28"/>
                        </a:lnTo>
                        <a:lnTo>
                          <a:pt x="40" y="29"/>
                        </a:lnTo>
                        <a:lnTo>
                          <a:pt x="40" y="30"/>
                        </a:lnTo>
                        <a:lnTo>
                          <a:pt x="44" y="34"/>
                        </a:lnTo>
                        <a:lnTo>
                          <a:pt x="45" y="34"/>
                        </a:lnTo>
                        <a:lnTo>
                          <a:pt x="47" y="29"/>
                        </a:lnTo>
                        <a:lnTo>
                          <a:pt x="53" y="30"/>
                        </a:lnTo>
                        <a:lnTo>
                          <a:pt x="54" y="28"/>
                        </a:lnTo>
                        <a:lnTo>
                          <a:pt x="54" y="28"/>
                        </a:lnTo>
                        <a:lnTo>
                          <a:pt x="58" y="31"/>
                        </a:lnTo>
                        <a:lnTo>
                          <a:pt x="59" y="31"/>
                        </a:lnTo>
                        <a:lnTo>
                          <a:pt x="60" y="30"/>
                        </a:lnTo>
                        <a:lnTo>
                          <a:pt x="61" y="31"/>
                        </a:lnTo>
                        <a:lnTo>
                          <a:pt x="65" y="32"/>
                        </a:lnTo>
                        <a:lnTo>
                          <a:pt x="66" y="31"/>
                        </a:lnTo>
                        <a:lnTo>
                          <a:pt x="66" y="31"/>
                        </a:lnTo>
                        <a:lnTo>
                          <a:pt x="69" y="33"/>
                        </a:lnTo>
                        <a:lnTo>
                          <a:pt x="69" y="33"/>
                        </a:lnTo>
                        <a:lnTo>
                          <a:pt x="71" y="31"/>
                        </a:lnTo>
                        <a:lnTo>
                          <a:pt x="72" y="31"/>
                        </a:lnTo>
                        <a:lnTo>
                          <a:pt x="73" y="33"/>
                        </a:lnTo>
                        <a:lnTo>
                          <a:pt x="74" y="33"/>
                        </a:lnTo>
                        <a:lnTo>
                          <a:pt x="75" y="32"/>
                        </a:lnTo>
                        <a:lnTo>
                          <a:pt x="78" y="32"/>
                        </a:lnTo>
                        <a:lnTo>
                          <a:pt x="79" y="34"/>
                        </a:lnTo>
                        <a:lnTo>
                          <a:pt x="80" y="33"/>
                        </a:lnTo>
                        <a:lnTo>
                          <a:pt x="80" y="33"/>
                        </a:lnTo>
                        <a:lnTo>
                          <a:pt x="82" y="33"/>
                        </a:lnTo>
                        <a:lnTo>
                          <a:pt x="84" y="35"/>
                        </a:lnTo>
                        <a:lnTo>
                          <a:pt x="83" y="36"/>
                        </a:lnTo>
                        <a:lnTo>
                          <a:pt x="83" y="37"/>
                        </a:lnTo>
                        <a:lnTo>
                          <a:pt x="85" y="38"/>
                        </a:lnTo>
                        <a:lnTo>
                          <a:pt x="87" y="38"/>
                        </a:lnTo>
                        <a:lnTo>
                          <a:pt x="89" y="36"/>
                        </a:lnTo>
                        <a:lnTo>
                          <a:pt x="90" y="35"/>
                        </a:lnTo>
                        <a:lnTo>
                          <a:pt x="89" y="34"/>
                        </a:lnTo>
                        <a:lnTo>
                          <a:pt x="88" y="32"/>
                        </a:lnTo>
                        <a:lnTo>
                          <a:pt x="89" y="31"/>
                        </a:lnTo>
                        <a:lnTo>
                          <a:pt x="90" y="30"/>
                        </a:lnTo>
                        <a:lnTo>
                          <a:pt x="90" y="29"/>
                        </a:lnTo>
                        <a:lnTo>
                          <a:pt x="91" y="30"/>
                        </a:lnTo>
                        <a:lnTo>
                          <a:pt x="92" y="30"/>
                        </a:lnTo>
                        <a:lnTo>
                          <a:pt x="93" y="29"/>
                        </a:lnTo>
                        <a:lnTo>
                          <a:pt x="93" y="29"/>
                        </a:lnTo>
                        <a:lnTo>
                          <a:pt x="92" y="28"/>
                        </a:lnTo>
                        <a:lnTo>
                          <a:pt x="91" y="29"/>
                        </a:lnTo>
                        <a:lnTo>
                          <a:pt x="90" y="28"/>
                        </a:lnTo>
                        <a:lnTo>
                          <a:pt x="89" y="28"/>
                        </a:lnTo>
                        <a:lnTo>
                          <a:pt x="88" y="28"/>
                        </a:lnTo>
                        <a:lnTo>
                          <a:pt x="87" y="26"/>
                        </a:lnTo>
                        <a:lnTo>
                          <a:pt x="87" y="26"/>
                        </a:lnTo>
                        <a:lnTo>
                          <a:pt x="86" y="26"/>
                        </a:lnTo>
                        <a:lnTo>
                          <a:pt x="86" y="26"/>
                        </a:lnTo>
                        <a:lnTo>
                          <a:pt x="86" y="25"/>
                        </a:lnTo>
                        <a:lnTo>
                          <a:pt x="86" y="24"/>
                        </a:lnTo>
                        <a:lnTo>
                          <a:pt x="86" y="24"/>
                        </a:lnTo>
                        <a:lnTo>
                          <a:pt x="87" y="24"/>
                        </a:lnTo>
                        <a:lnTo>
                          <a:pt x="87" y="23"/>
                        </a:lnTo>
                        <a:lnTo>
                          <a:pt x="87" y="22"/>
                        </a:lnTo>
                        <a:lnTo>
                          <a:pt x="87" y="22"/>
                        </a:lnTo>
                        <a:lnTo>
                          <a:pt x="86" y="22"/>
                        </a:lnTo>
                        <a:lnTo>
                          <a:pt x="86" y="22"/>
                        </a:lnTo>
                        <a:lnTo>
                          <a:pt x="84" y="22"/>
                        </a:lnTo>
                        <a:lnTo>
                          <a:pt x="84" y="21"/>
                        </a:lnTo>
                        <a:lnTo>
                          <a:pt x="85" y="20"/>
                        </a:lnTo>
                        <a:lnTo>
                          <a:pt x="85" y="19"/>
                        </a:lnTo>
                        <a:lnTo>
                          <a:pt x="84" y="19"/>
                        </a:lnTo>
                        <a:lnTo>
                          <a:pt x="84" y="18"/>
                        </a:lnTo>
                        <a:lnTo>
                          <a:pt x="84" y="17"/>
                        </a:lnTo>
                        <a:lnTo>
                          <a:pt x="82" y="1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9" name="Gruppieren 1448">
                  <a:extLst>
                    <a:ext uri="{FF2B5EF4-FFF2-40B4-BE49-F238E27FC236}">
                      <a16:creationId xmlns:a16="http://schemas.microsoft.com/office/drawing/2014/main" id="{04216DA7-CBB8-45CD-AECC-1465B305C2FF}"/>
                    </a:ext>
                  </a:extLst>
                </p:cNvPr>
                <p:cNvGrpSpPr/>
                <p:nvPr/>
              </p:nvGrpSpPr>
              <p:grpSpPr>
                <a:xfrm>
                  <a:off x="8823839" y="5158258"/>
                  <a:ext cx="93795" cy="223089"/>
                  <a:chOff x="8823839" y="5158258"/>
                  <a:chExt cx="93795" cy="223089"/>
                </a:xfrm>
                <a:grpFill/>
              </p:grpSpPr>
              <p:sp>
                <p:nvSpPr>
                  <p:cNvPr id="1395" name="Freeform 70">
                    <a:extLst>
                      <a:ext uri="{FF2B5EF4-FFF2-40B4-BE49-F238E27FC236}">
                        <a16:creationId xmlns:a16="http://schemas.microsoft.com/office/drawing/2014/main" id="{FAF5F7D6-4F9C-4A98-A74F-E0C853220661}"/>
                      </a:ext>
                    </a:extLst>
                  </p:cNvPr>
                  <p:cNvSpPr>
                    <a:spLocks/>
                  </p:cNvSpPr>
                  <p:nvPr/>
                </p:nvSpPr>
                <p:spPr bwMode="gray">
                  <a:xfrm>
                    <a:off x="8843246" y="5355482"/>
                    <a:ext cx="22640" cy="25865"/>
                  </a:xfrm>
                  <a:custGeom>
                    <a:avLst/>
                    <a:gdLst>
                      <a:gd name="T0" fmla="*/ 7 w 7"/>
                      <a:gd name="T1" fmla="*/ 7 h 8"/>
                      <a:gd name="T2" fmla="*/ 7 w 7"/>
                      <a:gd name="T3" fmla="*/ 6 h 8"/>
                      <a:gd name="T4" fmla="*/ 4 w 7"/>
                      <a:gd name="T5" fmla="*/ 1 h 8"/>
                      <a:gd name="T6" fmla="*/ 3 w 7"/>
                      <a:gd name="T7" fmla="*/ 0 h 8"/>
                      <a:gd name="T8" fmla="*/ 0 w 7"/>
                      <a:gd name="T9" fmla="*/ 0 h 8"/>
                      <a:gd name="T10" fmla="*/ 3 w 7"/>
                      <a:gd name="T11" fmla="*/ 5 h 8"/>
                      <a:gd name="T12" fmla="*/ 5 w 7"/>
                      <a:gd name="T13" fmla="*/ 8 h 8"/>
                      <a:gd name="T14" fmla="*/ 7 w 7"/>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7" y="7"/>
                        </a:moveTo>
                        <a:lnTo>
                          <a:pt x="7" y="6"/>
                        </a:lnTo>
                        <a:lnTo>
                          <a:pt x="4" y="1"/>
                        </a:lnTo>
                        <a:lnTo>
                          <a:pt x="3" y="0"/>
                        </a:lnTo>
                        <a:lnTo>
                          <a:pt x="0" y="0"/>
                        </a:lnTo>
                        <a:lnTo>
                          <a:pt x="3" y="5"/>
                        </a:lnTo>
                        <a:lnTo>
                          <a:pt x="5" y="8"/>
                        </a:lnTo>
                        <a:lnTo>
                          <a:pt x="7"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6" name="Freeform 128">
                    <a:extLst>
                      <a:ext uri="{FF2B5EF4-FFF2-40B4-BE49-F238E27FC236}">
                        <a16:creationId xmlns:a16="http://schemas.microsoft.com/office/drawing/2014/main" id="{D879FD13-54BD-4ECD-919A-B9C0B14681C2}"/>
                      </a:ext>
                    </a:extLst>
                  </p:cNvPr>
                  <p:cNvSpPr>
                    <a:spLocks/>
                  </p:cNvSpPr>
                  <p:nvPr/>
                </p:nvSpPr>
                <p:spPr bwMode="gray">
                  <a:xfrm>
                    <a:off x="8869120" y="5358714"/>
                    <a:ext cx="3233"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1" y="0"/>
                        </a:lnTo>
                        <a:lnTo>
                          <a:pt x="1" y="0"/>
                        </a:lnTo>
                        <a:lnTo>
                          <a:pt x="1" y="0"/>
                        </a:lnTo>
                        <a:lnTo>
                          <a:pt x="0" y="0"/>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7" name="Freeform 747">
                    <a:extLst>
                      <a:ext uri="{FF2B5EF4-FFF2-40B4-BE49-F238E27FC236}">
                        <a16:creationId xmlns:a16="http://schemas.microsoft.com/office/drawing/2014/main" id="{CE026929-DCED-43A4-8C1D-A3E3F9B0C5A4}"/>
                      </a:ext>
                    </a:extLst>
                  </p:cNvPr>
                  <p:cNvSpPr>
                    <a:spLocks/>
                  </p:cNvSpPr>
                  <p:nvPr/>
                </p:nvSpPr>
                <p:spPr bwMode="gray">
                  <a:xfrm>
                    <a:off x="8823839" y="5158258"/>
                    <a:ext cx="93795" cy="200453"/>
                  </a:xfrm>
                  <a:custGeom>
                    <a:avLst/>
                    <a:gdLst>
                      <a:gd name="T0" fmla="*/ 14 w 29"/>
                      <a:gd name="T1" fmla="*/ 62 h 62"/>
                      <a:gd name="T2" fmla="*/ 12 w 29"/>
                      <a:gd name="T3" fmla="*/ 61 h 62"/>
                      <a:gd name="T4" fmla="*/ 12 w 29"/>
                      <a:gd name="T5" fmla="*/ 58 h 62"/>
                      <a:gd name="T6" fmla="*/ 9 w 29"/>
                      <a:gd name="T7" fmla="*/ 55 h 62"/>
                      <a:gd name="T8" fmla="*/ 4 w 29"/>
                      <a:gd name="T9" fmla="*/ 53 h 62"/>
                      <a:gd name="T10" fmla="*/ 2 w 29"/>
                      <a:gd name="T11" fmla="*/ 49 h 62"/>
                      <a:gd name="T12" fmla="*/ 0 w 29"/>
                      <a:gd name="T13" fmla="*/ 46 h 62"/>
                      <a:gd name="T14" fmla="*/ 2 w 29"/>
                      <a:gd name="T15" fmla="*/ 46 h 62"/>
                      <a:gd name="T16" fmla="*/ 2 w 29"/>
                      <a:gd name="T17" fmla="*/ 44 h 62"/>
                      <a:gd name="T18" fmla="*/ 1 w 29"/>
                      <a:gd name="T19" fmla="*/ 40 h 62"/>
                      <a:gd name="T20" fmla="*/ 2 w 29"/>
                      <a:gd name="T21" fmla="*/ 36 h 62"/>
                      <a:gd name="T22" fmla="*/ 3 w 29"/>
                      <a:gd name="T23" fmla="*/ 36 h 62"/>
                      <a:gd name="T24" fmla="*/ 3 w 29"/>
                      <a:gd name="T25" fmla="*/ 33 h 62"/>
                      <a:gd name="T26" fmla="*/ 4 w 29"/>
                      <a:gd name="T27" fmla="*/ 30 h 62"/>
                      <a:gd name="T28" fmla="*/ 2 w 29"/>
                      <a:gd name="T29" fmla="*/ 27 h 62"/>
                      <a:gd name="T30" fmla="*/ 5 w 29"/>
                      <a:gd name="T31" fmla="*/ 18 h 62"/>
                      <a:gd name="T32" fmla="*/ 4 w 29"/>
                      <a:gd name="T33" fmla="*/ 16 h 62"/>
                      <a:gd name="T34" fmla="*/ 1 w 29"/>
                      <a:gd name="T35" fmla="*/ 16 h 62"/>
                      <a:gd name="T36" fmla="*/ 2 w 29"/>
                      <a:gd name="T37" fmla="*/ 12 h 62"/>
                      <a:gd name="T38" fmla="*/ 2 w 29"/>
                      <a:gd name="T39" fmla="*/ 9 h 62"/>
                      <a:gd name="T40" fmla="*/ 3 w 29"/>
                      <a:gd name="T41" fmla="*/ 4 h 62"/>
                      <a:gd name="T42" fmla="*/ 5 w 29"/>
                      <a:gd name="T43" fmla="*/ 2 h 62"/>
                      <a:gd name="T44" fmla="*/ 7 w 29"/>
                      <a:gd name="T45" fmla="*/ 0 h 62"/>
                      <a:gd name="T46" fmla="*/ 9 w 29"/>
                      <a:gd name="T47" fmla="*/ 2 h 62"/>
                      <a:gd name="T48" fmla="*/ 13 w 29"/>
                      <a:gd name="T49" fmla="*/ 2 h 62"/>
                      <a:gd name="T50" fmla="*/ 16 w 29"/>
                      <a:gd name="T51" fmla="*/ 6 h 62"/>
                      <a:gd name="T52" fmla="*/ 18 w 29"/>
                      <a:gd name="T53" fmla="*/ 7 h 62"/>
                      <a:gd name="T54" fmla="*/ 22 w 29"/>
                      <a:gd name="T55" fmla="*/ 11 h 62"/>
                      <a:gd name="T56" fmla="*/ 20 w 29"/>
                      <a:gd name="T57" fmla="*/ 22 h 62"/>
                      <a:gd name="T58" fmla="*/ 21 w 29"/>
                      <a:gd name="T59" fmla="*/ 27 h 62"/>
                      <a:gd name="T60" fmla="*/ 23 w 29"/>
                      <a:gd name="T61" fmla="*/ 32 h 62"/>
                      <a:gd name="T62" fmla="*/ 28 w 29"/>
                      <a:gd name="T63" fmla="*/ 37 h 62"/>
                      <a:gd name="T64" fmla="*/ 29 w 29"/>
                      <a:gd name="T65" fmla="*/ 40 h 62"/>
                      <a:gd name="T66" fmla="*/ 29 w 29"/>
                      <a:gd name="T67" fmla="*/ 44 h 62"/>
                      <a:gd name="T68" fmla="*/ 25 w 29"/>
                      <a:gd name="T69" fmla="*/ 48 h 62"/>
                      <a:gd name="T70" fmla="*/ 22 w 29"/>
                      <a:gd name="T71" fmla="*/ 53 h 62"/>
                      <a:gd name="T72" fmla="*/ 19 w 29"/>
                      <a:gd name="T73" fmla="*/ 55 h 62"/>
                      <a:gd name="T74" fmla="*/ 18 w 29"/>
                      <a:gd name="T75" fmla="*/ 58 h 62"/>
                      <a:gd name="T76" fmla="*/ 17 w 29"/>
                      <a:gd name="T77" fmla="*/ 60 h 62"/>
                      <a:gd name="T78" fmla="*/ 15 w 29"/>
                      <a:gd name="T79" fmla="*/ 62 h 62"/>
                      <a:gd name="T80" fmla="*/ 14 w 29"/>
                      <a:gd name="T8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 h="62">
                        <a:moveTo>
                          <a:pt x="14" y="62"/>
                        </a:moveTo>
                        <a:lnTo>
                          <a:pt x="12" y="61"/>
                        </a:lnTo>
                        <a:lnTo>
                          <a:pt x="12" y="58"/>
                        </a:lnTo>
                        <a:lnTo>
                          <a:pt x="9" y="55"/>
                        </a:lnTo>
                        <a:lnTo>
                          <a:pt x="4" y="53"/>
                        </a:lnTo>
                        <a:lnTo>
                          <a:pt x="2" y="49"/>
                        </a:lnTo>
                        <a:lnTo>
                          <a:pt x="0" y="46"/>
                        </a:lnTo>
                        <a:lnTo>
                          <a:pt x="2" y="46"/>
                        </a:lnTo>
                        <a:lnTo>
                          <a:pt x="2" y="44"/>
                        </a:lnTo>
                        <a:lnTo>
                          <a:pt x="1" y="40"/>
                        </a:lnTo>
                        <a:lnTo>
                          <a:pt x="2" y="36"/>
                        </a:lnTo>
                        <a:lnTo>
                          <a:pt x="3" y="36"/>
                        </a:lnTo>
                        <a:lnTo>
                          <a:pt x="3" y="33"/>
                        </a:lnTo>
                        <a:lnTo>
                          <a:pt x="4" y="30"/>
                        </a:lnTo>
                        <a:lnTo>
                          <a:pt x="2" y="27"/>
                        </a:lnTo>
                        <a:lnTo>
                          <a:pt x="5" y="18"/>
                        </a:lnTo>
                        <a:lnTo>
                          <a:pt x="4" y="16"/>
                        </a:lnTo>
                        <a:lnTo>
                          <a:pt x="1" y="16"/>
                        </a:lnTo>
                        <a:lnTo>
                          <a:pt x="2" y="12"/>
                        </a:lnTo>
                        <a:lnTo>
                          <a:pt x="2" y="9"/>
                        </a:lnTo>
                        <a:lnTo>
                          <a:pt x="3" y="4"/>
                        </a:lnTo>
                        <a:lnTo>
                          <a:pt x="5" y="2"/>
                        </a:lnTo>
                        <a:lnTo>
                          <a:pt x="7" y="0"/>
                        </a:lnTo>
                        <a:lnTo>
                          <a:pt x="9" y="2"/>
                        </a:lnTo>
                        <a:lnTo>
                          <a:pt x="13" y="2"/>
                        </a:lnTo>
                        <a:lnTo>
                          <a:pt x="16" y="6"/>
                        </a:lnTo>
                        <a:lnTo>
                          <a:pt x="18" y="7"/>
                        </a:lnTo>
                        <a:lnTo>
                          <a:pt x="22" y="11"/>
                        </a:lnTo>
                        <a:lnTo>
                          <a:pt x="20" y="22"/>
                        </a:lnTo>
                        <a:lnTo>
                          <a:pt x="21" y="27"/>
                        </a:lnTo>
                        <a:lnTo>
                          <a:pt x="23" y="32"/>
                        </a:lnTo>
                        <a:lnTo>
                          <a:pt x="28" y="37"/>
                        </a:lnTo>
                        <a:lnTo>
                          <a:pt x="29" y="40"/>
                        </a:lnTo>
                        <a:lnTo>
                          <a:pt x="29" y="44"/>
                        </a:lnTo>
                        <a:lnTo>
                          <a:pt x="25" y="48"/>
                        </a:lnTo>
                        <a:lnTo>
                          <a:pt x="22" y="53"/>
                        </a:lnTo>
                        <a:lnTo>
                          <a:pt x="19" y="55"/>
                        </a:lnTo>
                        <a:lnTo>
                          <a:pt x="18" y="58"/>
                        </a:lnTo>
                        <a:lnTo>
                          <a:pt x="17" y="60"/>
                        </a:lnTo>
                        <a:lnTo>
                          <a:pt x="15" y="62"/>
                        </a:lnTo>
                        <a:lnTo>
                          <a:pt x="14" y="6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73" name="Freeform 750">
                  <a:extLst>
                    <a:ext uri="{FF2B5EF4-FFF2-40B4-BE49-F238E27FC236}">
                      <a16:creationId xmlns:a16="http://schemas.microsoft.com/office/drawing/2014/main" id="{568B7796-F81E-4C6D-A3CF-DCF209D3068B}"/>
                    </a:ext>
                  </a:extLst>
                </p:cNvPr>
                <p:cNvSpPr>
                  <a:spLocks/>
                </p:cNvSpPr>
                <p:nvPr/>
              </p:nvSpPr>
              <p:spPr bwMode="gray">
                <a:xfrm>
                  <a:off x="8911162" y="4055750"/>
                  <a:ext cx="297546" cy="229555"/>
                </a:xfrm>
                <a:custGeom>
                  <a:avLst/>
                  <a:gdLst>
                    <a:gd name="T0" fmla="*/ 2 w 92"/>
                    <a:gd name="T1" fmla="*/ 17 h 71"/>
                    <a:gd name="T2" fmla="*/ 2 w 92"/>
                    <a:gd name="T3" fmla="*/ 23 h 71"/>
                    <a:gd name="T4" fmla="*/ 2 w 92"/>
                    <a:gd name="T5" fmla="*/ 19 h 71"/>
                    <a:gd name="T6" fmla="*/ 4 w 92"/>
                    <a:gd name="T7" fmla="*/ 27 h 71"/>
                    <a:gd name="T8" fmla="*/ 3 w 92"/>
                    <a:gd name="T9" fmla="*/ 32 h 71"/>
                    <a:gd name="T10" fmla="*/ 5 w 92"/>
                    <a:gd name="T11" fmla="*/ 34 h 71"/>
                    <a:gd name="T12" fmla="*/ 9 w 92"/>
                    <a:gd name="T13" fmla="*/ 35 h 71"/>
                    <a:gd name="T14" fmla="*/ 13 w 92"/>
                    <a:gd name="T15" fmla="*/ 37 h 71"/>
                    <a:gd name="T16" fmla="*/ 20 w 92"/>
                    <a:gd name="T17" fmla="*/ 39 h 71"/>
                    <a:gd name="T18" fmla="*/ 27 w 92"/>
                    <a:gd name="T19" fmla="*/ 40 h 71"/>
                    <a:gd name="T20" fmla="*/ 28 w 92"/>
                    <a:gd name="T21" fmla="*/ 50 h 71"/>
                    <a:gd name="T22" fmla="*/ 29 w 92"/>
                    <a:gd name="T23" fmla="*/ 58 h 71"/>
                    <a:gd name="T24" fmla="*/ 38 w 92"/>
                    <a:gd name="T25" fmla="*/ 65 h 71"/>
                    <a:gd name="T26" fmla="*/ 40 w 92"/>
                    <a:gd name="T27" fmla="*/ 70 h 71"/>
                    <a:gd name="T28" fmla="*/ 48 w 92"/>
                    <a:gd name="T29" fmla="*/ 70 h 71"/>
                    <a:gd name="T30" fmla="*/ 55 w 92"/>
                    <a:gd name="T31" fmla="*/ 70 h 71"/>
                    <a:gd name="T32" fmla="*/ 59 w 92"/>
                    <a:gd name="T33" fmla="*/ 69 h 71"/>
                    <a:gd name="T34" fmla="*/ 61 w 92"/>
                    <a:gd name="T35" fmla="*/ 65 h 71"/>
                    <a:gd name="T36" fmla="*/ 65 w 92"/>
                    <a:gd name="T37" fmla="*/ 63 h 71"/>
                    <a:gd name="T38" fmla="*/ 69 w 92"/>
                    <a:gd name="T39" fmla="*/ 61 h 71"/>
                    <a:gd name="T40" fmla="*/ 72 w 92"/>
                    <a:gd name="T41" fmla="*/ 63 h 71"/>
                    <a:gd name="T42" fmla="*/ 77 w 92"/>
                    <a:gd name="T43" fmla="*/ 63 h 71"/>
                    <a:gd name="T44" fmla="*/ 74 w 92"/>
                    <a:gd name="T45" fmla="*/ 59 h 71"/>
                    <a:gd name="T46" fmla="*/ 74 w 92"/>
                    <a:gd name="T47" fmla="*/ 55 h 71"/>
                    <a:gd name="T48" fmla="*/ 77 w 92"/>
                    <a:gd name="T49" fmla="*/ 49 h 71"/>
                    <a:gd name="T50" fmla="*/ 77 w 92"/>
                    <a:gd name="T51" fmla="*/ 44 h 71"/>
                    <a:gd name="T52" fmla="*/ 80 w 92"/>
                    <a:gd name="T53" fmla="*/ 40 h 71"/>
                    <a:gd name="T54" fmla="*/ 84 w 92"/>
                    <a:gd name="T55" fmla="*/ 39 h 71"/>
                    <a:gd name="T56" fmla="*/ 90 w 92"/>
                    <a:gd name="T57" fmla="*/ 37 h 71"/>
                    <a:gd name="T58" fmla="*/ 90 w 92"/>
                    <a:gd name="T59" fmla="*/ 31 h 71"/>
                    <a:gd name="T60" fmla="*/ 87 w 92"/>
                    <a:gd name="T61" fmla="*/ 29 h 71"/>
                    <a:gd name="T62" fmla="*/ 90 w 92"/>
                    <a:gd name="T63" fmla="*/ 25 h 71"/>
                    <a:gd name="T64" fmla="*/ 91 w 92"/>
                    <a:gd name="T65" fmla="*/ 23 h 71"/>
                    <a:gd name="T66" fmla="*/ 89 w 92"/>
                    <a:gd name="T67" fmla="*/ 22 h 71"/>
                    <a:gd name="T68" fmla="*/ 82 w 92"/>
                    <a:gd name="T69" fmla="*/ 14 h 71"/>
                    <a:gd name="T70" fmla="*/ 69 w 92"/>
                    <a:gd name="T71" fmla="*/ 9 h 71"/>
                    <a:gd name="T72" fmla="*/ 64 w 92"/>
                    <a:gd name="T73" fmla="*/ 2 h 71"/>
                    <a:gd name="T74" fmla="*/ 60 w 92"/>
                    <a:gd name="T75" fmla="*/ 1 h 71"/>
                    <a:gd name="T76" fmla="*/ 52 w 92"/>
                    <a:gd name="T77" fmla="*/ 5 h 71"/>
                    <a:gd name="T78" fmla="*/ 42 w 92"/>
                    <a:gd name="T79" fmla="*/ 2 h 71"/>
                    <a:gd name="T80" fmla="*/ 35 w 92"/>
                    <a:gd name="T81" fmla="*/ 2 h 71"/>
                    <a:gd name="T82" fmla="*/ 30 w 92"/>
                    <a:gd name="T83" fmla="*/ 2 h 71"/>
                    <a:gd name="T84" fmla="*/ 26 w 92"/>
                    <a:gd name="T85" fmla="*/ 1 h 71"/>
                    <a:gd name="T86" fmla="*/ 18 w 92"/>
                    <a:gd name="T87" fmla="*/ 1 h 71"/>
                    <a:gd name="T88" fmla="*/ 8 w 92"/>
                    <a:gd name="T89" fmla="*/ 6 h 71"/>
                    <a:gd name="T90" fmla="*/ 3 w 92"/>
                    <a:gd name="T91"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71">
                      <a:moveTo>
                        <a:pt x="0" y="11"/>
                      </a:moveTo>
                      <a:lnTo>
                        <a:pt x="2" y="17"/>
                      </a:lnTo>
                      <a:lnTo>
                        <a:pt x="2" y="21"/>
                      </a:lnTo>
                      <a:lnTo>
                        <a:pt x="2" y="23"/>
                      </a:lnTo>
                      <a:lnTo>
                        <a:pt x="2" y="16"/>
                      </a:lnTo>
                      <a:lnTo>
                        <a:pt x="2" y="19"/>
                      </a:lnTo>
                      <a:lnTo>
                        <a:pt x="2" y="21"/>
                      </a:lnTo>
                      <a:lnTo>
                        <a:pt x="4" y="27"/>
                      </a:lnTo>
                      <a:lnTo>
                        <a:pt x="4" y="30"/>
                      </a:lnTo>
                      <a:lnTo>
                        <a:pt x="3" y="32"/>
                      </a:lnTo>
                      <a:lnTo>
                        <a:pt x="4" y="32"/>
                      </a:lnTo>
                      <a:lnTo>
                        <a:pt x="5" y="34"/>
                      </a:lnTo>
                      <a:lnTo>
                        <a:pt x="8" y="33"/>
                      </a:lnTo>
                      <a:lnTo>
                        <a:pt x="9" y="35"/>
                      </a:lnTo>
                      <a:lnTo>
                        <a:pt x="12" y="36"/>
                      </a:lnTo>
                      <a:lnTo>
                        <a:pt x="13" y="37"/>
                      </a:lnTo>
                      <a:lnTo>
                        <a:pt x="16" y="38"/>
                      </a:lnTo>
                      <a:lnTo>
                        <a:pt x="20" y="39"/>
                      </a:lnTo>
                      <a:lnTo>
                        <a:pt x="25" y="39"/>
                      </a:lnTo>
                      <a:lnTo>
                        <a:pt x="27" y="40"/>
                      </a:lnTo>
                      <a:lnTo>
                        <a:pt x="30" y="46"/>
                      </a:lnTo>
                      <a:lnTo>
                        <a:pt x="28" y="50"/>
                      </a:lnTo>
                      <a:lnTo>
                        <a:pt x="28" y="55"/>
                      </a:lnTo>
                      <a:lnTo>
                        <a:pt x="29" y="58"/>
                      </a:lnTo>
                      <a:lnTo>
                        <a:pt x="33" y="61"/>
                      </a:lnTo>
                      <a:lnTo>
                        <a:pt x="38" y="65"/>
                      </a:lnTo>
                      <a:lnTo>
                        <a:pt x="40" y="68"/>
                      </a:lnTo>
                      <a:lnTo>
                        <a:pt x="40" y="70"/>
                      </a:lnTo>
                      <a:lnTo>
                        <a:pt x="45" y="71"/>
                      </a:lnTo>
                      <a:lnTo>
                        <a:pt x="48" y="70"/>
                      </a:lnTo>
                      <a:lnTo>
                        <a:pt x="54" y="71"/>
                      </a:lnTo>
                      <a:lnTo>
                        <a:pt x="55" y="70"/>
                      </a:lnTo>
                      <a:lnTo>
                        <a:pt x="57" y="68"/>
                      </a:lnTo>
                      <a:lnTo>
                        <a:pt x="59" y="69"/>
                      </a:lnTo>
                      <a:lnTo>
                        <a:pt x="61" y="68"/>
                      </a:lnTo>
                      <a:lnTo>
                        <a:pt x="61" y="65"/>
                      </a:lnTo>
                      <a:lnTo>
                        <a:pt x="63" y="63"/>
                      </a:lnTo>
                      <a:lnTo>
                        <a:pt x="65" y="63"/>
                      </a:lnTo>
                      <a:lnTo>
                        <a:pt x="67" y="62"/>
                      </a:lnTo>
                      <a:lnTo>
                        <a:pt x="69" y="61"/>
                      </a:lnTo>
                      <a:lnTo>
                        <a:pt x="71" y="61"/>
                      </a:lnTo>
                      <a:lnTo>
                        <a:pt x="72" y="63"/>
                      </a:lnTo>
                      <a:lnTo>
                        <a:pt x="74" y="65"/>
                      </a:lnTo>
                      <a:lnTo>
                        <a:pt x="77" y="63"/>
                      </a:lnTo>
                      <a:lnTo>
                        <a:pt x="76" y="61"/>
                      </a:lnTo>
                      <a:lnTo>
                        <a:pt x="74" y="59"/>
                      </a:lnTo>
                      <a:lnTo>
                        <a:pt x="74" y="57"/>
                      </a:lnTo>
                      <a:lnTo>
                        <a:pt x="74" y="55"/>
                      </a:lnTo>
                      <a:lnTo>
                        <a:pt x="77" y="51"/>
                      </a:lnTo>
                      <a:lnTo>
                        <a:pt x="77" y="49"/>
                      </a:lnTo>
                      <a:lnTo>
                        <a:pt x="77" y="46"/>
                      </a:lnTo>
                      <a:lnTo>
                        <a:pt x="77" y="44"/>
                      </a:lnTo>
                      <a:lnTo>
                        <a:pt x="78" y="42"/>
                      </a:lnTo>
                      <a:lnTo>
                        <a:pt x="80" y="40"/>
                      </a:lnTo>
                      <a:lnTo>
                        <a:pt x="82" y="40"/>
                      </a:lnTo>
                      <a:lnTo>
                        <a:pt x="84" y="39"/>
                      </a:lnTo>
                      <a:lnTo>
                        <a:pt x="86" y="37"/>
                      </a:lnTo>
                      <a:lnTo>
                        <a:pt x="90" y="37"/>
                      </a:lnTo>
                      <a:lnTo>
                        <a:pt x="92" y="32"/>
                      </a:lnTo>
                      <a:lnTo>
                        <a:pt x="90" y="31"/>
                      </a:lnTo>
                      <a:lnTo>
                        <a:pt x="87" y="31"/>
                      </a:lnTo>
                      <a:lnTo>
                        <a:pt x="87" y="29"/>
                      </a:lnTo>
                      <a:lnTo>
                        <a:pt x="87" y="27"/>
                      </a:lnTo>
                      <a:lnTo>
                        <a:pt x="90" y="25"/>
                      </a:lnTo>
                      <a:lnTo>
                        <a:pt x="91" y="24"/>
                      </a:lnTo>
                      <a:lnTo>
                        <a:pt x="91" y="23"/>
                      </a:lnTo>
                      <a:lnTo>
                        <a:pt x="91" y="23"/>
                      </a:lnTo>
                      <a:lnTo>
                        <a:pt x="89" y="22"/>
                      </a:lnTo>
                      <a:lnTo>
                        <a:pt x="87" y="20"/>
                      </a:lnTo>
                      <a:lnTo>
                        <a:pt x="82" y="14"/>
                      </a:lnTo>
                      <a:lnTo>
                        <a:pt x="74" y="9"/>
                      </a:lnTo>
                      <a:lnTo>
                        <a:pt x="69" y="9"/>
                      </a:lnTo>
                      <a:lnTo>
                        <a:pt x="67" y="8"/>
                      </a:lnTo>
                      <a:lnTo>
                        <a:pt x="64" y="2"/>
                      </a:lnTo>
                      <a:lnTo>
                        <a:pt x="63" y="0"/>
                      </a:lnTo>
                      <a:lnTo>
                        <a:pt x="60" y="1"/>
                      </a:lnTo>
                      <a:lnTo>
                        <a:pt x="57" y="4"/>
                      </a:lnTo>
                      <a:lnTo>
                        <a:pt x="52" y="5"/>
                      </a:lnTo>
                      <a:lnTo>
                        <a:pt x="44" y="2"/>
                      </a:lnTo>
                      <a:lnTo>
                        <a:pt x="42" y="2"/>
                      </a:lnTo>
                      <a:lnTo>
                        <a:pt x="37" y="1"/>
                      </a:lnTo>
                      <a:lnTo>
                        <a:pt x="35" y="2"/>
                      </a:lnTo>
                      <a:lnTo>
                        <a:pt x="33" y="1"/>
                      </a:lnTo>
                      <a:lnTo>
                        <a:pt x="30" y="2"/>
                      </a:lnTo>
                      <a:lnTo>
                        <a:pt x="28" y="2"/>
                      </a:lnTo>
                      <a:lnTo>
                        <a:pt x="26" y="1"/>
                      </a:lnTo>
                      <a:lnTo>
                        <a:pt x="24" y="1"/>
                      </a:lnTo>
                      <a:lnTo>
                        <a:pt x="18" y="1"/>
                      </a:lnTo>
                      <a:lnTo>
                        <a:pt x="12" y="3"/>
                      </a:lnTo>
                      <a:lnTo>
                        <a:pt x="8" y="6"/>
                      </a:lnTo>
                      <a:lnTo>
                        <a:pt x="5" y="10"/>
                      </a:lnTo>
                      <a:lnTo>
                        <a:pt x="3" y="11"/>
                      </a:lnTo>
                      <a:lnTo>
                        <a:pt x="0" y="1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4" name="Freeform 850">
                  <a:extLst>
                    <a:ext uri="{FF2B5EF4-FFF2-40B4-BE49-F238E27FC236}">
                      <a16:creationId xmlns:a16="http://schemas.microsoft.com/office/drawing/2014/main" id="{C0627FDC-5F30-40F1-921D-9FBAF84B0030}"/>
                    </a:ext>
                  </a:extLst>
                </p:cNvPr>
                <p:cNvSpPr>
                  <a:spLocks/>
                </p:cNvSpPr>
                <p:nvPr/>
              </p:nvSpPr>
              <p:spPr bwMode="gray">
                <a:xfrm>
                  <a:off x="9024356" y="4084850"/>
                  <a:ext cx="494833" cy="423544"/>
                </a:xfrm>
                <a:custGeom>
                  <a:avLst/>
                  <a:gdLst>
                    <a:gd name="T0" fmla="*/ 1 w 153"/>
                    <a:gd name="T1" fmla="*/ 108 h 131"/>
                    <a:gd name="T2" fmla="*/ 7 w 153"/>
                    <a:gd name="T3" fmla="*/ 99 h 131"/>
                    <a:gd name="T4" fmla="*/ 11 w 153"/>
                    <a:gd name="T5" fmla="*/ 84 h 131"/>
                    <a:gd name="T6" fmla="*/ 10 w 153"/>
                    <a:gd name="T7" fmla="*/ 62 h 131"/>
                    <a:gd name="T8" fmla="*/ 20 w 153"/>
                    <a:gd name="T9" fmla="*/ 61 h 131"/>
                    <a:gd name="T10" fmla="*/ 26 w 153"/>
                    <a:gd name="T11" fmla="*/ 60 h 131"/>
                    <a:gd name="T12" fmla="*/ 30 w 153"/>
                    <a:gd name="T13" fmla="*/ 55 h 131"/>
                    <a:gd name="T14" fmla="*/ 36 w 153"/>
                    <a:gd name="T15" fmla="*/ 52 h 131"/>
                    <a:gd name="T16" fmla="*/ 42 w 153"/>
                    <a:gd name="T17" fmla="*/ 54 h 131"/>
                    <a:gd name="T18" fmla="*/ 38 w 153"/>
                    <a:gd name="T19" fmla="*/ 48 h 131"/>
                    <a:gd name="T20" fmla="*/ 42 w 153"/>
                    <a:gd name="T21" fmla="*/ 40 h 131"/>
                    <a:gd name="T22" fmla="*/ 43 w 153"/>
                    <a:gd name="T23" fmla="*/ 33 h 131"/>
                    <a:gd name="T24" fmla="*/ 49 w 153"/>
                    <a:gd name="T25" fmla="*/ 30 h 131"/>
                    <a:gd name="T26" fmla="*/ 57 w 153"/>
                    <a:gd name="T27" fmla="*/ 23 h 131"/>
                    <a:gd name="T28" fmla="*/ 52 w 153"/>
                    <a:gd name="T29" fmla="*/ 20 h 131"/>
                    <a:gd name="T30" fmla="*/ 56 w 153"/>
                    <a:gd name="T31" fmla="*/ 15 h 131"/>
                    <a:gd name="T32" fmla="*/ 59 w 153"/>
                    <a:gd name="T33" fmla="*/ 14 h 131"/>
                    <a:gd name="T34" fmla="*/ 63 w 153"/>
                    <a:gd name="T35" fmla="*/ 9 h 131"/>
                    <a:gd name="T36" fmla="*/ 73 w 153"/>
                    <a:gd name="T37" fmla="*/ 7 h 131"/>
                    <a:gd name="T38" fmla="*/ 79 w 153"/>
                    <a:gd name="T39" fmla="*/ 0 h 131"/>
                    <a:gd name="T40" fmla="*/ 87 w 153"/>
                    <a:gd name="T41" fmla="*/ 1 h 131"/>
                    <a:gd name="T42" fmla="*/ 95 w 153"/>
                    <a:gd name="T43" fmla="*/ 3 h 131"/>
                    <a:gd name="T44" fmla="*/ 100 w 153"/>
                    <a:gd name="T45" fmla="*/ 13 h 131"/>
                    <a:gd name="T46" fmla="*/ 108 w 153"/>
                    <a:gd name="T47" fmla="*/ 8 h 131"/>
                    <a:gd name="T48" fmla="*/ 117 w 153"/>
                    <a:gd name="T49" fmla="*/ 10 h 131"/>
                    <a:gd name="T50" fmla="*/ 124 w 153"/>
                    <a:gd name="T51" fmla="*/ 15 h 131"/>
                    <a:gd name="T52" fmla="*/ 123 w 153"/>
                    <a:gd name="T53" fmla="*/ 23 h 131"/>
                    <a:gd name="T54" fmla="*/ 125 w 153"/>
                    <a:gd name="T55" fmla="*/ 30 h 131"/>
                    <a:gd name="T56" fmla="*/ 122 w 153"/>
                    <a:gd name="T57" fmla="*/ 36 h 131"/>
                    <a:gd name="T58" fmla="*/ 128 w 153"/>
                    <a:gd name="T59" fmla="*/ 45 h 131"/>
                    <a:gd name="T60" fmla="*/ 136 w 153"/>
                    <a:gd name="T61" fmla="*/ 56 h 131"/>
                    <a:gd name="T62" fmla="*/ 138 w 153"/>
                    <a:gd name="T63" fmla="*/ 63 h 131"/>
                    <a:gd name="T64" fmla="*/ 148 w 153"/>
                    <a:gd name="T65" fmla="*/ 65 h 131"/>
                    <a:gd name="T66" fmla="*/ 150 w 153"/>
                    <a:gd name="T67" fmla="*/ 70 h 131"/>
                    <a:gd name="T68" fmla="*/ 151 w 153"/>
                    <a:gd name="T69" fmla="*/ 76 h 131"/>
                    <a:gd name="T70" fmla="*/ 145 w 153"/>
                    <a:gd name="T71" fmla="*/ 82 h 131"/>
                    <a:gd name="T72" fmla="*/ 134 w 153"/>
                    <a:gd name="T73" fmla="*/ 78 h 131"/>
                    <a:gd name="T74" fmla="*/ 129 w 153"/>
                    <a:gd name="T75" fmla="*/ 82 h 131"/>
                    <a:gd name="T76" fmla="*/ 133 w 153"/>
                    <a:gd name="T77" fmla="*/ 90 h 131"/>
                    <a:gd name="T78" fmla="*/ 134 w 153"/>
                    <a:gd name="T79" fmla="*/ 96 h 131"/>
                    <a:gd name="T80" fmla="*/ 137 w 153"/>
                    <a:gd name="T81" fmla="*/ 102 h 131"/>
                    <a:gd name="T82" fmla="*/ 130 w 153"/>
                    <a:gd name="T83" fmla="*/ 109 h 131"/>
                    <a:gd name="T84" fmla="*/ 120 w 153"/>
                    <a:gd name="T85" fmla="*/ 116 h 131"/>
                    <a:gd name="T86" fmla="*/ 119 w 153"/>
                    <a:gd name="T87" fmla="*/ 123 h 131"/>
                    <a:gd name="T88" fmla="*/ 116 w 153"/>
                    <a:gd name="T89" fmla="*/ 131 h 131"/>
                    <a:gd name="T90" fmla="*/ 110 w 153"/>
                    <a:gd name="T91" fmla="*/ 127 h 131"/>
                    <a:gd name="T92" fmla="*/ 101 w 153"/>
                    <a:gd name="T93" fmla="*/ 130 h 131"/>
                    <a:gd name="T94" fmla="*/ 94 w 153"/>
                    <a:gd name="T95" fmla="*/ 123 h 131"/>
                    <a:gd name="T96" fmla="*/ 86 w 153"/>
                    <a:gd name="T97" fmla="*/ 125 h 131"/>
                    <a:gd name="T98" fmla="*/ 79 w 153"/>
                    <a:gd name="T99" fmla="*/ 123 h 131"/>
                    <a:gd name="T100" fmla="*/ 73 w 153"/>
                    <a:gd name="T101" fmla="*/ 126 h 131"/>
                    <a:gd name="T102" fmla="*/ 69 w 153"/>
                    <a:gd name="T103" fmla="*/ 124 h 131"/>
                    <a:gd name="T104" fmla="*/ 62 w 153"/>
                    <a:gd name="T105" fmla="*/ 120 h 131"/>
                    <a:gd name="T106" fmla="*/ 55 w 153"/>
                    <a:gd name="T107" fmla="*/ 117 h 131"/>
                    <a:gd name="T108" fmla="*/ 46 w 153"/>
                    <a:gd name="T109" fmla="*/ 116 h 131"/>
                    <a:gd name="T110" fmla="*/ 34 w 153"/>
                    <a:gd name="T111" fmla="*/ 114 h 131"/>
                    <a:gd name="T112" fmla="*/ 18 w 153"/>
                    <a:gd name="T113" fmla="*/ 115 h 131"/>
                    <a:gd name="T114" fmla="*/ 11 w 153"/>
                    <a:gd name="T115" fmla="*/ 122 h 131"/>
                    <a:gd name="T116" fmla="*/ 4 w 153"/>
                    <a:gd name="T1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31">
                      <a:moveTo>
                        <a:pt x="4" y="123"/>
                      </a:moveTo>
                      <a:lnTo>
                        <a:pt x="6" y="112"/>
                      </a:lnTo>
                      <a:lnTo>
                        <a:pt x="1" y="108"/>
                      </a:lnTo>
                      <a:lnTo>
                        <a:pt x="0" y="105"/>
                      </a:lnTo>
                      <a:lnTo>
                        <a:pt x="3" y="101"/>
                      </a:lnTo>
                      <a:lnTo>
                        <a:pt x="7" y="99"/>
                      </a:lnTo>
                      <a:lnTo>
                        <a:pt x="10" y="94"/>
                      </a:lnTo>
                      <a:lnTo>
                        <a:pt x="11" y="89"/>
                      </a:lnTo>
                      <a:lnTo>
                        <a:pt x="11" y="84"/>
                      </a:lnTo>
                      <a:lnTo>
                        <a:pt x="5" y="63"/>
                      </a:lnTo>
                      <a:lnTo>
                        <a:pt x="5" y="61"/>
                      </a:lnTo>
                      <a:lnTo>
                        <a:pt x="10" y="62"/>
                      </a:lnTo>
                      <a:lnTo>
                        <a:pt x="13" y="61"/>
                      </a:lnTo>
                      <a:lnTo>
                        <a:pt x="19" y="62"/>
                      </a:lnTo>
                      <a:lnTo>
                        <a:pt x="20" y="61"/>
                      </a:lnTo>
                      <a:lnTo>
                        <a:pt x="22" y="59"/>
                      </a:lnTo>
                      <a:lnTo>
                        <a:pt x="24" y="60"/>
                      </a:lnTo>
                      <a:lnTo>
                        <a:pt x="26" y="60"/>
                      </a:lnTo>
                      <a:lnTo>
                        <a:pt x="26" y="56"/>
                      </a:lnTo>
                      <a:lnTo>
                        <a:pt x="28" y="54"/>
                      </a:lnTo>
                      <a:lnTo>
                        <a:pt x="30" y="55"/>
                      </a:lnTo>
                      <a:lnTo>
                        <a:pt x="32" y="53"/>
                      </a:lnTo>
                      <a:lnTo>
                        <a:pt x="34" y="52"/>
                      </a:lnTo>
                      <a:lnTo>
                        <a:pt x="36" y="52"/>
                      </a:lnTo>
                      <a:lnTo>
                        <a:pt x="37" y="54"/>
                      </a:lnTo>
                      <a:lnTo>
                        <a:pt x="39" y="56"/>
                      </a:lnTo>
                      <a:lnTo>
                        <a:pt x="42" y="54"/>
                      </a:lnTo>
                      <a:lnTo>
                        <a:pt x="41" y="52"/>
                      </a:lnTo>
                      <a:lnTo>
                        <a:pt x="39" y="50"/>
                      </a:lnTo>
                      <a:lnTo>
                        <a:pt x="38" y="48"/>
                      </a:lnTo>
                      <a:lnTo>
                        <a:pt x="39" y="46"/>
                      </a:lnTo>
                      <a:lnTo>
                        <a:pt x="42" y="42"/>
                      </a:lnTo>
                      <a:lnTo>
                        <a:pt x="42" y="40"/>
                      </a:lnTo>
                      <a:lnTo>
                        <a:pt x="42" y="37"/>
                      </a:lnTo>
                      <a:lnTo>
                        <a:pt x="42" y="35"/>
                      </a:lnTo>
                      <a:lnTo>
                        <a:pt x="43" y="33"/>
                      </a:lnTo>
                      <a:lnTo>
                        <a:pt x="45" y="31"/>
                      </a:lnTo>
                      <a:lnTo>
                        <a:pt x="47" y="31"/>
                      </a:lnTo>
                      <a:lnTo>
                        <a:pt x="49" y="30"/>
                      </a:lnTo>
                      <a:lnTo>
                        <a:pt x="51" y="28"/>
                      </a:lnTo>
                      <a:lnTo>
                        <a:pt x="55" y="28"/>
                      </a:lnTo>
                      <a:lnTo>
                        <a:pt x="57" y="23"/>
                      </a:lnTo>
                      <a:lnTo>
                        <a:pt x="55" y="22"/>
                      </a:lnTo>
                      <a:lnTo>
                        <a:pt x="52" y="22"/>
                      </a:lnTo>
                      <a:lnTo>
                        <a:pt x="52" y="20"/>
                      </a:lnTo>
                      <a:lnTo>
                        <a:pt x="52" y="18"/>
                      </a:lnTo>
                      <a:lnTo>
                        <a:pt x="55" y="16"/>
                      </a:lnTo>
                      <a:lnTo>
                        <a:pt x="56" y="15"/>
                      </a:lnTo>
                      <a:lnTo>
                        <a:pt x="56" y="14"/>
                      </a:lnTo>
                      <a:lnTo>
                        <a:pt x="56" y="14"/>
                      </a:lnTo>
                      <a:lnTo>
                        <a:pt x="59" y="14"/>
                      </a:lnTo>
                      <a:lnTo>
                        <a:pt x="60" y="13"/>
                      </a:lnTo>
                      <a:lnTo>
                        <a:pt x="61" y="11"/>
                      </a:lnTo>
                      <a:lnTo>
                        <a:pt x="63" y="9"/>
                      </a:lnTo>
                      <a:lnTo>
                        <a:pt x="67" y="11"/>
                      </a:lnTo>
                      <a:lnTo>
                        <a:pt x="69" y="11"/>
                      </a:lnTo>
                      <a:lnTo>
                        <a:pt x="73" y="7"/>
                      </a:lnTo>
                      <a:lnTo>
                        <a:pt x="73" y="5"/>
                      </a:lnTo>
                      <a:lnTo>
                        <a:pt x="76" y="1"/>
                      </a:lnTo>
                      <a:lnTo>
                        <a:pt x="79" y="0"/>
                      </a:lnTo>
                      <a:lnTo>
                        <a:pt x="81" y="0"/>
                      </a:lnTo>
                      <a:lnTo>
                        <a:pt x="82" y="2"/>
                      </a:lnTo>
                      <a:lnTo>
                        <a:pt x="87" y="1"/>
                      </a:lnTo>
                      <a:lnTo>
                        <a:pt x="89" y="2"/>
                      </a:lnTo>
                      <a:lnTo>
                        <a:pt x="90" y="4"/>
                      </a:lnTo>
                      <a:lnTo>
                        <a:pt x="95" y="3"/>
                      </a:lnTo>
                      <a:lnTo>
                        <a:pt x="97" y="4"/>
                      </a:lnTo>
                      <a:lnTo>
                        <a:pt x="101" y="7"/>
                      </a:lnTo>
                      <a:lnTo>
                        <a:pt x="100" y="13"/>
                      </a:lnTo>
                      <a:lnTo>
                        <a:pt x="105" y="10"/>
                      </a:lnTo>
                      <a:lnTo>
                        <a:pt x="107" y="10"/>
                      </a:lnTo>
                      <a:lnTo>
                        <a:pt x="108" y="8"/>
                      </a:lnTo>
                      <a:lnTo>
                        <a:pt x="113" y="8"/>
                      </a:lnTo>
                      <a:lnTo>
                        <a:pt x="115" y="8"/>
                      </a:lnTo>
                      <a:lnTo>
                        <a:pt x="117" y="10"/>
                      </a:lnTo>
                      <a:lnTo>
                        <a:pt x="119" y="11"/>
                      </a:lnTo>
                      <a:lnTo>
                        <a:pt x="122" y="15"/>
                      </a:lnTo>
                      <a:lnTo>
                        <a:pt x="124" y="15"/>
                      </a:lnTo>
                      <a:lnTo>
                        <a:pt x="124" y="19"/>
                      </a:lnTo>
                      <a:lnTo>
                        <a:pt x="123" y="21"/>
                      </a:lnTo>
                      <a:lnTo>
                        <a:pt x="123" y="23"/>
                      </a:lnTo>
                      <a:lnTo>
                        <a:pt x="125" y="25"/>
                      </a:lnTo>
                      <a:lnTo>
                        <a:pt x="125" y="27"/>
                      </a:lnTo>
                      <a:lnTo>
                        <a:pt x="125" y="30"/>
                      </a:lnTo>
                      <a:lnTo>
                        <a:pt x="125" y="32"/>
                      </a:lnTo>
                      <a:lnTo>
                        <a:pt x="123" y="33"/>
                      </a:lnTo>
                      <a:lnTo>
                        <a:pt x="122" y="36"/>
                      </a:lnTo>
                      <a:lnTo>
                        <a:pt x="123" y="38"/>
                      </a:lnTo>
                      <a:lnTo>
                        <a:pt x="126" y="41"/>
                      </a:lnTo>
                      <a:lnTo>
                        <a:pt x="128" y="45"/>
                      </a:lnTo>
                      <a:lnTo>
                        <a:pt x="131" y="52"/>
                      </a:lnTo>
                      <a:lnTo>
                        <a:pt x="132" y="54"/>
                      </a:lnTo>
                      <a:lnTo>
                        <a:pt x="136" y="56"/>
                      </a:lnTo>
                      <a:lnTo>
                        <a:pt x="138" y="58"/>
                      </a:lnTo>
                      <a:lnTo>
                        <a:pt x="138" y="60"/>
                      </a:lnTo>
                      <a:lnTo>
                        <a:pt x="138" y="63"/>
                      </a:lnTo>
                      <a:lnTo>
                        <a:pt x="138" y="65"/>
                      </a:lnTo>
                      <a:lnTo>
                        <a:pt x="146" y="64"/>
                      </a:lnTo>
                      <a:lnTo>
                        <a:pt x="148" y="65"/>
                      </a:lnTo>
                      <a:lnTo>
                        <a:pt x="150" y="66"/>
                      </a:lnTo>
                      <a:lnTo>
                        <a:pt x="149" y="68"/>
                      </a:lnTo>
                      <a:lnTo>
                        <a:pt x="150" y="70"/>
                      </a:lnTo>
                      <a:lnTo>
                        <a:pt x="153" y="70"/>
                      </a:lnTo>
                      <a:lnTo>
                        <a:pt x="153" y="74"/>
                      </a:lnTo>
                      <a:lnTo>
                        <a:pt x="151" y="76"/>
                      </a:lnTo>
                      <a:lnTo>
                        <a:pt x="150" y="78"/>
                      </a:lnTo>
                      <a:lnTo>
                        <a:pt x="146" y="81"/>
                      </a:lnTo>
                      <a:lnTo>
                        <a:pt x="145" y="82"/>
                      </a:lnTo>
                      <a:lnTo>
                        <a:pt x="140" y="82"/>
                      </a:lnTo>
                      <a:lnTo>
                        <a:pt x="136" y="78"/>
                      </a:lnTo>
                      <a:lnTo>
                        <a:pt x="134" y="78"/>
                      </a:lnTo>
                      <a:lnTo>
                        <a:pt x="132" y="79"/>
                      </a:lnTo>
                      <a:lnTo>
                        <a:pt x="132" y="82"/>
                      </a:lnTo>
                      <a:lnTo>
                        <a:pt x="129" y="82"/>
                      </a:lnTo>
                      <a:lnTo>
                        <a:pt x="129" y="85"/>
                      </a:lnTo>
                      <a:lnTo>
                        <a:pt x="133" y="88"/>
                      </a:lnTo>
                      <a:lnTo>
                        <a:pt x="133" y="90"/>
                      </a:lnTo>
                      <a:lnTo>
                        <a:pt x="133" y="92"/>
                      </a:lnTo>
                      <a:lnTo>
                        <a:pt x="135" y="94"/>
                      </a:lnTo>
                      <a:lnTo>
                        <a:pt x="134" y="96"/>
                      </a:lnTo>
                      <a:lnTo>
                        <a:pt x="136" y="97"/>
                      </a:lnTo>
                      <a:lnTo>
                        <a:pt x="137" y="100"/>
                      </a:lnTo>
                      <a:lnTo>
                        <a:pt x="137" y="102"/>
                      </a:lnTo>
                      <a:lnTo>
                        <a:pt x="138" y="108"/>
                      </a:lnTo>
                      <a:lnTo>
                        <a:pt x="132" y="108"/>
                      </a:lnTo>
                      <a:lnTo>
                        <a:pt x="130" y="109"/>
                      </a:lnTo>
                      <a:lnTo>
                        <a:pt x="128" y="109"/>
                      </a:lnTo>
                      <a:lnTo>
                        <a:pt x="125" y="110"/>
                      </a:lnTo>
                      <a:lnTo>
                        <a:pt x="120" y="116"/>
                      </a:lnTo>
                      <a:lnTo>
                        <a:pt x="119" y="118"/>
                      </a:lnTo>
                      <a:lnTo>
                        <a:pt x="119" y="121"/>
                      </a:lnTo>
                      <a:lnTo>
                        <a:pt x="119" y="123"/>
                      </a:lnTo>
                      <a:lnTo>
                        <a:pt x="119" y="128"/>
                      </a:lnTo>
                      <a:lnTo>
                        <a:pt x="118" y="130"/>
                      </a:lnTo>
                      <a:lnTo>
                        <a:pt x="116" y="131"/>
                      </a:lnTo>
                      <a:lnTo>
                        <a:pt x="114" y="128"/>
                      </a:lnTo>
                      <a:lnTo>
                        <a:pt x="112" y="128"/>
                      </a:lnTo>
                      <a:lnTo>
                        <a:pt x="110" y="127"/>
                      </a:lnTo>
                      <a:lnTo>
                        <a:pt x="105" y="128"/>
                      </a:lnTo>
                      <a:lnTo>
                        <a:pt x="102" y="128"/>
                      </a:lnTo>
                      <a:lnTo>
                        <a:pt x="101" y="130"/>
                      </a:lnTo>
                      <a:lnTo>
                        <a:pt x="98" y="128"/>
                      </a:lnTo>
                      <a:lnTo>
                        <a:pt x="98" y="126"/>
                      </a:lnTo>
                      <a:lnTo>
                        <a:pt x="94" y="123"/>
                      </a:lnTo>
                      <a:lnTo>
                        <a:pt x="89" y="128"/>
                      </a:lnTo>
                      <a:lnTo>
                        <a:pt x="87" y="127"/>
                      </a:lnTo>
                      <a:lnTo>
                        <a:pt x="86" y="125"/>
                      </a:lnTo>
                      <a:lnTo>
                        <a:pt x="83" y="126"/>
                      </a:lnTo>
                      <a:lnTo>
                        <a:pt x="81" y="125"/>
                      </a:lnTo>
                      <a:lnTo>
                        <a:pt x="79" y="123"/>
                      </a:lnTo>
                      <a:lnTo>
                        <a:pt x="77" y="125"/>
                      </a:lnTo>
                      <a:lnTo>
                        <a:pt x="75" y="125"/>
                      </a:lnTo>
                      <a:lnTo>
                        <a:pt x="73" y="126"/>
                      </a:lnTo>
                      <a:lnTo>
                        <a:pt x="71" y="127"/>
                      </a:lnTo>
                      <a:lnTo>
                        <a:pt x="69" y="126"/>
                      </a:lnTo>
                      <a:lnTo>
                        <a:pt x="69" y="124"/>
                      </a:lnTo>
                      <a:lnTo>
                        <a:pt x="64" y="124"/>
                      </a:lnTo>
                      <a:lnTo>
                        <a:pt x="62" y="122"/>
                      </a:lnTo>
                      <a:lnTo>
                        <a:pt x="62" y="120"/>
                      </a:lnTo>
                      <a:lnTo>
                        <a:pt x="60" y="119"/>
                      </a:lnTo>
                      <a:lnTo>
                        <a:pt x="57" y="118"/>
                      </a:lnTo>
                      <a:lnTo>
                        <a:pt x="55" y="117"/>
                      </a:lnTo>
                      <a:lnTo>
                        <a:pt x="53" y="118"/>
                      </a:lnTo>
                      <a:lnTo>
                        <a:pt x="50" y="117"/>
                      </a:lnTo>
                      <a:lnTo>
                        <a:pt x="46" y="116"/>
                      </a:lnTo>
                      <a:lnTo>
                        <a:pt x="42" y="113"/>
                      </a:lnTo>
                      <a:lnTo>
                        <a:pt x="39" y="114"/>
                      </a:lnTo>
                      <a:lnTo>
                        <a:pt x="34" y="114"/>
                      </a:lnTo>
                      <a:lnTo>
                        <a:pt x="32" y="113"/>
                      </a:lnTo>
                      <a:lnTo>
                        <a:pt x="20" y="115"/>
                      </a:lnTo>
                      <a:lnTo>
                        <a:pt x="18" y="115"/>
                      </a:lnTo>
                      <a:lnTo>
                        <a:pt x="17" y="118"/>
                      </a:lnTo>
                      <a:lnTo>
                        <a:pt x="16" y="119"/>
                      </a:lnTo>
                      <a:lnTo>
                        <a:pt x="11" y="122"/>
                      </a:lnTo>
                      <a:lnTo>
                        <a:pt x="9" y="121"/>
                      </a:lnTo>
                      <a:lnTo>
                        <a:pt x="6" y="122"/>
                      </a:lnTo>
                      <a:lnTo>
                        <a:pt x="4" y="12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5" name="Freeform 851">
                  <a:extLst>
                    <a:ext uri="{FF2B5EF4-FFF2-40B4-BE49-F238E27FC236}">
                      <a16:creationId xmlns:a16="http://schemas.microsoft.com/office/drawing/2014/main" id="{D6763317-1AB6-4F52-9F40-3B929ADA656F}"/>
                    </a:ext>
                  </a:extLst>
                </p:cNvPr>
                <p:cNvSpPr>
                  <a:spLocks/>
                </p:cNvSpPr>
                <p:nvPr/>
              </p:nvSpPr>
              <p:spPr bwMode="gray">
                <a:xfrm>
                  <a:off x="8700938" y="4647420"/>
                  <a:ext cx="281374" cy="139026"/>
                </a:xfrm>
                <a:custGeom>
                  <a:avLst/>
                  <a:gdLst>
                    <a:gd name="T0" fmla="*/ 82 w 87"/>
                    <a:gd name="T1" fmla="*/ 27 h 43"/>
                    <a:gd name="T2" fmla="*/ 79 w 87"/>
                    <a:gd name="T3" fmla="*/ 29 h 43"/>
                    <a:gd name="T4" fmla="*/ 74 w 87"/>
                    <a:gd name="T5" fmla="*/ 25 h 43"/>
                    <a:gd name="T6" fmla="*/ 69 w 87"/>
                    <a:gd name="T7" fmla="*/ 24 h 43"/>
                    <a:gd name="T8" fmla="*/ 66 w 87"/>
                    <a:gd name="T9" fmla="*/ 25 h 43"/>
                    <a:gd name="T10" fmla="*/ 61 w 87"/>
                    <a:gd name="T11" fmla="*/ 25 h 43"/>
                    <a:gd name="T12" fmla="*/ 56 w 87"/>
                    <a:gd name="T13" fmla="*/ 27 h 43"/>
                    <a:gd name="T14" fmla="*/ 55 w 87"/>
                    <a:gd name="T15" fmla="*/ 30 h 43"/>
                    <a:gd name="T16" fmla="*/ 52 w 87"/>
                    <a:gd name="T17" fmla="*/ 31 h 43"/>
                    <a:gd name="T18" fmla="*/ 48 w 87"/>
                    <a:gd name="T19" fmla="*/ 33 h 43"/>
                    <a:gd name="T20" fmla="*/ 43 w 87"/>
                    <a:gd name="T21" fmla="*/ 31 h 43"/>
                    <a:gd name="T22" fmla="*/ 39 w 87"/>
                    <a:gd name="T23" fmla="*/ 34 h 43"/>
                    <a:gd name="T24" fmla="*/ 30 w 87"/>
                    <a:gd name="T25" fmla="*/ 37 h 43"/>
                    <a:gd name="T26" fmla="*/ 26 w 87"/>
                    <a:gd name="T27" fmla="*/ 43 h 43"/>
                    <a:gd name="T28" fmla="*/ 24 w 87"/>
                    <a:gd name="T29" fmla="*/ 43 h 43"/>
                    <a:gd name="T30" fmla="*/ 14 w 87"/>
                    <a:gd name="T31" fmla="*/ 43 h 43"/>
                    <a:gd name="T32" fmla="*/ 8 w 87"/>
                    <a:gd name="T33" fmla="*/ 38 h 43"/>
                    <a:gd name="T34" fmla="*/ 4 w 87"/>
                    <a:gd name="T35" fmla="*/ 35 h 43"/>
                    <a:gd name="T36" fmla="*/ 1 w 87"/>
                    <a:gd name="T37" fmla="*/ 31 h 43"/>
                    <a:gd name="T38" fmla="*/ 0 w 87"/>
                    <a:gd name="T39" fmla="*/ 25 h 43"/>
                    <a:gd name="T40" fmla="*/ 1 w 87"/>
                    <a:gd name="T41" fmla="*/ 22 h 43"/>
                    <a:gd name="T42" fmla="*/ 4 w 87"/>
                    <a:gd name="T43" fmla="*/ 19 h 43"/>
                    <a:gd name="T44" fmla="*/ 5 w 87"/>
                    <a:gd name="T45" fmla="*/ 19 h 43"/>
                    <a:gd name="T46" fmla="*/ 7 w 87"/>
                    <a:gd name="T47" fmla="*/ 21 h 43"/>
                    <a:gd name="T48" fmla="*/ 12 w 87"/>
                    <a:gd name="T49" fmla="*/ 20 h 43"/>
                    <a:gd name="T50" fmla="*/ 15 w 87"/>
                    <a:gd name="T51" fmla="*/ 17 h 43"/>
                    <a:gd name="T52" fmla="*/ 15 w 87"/>
                    <a:gd name="T53" fmla="*/ 15 h 43"/>
                    <a:gd name="T54" fmla="*/ 18 w 87"/>
                    <a:gd name="T55" fmla="*/ 14 h 43"/>
                    <a:gd name="T56" fmla="*/ 20 w 87"/>
                    <a:gd name="T57" fmla="*/ 12 h 43"/>
                    <a:gd name="T58" fmla="*/ 20 w 87"/>
                    <a:gd name="T59" fmla="*/ 8 h 43"/>
                    <a:gd name="T60" fmla="*/ 20 w 87"/>
                    <a:gd name="T61" fmla="*/ 7 h 43"/>
                    <a:gd name="T62" fmla="*/ 22 w 87"/>
                    <a:gd name="T63" fmla="*/ 7 h 43"/>
                    <a:gd name="T64" fmla="*/ 24 w 87"/>
                    <a:gd name="T65" fmla="*/ 4 h 43"/>
                    <a:gd name="T66" fmla="*/ 26 w 87"/>
                    <a:gd name="T67" fmla="*/ 2 h 43"/>
                    <a:gd name="T68" fmla="*/ 29 w 87"/>
                    <a:gd name="T69" fmla="*/ 2 h 43"/>
                    <a:gd name="T70" fmla="*/ 31 w 87"/>
                    <a:gd name="T71" fmla="*/ 0 h 43"/>
                    <a:gd name="T72" fmla="*/ 34 w 87"/>
                    <a:gd name="T73" fmla="*/ 2 h 43"/>
                    <a:gd name="T74" fmla="*/ 37 w 87"/>
                    <a:gd name="T75" fmla="*/ 1 h 43"/>
                    <a:gd name="T76" fmla="*/ 40 w 87"/>
                    <a:gd name="T77" fmla="*/ 0 h 43"/>
                    <a:gd name="T78" fmla="*/ 43 w 87"/>
                    <a:gd name="T79" fmla="*/ 1 h 43"/>
                    <a:gd name="T80" fmla="*/ 46 w 87"/>
                    <a:gd name="T81" fmla="*/ 4 h 43"/>
                    <a:gd name="T82" fmla="*/ 47 w 87"/>
                    <a:gd name="T83" fmla="*/ 7 h 43"/>
                    <a:gd name="T84" fmla="*/ 50 w 87"/>
                    <a:gd name="T85" fmla="*/ 8 h 43"/>
                    <a:gd name="T86" fmla="*/ 52 w 87"/>
                    <a:gd name="T87" fmla="*/ 7 h 43"/>
                    <a:gd name="T88" fmla="*/ 55 w 87"/>
                    <a:gd name="T89" fmla="*/ 4 h 43"/>
                    <a:gd name="T90" fmla="*/ 61 w 87"/>
                    <a:gd name="T91" fmla="*/ 4 h 43"/>
                    <a:gd name="T92" fmla="*/ 64 w 87"/>
                    <a:gd name="T93" fmla="*/ 6 h 43"/>
                    <a:gd name="T94" fmla="*/ 66 w 87"/>
                    <a:gd name="T95" fmla="*/ 4 h 43"/>
                    <a:gd name="T96" fmla="*/ 69 w 87"/>
                    <a:gd name="T97" fmla="*/ 3 h 43"/>
                    <a:gd name="T98" fmla="*/ 72 w 87"/>
                    <a:gd name="T99" fmla="*/ 3 h 43"/>
                    <a:gd name="T100" fmla="*/ 76 w 87"/>
                    <a:gd name="T101" fmla="*/ 3 h 43"/>
                    <a:gd name="T102" fmla="*/ 80 w 87"/>
                    <a:gd name="T103" fmla="*/ 5 h 43"/>
                    <a:gd name="T104" fmla="*/ 82 w 87"/>
                    <a:gd name="T105" fmla="*/ 7 h 43"/>
                    <a:gd name="T106" fmla="*/ 85 w 87"/>
                    <a:gd name="T107" fmla="*/ 10 h 43"/>
                    <a:gd name="T108" fmla="*/ 87 w 87"/>
                    <a:gd name="T109" fmla="*/ 10 h 43"/>
                    <a:gd name="T110" fmla="*/ 87 w 87"/>
                    <a:gd name="T111" fmla="*/ 12 h 43"/>
                    <a:gd name="T112" fmla="*/ 84 w 87"/>
                    <a:gd name="T113" fmla="*/ 21 h 43"/>
                    <a:gd name="T114" fmla="*/ 82 w 87"/>
                    <a:gd name="T11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 h="43">
                      <a:moveTo>
                        <a:pt x="82" y="27"/>
                      </a:moveTo>
                      <a:lnTo>
                        <a:pt x="79" y="29"/>
                      </a:lnTo>
                      <a:lnTo>
                        <a:pt x="74" y="25"/>
                      </a:lnTo>
                      <a:lnTo>
                        <a:pt x="69" y="24"/>
                      </a:lnTo>
                      <a:lnTo>
                        <a:pt x="66" y="25"/>
                      </a:lnTo>
                      <a:lnTo>
                        <a:pt x="61" y="25"/>
                      </a:lnTo>
                      <a:lnTo>
                        <a:pt x="56" y="27"/>
                      </a:lnTo>
                      <a:lnTo>
                        <a:pt x="55" y="30"/>
                      </a:lnTo>
                      <a:lnTo>
                        <a:pt x="52" y="31"/>
                      </a:lnTo>
                      <a:lnTo>
                        <a:pt x="48" y="33"/>
                      </a:lnTo>
                      <a:lnTo>
                        <a:pt x="43" y="31"/>
                      </a:lnTo>
                      <a:lnTo>
                        <a:pt x="39" y="34"/>
                      </a:lnTo>
                      <a:lnTo>
                        <a:pt x="30" y="37"/>
                      </a:lnTo>
                      <a:lnTo>
                        <a:pt x="26" y="43"/>
                      </a:lnTo>
                      <a:lnTo>
                        <a:pt x="24" y="43"/>
                      </a:lnTo>
                      <a:lnTo>
                        <a:pt x="14" y="43"/>
                      </a:lnTo>
                      <a:lnTo>
                        <a:pt x="8" y="38"/>
                      </a:lnTo>
                      <a:lnTo>
                        <a:pt x="4" y="35"/>
                      </a:lnTo>
                      <a:lnTo>
                        <a:pt x="1" y="31"/>
                      </a:lnTo>
                      <a:lnTo>
                        <a:pt x="0" y="25"/>
                      </a:lnTo>
                      <a:lnTo>
                        <a:pt x="1" y="22"/>
                      </a:lnTo>
                      <a:lnTo>
                        <a:pt x="4" y="19"/>
                      </a:lnTo>
                      <a:lnTo>
                        <a:pt x="5" y="19"/>
                      </a:lnTo>
                      <a:lnTo>
                        <a:pt x="7" y="21"/>
                      </a:lnTo>
                      <a:lnTo>
                        <a:pt x="12" y="20"/>
                      </a:lnTo>
                      <a:lnTo>
                        <a:pt x="15" y="17"/>
                      </a:lnTo>
                      <a:lnTo>
                        <a:pt x="15" y="15"/>
                      </a:lnTo>
                      <a:lnTo>
                        <a:pt x="18" y="14"/>
                      </a:lnTo>
                      <a:lnTo>
                        <a:pt x="20" y="12"/>
                      </a:lnTo>
                      <a:lnTo>
                        <a:pt x="20" y="8"/>
                      </a:lnTo>
                      <a:lnTo>
                        <a:pt x="20" y="7"/>
                      </a:lnTo>
                      <a:lnTo>
                        <a:pt x="22" y="7"/>
                      </a:lnTo>
                      <a:lnTo>
                        <a:pt x="24" y="4"/>
                      </a:lnTo>
                      <a:lnTo>
                        <a:pt x="26" y="2"/>
                      </a:lnTo>
                      <a:lnTo>
                        <a:pt x="29" y="2"/>
                      </a:lnTo>
                      <a:lnTo>
                        <a:pt x="31" y="0"/>
                      </a:lnTo>
                      <a:lnTo>
                        <a:pt x="34" y="2"/>
                      </a:lnTo>
                      <a:lnTo>
                        <a:pt x="37" y="1"/>
                      </a:lnTo>
                      <a:lnTo>
                        <a:pt x="40" y="0"/>
                      </a:lnTo>
                      <a:lnTo>
                        <a:pt x="43" y="1"/>
                      </a:lnTo>
                      <a:lnTo>
                        <a:pt x="46" y="4"/>
                      </a:lnTo>
                      <a:lnTo>
                        <a:pt x="47" y="7"/>
                      </a:lnTo>
                      <a:lnTo>
                        <a:pt x="50" y="8"/>
                      </a:lnTo>
                      <a:lnTo>
                        <a:pt x="52" y="7"/>
                      </a:lnTo>
                      <a:lnTo>
                        <a:pt x="55" y="4"/>
                      </a:lnTo>
                      <a:lnTo>
                        <a:pt x="61" y="4"/>
                      </a:lnTo>
                      <a:lnTo>
                        <a:pt x="64" y="6"/>
                      </a:lnTo>
                      <a:lnTo>
                        <a:pt x="66" y="4"/>
                      </a:lnTo>
                      <a:lnTo>
                        <a:pt x="69" y="3"/>
                      </a:lnTo>
                      <a:lnTo>
                        <a:pt x="72" y="3"/>
                      </a:lnTo>
                      <a:lnTo>
                        <a:pt x="76" y="3"/>
                      </a:lnTo>
                      <a:lnTo>
                        <a:pt x="80" y="5"/>
                      </a:lnTo>
                      <a:lnTo>
                        <a:pt x="82" y="7"/>
                      </a:lnTo>
                      <a:lnTo>
                        <a:pt x="85" y="10"/>
                      </a:lnTo>
                      <a:lnTo>
                        <a:pt x="87" y="10"/>
                      </a:lnTo>
                      <a:lnTo>
                        <a:pt x="87" y="12"/>
                      </a:lnTo>
                      <a:lnTo>
                        <a:pt x="84" y="21"/>
                      </a:lnTo>
                      <a:lnTo>
                        <a:pt x="82" y="2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6" name="Freeform 852">
                  <a:extLst>
                    <a:ext uri="{FF2B5EF4-FFF2-40B4-BE49-F238E27FC236}">
                      <a16:creationId xmlns:a16="http://schemas.microsoft.com/office/drawing/2014/main" id="{B1C2EEF5-9754-469F-8ED2-EFAAC053339C}"/>
                    </a:ext>
                  </a:extLst>
                </p:cNvPr>
                <p:cNvSpPr>
                  <a:spLocks/>
                </p:cNvSpPr>
                <p:nvPr/>
              </p:nvSpPr>
              <p:spPr bwMode="gray">
                <a:xfrm>
                  <a:off x="8322534" y="4815544"/>
                  <a:ext cx="12935" cy="29100"/>
                </a:xfrm>
                <a:custGeom>
                  <a:avLst/>
                  <a:gdLst>
                    <a:gd name="T0" fmla="*/ 3 w 4"/>
                    <a:gd name="T1" fmla="*/ 9 h 9"/>
                    <a:gd name="T2" fmla="*/ 4 w 4"/>
                    <a:gd name="T3" fmla="*/ 7 h 9"/>
                    <a:gd name="T4" fmla="*/ 4 w 4"/>
                    <a:gd name="T5" fmla="*/ 3 h 9"/>
                    <a:gd name="T6" fmla="*/ 4 w 4"/>
                    <a:gd name="T7" fmla="*/ 1 h 9"/>
                    <a:gd name="T8" fmla="*/ 1 w 4"/>
                    <a:gd name="T9" fmla="*/ 0 h 9"/>
                    <a:gd name="T10" fmla="*/ 1 w 4"/>
                    <a:gd name="T11" fmla="*/ 3 h 9"/>
                    <a:gd name="T12" fmla="*/ 0 w 4"/>
                    <a:gd name="T13" fmla="*/ 5 h 9"/>
                    <a:gd name="T14" fmla="*/ 3 w 4"/>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
                      <a:moveTo>
                        <a:pt x="3" y="9"/>
                      </a:moveTo>
                      <a:lnTo>
                        <a:pt x="4" y="7"/>
                      </a:lnTo>
                      <a:lnTo>
                        <a:pt x="4" y="3"/>
                      </a:lnTo>
                      <a:lnTo>
                        <a:pt x="4" y="1"/>
                      </a:lnTo>
                      <a:lnTo>
                        <a:pt x="1" y="0"/>
                      </a:lnTo>
                      <a:lnTo>
                        <a:pt x="1" y="3"/>
                      </a:lnTo>
                      <a:lnTo>
                        <a:pt x="0" y="5"/>
                      </a:lnTo>
                      <a:lnTo>
                        <a:pt x="3" y="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7" name="Freeform 928">
                  <a:extLst>
                    <a:ext uri="{FF2B5EF4-FFF2-40B4-BE49-F238E27FC236}">
                      <a16:creationId xmlns:a16="http://schemas.microsoft.com/office/drawing/2014/main" id="{A50296C9-CDAE-4A50-B92F-3CE385CBE8EA}"/>
                    </a:ext>
                  </a:extLst>
                </p:cNvPr>
                <p:cNvSpPr>
                  <a:spLocks/>
                </p:cNvSpPr>
                <p:nvPr/>
              </p:nvSpPr>
              <p:spPr bwMode="gray">
                <a:xfrm>
                  <a:off x="8523056" y="4854342"/>
                  <a:ext cx="164943" cy="113160"/>
                </a:xfrm>
                <a:custGeom>
                  <a:avLst/>
                  <a:gdLst>
                    <a:gd name="T0" fmla="*/ 39 w 51"/>
                    <a:gd name="T1" fmla="*/ 1 h 35"/>
                    <a:gd name="T2" fmla="*/ 34 w 51"/>
                    <a:gd name="T3" fmla="*/ 2 h 35"/>
                    <a:gd name="T4" fmla="*/ 32 w 51"/>
                    <a:gd name="T5" fmla="*/ 5 h 35"/>
                    <a:gd name="T6" fmla="*/ 22 w 51"/>
                    <a:gd name="T7" fmla="*/ 5 h 35"/>
                    <a:gd name="T8" fmla="*/ 17 w 51"/>
                    <a:gd name="T9" fmla="*/ 9 h 35"/>
                    <a:gd name="T10" fmla="*/ 4 w 51"/>
                    <a:gd name="T11" fmla="*/ 8 h 35"/>
                    <a:gd name="T12" fmla="*/ 0 w 51"/>
                    <a:gd name="T13" fmla="*/ 13 h 35"/>
                    <a:gd name="T14" fmla="*/ 1 w 51"/>
                    <a:gd name="T15" fmla="*/ 15 h 35"/>
                    <a:gd name="T16" fmla="*/ 2 w 51"/>
                    <a:gd name="T17" fmla="*/ 17 h 35"/>
                    <a:gd name="T18" fmla="*/ 3 w 51"/>
                    <a:gd name="T19" fmla="*/ 21 h 35"/>
                    <a:gd name="T20" fmla="*/ 3 w 51"/>
                    <a:gd name="T21" fmla="*/ 24 h 35"/>
                    <a:gd name="T22" fmla="*/ 7 w 51"/>
                    <a:gd name="T23" fmla="*/ 26 h 35"/>
                    <a:gd name="T24" fmla="*/ 8 w 51"/>
                    <a:gd name="T25" fmla="*/ 28 h 35"/>
                    <a:gd name="T26" fmla="*/ 7 w 51"/>
                    <a:gd name="T27" fmla="*/ 30 h 35"/>
                    <a:gd name="T28" fmla="*/ 4 w 51"/>
                    <a:gd name="T29" fmla="*/ 30 h 35"/>
                    <a:gd name="T30" fmla="*/ 4 w 51"/>
                    <a:gd name="T31" fmla="*/ 33 h 35"/>
                    <a:gd name="T32" fmla="*/ 9 w 51"/>
                    <a:gd name="T33" fmla="*/ 31 h 35"/>
                    <a:gd name="T34" fmla="*/ 15 w 51"/>
                    <a:gd name="T35" fmla="*/ 32 h 35"/>
                    <a:gd name="T36" fmla="*/ 19 w 51"/>
                    <a:gd name="T37" fmla="*/ 28 h 35"/>
                    <a:gd name="T38" fmla="*/ 23 w 51"/>
                    <a:gd name="T39" fmla="*/ 34 h 35"/>
                    <a:gd name="T40" fmla="*/ 24 w 51"/>
                    <a:gd name="T41" fmla="*/ 32 h 35"/>
                    <a:gd name="T42" fmla="*/ 25 w 51"/>
                    <a:gd name="T43" fmla="*/ 34 h 35"/>
                    <a:gd name="T44" fmla="*/ 28 w 51"/>
                    <a:gd name="T45" fmla="*/ 35 h 35"/>
                    <a:gd name="T46" fmla="*/ 29 w 51"/>
                    <a:gd name="T47" fmla="*/ 31 h 35"/>
                    <a:gd name="T48" fmla="*/ 29 w 51"/>
                    <a:gd name="T49" fmla="*/ 27 h 35"/>
                    <a:gd name="T50" fmla="*/ 35 w 51"/>
                    <a:gd name="T51" fmla="*/ 25 h 35"/>
                    <a:gd name="T52" fmla="*/ 36 w 51"/>
                    <a:gd name="T53" fmla="*/ 19 h 35"/>
                    <a:gd name="T54" fmla="*/ 34 w 51"/>
                    <a:gd name="T55" fmla="*/ 16 h 35"/>
                    <a:gd name="T56" fmla="*/ 41 w 51"/>
                    <a:gd name="T57" fmla="*/ 13 h 35"/>
                    <a:gd name="T58" fmla="*/ 42 w 51"/>
                    <a:gd name="T59" fmla="*/ 10 h 35"/>
                    <a:gd name="T60" fmla="*/ 45 w 51"/>
                    <a:gd name="T61" fmla="*/ 11 h 35"/>
                    <a:gd name="T62" fmla="*/ 45 w 51"/>
                    <a:gd name="T63" fmla="*/ 9 h 35"/>
                    <a:gd name="T64" fmla="*/ 46 w 51"/>
                    <a:gd name="T65" fmla="*/ 6 h 35"/>
                    <a:gd name="T66" fmla="*/ 49 w 51"/>
                    <a:gd name="T67" fmla="*/ 8 h 35"/>
                    <a:gd name="T68" fmla="*/ 51 w 51"/>
                    <a:gd name="T69" fmla="*/ 8 h 35"/>
                    <a:gd name="T70" fmla="*/ 46 w 51"/>
                    <a:gd name="T71" fmla="*/ 1 h 35"/>
                    <a:gd name="T72" fmla="*/ 42 w 51"/>
                    <a:gd name="T7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35">
                      <a:moveTo>
                        <a:pt x="42" y="0"/>
                      </a:moveTo>
                      <a:lnTo>
                        <a:pt x="39" y="1"/>
                      </a:lnTo>
                      <a:lnTo>
                        <a:pt x="39" y="3"/>
                      </a:lnTo>
                      <a:lnTo>
                        <a:pt x="34" y="2"/>
                      </a:lnTo>
                      <a:lnTo>
                        <a:pt x="33" y="2"/>
                      </a:lnTo>
                      <a:lnTo>
                        <a:pt x="32" y="5"/>
                      </a:lnTo>
                      <a:lnTo>
                        <a:pt x="26" y="4"/>
                      </a:lnTo>
                      <a:lnTo>
                        <a:pt x="22" y="5"/>
                      </a:lnTo>
                      <a:lnTo>
                        <a:pt x="20" y="8"/>
                      </a:lnTo>
                      <a:lnTo>
                        <a:pt x="17" y="9"/>
                      </a:lnTo>
                      <a:lnTo>
                        <a:pt x="8" y="8"/>
                      </a:lnTo>
                      <a:lnTo>
                        <a:pt x="4" y="8"/>
                      </a:lnTo>
                      <a:lnTo>
                        <a:pt x="1" y="11"/>
                      </a:lnTo>
                      <a:lnTo>
                        <a:pt x="0" y="13"/>
                      </a:lnTo>
                      <a:lnTo>
                        <a:pt x="0" y="14"/>
                      </a:lnTo>
                      <a:lnTo>
                        <a:pt x="1" y="15"/>
                      </a:lnTo>
                      <a:lnTo>
                        <a:pt x="2" y="15"/>
                      </a:lnTo>
                      <a:lnTo>
                        <a:pt x="2" y="17"/>
                      </a:lnTo>
                      <a:lnTo>
                        <a:pt x="2" y="19"/>
                      </a:lnTo>
                      <a:lnTo>
                        <a:pt x="3" y="21"/>
                      </a:lnTo>
                      <a:lnTo>
                        <a:pt x="3" y="23"/>
                      </a:lnTo>
                      <a:lnTo>
                        <a:pt x="3" y="24"/>
                      </a:lnTo>
                      <a:lnTo>
                        <a:pt x="6" y="25"/>
                      </a:lnTo>
                      <a:lnTo>
                        <a:pt x="7" y="26"/>
                      </a:lnTo>
                      <a:lnTo>
                        <a:pt x="7" y="27"/>
                      </a:lnTo>
                      <a:lnTo>
                        <a:pt x="8" y="28"/>
                      </a:lnTo>
                      <a:lnTo>
                        <a:pt x="8" y="29"/>
                      </a:lnTo>
                      <a:lnTo>
                        <a:pt x="7" y="30"/>
                      </a:lnTo>
                      <a:lnTo>
                        <a:pt x="5" y="31"/>
                      </a:lnTo>
                      <a:lnTo>
                        <a:pt x="4" y="30"/>
                      </a:lnTo>
                      <a:lnTo>
                        <a:pt x="2" y="31"/>
                      </a:lnTo>
                      <a:lnTo>
                        <a:pt x="4" y="33"/>
                      </a:lnTo>
                      <a:lnTo>
                        <a:pt x="8" y="33"/>
                      </a:lnTo>
                      <a:lnTo>
                        <a:pt x="9" y="31"/>
                      </a:lnTo>
                      <a:lnTo>
                        <a:pt x="11" y="33"/>
                      </a:lnTo>
                      <a:lnTo>
                        <a:pt x="15" y="32"/>
                      </a:lnTo>
                      <a:lnTo>
                        <a:pt x="17" y="28"/>
                      </a:lnTo>
                      <a:lnTo>
                        <a:pt x="19" y="28"/>
                      </a:lnTo>
                      <a:lnTo>
                        <a:pt x="22" y="34"/>
                      </a:lnTo>
                      <a:lnTo>
                        <a:pt x="23" y="34"/>
                      </a:lnTo>
                      <a:lnTo>
                        <a:pt x="23" y="32"/>
                      </a:lnTo>
                      <a:lnTo>
                        <a:pt x="24" y="32"/>
                      </a:lnTo>
                      <a:lnTo>
                        <a:pt x="24" y="33"/>
                      </a:lnTo>
                      <a:lnTo>
                        <a:pt x="25" y="34"/>
                      </a:lnTo>
                      <a:lnTo>
                        <a:pt x="27" y="35"/>
                      </a:lnTo>
                      <a:lnTo>
                        <a:pt x="28" y="35"/>
                      </a:lnTo>
                      <a:lnTo>
                        <a:pt x="29" y="34"/>
                      </a:lnTo>
                      <a:lnTo>
                        <a:pt x="29" y="31"/>
                      </a:lnTo>
                      <a:lnTo>
                        <a:pt x="30" y="29"/>
                      </a:lnTo>
                      <a:lnTo>
                        <a:pt x="29" y="27"/>
                      </a:lnTo>
                      <a:lnTo>
                        <a:pt x="32" y="25"/>
                      </a:lnTo>
                      <a:lnTo>
                        <a:pt x="35" y="25"/>
                      </a:lnTo>
                      <a:lnTo>
                        <a:pt x="36" y="22"/>
                      </a:lnTo>
                      <a:lnTo>
                        <a:pt x="36" y="19"/>
                      </a:lnTo>
                      <a:lnTo>
                        <a:pt x="34" y="17"/>
                      </a:lnTo>
                      <a:lnTo>
                        <a:pt x="34" y="16"/>
                      </a:lnTo>
                      <a:lnTo>
                        <a:pt x="35" y="14"/>
                      </a:lnTo>
                      <a:lnTo>
                        <a:pt x="41" y="13"/>
                      </a:lnTo>
                      <a:lnTo>
                        <a:pt x="42" y="12"/>
                      </a:lnTo>
                      <a:lnTo>
                        <a:pt x="42" y="10"/>
                      </a:lnTo>
                      <a:lnTo>
                        <a:pt x="44" y="10"/>
                      </a:lnTo>
                      <a:lnTo>
                        <a:pt x="45" y="11"/>
                      </a:lnTo>
                      <a:lnTo>
                        <a:pt x="45" y="10"/>
                      </a:lnTo>
                      <a:lnTo>
                        <a:pt x="45" y="9"/>
                      </a:lnTo>
                      <a:lnTo>
                        <a:pt x="45" y="8"/>
                      </a:lnTo>
                      <a:lnTo>
                        <a:pt x="46" y="6"/>
                      </a:lnTo>
                      <a:lnTo>
                        <a:pt x="47" y="6"/>
                      </a:lnTo>
                      <a:lnTo>
                        <a:pt x="49" y="8"/>
                      </a:lnTo>
                      <a:lnTo>
                        <a:pt x="50" y="8"/>
                      </a:lnTo>
                      <a:lnTo>
                        <a:pt x="51" y="8"/>
                      </a:lnTo>
                      <a:lnTo>
                        <a:pt x="48" y="5"/>
                      </a:lnTo>
                      <a:lnTo>
                        <a:pt x="46" y="1"/>
                      </a:lnTo>
                      <a:lnTo>
                        <a:pt x="44" y="0"/>
                      </a:lnTo>
                      <a:lnTo>
                        <a:pt x="42"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8" name="Freeform 929">
                  <a:extLst>
                    <a:ext uri="{FF2B5EF4-FFF2-40B4-BE49-F238E27FC236}">
                      <a16:creationId xmlns:a16="http://schemas.microsoft.com/office/drawing/2014/main" id="{AC0B975D-5200-4C91-8A36-3B53AC4F05C9}"/>
                    </a:ext>
                  </a:extLst>
                </p:cNvPr>
                <p:cNvSpPr>
                  <a:spLocks/>
                </p:cNvSpPr>
                <p:nvPr/>
              </p:nvSpPr>
              <p:spPr bwMode="gray">
                <a:xfrm>
                  <a:off x="8888520" y="5177657"/>
                  <a:ext cx="122899" cy="100227"/>
                </a:xfrm>
                <a:custGeom>
                  <a:avLst/>
                  <a:gdLst>
                    <a:gd name="T0" fmla="*/ 8 w 38"/>
                    <a:gd name="T1" fmla="*/ 31 h 31"/>
                    <a:gd name="T2" fmla="*/ 3 w 38"/>
                    <a:gd name="T3" fmla="*/ 26 h 31"/>
                    <a:gd name="T4" fmla="*/ 1 w 38"/>
                    <a:gd name="T5" fmla="*/ 21 h 31"/>
                    <a:gd name="T6" fmla="*/ 0 w 38"/>
                    <a:gd name="T7" fmla="*/ 16 h 31"/>
                    <a:gd name="T8" fmla="*/ 2 w 38"/>
                    <a:gd name="T9" fmla="*/ 5 h 31"/>
                    <a:gd name="T10" fmla="*/ 2 w 38"/>
                    <a:gd name="T11" fmla="*/ 6 h 31"/>
                    <a:gd name="T12" fmla="*/ 3 w 38"/>
                    <a:gd name="T13" fmla="*/ 6 h 31"/>
                    <a:gd name="T14" fmla="*/ 5 w 38"/>
                    <a:gd name="T15" fmla="*/ 5 h 31"/>
                    <a:gd name="T16" fmla="*/ 5 w 38"/>
                    <a:gd name="T17" fmla="*/ 3 h 31"/>
                    <a:gd name="T18" fmla="*/ 10 w 38"/>
                    <a:gd name="T19" fmla="*/ 1 h 31"/>
                    <a:gd name="T20" fmla="*/ 10 w 38"/>
                    <a:gd name="T21" fmla="*/ 1 h 31"/>
                    <a:gd name="T22" fmla="*/ 12 w 38"/>
                    <a:gd name="T23" fmla="*/ 3 h 31"/>
                    <a:gd name="T24" fmla="*/ 13 w 38"/>
                    <a:gd name="T25" fmla="*/ 3 h 31"/>
                    <a:gd name="T26" fmla="*/ 13 w 38"/>
                    <a:gd name="T27" fmla="*/ 2 h 31"/>
                    <a:gd name="T28" fmla="*/ 15 w 38"/>
                    <a:gd name="T29" fmla="*/ 1 h 31"/>
                    <a:gd name="T30" fmla="*/ 20 w 38"/>
                    <a:gd name="T31" fmla="*/ 1 h 31"/>
                    <a:gd name="T32" fmla="*/ 21 w 38"/>
                    <a:gd name="T33" fmla="*/ 0 h 31"/>
                    <a:gd name="T34" fmla="*/ 25 w 38"/>
                    <a:gd name="T35" fmla="*/ 1 h 31"/>
                    <a:gd name="T36" fmla="*/ 28 w 38"/>
                    <a:gd name="T37" fmla="*/ 1 h 31"/>
                    <a:gd name="T38" fmla="*/ 30 w 38"/>
                    <a:gd name="T39" fmla="*/ 1 h 31"/>
                    <a:gd name="T40" fmla="*/ 37 w 38"/>
                    <a:gd name="T41" fmla="*/ 7 h 31"/>
                    <a:gd name="T42" fmla="*/ 38 w 38"/>
                    <a:gd name="T43" fmla="*/ 16 h 31"/>
                    <a:gd name="T44" fmla="*/ 38 w 38"/>
                    <a:gd name="T45" fmla="*/ 21 h 31"/>
                    <a:gd name="T46" fmla="*/ 37 w 38"/>
                    <a:gd name="T47" fmla="*/ 21 h 31"/>
                    <a:gd name="T48" fmla="*/ 33 w 38"/>
                    <a:gd name="T49" fmla="*/ 25 h 31"/>
                    <a:gd name="T50" fmla="*/ 27 w 38"/>
                    <a:gd name="T51" fmla="*/ 25 h 31"/>
                    <a:gd name="T52" fmla="*/ 22 w 38"/>
                    <a:gd name="T53" fmla="*/ 27 h 31"/>
                    <a:gd name="T54" fmla="*/ 18 w 38"/>
                    <a:gd name="T55" fmla="*/ 30 h 31"/>
                    <a:gd name="T56" fmla="*/ 8 w 38"/>
                    <a:gd name="T5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1">
                      <a:moveTo>
                        <a:pt x="8" y="31"/>
                      </a:moveTo>
                      <a:lnTo>
                        <a:pt x="3" y="26"/>
                      </a:lnTo>
                      <a:lnTo>
                        <a:pt x="1" y="21"/>
                      </a:lnTo>
                      <a:lnTo>
                        <a:pt x="0" y="16"/>
                      </a:lnTo>
                      <a:lnTo>
                        <a:pt x="2" y="5"/>
                      </a:lnTo>
                      <a:lnTo>
                        <a:pt x="2" y="6"/>
                      </a:lnTo>
                      <a:lnTo>
                        <a:pt x="3" y="6"/>
                      </a:lnTo>
                      <a:lnTo>
                        <a:pt x="5" y="5"/>
                      </a:lnTo>
                      <a:lnTo>
                        <a:pt x="5" y="3"/>
                      </a:lnTo>
                      <a:lnTo>
                        <a:pt x="10" y="1"/>
                      </a:lnTo>
                      <a:lnTo>
                        <a:pt x="10" y="1"/>
                      </a:lnTo>
                      <a:lnTo>
                        <a:pt x="12" y="3"/>
                      </a:lnTo>
                      <a:lnTo>
                        <a:pt x="13" y="3"/>
                      </a:lnTo>
                      <a:lnTo>
                        <a:pt x="13" y="2"/>
                      </a:lnTo>
                      <a:lnTo>
                        <a:pt x="15" y="1"/>
                      </a:lnTo>
                      <a:lnTo>
                        <a:pt x="20" y="1"/>
                      </a:lnTo>
                      <a:lnTo>
                        <a:pt x="21" y="0"/>
                      </a:lnTo>
                      <a:lnTo>
                        <a:pt x="25" y="1"/>
                      </a:lnTo>
                      <a:lnTo>
                        <a:pt x="28" y="1"/>
                      </a:lnTo>
                      <a:lnTo>
                        <a:pt x="30" y="1"/>
                      </a:lnTo>
                      <a:lnTo>
                        <a:pt x="37" y="7"/>
                      </a:lnTo>
                      <a:lnTo>
                        <a:pt x="38" y="16"/>
                      </a:lnTo>
                      <a:lnTo>
                        <a:pt x="38" y="21"/>
                      </a:lnTo>
                      <a:lnTo>
                        <a:pt x="37" y="21"/>
                      </a:lnTo>
                      <a:lnTo>
                        <a:pt x="33" y="25"/>
                      </a:lnTo>
                      <a:lnTo>
                        <a:pt x="27" y="25"/>
                      </a:lnTo>
                      <a:lnTo>
                        <a:pt x="22" y="27"/>
                      </a:lnTo>
                      <a:lnTo>
                        <a:pt x="18" y="30"/>
                      </a:lnTo>
                      <a:lnTo>
                        <a:pt x="8" y="3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9" name="Freeform 934">
                  <a:extLst>
                    <a:ext uri="{FF2B5EF4-FFF2-40B4-BE49-F238E27FC236}">
                      <a16:creationId xmlns:a16="http://schemas.microsoft.com/office/drawing/2014/main" id="{4497BA98-7FB7-4391-B1DA-E1EB05B1A2E5}"/>
                    </a:ext>
                  </a:extLst>
                </p:cNvPr>
                <p:cNvSpPr>
                  <a:spLocks/>
                </p:cNvSpPr>
                <p:nvPr/>
              </p:nvSpPr>
              <p:spPr bwMode="gray">
                <a:xfrm>
                  <a:off x="8869113" y="4747647"/>
                  <a:ext cx="491595" cy="339481"/>
                </a:xfrm>
                <a:custGeom>
                  <a:avLst/>
                  <a:gdLst>
                    <a:gd name="T0" fmla="*/ 130 w 152"/>
                    <a:gd name="T1" fmla="*/ 103 h 105"/>
                    <a:gd name="T2" fmla="*/ 116 w 152"/>
                    <a:gd name="T3" fmla="*/ 97 h 105"/>
                    <a:gd name="T4" fmla="*/ 108 w 152"/>
                    <a:gd name="T5" fmla="*/ 95 h 105"/>
                    <a:gd name="T6" fmla="*/ 95 w 152"/>
                    <a:gd name="T7" fmla="*/ 100 h 105"/>
                    <a:gd name="T8" fmla="*/ 85 w 152"/>
                    <a:gd name="T9" fmla="*/ 105 h 105"/>
                    <a:gd name="T10" fmla="*/ 60 w 152"/>
                    <a:gd name="T11" fmla="*/ 103 h 105"/>
                    <a:gd name="T12" fmla="*/ 46 w 152"/>
                    <a:gd name="T13" fmla="*/ 102 h 105"/>
                    <a:gd name="T14" fmla="*/ 45 w 152"/>
                    <a:gd name="T15" fmla="*/ 95 h 105"/>
                    <a:gd name="T16" fmla="*/ 38 w 152"/>
                    <a:gd name="T17" fmla="*/ 93 h 105"/>
                    <a:gd name="T18" fmla="*/ 39 w 152"/>
                    <a:gd name="T19" fmla="*/ 85 h 105"/>
                    <a:gd name="T20" fmla="*/ 34 w 152"/>
                    <a:gd name="T21" fmla="*/ 84 h 105"/>
                    <a:gd name="T22" fmla="*/ 21 w 152"/>
                    <a:gd name="T23" fmla="*/ 78 h 105"/>
                    <a:gd name="T24" fmla="*/ 20 w 152"/>
                    <a:gd name="T25" fmla="*/ 71 h 105"/>
                    <a:gd name="T26" fmla="*/ 15 w 152"/>
                    <a:gd name="T27" fmla="*/ 68 h 105"/>
                    <a:gd name="T28" fmla="*/ 11 w 152"/>
                    <a:gd name="T29" fmla="*/ 59 h 105"/>
                    <a:gd name="T30" fmla="*/ 6 w 152"/>
                    <a:gd name="T31" fmla="*/ 52 h 105"/>
                    <a:gd name="T32" fmla="*/ 0 w 152"/>
                    <a:gd name="T33" fmla="*/ 50 h 105"/>
                    <a:gd name="T34" fmla="*/ 11 w 152"/>
                    <a:gd name="T35" fmla="*/ 47 h 105"/>
                    <a:gd name="T36" fmla="*/ 17 w 152"/>
                    <a:gd name="T37" fmla="*/ 39 h 105"/>
                    <a:gd name="T38" fmla="*/ 22 w 152"/>
                    <a:gd name="T39" fmla="*/ 32 h 105"/>
                    <a:gd name="T40" fmla="*/ 26 w 152"/>
                    <a:gd name="T41" fmla="*/ 24 h 105"/>
                    <a:gd name="T42" fmla="*/ 29 w 152"/>
                    <a:gd name="T43" fmla="*/ 18 h 105"/>
                    <a:gd name="T44" fmla="*/ 32 w 152"/>
                    <a:gd name="T45" fmla="*/ 13 h 105"/>
                    <a:gd name="T46" fmla="*/ 39 w 152"/>
                    <a:gd name="T47" fmla="*/ 11 h 105"/>
                    <a:gd name="T48" fmla="*/ 42 w 152"/>
                    <a:gd name="T49" fmla="*/ 7 h 105"/>
                    <a:gd name="T50" fmla="*/ 49 w 152"/>
                    <a:gd name="T51" fmla="*/ 6 h 105"/>
                    <a:gd name="T52" fmla="*/ 61 w 152"/>
                    <a:gd name="T53" fmla="*/ 8 h 105"/>
                    <a:gd name="T54" fmla="*/ 70 w 152"/>
                    <a:gd name="T55" fmla="*/ 6 h 105"/>
                    <a:gd name="T56" fmla="*/ 76 w 152"/>
                    <a:gd name="T57" fmla="*/ 11 h 105"/>
                    <a:gd name="T58" fmla="*/ 85 w 152"/>
                    <a:gd name="T59" fmla="*/ 6 h 105"/>
                    <a:gd name="T60" fmla="*/ 100 w 152"/>
                    <a:gd name="T61" fmla="*/ 0 h 105"/>
                    <a:gd name="T62" fmla="*/ 104 w 152"/>
                    <a:gd name="T63" fmla="*/ 0 h 105"/>
                    <a:gd name="T64" fmla="*/ 112 w 152"/>
                    <a:gd name="T65" fmla="*/ 7 h 105"/>
                    <a:gd name="T66" fmla="*/ 115 w 152"/>
                    <a:gd name="T67" fmla="*/ 16 h 105"/>
                    <a:gd name="T68" fmla="*/ 123 w 152"/>
                    <a:gd name="T69" fmla="*/ 28 h 105"/>
                    <a:gd name="T70" fmla="*/ 127 w 152"/>
                    <a:gd name="T71" fmla="*/ 42 h 105"/>
                    <a:gd name="T72" fmla="*/ 127 w 152"/>
                    <a:gd name="T73" fmla="*/ 52 h 105"/>
                    <a:gd name="T74" fmla="*/ 128 w 152"/>
                    <a:gd name="T75" fmla="*/ 59 h 105"/>
                    <a:gd name="T76" fmla="*/ 128 w 152"/>
                    <a:gd name="T77" fmla="*/ 65 h 105"/>
                    <a:gd name="T78" fmla="*/ 134 w 152"/>
                    <a:gd name="T79" fmla="*/ 69 h 105"/>
                    <a:gd name="T80" fmla="*/ 140 w 152"/>
                    <a:gd name="T81" fmla="*/ 67 h 105"/>
                    <a:gd name="T82" fmla="*/ 147 w 152"/>
                    <a:gd name="T83" fmla="*/ 65 h 105"/>
                    <a:gd name="T84" fmla="*/ 151 w 152"/>
                    <a:gd name="T85" fmla="*/ 66 h 105"/>
                    <a:gd name="T86" fmla="*/ 151 w 152"/>
                    <a:gd name="T87" fmla="*/ 73 h 105"/>
                    <a:gd name="T88" fmla="*/ 150 w 152"/>
                    <a:gd name="T89" fmla="*/ 78 h 105"/>
                    <a:gd name="T90" fmla="*/ 146 w 152"/>
                    <a:gd name="T91" fmla="*/ 80 h 105"/>
                    <a:gd name="T92" fmla="*/ 141 w 152"/>
                    <a:gd name="T93" fmla="*/ 85 h 105"/>
                    <a:gd name="T94" fmla="*/ 138 w 152"/>
                    <a:gd name="T95" fmla="*/ 85 h 105"/>
                    <a:gd name="T96" fmla="*/ 141 w 152"/>
                    <a:gd name="T97" fmla="*/ 80 h 105"/>
                    <a:gd name="T98" fmla="*/ 139 w 152"/>
                    <a:gd name="T99" fmla="*/ 76 h 105"/>
                    <a:gd name="T100" fmla="*/ 137 w 152"/>
                    <a:gd name="T101" fmla="*/ 86 h 105"/>
                    <a:gd name="T102" fmla="*/ 135 w 152"/>
                    <a:gd name="T103" fmla="*/ 91 h 105"/>
                    <a:gd name="T104" fmla="*/ 135 w 152"/>
                    <a:gd name="T105" fmla="*/ 9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2" h="105">
                      <a:moveTo>
                        <a:pt x="135" y="102"/>
                      </a:moveTo>
                      <a:lnTo>
                        <a:pt x="130" y="103"/>
                      </a:lnTo>
                      <a:lnTo>
                        <a:pt x="124" y="99"/>
                      </a:lnTo>
                      <a:lnTo>
                        <a:pt x="116" y="97"/>
                      </a:lnTo>
                      <a:lnTo>
                        <a:pt x="114" y="95"/>
                      </a:lnTo>
                      <a:lnTo>
                        <a:pt x="108" y="95"/>
                      </a:lnTo>
                      <a:lnTo>
                        <a:pt x="101" y="97"/>
                      </a:lnTo>
                      <a:lnTo>
                        <a:pt x="95" y="100"/>
                      </a:lnTo>
                      <a:lnTo>
                        <a:pt x="89" y="103"/>
                      </a:lnTo>
                      <a:lnTo>
                        <a:pt x="85" y="105"/>
                      </a:lnTo>
                      <a:lnTo>
                        <a:pt x="72" y="103"/>
                      </a:lnTo>
                      <a:lnTo>
                        <a:pt x="60" y="103"/>
                      </a:lnTo>
                      <a:lnTo>
                        <a:pt x="50" y="102"/>
                      </a:lnTo>
                      <a:lnTo>
                        <a:pt x="46" y="102"/>
                      </a:lnTo>
                      <a:lnTo>
                        <a:pt x="43" y="99"/>
                      </a:lnTo>
                      <a:lnTo>
                        <a:pt x="45" y="95"/>
                      </a:lnTo>
                      <a:lnTo>
                        <a:pt x="41" y="94"/>
                      </a:lnTo>
                      <a:lnTo>
                        <a:pt x="38" y="93"/>
                      </a:lnTo>
                      <a:lnTo>
                        <a:pt x="36" y="88"/>
                      </a:lnTo>
                      <a:lnTo>
                        <a:pt x="39" y="85"/>
                      </a:lnTo>
                      <a:lnTo>
                        <a:pt x="37" y="82"/>
                      </a:lnTo>
                      <a:lnTo>
                        <a:pt x="34" y="84"/>
                      </a:lnTo>
                      <a:lnTo>
                        <a:pt x="25" y="81"/>
                      </a:lnTo>
                      <a:lnTo>
                        <a:pt x="21" y="78"/>
                      </a:lnTo>
                      <a:lnTo>
                        <a:pt x="21" y="73"/>
                      </a:lnTo>
                      <a:lnTo>
                        <a:pt x="20" y="71"/>
                      </a:lnTo>
                      <a:lnTo>
                        <a:pt x="18" y="69"/>
                      </a:lnTo>
                      <a:lnTo>
                        <a:pt x="15" y="68"/>
                      </a:lnTo>
                      <a:lnTo>
                        <a:pt x="12" y="65"/>
                      </a:lnTo>
                      <a:lnTo>
                        <a:pt x="11" y="59"/>
                      </a:lnTo>
                      <a:lnTo>
                        <a:pt x="9" y="56"/>
                      </a:lnTo>
                      <a:lnTo>
                        <a:pt x="6" y="52"/>
                      </a:lnTo>
                      <a:lnTo>
                        <a:pt x="2" y="51"/>
                      </a:lnTo>
                      <a:lnTo>
                        <a:pt x="0" y="50"/>
                      </a:lnTo>
                      <a:lnTo>
                        <a:pt x="2" y="50"/>
                      </a:lnTo>
                      <a:lnTo>
                        <a:pt x="11" y="47"/>
                      </a:lnTo>
                      <a:lnTo>
                        <a:pt x="15" y="45"/>
                      </a:lnTo>
                      <a:lnTo>
                        <a:pt x="17" y="39"/>
                      </a:lnTo>
                      <a:lnTo>
                        <a:pt x="20" y="37"/>
                      </a:lnTo>
                      <a:lnTo>
                        <a:pt x="22" y="32"/>
                      </a:lnTo>
                      <a:lnTo>
                        <a:pt x="23" y="28"/>
                      </a:lnTo>
                      <a:lnTo>
                        <a:pt x="26" y="24"/>
                      </a:lnTo>
                      <a:lnTo>
                        <a:pt x="28" y="21"/>
                      </a:lnTo>
                      <a:lnTo>
                        <a:pt x="29" y="18"/>
                      </a:lnTo>
                      <a:lnTo>
                        <a:pt x="29" y="16"/>
                      </a:lnTo>
                      <a:lnTo>
                        <a:pt x="32" y="13"/>
                      </a:lnTo>
                      <a:lnTo>
                        <a:pt x="37" y="11"/>
                      </a:lnTo>
                      <a:lnTo>
                        <a:pt x="39" y="11"/>
                      </a:lnTo>
                      <a:lnTo>
                        <a:pt x="41" y="9"/>
                      </a:lnTo>
                      <a:lnTo>
                        <a:pt x="42" y="7"/>
                      </a:lnTo>
                      <a:lnTo>
                        <a:pt x="44" y="6"/>
                      </a:lnTo>
                      <a:lnTo>
                        <a:pt x="49" y="6"/>
                      </a:lnTo>
                      <a:lnTo>
                        <a:pt x="54" y="7"/>
                      </a:lnTo>
                      <a:lnTo>
                        <a:pt x="61" y="8"/>
                      </a:lnTo>
                      <a:lnTo>
                        <a:pt x="65" y="7"/>
                      </a:lnTo>
                      <a:lnTo>
                        <a:pt x="70" y="6"/>
                      </a:lnTo>
                      <a:lnTo>
                        <a:pt x="73" y="9"/>
                      </a:lnTo>
                      <a:lnTo>
                        <a:pt x="76" y="11"/>
                      </a:lnTo>
                      <a:lnTo>
                        <a:pt x="81" y="7"/>
                      </a:lnTo>
                      <a:lnTo>
                        <a:pt x="85" y="6"/>
                      </a:lnTo>
                      <a:lnTo>
                        <a:pt x="90" y="6"/>
                      </a:lnTo>
                      <a:lnTo>
                        <a:pt x="100" y="0"/>
                      </a:lnTo>
                      <a:lnTo>
                        <a:pt x="102" y="0"/>
                      </a:lnTo>
                      <a:lnTo>
                        <a:pt x="104" y="0"/>
                      </a:lnTo>
                      <a:lnTo>
                        <a:pt x="108" y="3"/>
                      </a:lnTo>
                      <a:lnTo>
                        <a:pt x="112" y="7"/>
                      </a:lnTo>
                      <a:lnTo>
                        <a:pt x="114" y="11"/>
                      </a:lnTo>
                      <a:lnTo>
                        <a:pt x="115" y="16"/>
                      </a:lnTo>
                      <a:lnTo>
                        <a:pt x="119" y="22"/>
                      </a:lnTo>
                      <a:lnTo>
                        <a:pt x="123" y="28"/>
                      </a:lnTo>
                      <a:lnTo>
                        <a:pt x="126" y="34"/>
                      </a:lnTo>
                      <a:lnTo>
                        <a:pt x="127" y="42"/>
                      </a:lnTo>
                      <a:lnTo>
                        <a:pt x="127" y="47"/>
                      </a:lnTo>
                      <a:lnTo>
                        <a:pt x="127" y="52"/>
                      </a:lnTo>
                      <a:lnTo>
                        <a:pt x="127" y="56"/>
                      </a:lnTo>
                      <a:lnTo>
                        <a:pt x="128" y="59"/>
                      </a:lnTo>
                      <a:lnTo>
                        <a:pt x="128" y="64"/>
                      </a:lnTo>
                      <a:lnTo>
                        <a:pt x="128" y="65"/>
                      </a:lnTo>
                      <a:lnTo>
                        <a:pt x="130" y="64"/>
                      </a:lnTo>
                      <a:lnTo>
                        <a:pt x="134" y="69"/>
                      </a:lnTo>
                      <a:lnTo>
                        <a:pt x="137" y="69"/>
                      </a:lnTo>
                      <a:lnTo>
                        <a:pt x="140" y="67"/>
                      </a:lnTo>
                      <a:lnTo>
                        <a:pt x="144" y="66"/>
                      </a:lnTo>
                      <a:lnTo>
                        <a:pt x="147" y="65"/>
                      </a:lnTo>
                      <a:lnTo>
                        <a:pt x="149" y="65"/>
                      </a:lnTo>
                      <a:lnTo>
                        <a:pt x="151" y="66"/>
                      </a:lnTo>
                      <a:lnTo>
                        <a:pt x="152" y="68"/>
                      </a:lnTo>
                      <a:lnTo>
                        <a:pt x="151" y="73"/>
                      </a:lnTo>
                      <a:lnTo>
                        <a:pt x="151" y="76"/>
                      </a:lnTo>
                      <a:lnTo>
                        <a:pt x="150" y="78"/>
                      </a:lnTo>
                      <a:lnTo>
                        <a:pt x="149" y="80"/>
                      </a:lnTo>
                      <a:lnTo>
                        <a:pt x="146" y="80"/>
                      </a:lnTo>
                      <a:lnTo>
                        <a:pt x="143" y="82"/>
                      </a:lnTo>
                      <a:lnTo>
                        <a:pt x="141" y="85"/>
                      </a:lnTo>
                      <a:lnTo>
                        <a:pt x="138" y="87"/>
                      </a:lnTo>
                      <a:lnTo>
                        <a:pt x="138" y="85"/>
                      </a:lnTo>
                      <a:lnTo>
                        <a:pt x="140" y="84"/>
                      </a:lnTo>
                      <a:lnTo>
                        <a:pt x="141" y="80"/>
                      </a:lnTo>
                      <a:lnTo>
                        <a:pt x="141" y="76"/>
                      </a:lnTo>
                      <a:lnTo>
                        <a:pt x="139" y="76"/>
                      </a:lnTo>
                      <a:lnTo>
                        <a:pt x="138" y="82"/>
                      </a:lnTo>
                      <a:lnTo>
                        <a:pt x="137" y="86"/>
                      </a:lnTo>
                      <a:lnTo>
                        <a:pt x="136" y="89"/>
                      </a:lnTo>
                      <a:lnTo>
                        <a:pt x="135" y="91"/>
                      </a:lnTo>
                      <a:lnTo>
                        <a:pt x="135" y="97"/>
                      </a:lnTo>
                      <a:lnTo>
                        <a:pt x="135" y="99"/>
                      </a:lnTo>
                      <a:lnTo>
                        <a:pt x="135" y="10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0" name="Gruppieren 1449">
                  <a:extLst>
                    <a:ext uri="{FF2B5EF4-FFF2-40B4-BE49-F238E27FC236}">
                      <a16:creationId xmlns:a16="http://schemas.microsoft.com/office/drawing/2014/main" id="{5AF67D4C-F57B-471C-B926-AE3C3A0F0090}"/>
                    </a:ext>
                  </a:extLst>
                </p:cNvPr>
                <p:cNvGrpSpPr/>
                <p:nvPr/>
              </p:nvGrpSpPr>
              <p:grpSpPr>
                <a:xfrm>
                  <a:off x="8956438" y="3806795"/>
                  <a:ext cx="67918" cy="109926"/>
                  <a:chOff x="8956438" y="3806795"/>
                  <a:chExt cx="67918" cy="109926"/>
                </a:xfrm>
                <a:grpFill/>
              </p:grpSpPr>
              <p:sp>
                <p:nvSpPr>
                  <p:cNvPr id="1393" name="Freeform 935">
                    <a:extLst>
                      <a:ext uri="{FF2B5EF4-FFF2-40B4-BE49-F238E27FC236}">
                        <a16:creationId xmlns:a16="http://schemas.microsoft.com/office/drawing/2014/main" id="{1823CA64-7C75-4F65-BDFE-0D1F6A3EA12D}"/>
                      </a:ext>
                    </a:extLst>
                  </p:cNvPr>
                  <p:cNvSpPr>
                    <a:spLocks/>
                  </p:cNvSpPr>
                  <p:nvPr/>
                </p:nvSpPr>
                <p:spPr bwMode="gray">
                  <a:xfrm>
                    <a:off x="8956438" y="3852058"/>
                    <a:ext cx="67918" cy="64663"/>
                  </a:xfrm>
                  <a:custGeom>
                    <a:avLst/>
                    <a:gdLst>
                      <a:gd name="T0" fmla="*/ 17 w 21"/>
                      <a:gd name="T1" fmla="*/ 0 h 20"/>
                      <a:gd name="T2" fmla="*/ 16 w 21"/>
                      <a:gd name="T3" fmla="*/ 0 h 20"/>
                      <a:gd name="T4" fmla="*/ 11 w 21"/>
                      <a:gd name="T5" fmla="*/ 1 h 20"/>
                      <a:gd name="T6" fmla="*/ 7 w 21"/>
                      <a:gd name="T7" fmla="*/ 0 h 20"/>
                      <a:gd name="T8" fmla="*/ 6 w 21"/>
                      <a:gd name="T9" fmla="*/ 4 h 20"/>
                      <a:gd name="T10" fmla="*/ 4 w 21"/>
                      <a:gd name="T11" fmla="*/ 3 h 20"/>
                      <a:gd name="T12" fmla="*/ 2 w 21"/>
                      <a:gd name="T13" fmla="*/ 4 h 20"/>
                      <a:gd name="T14" fmla="*/ 0 w 21"/>
                      <a:gd name="T15" fmla="*/ 3 h 20"/>
                      <a:gd name="T16" fmla="*/ 0 w 21"/>
                      <a:gd name="T17" fmla="*/ 10 h 20"/>
                      <a:gd name="T18" fmla="*/ 2 w 21"/>
                      <a:gd name="T19" fmla="*/ 12 h 20"/>
                      <a:gd name="T20" fmla="*/ 3 w 21"/>
                      <a:gd name="T21" fmla="*/ 13 h 20"/>
                      <a:gd name="T22" fmla="*/ 3 w 21"/>
                      <a:gd name="T23" fmla="*/ 16 h 20"/>
                      <a:gd name="T24" fmla="*/ 2 w 21"/>
                      <a:gd name="T25" fmla="*/ 18 h 20"/>
                      <a:gd name="T26" fmla="*/ 2 w 21"/>
                      <a:gd name="T27" fmla="*/ 20 h 20"/>
                      <a:gd name="T28" fmla="*/ 4 w 21"/>
                      <a:gd name="T29" fmla="*/ 17 h 20"/>
                      <a:gd name="T30" fmla="*/ 6 w 21"/>
                      <a:gd name="T31" fmla="*/ 13 h 20"/>
                      <a:gd name="T32" fmla="*/ 7 w 21"/>
                      <a:gd name="T33" fmla="*/ 10 h 20"/>
                      <a:gd name="T34" fmla="*/ 11 w 21"/>
                      <a:gd name="T35" fmla="*/ 11 h 20"/>
                      <a:gd name="T36" fmla="*/ 12 w 21"/>
                      <a:gd name="T37" fmla="*/ 11 h 20"/>
                      <a:gd name="T38" fmla="*/ 14 w 21"/>
                      <a:gd name="T39" fmla="*/ 10 h 20"/>
                      <a:gd name="T40" fmla="*/ 15 w 21"/>
                      <a:gd name="T41" fmla="*/ 8 h 20"/>
                      <a:gd name="T42" fmla="*/ 17 w 21"/>
                      <a:gd name="T43" fmla="*/ 7 h 20"/>
                      <a:gd name="T44" fmla="*/ 19 w 21"/>
                      <a:gd name="T45" fmla="*/ 5 h 20"/>
                      <a:gd name="T46" fmla="*/ 21 w 21"/>
                      <a:gd name="T47" fmla="*/ 5 h 20"/>
                      <a:gd name="T48" fmla="*/ 21 w 21"/>
                      <a:gd name="T49" fmla="*/ 4 h 20"/>
                      <a:gd name="T50" fmla="*/ 19 w 21"/>
                      <a:gd name="T51" fmla="*/ 1 h 20"/>
                      <a:gd name="T52" fmla="*/ 17 w 21"/>
                      <a:gd name="T53" fmla="*/ 1 h 20"/>
                      <a:gd name="T54" fmla="*/ 17 w 21"/>
                      <a:gd name="T5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 h="20">
                        <a:moveTo>
                          <a:pt x="17" y="0"/>
                        </a:moveTo>
                        <a:lnTo>
                          <a:pt x="16" y="0"/>
                        </a:lnTo>
                        <a:lnTo>
                          <a:pt x="11" y="1"/>
                        </a:lnTo>
                        <a:lnTo>
                          <a:pt x="7" y="0"/>
                        </a:lnTo>
                        <a:lnTo>
                          <a:pt x="6" y="4"/>
                        </a:lnTo>
                        <a:lnTo>
                          <a:pt x="4" y="3"/>
                        </a:lnTo>
                        <a:lnTo>
                          <a:pt x="2" y="4"/>
                        </a:lnTo>
                        <a:lnTo>
                          <a:pt x="0" y="3"/>
                        </a:lnTo>
                        <a:lnTo>
                          <a:pt x="0" y="10"/>
                        </a:lnTo>
                        <a:lnTo>
                          <a:pt x="2" y="12"/>
                        </a:lnTo>
                        <a:lnTo>
                          <a:pt x="3" y="13"/>
                        </a:lnTo>
                        <a:lnTo>
                          <a:pt x="3" y="16"/>
                        </a:lnTo>
                        <a:lnTo>
                          <a:pt x="2" y="18"/>
                        </a:lnTo>
                        <a:lnTo>
                          <a:pt x="2" y="20"/>
                        </a:lnTo>
                        <a:lnTo>
                          <a:pt x="4" y="17"/>
                        </a:lnTo>
                        <a:lnTo>
                          <a:pt x="6" y="13"/>
                        </a:lnTo>
                        <a:lnTo>
                          <a:pt x="7" y="10"/>
                        </a:lnTo>
                        <a:lnTo>
                          <a:pt x="11" y="11"/>
                        </a:lnTo>
                        <a:lnTo>
                          <a:pt x="12" y="11"/>
                        </a:lnTo>
                        <a:lnTo>
                          <a:pt x="14" y="10"/>
                        </a:lnTo>
                        <a:lnTo>
                          <a:pt x="15" y="8"/>
                        </a:lnTo>
                        <a:lnTo>
                          <a:pt x="17" y="7"/>
                        </a:lnTo>
                        <a:lnTo>
                          <a:pt x="19" y="5"/>
                        </a:lnTo>
                        <a:lnTo>
                          <a:pt x="21" y="5"/>
                        </a:lnTo>
                        <a:lnTo>
                          <a:pt x="21" y="4"/>
                        </a:lnTo>
                        <a:lnTo>
                          <a:pt x="19" y="1"/>
                        </a:lnTo>
                        <a:lnTo>
                          <a:pt x="17" y="1"/>
                        </a:lnTo>
                        <a:lnTo>
                          <a:pt x="17"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4" name="Freeform 936">
                    <a:extLst>
                      <a:ext uri="{FF2B5EF4-FFF2-40B4-BE49-F238E27FC236}">
                        <a16:creationId xmlns:a16="http://schemas.microsoft.com/office/drawing/2014/main" id="{0D386BEC-7757-46FB-978C-02AA392D4383}"/>
                      </a:ext>
                    </a:extLst>
                  </p:cNvPr>
                  <p:cNvSpPr>
                    <a:spLocks/>
                  </p:cNvSpPr>
                  <p:nvPr/>
                </p:nvSpPr>
                <p:spPr bwMode="gray">
                  <a:xfrm>
                    <a:off x="8962907" y="3806795"/>
                    <a:ext cx="48511" cy="35564"/>
                  </a:xfrm>
                  <a:custGeom>
                    <a:avLst/>
                    <a:gdLst>
                      <a:gd name="T0" fmla="*/ 5 w 15"/>
                      <a:gd name="T1" fmla="*/ 4 h 11"/>
                      <a:gd name="T2" fmla="*/ 1 w 15"/>
                      <a:gd name="T3" fmla="*/ 5 h 11"/>
                      <a:gd name="T4" fmla="*/ 0 w 15"/>
                      <a:gd name="T5" fmla="*/ 5 h 11"/>
                      <a:gd name="T6" fmla="*/ 1 w 15"/>
                      <a:gd name="T7" fmla="*/ 6 h 11"/>
                      <a:gd name="T8" fmla="*/ 4 w 15"/>
                      <a:gd name="T9" fmla="*/ 6 h 11"/>
                      <a:gd name="T10" fmla="*/ 5 w 15"/>
                      <a:gd name="T11" fmla="*/ 8 h 11"/>
                      <a:gd name="T12" fmla="*/ 6 w 15"/>
                      <a:gd name="T13" fmla="*/ 11 h 11"/>
                      <a:gd name="T14" fmla="*/ 9 w 15"/>
                      <a:gd name="T15" fmla="*/ 11 h 11"/>
                      <a:gd name="T16" fmla="*/ 10 w 15"/>
                      <a:gd name="T17" fmla="*/ 8 h 11"/>
                      <a:gd name="T18" fmla="*/ 15 w 15"/>
                      <a:gd name="T19" fmla="*/ 6 h 11"/>
                      <a:gd name="T20" fmla="*/ 15 w 15"/>
                      <a:gd name="T21" fmla="*/ 4 h 11"/>
                      <a:gd name="T22" fmla="*/ 13 w 15"/>
                      <a:gd name="T23" fmla="*/ 2 h 11"/>
                      <a:gd name="T24" fmla="*/ 12 w 15"/>
                      <a:gd name="T25" fmla="*/ 2 h 11"/>
                      <a:gd name="T26" fmla="*/ 10 w 15"/>
                      <a:gd name="T27" fmla="*/ 0 h 11"/>
                      <a:gd name="T28" fmla="*/ 9 w 15"/>
                      <a:gd name="T29" fmla="*/ 0 h 11"/>
                      <a:gd name="T30" fmla="*/ 7 w 15"/>
                      <a:gd name="T31" fmla="*/ 3 h 11"/>
                      <a:gd name="T32" fmla="*/ 5 w 15"/>
                      <a:gd name="T3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1">
                        <a:moveTo>
                          <a:pt x="5" y="4"/>
                        </a:moveTo>
                        <a:lnTo>
                          <a:pt x="1" y="5"/>
                        </a:lnTo>
                        <a:lnTo>
                          <a:pt x="0" y="5"/>
                        </a:lnTo>
                        <a:lnTo>
                          <a:pt x="1" y="6"/>
                        </a:lnTo>
                        <a:lnTo>
                          <a:pt x="4" y="6"/>
                        </a:lnTo>
                        <a:lnTo>
                          <a:pt x="5" y="8"/>
                        </a:lnTo>
                        <a:lnTo>
                          <a:pt x="6" y="11"/>
                        </a:lnTo>
                        <a:lnTo>
                          <a:pt x="9" y="11"/>
                        </a:lnTo>
                        <a:lnTo>
                          <a:pt x="10" y="8"/>
                        </a:lnTo>
                        <a:lnTo>
                          <a:pt x="15" y="6"/>
                        </a:lnTo>
                        <a:lnTo>
                          <a:pt x="15" y="4"/>
                        </a:lnTo>
                        <a:lnTo>
                          <a:pt x="13" y="2"/>
                        </a:lnTo>
                        <a:lnTo>
                          <a:pt x="12" y="2"/>
                        </a:lnTo>
                        <a:lnTo>
                          <a:pt x="10" y="0"/>
                        </a:lnTo>
                        <a:lnTo>
                          <a:pt x="9" y="0"/>
                        </a:lnTo>
                        <a:lnTo>
                          <a:pt x="7" y="3"/>
                        </a:lnTo>
                        <a:lnTo>
                          <a:pt x="5"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1" name="Freeform 937">
                  <a:extLst>
                    <a:ext uri="{FF2B5EF4-FFF2-40B4-BE49-F238E27FC236}">
                      <a16:creationId xmlns:a16="http://schemas.microsoft.com/office/drawing/2014/main" id="{CC4BD3FA-64F6-45B2-8050-6902CB1953FA}"/>
                    </a:ext>
                  </a:extLst>
                </p:cNvPr>
                <p:cNvSpPr>
                  <a:spLocks/>
                </p:cNvSpPr>
                <p:nvPr/>
              </p:nvSpPr>
              <p:spPr bwMode="gray">
                <a:xfrm>
                  <a:off x="9034063" y="3745366"/>
                  <a:ext cx="252267" cy="206922"/>
                </a:xfrm>
                <a:custGeom>
                  <a:avLst/>
                  <a:gdLst>
                    <a:gd name="T0" fmla="*/ 63 w 137"/>
                    <a:gd name="T1" fmla="*/ 0 h 113"/>
                    <a:gd name="T2" fmla="*/ 72 w 137"/>
                    <a:gd name="T3" fmla="*/ 3 h 113"/>
                    <a:gd name="T4" fmla="*/ 82 w 137"/>
                    <a:gd name="T5" fmla="*/ 7 h 113"/>
                    <a:gd name="T6" fmla="*/ 94 w 137"/>
                    <a:gd name="T7" fmla="*/ 11 h 113"/>
                    <a:gd name="T8" fmla="*/ 123 w 137"/>
                    <a:gd name="T9" fmla="*/ 14 h 113"/>
                    <a:gd name="T10" fmla="*/ 130 w 137"/>
                    <a:gd name="T11" fmla="*/ 8 h 113"/>
                    <a:gd name="T12" fmla="*/ 136 w 137"/>
                    <a:gd name="T13" fmla="*/ 12 h 113"/>
                    <a:gd name="T14" fmla="*/ 136 w 137"/>
                    <a:gd name="T15" fmla="*/ 20 h 113"/>
                    <a:gd name="T16" fmla="*/ 126 w 137"/>
                    <a:gd name="T17" fmla="*/ 33 h 113"/>
                    <a:gd name="T18" fmla="*/ 124 w 137"/>
                    <a:gd name="T19" fmla="*/ 47 h 113"/>
                    <a:gd name="T20" fmla="*/ 115 w 137"/>
                    <a:gd name="T21" fmla="*/ 79 h 113"/>
                    <a:gd name="T22" fmla="*/ 121 w 137"/>
                    <a:gd name="T23" fmla="*/ 83 h 113"/>
                    <a:gd name="T24" fmla="*/ 134 w 137"/>
                    <a:gd name="T25" fmla="*/ 91 h 113"/>
                    <a:gd name="T26" fmla="*/ 128 w 137"/>
                    <a:gd name="T27" fmla="*/ 99 h 113"/>
                    <a:gd name="T28" fmla="*/ 120 w 137"/>
                    <a:gd name="T29" fmla="*/ 90 h 113"/>
                    <a:gd name="T30" fmla="*/ 118 w 137"/>
                    <a:gd name="T31" fmla="*/ 101 h 113"/>
                    <a:gd name="T32" fmla="*/ 115 w 137"/>
                    <a:gd name="T33" fmla="*/ 113 h 113"/>
                    <a:gd name="T34" fmla="*/ 106 w 137"/>
                    <a:gd name="T35" fmla="*/ 110 h 113"/>
                    <a:gd name="T36" fmla="*/ 94 w 137"/>
                    <a:gd name="T37" fmla="*/ 113 h 113"/>
                    <a:gd name="T38" fmla="*/ 79 w 137"/>
                    <a:gd name="T39" fmla="*/ 103 h 113"/>
                    <a:gd name="T40" fmla="*/ 68 w 137"/>
                    <a:gd name="T41" fmla="*/ 95 h 113"/>
                    <a:gd name="T42" fmla="*/ 53 w 137"/>
                    <a:gd name="T43" fmla="*/ 88 h 113"/>
                    <a:gd name="T44" fmla="*/ 33 w 137"/>
                    <a:gd name="T45" fmla="*/ 95 h 113"/>
                    <a:gd name="T46" fmla="*/ 26 w 137"/>
                    <a:gd name="T47" fmla="*/ 98 h 113"/>
                    <a:gd name="T48" fmla="*/ 29 w 137"/>
                    <a:gd name="T49" fmla="*/ 79 h 113"/>
                    <a:gd name="T50" fmla="*/ 31 w 137"/>
                    <a:gd name="T51" fmla="*/ 71 h 113"/>
                    <a:gd name="T52" fmla="*/ 22 w 137"/>
                    <a:gd name="T53" fmla="*/ 74 h 113"/>
                    <a:gd name="T54" fmla="*/ 15 w 137"/>
                    <a:gd name="T55" fmla="*/ 72 h 113"/>
                    <a:gd name="T56" fmla="*/ 8 w 137"/>
                    <a:gd name="T57" fmla="*/ 71 h 113"/>
                    <a:gd name="T58" fmla="*/ 3 w 137"/>
                    <a:gd name="T59" fmla="*/ 61 h 113"/>
                    <a:gd name="T60" fmla="*/ 4 w 137"/>
                    <a:gd name="T61" fmla="*/ 51 h 113"/>
                    <a:gd name="T62" fmla="*/ 9 w 137"/>
                    <a:gd name="T63" fmla="*/ 48 h 113"/>
                    <a:gd name="T64" fmla="*/ 2 w 137"/>
                    <a:gd name="T65" fmla="*/ 41 h 113"/>
                    <a:gd name="T66" fmla="*/ 3 w 137"/>
                    <a:gd name="T67" fmla="*/ 36 h 113"/>
                    <a:gd name="T68" fmla="*/ 2 w 137"/>
                    <a:gd name="T69" fmla="*/ 26 h 113"/>
                    <a:gd name="T70" fmla="*/ 18 w 137"/>
                    <a:gd name="T71" fmla="*/ 19 h 113"/>
                    <a:gd name="T72" fmla="*/ 20 w 137"/>
                    <a:gd name="T73" fmla="*/ 16 h 113"/>
                    <a:gd name="T74" fmla="*/ 28 w 137"/>
                    <a:gd name="T75" fmla="*/ 11 h 113"/>
                    <a:gd name="T76" fmla="*/ 40 w 137"/>
                    <a:gd name="T77" fmla="*/ 7 h 113"/>
                    <a:gd name="T78" fmla="*/ 56 w 137"/>
                    <a:gd name="T79" fmla="*/ 9 h 113"/>
                    <a:gd name="T80" fmla="*/ 58 w 137"/>
                    <a:gd name="T81" fmla="*/ 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13">
                      <a:moveTo>
                        <a:pt x="62" y="3"/>
                      </a:moveTo>
                      <a:cubicBezTo>
                        <a:pt x="63" y="0"/>
                        <a:pt x="63" y="0"/>
                        <a:pt x="63" y="0"/>
                      </a:cubicBezTo>
                      <a:cubicBezTo>
                        <a:pt x="68" y="5"/>
                        <a:pt x="68" y="5"/>
                        <a:pt x="68" y="5"/>
                      </a:cubicBezTo>
                      <a:cubicBezTo>
                        <a:pt x="72" y="3"/>
                        <a:pt x="72" y="3"/>
                        <a:pt x="72" y="3"/>
                      </a:cubicBezTo>
                      <a:cubicBezTo>
                        <a:pt x="76" y="4"/>
                        <a:pt x="76" y="4"/>
                        <a:pt x="76" y="4"/>
                      </a:cubicBezTo>
                      <a:cubicBezTo>
                        <a:pt x="82" y="7"/>
                        <a:pt x="82" y="7"/>
                        <a:pt x="82" y="7"/>
                      </a:cubicBezTo>
                      <a:cubicBezTo>
                        <a:pt x="92" y="8"/>
                        <a:pt x="92" y="8"/>
                        <a:pt x="92" y="8"/>
                      </a:cubicBezTo>
                      <a:cubicBezTo>
                        <a:pt x="94" y="11"/>
                        <a:pt x="94" y="11"/>
                        <a:pt x="94" y="11"/>
                      </a:cubicBezTo>
                      <a:cubicBezTo>
                        <a:pt x="100" y="13"/>
                        <a:pt x="100" y="13"/>
                        <a:pt x="100" y="13"/>
                      </a:cubicBezTo>
                      <a:cubicBezTo>
                        <a:pt x="123" y="14"/>
                        <a:pt x="123" y="14"/>
                        <a:pt x="123" y="14"/>
                      </a:cubicBezTo>
                      <a:cubicBezTo>
                        <a:pt x="129" y="11"/>
                        <a:pt x="129" y="11"/>
                        <a:pt x="129" y="11"/>
                      </a:cubicBezTo>
                      <a:cubicBezTo>
                        <a:pt x="130" y="8"/>
                        <a:pt x="130" y="8"/>
                        <a:pt x="130" y="8"/>
                      </a:cubicBezTo>
                      <a:cubicBezTo>
                        <a:pt x="133" y="8"/>
                        <a:pt x="133" y="8"/>
                        <a:pt x="133" y="8"/>
                      </a:cubicBezTo>
                      <a:cubicBezTo>
                        <a:pt x="136" y="12"/>
                        <a:pt x="136" y="12"/>
                        <a:pt x="136" y="12"/>
                      </a:cubicBezTo>
                      <a:cubicBezTo>
                        <a:pt x="137" y="16"/>
                        <a:pt x="137" y="16"/>
                        <a:pt x="137" y="16"/>
                      </a:cubicBezTo>
                      <a:cubicBezTo>
                        <a:pt x="136" y="20"/>
                        <a:pt x="136" y="20"/>
                        <a:pt x="136" y="20"/>
                      </a:cubicBezTo>
                      <a:cubicBezTo>
                        <a:pt x="130" y="25"/>
                        <a:pt x="130" y="25"/>
                        <a:pt x="130" y="25"/>
                      </a:cubicBezTo>
                      <a:cubicBezTo>
                        <a:pt x="126" y="33"/>
                        <a:pt x="126" y="33"/>
                        <a:pt x="126" y="33"/>
                      </a:cubicBezTo>
                      <a:cubicBezTo>
                        <a:pt x="122" y="40"/>
                        <a:pt x="122" y="40"/>
                        <a:pt x="122" y="40"/>
                      </a:cubicBezTo>
                      <a:cubicBezTo>
                        <a:pt x="124" y="47"/>
                        <a:pt x="124" y="47"/>
                        <a:pt x="124" y="47"/>
                      </a:cubicBezTo>
                      <a:cubicBezTo>
                        <a:pt x="123" y="56"/>
                        <a:pt x="123" y="56"/>
                        <a:pt x="123" y="56"/>
                      </a:cubicBezTo>
                      <a:cubicBezTo>
                        <a:pt x="130" y="73"/>
                        <a:pt x="118" y="69"/>
                        <a:pt x="115" y="79"/>
                      </a:cubicBezTo>
                      <a:cubicBezTo>
                        <a:pt x="117" y="83"/>
                        <a:pt x="117" y="83"/>
                        <a:pt x="117" y="83"/>
                      </a:cubicBezTo>
                      <a:cubicBezTo>
                        <a:pt x="121" y="83"/>
                        <a:pt x="121" y="83"/>
                        <a:pt x="121" y="83"/>
                      </a:cubicBezTo>
                      <a:cubicBezTo>
                        <a:pt x="128" y="83"/>
                        <a:pt x="128" y="83"/>
                        <a:pt x="128" y="83"/>
                      </a:cubicBezTo>
                      <a:cubicBezTo>
                        <a:pt x="134" y="91"/>
                        <a:pt x="134" y="91"/>
                        <a:pt x="134" y="91"/>
                      </a:cubicBezTo>
                      <a:cubicBezTo>
                        <a:pt x="133" y="99"/>
                        <a:pt x="133" y="99"/>
                        <a:pt x="133" y="99"/>
                      </a:cubicBezTo>
                      <a:cubicBezTo>
                        <a:pt x="128" y="99"/>
                        <a:pt x="128" y="99"/>
                        <a:pt x="128" y="99"/>
                      </a:cubicBezTo>
                      <a:cubicBezTo>
                        <a:pt x="124" y="94"/>
                        <a:pt x="124" y="94"/>
                        <a:pt x="124" y="94"/>
                      </a:cubicBezTo>
                      <a:cubicBezTo>
                        <a:pt x="120" y="90"/>
                        <a:pt x="120" y="90"/>
                        <a:pt x="120" y="90"/>
                      </a:cubicBezTo>
                      <a:cubicBezTo>
                        <a:pt x="120" y="97"/>
                        <a:pt x="120" y="97"/>
                        <a:pt x="120" y="97"/>
                      </a:cubicBezTo>
                      <a:cubicBezTo>
                        <a:pt x="118" y="101"/>
                        <a:pt x="118" y="101"/>
                        <a:pt x="118" y="101"/>
                      </a:cubicBezTo>
                      <a:cubicBezTo>
                        <a:pt x="114" y="109"/>
                        <a:pt x="114" y="109"/>
                        <a:pt x="114" y="109"/>
                      </a:cubicBezTo>
                      <a:cubicBezTo>
                        <a:pt x="115" y="113"/>
                        <a:pt x="115" y="113"/>
                        <a:pt x="115" y="113"/>
                      </a:cubicBezTo>
                      <a:cubicBezTo>
                        <a:pt x="115" y="112"/>
                        <a:pt x="115" y="112"/>
                        <a:pt x="115" y="112"/>
                      </a:cubicBezTo>
                      <a:cubicBezTo>
                        <a:pt x="106" y="110"/>
                        <a:pt x="106" y="110"/>
                        <a:pt x="106" y="110"/>
                      </a:cubicBezTo>
                      <a:cubicBezTo>
                        <a:pt x="98" y="111"/>
                        <a:pt x="98" y="111"/>
                        <a:pt x="98" y="111"/>
                      </a:cubicBezTo>
                      <a:cubicBezTo>
                        <a:pt x="94" y="113"/>
                        <a:pt x="94" y="113"/>
                        <a:pt x="94" y="113"/>
                      </a:cubicBezTo>
                      <a:cubicBezTo>
                        <a:pt x="90" y="113"/>
                        <a:pt x="90" y="113"/>
                        <a:pt x="90" y="113"/>
                      </a:cubicBezTo>
                      <a:cubicBezTo>
                        <a:pt x="79" y="103"/>
                        <a:pt x="79" y="103"/>
                        <a:pt x="79" y="103"/>
                      </a:cubicBezTo>
                      <a:cubicBezTo>
                        <a:pt x="76" y="98"/>
                        <a:pt x="76" y="98"/>
                        <a:pt x="76" y="98"/>
                      </a:cubicBezTo>
                      <a:cubicBezTo>
                        <a:pt x="68" y="95"/>
                        <a:pt x="68" y="95"/>
                        <a:pt x="68" y="95"/>
                      </a:cubicBezTo>
                      <a:cubicBezTo>
                        <a:pt x="62" y="90"/>
                        <a:pt x="62" y="90"/>
                        <a:pt x="62" y="90"/>
                      </a:cubicBezTo>
                      <a:cubicBezTo>
                        <a:pt x="53" y="88"/>
                        <a:pt x="53" y="88"/>
                        <a:pt x="53" y="88"/>
                      </a:cubicBezTo>
                      <a:cubicBezTo>
                        <a:pt x="40" y="90"/>
                        <a:pt x="40" y="90"/>
                        <a:pt x="40" y="90"/>
                      </a:cubicBezTo>
                      <a:cubicBezTo>
                        <a:pt x="33" y="95"/>
                        <a:pt x="33" y="95"/>
                        <a:pt x="33" y="95"/>
                      </a:cubicBezTo>
                      <a:cubicBezTo>
                        <a:pt x="29" y="95"/>
                        <a:pt x="29" y="95"/>
                        <a:pt x="29" y="95"/>
                      </a:cubicBezTo>
                      <a:cubicBezTo>
                        <a:pt x="26" y="98"/>
                        <a:pt x="26" y="98"/>
                        <a:pt x="26" y="98"/>
                      </a:cubicBezTo>
                      <a:cubicBezTo>
                        <a:pt x="28" y="92"/>
                        <a:pt x="28" y="92"/>
                        <a:pt x="28" y="92"/>
                      </a:cubicBezTo>
                      <a:cubicBezTo>
                        <a:pt x="29" y="79"/>
                        <a:pt x="29" y="79"/>
                        <a:pt x="29" y="79"/>
                      </a:cubicBezTo>
                      <a:cubicBezTo>
                        <a:pt x="31" y="74"/>
                        <a:pt x="31" y="74"/>
                        <a:pt x="31" y="74"/>
                      </a:cubicBezTo>
                      <a:cubicBezTo>
                        <a:pt x="31" y="71"/>
                        <a:pt x="31" y="71"/>
                        <a:pt x="31" y="71"/>
                      </a:cubicBezTo>
                      <a:cubicBezTo>
                        <a:pt x="24" y="70"/>
                        <a:pt x="24" y="70"/>
                        <a:pt x="24" y="70"/>
                      </a:cubicBezTo>
                      <a:cubicBezTo>
                        <a:pt x="22" y="74"/>
                        <a:pt x="22" y="74"/>
                        <a:pt x="22" y="74"/>
                      </a:cubicBezTo>
                      <a:cubicBezTo>
                        <a:pt x="18" y="77"/>
                        <a:pt x="18" y="77"/>
                        <a:pt x="18" y="77"/>
                      </a:cubicBezTo>
                      <a:cubicBezTo>
                        <a:pt x="15" y="72"/>
                        <a:pt x="15" y="72"/>
                        <a:pt x="15" y="72"/>
                      </a:cubicBezTo>
                      <a:cubicBezTo>
                        <a:pt x="12" y="72"/>
                        <a:pt x="12" y="72"/>
                        <a:pt x="12" y="72"/>
                      </a:cubicBezTo>
                      <a:cubicBezTo>
                        <a:pt x="8" y="71"/>
                        <a:pt x="8" y="71"/>
                        <a:pt x="8" y="71"/>
                      </a:cubicBezTo>
                      <a:cubicBezTo>
                        <a:pt x="6" y="65"/>
                        <a:pt x="6" y="65"/>
                        <a:pt x="6" y="65"/>
                      </a:cubicBezTo>
                      <a:cubicBezTo>
                        <a:pt x="3" y="61"/>
                        <a:pt x="3" y="61"/>
                        <a:pt x="3" y="61"/>
                      </a:cubicBezTo>
                      <a:cubicBezTo>
                        <a:pt x="2" y="56"/>
                        <a:pt x="2" y="56"/>
                        <a:pt x="2" y="56"/>
                      </a:cubicBezTo>
                      <a:cubicBezTo>
                        <a:pt x="4" y="51"/>
                        <a:pt x="4" y="51"/>
                        <a:pt x="4" y="51"/>
                      </a:cubicBezTo>
                      <a:cubicBezTo>
                        <a:pt x="10" y="50"/>
                        <a:pt x="10" y="50"/>
                        <a:pt x="10" y="50"/>
                      </a:cubicBezTo>
                      <a:cubicBezTo>
                        <a:pt x="9" y="48"/>
                        <a:pt x="9" y="48"/>
                        <a:pt x="9" y="48"/>
                      </a:cubicBezTo>
                      <a:cubicBezTo>
                        <a:pt x="2" y="47"/>
                        <a:pt x="2" y="47"/>
                        <a:pt x="2" y="47"/>
                      </a:cubicBezTo>
                      <a:cubicBezTo>
                        <a:pt x="2" y="41"/>
                        <a:pt x="2" y="41"/>
                        <a:pt x="2" y="41"/>
                      </a:cubicBezTo>
                      <a:cubicBezTo>
                        <a:pt x="3" y="39"/>
                        <a:pt x="3" y="39"/>
                        <a:pt x="3" y="39"/>
                      </a:cubicBezTo>
                      <a:cubicBezTo>
                        <a:pt x="3" y="36"/>
                        <a:pt x="3" y="36"/>
                        <a:pt x="3" y="36"/>
                      </a:cubicBezTo>
                      <a:cubicBezTo>
                        <a:pt x="0" y="36"/>
                        <a:pt x="0" y="36"/>
                        <a:pt x="0" y="36"/>
                      </a:cubicBezTo>
                      <a:cubicBezTo>
                        <a:pt x="2" y="26"/>
                        <a:pt x="2" y="26"/>
                        <a:pt x="2" y="26"/>
                      </a:cubicBezTo>
                      <a:cubicBezTo>
                        <a:pt x="4" y="23"/>
                        <a:pt x="4" y="23"/>
                        <a:pt x="4" y="23"/>
                      </a:cubicBezTo>
                      <a:cubicBezTo>
                        <a:pt x="18" y="19"/>
                        <a:pt x="18" y="19"/>
                        <a:pt x="18" y="19"/>
                      </a:cubicBezTo>
                      <a:cubicBezTo>
                        <a:pt x="19" y="17"/>
                        <a:pt x="19" y="17"/>
                        <a:pt x="19" y="17"/>
                      </a:cubicBezTo>
                      <a:cubicBezTo>
                        <a:pt x="20" y="16"/>
                        <a:pt x="20" y="16"/>
                        <a:pt x="20" y="16"/>
                      </a:cubicBezTo>
                      <a:cubicBezTo>
                        <a:pt x="25" y="14"/>
                        <a:pt x="25" y="14"/>
                        <a:pt x="25" y="14"/>
                      </a:cubicBezTo>
                      <a:cubicBezTo>
                        <a:pt x="28" y="11"/>
                        <a:pt x="28" y="11"/>
                        <a:pt x="28" y="11"/>
                      </a:cubicBezTo>
                      <a:cubicBezTo>
                        <a:pt x="38" y="11"/>
                        <a:pt x="38" y="11"/>
                        <a:pt x="38" y="11"/>
                      </a:cubicBezTo>
                      <a:cubicBezTo>
                        <a:pt x="40" y="7"/>
                        <a:pt x="40" y="7"/>
                        <a:pt x="40" y="7"/>
                      </a:cubicBezTo>
                      <a:cubicBezTo>
                        <a:pt x="45" y="10"/>
                        <a:pt x="45" y="10"/>
                        <a:pt x="45" y="10"/>
                      </a:cubicBezTo>
                      <a:cubicBezTo>
                        <a:pt x="56" y="9"/>
                        <a:pt x="56" y="9"/>
                        <a:pt x="56" y="9"/>
                      </a:cubicBezTo>
                      <a:cubicBezTo>
                        <a:pt x="58" y="7"/>
                        <a:pt x="58" y="7"/>
                        <a:pt x="58" y="7"/>
                      </a:cubicBezTo>
                      <a:cubicBezTo>
                        <a:pt x="58" y="3"/>
                        <a:pt x="58" y="3"/>
                        <a:pt x="58" y="3"/>
                      </a:cubicBezTo>
                      <a:cubicBezTo>
                        <a:pt x="62" y="3"/>
                        <a:pt x="62" y="3"/>
                        <a:pt x="62" y="3"/>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1" name="Gruppieren 1450">
                  <a:extLst>
                    <a:ext uri="{FF2B5EF4-FFF2-40B4-BE49-F238E27FC236}">
                      <a16:creationId xmlns:a16="http://schemas.microsoft.com/office/drawing/2014/main" id="{F406A766-FD18-4790-A20F-E463A246F938}"/>
                    </a:ext>
                  </a:extLst>
                </p:cNvPr>
                <p:cNvGrpSpPr/>
                <p:nvPr/>
              </p:nvGrpSpPr>
              <p:grpSpPr>
                <a:xfrm>
                  <a:off x="8141420" y="4201244"/>
                  <a:ext cx="456024" cy="614305"/>
                  <a:chOff x="8141420" y="4201244"/>
                  <a:chExt cx="456024" cy="614305"/>
                </a:xfrm>
                <a:grpFill/>
              </p:grpSpPr>
              <p:sp>
                <p:nvSpPr>
                  <p:cNvPr id="1391" name="Freeform 938">
                    <a:extLst>
                      <a:ext uri="{FF2B5EF4-FFF2-40B4-BE49-F238E27FC236}">
                        <a16:creationId xmlns:a16="http://schemas.microsoft.com/office/drawing/2014/main" id="{08032ED4-53EA-42B9-9B33-ACFDF8200DA3}"/>
                      </a:ext>
                    </a:extLst>
                  </p:cNvPr>
                  <p:cNvSpPr>
                    <a:spLocks/>
                  </p:cNvSpPr>
                  <p:nvPr/>
                </p:nvSpPr>
                <p:spPr bwMode="gray">
                  <a:xfrm>
                    <a:off x="8141420" y="4201244"/>
                    <a:ext cx="456024" cy="614305"/>
                  </a:xfrm>
                  <a:custGeom>
                    <a:avLst/>
                    <a:gdLst>
                      <a:gd name="T0" fmla="*/ 78 w 141"/>
                      <a:gd name="T1" fmla="*/ 20 h 190"/>
                      <a:gd name="T2" fmla="*/ 74 w 141"/>
                      <a:gd name="T3" fmla="*/ 16 h 190"/>
                      <a:gd name="T4" fmla="*/ 66 w 141"/>
                      <a:gd name="T5" fmla="*/ 14 h 190"/>
                      <a:gd name="T6" fmla="*/ 61 w 141"/>
                      <a:gd name="T7" fmla="*/ 11 h 190"/>
                      <a:gd name="T8" fmla="*/ 56 w 141"/>
                      <a:gd name="T9" fmla="*/ 1 h 190"/>
                      <a:gd name="T10" fmla="*/ 46 w 141"/>
                      <a:gd name="T11" fmla="*/ 0 h 190"/>
                      <a:gd name="T12" fmla="*/ 47 w 141"/>
                      <a:gd name="T13" fmla="*/ 9 h 190"/>
                      <a:gd name="T14" fmla="*/ 43 w 141"/>
                      <a:gd name="T15" fmla="*/ 16 h 190"/>
                      <a:gd name="T16" fmla="*/ 46 w 141"/>
                      <a:gd name="T17" fmla="*/ 20 h 190"/>
                      <a:gd name="T18" fmla="*/ 46 w 141"/>
                      <a:gd name="T19" fmla="*/ 25 h 190"/>
                      <a:gd name="T20" fmla="*/ 42 w 141"/>
                      <a:gd name="T21" fmla="*/ 31 h 190"/>
                      <a:gd name="T22" fmla="*/ 41 w 141"/>
                      <a:gd name="T23" fmla="*/ 41 h 190"/>
                      <a:gd name="T24" fmla="*/ 35 w 141"/>
                      <a:gd name="T25" fmla="*/ 40 h 190"/>
                      <a:gd name="T26" fmla="*/ 21 w 141"/>
                      <a:gd name="T27" fmla="*/ 34 h 190"/>
                      <a:gd name="T28" fmla="*/ 18 w 141"/>
                      <a:gd name="T29" fmla="*/ 40 h 190"/>
                      <a:gd name="T30" fmla="*/ 25 w 141"/>
                      <a:gd name="T31" fmla="*/ 46 h 190"/>
                      <a:gd name="T32" fmla="*/ 15 w 141"/>
                      <a:gd name="T33" fmla="*/ 58 h 190"/>
                      <a:gd name="T34" fmla="*/ 16 w 141"/>
                      <a:gd name="T35" fmla="*/ 69 h 190"/>
                      <a:gd name="T36" fmla="*/ 9 w 141"/>
                      <a:gd name="T37" fmla="*/ 80 h 190"/>
                      <a:gd name="T38" fmla="*/ 0 w 141"/>
                      <a:gd name="T39" fmla="*/ 82 h 190"/>
                      <a:gd name="T40" fmla="*/ 1 w 141"/>
                      <a:gd name="T41" fmla="*/ 98 h 190"/>
                      <a:gd name="T42" fmla="*/ 1 w 141"/>
                      <a:gd name="T43" fmla="*/ 109 h 190"/>
                      <a:gd name="T44" fmla="*/ 4 w 141"/>
                      <a:gd name="T45" fmla="*/ 118 h 190"/>
                      <a:gd name="T46" fmla="*/ 3 w 141"/>
                      <a:gd name="T47" fmla="*/ 129 h 190"/>
                      <a:gd name="T48" fmla="*/ 4 w 141"/>
                      <a:gd name="T49" fmla="*/ 138 h 190"/>
                      <a:gd name="T50" fmla="*/ 17 w 141"/>
                      <a:gd name="T51" fmla="*/ 147 h 190"/>
                      <a:gd name="T52" fmla="*/ 27 w 141"/>
                      <a:gd name="T53" fmla="*/ 162 h 190"/>
                      <a:gd name="T54" fmla="*/ 25 w 141"/>
                      <a:gd name="T55" fmla="*/ 184 h 190"/>
                      <a:gd name="T56" fmla="*/ 44 w 141"/>
                      <a:gd name="T57" fmla="*/ 184 h 190"/>
                      <a:gd name="T58" fmla="*/ 61 w 141"/>
                      <a:gd name="T59" fmla="*/ 186 h 190"/>
                      <a:gd name="T60" fmla="*/ 70 w 141"/>
                      <a:gd name="T61" fmla="*/ 190 h 190"/>
                      <a:gd name="T62" fmla="*/ 79 w 141"/>
                      <a:gd name="T63" fmla="*/ 189 h 190"/>
                      <a:gd name="T64" fmla="*/ 100 w 141"/>
                      <a:gd name="T65" fmla="*/ 182 h 190"/>
                      <a:gd name="T66" fmla="*/ 111 w 141"/>
                      <a:gd name="T67" fmla="*/ 185 h 190"/>
                      <a:gd name="T68" fmla="*/ 110 w 141"/>
                      <a:gd name="T69" fmla="*/ 169 h 190"/>
                      <a:gd name="T70" fmla="*/ 124 w 141"/>
                      <a:gd name="T71" fmla="*/ 160 h 190"/>
                      <a:gd name="T72" fmla="*/ 112 w 141"/>
                      <a:gd name="T73" fmla="*/ 146 h 190"/>
                      <a:gd name="T74" fmla="*/ 100 w 141"/>
                      <a:gd name="T75" fmla="*/ 127 h 190"/>
                      <a:gd name="T76" fmla="*/ 95 w 141"/>
                      <a:gd name="T77" fmla="*/ 119 h 190"/>
                      <a:gd name="T78" fmla="*/ 106 w 141"/>
                      <a:gd name="T79" fmla="*/ 117 h 190"/>
                      <a:gd name="T80" fmla="*/ 129 w 141"/>
                      <a:gd name="T81" fmla="*/ 105 h 190"/>
                      <a:gd name="T82" fmla="*/ 137 w 141"/>
                      <a:gd name="T83" fmla="*/ 106 h 190"/>
                      <a:gd name="T84" fmla="*/ 141 w 141"/>
                      <a:gd name="T85" fmla="*/ 92 h 190"/>
                      <a:gd name="T86" fmla="*/ 136 w 141"/>
                      <a:gd name="T87" fmla="*/ 76 h 190"/>
                      <a:gd name="T88" fmla="*/ 133 w 141"/>
                      <a:gd name="T89" fmla="*/ 59 h 190"/>
                      <a:gd name="T90" fmla="*/ 132 w 141"/>
                      <a:gd name="T91" fmla="*/ 47 h 190"/>
                      <a:gd name="T92" fmla="*/ 129 w 141"/>
                      <a:gd name="T93" fmla="*/ 31 h 190"/>
                      <a:gd name="T94" fmla="*/ 117 w 141"/>
                      <a:gd name="T95" fmla="*/ 21 h 190"/>
                      <a:gd name="T96" fmla="*/ 111 w 141"/>
                      <a:gd name="T97" fmla="*/ 16 h 190"/>
                      <a:gd name="T98" fmla="*/ 101 w 141"/>
                      <a:gd name="T99" fmla="*/ 17 h 190"/>
                      <a:gd name="T100" fmla="*/ 104 w 141"/>
                      <a:gd name="T101" fmla="*/ 12 h 190"/>
                      <a:gd name="T102" fmla="*/ 95 w 141"/>
                      <a:gd name="T103" fmla="*/ 21 h 190"/>
                      <a:gd name="T104" fmla="*/ 86 w 141"/>
                      <a:gd name="T105" fmla="*/ 26 h 190"/>
                      <a:gd name="T106" fmla="*/ 75 w 141"/>
                      <a:gd name="T107" fmla="*/ 2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1" h="190">
                        <a:moveTo>
                          <a:pt x="75" y="25"/>
                        </a:moveTo>
                        <a:lnTo>
                          <a:pt x="75" y="24"/>
                        </a:lnTo>
                        <a:lnTo>
                          <a:pt x="76" y="21"/>
                        </a:lnTo>
                        <a:lnTo>
                          <a:pt x="78" y="20"/>
                        </a:lnTo>
                        <a:lnTo>
                          <a:pt x="79" y="18"/>
                        </a:lnTo>
                        <a:lnTo>
                          <a:pt x="79" y="15"/>
                        </a:lnTo>
                        <a:lnTo>
                          <a:pt x="78" y="14"/>
                        </a:lnTo>
                        <a:lnTo>
                          <a:pt x="74" y="16"/>
                        </a:lnTo>
                        <a:lnTo>
                          <a:pt x="72" y="16"/>
                        </a:lnTo>
                        <a:lnTo>
                          <a:pt x="70" y="14"/>
                        </a:lnTo>
                        <a:lnTo>
                          <a:pt x="67" y="13"/>
                        </a:lnTo>
                        <a:lnTo>
                          <a:pt x="66" y="14"/>
                        </a:lnTo>
                        <a:lnTo>
                          <a:pt x="64" y="14"/>
                        </a:lnTo>
                        <a:lnTo>
                          <a:pt x="64" y="12"/>
                        </a:lnTo>
                        <a:lnTo>
                          <a:pt x="62" y="12"/>
                        </a:lnTo>
                        <a:lnTo>
                          <a:pt x="61" y="11"/>
                        </a:lnTo>
                        <a:lnTo>
                          <a:pt x="62" y="9"/>
                        </a:lnTo>
                        <a:lnTo>
                          <a:pt x="62" y="7"/>
                        </a:lnTo>
                        <a:lnTo>
                          <a:pt x="61" y="3"/>
                        </a:lnTo>
                        <a:lnTo>
                          <a:pt x="56" y="1"/>
                        </a:lnTo>
                        <a:lnTo>
                          <a:pt x="55" y="2"/>
                        </a:lnTo>
                        <a:lnTo>
                          <a:pt x="55" y="0"/>
                        </a:lnTo>
                        <a:lnTo>
                          <a:pt x="52" y="1"/>
                        </a:lnTo>
                        <a:lnTo>
                          <a:pt x="46" y="0"/>
                        </a:lnTo>
                        <a:lnTo>
                          <a:pt x="43" y="0"/>
                        </a:lnTo>
                        <a:lnTo>
                          <a:pt x="43" y="3"/>
                        </a:lnTo>
                        <a:lnTo>
                          <a:pt x="46" y="7"/>
                        </a:lnTo>
                        <a:lnTo>
                          <a:pt x="47" y="9"/>
                        </a:lnTo>
                        <a:lnTo>
                          <a:pt x="48" y="11"/>
                        </a:lnTo>
                        <a:lnTo>
                          <a:pt x="44" y="13"/>
                        </a:lnTo>
                        <a:lnTo>
                          <a:pt x="44" y="14"/>
                        </a:lnTo>
                        <a:lnTo>
                          <a:pt x="43" y="16"/>
                        </a:lnTo>
                        <a:lnTo>
                          <a:pt x="44" y="16"/>
                        </a:lnTo>
                        <a:lnTo>
                          <a:pt x="46" y="17"/>
                        </a:lnTo>
                        <a:lnTo>
                          <a:pt x="45" y="18"/>
                        </a:lnTo>
                        <a:lnTo>
                          <a:pt x="46" y="20"/>
                        </a:lnTo>
                        <a:lnTo>
                          <a:pt x="47" y="22"/>
                        </a:lnTo>
                        <a:lnTo>
                          <a:pt x="47" y="23"/>
                        </a:lnTo>
                        <a:lnTo>
                          <a:pt x="46" y="23"/>
                        </a:lnTo>
                        <a:lnTo>
                          <a:pt x="46" y="25"/>
                        </a:lnTo>
                        <a:lnTo>
                          <a:pt x="49" y="28"/>
                        </a:lnTo>
                        <a:lnTo>
                          <a:pt x="49" y="29"/>
                        </a:lnTo>
                        <a:lnTo>
                          <a:pt x="43" y="29"/>
                        </a:lnTo>
                        <a:lnTo>
                          <a:pt x="42" y="31"/>
                        </a:lnTo>
                        <a:lnTo>
                          <a:pt x="41" y="32"/>
                        </a:lnTo>
                        <a:lnTo>
                          <a:pt x="41" y="37"/>
                        </a:lnTo>
                        <a:lnTo>
                          <a:pt x="43" y="43"/>
                        </a:lnTo>
                        <a:lnTo>
                          <a:pt x="41" y="41"/>
                        </a:lnTo>
                        <a:lnTo>
                          <a:pt x="39" y="37"/>
                        </a:lnTo>
                        <a:lnTo>
                          <a:pt x="37" y="36"/>
                        </a:lnTo>
                        <a:lnTo>
                          <a:pt x="37" y="39"/>
                        </a:lnTo>
                        <a:lnTo>
                          <a:pt x="35" y="40"/>
                        </a:lnTo>
                        <a:lnTo>
                          <a:pt x="34" y="36"/>
                        </a:lnTo>
                        <a:lnTo>
                          <a:pt x="33" y="33"/>
                        </a:lnTo>
                        <a:lnTo>
                          <a:pt x="29" y="33"/>
                        </a:lnTo>
                        <a:lnTo>
                          <a:pt x="21" y="34"/>
                        </a:lnTo>
                        <a:lnTo>
                          <a:pt x="19" y="36"/>
                        </a:lnTo>
                        <a:lnTo>
                          <a:pt x="18" y="38"/>
                        </a:lnTo>
                        <a:lnTo>
                          <a:pt x="17" y="40"/>
                        </a:lnTo>
                        <a:lnTo>
                          <a:pt x="18" y="40"/>
                        </a:lnTo>
                        <a:lnTo>
                          <a:pt x="21" y="41"/>
                        </a:lnTo>
                        <a:lnTo>
                          <a:pt x="22" y="42"/>
                        </a:lnTo>
                        <a:lnTo>
                          <a:pt x="23" y="44"/>
                        </a:lnTo>
                        <a:lnTo>
                          <a:pt x="25" y="46"/>
                        </a:lnTo>
                        <a:lnTo>
                          <a:pt x="24" y="46"/>
                        </a:lnTo>
                        <a:lnTo>
                          <a:pt x="22" y="43"/>
                        </a:lnTo>
                        <a:lnTo>
                          <a:pt x="18" y="44"/>
                        </a:lnTo>
                        <a:lnTo>
                          <a:pt x="15" y="58"/>
                        </a:lnTo>
                        <a:lnTo>
                          <a:pt x="10" y="61"/>
                        </a:lnTo>
                        <a:lnTo>
                          <a:pt x="12" y="64"/>
                        </a:lnTo>
                        <a:lnTo>
                          <a:pt x="17" y="66"/>
                        </a:lnTo>
                        <a:lnTo>
                          <a:pt x="16" y="69"/>
                        </a:lnTo>
                        <a:lnTo>
                          <a:pt x="14" y="72"/>
                        </a:lnTo>
                        <a:lnTo>
                          <a:pt x="12" y="74"/>
                        </a:lnTo>
                        <a:lnTo>
                          <a:pt x="11" y="77"/>
                        </a:lnTo>
                        <a:lnTo>
                          <a:pt x="9" y="80"/>
                        </a:lnTo>
                        <a:lnTo>
                          <a:pt x="7" y="81"/>
                        </a:lnTo>
                        <a:lnTo>
                          <a:pt x="4" y="79"/>
                        </a:lnTo>
                        <a:lnTo>
                          <a:pt x="0" y="79"/>
                        </a:lnTo>
                        <a:lnTo>
                          <a:pt x="0" y="82"/>
                        </a:lnTo>
                        <a:lnTo>
                          <a:pt x="1" y="86"/>
                        </a:lnTo>
                        <a:lnTo>
                          <a:pt x="2" y="89"/>
                        </a:lnTo>
                        <a:lnTo>
                          <a:pt x="1" y="92"/>
                        </a:lnTo>
                        <a:lnTo>
                          <a:pt x="1" y="98"/>
                        </a:lnTo>
                        <a:lnTo>
                          <a:pt x="0" y="100"/>
                        </a:lnTo>
                        <a:lnTo>
                          <a:pt x="0" y="102"/>
                        </a:lnTo>
                        <a:lnTo>
                          <a:pt x="1" y="107"/>
                        </a:lnTo>
                        <a:lnTo>
                          <a:pt x="1" y="109"/>
                        </a:lnTo>
                        <a:lnTo>
                          <a:pt x="2" y="111"/>
                        </a:lnTo>
                        <a:lnTo>
                          <a:pt x="3" y="113"/>
                        </a:lnTo>
                        <a:lnTo>
                          <a:pt x="4" y="116"/>
                        </a:lnTo>
                        <a:lnTo>
                          <a:pt x="4" y="118"/>
                        </a:lnTo>
                        <a:lnTo>
                          <a:pt x="1" y="123"/>
                        </a:lnTo>
                        <a:lnTo>
                          <a:pt x="4" y="125"/>
                        </a:lnTo>
                        <a:lnTo>
                          <a:pt x="3" y="126"/>
                        </a:lnTo>
                        <a:lnTo>
                          <a:pt x="3" y="129"/>
                        </a:lnTo>
                        <a:lnTo>
                          <a:pt x="5" y="131"/>
                        </a:lnTo>
                        <a:lnTo>
                          <a:pt x="5" y="133"/>
                        </a:lnTo>
                        <a:lnTo>
                          <a:pt x="6" y="137"/>
                        </a:lnTo>
                        <a:lnTo>
                          <a:pt x="4" y="138"/>
                        </a:lnTo>
                        <a:lnTo>
                          <a:pt x="8" y="141"/>
                        </a:lnTo>
                        <a:lnTo>
                          <a:pt x="10" y="143"/>
                        </a:lnTo>
                        <a:lnTo>
                          <a:pt x="12" y="146"/>
                        </a:lnTo>
                        <a:lnTo>
                          <a:pt x="17" y="147"/>
                        </a:lnTo>
                        <a:lnTo>
                          <a:pt x="29" y="150"/>
                        </a:lnTo>
                        <a:lnTo>
                          <a:pt x="33" y="152"/>
                        </a:lnTo>
                        <a:lnTo>
                          <a:pt x="32" y="155"/>
                        </a:lnTo>
                        <a:lnTo>
                          <a:pt x="27" y="162"/>
                        </a:lnTo>
                        <a:lnTo>
                          <a:pt x="26" y="166"/>
                        </a:lnTo>
                        <a:lnTo>
                          <a:pt x="25" y="173"/>
                        </a:lnTo>
                        <a:lnTo>
                          <a:pt x="24" y="181"/>
                        </a:lnTo>
                        <a:lnTo>
                          <a:pt x="25" y="184"/>
                        </a:lnTo>
                        <a:lnTo>
                          <a:pt x="25" y="185"/>
                        </a:lnTo>
                        <a:lnTo>
                          <a:pt x="27" y="186"/>
                        </a:lnTo>
                        <a:lnTo>
                          <a:pt x="37" y="185"/>
                        </a:lnTo>
                        <a:lnTo>
                          <a:pt x="44" y="184"/>
                        </a:lnTo>
                        <a:lnTo>
                          <a:pt x="51" y="185"/>
                        </a:lnTo>
                        <a:lnTo>
                          <a:pt x="56" y="187"/>
                        </a:lnTo>
                        <a:lnTo>
                          <a:pt x="59" y="186"/>
                        </a:lnTo>
                        <a:lnTo>
                          <a:pt x="61" y="186"/>
                        </a:lnTo>
                        <a:lnTo>
                          <a:pt x="64" y="187"/>
                        </a:lnTo>
                        <a:lnTo>
                          <a:pt x="65" y="189"/>
                        </a:lnTo>
                        <a:lnTo>
                          <a:pt x="68" y="190"/>
                        </a:lnTo>
                        <a:lnTo>
                          <a:pt x="70" y="190"/>
                        </a:lnTo>
                        <a:lnTo>
                          <a:pt x="70" y="187"/>
                        </a:lnTo>
                        <a:lnTo>
                          <a:pt x="72" y="186"/>
                        </a:lnTo>
                        <a:lnTo>
                          <a:pt x="75" y="186"/>
                        </a:lnTo>
                        <a:lnTo>
                          <a:pt x="79" y="189"/>
                        </a:lnTo>
                        <a:lnTo>
                          <a:pt x="83" y="189"/>
                        </a:lnTo>
                        <a:lnTo>
                          <a:pt x="89" y="185"/>
                        </a:lnTo>
                        <a:lnTo>
                          <a:pt x="99" y="184"/>
                        </a:lnTo>
                        <a:lnTo>
                          <a:pt x="100" y="182"/>
                        </a:lnTo>
                        <a:lnTo>
                          <a:pt x="103" y="183"/>
                        </a:lnTo>
                        <a:lnTo>
                          <a:pt x="107" y="183"/>
                        </a:lnTo>
                        <a:lnTo>
                          <a:pt x="108" y="185"/>
                        </a:lnTo>
                        <a:lnTo>
                          <a:pt x="111" y="185"/>
                        </a:lnTo>
                        <a:lnTo>
                          <a:pt x="111" y="182"/>
                        </a:lnTo>
                        <a:lnTo>
                          <a:pt x="109" y="178"/>
                        </a:lnTo>
                        <a:lnTo>
                          <a:pt x="108" y="173"/>
                        </a:lnTo>
                        <a:lnTo>
                          <a:pt x="110" y="169"/>
                        </a:lnTo>
                        <a:lnTo>
                          <a:pt x="116" y="167"/>
                        </a:lnTo>
                        <a:lnTo>
                          <a:pt x="117" y="164"/>
                        </a:lnTo>
                        <a:lnTo>
                          <a:pt x="118" y="161"/>
                        </a:lnTo>
                        <a:lnTo>
                          <a:pt x="124" y="160"/>
                        </a:lnTo>
                        <a:lnTo>
                          <a:pt x="124" y="158"/>
                        </a:lnTo>
                        <a:lnTo>
                          <a:pt x="122" y="156"/>
                        </a:lnTo>
                        <a:lnTo>
                          <a:pt x="115" y="150"/>
                        </a:lnTo>
                        <a:lnTo>
                          <a:pt x="112" y="146"/>
                        </a:lnTo>
                        <a:lnTo>
                          <a:pt x="104" y="140"/>
                        </a:lnTo>
                        <a:lnTo>
                          <a:pt x="101" y="136"/>
                        </a:lnTo>
                        <a:lnTo>
                          <a:pt x="101" y="131"/>
                        </a:lnTo>
                        <a:lnTo>
                          <a:pt x="100" y="127"/>
                        </a:lnTo>
                        <a:lnTo>
                          <a:pt x="97" y="126"/>
                        </a:lnTo>
                        <a:lnTo>
                          <a:pt x="95" y="122"/>
                        </a:lnTo>
                        <a:lnTo>
                          <a:pt x="95" y="120"/>
                        </a:lnTo>
                        <a:lnTo>
                          <a:pt x="95" y="119"/>
                        </a:lnTo>
                        <a:lnTo>
                          <a:pt x="99" y="123"/>
                        </a:lnTo>
                        <a:lnTo>
                          <a:pt x="100" y="123"/>
                        </a:lnTo>
                        <a:lnTo>
                          <a:pt x="101" y="119"/>
                        </a:lnTo>
                        <a:lnTo>
                          <a:pt x="106" y="117"/>
                        </a:lnTo>
                        <a:lnTo>
                          <a:pt x="111" y="115"/>
                        </a:lnTo>
                        <a:lnTo>
                          <a:pt x="116" y="113"/>
                        </a:lnTo>
                        <a:lnTo>
                          <a:pt x="118" y="109"/>
                        </a:lnTo>
                        <a:lnTo>
                          <a:pt x="129" y="105"/>
                        </a:lnTo>
                        <a:lnTo>
                          <a:pt x="130" y="99"/>
                        </a:lnTo>
                        <a:lnTo>
                          <a:pt x="133" y="100"/>
                        </a:lnTo>
                        <a:lnTo>
                          <a:pt x="135" y="103"/>
                        </a:lnTo>
                        <a:lnTo>
                          <a:pt x="137" y="106"/>
                        </a:lnTo>
                        <a:lnTo>
                          <a:pt x="139" y="106"/>
                        </a:lnTo>
                        <a:lnTo>
                          <a:pt x="140" y="104"/>
                        </a:lnTo>
                        <a:lnTo>
                          <a:pt x="141" y="98"/>
                        </a:lnTo>
                        <a:lnTo>
                          <a:pt x="141" y="92"/>
                        </a:lnTo>
                        <a:lnTo>
                          <a:pt x="141" y="91"/>
                        </a:lnTo>
                        <a:lnTo>
                          <a:pt x="137" y="86"/>
                        </a:lnTo>
                        <a:lnTo>
                          <a:pt x="135" y="79"/>
                        </a:lnTo>
                        <a:lnTo>
                          <a:pt x="136" y="76"/>
                        </a:lnTo>
                        <a:lnTo>
                          <a:pt x="135" y="71"/>
                        </a:lnTo>
                        <a:lnTo>
                          <a:pt x="134" y="69"/>
                        </a:lnTo>
                        <a:lnTo>
                          <a:pt x="134" y="61"/>
                        </a:lnTo>
                        <a:lnTo>
                          <a:pt x="133" y="59"/>
                        </a:lnTo>
                        <a:lnTo>
                          <a:pt x="129" y="56"/>
                        </a:lnTo>
                        <a:lnTo>
                          <a:pt x="129" y="54"/>
                        </a:lnTo>
                        <a:lnTo>
                          <a:pt x="130" y="50"/>
                        </a:lnTo>
                        <a:lnTo>
                          <a:pt x="132" y="47"/>
                        </a:lnTo>
                        <a:lnTo>
                          <a:pt x="133" y="43"/>
                        </a:lnTo>
                        <a:lnTo>
                          <a:pt x="133" y="38"/>
                        </a:lnTo>
                        <a:lnTo>
                          <a:pt x="130" y="33"/>
                        </a:lnTo>
                        <a:lnTo>
                          <a:pt x="129" y="31"/>
                        </a:lnTo>
                        <a:lnTo>
                          <a:pt x="123" y="29"/>
                        </a:lnTo>
                        <a:lnTo>
                          <a:pt x="122" y="25"/>
                        </a:lnTo>
                        <a:lnTo>
                          <a:pt x="120" y="21"/>
                        </a:lnTo>
                        <a:lnTo>
                          <a:pt x="117" y="21"/>
                        </a:lnTo>
                        <a:lnTo>
                          <a:pt x="115" y="20"/>
                        </a:lnTo>
                        <a:lnTo>
                          <a:pt x="115" y="20"/>
                        </a:lnTo>
                        <a:lnTo>
                          <a:pt x="113" y="17"/>
                        </a:lnTo>
                        <a:lnTo>
                          <a:pt x="111" y="16"/>
                        </a:lnTo>
                        <a:lnTo>
                          <a:pt x="110" y="14"/>
                        </a:lnTo>
                        <a:lnTo>
                          <a:pt x="105" y="15"/>
                        </a:lnTo>
                        <a:lnTo>
                          <a:pt x="103" y="16"/>
                        </a:lnTo>
                        <a:lnTo>
                          <a:pt x="101" y="17"/>
                        </a:lnTo>
                        <a:lnTo>
                          <a:pt x="101" y="16"/>
                        </a:lnTo>
                        <a:lnTo>
                          <a:pt x="103" y="14"/>
                        </a:lnTo>
                        <a:lnTo>
                          <a:pt x="106" y="12"/>
                        </a:lnTo>
                        <a:lnTo>
                          <a:pt x="104" y="12"/>
                        </a:lnTo>
                        <a:lnTo>
                          <a:pt x="101" y="12"/>
                        </a:lnTo>
                        <a:lnTo>
                          <a:pt x="98" y="17"/>
                        </a:lnTo>
                        <a:lnTo>
                          <a:pt x="96" y="20"/>
                        </a:lnTo>
                        <a:lnTo>
                          <a:pt x="95" y="21"/>
                        </a:lnTo>
                        <a:lnTo>
                          <a:pt x="95" y="19"/>
                        </a:lnTo>
                        <a:lnTo>
                          <a:pt x="90" y="20"/>
                        </a:lnTo>
                        <a:lnTo>
                          <a:pt x="85" y="24"/>
                        </a:lnTo>
                        <a:lnTo>
                          <a:pt x="86" y="26"/>
                        </a:lnTo>
                        <a:lnTo>
                          <a:pt x="83" y="26"/>
                        </a:lnTo>
                        <a:lnTo>
                          <a:pt x="80" y="25"/>
                        </a:lnTo>
                        <a:lnTo>
                          <a:pt x="76" y="27"/>
                        </a:lnTo>
                        <a:lnTo>
                          <a:pt x="75" y="2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2" name="Freeform 939">
                    <a:extLst>
                      <a:ext uri="{FF2B5EF4-FFF2-40B4-BE49-F238E27FC236}">
                        <a16:creationId xmlns:a16="http://schemas.microsoft.com/office/drawing/2014/main" id="{7B97328A-4452-46DF-B3B4-26E0B981BEB7}"/>
                      </a:ext>
                    </a:extLst>
                  </p:cNvPr>
                  <p:cNvSpPr>
                    <a:spLocks/>
                  </p:cNvSpPr>
                  <p:nvPr/>
                </p:nvSpPr>
                <p:spPr bwMode="gray">
                  <a:xfrm>
                    <a:off x="8506885" y="4223874"/>
                    <a:ext cx="25874" cy="32332"/>
                  </a:xfrm>
                  <a:custGeom>
                    <a:avLst/>
                    <a:gdLst>
                      <a:gd name="T0" fmla="*/ 7 w 8"/>
                      <a:gd name="T1" fmla="*/ 5 h 10"/>
                      <a:gd name="T2" fmla="*/ 7 w 8"/>
                      <a:gd name="T3" fmla="*/ 7 h 10"/>
                      <a:gd name="T4" fmla="*/ 8 w 8"/>
                      <a:gd name="T5" fmla="*/ 9 h 10"/>
                      <a:gd name="T6" fmla="*/ 8 w 8"/>
                      <a:gd name="T7" fmla="*/ 10 h 10"/>
                      <a:gd name="T8" fmla="*/ 7 w 8"/>
                      <a:gd name="T9" fmla="*/ 9 h 10"/>
                      <a:gd name="T10" fmla="*/ 5 w 8"/>
                      <a:gd name="T11" fmla="*/ 9 h 10"/>
                      <a:gd name="T12" fmla="*/ 4 w 8"/>
                      <a:gd name="T13" fmla="*/ 10 h 10"/>
                      <a:gd name="T14" fmla="*/ 2 w 8"/>
                      <a:gd name="T15" fmla="*/ 10 h 10"/>
                      <a:gd name="T16" fmla="*/ 0 w 8"/>
                      <a:gd name="T17" fmla="*/ 8 h 10"/>
                      <a:gd name="T18" fmla="*/ 0 w 8"/>
                      <a:gd name="T19" fmla="*/ 7 h 10"/>
                      <a:gd name="T20" fmla="*/ 0 w 8"/>
                      <a:gd name="T21" fmla="*/ 5 h 10"/>
                      <a:gd name="T22" fmla="*/ 0 w 8"/>
                      <a:gd name="T23" fmla="*/ 3 h 10"/>
                      <a:gd name="T24" fmla="*/ 1 w 8"/>
                      <a:gd name="T25" fmla="*/ 3 h 10"/>
                      <a:gd name="T26" fmla="*/ 5 w 8"/>
                      <a:gd name="T27" fmla="*/ 5 h 10"/>
                      <a:gd name="T28" fmla="*/ 4 w 8"/>
                      <a:gd name="T29" fmla="*/ 3 h 10"/>
                      <a:gd name="T30" fmla="*/ 2 w 8"/>
                      <a:gd name="T31" fmla="*/ 2 h 10"/>
                      <a:gd name="T32" fmla="*/ 2 w 8"/>
                      <a:gd name="T33" fmla="*/ 0 h 10"/>
                      <a:gd name="T34" fmla="*/ 2 w 8"/>
                      <a:gd name="T35" fmla="*/ 0 h 10"/>
                      <a:gd name="T36" fmla="*/ 4 w 8"/>
                      <a:gd name="T37" fmla="*/ 0 h 10"/>
                      <a:gd name="T38" fmla="*/ 4 w 8"/>
                      <a:gd name="T39" fmla="*/ 1 h 10"/>
                      <a:gd name="T40" fmla="*/ 6 w 8"/>
                      <a:gd name="T41" fmla="*/ 1 h 10"/>
                      <a:gd name="T42" fmla="*/ 8 w 8"/>
                      <a:gd name="T43" fmla="*/ 2 h 10"/>
                      <a:gd name="T44" fmla="*/ 7 w 8"/>
                      <a:gd name="T4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10">
                        <a:moveTo>
                          <a:pt x="7" y="5"/>
                        </a:moveTo>
                        <a:lnTo>
                          <a:pt x="7" y="7"/>
                        </a:lnTo>
                        <a:lnTo>
                          <a:pt x="8" y="9"/>
                        </a:lnTo>
                        <a:lnTo>
                          <a:pt x="8" y="10"/>
                        </a:lnTo>
                        <a:lnTo>
                          <a:pt x="7" y="9"/>
                        </a:lnTo>
                        <a:lnTo>
                          <a:pt x="5" y="9"/>
                        </a:lnTo>
                        <a:lnTo>
                          <a:pt x="4" y="10"/>
                        </a:lnTo>
                        <a:lnTo>
                          <a:pt x="2" y="10"/>
                        </a:lnTo>
                        <a:lnTo>
                          <a:pt x="0" y="8"/>
                        </a:lnTo>
                        <a:lnTo>
                          <a:pt x="0" y="7"/>
                        </a:lnTo>
                        <a:lnTo>
                          <a:pt x="0" y="5"/>
                        </a:lnTo>
                        <a:lnTo>
                          <a:pt x="0" y="3"/>
                        </a:lnTo>
                        <a:lnTo>
                          <a:pt x="1" y="3"/>
                        </a:lnTo>
                        <a:lnTo>
                          <a:pt x="5" y="5"/>
                        </a:lnTo>
                        <a:lnTo>
                          <a:pt x="4" y="3"/>
                        </a:lnTo>
                        <a:lnTo>
                          <a:pt x="2" y="2"/>
                        </a:lnTo>
                        <a:lnTo>
                          <a:pt x="2" y="0"/>
                        </a:lnTo>
                        <a:lnTo>
                          <a:pt x="2" y="0"/>
                        </a:lnTo>
                        <a:lnTo>
                          <a:pt x="4" y="0"/>
                        </a:lnTo>
                        <a:lnTo>
                          <a:pt x="4" y="1"/>
                        </a:lnTo>
                        <a:lnTo>
                          <a:pt x="6" y="1"/>
                        </a:lnTo>
                        <a:lnTo>
                          <a:pt x="8" y="2"/>
                        </a:lnTo>
                        <a:lnTo>
                          <a:pt x="7"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3" name="Freeform 1019">
                  <a:extLst>
                    <a:ext uri="{FF2B5EF4-FFF2-40B4-BE49-F238E27FC236}">
                      <a16:creationId xmlns:a16="http://schemas.microsoft.com/office/drawing/2014/main" id="{7F3C0DE9-B3BF-449B-87B3-B8958122DCDD}"/>
                    </a:ext>
                  </a:extLst>
                </p:cNvPr>
                <p:cNvSpPr>
                  <a:spLocks/>
                </p:cNvSpPr>
                <p:nvPr/>
              </p:nvSpPr>
              <p:spPr bwMode="gray">
                <a:xfrm>
                  <a:off x="8781788" y="5090365"/>
                  <a:ext cx="100257" cy="119626"/>
                </a:xfrm>
                <a:custGeom>
                  <a:avLst/>
                  <a:gdLst>
                    <a:gd name="T0" fmla="*/ 26 w 31"/>
                    <a:gd name="T1" fmla="*/ 22 h 37"/>
                    <a:gd name="T2" fmla="*/ 26 w 31"/>
                    <a:gd name="T3" fmla="*/ 22 h 37"/>
                    <a:gd name="T4" fmla="*/ 26 w 31"/>
                    <a:gd name="T5" fmla="*/ 21 h 37"/>
                    <a:gd name="T6" fmla="*/ 26 w 31"/>
                    <a:gd name="T7" fmla="*/ 20 h 37"/>
                    <a:gd name="T8" fmla="*/ 26 w 31"/>
                    <a:gd name="T9" fmla="*/ 19 h 37"/>
                    <a:gd name="T10" fmla="*/ 25 w 31"/>
                    <a:gd name="T11" fmla="*/ 18 h 37"/>
                    <a:gd name="T12" fmla="*/ 26 w 31"/>
                    <a:gd name="T13" fmla="*/ 18 h 37"/>
                    <a:gd name="T14" fmla="*/ 28 w 31"/>
                    <a:gd name="T15" fmla="*/ 18 h 37"/>
                    <a:gd name="T16" fmla="*/ 29 w 31"/>
                    <a:gd name="T17" fmla="*/ 18 h 37"/>
                    <a:gd name="T18" fmla="*/ 29 w 31"/>
                    <a:gd name="T19" fmla="*/ 18 h 37"/>
                    <a:gd name="T20" fmla="*/ 30 w 31"/>
                    <a:gd name="T21" fmla="*/ 17 h 37"/>
                    <a:gd name="T22" fmla="*/ 30 w 31"/>
                    <a:gd name="T23" fmla="*/ 17 h 37"/>
                    <a:gd name="T24" fmla="*/ 31 w 31"/>
                    <a:gd name="T25" fmla="*/ 15 h 37"/>
                    <a:gd name="T26" fmla="*/ 30 w 31"/>
                    <a:gd name="T27" fmla="*/ 15 h 37"/>
                    <a:gd name="T28" fmla="*/ 30 w 31"/>
                    <a:gd name="T29" fmla="*/ 14 h 37"/>
                    <a:gd name="T30" fmla="*/ 27 w 31"/>
                    <a:gd name="T31" fmla="*/ 14 h 37"/>
                    <a:gd name="T32" fmla="*/ 27 w 31"/>
                    <a:gd name="T33" fmla="*/ 13 h 37"/>
                    <a:gd name="T34" fmla="*/ 26 w 31"/>
                    <a:gd name="T35" fmla="*/ 13 h 37"/>
                    <a:gd name="T36" fmla="*/ 25 w 31"/>
                    <a:gd name="T37" fmla="*/ 11 h 37"/>
                    <a:gd name="T38" fmla="*/ 24 w 31"/>
                    <a:gd name="T39" fmla="*/ 11 h 37"/>
                    <a:gd name="T40" fmla="*/ 24 w 31"/>
                    <a:gd name="T41" fmla="*/ 11 h 37"/>
                    <a:gd name="T42" fmla="*/ 22 w 31"/>
                    <a:gd name="T43" fmla="*/ 11 h 37"/>
                    <a:gd name="T44" fmla="*/ 22 w 31"/>
                    <a:gd name="T45" fmla="*/ 11 h 37"/>
                    <a:gd name="T46" fmla="*/ 22 w 31"/>
                    <a:gd name="T47" fmla="*/ 11 h 37"/>
                    <a:gd name="T48" fmla="*/ 21 w 31"/>
                    <a:gd name="T49" fmla="*/ 11 h 37"/>
                    <a:gd name="T50" fmla="*/ 21 w 31"/>
                    <a:gd name="T51" fmla="*/ 10 h 37"/>
                    <a:gd name="T52" fmla="*/ 21 w 31"/>
                    <a:gd name="T53" fmla="*/ 9 h 37"/>
                    <a:gd name="T54" fmla="*/ 20 w 31"/>
                    <a:gd name="T55" fmla="*/ 10 h 37"/>
                    <a:gd name="T56" fmla="*/ 19 w 31"/>
                    <a:gd name="T57" fmla="*/ 9 h 37"/>
                    <a:gd name="T58" fmla="*/ 19 w 31"/>
                    <a:gd name="T59" fmla="*/ 9 h 37"/>
                    <a:gd name="T60" fmla="*/ 18 w 31"/>
                    <a:gd name="T61" fmla="*/ 9 h 37"/>
                    <a:gd name="T62" fmla="*/ 18 w 31"/>
                    <a:gd name="T63" fmla="*/ 8 h 37"/>
                    <a:gd name="T64" fmla="*/ 16 w 31"/>
                    <a:gd name="T65" fmla="*/ 5 h 37"/>
                    <a:gd name="T66" fmla="*/ 15 w 31"/>
                    <a:gd name="T67" fmla="*/ 5 h 37"/>
                    <a:gd name="T68" fmla="*/ 14 w 31"/>
                    <a:gd name="T69" fmla="*/ 4 h 37"/>
                    <a:gd name="T70" fmla="*/ 13 w 31"/>
                    <a:gd name="T71" fmla="*/ 4 h 37"/>
                    <a:gd name="T72" fmla="*/ 12 w 31"/>
                    <a:gd name="T73" fmla="*/ 2 h 37"/>
                    <a:gd name="T74" fmla="*/ 12 w 31"/>
                    <a:gd name="T75" fmla="*/ 0 h 37"/>
                    <a:gd name="T76" fmla="*/ 11 w 31"/>
                    <a:gd name="T77" fmla="*/ 1 h 37"/>
                    <a:gd name="T78" fmla="*/ 10 w 31"/>
                    <a:gd name="T79" fmla="*/ 0 h 37"/>
                    <a:gd name="T80" fmla="*/ 8 w 31"/>
                    <a:gd name="T81" fmla="*/ 1 h 37"/>
                    <a:gd name="T82" fmla="*/ 9 w 31"/>
                    <a:gd name="T83" fmla="*/ 2 h 37"/>
                    <a:gd name="T84" fmla="*/ 10 w 31"/>
                    <a:gd name="T85" fmla="*/ 4 h 37"/>
                    <a:gd name="T86" fmla="*/ 10 w 31"/>
                    <a:gd name="T87" fmla="*/ 6 h 37"/>
                    <a:gd name="T88" fmla="*/ 9 w 31"/>
                    <a:gd name="T89" fmla="*/ 6 h 37"/>
                    <a:gd name="T90" fmla="*/ 8 w 31"/>
                    <a:gd name="T91" fmla="*/ 4 h 37"/>
                    <a:gd name="T92" fmla="*/ 4 w 31"/>
                    <a:gd name="T93" fmla="*/ 6 h 37"/>
                    <a:gd name="T94" fmla="*/ 3 w 31"/>
                    <a:gd name="T95" fmla="*/ 8 h 37"/>
                    <a:gd name="T96" fmla="*/ 2 w 31"/>
                    <a:gd name="T97" fmla="*/ 11 h 37"/>
                    <a:gd name="T98" fmla="*/ 1 w 31"/>
                    <a:gd name="T99" fmla="*/ 12 h 37"/>
                    <a:gd name="T100" fmla="*/ 0 w 31"/>
                    <a:gd name="T101" fmla="*/ 15 h 37"/>
                    <a:gd name="T102" fmla="*/ 1 w 31"/>
                    <a:gd name="T103" fmla="*/ 17 h 37"/>
                    <a:gd name="T104" fmla="*/ 2 w 31"/>
                    <a:gd name="T105" fmla="*/ 19 h 37"/>
                    <a:gd name="T106" fmla="*/ 0 w 31"/>
                    <a:gd name="T107" fmla="*/ 24 h 37"/>
                    <a:gd name="T108" fmla="*/ 8 w 31"/>
                    <a:gd name="T109" fmla="*/ 30 h 37"/>
                    <a:gd name="T110" fmla="*/ 12 w 31"/>
                    <a:gd name="T111" fmla="*/ 36 h 37"/>
                    <a:gd name="T112" fmla="*/ 15 w 31"/>
                    <a:gd name="T113" fmla="*/ 33 h 37"/>
                    <a:gd name="T114" fmla="*/ 16 w 31"/>
                    <a:gd name="T115" fmla="*/ 25 h 37"/>
                    <a:gd name="T116" fmla="*/ 20 w 31"/>
                    <a:gd name="T117" fmla="*/ 21 h 37"/>
                    <a:gd name="T118" fmla="*/ 26 w 31"/>
                    <a:gd name="T11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 h="37">
                      <a:moveTo>
                        <a:pt x="26" y="23"/>
                      </a:moveTo>
                      <a:lnTo>
                        <a:pt x="26" y="22"/>
                      </a:lnTo>
                      <a:lnTo>
                        <a:pt x="26" y="22"/>
                      </a:lnTo>
                      <a:lnTo>
                        <a:pt x="26" y="22"/>
                      </a:lnTo>
                      <a:lnTo>
                        <a:pt x="26" y="21"/>
                      </a:lnTo>
                      <a:lnTo>
                        <a:pt x="26" y="21"/>
                      </a:lnTo>
                      <a:lnTo>
                        <a:pt x="27" y="21"/>
                      </a:lnTo>
                      <a:lnTo>
                        <a:pt x="26" y="20"/>
                      </a:lnTo>
                      <a:lnTo>
                        <a:pt x="26" y="19"/>
                      </a:lnTo>
                      <a:lnTo>
                        <a:pt x="26" y="19"/>
                      </a:lnTo>
                      <a:lnTo>
                        <a:pt x="25" y="19"/>
                      </a:lnTo>
                      <a:lnTo>
                        <a:pt x="25" y="18"/>
                      </a:lnTo>
                      <a:lnTo>
                        <a:pt x="26" y="18"/>
                      </a:lnTo>
                      <a:lnTo>
                        <a:pt x="26" y="18"/>
                      </a:lnTo>
                      <a:lnTo>
                        <a:pt x="27" y="18"/>
                      </a:lnTo>
                      <a:lnTo>
                        <a:pt x="28" y="18"/>
                      </a:lnTo>
                      <a:lnTo>
                        <a:pt x="29" y="19"/>
                      </a:lnTo>
                      <a:lnTo>
                        <a:pt x="29" y="18"/>
                      </a:lnTo>
                      <a:lnTo>
                        <a:pt x="29" y="18"/>
                      </a:lnTo>
                      <a:lnTo>
                        <a:pt x="29" y="18"/>
                      </a:lnTo>
                      <a:lnTo>
                        <a:pt x="29" y="18"/>
                      </a:lnTo>
                      <a:lnTo>
                        <a:pt x="30" y="17"/>
                      </a:lnTo>
                      <a:lnTo>
                        <a:pt x="30" y="17"/>
                      </a:lnTo>
                      <a:lnTo>
                        <a:pt x="30" y="17"/>
                      </a:lnTo>
                      <a:lnTo>
                        <a:pt x="30" y="17"/>
                      </a:lnTo>
                      <a:lnTo>
                        <a:pt x="31" y="15"/>
                      </a:lnTo>
                      <a:lnTo>
                        <a:pt x="31" y="15"/>
                      </a:lnTo>
                      <a:lnTo>
                        <a:pt x="30" y="15"/>
                      </a:lnTo>
                      <a:lnTo>
                        <a:pt x="30" y="15"/>
                      </a:lnTo>
                      <a:lnTo>
                        <a:pt x="30" y="14"/>
                      </a:lnTo>
                      <a:lnTo>
                        <a:pt x="29" y="14"/>
                      </a:lnTo>
                      <a:lnTo>
                        <a:pt x="27" y="14"/>
                      </a:lnTo>
                      <a:lnTo>
                        <a:pt x="27" y="13"/>
                      </a:lnTo>
                      <a:lnTo>
                        <a:pt x="27" y="13"/>
                      </a:lnTo>
                      <a:lnTo>
                        <a:pt x="26" y="13"/>
                      </a:lnTo>
                      <a:lnTo>
                        <a:pt x="26" y="13"/>
                      </a:lnTo>
                      <a:lnTo>
                        <a:pt x="25" y="12"/>
                      </a:lnTo>
                      <a:lnTo>
                        <a:pt x="25" y="11"/>
                      </a:lnTo>
                      <a:lnTo>
                        <a:pt x="25" y="11"/>
                      </a:lnTo>
                      <a:lnTo>
                        <a:pt x="24" y="11"/>
                      </a:lnTo>
                      <a:lnTo>
                        <a:pt x="24" y="11"/>
                      </a:lnTo>
                      <a:lnTo>
                        <a:pt x="24" y="11"/>
                      </a:lnTo>
                      <a:lnTo>
                        <a:pt x="23" y="11"/>
                      </a:lnTo>
                      <a:lnTo>
                        <a:pt x="22" y="11"/>
                      </a:lnTo>
                      <a:lnTo>
                        <a:pt x="22" y="11"/>
                      </a:lnTo>
                      <a:lnTo>
                        <a:pt x="22" y="11"/>
                      </a:lnTo>
                      <a:lnTo>
                        <a:pt x="22" y="11"/>
                      </a:lnTo>
                      <a:lnTo>
                        <a:pt x="22" y="11"/>
                      </a:lnTo>
                      <a:lnTo>
                        <a:pt x="21" y="11"/>
                      </a:lnTo>
                      <a:lnTo>
                        <a:pt x="21" y="11"/>
                      </a:lnTo>
                      <a:lnTo>
                        <a:pt x="21" y="10"/>
                      </a:lnTo>
                      <a:lnTo>
                        <a:pt x="21" y="10"/>
                      </a:lnTo>
                      <a:lnTo>
                        <a:pt x="21" y="10"/>
                      </a:lnTo>
                      <a:lnTo>
                        <a:pt x="21" y="9"/>
                      </a:lnTo>
                      <a:lnTo>
                        <a:pt x="21" y="9"/>
                      </a:lnTo>
                      <a:lnTo>
                        <a:pt x="20" y="10"/>
                      </a:lnTo>
                      <a:lnTo>
                        <a:pt x="20" y="9"/>
                      </a:lnTo>
                      <a:lnTo>
                        <a:pt x="19" y="9"/>
                      </a:lnTo>
                      <a:lnTo>
                        <a:pt x="19" y="10"/>
                      </a:lnTo>
                      <a:lnTo>
                        <a:pt x="19" y="9"/>
                      </a:lnTo>
                      <a:lnTo>
                        <a:pt x="19" y="9"/>
                      </a:lnTo>
                      <a:lnTo>
                        <a:pt x="18" y="9"/>
                      </a:lnTo>
                      <a:lnTo>
                        <a:pt x="18" y="8"/>
                      </a:lnTo>
                      <a:lnTo>
                        <a:pt x="18" y="8"/>
                      </a:lnTo>
                      <a:lnTo>
                        <a:pt x="18" y="7"/>
                      </a:lnTo>
                      <a:lnTo>
                        <a:pt x="16" y="5"/>
                      </a:lnTo>
                      <a:lnTo>
                        <a:pt x="16" y="5"/>
                      </a:lnTo>
                      <a:lnTo>
                        <a:pt x="15" y="5"/>
                      </a:lnTo>
                      <a:lnTo>
                        <a:pt x="14" y="5"/>
                      </a:lnTo>
                      <a:lnTo>
                        <a:pt x="14" y="4"/>
                      </a:lnTo>
                      <a:lnTo>
                        <a:pt x="14" y="4"/>
                      </a:lnTo>
                      <a:lnTo>
                        <a:pt x="13" y="4"/>
                      </a:lnTo>
                      <a:lnTo>
                        <a:pt x="13" y="3"/>
                      </a:lnTo>
                      <a:lnTo>
                        <a:pt x="12" y="2"/>
                      </a:lnTo>
                      <a:lnTo>
                        <a:pt x="12" y="2"/>
                      </a:lnTo>
                      <a:lnTo>
                        <a:pt x="12" y="0"/>
                      </a:lnTo>
                      <a:lnTo>
                        <a:pt x="12" y="0"/>
                      </a:lnTo>
                      <a:lnTo>
                        <a:pt x="11" y="1"/>
                      </a:lnTo>
                      <a:lnTo>
                        <a:pt x="10" y="1"/>
                      </a:lnTo>
                      <a:lnTo>
                        <a:pt x="10" y="0"/>
                      </a:lnTo>
                      <a:lnTo>
                        <a:pt x="9" y="0"/>
                      </a:lnTo>
                      <a:lnTo>
                        <a:pt x="8" y="1"/>
                      </a:lnTo>
                      <a:lnTo>
                        <a:pt x="9" y="2"/>
                      </a:lnTo>
                      <a:lnTo>
                        <a:pt x="9" y="2"/>
                      </a:lnTo>
                      <a:lnTo>
                        <a:pt x="10" y="4"/>
                      </a:lnTo>
                      <a:lnTo>
                        <a:pt x="10" y="4"/>
                      </a:lnTo>
                      <a:lnTo>
                        <a:pt x="10" y="6"/>
                      </a:lnTo>
                      <a:lnTo>
                        <a:pt x="10" y="6"/>
                      </a:lnTo>
                      <a:lnTo>
                        <a:pt x="9" y="6"/>
                      </a:lnTo>
                      <a:lnTo>
                        <a:pt x="9" y="6"/>
                      </a:lnTo>
                      <a:lnTo>
                        <a:pt x="8" y="5"/>
                      </a:lnTo>
                      <a:lnTo>
                        <a:pt x="8" y="4"/>
                      </a:lnTo>
                      <a:lnTo>
                        <a:pt x="6" y="4"/>
                      </a:lnTo>
                      <a:lnTo>
                        <a:pt x="4" y="6"/>
                      </a:lnTo>
                      <a:lnTo>
                        <a:pt x="4" y="8"/>
                      </a:lnTo>
                      <a:lnTo>
                        <a:pt x="3" y="8"/>
                      </a:lnTo>
                      <a:lnTo>
                        <a:pt x="3" y="10"/>
                      </a:lnTo>
                      <a:lnTo>
                        <a:pt x="2" y="11"/>
                      </a:lnTo>
                      <a:lnTo>
                        <a:pt x="1" y="11"/>
                      </a:lnTo>
                      <a:lnTo>
                        <a:pt x="1" y="12"/>
                      </a:lnTo>
                      <a:lnTo>
                        <a:pt x="0" y="15"/>
                      </a:lnTo>
                      <a:lnTo>
                        <a:pt x="0" y="15"/>
                      </a:lnTo>
                      <a:lnTo>
                        <a:pt x="0" y="16"/>
                      </a:lnTo>
                      <a:lnTo>
                        <a:pt x="1" y="17"/>
                      </a:lnTo>
                      <a:lnTo>
                        <a:pt x="2" y="18"/>
                      </a:lnTo>
                      <a:lnTo>
                        <a:pt x="2" y="19"/>
                      </a:lnTo>
                      <a:lnTo>
                        <a:pt x="0" y="22"/>
                      </a:lnTo>
                      <a:lnTo>
                        <a:pt x="0" y="24"/>
                      </a:lnTo>
                      <a:lnTo>
                        <a:pt x="5" y="27"/>
                      </a:lnTo>
                      <a:lnTo>
                        <a:pt x="8" y="30"/>
                      </a:lnTo>
                      <a:lnTo>
                        <a:pt x="10" y="32"/>
                      </a:lnTo>
                      <a:lnTo>
                        <a:pt x="12" y="36"/>
                      </a:lnTo>
                      <a:lnTo>
                        <a:pt x="14" y="37"/>
                      </a:lnTo>
                      <a:lnTo>
                        <a:pt x="15" y="33"/>
                      </a:lnTo>
                      <a:lnTo>
                        <a:pt x="15" y="30"/>
                      </a:lnTo>
                      <a:lnTo>
                        <a:pt x="16" y="25"/>
                      </a:lnTo>
                      <a:lnTo>
                        <a:pt x="18" y="23"/>
                      </a:lnTo>
                      <a:lnTo>
                        <a:pt x="20" y="21"/>
                      </a:lnTo>
                      <a:lnTo>
                        <a:pt x="22" y="23"/>
                      </a:lnTo>
                      <a:lnTo>
                        <a:pt x="26" y="23"/>
                      </a:lnTo>
                      <a:lnTo>
                        <a:pt x="26" y="23"/>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4" name="Freeform 1020">
                  <a:extLst>
                    <a:ext uri="{FF2B5EF4-FFF2-40B4-BE49-F238E27FC236}">
                      <a16:creationId xmlns:a16="http://schemas.microsoft.com/office/drawing/2014/main" id="{F2499E42-21A3-4A75-B8F4-2B8730EB4A9A}"/>
                    </a:ext>
                  </a:extLst>
                </p:cNvPr>
                <p:cNvSpPr>
                  <a:spLocks/>
                </p:cNvSpPr>
                <p:nvPr/>
              </p:nvSpPr>
              <p:spPr bwMode="gray">
                <a:xfrm>
                  <a:off x="8794725" y="4899607"/>
                  <a:ext cx="213459" cy="281286"/>
                </a:xfrm>
                <a:custGeom>
                  <a:avLst/>
                  <a:gdLst>
                    <a:gd name="T0" fmla="*/ 61 w 66"/>
                    <a:gd name="T1" fmla="*/ 46 h 87"/>
                    <a:gd name="T2" fmla="*/ 44 w 66"/>
                    <a:gd name="T3" fmla="*/ 31 h 87"/>
                    <a:gd name="T4" fmla="*/ 34 w 66"/>
                    <a:gd name="T5" fmla="*/ 12 h 87"/>
                    <a:gd name="T6" fmla="*/ 18 w 66"/>
                    <a:gd name="T7" fmla="*/ 1 h 87"/>
                    <a:gd name="T8" fmla="*/ 2 w 66"/>
                    <a:gd name="T9" fmla="*/ 9 h 87"/>
                    <a:gd name="T10" fmla="*/ 2 w 66"/>
                    <a:gd name="T11" fmla="*/ 14 h 87"/>
                    <a:gd name="T12" fmla="*/ 5 w 66"/>
                    <a:gd name="T13" fmla="*/ 16 h 87"/>
                    <a:gd name="T14" fmla="*/ 5 w 66"/>
                    <a:gd name="T15" fmla="*/ 18 h 87"/>
                    <a:gd name="T16" fmla="*/ 10 w 66"/>
                    <a:gd name="T17" fmla="*/ 20 h 87"/>
                    <a:gd name="T18" fmla="*/ 8 w 66"/>
                    <a:gd name="T19" fmla="*/ 22 h 87"/>
                    <a:gd name="T20" fmla="*/ 10 w 66"/>
                    <a:gd name="T21" fmla="*/ 29 h 87"/>
                    <a:gd name="T22" fmla="*/ 8 w 66"/>
                    <a:gd name="T23" fmla="*/ 37 h 87"/>
                    <a:gd name="T24" fmla="*/ 9 w 66"/>
                    <a:gd name="T25" fmla="*/ 43 h 87"/>
                    <a:gd name="T26" fmla="*/ 13 w 66"/>
                    <a:gd name="T27" fmla="*/ 46 h 87"/>
                    <a:gd name="T28" fmla="*/ 11 w 66"/>
                    <a:gd name="T29" fmla="*/ 50 h 87"/>
                    <a:gd name="T30" fmla="*/ 13 w 66"/>
                    <a:gd name="T31" fmla="*/ 54 h 87"/>
                    <a:gd name="T32" fmla="*/ 11 w 66"/>
                    <a:gd name="T33" fmla="*/ 57 h 87"/>
                    <a:gd name="T34" fmla="*/ 9 w 66"/>
                    <a:gd name="T35" fmla="*/ 62 h 87"/>
                    <a:gd name="T36" fmla="*/ 12 w 66"/>
                    <a:gd name="T37" fmla="*/ 64 h 87"/>
                    <a:gd name="T38" fmla="*/ 15 w 66"/>
                    <a:gd name="T39" fmla="*/ 68 h 87"/>
                    <a:gd name="T40" fmla="*/ 17 w 66"/>
                    <a:gd name="T41" fmla="*/ 68 h 87"/>
                    <a:gd name="T42" fmla="*/ 17 w 66"/>
                    <a:gd name="T43" fmla="*/ 70 h 87"/>
                    <a:gd name="T44" fmla="*/ 19 w 66"/>
                    <a:gd name="T45" fmla="*/ 70 h 87"/>
                    <a:gd name="T46" fmla="*/ 21 w 66"/>
                    <a:gd name="T47" fmla="*/ 71 h 87"/>
                    <a:gd name="T48" fmla="*/ 25 w 66"/>
                    <a:gd name="T49" fmla="*/ 73 h 87"/>
                    <a:gd name="T50" fmla="*/ 26 w 66"/>
                    <a:gd name="T51" fmla="*/ 76 h 87"/>
                    <a:gd name="T52" fmla="*/ 27 w 66"/>
                    <a:gd name="T53" fmla="*/ 76 h 87"/>
                    <a:gd name="T54" fmla="*/ 30 w 66"/>
                    <a:gd name="T55" fmla="*/ 75 h 87"/>
                    <a:gd name="T56" fmla="*/ 29 w 66"/>
                    <a:gd name="T57" fmla="*/ 73 h 87"/>
                    <a:gd name="T58" fmla="*/ 30 w 66"/>
                    <a:gd name="T59" fmla="*/ 73 h 87"/>
                    <a:gd name="T60" fmla="*/ 31 w 66"/>
                    <a:gd name="T61" fmla="*/ 72 h 87"/>
                    <a:gd name="T62" fmla="*/ 31 w 66"/>
                    <a:gd name="T63" fmla="*/ 71 h 87"/>
                    <a:gd name="T64" fmla="*/ 31 w 66"/>
                    <a:gd name="T65" fmla="*/ 69 h 87"/>
                    <a:gd name="T66" fmla="*/ 31 w 66"/>
                    <a:gd name="T67" fmla="*/ 68 h 87"/>
                    <a:gd name="T68" fmla="*/ 32 w 66"/>
                    <a:gd name="T69" fmla="*/ 67 h 87"/>
                    <a:gd name="T70" fmla="*/ 34 w 66"/>
                    <a:gd name="T71" fmla="*/ 67 h 87"/>
                    <a:gd name="T72" fmla="*/ 35 w 66"/>
                    <a:gd name="T73" fmla="*/ 68 h 87"/>
                    <a:gd name="T74" fmla="*/ 35 w 66"/>
                    <a:gd name="T75" fmla="*/ 69 h 87"/>
                    <a:gd name="T76" fmla="*/ 36 w 66"/>
                    <a:gd name="T77" fmla="*/ 69 h 87"/>
                    <a:gd name="T78" fmla="*/ 38 w 66"/>
                    <a:gd name="T79" fmla="*/ 69 h 87"/>
                    <a:gd name="T80" fmla="*/ 39 w 66"/>
                    <a:gd name="T81" fmla="*/ 69 h 87"/>
                    <a:gd name="T82" fmla="*/ 40 w 66"/>
                    <a:gd name="T83" fmla="*/ 72 h 87"/>
                    <a:gd name="T84" fmla="*/ 40 w 66"/>
                    <a:gd name="T85" fmla="*/ 73 h 87"/>
                    <a:gd name="T86" fmla="*/ 42 w 66"/>
                    <a:gd name="T87" fmla="*/ 74 h 87"/>
                    <a:gd name="T88" fmla="*/ 44 w 66"/>
                    <a:gd name="T89" fmla="*/ 75 h 87"/>
                    <a:gd name="T90" fmla="*/ 43 w 66"/>
                    <a:gd name="T91" fmla="*/ 77 h 87"/>
                    <a:gd name="T92" fmla="*/ 44 w 66"/>
                    <a:gd name="T93" fmla="*/ 78 h 87"/>
                    <a:gd name="T94" fmla="*/ 46 w 66"/>
                    <a:gd name="T95" fmla="*/ 78 h 87"/>
                    <a:gd name="T96" fmla="*/ 47 w 66"/>
                    <a:gd name="T97" fmla="*/ 79 h 87"/>
                    <a:gd name="T98" fmla="*/ 49 w 66"/>
                    <a:gd name="T99" fmla="*/ 78 h 87"/>
                    <a:gd name="T100" fmla="*/ 49 w 66"/>
                    <a:gd name="T101" fmla="*/ 80 h 87"/>
                    <a:gd name="T102" fmla="*/ 48 w 66"/>
                    <a:gd name="T103" fmla="*/ 82 h 87"/>
                    <a:gd name="T104" fmla="*/ 48 w 66"/>
                    <a:gd name="T105" fmla="*/ 83 h 87"/>
                    <a:gd name="T106" fmla="*/ 47 w 66"/>
                    <a:gd name="T107" fmla="*/ 84 h 87"/>
                    <a:gd name="T108" fmla="*/ 46 w 66"/>
                    <a:gd name="T109" fmla="*/ 85 h 87"/>
                    <a:gd name="T110" fmla="*/ 49 w 66"/>
                    <a:gd name="T111" fmla="*/ 87 h 87"/>
                    <a:gd name="T112" fmla="*/ 62 w 66"/>
                    <a:gd name="T113"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 h="87">
                      <a:moveTo>
                        <a:pt x="62" y="65"/>
                      </a:moveTo>
                      <a:lnTo>
                        <a:pt x="59" y="61"/>
                      </a:lnTo>
                      <a:lnTo>
                        <a:pt x="58" y="55"/>
                      </a:lnTo>
                      <a:lnTo>
                        <a:pt x="59" y="48"/>
                      </a:lnTo>
                      <a:lnTo>
                        <a:pt x="64" y="47"/>
                      </a:lnTo>
                      <a:lnTo>
                        <a:pt x="61" y="46"/>
                      </a:lnTo>
                      <a:lnTo>
                        <a:pt x="59" y="41"/>
                      </a:lnTo>
                      <a:lnTo>
                        <a:pt x="62" y="38"/>
                      </a:lnTo>
                      <a:lnTo>
                        <a:pt x="60" y="35"/>
                      </a:lnTo>
                      <a:lnTo>
                        <a:pt x="57" y="37"/>
                      </a:lnTo>
                      <a:lnTo>
                        <a:pt x="48" y="34"/>
                      </a:lnTo>
                      <a:lnTo>
                        <a:pt x="44" y="31"/>
                      </a:lnTo>
                      <a:lnTo>
                        <a:pt x="44" y="26"/>
                      </a:lnTo>
                      <a:lnTo>
                        <a:pt x="43" y="24"/>
                      </a:lnTo>
                      <a:lnTo>
                        <a:pt x="41" y="22"/>
                      </a:lnTo>
                      <a:lnTo>
                        <a:pt x="38" y="21"/>
                      </a:lnTo>
                      <a:lnTo>
                        <a:pt x="35" y="18"/>
                      </a:lnTo>
                      <a:lnTo>
                        <a:pt x="34" y="12"/>
                      </a:lnTo>
                      <a:lnTo>
                        <a:pt x="32" y="9"/>
                      </a:lnTo>
                      <a:lnTo>
                        <a:pt x="29" y="5"/>
                      </a:lnTo>
                      <a:lnTo>
                        <a:pt x="25" y="4"/>
                      </a:lnTo>
                      <a:lnTo>
                        <a:pt x="23" y="3"/>
                      </a:lnTo>
                      <a:lnTo>
                        <a:pt x="22" y="0"/>
                      </a:lnTo>
                      <a:lnTo>
                        <a:pt x="18" y="1"/>
                      </a:lnTo>
                      <a:lnTo>
                        <a:pt x="15" y="2"/>
                      </a:lnTo>
                      <a:lnTo>
                        <a:pt x="10" y="5"/>
                      </a:lnTo>
                      <a:lnTo>
                        <a:pt x="6" y="5"/>
                      </a:lnTo>
                      <a:lnTo>
                        <a:pt x="4" y="7"/>
                      </a:lnTo>
                      <a:lnTo>
                        <a:pt x="0" y="7"/>
                      </a:lnTo>
                      <a:lnTo>
                        <a:pt x="2" y="9"/>
                      </a:lnTo>
                      <a:lnTo>
                        <a:pt x="2" y="10"/>
                      </a:lnTo>
                      <a:lnTo>
                        <a:pt x="2" y="11"/>
                      </a:lnTo>
                      <a:lnTo>
                        <a:pt x="3" y="11"/>
                      </a:lnTo>
                      <a:lnTo>
                        <a:pt x="3" y="12"/>
                      </a:lnTo>
                      <a:lnTo>
                        <a:pt x="2" y="13"/>
                      </a:lnTo>
                      <a:lnTo>
                        <a:pt x="2" y="14"/>
                      </a:lnTo>
                      <a:lnTo>
                        <a:pt x="4" y="14"/>
                      </a:lnTo>
                      <a:lnTo>
                        <a:pt x="4" y="14"/>
                      </a:lnTo>
                      <a:lnTo>
                        <a:pt x="5" y="14"/>
                      </a:lnTo>
                      <a:lnTo>
                        <a:pt x="5" y="14"/>
                      </a:lnTo>
                      <a:lnTo>
                        <a:pt x="5" y="15"/>
                      </a:lnTo>
                      <a:lnTo>
                        <a:pt x="5" y="16"/>
                      </a:lnTo>
                      <a:lnTo>
                        <a:pt x="4" y="16"/>
                      </a:lnTo>
                      <a:lnTo>
                        <a:pt x="4" y="16"/>
                      </a:lnTo>
                      <a:lnTo>
                        <a:pt x="4" y="17"/>
                      </a:lnTo>
                      <a:lnTo>
                        <a:pt x="4" y="18"/>
                      </a:lnTo>
                      <a:lnTo>
                        <a:pt x="4" y="18"/>
                      </a:lnTo>
                      <a:lnTo>
                        <a:pt x="5" y="18"/>
                      </a:lnTo>
                      <a:lnTo>
                        <a:pt x="5" y="18"/>
                      </a:lnTo>
                      <a:lnTo>
                        <a:pt x="6" y="20"/>
                      </a:lnTo>
                      <a:lnTo>
                        <a:pt x="7" y="20"/>
                      </a:lnTo>
                      <a:lnTo>
                        <a:pt x="8" y="20"/>
                      </a:lnTo>
                      <a:lnTo>
                        <a:pt x="9" y="21"/>
                      </a:lnTo>
                      <a:lnTo>
                        <a:pt x="10" y="20"/>
                      </a:lnTo>
                      <a:lnTo>
                        <a:pt x="11" y="21"/>
                      </a:lnTo>
                      <a:lnTo>
                        <a:pt x="11" y="21"/>
                      </a:lnTo>
                      <a:lnTo>
                        <a:pt x="10" y="22"/>
                      </a:lnTo>
                      <a:lnTo>
                        <a:pt x="9" y="22"/>
                      </a:lnTo>
                      <a:lnTo>
                        <a:pt x="8" y="21"/>
                      </a:lnTo>
                      <a:lnTo>
                        <a:pt x="8" y="22"/>
                      </a:lnTo>
                      <a:lnTo>
                        <a:pt x="7" y="23"/>
                      </a:lnTo>
                      <a:lnTo>
                        <a:pt x="6" y="24"/>
                      </a:lnTo>
                      <a:lnTo>
                        <a:pt x="7" y="26"/>
                      </a:lnTo>
                      <a:lnTo>
                        <a:pt x="8" y="27"/>
                      </a:lnTo>
                      <a:lnTo>
                        <a:pt x="7" y="28"/>
                      </a:lnTo>
                      <a:lnTo>
                        <a:pt x="10" y="29"/>
                      </a:lnTo>
                      <a:lnTo>
                        <a:pt x="11" y="29"/>
                      </a:lnTo>
                      <a:lnTo>
                        <a:pt x="11" y="30"/>
                      </a:lnTo>
                      <a:lnTo>
                        <a:pt x="11" y="31"/>
                      </a:lnTo>
                      <a:lnTo>
                        <a:pt x="9" y="34"/>
                      </a:lnTo>
                      <a:lnTo>
                        <a:pt x="8" y="37"/>
                      </a:lnTo>
                      <a:lnTo>
                        <a:pt x="8" y="37"/>
                      </a:lnTo>
                      <a:lnTo>
                        <a:pt x="8" y="38"/>
                      </a:lnTo>
                      <a:lnTo>
                        <a:pt x="8" y="39"/>
                      </a:lnTo>
                      <a:lnTo>
                        <a:pt x="6" y="40"/>
                      </a:lnTo>
                      <a:lnTo>
                        <a:pt x="8" y="42"/>
                      </a:lnTo>
                      <a:lnTo>
                        <a:pt x="8" y="42"/>
                      </a:lnTo>
                      <a:lnTo>
                        <a:pt x="9" y="43"/>
                      </a:lnTo>
                      <a:lnTo>
                        <a:pt x="10" y="43"/>
                      </a:lnTo>
                      <a:lnTo>
                        <a:pt x="10" y="43"/>
                      </a:lnTo>
                      <a:lnTo>
                        <a:pt x="11" y="44"/>
                      </a:lnTo>
                      <a:lnTo>
                        <a:pt x="12" y="46"/>
                      </a:lnTo>
                      <a:lnTo>
                        <a:pt x="13" y="46"/>
                      </a:lnTo>
                      <a:lnTo>
                        <a:pt x="13" y="46"/>
                      </a:lnTo>
                      <a:lnTo>
                        <a:pt x="13" y="47"/>
                      </a:lnTo>
                      <a:lnTo>
                        <a:pt x="14" y="47"/>
                      </a:lnTo>
                      <a:lnTo>
                        <a:pt x="15" y="47"/>
                      </a:lnTo>
                      <a:lnTo>
                        <a:pt x="15" y="48"/>
                      </a:lnTo>
                      <a:lnTo>
                        <a:pt x="14" y="50"/>
                      </a:lnTo>
                      <a:lnTo>
                        <a:pt x="11" y="50"/>
                      </a:lnTo>
                      <a:lnTo>
                        <a:pt x="10" y="49"/>
                      </a:lnTo>
                      <a:lnTo>
                        <a:pt x="9" y="49"/>
                      </a:lnTo>
                      <a:lnTo>
                        <a:pt x="9" y="49"/>
                      </a:lnTo>
                      <a:lnTo>
                        <a:pt x="9" y="50"/>
                      </a:lnTo>
                      <a:lnTo>
                        <a:pt x="11" y="52"/>
                      </a:lnTo>
                      <a:lnTo>
                        <a:pt x="13" y="54"/>
                      </a:lnTo>
                      <a:lnTo>
                        <a:pt x="14" y="55"/>
                      </a:lnTo>
                      <a:lnTo>
                        <a:pt x="13" y="57"/>
                      </a:lnTo>
                      <a:lnTo>
                        <a:pt x="13" y="57"/>
                      </a:lnTo>
                      <a:lnTo>
                        <a:pt x="12" y="58"/>
                      </a:lnTo>
                      <a:lnTo>
                        <a:pt x="11" y="57"/>
                      </a:lnTo>
                      <a:lnTo>
                        <a:pt x="11" y="57"/>
                      </a:lnTo>
                      <a:lnTo>
                        <a:pt x="10" y="59"/>
                      </a:lnTo>
                      <a:lnTo>
                        <a:pt x="9" y="59"/>
                      </a:lnTo>
                      <a:lnTo>
                        <a:pt x="8" y="59"/>
                      </a:lnTo>
                      <a:lnTo>
                        <a:pt x="8" y="61"/>
                      </a:lnTo>
                      <a:lnTo>
                        <a:pt x="8" y="61"/>
                      </a:lnTo>
                      <a:lnTo>
                        <a:pt x="9" y="62"/>
                      </a:lnTo>
                      <a:lnTo>
                        <a:pt x="9" y="63"/>
                      </a:lnTo>
                      <a:lnTo>
                        <a:pt x="10" y="63"/>
                      </a:lnTo>
                      <a:lnTo>
                        <a:pt x="10" y="63"/>
                      </a:lnTo>
                      <a:lnTo>
                        <a:pt x="10" y="64"/>
                      </a:lnTo>
                      <a:lnTo>
                        <a:pt x="11" y="64"/>
                      </a:lnTo>
                      <a:lnTo>
                        <a:pt x="12" y="64"/>
                      </a:lnTo>
                      <a:lnTo>
                        <a:pt x="12" y="64"/>
                      </a:lnTo>
                      <a:lnTo>
                        <a:pt x="14" y="66"/>
                      </a:lnTo>
                      <a:lnTo>
                        <a:pt x="14" y="67"/>
                      </a:lnTo>
                      <a:lnTo>
                        <a:pt x="14" y="67"/>
                      </a:lnTo>
                      <a:lnTo>
                        <a:pt x="14" y="68"/>
                      </a:lnTo>
                      <a:lnTo>
                        <a:pt x="15" y="68"/>
                      </a:lnTo>
                      <a:lnTo>
                        <a:pt x="15" y="68"/>
                      </a:lnTo>
                      <a:lnTo>
                        <a:pt x="15" y="69"/>
                      </a:lnTo>
                      <a:lnTo>
                        <a:pt x="15" y="68"/>
                      </a:lnTo>
                      <a:lnTo>
                        <a:pt x="16" y="68"/>
                      </a:lnTo>
                      <a:lnTo>
                        <a:pt x="16" y="69"/>
                      </a:lnTo>
                      <a:lnTo>
                        <a:pt x="17" y="68"/>
                      </a:lnTo>
                      <a:lnTo>
                        <a:pt x="17" y="68"/>
                      </a:lnTo>
                      <a:lnTo>
                        <a:pt x="17" y="69"/>
                      </a:lnTo>
                      <a:lnTo>
                        <a:pt x="17" y="69"/>
                      </a:lnTo>
                      <a:lnTo>
                        <a:pt x="17" y="69"/>
                      </a:lnTo>
                      <a:lnTo>
                        <a:pt x="17" y="70"/>
                      </a:lnTo>
                      <a:lnTo>
                        <a:pt x="17" y="70"/>
                      </a:lnTo>
                      <a:lnTo>
                        <a:pt x="18" y="70"/>
                      </a:lnTo>
                      <a:lnTo>
                        <a:pt x="18" y="70"/>
                      </a:lnTo>
                      <a:lnTo>
                        <a:pt x="18" y="70"/>
                      </a:lnTo>
                      <a:lnTo>
                        <a:pt x="18" y="70"/>
                      </a:lnTo>
                      <a:lnTo>
                        <a:pt x="18" y="70"/>
                      </a:lnTo>
                      <a:lnTo>
                        <a:pt x="19" y="70"/>
                      </a:lnTo>
                      <a:lnTo>
                        <a:pt x="20" y="70"/>
                      </a:lnTo>
                      <a:lnTo>
                        <a:pt x="20" y="70"/>
                      </a:lnTo>
                      <a:lnTo>
                        <a:pt x="20" y="70"/>
                      </a:lnTo>
                      <a:lnTo>
                        <a:pt x="21" y="70"/>
                      </a:lnTo>
                      <a:lnTo>
                        <a:pt x="21" y="70"/>
                      </a:lnTo>
                      <a:lnTo>
                        <a:pt x="21" y="71"/>
                      </a:lnTo>
                      <a:lnTo>
                        <a:pt x="22" y="72"/>
                      </a:lnTo>
                      <a:lnTo>
                        <a:pt x="22" y="72"/>
                      </a:lnTo>
                      <a:lnTo>
                        <a:pt x="23" y="72"/>
                      </a:lnTo>
                      <a:lnTo>
                        <a:pt x="23" y="72"/>
                      </a:lnTo>
                      <a:lnTo>
                        <a:pt x="23" y="73"/>
                      </a:lnTo>
                      <a:lnTo>
                        <a:pt x="25" y="73"/>
                      </a:lnTo>
                      <a:lnTo>
                        <a:pt x="26" y="73"/>
                      </a:lnTo>
                      <a:lnTo>
                        <a:pt x="26" y="74"/>
                      </a:lnTo>
                      <a:lnTo>
                        <a:pt x="26" y="74"/>
                      </a:lnTo>
                      <a:lnTo>
                        <a:pt x="27" y="74"/>
                      </a:lnTo>
                      <a:lnTo>
                        <a:pt x="27" y="74"/>
                      </a:lnTo>
                      <a:lnTo>
                        <a:pt x="26" y="76"/>
                      </a:lnTo>
                      <a:lnTo>
                        <a:pt x="26" y="76"/>
                      </a:lnTo>
                      <a:lnTo>
                        <a:pt x="26" y="76"/>
                      </a:lnTo>
                      <a:lnTo>
                        <a:pt x="26" y="76"/>
                      </a:lnTo>
                      <a:lnTo>
                        <a:pt x="27" y="76"/>
                      </a:lnTo>
                      <a:lnTo>
                        <a:pt x="27" y="76"/>
                      </a:lnTo>
                      <a:lnTo>
                        <a:pt x="27" y="76"/>
                      </a:lnTo>
                      <a:lnTo>
                        <a:pt x="28" y="76"/>
                      </a:lnTo>
                      <a:lnTo>
                        <a:pt x="28" y="76"/>
                      </a:lnTo>
                      <a:lnTo>
                        <a:pt x="28" y="76"/>
                      </a:lnTo>
                      <a:lnTo>
                        <a:pt x="28" y="76"/>
                      </a:lnTo>
                      <a:lnTo>
                        <a:pt x="28" y="75"/>
                      </a:lnTo>
                      <a:lnTo>
                        <a:pt x="30" y="75"/>
                      </a:lnTo>
                      <a:lnTo>
                        <a:pt x="30" y="74"/>
                      </a:lnTo>
                      <a:lnTo>
                        <a:pt x="30" y="74"/>
                      </a:lnTo>
                      <a:lnTo>
                        <a:pt x="29" y="74"/>
                      </a:lnTo>
                      <a:lnTo>
                        <a:pt x="29" y="74"/>
                      </a:lnTo>
                      <a:lnTo>
                        <a:pt x="28" y="74"/>
                      </a:lnTo>
                      <a:lnTo>
                        <a:pt x="29" y="73"/>
                      </a:lnTo>
                      <a:lnTo>
                        <a:pt x="29" y="73"/>
                      </a:lnTo>
                      <a:lnTo>
                        <a:pt x="29" y="73"/>
                      </a:lnTo>
                      <a:lnTo>
                        <a:pt x="30" y="73"/>
                      </a:lnTo>
                      <a:lnTo>
                        <a:pt x="30" y="73"/>
                      </a:lnTo>
                      <a:lnTo>
                        <a:pt x="30" y="73"/>
                      </a:lnTo>
                      <a:lnTo>
                        <a:pt x="30" y="73"/>
                      </a:lnTo>
                      <a:lnTo>
                        <a:pt x="30" y="72"/>
                      </a:lnTo>
                      <a:lnTo>
                        <a:pt x="31" y="72"/>
                      </a:lnTo>
                      <a:lnTo>
                        <a:pt x="31" y="72"/>
                      </a:lnTo>
                      <a:lnTo>
                        <a:pt x="31" y="72"/>
                      </a:lnTo>
                      <a:lnTo>
                        <a:pt x="31" y="72"/>
                      </a:lnTo>
                      <a:lnTo>
                        <a:pt x="31" y="72"/>
                      </a:lnTo>
                      <a:lnTo>
                        <a:pt x="31" y="72"/>
                      </a:lnTo>
                      <a:lnTo>
                        <a:pt x="31" y="72"/>
                      </a:lnTo>
                      <a:lnTo>
                        <a:pt x="31" y="72"/>
                      </a:lnTo>
                      <a:lnTo>
                        <a:pt x="32" y="72"/>
                      </a:lnTo>
                      <a:lnTo>
                        <a:pt x="32" y="71"/>
                      </a:lnTo>
                      <a:lnTo>
                        <a:pt x="31" y="71"/>
                      </a:lnTo>
                      <a:lnTo>
                        <a:pt x="32" y="70"/>
                      </a:lnTo>
                      <a:lnTo>
                        <a:pt x="32" y="70"/>
                      </a:lnTo>
                      <a:lnTo>
                        <a:pt x="32" y="70"/>
                      </a:lnTo>
                      <a:lnTo>
                        <a:pt x="32" y="69"/>
                      </a:lnTo>
                      <a:lnTo>
                        <a:pt x="31" y="69"/>
                      </a:lnTo>
                      <a:lnTo>
                        <a:pt x="31" y="69"/>
                      </a:lnTo>
                      <a:lnTo>
                        <a:pt x="31" y="69"/>
                      </a:lnTo>
                      <a:lnTo>
                        <a:pt x="31" y="69"/>
                      </a:lnTo>
                      <a:lnTo>
                        <a:pt x="31" y="68"/>
                      </a:lnTo>
                      <a:lnTo>
                        <a:pt x="31" y="68"/>
                      </a:lnTo>
                      <a:lnTo>
                        <a:pt x="31" y="68"/>
                      </a:lnTo>
                      <a:lnTo>
                        <a:pt x="31" y="68"/>
                      </a:lnTo>
                      <a:lnTo>
                        <a:pt x="31" y="68"/>
                      </a:lnTo>
                      <a:lnTo>
                        <a:pt x="31" y="68"/>
                      </a:lnTo>
                      <a:lnTo>
                        <a:pt x="31" y="68"/>
                      </a:lnTo>
                      <a:lnTo>
                        <a:pt x="32" y="68"/>
                      </a:lnTo>
                      <a:lnTo>
                        <a:pt x="32" y="68"/>
                      </a:lnTo>
                      <a:lnTo>
                        <a:pt x="32" y="67"/>
                      </a:lnTo>
                      <a:lnTo>
                        <a:pt x="32" y="67"/>
                      </a:lnTo>
                      <a:lnTo>
                        <a:pt x="33" y="67"/>
                      </a:lnTo>
                      <a:lnTo>
                        <a:pt x="33" y="67"/>
                      </a:lnTo>
                      <a:lnTo>
                        <a:pt x="34" y="67"/>
                      </a:lnTo>
                      <a:lnTo>
                        <a:pt x="34" y="67"/>
                      </a:lnTo>
                      <a:lnTo>
                        <a:pt x="34" y="67"/>
                      </a:lnTo>
                      <a:lnTo>
                        <a:pt x="34" y="67"/>
                      </a:lnTo>
                      <a:lnTo>
                        <a:pt x="35" y="67"/>
                      </a:lnTo>
                      <a:lnTo>
                        <a:pt x="35" y="67"/>
                      </a:lnTo>
                      <a:lnTo>
                        <a:pt x="35" y="68"/>
                      </a:lnTo>
                      <a:lnTo>
                        <a:pt x="35" y="68"/>
                      </a:lnTo>
                      <a:lnTo>
                        <a:pt x="35" y="68"/>
                      </a:lnTo>
                      <a:lnTo>
                        <a:pt x="35" y="68"/>
                      </a:lnTo>
                      <a:lnTo>
                        <a:pt x="35" y="68"/>
                      </a:lnTo>
                      <a:lnTo>
                        <a:pt x="35" y="68"/>
                      </a:lnTo>
                      <a:lnTo>
                        <a:pt x="34" y="68"/>
                      </a:lnTo>
                      <a:lnTo>
                        <a:pt x="35" y="69"/>
                      </a:lnTo>
                      <a:lnTo>
                        <a:pt x="35" y="69"/>
                      </a:lnTo>
                      <a:lnTo>
                        <a:pt x="35" y="69"/>
                      </a:lnTo>
                      <a:lnTo>
                        <a:pt x="35" y="69"/>
                      </a:lnTo>
                      <a:lnTo>
                        <a:pt x="36" y="69"/>
                      </a:lnTo>
                      <a:lnTo>
                        <a:pt x="36" y="69"/>
                      </a:lnTo>
                      <a:lnTo>
                        <a:pt x="36" y="69"/>
                      </a:lnTo>
                      <a:lnTo>
                        <a:pt x="36" y="69"/>
                      </a:lnTo>
                      <a:lnTo>
                        <a:pt x="36" y="69"/>
                      </a:lnTo>
                      <a:lnTo>
                        <a:pt x="36" y="69"/>
                      </a:lnTo>
                      <a:lnTo>
                        <a:pt x="37" y="69"/>
                      </a:lnTo>
                      <a:lnTo>
                        <a:pt x="37" y="69"/>
                      </a:lnTo>
                      <a:lnTo>
                        <a:pt x="38" y="69"/>
                      </a:lnTo>
                      <a:lnTo>
                        <a:pt x="38" y="69"/>
                      </a:lnTo>
                      <a:lnTo>
                        <a:pt x="38" y="69"/>
                      </a:lnTo>
                      <a:lnTo>
                        <a:pt x="38" y="69"/>
                      </a:lnTo>
                      <a:lnTo>
                        <a:pt x="38" y="69"/>
                      </a:lnTo>
                      <a:lnTo>
                        <a:pt x="39" y="69"/>
                      </a:lnTo>
                      <a:lnTo>
                        <a:pt x="39" y="69"/>
                      </a:lnTo>
                      <a:lnTo>
                        <a:pt x="39" y="69"/>
                      </a:lnTo>
                      <a:lnTo>
                        <a:pt x="39" y="71"/>
                      </a:lnTo>
                      <a:lnTo>
                        <a:pt x="39" y="72"/>
                      </a:lnTo>
                      <a:lnTo>
                        <a:pt x="39" y="72"/>
                      </a:lnTo>
                      <a:lnTo>
                        <a:pt x="39" y="72"/>
                      </a:lnTo>
                      <a:lnTo>
                        <a:pt x="40" y="72"/>
                      </a:lnTo>
                      <a:lnTo>
                        <a:pt x="40" y="72"/>
                      </a:lnTo>
                      <a:lnTo>
                        <a:pt x="40" y="72"/>
                      </a:lnTo>
                      <a:lnTo>
                        <a:pt x="40" y="72"/>
                      </a:lnTo>
                      <a:lnTo>
                        <a:pt x="40" y="72"/>
                      </a:lnTo>
                      <a:lnTo>
                        <a:pt x="41" y="72"/>
                      </a:lnTo>
                      <a:lnTo>
                        <a:pt x="40" y="73"/>
                      </a:lnTo>
                      <a:lnTo>
                        <a:pt x="40" y="73"/>
                      </a:lnTo>
                      <a:lnTo>
                        <a:pt x="41" y="74"/>
                      </a:lnTo>
                      <a:lnTo>
                        <a:pt x="41" y="74"/>
                      </a:lnTo>
                      <a:lnTo>
                        <a:pt x="41" y="74"/>
                      </a:lnTo>
                      <a:lnTo>
                        <a:pt x="41" y="74"/>
                      </a:lnTo>
                      <a:lnTo>
                        <a:pt x="42" y="74"/>
                      </a:lnTo>
                      <a:lnTo>
                        <a:pt x="42" y="74"/>
                      </a:lnTo>
                      <a:lnTo>
                        <a:pt x="42" y="74"/>
                      </a:lnTo>
                      <a:lnTo>
                        <a:pt x="42" y="74"/>
                      </a:lnTo>
                      <a:lnTo>
                        <a:pt x="43" y="75"/>
                      </a:lnTo>
                      <a:lnTo>
                        <a:pt x="44" y="75"/>
                      </a:lnTo>
                      <a:lnTo>
                        <a:pt x="44" y="75"/>
                      </a:lnTo>
                      <a:lnTo>
                        <a:pt x="44" y="75"/>
                      </a:lnTo>
                      <a:lnTo>
                        <a:pt x="43" y="76"/>
                      </a:lnTo>
                      <a:lnTo>
                        <a:pt x="43" y="76"/>
                      </a:lnTo>
                      <a:lnTo>
                        <a:pt x="43" y="77"/>
                      </a:lnTo>
                      <a:lnTo>
                        <a:pt x="43" y="77"/>
                      </a:lnTo>
                      <a:lnTo>
                        <a:pt x="43" y="77"/>
                      </a:lnTo>
                      <a:lnTo>
                        <a:pt x="43" y="77"/>
                      </a:lnTo>
                      <a:lnTo>
                        <a:pt x="44" y="77"/>
                      </a:lnTo>
                      <a:lnTo>
                        <a:pt x="44" y="78"/>
                      </a:lnTo>
                      <a:lnTo>
                        <a:pt x="44" y="77"/>
                      </a:lnTo>
                      <a:lnTo>
                        <a:pt x="44" y="78"/>
                      </a:lnTo>
                      <a:lnTo>
                        <a:pt x="44" y="78"/>
                      </a:lnTo>
                      <a:lnTo>
                        <a:pt x="44" y="78"/>
                      </a:lnTo>
                      <a:lnTo>
                        <a:pt x="45" y="78"/>
                      </a:lnTo>
                      <a:lnTo>
                        <a:pt x="45" y="78"/>
                      </a:lnTo>
                      <a:lnTo>
                        <a:pt x="45" y="78"/>
                      </a:lnTo>
                      <a:lnTo>
                        <a:pt x="45" y="78"/>
                      </a:lnTo>
                      <a:lnTo>
                        <a:pt x="45" y="78"/>
                      </a:lnTo>
                      <a:lnTo>
                        <a:pt x="46" y="78"/>
                      </a:lnTo>
                      <a:lnTo>
                        <a:pt x="46" y="78"/>
                      </a:lnTo>
                      <a:lnTo>
                        <a:pt x="46" y="78"/>
                      </a:lnTo>
                      <a:lnTo>
                        <a:pt x="46" y="78"/>
                      </a:lnTo>
                      <a:lnTo>
                        <a:pt x="47" y="79"/>
                      </a:lnTo>
                      <a:lnTo>
                        <a:pt x="47" y="78"/>
                      </a:lnTo>
                      <a:lnTo>
                        <a:pt x="47" y="79"/>
                      </a:lnTo>
                      <a:lnTo>
                        <a:pt x="47" y="80"/>
                      </a:lnTo>
                      <a:lnTo>
                        <a:pt x="47" y="79"/>
                      </a:lnTo>
                      <a:lnTo>
                        <a:pt x="47" y="79"/>
                      </a:lnTo>
                      <a:lnTo>
                        <a:pt x="48" y="79"/>
                      </a:lnTo>
                      <a:lnTo>
                        <a:pt x="48" y="79"/>
                      </a:lnTo>
                      <a:lnTo>
                        <a:pt x="49" y="78"/>
                      </a:lnTo>
                      <a:lnTo>
                        <a:pt x="49" y="79"/>
                      </a:lnTo>
                      <a:lnTo>
                        <a:pt x="49" y="79"/>
                      </a:lnTo>
                      <a:lnTo>
                        <a:pt x="49" y="80"/>
                      </a:lnTo>
                      <a:lnTo>
                        <a:pt x="49" y="80"/>
                      </a:lnTo>
                      <a:lnTo>
                        <a:pt x="49" y="80"/>
                      </a:lnTo>
                      <a:lnTo>
                        <a:pt x="49" y="80"/>
                      </a:lnTo>
                      <a:lnTo>
                        <a:pt x="49" y="80"/>
                      </a:lnTo>
                      <a:lnTo>
                        <a:pt x="49" y="80"/>
                      </a:lnTo>
                      <a:lnTo>
                        <a:pt x="49" y="80"/>
                      </a:lnTo>
                      <a:lnTo>
                        <a:pt x="49" y="81"/>
                      </a:lnTo>
                      <a:lnTo>
                        <a:pt x="48" y="81"/>
                      </a:lnTo>
                      <a:lnTo>
                        <a:pt x="48" y="82"/>
                      </a:lnTo>
                      <a:lnTo>
                        <a:pt x="48" y="82"/>
                      </a:lnTo>
                      <a:lnTo>
                        <a:pt x="48" y="82"/>
                      </a:lnTo>
                      <a:lnTo>
                        <a:pt x="48" y="82"/>
                      </a:lnTo>
                      <a:lnTo>
                        <a:pt x="48" y="82"/>
                      </a:lnTo>
                      <a:lnTo>
                        <a:pt x="48" y="82"/>
                      </a:lnTo>
                      <a:lnTo>
                        <a:pt x="48" y="83"/>
                      </a:lnTo>
                      <a:lnTo>
                        <a:pt x="47" y="83"/>
                      </a:lnTo>
                      <a:lnTo>
                        <a:pt x="47" y="83"/>
                      </a:lnTo>
                      <a:lnTo>
                        <a:pt x="47" y="83"/>
                      </a:lnTo>
                      <a:lnTo>
                        <a:pt x="47" y="84"/>
                      </a:lnTo>
                      <a:lnTo>
                        <a:pt x="47" y="84"/>
                      </a:lnTo>
                      <a:lnTo>
                        <a:pt x="47" y="84"/>
                      </a:lnTo>
                      <a:lnTo>
                        <a:pt x="47" y="85"/>
                      </a:lnTo>
                      <a:lnTo>
                        <a:pt x="47" y="85"/>
                      </a:lnTo>
                      <a:lnTo>
                        <a:pt x="47" y="85"/>
                      </a:lnTo>
                      <a:lnTo>
                        <a:pt x="47" y="86"/>
                      </a:lnTo>
                      <a:lnTo>
                        <a:pt x="46" y="86"/>
                      </a:lnTo>
                      <a:lnTo>
                        <a:pt x="46" y="85"/>
                      </a:lnTo>
                      <a:lnTo>
                        <a:pt x="45" y="86"/>
                      </a:lnTo>
                      <a:lnTo>
                        <a:pt x="46" y="86"/>
                      </a:lnTo>
                      <a:lnTo>
                        <a:pt x="45" y="86"/>
                      </a:lnTo>
                      <a:lnTo>
                        <a:pt x="45" y="86"/>
                      </a:lnTo>
                      <a:lnTo>
                        <a:pt x="44" y="87"/>
                      </a:lnTo>
                      <a:lnTo>
                        <a:pt x="49" y="87"/>
                      </a:lnTo>
                      <a:lnTo>
                        <a:pt x="50" y="86"/>
                      </a:lnTo>
                      <a:lnTo>
                        <a:pt x="54" y="87"/>
                      </a:lnTo>
                      <a:lnTo>
                        <a:pt x="57" y="87"/>
                      </a:lnTo>
                      <a:lnTo>
                        <a:pt x="59" y="87"/>
                      </a:lnTo>
                      <a:lnTo>
                        <a:pt x="59" y="81"/>
                      </a:lnTo>
                      <a:lnTo>
                        <a:pt x="62" y="73"/>
                      </a:lnTo>
                      <a:lnTo>
                        <a:pt x="66" y="70"/>
                      </a:lnTo>
                      <a:lnTo>
                        <a:pt x="62" y="6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5" name="Freeform 1022">
                  <a:extLst>
                    <a:ext uri="{FF2B5EF4-FFF2-40B4-BE49-F238E27FC236}">
                      <a16:creationId xmlns:a16="http://schemas.microsoft.com/office/drawing/2014/main" id="{4A91AF2D-E95B-46BA-9C4C-0420EA714E68}"/>
                    </a:ext>
                  </a:extLst>
                </p:cNvPr>
                <p:cNvSpPr>
                  <a:spLocks/>
                </p:cNvSpPr>
                <p:nvPr/>
              </p:nvSpPr>
              <p:spPr bwMode="gray">
                <a:xfrm>
                  <a:off x="8862648" y="5116228"/>
                  <a:ext cx="90555" cy="80827"/>
                </a:xfrm>
                <a:custGeom>
                  <a:avLst/>
                  <a:gdLst>
                    <a:gd name="T0" fmla="*/ 24 w 28"/>
                    <a:gd name="T1" fmla="*/ 19 h 25"/>
                    <a:gd name="T2" fmla="*/ 26 w 28"/>
                    <a:gd name="T3" fmla="*/ 18 h 25"/>
                    <a:gd name="T4" fmla="*/ 26 w 28"/>
                    <a:gd name="T5" fmla="*/ 17 h 25"/>
                    <a:gd name="T6" fmla="*/ 26 w 28"/>
                    <a:gd name="T7" fmla="*/ 16 h 25"/>
                    <a:gd name="T8" fmla="*/ 27 w 28"/>
                    <a:gd name="T9" fmla="*/ 15 h 25"/>
                    <a:gd name="T10" fmla="*/ 27 w 28"/>
                    <a:gd name="T11" fmla="*/ 14 h 25"/>
                    <a:gd name="T12" fmla="*/ 28 w 28"/>
                    <a:gd name="T13" fmla="*/ 13 h 25"/>
                    <a:gd name="T14" fmla="*/ 28 w 28"/>
                    <a:gd name="T15" fmla="*/ 13 h 25"/>
                    <a:gd name="T16" fmla="*/ 27 w 28"/>
                    <a:gd name="T17" fmla="*/ 12 h 25"/>
                    <a:gd name="T18" fmla="*/ 26 w 28"/>
                    <a:gd name="T19" fmla="*/ 13 h 25"/>
                    <a:gd name="T20" fmla="*/ 25 w 28"/>
                    <a:gd name="T21" fmla="*/ 11 h 25"/>
                    <a:gd name="T22" fmla="*/ 24 w 28"/>
                    <a:gd name="T23" fmla="*/ 11 h 25"/>
                    <a:gd name="T24" fmla="*/ 24 w 28"/>
                    <a:gd name="T25" fmla="*/ 11 h 25"/>
                    <a:gd name="T26" fmla="*/ 23 w 28"/>
                    <a:gd name="T27" fmla="*/ 10 h 25"/>
                    <a:gd name="T28" fmla="*/ 22 w 28"/>
                    <a:gd name="T29" fmla="*/ 10 h 25"/>
                    <a:gd name="T30" fmla="*/ 22 w 28"/>
                    <a:gd name="T31" fmla="*/ 9 h 25"/>
                    <a:gd name="T32" fmla="*/ 22 w 28"/>
                    <a:gd name="T33" fmla="*/ 8 h 25"/>
                    <a:gd name="T34" fmla="*/ 21 w 28"/>
                    <a:gd name="T35" fmla="*/ 7 h 25"/>
                    <a:gd name="T36" fmla="*/ 20 w 28"/>
                    <a:gd name="T37" fmla="*/ 7 h 25"/>
                    <a:gd name="T38" fmla="*/ 19 w 28"/>
                    <a:gd name="T39" fmla="*/ 5 h 25"/>
                    <a:gd name="T40" fmla="*/ 19 w 28"/>
                    <a:gd name="T41" fmla="*/ 5 h 25"/>
                    <a:gd name="T42" fmla="*/ 18 w 28"/>
                    <a:gd name="T43" fmla="*/ 4 h 25"/>
                    <a:gd name="T44" fmla="*/ 17 w 28"/>
                    <a:gd name="T45" fmla="*/ 2 h 25"/>
                    <a:gd name="T46" fmla="*/ 17 w 28"/>
                    <a:gd name="T47" fmla="*/ 2 h 25"/>
                    <a:gd name="T48" fmla="*/ 15 w 28"/>
                    <a:gd name="T49" fmla="*/ 2 h 25"/>
                    <a:gd name="T50" fmla="*/ 15 w 28"/>
                    <a:gd name="T51" fmla="*/ 2 h 25"/>
                    <a:gd name="T52" fmla="*/ 14 w 28"/>
                    <a:gd name="T53" fmla="*/ 2 h 25"/>
                    <a:gd name="T54" fmla="*/ 14 w 28"/>
                    <a:gd name="T55" fmla="*/ 1 h 25"/>
                    <a:gd name="T56" fmla="*/ 14 w 28"/>
                    <a:gd name="T57" fmla="*/ 0 h 25"/>
                    <a:gd name="T58" fmla="*/ 13 w 28"/>
                    <a:gd name="T59" fmla="*/ 0 h 25"/>
                    <a:gd name="T60" fmla="*/ 11 w 28"/>
                    <a:gd name="T61" fmla="*/ 0 h 25"/>
                    <a:gd name="T62" fmla="*/ 10 w 28"/>
                    <a:gd name="T63" fmla="*/ 1 h 25"/>
                    <a:gd name="T64" fmla="*/ 10 w 28"/>
                    <a:gd name="T65" fmla="*/ 1 h 25"/>
                    <a:gd name="T66" fmla="*/ 10 w 28"/>
                    <a:gd name="T67" fmla="*/ 2 h 25"/>
                    <a:gd name="T68" fmla="*/ 11 w 28"/>
                    <a:gd name="T69" fmla="*/ 3 h 25"/>
                    <a:gd name="T70" fmla="*/ 11 w 28"/>
                    <a:gd name="T71" fmla="*/ 4 h 25"/>
                    <a:gd name="T72" fmla="*/ 10 w 28"/>
                    <a:gd name="T73" fmla="*/ 5 h 25"/>
                    <a:gd name="T74" fmla="*/ 10 w 28"/>
                    <a:gd name="T75" fmla="*/ 5 h 25"/>
                    <a:gd name="T76" fmla="*/ 9 w 28"/>
                    <a:gd name="T77" fmla="*/ 6 h 25"/>
                    <a:gd name="T78" fmla="*/ 8 w 28"/>
                    <a:gd name="T79" fmla="*/ 6 h 25"/>
                    <a:gd name="T80" fmla="*/ 8 w 28"/>
                    <a:gd name="T81" fmla="*/ 7 h 25"/>
                    <a:gd name="T82" fmla="*/ 7 w 28"/>
                    <a:gd name="T83" fmla="*/ 8 h 25"/>
                    <a:gd name="T84" fmla="*/ 7 w 28"/>
                    <a:gd name="T85" fmla="*/ 9 h 25"/>
                    <a:gd name="T86" fmla="*/ 5 w 28"/>
                    <a:gd name="T87" fmla="*/ 9 h 25"/>
                    <a:gd name="T88" fmla="*/ 4 w 28"/>
                    <a:gd name="T89" fmla="*/ 10 h 25"/>
                    <a:gd name="T90" fmla="*/ 3 w 28"/>
                    <a:gd name="T91" fmla="*/ 10 h 25"/>
                    <a:gd name="T92" fmla="*/ 0 w 28"/>
                    <a:gd name="T93" fmla="*/ 10 h 25"/>
                    <a:gd name="T94" fmla="*/ 1 w 28"/>
                    <a:gd name="T95" fmla="*/ 12 h 25"/>
                    <a:gd name="T96" fmla="*/ 1 w 28"/>
                    <a:gd name="T97" fmla="*/ 14 h 25"/>
                    <a:gd name="T98" fmla="*/ 1 w 28"/>
                    <a:gd name="T99" fmla="*/ 15 h 25"/>
                    <a:gd name="T100" fmla="*/ 10 w 28"/>
                    <a:gd name="T101" fmla="*/ 24 h 25"/>
                    <a:gd name="T102" fmla="*/ 13 w 28"/>
                    <a:gd name="T103" fmla="*/ 22 h 25"/>
                    <a:gd name="T104" fmla="*/ 21 w 28"/>
                    <a:gd name="T105" fmla="*/ 22 h 25"/>
                    <a:gd name="T106" fmla="*/ 24 w 28"/>
                    <a:gd name="T10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5">
                      <a:moveTo>
                        <a:pt x="24" y="19"/>
                      </a:moveTo>
                      <a:lnTo>
                        <a:pt x="24" y="19"/>
                      </a:lnTo>
                      <a:lnTo>
                        <a:pt x="25" y="19"/>
                      </a:lnTo>
                      <a:lnTo>
                        <a:pt x="24" y="19"/>
                      </a:lnTo>
                      <a:lnTo>
                        <a:pt x="25" y="18"/>
                      </a:lnTo>
                      <a:lnTo>
                        <a:pt x="25" y="19"/>
                      </a:lnTo>
                      <a:lnTo>
                        <a:pt x="26" y="19"/>
                      </a:lnTo>
                      <a:lnTo>
                        <a:pt x="26" y="18"/>
                      </a:lnTo>
                      <a:lnTo>
                        <a:pt x="26" y="18"/>
                      </a:lnTo>
                      <a:lnTo>
                        <a:pt x="26" y="18"/>
                      </a:lnTo>
                      <a:lnTo>
                        <a:pt x="26" y="17"/>
                      </a:lnTo>
                      <a:lnTo>
                        <a:pt x="26" y="17"/>
                      </a:lnTo>
                      <a:lnTo>
                        <a:pt x="26" y="17"/>
                      </a:lnTo>
                      <a:lnTo>
                        <a:pt x="26" y="16"/>
                      </a:lnTo>
                      <a:lnTo>
                        <a:pt x="26" y="16"/>
                      </a:lnTo>
                      <a:lnTo>
                        <a:pt x="26" y="16"/>
                      </a:lnTo>
                      <a:lnTo>
                        <a:pt x="27" y="16"/>
                      </a:lnTo>
                      <a:lnTo>
                        <a:pt x="27" y="15"/>
                      </a:lnTo>
                      <a:lnTo>
                        <a:pt x="27" y="15"/>
                      </a:lnTo>
                      <a:lnTo>
                        <a:pt x="27" y="15"/>
                      </a:lnTo>
                      <a:lnTo>
                        <a:pt x="27" y="15"/>
                      </a:lnTo>
                      <a:lnTo>
                        <a:pt x="27" y="15"/>
                      </a:lnTo>
                      <a:lnTo>
                        <a:pt x="27" y="15"/>
                      </a:lnTo>
                      <a:lnTo>
                        <a:pt x="27" y="14"/>
                      </a:lnTo>
                      <a:lnTo>
                        <a:pt x="28" y="14"/>
                      </a:lnTo>
                      <a:lnTo>
                        <a:pt x="28" y="13"/>
                      </a:lnTo>
                      <a:lnTo>
                        <a:pt x="28" y="13"/>
                      </a:lnTo>
                      <a:lnTo>
                        <a:pt x="28" y="13"/>
                      </a:lnTo>
                      <a:lnTo>
                        <a:pt x="28" y="13"/>
                      </a:lnTo>
                      <a:lnTo>
                        <a:pt x="28" y="13"/>
                      </a:lnTo>
                      <a:lnTo>
                        <a:pt x="28" y="13"/>
                      </a:lnTo>
                      <a:lnTo>
                        <a:pt x="28" y="13"/>
                      </a:lnTo>
                      <a:lnTo>
                        <a:pt x="28" y="12"/>
                      </a:lnTo>
                      <a:lnTo>
                        <a:pt x="28" y="12"/>
                      </a:lnTo>
                      <a:lnTo>
                        <a:pt x="28" y="11"/>
                      </a:lnTo>
                      <a:lnTo>
                        <a:pt x="27" y="12"/>
                      </a:lnTo>
                      <a:lnTo>
                        <a:pt x="27" y="12"/>
                      </a:lnTo>
                      <a:lnTo>
                        <a:pt x="26" y="12"/>
                      </a:lnTo>
                      <a:lnTo>
                        <a:pt x="26" y="12"/>
                      </a:lnTo>
                      <a:lnTo>
                        <a:pt x="26" y="13"/>
                      </a:lnTo>
                      <a:lnTo>
                        <a:pt x="26" y="12"/>
                      </a:lnTo>
                      <a:lnTo>
                        <a:pt x="26" y="11"/>
                      </a:lnTo>
                      <a:lnTo>
                        <a:pt x="26" y="12"/>
                      </a:lnTo>
                      <a:lnTo>
                        <a:pt x="25" y="11"/>
                      </a:lnTo>
                      <a:lnTo>
                        <a:pt x="25" y="11"/>
                      </a:lnTo>
                      <a:lnTo>
                        <a:pt x="25" y="11"/>
                      </a:lnTo>
                      <a:lnTo>
                        <a:pt x="25" y="11"/>
                      </a:lnTo>
                      <a:lnTo>
                        <a:pt x="24" y="11"/>
                      </a:lnTo>
                      <a:lnTo>
                        <a:pt x="24" y="11"/>
                      </a:lnTo>
                      <a:lnTo>
                        <a:pt x="24" y="11"/>
                      </a:lnTo>
                      <a:lnTo>
                        <a:pt x="24" y="11"/>
                      </a:lnTo>
                      <a:lnTo>
                        <a:pt x="24" y="11"/>
                      </a:lnTo>
                      <a:lnTo>
                        <a:pt x="23" y="11"/>
                      </a:lnTo>
                      <a:lnTo>
                        <a:pt x="23" y="11"/>
                      </a:lnTo>
                      <a:lnTo>
                        <a:pt x="23" y="11"/>
                      </a:lnTo>
                      <a:lnTo>
                        <a:pt x="23" y="10"/>
                      </a:lnTo>
                      <a:lnTo>
                        <a:pt x="23" y="11"/>
                      </a:lnTo>
                      <a:lnTo>
                        <a:pt x="23" y="10"/>
                      </a:lnTo>
                      <a:lnTo>
                        <a:pt x="22" y="10"/>
                      </a:lnTo>
                      <a:lnTo>
                        <a:pt x="22" y="10"/>
                      </a:lnTo>
                      <a:lnTo>
                        <a:pt x="22" y="10"/>
                      </a:lnTo>
                      <a:lnTo>
                        <a:pt x="22" y="10"/>
                      </a:lnTo>
                      <a:lnTo>
                        <a:pt x="22" y="9"/>
                      </a:lnTo>
                      <a:lnTo>
                        <a:pt x="22" y="9"/>
                      </a:lnTo>
                      <a:lnTo>
                        <a:pt x="23" y="8"/>
                      </a:lnTo>
                      <a:lnTo>
                        <a:pt x="23" y="8"/>
                      </a:lnTo>
                      <a:lnTo>
                        <a:pt x="23" y="8"/>
                      </a:lnTo>
                      <a:lnTo>
                        <a:pt x="22" y="8"/>
                      </a:lnTo>
                      <a:lnTo>
                        <a:pt x="21" y="7"/>
                      </a:lnTo>
                      <a:lnTo>
                        <a:pt x="21" y="7"/>
                      </a:lnTo>
                      <a:lnTo>
                        <a:pt x="21" y="7"/>
                      </a:lnTo>
                      <a:lnTo>
                        <a:pt x="21" y="7"/>
                      </a:lnTo>
                      <a:lnTo>
                        <a:pt x="20" y="7"/>
                      </a:lnTo>
                      <a:lnTo>
                        <a:pt x="20" y="7"/>
                      </a:lnTo>
                      <a:lnTo>
                        <a:pt x="20" y="7"/>
                      </a:lnTo>
                      <a:lnTo>
                        <a:pt x="20" y="7"/>
                      </a:lnTo>
                      <a:lnTo>
                        <a:pt x="19" y="6"/>
                      </a:lnTo>
                      <a:lnTo>
                        <a:pt x="19" y="6"/>
                      </a:lnTo>
                      <a:lnTo>
                        <a:pt x="20" y="5"/>
                      </a:lnTo>
                      <a:lnTo>
                        <a:pt x="19" y="5"/>
                      </a:lnTo>
                      <a:lnTo>
                        <a:pt x="19" y="5"/>
                      </a:lnTo>
                      <a:lnTo>
                        <a:pt x="19" y="5"/>
                      </a:lnTo>
                      <a:lnTo>
                        <a:pt x="19" y="5"/>
                      </a:lnTo>
                      <a:lnTo>
                        <a:pt x="19" y="5"/>
                      </a:lnTo>
                      <a:lnTo>
                        <a:pt x="18" y="5"/>
                      </a:lnTo>
                      <a:lnTo>
                        <a:pt x="18" y="5"/>
                      </a:lnTo>
                      <a:lnTo>
                        <a:pt x="18" y="5"/>
                      </a:lnTo>
                      <a:lnTo>
                        <a:pt x="18" y="4"/>
                      </a:lnTo>
                      <a:lnTo>
                        <a:pt x="18" y="2"/>
                      </a:lnTo>
                      <a:lnTo>
                        <a:pt x="18" y="2"/>
                      </a:lnTo>
                      <a:lnTo>
                        <a:pt x="18" y="2"/>
                      </a:lnTo>
                      <a:lnTo>
                        <a:pt x="17" y="2"/>
                      </a:lnTo>
                      <a:lnTo>
                        <a:pt x="17" y="2"/>
                      </a:lnTo>
                      <a:lnTo>
                        <a:pt x="17" y="2"/>
                      </a:lnTo>
                      <a:lnTo>
                        <a:pt x="17" y="2"/>
                      </a:lnTo>
                      <a:lnTo>
                        <a:pt x="17" y="2"/>
                      </a:lnTo>
                      <a:lnTo>
                        <a:pt x="16" y="2"/>
                      </a:lnTo>
                      <a:lnTo>
                        <a:pt x="16" y="2"/>
                      </a:lnTo>
                      <a:lnTo>
                        <a:pt x="15" y="2"/>
                      </a:lnTo>
                      <a:lnTo>
                        <a:pt x="15" y="2"/>
                      </a:lnTo>
                      <a:lnTo>
                        <a:pt x="15" y="2"/>
                      </a:lnTo>
                      <a:lnTo>
                        <a:pt x="15" y="2"/>
                      </a:lnTo>
                      <a:lnTo>
                        <a:pt x="15" y="2"/>
                      </a:lnTo>
                      <a:lnTo>
                        <a:pt x="15" y="2"/>
                      </a:lnTo>
                      <a:lnTo>
                        <a:pt x="14" y="2"/>
                      </a:lnTo>
                      <a:lnTo>
                        <a:pt x="14" y="2"/>
                      </a:lnTo>
                      <a:lnTo>
                        <a:pt x="14" y="2"/>
                      </a:lnTo>
                      <a:lnTo>
                        <a:pt x="14" y="2"/>
                      </a:lnTo>
                      <a:lnTo>
                        <a:pt x="13" y="1"/>
                      </a:lnTo>
                      <a:lnTo>
                        <a:pt x="14" y="1"/>
                      </a:lnTo>
                      <a:lnTo>
                        <a:pt x="14" y="1"/>
                      </a:lnTo>
                      <a:lnTo>
                        <a:pt x="14" y="1"/>
                      </a:lnTo>
                      <a:lnTo>
                        <a:pt x="14" y="1"/>
                      </a:lnTo>
                      <a:lnTo>
                        <a:pt x="14" y="1"/>
                      </a:lnTo>
                      <a:lnTo>
                        <a:pt x="14" y="1"/>
                      </a:lnTo>
                      <a:lnTo>
                        <a:pt x="14" y="0"/>
                      </a:lnTo>
                      <a:lnTo>
                        <a:pt x="14" y="0"/>
                      </a:lnTo>
                      <a:lnTo>
                        <a:pt x="13" y="0"/>
                      </a:lnTo>
                      <a:lnTo>
                        <a:pt x="13" y="0"/>
                      </a:lnTo>
                      <a:lnTo>
                        <a:pt x="13" y="0"/>
                      </a:lnTo>
                      <a:lnTo>
                        <a:pt x="13" y="0"/>
                      </a:lnTo>
                      <a:lnTo>
                        <a:pt x="12" y="0"/>
                      </a:lnTo>
                      <a:lnTo>
                        <a:pt x="12" y="0"/>
                      </a:lnTo>
                      <a:lnTo>
                        <a:pt x="11" y="0"/>
                      </a:lnTo>
                      <a:lnTo>
                        <a:pt x="11" y="0"/>
                      </a:lnTo>
                      <a:lnTo>
                        <a:pt x="11" y="1"/>
                      </a:lnTo>
                      <a:lnTo>
                        <a:pt x="11" y="1"/>
                      </a:lnTo>
                      <a:lnTo>
                        <a:pt x="10" y="1"/>
                      </a:lnTo>
                      <a:lnTo>
                        <a:pt x="10" y="1"/>
                      </a:lnTo>
                      <a:lnTo>
                        <a:pt x="10" y="1"/>
                      </a:lnTo>
                      <a:lnTo>
                        <a:pt x="10" y="1"/>
                      </a:lnTo>
                      <a:lnTo>
                        <a:pt x="10" y="1"/>
                      </a:lnTo>
                      <a:lnTo>
                        <a:pt x="10" y="1"/>
                      </a:lnTo>
                      <a:lnTo>
                        <a:pt x="10" y="1"/>
                      </a:lnTo>
                      <a:lnTo>
                        <a:pt x="10" y="2"/>
                      </a:lnTo>
                      <a:lnTo>
                        <a:pt x="10" y="2"/>
                      </a:lnTo>
                      <a:lnTo>
                        <a:pt x="10" y="2"/>
                      </a:lnTo>
                      <a:lnTo>
                        <a:pt x="10" y="2"/>
                      </a:lnTo>
                      <a:lnTo>
                        <a:pt x="11" y="2"/>
                      </a:lnTo>
                      <a:lnTo>
                        <a:pt x="11" y="3"/>
                      </a:lnTo>
                      <a:lnTo>
                        <a:pt x="11" y="3"/>
                      </a:lnTo>
                      <a:lnTo>
                        <a:pt x="11" y="3"/>
                      </a:lnTo>
                      <a:lnTo>
                        <a:pt x="10" y="4"/>
                      </a:lnTo>
                      <a:lnTo>
                        <a:pt x="11" y="4"/>
                      </a:lnTo>
                      <a:lnTo>
                        <a:pt x="11" y="5"/>
                      </a:lnTo>
                      <a:lnTo>
                        <a:pt x="10" y="5"/>
                      </a:lnTo>
                      <a:lnTo>
                        <a:pt x="10" y="5"/>
                      </a:lnTo>
                      <a:lnTo>
                        <a:pt x="10" y="5"/>
                      </a:lnTo>
                      <a:lnTo>
                        <a:pt x="10" y="5"/>
                      </a:lnTo>
                      <a:lnTo>
                        <a:pt x="10" y="5"/>
                      </a:lnTo>
                      <a:lnTo>
                        <a:pt x="10" y="5"/>
                      </a:lnTo>
                      <a:lnTo>
                        <a:pt x="10" y="5"/>
                      </a:lnTo>
                      <a:lnTo>
                        <a:pt x="10" y="5"/>
                      </a:lnTo>
                      <a:lnTo>
                        <a:pt x="9" y="5"/>
                      </a:lnTo>
                      <a:lnTo>
                        <a:pt x="9" y="6"/>
                      </a:lnTo>
                      <a:lnTo>
                        <a:pt x="9" y="6"/>
                      </a:lnTo>
                      <a:lnTo>
                        <a:pt x="9" y="6"/>
                      </a:lnTo>
                      <a:lnTo>
                        <a:pt x="9" y="6"/>
                      </a:lnTo>
                      <a:lnTo>
                        <a:pt x="8" y="6"/>
                      </a:lnTo>
                      <a:lnTo>
                        <a:pt x="8" y="6"/>
                      </a:lnTo>
                      <a:lnTo>
                        <a:pt x="8" y="6"/>
                      </a:lnTo>
                      <a:lnTo>
                        <a:pt x="7" y="7"/>
                      </a:lnTo>
                      <a:lnTo>
                        <a:pt x="8" y="7"/>
                      </a:lnTo>
                      <a:lnTo>
                        <a:pt x="8" y="7"/>
                      </a:lnTo>
                      <a:lnTo>
                        <a:pt x="9" y="7"/>
                      </a:lnTo>
                      <a:lnTo>
                        <a:pt x="9" y="7"/>
                      </a:lnTo>
                      <a:lnTo>
                        <a:pt x="9" y="8"/>
                      </a:lnTo>
                      <a:lnTo>
                        <a:pt x="7" y="8"/>
                      </a:lnTo>
                      <a:lnTo>
                        <a:pt x="7" y="9"/>
                      </a:lnTo>
                      <a:lnTo>
                        <a:pt x="7" y="9"/>
                      </a:lnTo>
                      <a:lnTo>
                        <a:pt x="7" y="9"/>
                      </a:lnTo>
                      <a:lnTo>
                        <a:pt x="7" y="9"/>
                      </a:lnTo>
                      <a:lnTo>
                        <a:pt x="6" y="9"/>
                      </a:lnTo>
                      <a:lnTo>
                        <a:pt x="6" y="9"/>
                      </a:lnTo>
                      <a:lnTo>
                        <a:pt x="6" y="9"/>
                      </a:lnTo>
                      <a:lnTo>
                        <a:pt x="5" y="9"/>
                      </a:lnTo>
                      <a:lnTo>
                        <a:pt x="5" y="9"/>
                      </a:lnTo>
                      <a:lnTo>
                        <a:pt x="5" y="9"/>
                      </a:lnTo>
                      <a:lnTo>
                        <a:pt x="4" y="10"/>
                      </a:lnTo>
                      <a:lnTo>
                        <a:pt x="4" y="10"/>
                      </a:lnTo>
                      <a:lnTo>
                        <a:pt x="4" y="10"/>
                      </a:lnTo>
                      <a:lnTo>
                        <a:pt x="4" y="10"/>
                      </a:lnTo>
                      <a:lnTo>
                        <a:pt x="4" y="11"/>
                      </a:lnTo>
                      <a:lnTo>
                        <a:pt x="3" y="10"/>
                      </a:lnTo>
                      <a:lnTo>
                        <a:pt x="2" y="10"/>
                      </a:lnTo>
                      <a:lnTo>
                        <a:pt x="1" y="10"/>
                      </a:lnTo>
                      <a:lnTo>
                        <a:pt x="1" y="10"/>
                      </a:lnTo>
                      <a:lnTo>
                        <a:pt x="0" y="10"/>
                      </a:lnTo>
                      <a:lnTo>
                        <a:pt x="0" y="11"/>
                      </a:lnTo>
                      <a:lnTo>
                        <a:pt x="1" y="11"/>
                      </a:lnTo>
                      <a:lnTo>
                        <a:pt x="1" y="11"/>
                      </a:lnTo>
                      <a:lnTo>
                        <a:pt x="1" y="12"/>
                      </a:lnTo>
                      <a:lnTo>
                        <a:pt x="2" y="13"/>
                      </a:lnTo>
                      <a:lnTo>
                        <a:pt x="1" y="13"/>
                      </a:lnTo>
                      <a:lnTo>
                        <a:pt x="1" y="13"/>
                      </a:lnTo>
                      <a:lnTo>
                        <a:pt x="1" y="14"/>
                      </a:lnTo>
                      <a:lnTo>
                        <a:pt x="1" y="14"/>
                      </a:lnTo>
                      <a:lnTo>
                        <a:pt x="1" y="14"/>
                      </a:lnTo>
                      <a:lnTo>
                        <a:pt x="1" y="15"/>
                      </a:lnTo>
                      <a:lnTo>
                        <a:pt x="1" y="15"/>
                      </a:lnTo>
                      <a:lnTo>
                        <a:pt x="1" y="15"/>
                      </a:lnTo>
                      <a:lnTo>
                        <a:pt x="4" y="19"/>
                      </a:lnTo>
                      <a:lnTo>
                        <a:pt x="6" y="20"/>
                      </a:lnTo>
                      <a:lnTo>
                        <a:pt x="10" y="24"/>
                      </a:lnTo>
                      <a:lnTo>
                        <a:pt x="10" y="25"/>
                      </a:lnTo>
                      <a:lnTo>
                        <a:pt x="11" y="25"/>
                      </a:lnTo>
                      <a:lnTo>
                        <a:pt x="13" y="24"/>
                      </a:lnTo>
                      <a:lnTo>
                        <a:pt x="13" y="22"/>
                      </a:lnTo>
                      <a:lnTo>
                        <a:pt x="18" y="20"/>
                      </a:lnTo>
                      <a:lnTo>
                        <a:pt x="18" y="20"/>
                      </a:lnTo>
                      <a:lnTo>
                        <a:pt x="20" y="22"/>
                      </a:lnTo>
                      <a:lnTo>
                        <a:pt x="21" y="22"/>
                      </a:lnTo>
                      <a:lnTo>
                        <a:pt x="21" y="21"/>
                      </a:lnTo>
                      <a:lnTo>
                        <a:pt x="23" y="20"/>
                      </a:lnTo>
                      <a:lnTo>
                        <a:pt x="24" y="19"/>
                      </a:lnTo>
                      <a:lnTo>
                        <a:pt x="24" y="19"/>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6" name="Freeform 1024">
                  <a:extLst>
                    <a:ext uri="{FF2B5EF4-FFF2-40B4-BE49-F238E27FC236}">
                      <a16:creationId xmlns:a16="http://schemas.microsoft.com/office/drawing/2014/main" id="{31D8D34D-829D-4248-84A2-B2D9541799F6}"/>
                    </a:ext>
                  </a:extLst>
                </p:cNvPr>
                <p:cNvSpPr>
                  <a:spLocks/>
                </p:cNvSpPr>
                <p:nvPr/>
              </p:nvSpPr>
              <p:spPr bwMode="gray">
                <a:xfrm>
                  <a:off x="9199003" y="4728247"/>
                  <a:ext cx="171415" cy="226321"/>
                </a:xfrm>
                <a:custGeom>
                  <a:avLst/>
                  <a:gdLst>
                    <a:gd name="T0" fmla="*/ 50 w 53"/>
                    <a:gd name="T1" fmla="*/ 45 h 70"/>
                    <a:gd name="T2" fmla="*/ 49 w 53"/>
                    <a:gd name="T3" fmla="*/ 43 h 70"/>
                    <a:gd name="T4" fmla="*/ 48 w 53"/>
                    <a:gd name="T5" fmla="*/ 40 h 70"/>
                    <a:gd name="T6" fmla="*/ 46 w 53"/>
                    <a:gd name="T7" fmla="*/ 38 h 70"/>
                    <a:gd name="T8" fmla="*/ 44 w 53"/>
                    <a:gd name="T9" fmla="*/ 36 h 70"/>
                    <a:gd name="T10" fmla="*/ 43 w 53"/>
                    <a:gd name="T11" fmla="*/ 33 h 70"/>
                    <a:gd name="T12" fmla="*/ 40 w 53"/>
                    <a:gd name="T13" fmla="*/ 34 h 70"/>
                    <a:gd name="T14" fmla="*/ 41 w 53"/>
                    <a:gd name="T15" fmla="*/ 31 h 70"/>
                    <a:gd name="T16" fmla="*/ 41 w 53"/>
                    <a:gd name="T17" fmla="*/ 28 h 70"/>
                    <a:gd name="T18" fmla="*/ 40 w 53"/>
                    <a:gd name="T19" fmla="*/ 25 h 70"/>
                    <a:gd name="T20" fmla="*/ 38 w 53"/>
                    <a:gd name="T21" fmla="*/ 22 h 70"/>
                    <a:gd name="T22" fmla="*/ 39 w 53"/>
                    <a:gd name="T23" fmla="*/ 16 h 70"/>
                    <a:gd name="T24" fmla="*/ 35 w 53"/>
                    <a:gd name="T25" fmla="*/ 13 h 70"/>
                    <a:gd name="T26" fmla="*/ 31 w 53"/>
                    <a:gd name="T27" fmla="*/ 13 h 70"/>
                    <a:gd name="T28" fmla="*/ 28 w 53"/>
                    <a:gd name="T29" fmla="*/ 8 h 70"/>
                    <a:gd name="T30" fmla="*/ 26 w 53"/>
                    <a:gd name="T31" fmla="*/ 8 h 70"/>
                    <a:gd name="T32" fmla="*/ 18 w 53"/>
                    <a:gd name="T33" fmla="*/ 2 h 70"/>
                    <a:gd name="T34" fmla="*/ 9 w 53"/>
                    <a:gd name="T35" fmla="*/ 2 h 70"/>
                    <a:gd name="T36" fmla="*/ 4 w 53"/>
                    <a:gd name="T37" fmla="*/ 2 h 70"/>
                    <a:gd name="T38" fmla="*/ 0 w 53"/>
                    <a:gd name="T39" fmla="*/ 6 h 70"/>
                    <a:gd name="T40" fmla="*/ 6 w 53"/>
                    <a:gd name="T41" fmla="*/ 9 h 70"/>
                    <a:gd name="T42" fmla="*/ 12 w 53"/>
                    <a:gd name="T43" fmla="*/ 17 h 70"/>
                    <a:gd name="T44" fmla="*/ 17 w 53"/>
                    <a:gd name="T45" fmla="*/ 28 h 70"/>
                    <a:gd name="T46" fmla="*/ 24 w 53"/>
                    <a:gd name="T47" fmla="*/ 40 h 70"/>
                    <a:gd name="T48" fmla="*/ 25 w 53"/>
                    <a:gd name="T49" fmla="*/ 53 h 70"/>
                    <a:gd name="T50" fmla="*/ 25 w 53"/>
                    <a:gd name="T51" fmla="*/ 62 h 70"/>
                    <a:gd name="T52" fmla="*/ 26 w 53"/>
                    <a:gd name="T53" fmla="*/ 70 h 70"/>
                    <a:gd name="T54" fmla="*/ 30 w 53"/>
                    <a:gd name="T55" fmla="*/ 68 h 70"/>
                    <a:gd name="T56" fmla="*/ 31 w 53"/>
                    <a:gd name="T57" fmla="*/ 64 h 70"/>
                    <a:gd name="T58" fmla="*/ 34 w 53"/>
                    <a:gd name="T59" fmla="*/ 60 h 70"/>
                    <a:gd name="T60" fmla="*/ 38 w 53"/>
                    <a:gd name="T61" fmla="*/ 57 h 70"/>
                    <a:gd name="T62" fmla="*/ 39 w 53"/>
                    <a:gd name="T63" fmla="*/ 48 h 70"/>
                    <a:gd name="T64" fmla="*/ 43 w 53"/>
                    <a:gd name="T65" fmla="*/ 49 h 70"/>
                    <a:gd name="T66" fmla="*/ 51 w 53"/>
                    <a:gd name="T67" fmla="*/ 49 h 70"/>
                    <a:gd name="T68" fmla="*/ 53 w 53"/>
                    <a:gd name="T69" fmla="*/ 48 h 70"/>
                    <a:gd name="T70" fmla="*/ 52 w 53"/>
                    <a:gd name="T71"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 h="70">
                      <a:moveTo>
                        <a:pt x="52" y="45"/>
                      </a:moveTo>
                      <a:lnTo>
                        <a:pt x="50" y="45"/>
                      </a:lnTo>
                      <a:lnTo>
                        <a:pt x="51" y="45"/>
                      </a:lnTo>
                      <a:lnTo>
                        <a:pt x="49" y="43"/>
                      </a:lnTo>
                      <a:lnTo>
                        <a:pt x="49" y="40"/>
                      </a:lnTo>
                      <a:lnTo>
                        <a:pt x="48" y="40"/>
                      </a:lnTo>
                      <a:lnTo>
                        <a:pt x="47" y="41"/>
                      </a:lnTo>
                      <a:lnTo>
                        <a:pt x="46" y="38"/>
                      </a:lnTo>
                      <a:lnTo>
                        <a:pt x="43" y="37"/>
                      </a:lnTo>
                      <a:lnTo>
                        <a:pt x="44" y="36"/>
                      </a:lnTo>
                      <a:lnTo>
                        <a:pt x="44" y="35"/>
                      </a:lnTo>
                      <a:lnTo>
                        <a:pt x="43" y="33"/>
                      </a:lnTo>
                      <a:lnTo>
                        <a:pt x="41" y="34"/>
                      </a:lnTo>
                      <a:lnTo>
                        <a:pt x="40" y="34"/>
                      </a:lnTo>
                      <a:lnTo>
                        <a:pt x="40" y="34"/>
                      </a:lnTo>
                      <a:lnTo>
                        <a:pt x="41" y="31"/>
                      </a:lnTo>
                      <a:lnTo>
                        <a:pt x="40" y="28"/>
                      </a:lnTo>
                      <a:lnTo>
                        <a:pt x="41" y="28"/>
                      </a:lnTo>
                      <a:lnTo>
                        <a:pt x="40" y="26"/>
                      </a:lnTo>
                      <a:lnTo>
                        <a:pt x="40" y="25"/>
                      </a:lnTo>
                      <a:lnTo>
                        <a:pt x="39" y="24"/>
                      </a:lnTo>
                      <a:lnTo>
                        <a:pt x="38" y="22"/>
                      </a:lnTo>
                      <a:lnTo>
                        <a:pt x="38" y="19"/>
                      </a:lnTo>
                      <a:lnTo>
                        <a:pt x="39" y="16"/>
                      </a:lnTo>
                      <a:lnTo>
                        <a:pt x="36" y="15"/>
                      </a:lnTo>
                      <a:lnTo>
                        <a:pt x="35" y="13"/>
                      </a:lnTo>
                      <a:lnTo>
                        <a:pt x="34" y="12"/>
                      </a:lnTo>
                      <a:lnTo>
                        <a:pt x="31" y="13"/>
                      </a:lnTo>
                      <a:lnTo>
                        <a:pt x="32" y="10"/>
                      </a:lnTo>
                      <a:lnTo>
                        <a:pt x="28" y="8"/>
                      </a:lnTo>
                      <a:lnTo>
                        <a:pt x="28" y="8"/>
                      </a:lnTo>
                      <a:lnTo>
                        <a:pt x="26" y="8"/>
                      </a:lnTo>
                      <a:lnTo>
                        <a:pt x="20" y="3"/>
                      </a:lnTo>
                      <a:lnTo>
                        <a:pt x="18" y="2"/>
                      </a:lnTo>
                      <a:lnTo>
                        <a:pt x="13" y="0"/>
                      </a:lnTo>
                      <a:lnTo>
                        <a:pt x="9" y="2"/>
                      </a:lnTo>
                      <a:lnTo>
                        <a:pt x="6" y="2"/>
                      </a:lnTo>
                      <a:lnTo>
                        <a:pt x="4" y="2"/>
                      </a:lnTo>
                      <a:lnTo>
                        <a:pt x="2" y="3"/>
                      </a:lnTo>
                      <a:lnTo>
                        <a:pt x="0" y="6"/>
                      </a:lnTo>
                      <a:lnTo>
                        <a:pt x="2" y="6"/>
                      </a:lnTo>
                      <a:lnTo>
                        <a:pt x="6" y="9"/>
                      </a:lnTo>
                      <a:lnTo>
                        <a:pt x="10" y="13"/>
                      </a:lnTo>
                      <a:lnTo>
                        <a:pt x="12" y="17"/>
                      </a:lnTo>
                      <a:lnTo>
                        <a:pt x="13" y="22"/>
                      </a:lnTo>
                      <a:lnTo>
                        <a:pt x="17" y="28"/>
                      </a:lnTo>
                      <a:lnTo>
                        <a:pt x="21" y="34"/>
                      </a:lnTo>
                      <a:lnTo>
                        <a:pt x="24" y="40"/>
                      </a:lnTo>
                      <a:lnTo>
                        <a:pt x="25" y="48"/>
                      </a:lnTo>
                      <a:lnTo>
                        <a:pt x="25" y="53"/>
                      </a:lnTo>
                      <a:lnTo>
                        <a:pt x="25" y="58"/>
                      </a:lnTo>
                      <a:lnTo>
                        <a:pt x="25" y="62"/>
                      </a:lnTo>
                      <a:lnTo>
                        <a:pt x="26" y="65"/>
                      </a:lnTo>
                      <a:lnTo>
                        <a:pt x="26" y="70"/>
                      </a:lnTo>
                      <a:lnTo>
                        <a:pt x="28" y="70"/>
                      </a:lnTo>
                      <a:lnTo>
                        <a:pt x="30" y="68"/>
                      </a:lnTo>
                      <a:lnTo>
                        <a:pt x="30" y="66"/>
                      </a:lnTo>
                      <a:lnTo>
                        <a:pt x="31" y="64"/>
                      </a:lnTo>
                      <a:lnTo>
                        <a:pt x="33" y="62"/>
                      </a:lnTo>
                      <a:lnTo>
                        <a:pt x="34" y="60"/>
                      </a:lnTo>
                      <a:lnTo>
                        <a:pt x="35" y="58"/>
                      </a:lnTo>
                      <a:lnTo>
                        <a:pt x="38" y="57"/>
                      </a:lnTo>
                      <a:lnTo>
                        <a:pt x="38" y="50"/>
                      </a:lnTo>
                      <a:lnTo>
                        <a:pt x="39" y="48"/>
                      </a:lnTo>
                      <a:lnTo>
                        <a:pt x="41" y="47"/>
                      </a:lnTo>
                      <a:lnTo>
                        <a:pt x="43" y="49"/>
                      </a:lnTo>
                      <a:lnTo>
                        <a:pt x="44" y="48"/>
                      </a:lnTo>
                      <a:lnTo>
                        <a:pt x="51" y="49"/>
                      </a:lnTo>
                      <a:lnTo>
                        <a:pt x="53" y="48"/>
                      </a:lnTo>
                      <a:lnTo>
                        <a:pt x="53" y="48"/>
                      </a:lnTo>
                      <a:lnTo>
                        <a:pt x="53" y="48"/>
                      </a:lnTo>
                      <a:lnTo>
                        <a:pt x="52" y="4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7" name="Freeform 1030">
                  <a:extLst>
                    <a:ext uri="{FF2B5EF4-FFF2-40B4-BE49-F238E27FC236}">
                      <a16:creationId xmlns:a16="http://schemas.microsoft.com/office/drawing/2014/main" id="{D75A5266-8DF9-424A-B04A-5FD04789D0B6}"/>
                    </a:ext>
                  </a:extLst>
                </p:cNvPr>
                <p:cNvSpPr>
                  <a:spLocks/>
                </p:cNvSpPr>
                <p:nvPr/>
              </p:nvSpPr>
              <p:spPr bwMode="gray">
                <a:xfrm>
                  <a:off x="9289563" y="4754115"/>
                  <a:ext cx="84090" cy="129327"/>
                </a:xfrm>
                <a:custGeom>
                  <a:avLst/>
                  <a:gdLst>
                    <a:gd name="T0" fmla="*/ 25 w 26"/>
                    <a:gd name="T1" fmla="*/ 36 h 40"/>
                    <a:gd name="T2" fmla="*/ 26 w 26"/>
                    <a:gd name="T3" fmla="*/ 33 h 40"/>
                    <a:gd name="T4" fmla="*/ 25 w 26"/>
                    <a:gd name="T5" fmla="*/ 31 h 40"/>
                    <a:gd name="T6" fmla="*/ 24 w 26"/>
                    <a:gd name="T7" fmla="*/ 29 h 40"/>
                    <a:gd name="T8" fmla="*/ 20 w 26"/>
                    <a:gd name="T9" fmla="*/ 27 h 40"/>
                    <a:gd name="T10" fmla="*/ 18 w 26"/>
                    <a:gd name="T11" fmla="*/ 23 h 40"/>
                    <a:gd name="T12" fmla="*/ 19 w 26"/>
                    <a:gd name="T13" fmla="*/ 20 h 40"/>
                    <a:gd name="T14" fmla="*/ 18 w 26"/>
                    <a:gd name="T15" fmla="*/ 18 h 40"/>
                    <a:gd name="T16" fmla="*/ 16 w 26"/>
                    <a:gd name="T17" fmla="*/ 18 h 40"/>
                    <a:gd name="T18" fmla="*/ 15 w 26"/>
                    <a:gd name="T19" fmla="*/ 16 h 40"/>
                    <a:gd name="T20" fmla="*/ 12 w 26"/>
                    <a:gd name="T21" fmla="*/ 14 h 40"/>
                    <a:gd name="T22" fmla="*/ 13 w 26"/>
                    <a:gd name="T23" fmla="*/ 9 h 40"/>
                    <a:gd name="T24" fmla="*/ 13 w 26"/>
                    <a:gd name="T25" fmla="*/ 5 h 40"/>
                    <a:gd name="T26" fmla="*/ 12 w 26"/>
                    <a:gd name="T27" fmla="*/ 3 h 40"/>
                    <a:gd name="T28" fmla="*/ 10 w 26"/>
                    <a:gd name="T29" fmla="*/ 3 h 40"/>
                    <a:gd name="T30" fmla="*/ 7 w 26"/>
                    <a:gd name="T31" fmla="*/ 0 h 40"/>
                    <a:gd name="T32" fmla="*/ 4 w 26"/>
                    <a:gd name="T33" fmla="*/ 0 h 40"/>
                    <a:gd name="T34" fmla="*/ 0 w 26"/>
                    <a:gd name="T35" fmla="*/ 0 h 40"/>
                    <a:gd name="T36" fmla="*/ 0 w 26"/>
                    <a:gd name="T37" fmla="*/ 0 h 40"/>
                    <a:gd name="T38" fmla="*/ 0 w 26"/>
                    <a:gd name="T39" fmla="*/ 0 h 40"/>
                    <a:gd name="T40" fmla="*/ 4 w 26"/>
                    <a:gd name="T41" fmla="*/ 2 h 40"/>
                    <a:gd name="T42" fmla="*/ 3 w 26"/>
                    <a:gd name="T43" fmla="*/ 5 h 40"/>
                    <a:gd name="T44" fmla="*/ 6 w 26"/>
                    <a:gd name="T45" fmla="*/ 4 h 40"/>
                    <a:gd name="T46" fmla="*/ 7 w 26"/>
                    <a:gd name="T47" fmla="*/ 5 h 40"/>
                    <a:gd name="T48" fmla="*/ 8 w 26"/>
                    <a:gd name="T49" fmla="*/ 7 h 40"/>
                    <a:gd name="T50" fmla="*/ 11 w 26"/>
                    <a:gd name="T51" fmla="*/ 8 h 40"/>
                    <a:gd name="T52" fmla="*/ 10 w 26"/>
                    <a:gd name="T53" fmla="*/ 11 h 40"/>
                    <a:gd name="T54" fmla="*/ 10 w 26"/>
                    <a:gd name="T55" fmla="*/ 14 h 40"/>
                    <a:gd name="T56" fmla="*/ 11 w 26"/>
                    <a:gd name="T57" fmla="*/ 16 h 40"/>
                    <a:gd name="T58" fmla="*/ 12 w 26"/>
                    <a:gd name="T59" fmla="*/ 17 h 40"/>
                    <a:gd name="T60" fmla="*/ 12 w 26"/>
                    <a:gd name="T61" fmla="*/ 18 h 40"/>
                    <a:gd name="T62" fmla="*/ 13 w 26"/>
                    <a:gd name="T63" fmla="*/ 20 h 40"/>
                    <a:gd name="T64" fmla="*/ 12 w 26"/>
                    <a:gd name="T65" fmla="*/ 20 h 40"/>
                    <a:gd name="T66" fmla="*/ 13 w 26"/>
                    <a:gd name="T67" fmla="*/ 23 h 40"/>
                    <a:gd name="T68" fmla="*/ 12 w 26"/>
                    <a:gd name="T69" fmla="*/ 26 h 40"/>
                    <a:gd name="T70" fmla="*/ 12 w 26"/>
                    <a:gd name="T71" fmla="*/ 26 h 40"/>
                    <a:gd name="T72" fmla="*/ 13 w 26"/>
                    <a:gd name="T73" fmla="*/ 26 h 40"/>
                    <a:gd name="T74" fmla="*/ 15 w 26"/>
                    <a:gd name="T75" fmla="*/ 25 h 40"/>
                    <a:gd name="T76" fmla="*/ 16 w 26"/>
                    <a:gd name="T77" fmla="*/ 27 h 40"/>
                    <a:gd name="T78" fmla="*/ 16 w 26"/>
                    <a:gd name="T79" fmla="*/ 28 h 40"/>
                    <a:gd name="T80" fmla="*/ 15 w 26"/>
                    <a:gd name="T81" fmla="*/ 29 h 40"/>
                    <a:gd name="T82" fmla="*/ 18 w 26"/>
                    <a:gd name="T83" fmla="*/ 30 h 40"/>
                    <a:gd name="T84" fmla="*/ 19 w 26"/>
                    <a:gd name="T85" fmla="*/ 33 h 40"/>
                    <a:gd name="T86" fmla="*/ 20 w 26"/>
                    <a:gd name="T87" fmla="*/ 32 h 40"/>
                    <a:gd name="T88" fmla="*/ 21 w 26"/>
                    <a:gd name="T89" fmla="*/ 32 h 40"/>
                    <a:gd name="T90" fmla="*/ 21 w 26"/>
                    <a:gd name="T91" fmla="*/ 35 h 40"/>
                    <a:gd name="T92" fmla="*/ 23 w 26"/>
                    <a:gd name="T93" fmla="*/ 37 h 40"/>
                    <a:gd name="T94" fmla="*/ 22 w 26"/>
                    <a:gd name="T95" fmla="*/ 37 h 40"/>
                    <a:gd name="T96" fmla="*/ 24 w 26"/>
                    <a:gd name="T97" fmla="*/ 37 h 40"/>
                    <a:gd name="T98" fmla="*/ 25 w 26"/>
                    <a:gd name="T99" fmla="*/ 40 h 40"/>
                    <a:gd name="T100" fmla="*/ 25 w 26"/>
                    <a:gd name="T101" fmla="*/ 40 h 40"/>
                    <a:gd name="T102" fmla="*/ 26 w 26"/>
                    <a:gd name="T103" fmla="*/ 38 h 40"/>
                    <a:gd name="T104" fmla="*/ 25 w 26"/>
                    <a:gd name="T105"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0">
                      <a:moveTo>
                        <a:pt x="25" y="36"/>
                      </a:moveTo>
                      <a:lnTo>
                        <a:pt x="26" y="33"/>
                      </a:lnTo>
                      <a:lnTo>
                        <a:pt x="25" y="31"/>
                      </a:lnTo>
                      <a:lnTo>
                        <a:pt x="24" y="29"/>
                      </a:lnTo>
                      <a:lnTo>
                        <a:pt x="20" y="27"/>
                      </a:lnTo>
                      <a:lnTo>
                        <a:pt x="18" y="23"/>
                      </a:lnTo>
                      <a:lnTo>
                        <a:pt x="19" y="20"/>
                      </a:lnTo>
                      <a:lnTo>
                        <a:pt x="18" y="18"/>
                      </a:lnTo>
                      <a:lnTo>
                        <a:pt x="16" y="18"/>
                      </a:lnTo>
                      <a:lnTo>
                        <a:pt x="15" y="16"/>
                      </a:lnTo>
                      <a:lnTo>
                        <a:pt x="12" y="14"/>
                      </a:lnTo>
                      <a:lnTo>
                        <a:pt x="13" y="9"/>
                      </a:lnTo>
                      <a:lnTo>
                        <a:pt x="13" y="5"/>
                      </a:lnTo>
                      <a:lnTo>
                        <a:pt x="12" y="3"/>
                      </a:lnTo>
                      <a:lnTo>
                        <a:pt x="10" y="3"/>
                      </a:lnTo>
                      <a:lnTo>
                        <a:pt x="7" y="0"/>
                      </a:lnTo>
                      <a:lnTo>
                        <a:pt x="4" y="0"/>
                      </a:lnTo>
                      <a:lnTo>
                        <a:pt x="0" y="0"/>
                      </a:lnTo>
                      <a:lnTo>
                        <a:pt x="0" y="0"/>
                      </a:lnTo>
                      <a:lnTo>
                        <a:pt x="0" y="0"/>
                      </a:lnTo>
                      <a:lnTo>
                        <a:pt x="4" y="2"/>
                      </a:lnTo>
                      <a:lnTo>
                        <a:pt x="3" y="5"/>
                      </a:lnTo>
                      <a:lnTo>
                        <a:pt x="6" y="4"/>
                      </a:lnTo>
                      <a:lnTo>
                        <a:pt x="7" y="5"/>
                      </a:lnTo>
                      <a:lnTo>
                        <a:pt x="8" y="7"/>
                      </a:lnTo>
                      <a:lnTo>
                        <a:pt x="11" y="8"/>
                      </a:lnTo>
                      <a:lnTo>
                        <a:pt x="10" y="11"/>
                      </a:lnTo>
                      <a:lnTo>
                        <a:pt x="10" y="14"/>
                      </a:lnTo>
                      <a:lnTo>
                        <a:pt x="11" y="16"/>
                      </a:lnTo>
                      <a:lnTo>
                        <a:pt x="12" y="17"/>
                      </a:lnTo>
                      <a:lnTo>
                        <a:pt x="12" y="18"/>
                      </a:lnTo>
                      <a:lnTo>
                        <a:pt x="13" y="20"/>
                      </a:lnTo>
                      <a:lnTo>
                        <a:pt x="12" y="20"/>
                      </a:lnTo>
                      <a:lnTo>
                        <a:pt x="13" y="23"/>
                      </a:lnTo>
                      <a:lnTo>
                        <a:pt x="12" y="26"/>
                      </a:lnTo>
                      <a:lnTo>
                        <a:pt x="12" y="26"/>
                      </a:lnTo>
                      <a:lnTo>
                        <a:pt x="13" y="26"/>
                      </a:lnTo>
                      <a:lnTo>
                        <a:pt x="15" y="25"/>
                      </a:lnTo>
                      <a:lnTo>
                        <a:pt x="16" y="27"/>
                      </a:lnTo>
                      <a:lnTo>
                        <a:pt x="16" y="28"/>
                      </a:lnTo>
                      <a:lnTo>
                        <a:pt x="15" y="29"/>
                      </a:lnTo>
                      <a:lnTo>
                        <a:pt x="18" y="30"/>
                      </a:lnTo>
                      <a:lnTo>
                        <a:pt x="19" y="33"/>
                      </a:lnTo>
                      <a:lnTo>
                        <a:pt x="20" y="32"/>
                      </a:lnTo>
                      <a:lnTo>
                        <a:pt x="21" y="32"/>
                      </a:lnTo>
                      <a:lnTo>
                        <a:pt x="21" y="35"/>
                      </a:lnTo>
                      <a:lnTo>
                        <a:pt x="23" y="37"/>
                      </a:lnTo>
                      <a:lnTo>
                        <a:pt x="22" y="37"/>
                      </a:lnTo>
                      <a:lnTo>
                        <a:pt x="24" y="37"/>
                      </a:lnTo>
                      <a:lnTo>
                        <a:pt x="25" y="40"/>
                      </a:lnTo>
                      <a:lnTo>
                        <a:pt x="25" y="40"/>
                      </a:lnTo>
                      <a:lnTo>
                        <a:pt x="26" y="38"/>
                      </a:lnTo>
                      <a:lnTo>
                        <a:pt x="25" y="36"/>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2" name="Gruppieren 1451">
                  <a:extLst>
                    <a:ext uri="{FF2B5EF4-FFF2-40B4-BE49-F238E27FC236}">
                      <a16:creationId xmlns:a16="http://schemas.microsoft.com/office/drawing/2014/main" id="{D9407BC4-0F06-4D23-9BEF-176FA71D1B8A}"/>
                    </a:ext>
                  </a:extLst>
                </p:cNvPr>
                <p:cNvGrpSpPr/>
                <p:nvPr/>
              </p:nvGrpSpPr>
              <p:grpSpPr>
                <a:xfrm>
                  <a:off x="9043765" y="5607668"/>
                  <a:ext cx="187577" cy="58195"/>
                  <a:chOff x="9043765" y="5607668"/>
                  <a:chExt cx="187577" cy="58195"/>
                </a:xfrm>
                <a:grpFill/>
              </p:grpSpPr>
              <p:sp>
                <p:nvSpPr>
                  <p:cNvPr id="1388" name="Freeform 65">
                    <a:extLst>
                      <a:ext uri="{FF2B5EF4-FFF2-40B4-BE49-F238E27FC236}">
                        <a16:creationId xmlns:a16="http://schemas.microsoft.com/office/drawing/2014/main" id="{89020D9A-65B4-4438-BA97-CA1FF442E3D7}"/>
                      </a:ext>
                    </a:extLst>
                  </p:cNvPr>
                  <p:cNvSpPr>
                    <a:spLocks/>
                  </p:cNvSpPr>
                  <p:nvPr/>
                </p:nvSpPr>
                <p:spPr bwMode="gray">
                  <a:xfrm>
                    <a:off x="9043765" y="5620599"/>
                    <a:ext cx="142303" cy="45264"/>
                  </a:xfrm>
                  <a:custGeom>
                    <a:avLst/>
                    <a:gdLst>
                      <a:gd name="T0" fmla="*/ 43 w 78"/>
                      <a:gd name="T1" fmla="*/ 9 h 25"/>
                      <a:gd name="T2" fmla="*/ 39 w 78"/>
                      <a:gd name="T3" fmla="*/ 7 h 25"/>
                      <a:gd name="T4" fmla="*/ 23 w 78"/>
                      <a:gd name="T5" fmla="*/ 10 h 25"/>
                      <a:gd name="T6" fmla="*/ 20 w 78"/>
                      <a:gd name="T7" fmla="*/ 7 h 25"/>
                      <a:gd name="T8" fmla="*/ 17 w 78"/>
                      <a:gd name="T9" fmla="*/ 6 h 25"/>
                      <a:gd name="T10" fmla="*/ 18 w 78"/>
                      <a:gd name="T11" fmla="*/ 4 h 25"/>
                      <a:gd name="T12" fmla="*/ 16 w 78"/>
                      <a:gd name="T13" fmla="*/ 1 h 25"/>
                      <a:gd name="T14" fmla="*/ 13 w 78"/>
                      <a:gd name="T15" fmla="*/ 4 h 25"/>
                      <a:gd name="T16" fmla="*/ 7 w 78"/>
                      <a:gd name="T17" fmla="*/ 1 h 25"/>
                      <a:gd name="T18" fmla="*/ 6 w 78"/>
                      <a:gd name="T19" fmla="*/ 0 h 25"/>
                      <a:gd name="T20" fmla="*/ 4 w 78"/>
                      <a:gd name="T21" fmla="*/ 4 h 25"/>
                      <a:gd name="T22" fmla="*/ 2 w 78"/>
                      <a:gd name="T23" fmla="*/ 4 h 25"/>
                      <a:gd name="T24" fmla="*/ 0 w 78"/>
                      <a:gd name="T25" fmla="*/ 15 h 25"/>
                      <a:gd name="T26" fmla="*/ 3 w 78"/>
                      <a:gd name="T27" fmla="*/ 14 h 25"/>
                      <a:gd name="T28" fmla="*/ 29 w 78"/>
                      <a:gd name="T29" fmla="*/ 18 h 25"/>
                      <a:gd name="T30" fmla="*/ 33 w 78"/>
                      <a:gd name="T31" fmla="*/ 20 h 25"/>
                      <a:gd name="T32" fmla="*/ 35 w 78"/>
                      <a:gd name="T33" fmla="*/ 25 h 25"/>
                      <a:gd name="T34" fmla="*/ 44 w 78"/>
                      <a:gd name="T35" fmla="*/ 24 h 25"/>
                      <a:gd name="T36" fmla="*/ 49 w 78"/>
                      <a:gd name="T37" fmla="*/ 22 h 25"/>
                      <a:gd name="T38" fmla="*/ 54 w 78"/>
                      <a:gd name="T39" fmla="*/ 23 h 25"/>
                      <a:gd name="T40" fmla="*/ 58 w 78"/>
                      <a:gd name="T41" fmla="*/ 22 h 25"/>
                      <a:gd name="T42" fmla="*/ 63 w 78"/>
                      <a:gd name="T43" fmla="*/ 22 h 25"/>
                      <a:gd name="T44" fmla="*/ 68 w 78"/>
                      <a:gd name="T45" fmla="*/ 20 h 25"/>
                      <a:gd name="T46" fmla="*/ 73 w 78"/>
                      <a:gd name="T47" fmla="*/ 23 h 25"/>
                      <a:gd name="T48" fmla="*/ 78 w 78"/>
                      <a:gd name="T49" fmla="*/ 15 h 25"/>
                      <a:gd name="T50" fmla="*/ 77 w 78"/>
                      <a:gd name="T51" fmla="*/ 13 h 25"/>
                      <a:gd name="T52" fmla="*/ 74 w 78"/>
                      <a:gd name="T53" fmla="*/ 14 h 25"/>
                      <a:gd name="T54" fmla="*/ 71 w 78"/>
                      <a:gd name="T55" fmla="*/ 15 h 25"/>
                      <a:gd name="T56" fmla="*/ 67 w 78"/>
                      <a:gd name="T57" fmla="*/ 16 h 25"/>
                      <a:gd name="T58" fmla="*/ 63 w 78"/>
                      <a:gd name="T59" fmla="*/ 15 h 25"/>
                      <a:gd name="T60" fmla="*/ 60 w 78"/>
                      <a:gd name="T61" fmla="*/ 11 h 25"/>
                      <a:gd name="T62" fmla="*/ 55 w 78"/>
                      <a:gd name="T63" fmla="*/ 11 h 25"/>
                      <a:gd name="T64" fmla="*/ 46 w 78"/>
                      <a:gd name="T65" fmla="*/ 11 h 25"/>
                      <a:gd name="T66" fmla="*/ 43 w 78"/>
                      <a:gd name="T67" fmla="*/ 10 h 25"/>
                      <a:gd name="T68" fmla="*/ 43 w 78"/>
                      <a:gd name="T6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25">
                        <a:moveTo>
                          <a:pt x="43" y="9"/>
                        </a:moveTo>
                        <a:cubicBezTo>
                          <a:pt x="39" y="7"/>
                          <a:pt x="39" y="7"/>
                          <a:pt x="39" y="7"/>
                        </a:cubicBezTo>
                        <a:cubicBezTo>
                          <a:pt x="23" y="10"/>
                          <a:pt x="23" y="10"/>
                          <a:pt x="23" y="10"/>
                        </a:cubicBezTo>
                        <a:cubicBezTo>
                          <a:pt x="20" y="7"/>
                          <a:pt x="20" y="7"/>
                          <a:pt x="20" y="7"/>
                        </a:cubicBezTo>
                        <a:cubicBezTo>
                          <a:pt x="17" y="6"/>
                          <a:pt x="17" y="6"/>
                          <a:pt x="17" y="6"/>
                        </a:cubicBezTo>
                        <a:cubicBezTo>
                          <a:pt x="18" y="4"/>
                          <a:pt x="18" y="4"/>
                          <a:pt x="18" y="4"/>
                        </a:cubicBezTo>
                        <a:cubicBezTo>
                          <a:pt x="16" y="1"/>
                          <a:pt x="16" y="1"/>
                          <a:pt x="16" y="1"/>
                        </a:cubicBezTo>
                        <a:cubicBezTo>
                          <a:pt x="13" y="4"/>
                          <a:pt x="13" y="4"/>
                          <a:pt x="13" y="4"/>
                        </a:cubicBezTo>
                        <a:cubicBezTo>
                          <a:pt x="7" y="1"/>
                          <a:pt x="7" y="1"/>
                          <a:pt x="7" y="1"/>
                        </a:cubicBezTo>
                        <a:cubicBezTo>
                          <a:pt x="6" y="0"/>
                          <a:pt x="6" y="0"/>
                          <a:pt x="6" y="0"/>
                        </a:cubicBezTo>
                        <a:cubicBezTo>
                          <a:pt x="4" y="4"/>
                          <a:pt x="4" y="4"/>
                          <a:pt x="4" y="4"/>
                        </a:cubicBezTo>
                        <a:cubicBezTo>
                          <a:pt x="2" y="4"/>
                          <a:pt x="2" y="4"/>
                          <a:pt x="2" y="4"/>
                        </a:cubicBezTo>
                        <a:cubicBezTo>
                          <a:pt x="0" y="15"/>
                          <a:pt x="0" y="15"/>
                          <a:pt x="0" y="15"/>
                        </a:cubicBezTo>
                        <a:cubicBezTo>
                          <a:pt x="3" y="14"/>
                          <a:pt x="3" y="14"/>
                          <a:pt x="3" y="14"/>
                        </a:cubicBezTo>
                        <a:cubicBezTo>
                          <a:pt x="11" y="15"/>
                          <a:pt x="22" y="12"/>
                          <a:pt x="29" y="18"/>
                        </a:cubicBezTo>
                        <a:cubicBezTo>
                          <a:pt x="33" y="20"/>
                          <a:pt x="33" y="20"/>
                          <a:pt x="33" y="20"/>
                        </a:cubicBezTo>
                        <a:cubicBezTo>
                          <a:pt x="35" y="25"/>
                          <a:pt x="35" y="25"/>
                          <a:pt x="35" y="25"/>
                        </a:cubicBezTo>
                        <a:cubicBezTo>
                          <a:pt x="44" y="24"/>
                          <a:pt x="44" y="24"/>
                          <a:pt x="44" y="24"/>
                        </a:cubicBezTo>
                        <a:cubicBezTo>
                          <a:pt x="49" y="22"/>
                          <a:pt x="49" y="22"/>
                          <a:pt x="49" y="22"/>
                        </a:cubicBezTo>
                        <a:cubicBezTo>
                          <a:pt x="54" y="23"/>
                          <a:pt x="54" y="23"/>
                          <a:pt x="54" y="23"/>
                        </a:cubicBezTo>
                        <a:cubicBezTo>
                          <a:pt x="58" y="22"/>
                          <a:pt x="58" y="22"/>
                          <a:pt x="58" y="22"/>
                        </a:cubicBezTo>
                        <a:cubicBezTo>
                          <a:pt x="63" y="22"/>
                          <a:pt x="63" y="22"/>
                          <a:pt x="63" y="22"/>
                        </a:cubicBezTo>
                        <a:cubicBezTo>
                          <a:pt x="68" y="20"/>
                          <a:pt x="68" y="20"/>
                          <a:pt x="68" y="20"/>
                        </a:cubicBezTo>
                        <a:cubicBezTo>
                          <a:pt x="73" y="23"/>
                          <a:pt x="73" y="23"/>
                          <a:pt x="73" y="23"/>
                        </a:cubicBezTo>
                        <a:cubicBezTo>
                          <a:pt x="78" y="15"/>
                          <a:pt x="78" y="15"/>
                          <a:pt x="78" y="15"/>
                        </a:cubicBezTo>
                        <a:cubicBezTo>
                          <a:pt x="77" y="13"/>
                          <a:pt x="77" y="13"/>
                          <a:pt x="77" y="13"/>
                        </a:cubicBezTo>
                        <a:cubicBezTo>
                          <a:pt x="74" y="14"/>
                          <a:pt x="74" y="14"/>
                          <a:pt x="74" y="14"/>
                        </a:cubicBezTo>
                        <a:cubicBezTo>
                          <a:pt x="71" y="15"/>
                          <a:pt x="71" y="15"/>
                          <a:pt x="71" y="15"/>
                        </a:cubicBezTo>
                        <a:cubicBezTo>
                          <a:pt x="67" y="16"/>
                          <a:pt x="67" y="16"/>
                          <a:pt x="67" y="16"/>
                        </a:cubicBezTo>
                        <a:cubicBezTo>
                          <a:pt x="63" y="15"/>
                          <a:pt x="63" y="15"/>
                          <a:pt x="63" y="15"/>
                        </a:cubicBezTo>
                        <a:cubicBezTo>
                          <a:pt x="60" y="11"/>
                          <a:pt x="60" y="11"/>
                          <a:pt x="60" y="11"/>
                        </a:cubicBezTo>
                        <a:cubicBezTo>
                          <a:pt x="55" y="11"/>
                          <a:pt x="55" y="11"/>
                          <a:pt x="55" y="11"/>
                        </a:cubicBezTo>
                        <a:cubicBezTo>
                          <a:pt x="46" y="11"/>
                          <a:pt x="46" y="11"/>
                          <a:pt x="46" y="11"/>
                        </a:cubicBezTo>
                        <a:cubicBezTo>
                          <a:pt x="43" y="10"/>
                          <a:pt x="43" y="10"/>
                          <a:pt x="43" y="10"/>
                        </a:cubicBezTo>
                        <a:cubicBezTo>
                          <a:pt x="43" y="9"/>
                          <a:pt x="43" y="9"/>
                          <a:pt x="43" y="9"/>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9" name="Freeform 1382">
                    <a:extLst>
                      <a:ext uri="{FF2B5EF4-FFF2-40B4-BE49-F238E27FC236}">
                        <a16:creationId xmlns:a16="http://schemas.microsoft.com/office/drawing/2014/main" id="{16C7C9F8-C011-4C60-AB85-0AB23AD8C3E8}"/>
                      </a:ext>
                    </a:extLst>
                  </p:cNvPr>
                  <p:cNvSpPr>
                    <a:spLocks/>
                  </p:cNvSpPr>
                  <p:nvPr/>
                </p:nvSpPr>
                <p:spPr bwMode="gray">
                  <a:xfrm>
                    <a:off x="9211938" y="5633533"/>
                    <a:ext cx="9702" cy="3232"/>
                  </a:xfrm>
                  <a:custGeom>
                    <a:avLst/>
                    <a:gdLst>
                      <a:gd name="T0" fmla="*/ 3 w 3"/>
                      <a:gd name="T1" fmla="*/ 0 h 1"/>
                      <a:gd name="T2" fmla="*/ 2 w 3"/>
                      <a:gd name="T3" fmla="*/ 0 h 1"/>
                      <a:gd name="T4" fmla="*/ 1 w 3"/>
                      <a:gd name="T5" fmla="*/ 0 h 1"/>
                      <a:gd name="T6" fmla="*/ 0 w 3"/>
                      <a:gd name="T7" fmla="*/ 1 h 1"/>
                      <a:gd name="T8" fmla="*/ 0 w 3"/>
                      <a:gd name="T9" fmla="*/ 1 h 1"/>
                      <a:gd name="T10" fmla="*/ 1 w 3"/>
                      <a:gd name="T11" fmla="*/ 1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lnTo>
                          <a:pt x="2" y="0"/>
                        </a:lnTo>
                        <a:lnTo>
                          <a:pt x="1" y="0"/>
                        </a:lnTo>
                        <a:lnTo>
                          <a:pt x="0" y="1"/>
                        </a:lnTo>
                        <a:lnTo>
                          <a:pt x="0" y="1"/>
                        </a:lnTo>
                        <a:lnTo>
                          <a:pt x="1" y="1"/>
                        </a:lnTo>
                        <a:lnTo>
                          <a:pt x="3" y="0"/>
                        </a:lnTo>
                        <a:lnTo>
                          <a:pt x="3" y="0"/>
                        </a:lnTo>
                        <a:lnTo>
                          <a:pt x="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0" name="Freeform 1383">
                    <a:extLst>
                      <a:ext uri="{FF2B5EF4-FFF2-40B4-BE49-F238E27FC236}">
                        <a16:creationId xmlns:a16="http://schemas.microsoft.com/office/drawing/2014/main" id="{269BF580-08D0-46DC-A08A-386F0E2F1C59}"/>
                      </a:ext>
                    </a:extLst>
                  </p:cNvPr>
                  <p:cNvSpPr>
                    <a:spLocks/>
                  </p:cNvSpPr>
                  <p:nvPr/>
                </p:nvSpPr>
                <p:spPr bwMode="gray">
                  <a:xfrm>
                    <a:off x="9224873" y="5607668"/>
                    <a:ext cx="6469" cy="25865"/>
                  </a:xfrm>
                  <a:custGeom>
                    <a:avLst/>
                    <a:gdLst>
                      <a:gd name="T0" fmla="*/ 2 w 2"/>
                      <a:gd name="T1" fmla="*/ 0 h 8"/>
                      <a:gd name="T2" fmla="*/ 2 w 2"/>
                      <a:gd name="T3" fmla="*/ 0 h 8"/>
                      <a:gd name="T4" fmla="*/ 2 w 2"/>
                      <a:gd name="T5" fmla="*/ 0 h 8"/>
                      <a:gd name="T6" fmla="*/ 1 w 2"/>
                      <a:gd name="T7" fmla="*/ 1 h 8"/>
                      <a:gd name="T8" fmla="*/ 1 w 2"/>
                      <a:gd name="T9" fmla="*/ 4 h 8"/>
                      <a:gd name="T10" fmla="*/ 1 w 2"/>
                      <a:gd name="T11" fmla="*/ 6 h 8"/>
                      <a:gd name="T12" fmla="*/ 0 w 2"/>
                      <a:gd name="T13" fmla="*/ 7 h 8"/>
                      <a:gd name="T14" fmla="*/ 0 w 2"/>
                      <a:gd name="T15" fmla="*/ 8 h 8"/>
                      <a:gd name="T16" fmla="*/ 0 w 2"/>
                      <a:gd name="T17" fmla="*/ 8 h 8"/>
                      <a:gd name="T18" fmla="*/ 1 w 2"/>
                      <a:gd name="T19" fmla="*/ 8 h 8"/>
                      <a:gd name="T20" fmla="*/ 1 w 2"/>
                      <a:gd name="T21" fmla="*/ 8 h 8"/>
                      <a:gd name="T22" fmla="*/ 2 w 2"/>
                      <a:gd name="T23" fmla="*/ 7 h 8"/>
                      <a:gd name="T24" fmla="*/ 2 w 2"/>
                      <a:gd name="T25" fmla="*/ 6 h 8"/>
                      <a:gd name="T26" fmla="*/ 2 w 2"/>
                      <a:gd name="T27" fmla="*/ 6 h 8"/>
                      <a:gd name="T28" fmla="*/ 2 w 2"/>
                      <a:gd name="T29" fmla="*/ 5 h 8"/>
                      <a:gd name="T30" fmla="*/ 2 w 2"/>
                      <a:gd name="T31" fmla="*/ 5 h 8"/>
                      <a:gd name="T32" fmla="*/ 2 w 2"/>
                      <a:gd name="T33" fmla="*/ 5 h 8"/>
                      <a:gd name="T34" fmla="*/ 1 w 2"/>
                      <a:gd name="T35" fmla="*/ 5 h 8"/>
                      <a:gd name="T36" fmla="*/ 1 w 2"/>
                      <a:gd name="T37" fmla="*/ 4 h 8"/>
                      <a:gd name="T38" fmla="*/ 1 w 2"/>
                      <a:gd name="T39" fmla="*/ 4 h 8"/>
                      <a:gd name="T40" fmla="*/ 1 w 2"/>
                      <a:gd name="T41" fmla="*/ 4 h 8"/>
                      <a:gd name="T42" fmla="*/ 2 w 2"/>
                      <a:gd name="T43" fmla="*/ 1 h 8"/>
                      <a:gd name="T44" fmla="*/ 2 w 2"/>
                      <a:gd name="T45" fmla="*/ 1 h 8"/>
                      <a:gd name="T46" fmla="*/ 2 w 2"/>
                      <a:gd name="T4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8">
                        <a:moveTo>
                          <a:pt x="2" y="0"/>
                        </a:moveTo>
                        <a:lnTo>
                          <a:pt x="2" y="0"/>
                        </a:lnTo>
                        <a:lnTo>
                          <a:pt x="2" y="0"/>
                        </a:lnTo>
                        <a:lnTo>
                          <a:pt x="1" y="1"/>
                        </a:lnTo>
                        <a:lnTo>
                          <a:pt x="1" y="4"/>
                        </a:lnTo>
                        <a:lnTo>
                          <a:pt x="1" y="6"/>
                        </a:lnTo>
                        <a:lnTo>
                          <a:pt x="0" y="7"/>
                        </a:lnTo>
                        <a:lnTo>
                          <a:pt x="0" y="8"/>
                        </a:lnTo>
                        <a:lnTo>
                          <a:pt x="0" y="8"/>
                        </a:lnTo>
                        <a:lnTo>
                          <a:pt x="1" y="8"/>
                        </a:lnTo>
                        <a:lnTo>
                          <a:pt x="1" y="8"/>
                        </a:lnTo>
                        <a:lnTo>
                          <a:pt x="2" y="7"/>
                        </a:lnTo>
                        <a:lnTo>
                          <a:pt x="2" y="6"/>
                        </a:lnTo>
                        <a:lnTo>
                          <a:pt x="2" y="6"/>
                        </a:lnTo>
                        <a:lnTo>
                          <a:pt x="2" y="5"/>
                        </a:lnTo>
                        <a:lnTo>
                          <a:pt x="2" y="5"/>
                        </a:lnTo>
                        <a:lnTo>
                          <a:pt x="2" y="5"/>
                        </a:lnTo>
                        <a:lnTo>
                          <a:pt x="1" y="5"/>
                        </a:lnTo>
                        <a:lnTo>
                          <a:pt x="1" y="4"/>
                        </a:lnTo>
                        <a:lnTo>
                          <a:pt x="1" y="4"/>
                        </a:lnTo>
                        <a:lnTo>
                          <a:pt x="1" y="4"/>
                        </a:lnTo>
                        <a:lnTo>
                          <a:pt x="2" y="1"/>
                        </a:lnTo>
                        <a:lnTo>
                          <a:pt x="2" y="1"/>
                        </a:lnTo>
                        <a:lnTo>
                          <a:pt x="2"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9" name="Freeform 1384">
                  <a:extLst>
                    <a:ext uri="{FF2B5EF4-FFF2-40B4-BE49-F238E27FC236}">
                      <a16:creationId xmlns:a16="http://schemas.microsoft.com/office/drawing/2014/main" id="{B2356003-D8FB-46E4-B851-DD1EE9389073}"/>
                    </a:ext>
                  </a:extLst>
                </p:cNvPr>
                <p:cNvSpPr>
                  <a:spLocks/>
                </p:cNvSpPr>
                <p:nvPr/>
              </p:nvSpPr>
              <p:spPr bwMode="gray">
                <a:xfrm>
                  <a:off x="9008186" y="5572108"/>
                  <a:ext cx="12935" cy="16164"/>
                </a:xfrm>
                <a:custGeom>
                  <a:avLst/>
                  <a:gdLst>
                    <a:gd name="T0" fmla="*/ 1 w 4"/>
                    <a:gd name="T1" fmla="*/ 0 h 5"/>
                    <a:gd name="T2" fmla="*/ 1 w 4"/>
                    <a:gd name="T3" fmla="*/ 0 h 5"/>
                    <a:gd name="T4" fmla="*/ 0 w 4"/>
                    <a:gd name="T5" fmla="*/ 1 h 5"/>
                    <a:gd name="T6" fmla="*/ 1 w 4"/>
                    <a:gd name="T7" fmla="*/ 3 h 5"/>
                    <a:gd name="T8" fmla="*/ 1 w 4"/>
                    <a:gd name="T9" fmla="*/ 4 h 5"/>
                    <a:gd name="T10" fmla="*/ 1 w 4"/>
                    <a:gd name="T11" fmla="*/ 4 h 5"/>
                    <a:gd name="T12" fmla="*/ 1 w 4"/>
                    <a:gd name="T13" fmla="*/ 4 h 5"/>
                    <a:gd name="T14" fmla="*/ 1 w 4"/>
                    <a:gd name="T15" fmla="*/ 4 h 5"/>
                    <a:gd name="T16" fmla="*/ 2 w 4"/>
                    <a:gd name="T17" fmla="*/ 5 h 5"/>
                    <a:gd name="T18" fmla="*/ 3 w 4"/>
                    <a:gd name="T19" fmla="*/ 5 h 5"/>
                    <a:gd name="T20" fmla="*/ 3 w 4"/>
                    <a:gd name="T21" fmla="*/ 5 h 5"/>
                    <a:gd name="T22" fmla="*/ 3 w 4"/>
                    <a:gd name="T23" fmla="*/ 5 h 5"/>
                    <a:gd name="T24" fmla="*/ 4 w 4"/>
                    <a:gd name="T25" fmla="*/ 3 h 5"/>
                    <a:gd name="T26" fmla="*/ 4 w 4"/>
                    <a:gd name="T27" fmla="*/ 3 h 5"/>
                    <a:gd name="T28" fmla="*/ 4 w 4"/>
                    <a:gd name="T29" fmla="*/ 3 h 5"/>
                    <a:gd name="T30" fmla="*/ 3 w 4"/>
                    <a:gd name="T31" fmla="*/ 2 h 5"/>
                    <a:gd name="T32" fmla="*/ 2 w 4"/>
                    <a:gd name="T33" fmla="*/ 2 h 5"/>
                    <a:gd name="T34" fmla="*/ 1 w 4"/>
                    <a:gd name="T35" fmla="*/ 0 h 5"/>
                    <a:gd name="T36" fmla="*/ 1 w 4"/>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5">
                      <a:moveTo>
                        <a:pt x="1" y="0"/>
                      </a:moveTo>
                      <a:lnTo>
                        <a:pt x="1" y="0"/>
                      </a:lnTo>
                      <a:lnTo>
                        <a:pt x="0" y="1"/>
                      </a:lnTo>
                      <a:lnTo>
                        <a:pt x="1" y="3"/>
                      </a:lnTo>
                      <a:lnTo>
                        <a:pt x="1" y="4"/>
                      </a:lnTo>
                      <a:lnTo>
                        <a:pt x="1" y="4"/>
                      </a:lnTo>
                      <a:lnTo>
                        <a:pt x="1" y="4"/>
                      </a:lnTo>
                      <a:lnTo>
                        <a:pt x="1" y="4"/>
                      </a:lnTo>
                      <a:lnTo>
                        <a:pt x="2" y="5"/>
                      </a:lnTo>
                      <a:lnTo>
                        <a:pt x="3" y="5"/>
                      </a:lnTo>
                      <a:lnTo>
                        <a:pt x="3" y="5"/>
                      </a:lnTo>
                      <a:lnTo>
                        <a:pt x="3" y="5"/>
                      </a:lnTo>
                      <a:lnTo>
                        <a:pt x="4" y="3"/>
                      </a:lnTo>
                      <a:lnTo>
                        <a:pt x="4" y="3"/>
                      </a:lnTo>
                      <a:lnTo>
                        <a:pt x="4" y="3"/>
                      </a:lnTo>
                      <a:lnTo>
                        <a:pt x="3" y="2"/>
                      </a:lnTo>
                      <a:lnTo>
                        <a:pt x="2" y="2"/>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3" name="Gruppieren 1452">
                  <a:extLst>
                    <a:ext uri="{FF2B5EF4-FFF2-40B4-BE49-F238E27FC236}">
                      <a16:creationId xmlns:a16="http://schemas.microsoft.com/office/drawing/2014/main" id="{7D401C45-D84C-4160-ACAE-E5B0C0B9BA41}"/>
                    </a:ext>
                  </a:extLst>
                </p:cNvPr>
                <p:cNvGrpSpPr/>
                <p:nvPr/>
              </p:nvGrpSpPr>
              <p:grpSpPr>
                <a:xfrm>
                  <a:off x="8872350" y="5216455"/>
                  <a:ext cx="326655" cy="355650"/>
                  <a:chOff x="8872350" y="5216455"/>
                  <a:chExt cx="326655" cy="355650"/>
                </a:xfrm>
                <a:grpFill/>
              </p:grpSpPr>
              <p:sp>
                <p:nvSpPr>
                  <p:cNvPr id="1367" name="Freeform 60">
                    <a:extLst>
                      <a:ext uri="{FF2B5EF4-FFF2-40B4-BE49-F238E27FC236}">
                        <a16:creationId xmlns:a16="http://schemas.microsoft.com/office/drawing/2014/main" id="{86394C19-A2D3-4E99-8125-22B748C73E9C}"/>
                      </a:ext>
                    </a:extLst>
                  </p:cNvPr>
                  <p:cNvSpPr>
                    <a:spLocks/>
                  </p:cNvSpPr>
                  <p:nvPr/>
                </p:nvSpPr>
                <p:spPr bwMode="gray">
                  <a:xfrm>
                    <a:off x="9092275" y="5284351"/>
                    <a:ext cx="16169" cy="16163"/>
                  </a:xfrm>
                  <a:custGeom>
                    <a:avLst/>
                    <a:gdLst>
                      <a:gd name="T0" fmla="*/ 4 w 5"/>
                      <a:gd name="T1" fmla="*/ 4 h 5"/>
                      <a:gd name="T2" fmla="*/ 5 w 5"/>
                      <a:gd name="T3" fmla="*/ 4 h 5"/>
                      <a:gd name="T4" fmla="*/ 4 w 5"/>
                      <a:gd name="T5" fmla="*/ 3 h 5"/>
                      <a:gd name="T6" fmla="*/ 4 w 5"/>
                      <a:gd name="T7" fmla="*/ 1 h 5"/>
                      <a:gd name="T8" fmla="*/ 3 w 5"/>
                      <a:gd name="T9" fmla="*/ 0 h 5"/>
                      <a:gd name="T10" fmla="*/ 0 w 5"/>
                      <a:gd name="T11" fmla="*/ 2 h 5"/>
                      <a:gd name="T12" fmla="*/ 1 w 5"/>
                      <a:gd name="T13" fmla="*/ 4 h 5"/>
                      <a:gd name="T14" fmla="*/ 3 w 5"/>
                      <a:gd name="T15" fmla="*/ 5 h 5"/>
                      <a:gd name="T16" fmla="*/ 4 w 5"/>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4"/>
                        </a:moveTo>
                        <a:lnTo>
                          <a:pt x="5" y="4"/>
                        </a:lnTo>
                        <a:lnTo>
                          <a:pt x="4" y="3"/>
                        </a:lnTo>
                        <a:lnTo>
                          <a:pt x="4" y="1"/>
                        </a:lnTo>
                        <a:lnTo>
                          <a:pt x="3" y="0"/>
                        </a:lnTo>
                        <a:lnTo>
                          <a:pt x="0" y="2"/>
                        </a:lnTo>
                        <a:lnTo>
                          <a:pt x="1" y="4"/>
                        </a:lnTo>
                        <a:lnTo>
                          <a:pt x="3" y="5"/>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8" name="Freeform 61">
                    <a:extLst>
                      <a:ext uri="{FF2B5EF4-FFF2-40B4-BE49-F238E27FC236}">
                        <a16:creationId xmlns:a16="http://schemas.microsoft.com/office/drawing/2014/main" id="{718DE37C-F709-4736-BDE8-77708BE1ECA3}"/>
                      </a:ext>
                    </a:extLst>
                  </p:cNvPr>
                  <p:cNvSpPr>
                    <a:spLocks/>
                  </p:cNvSpPr>
                  <p:nvPr/>
                </p:nvSpPr>
                <p:spPr bwMode="gray">
                  <a:xfrm>
                    <a:off x="9118149" y="5339316"/>
                    <a:ext cx="19407" cy="12931"/>
                  </a:xfrm>
                  <a:custGeom>
                    <a:avLst/>
                    <a:gdLst>
                      <a:gd name="T0" fmla="*/ 6 w 6"/>
                      <a:gd name="T1" fmla="*/ 1 h 4"/>
                      <a:gd name="T2" fmla="*/ 5 w 6"/>
                      <a:gd name="T3" fmla="*/ 1 h 4"/>
                      <a:gd name="T4" fmla="*/ 5 w 6"/>
                      <a:gd name="T5" fmla="*/ 0 h 4"/>
                      <a:gd name="T6" fmla="*/ 4 w 6"/>
                      <a:gd name="T7" fmla="*/ 0 h 4"/>
                      <a:gd name="T8" fmla="*/ 1 w 6"/>
                      <a:gd name="T9" fmla="*/ 1 h 4"/>
                      <a:gd name="T10" fmla="*/ 0 w 6"/>
                      <a:gd name="T11" fmla="*/ 3 h 4"/>
                      <a:gd name="T12" fmla="*/ 1 w 6"/>
                      <a:gd name="T13" fmla="*/ 4 h 4"/>
                      <a:gd name="T14" fmla="*/ 3 w 6"/>
                      <a:gd name="T15" fmla="*/ 3 h 4"/>
                      <a:gd name="T16" fmla="*/ 4 w 6"/>
                      <a:gd name="T17" fmla="*/ 4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5" y="1"/>
                        </a:lnTo>
                        <a:lnTo>
                          <a:pt x="5" y="0"/>
                        </a:lnTo>
                        <a:lnTo>
                          <a:pt x="4" y="0"/>
                        </a:lnTo>
                        <a:lnTo>
                          <a:pt x="1" y="1"/>
                        </a:lnTo>
                        <a:lnTo>
                          <a:pt x="0" y="3"/>
                        </a:lnTo>
                        <a:lnTo>
                          <a:pt x="1" y="4"/>
                        </a:lnTo>
                        <a:lnTo>
                          <a:pt x="3" y="3"/>
                        </a:lnTo>
                        <a:lnTo>
                          <a:pt x="4" y="4"/>
                        </a:lnTo>
                        <a:lnTo>
                          <a:pt x="6"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9" name="Freeform 66">
                    <a:extLst>
                      <a:ext uri="{FF2B5EF4-FFF2-40B4-BE49-F238E27FC236}">
                        <a16:creationId xmlns:a16="http://schemas.microsoft.com/office/drawing/2014/main" id="{0C801D7A-0AD5-4A52-8D04-4096CEC8C957}"/>
                      </a:ext>
                    </a:extLst>
                  </p:cNvPr>
                  <p:cNvSpPr>
                    <a:spLocks/>
                  </p:cNvSpPr>
                  <p:nvPr/>
                </p:nvSpPr>
                <p:spPr bwMode="gray">
                  <a:xfrm>
                    <a:off x="9101980" y="5471877"/>
                    <a:ext cx="16169" cy="19401"/>
                  </a:xfrm>
                  <a:custGeom>
                    <a:avLst/>
                    <a:gdLst>
                      <a:gd name="T0" fmla="*/ 4 w 5"/>
                      <a:gd name="T1" fmla="*/ 6 h 6"/>
                      <a:gd name="T2" fmla="*/ 5 w 5"/>
                      <a:gd name="T3" fmla="*/ 5 h 6"/>
                      <a:gd name="T4" fmla="*/ 5 w 5"/>
                      <a:gd name="T5" fmla="*/ 3 h 6"/>
                      <a:gd name="T6" fmla="*/ 5 w 5"/>
                      <a:gd name="T7" fmla="*/ 2 h 6"/>
                      <a:gd name="T8" fmla="*/ 2 w 5"/>
                      <a:gd name="T9" fmla="*/ 0 h 6"/>
                      <a:gd name="T10" fmla="*/ 1 w 5"/>
                      <a:gd name="T11" fmla="*/ 0 h 6"/>
                      <a:gd name="T12" fmla="*/ 0 w 5"/>
                      <a:gd name="T13" fmla="*/ 1 h 6"/>
                      <a:gd name="T14" fmla="*/ 2 w 5"/>
                      <a:gd name="T15" fmla="*/ 3 h 6"/>
                      <a:gd name="T16" fmla="*/ 4 w 5"/>
                      <a:gd name="T17" fmla="*/ 6 h 6"/>
                      <a:gd name="T18" fmla="*/ 4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6"/>
                        </a:moveTo>
                        <a:lnTo>
                          <a:pt x="5" y="5"/>
                        </a:lnTo>
                        <a:lnTo>
                          <a:pt x="5" y="3"/>
                        </a:lnTo>
                        <a:lnTo>
                          <a:pt x="5" y="2"/>
                        </a:lnTo>
                        <a:lnTo>
                          <a:pt x="2" y="0"/>
                        </a:lnTo>
                        <a:lnTo>
                          <a:pt x="1" y="0"/>
                        </a:lnTo>
                        <a:lnTo>
                          <a:pt x="0" y="1"/>
                        </a:lnTo>
                        <a:lnTo>
                          <a:pt x="2" y="3"/>
                        </a:lnTo>
                        <a:lnTo>
                          <a:pt x="4" y="6"/>
                        </a:lnTo>
                        <a:lnTo>
                          <a:pt x="4"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0" name="Freeform 67">
                    <a:extLst>
                      <a:ext uri="{FF2B5EF4-FFF2-40B4-BE49-F238E27FC236}">
                        <a16:creationId xmlns:a16="http://schemas.microsoft.com/office/drawing/2014/main" id="{ABF8E2E5-6DC6-46F5-9B6A-14E50C530CE5}"/>
                      </a:ext>
                    </a:extLst>
                  </p:cNvPr>
                  <p:cNvSpPr>
                    <a:spLocks/>
                  </p:cNvSpPr>
                  <p:nvPr/>
                </p:nvSpPr>
                <p:spPr bwMode="gray">
                  <a:xfrm>
                    <a:off x="9140789" y="5523607"/>
                    <a:ext cx="6469" cy="16163"/>
                  </a:xfrm>
                  <a:custGeom>
                    <a:avLst/>
                    <a:gdLst>
                      <a:gd name="T0" fmla="*/ 0 w 2"/>
                      <a:gd name="T1" fmla="*/ 5 h 5"/>
                      <a:gd name="T2" fmla="*/ 2 w 2"/>
                      <a:gd name="T3" fmla="*/ 5 h 5"/>
                      <a:gd name="T4" fmla="*/ 2 w 2"/>
                      <a:gd name="T5" fmla="*/ 0 h 5"/>
                      <a:gd name="T6" fmla="*/ 1 w 2"/>
                      <a:gd name="T7" fmla="*/ 1 h 5"/>
                      <a:gd name="T8" fmla="*/ 0 w 2"/>
                      <a:gd name="T9" fmla="*/ 2 h 5"/>
                      <a:gd name="T10" fmla="*/ 0 w 2"/>
                      <a:gd name="T11" fmla="*/ 5 h 5"/>
                      <a:gd name="T12" fmla="*/ 0 w 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5"/>
                        </a:moveTo>
                        <a:lnTo>
                          <a:pt x="2" y="5"/>
                        </a:lnTo>
                        <a:lnTo>
                          <a:pt x="2" y="0"/>
                        </a:lnTo>
                        <a:lnTo>
                          <a:pt x="1" y="1"/>
                        </a:lnTo>
                        <a:lnTo>
                          <a:pt x="0" y="2"/>
                        </a:lnTo>
                        <a:lnTo>
                          <a:pt x="0" y="5"/>
                        </a:lnTo>
                        <a:lnTo>
                          <a:pt x="0"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1" name="Freeform 68">
                    <a:extLst>
                      <a:ext uri="{FF2B5EF4-FFF2-40B4-BE49-F238E27FC236}">
                        <a16:creationId xmlns:a16="http://schemas.microsoft.com/office/drawing/2014/main" id="{8BCDE5B3-D22E-4A9B-A679-BBF75EBC4EF7}"/>
                      </a:ext>
                    </a:extLst>
                  </p:cNvPr>
                  <p:cNvSpPr>
                    <a:spLocks/>
                  </p:cNvSpPr>
                  <p:nvPr/>
                </p:nvSpPr>
                <p:spPr bwMode="gray">
                  <a:xfrm>
                    <a:off x="8882055" y="5442779"/>
                    <a:ext cx="19407" cy="22633"/>
                  </a:xfrm>
                  <a:custGeom>
                    <a:avLst/>
                    <a:gdLst>
                      <a:gd name="T0" fmla="*/ 5 w 6"/>
                      <a:gd name="T1" fmla="*/ 7 h 7"/>
                      <a:gd name="T2" fmla="*/ 6 w 6"/>
                      <a:gd name="T3" fmla="*/ 5 h 7"/>
                      <a:gd name="T4" fmla="*/ 4 w 6"/>
                      <a:gd name="T5" fmla="*/ 3 h 7"/>
                      <a:gd name="T6" fmla="*/ 3 w 6"/>
                      <a:gd name="T7" fmla="*/ 0 h 7"/>
                      <a:gd name="T8" fmla="*/ 2 w 6"/>
                      <a:gd name="T9" fmla="*/ 1 h 7"/>
                      <a:gd name="T10" fmla="*/ 0 w 6"/>
                      <a:gd name="T11" fmla="*/ 3 h 7"/>
                      <a:gd name="T12" fmla="*/ 2 w 6"/>
                      <a:gd name="T13" fmla="*/ 6 h 7"/>
                      <a:gd name="T14" fmla="*/ 4 w 6"/>
                      <a:gd name="T15" fmla="*/ 6 h 7"/>
                      <a:gd name="T16" fmla="*/ 5 w 6"/>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5" y="7"/>
                        </a:moveTo>
                        <a:lnTo>
                          <a:pt x="6" y="5"/>
                        </a:lnTo>
                        <a:lnTo>
                          <a:pt x="4" y="3"/>
                        </a:lnTo>
                        <a:lnTo>
                          <a:pt x="3" y="0"/>
                        </a:lnTo>
                        <a:lnTo>
                          <a:pt x="2" y="1"/>
                        </a:lnTo>
                        <a:lnTo>
                          <a:pt x="0" y="3"/>
                        </a:lnTo>
                        <a:lnTo>
                          <a:pt x="2" y="6"/>
                        </a:lnTo>
                        <a:lnTo>
                          <a:pt x="4" y="6"/>
                        </a:lnTo>
                        <a:lnTo>
                          <a:pt x="5"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2" name="Freeform 69">
                    <a:extLst>
                      <a:ext uri="{FF2B5EF4-FFF2-40B4-BE49-F238E27FC236}">
                        <a16:creationId xmlns:a16="http://schemas.microsoft.com/office/drawing/2014/main" id="{DEA59246-9D35-41A0-90C3-1EB5BFB6164E}"/>
                      </a:ext>
                    </a:extLst>
                  </p:cNvPr>
                  <p:cNvSpPr>
                    <a:spLocks/>
                  </p:cNvSpPr>
                  <p:nvPr/>
                </p:nvSpPr>
                <p:spPr bwMode="gray">
                  <a:xfrm>
                    <a:off x="9014655" y="5403978"/>
                    <a:ext cx="84089" cy="67896"/>
                  </a:xfrm>
                  <a:custGeom>
                    <a:avLst/>
                    <a:gdLst>
                      <a:gd name="T0" fmla="*/ 26 w 26"/>
                      <a:gd name="T1" fmla="*/ 19 h 21"/>
                      <a:gd name="T2" fmla="*/ 26 w 26"/>
                      <a:gd name="T3" fmla="*/ 20 h 21"/>
                      <a:gd name="T4" fmla="*/ 26 w 26"/>
                      <a:gd name="T5" fmla="*/ 17 h 21"/>
                      <a:gd name="T6" fmla="*/ 22 w 26"/>
                      <a:gd name="T7" fmla="*/ 16 h 21"/>
                      <a:gd name="T8" fmla="*/ 20 w 26"/>
                      <a:gd name="T9" fmla="*/ 12 h 21"/>
                      <a:gd name="T10" fmla="*/ 20 w 26"/>
                      <a:gd name="T11" fmla="*/ 9 h 21"/>
                      <a:gd name="T12" fmla="*/ 18 w 26"/>
                      <a:gd name="T13" fmla="*/ 8 h 21"/>
                      <a:gd name="T14" fmla="*/ 14 w 26"/>
                      <a:gd name="T15" fmla="*/ 7 h 21"/>
                      <a:gd name="T16" fmla="*/ 11 w 26"/>
                      <a:gd name="T17" fmla="*/ 5 h 21"/>
                      <a:gd name="T18" fmla="*/ 6 w 26"/>
                      <a:gd name="T19" fmla="*/ 1 h 21"/>
                      <a:gd name="T20" fmla="*/ 6 w 26"/>
                      <a:gd name="T21" fmla="*/ 0 h 21"/>
                      <a:gd name="T22" fmla="*/ 4 w 26"/>
                      <a:gd name="T23" fmla="*/ 0 h 21"/>
                      <a:gd name="T24" fmla="*/ 1 w 26"/>
                      <a:gd name="T25" fmla="*/ 2 h 21"/>
                      <a:gd name="T26" fmla="*/ 0 w 26"/>
                      <a:gd name="T27" fmla="*/ 3 h 21"/>
                      <a:gd name="T28" fmla="*/ 3 w 26"/>
                      <a:gd name="T29" fmla="*/ 3 h 21"/>
                      <a:gd name="T30" fmla="*/ 6 w 26"/>
                      <a:gd name="T31" fmla="*/ 7 h 21"/>
                      <a:gd name="T32" fmla="*/ 9 w 26"/>
                      <a:gd name="T33" fmla="*/ 9 h 21"/>
                      <a:gd name="T34" fmla="*/ 10 w 26"/>
                      <a:gd name="T35" fmla="*/ 11 h 21"/>
                      <a:gd name="T36" fmla="*/ 12 w 26"/>
                      <a:gd name="T37" fmla="*/ 12 h 21"/>
                      <a:gd name="T38" fmla="*/ 15 w 26"/>
                      <a:gd name="T39" fmla="*/ 13 h 21"/>
                      <a:gd name="T40" fmla="*/ 18 w 26"/>
                      <a:gd name="T41" fmla="*/ 15 h 21"/>
                      <a:gd name="T42" fmla="*/ 19 w 26"/>
                      <a:gd name="T43" fmla="*/ 17 h 21"/>
                      <a:gd name="T44" fmla="*/ 20 w 26"/>
                      <a:gd name="T45" fmla="*/ 20 h 21"/>
                      <a:gd name="T46" fmla="*/ 22 w 26"/>
                      <a:gd name="T47" fmla="*/ 21 h 21"/>
                      <a:gd name="T48" fmla="*/ 26 w 26"/>
                      <a:gd name="T49" fmla="*/ 21 h 21"/>
                      <a:gd name="T50" fmla="*/ 26 w 26"/>
                      <a:gd name="T5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 h="21">
                        <a:moveTo>
                          <a:pt x="26" y="19"/>
                        </a:moveTo>
                        <a:lnTo>
                          <a:pt x="26" y="20"/>
                        </a:lnTo>
                        <a:lnTo>
                          <a:pt x="26" y="17"/>
                        </a:lnTo>
                        <a:lnTo>
                          <a:pt x="22" y="16"/>
                        </a:lnTo>
                        <a:lnTo>
                          <a:pt x="20" y="12"/>
                        </a:lnTo>
                        <a:lnTo>
                          <a:pt x="20" y="9"/>
                        </a:lnTo>
                        <a:lnTo>
                          <a:pt x="18" y="8"/>
                        </a:lnTo>
                        <a:lnTo>
                          <a:pt x="14" y="7"/>
                        </a:lnTo>
                        <a:lnTo>
                          <a:pt x="11" y="5"/>
                        </a:lnTo>
                        <a:lnTo>
                          <a:pt x="6" y="1"/>
                        </a:lnTo>
                        <a:lnTo>
                          <a:pt x="6" y="0"/>
                        </a:lnTo>
                        <a:lnTo>
                          <a:pt x="4" y="0"/>
                        </a:lnTo>
                        <a:lnTo>
                          <a:pt x="1" y="2"/>
                        </a:lnTo>
                        <a:lnTo>
                          <a:pt x="0" y="3"/>
                        </a:lnTo>
                        <a:lnTo>
                          <a:pt x="3" y="3"/>
                        </a:lnTo>
                        <a:lnTo>
                          <a:pt x="6" y="7"/>
                        </a:lnTo>
                        <a:lnTo>
                          <a:pt x="9" y="9"/>
                        </a:lnTo>
                        <a:lnTo>
                          <a:pt x="10" y="11"/>
                        </a:lnTo>
                        <a:lnTo>
                          <a:pt x="12" y="12"/>
                        </a:lnTo>
                        <a:lnTo>
                          <a:pt x="15" y="13"/>
                        </a:lnTo>
                        <a:lnTo>
                          <a:pt x="18" y="15"/>
                        </a:lnTo>
                        <a:lnTo>
                          <a:pt x="19" y="17"/>
                        </a:lnTo>
                        <a:lnTo>
                          <a:pt x="20" y="20"/>
                        </a:lnTo>
                        <a:lnTo>
                          <a:pt x="22" y="21"/>
                        </a:lnTo>
                        <a:lnTo>
                          <a:pt x="26" y="21"/>
                        </a:lnTo>
                        <a:lnTo>
                          <a:pt x="26" y="1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3" name="Freeform 129">
                    <a:extLst>
                      <a:ext uri="{FF2B5EF4-FFF2-40B4-BE49-F238E27FC236}">
                        <a16:creationId xmlns:a16="http://schemas.microsoft.com/office/drawing/2014/main" id="{54819877-4675-4008-A372-E6413B208B46}"/>
                      </a:ext>
                    </a:extLst>
                  </p:cNvPr>
                  <p:cNvSpPr>
                    <a:spLocks/>
                  </p:cNvSpPr>
                  <p:nvPr/>
                </p:nvSpPr>
                <p:spPr bwMode="gray">
                  <a:xfrm>
                    <a:off x="8872350" y="5216455"/>
                    <a:ext cx="326655" cy="355650"/>
                  </a:xfrm>
                  <a:custGeom>
                    <a:avLst/>
                    <a:gdLst>
                      <a:gd name="T0" fmla="*/ 94 w 101"/>
                      <a:gd name="T1" fmla="*/ 0 h 110"/>
                      <a:gd name="T2" fmla="*/ 84 w 101"/>
                      <a:gd name="T3" fmla="*/ 11 h 110"/>
                      <a:gd name="T4" fmla="*/ 68 w 101"/>
                      <a:gd name="T5" fmla="*/ 5 h 110"/>
                      <a:gd name="T6" fmla="*/ 47 w 101"/>
                      <a:gd name="T7" fmla="*/ 9 h 110"/>
                      <a:gd name="T8" fmla="*/ 38 w 101"/>
                      <a:gd name="T9" fmla="*/ 13 h 110"/>
                      <a:gd name="T10" fmla="*/ 23 w 101"/>
                      <a:gd name="T11" fmla="*/ 18 h 110"/>
                      <a:gd name="T12" fmla="*/ 14 w 101"/>
                      <a:gd name="T13" fmla="*/ 26 h 110"/>
                      <a:gd name="T14" fmla="*/ 4 w 101"/>
                      <a:gd name="T15" fmla="*/ 37 h 110"/>
                      <a:gd name="T16" fmla="*/ 0 w 101"/>
                      <a:gd name="T17" fmla="*/ 44 h 110"/>
                      <a:gd name="T18" fmla="*/ 4 w 101"/>
                      <a:gd name="T19" fmla="*/ 51 h 110"/>
                      <a:gd name="T20" fmla="*/ 14 w 101"/>
                      <a:gd name="T21" fmla="*/ 58 h 110"/>
                      <a:gd name="T22" fmla="*/ 9 w 101"/>
                      <a:gd name="T23" fmla="*/ 61 h 110"/>
                      <a:gd name="T24" fmla="*/ 15 w 101"/>
                      <a:gd name="T25" fmla="*/ 71 h 110"/>
                      <a:gd name="T26" fmla="*/ 19 w 101"/>
                      <a:gd name="T27" fmla="*/ 70 h 110"/>
                      <a:gd name="T28" fmla="*/ 31 w 101"/>
                      <a:gd name="T29" fmla="*/ 71 h 110"/>
                      <a:gd name="T30" fmla="*/ 40 w 101"/>
                      <a:gd name="T31" fmla="*/ 70 h 110"/>
                      <a:gd name="T32" fmla="*/ 46 w 101"/>
                      <a:gd name="T33" fmla="*/ 77 h 110"/>
                      <a:gd name="T34" fmla="*/ 33 w 101"/>
                      <a:gd name="T35" fmla="*/ 74 h 110"/>
                      <a:gd name="T36" fmla="*/ 25 w 101"/>
                      <a:gd name="T37" fmla="*/ 73 h 110"/>
                      <a:gd name="T38" fmla="*/ 15 w 101"/>
                      <a:gd name="T39" fmla="*/ 80 h 110"/>
                      <a:gd name="T40" fmla="*/ 21 w 101"/>
                      <a:gd name="T41" fmla="*/ 88 h 110"/>
                      <a:gd name="T42" fmla="*/ 23 w 101"/>
                      <a:gd name="T43" fmla="*/ 101 h 110"/>
                      <a:gd name="T44" fmla="*/ 27 w 101"/>
                      <a:gd name="T45" fmla="*/ 100 h 110"/>
                      <a:gd name="T46" fmla="*/ 32 w 101"/>
                      <a:gd name="T47" fmla="*/ 102 h 110"/>
                      <a:gd name="T48" fmla="*/ 36 w 101"/>
                      <a:gd name="T49" fmla="*/ 110 h 110"/>
                      <a:gd name="T50" fmla="*/ 41 w 101"/>
                      <a:gd name="T51" fmla="*/ 106 h 110"/>
                      <a:gd name="T52" fmla="*/ 45 w 101"/>
                      <a:gd name="T53" fmla="*/ 103 h 110"/>
                      <a:gd name="T54" fmla="*/ 40 w 101"/>
                      <a:gd name="T55" fmla="*/ 88 h 110"/>
                      <a:gd name="T56" fmla="*/ 47 w 101"/>
                      <a:gd name="T57" fmla="*/ 92 h 110"/>
                      <a:gd name="T58" fmla="*/ 51 w 101"/>
                      <a:gd name="T59" fmla="*/ 88 h 110"/>
                      <a:gd name="T60" fmla="*/ 46 w 101"/>
                      <a:gd name="T61" fmla="*/ 79 h 110"/>
                      <a:gd name="T62" fmla="*/ 57 w 101"/>
                      <a:gd name="T63" fmla="*/ 82 h 110"/>
                      <a:gd name="T64" fmla="*/ 58 w 101"/>
                      <a:gd name="T65" fmla="*/ 73 h 110"/>
                      <a:gd name="T66" fmla="*/ 53 w 101"/>
                      <a:gd name="T67" fmla="*/ 68 h 110"/>
                      <a:gd name="T68" fmla="*/ 46 w 101"/>
                      <a:gd name="T69" fmla="*/ 65 h 110"/>
                      <a:gd name="T70" fmla="*/ 38 w 101"/>
                      <a:gd name="T71" fmla="*/ 61 h 110"/>
                      <a:gd name="T72" fmla="*/ 42 w 101"/>
                      <a:gd name="T73" fmla="*/ 59 h 110"/>
                      <a:gd name="T74" fmla="*/ 42 w 101"/>
                      <a:gd name="T75" fmla="*/ 54 h 110"/>
                      <a:gd name="T76" fmla="*/ 47 w 101"/>
                      <a:gd name="T77" fmla="*/ 53 h 110"/>
                      <a:gd name="T78" fmla="*/ 49 w 101"/>
                      <a:gd name="T79" fmla="*/ 55 h 110"/>
                      <a:gd name="T80" fmla="*/ 42 w 101"/>
                      <a:gd name="T81" fmla="*/ 45 h 110"/>
                      <a:gd name="T82" fmla="*/ 38 w 101"/>
                      <a:gd name="T83" fmla="*/ 35 h 110"/>
                      <a:gd name="T84" fmla="*/ 43 w 101"/>
                      <a:gd name="T85" fmla="*/ 25 h 110"/>
                      <a:gd name="T86" fmla="*/ 49 w 101"/>
                      <a:gd name="T87" fmla="*/ 32 h 110"/>
                      <a:gd name="T88" fmla="*/ 55 w 101"/>
                      <a:gd name="T89" fmla="*/ 38 h 110"/>
                      <a:gd name="T90" fmla="*/ 53 w 101"/>
                      <a:gd name="T91" fmla="*/ 32 h 110"/>
                      <a:gd name="T92" fmla="*/ 60 w 101"/>
                      <a:gd name="T93" fmla="*/ 39 h 110"/>
                      <a:gd name="T94" fmla="*/ 58 w 101"/>
                      <a:gd name="T95" fmla="*/ 30 h 110"/>
                      <a:gd name="T96" fmla="*/ 64 w 101"/>
                      <a:gd name="T97" fmla="*/ 32 h 110"/>
                      <a:gd name="T98" fmla="*/ 55 w 101"/>
                      <a:gd name="T99" fmla="*/ 25 h 110"/>
                      <a:gd name="T100" fmla="*/ 67 w 101"/>
                      <a:gd name="T101" fmla="*/ 18 h 110"/>
                      <a:gd name="T102" fmla="*/ 74 w 101"/>
                      <a:gd name="T103" fmla="*/ 19 h 110"/>
                      <a:gd name="T104" fmla="*/ 93 w 101"/>
                      <a:gd name="T105" fmla="*/ 23 h 110"/>
                      <a:gd name="T106" fmla="*/ 98 w 101"/>
                      <a:gd name="T107" fmla="*/ 10 h 110"/>
                      <a:gd name="T108" fmla="*/ 98 w 101"/>
                      <a:gd name="T109"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 h="110">
                        <a:moveTo>
                          <a:pt x="98" y="2"/>
                        </a:moveTo>
                        <a:lnTo>
                          <a:pt x="98" y="0"/>
                        </a:lnTo>
                        <a:lnTo>
                          <a:pt x="94" y="0"/>
                        </a:lnTo>
                        <a:lnTo>
                          <a:pt x="94" y="6"/>
                        </a:lnTo>
                        <a:lnTo>
                          <a:pt x="90" y="9"/>
                        </a:lnTo>
                        <a:lnTo>
                          <a:pt x="84" y="11"/>
                        </a:lnTo>
                        <a:lnTo>
                          <a:pt x="73" y="7"/>
                        </a:lnTo>
                        <a:lnTo>
                          <a:pt x="71" y="5"/>
                        </a:lnTo>
                        <a:lnTo>
                          <a:pt x="68" y="5"/>
                        </a:lnTo>
                        <a:lnTo>
                          <a:pt x="59" y="8"/>
                        </a:lnTo>
                        <a:lnTo>
                          <a:pt x="52" y="8"/>
                        </a:lnTo>
                        <a:lnTo>
                          <a:pt x="47" y="9"/>
                        </a:lnTo>
                        <a:lnTo>
                          <a:pt x="43" y="9"/>
                        </a:lnTo>
                        <a:lnTo>
                          <a:pt x="42" y="9"/>
                        </a:lnTo>
                        <a:lnTo>
                          <a:pt x="38" y="13"/>
                        </a:lnTo>
                        <a:lnTo>
                          <a:pt x="32" y="13"/>
                        </a:lnTo>
                        <a:lnTo>
                          <a:pt x="27" y="15"/>
                        </a:lnTo>
                        <a:lnTo>
                          <a:pt x="23" y="18"/>
                        </a:lnTo>
                        <a:lnTo>
                          <a:pt x="13" y="19"/>
                        </a:lnTo>
                        <a:lnTo>
                          <a:pt x="14" y="22"/>
                        </a:lnTo>
                        <a:lnTo>
                          <a:pt x="14" y="26"/>
                        </a:lnTo>
                        <a:lnTo>
                          <a:pt x="10" y="30"/>
                        </a:lnTo>
                        <a:lnTo>
                          <a:pt x="7" y="35"/>
                        </a:lnTo>
                        <a:lnTo>
                          <a:pt x="4" y="37"/>
                        </a:lnTo>
                        <a:lnTo>
                          <a:pt x="3" y="40"/>
                        </a:lnTo>
                        <a:lnTo>
                          <a:pt x="2" y="42"/>
                        </a:lnTo>
                        <a:lnTo>
                          <a:pt x="0" y="44"/>
                        </a:lnTo>
                        <a:lnTo>
                          <a:pt x="1" y="45"/>
                        </a:lnTo>
                        <a:lnTo>
                          <a:pt x="2" y="49"/>
                        </a:lnTo>
                        <a:lnTo>
                          <a:pt x="4" y="51"/>
                        </a:lnTo>
                        <a:lnTo>
                          <a:pt x="8" y="59"/>
                        </a:lnTo>
                        <a:lnTo>
                          <a:pt x="10" y="56"/>
                        </a:lnTo>
                        <a:lnTo>
                          <a:pt x="14" y="58"/>
                        </a:lnTo>
                        <a:lnTo>
                          <a:pt x="15" y="60"/>
                        </a:lnTo>
                        <a:lnTo>
                          <a:pt x="12" y="61"/>
                        </a:lnTo>
                        <a:lnTo>
                          <a:pt x="9" y="61"/>
                        </a:lnTo>
                        <a:lnTo>
                          <a:pt x="12" y="66"/>
                        </a:lnTo>
                        <a:lnTo>
                          <a:pt x="14" y="70"/>
                        </a:lnTo>
                        <a:lnTo>
                          <a:pt x="15" y="71"/>
                        </a:lnTo>
                        <a:lnTo>
                          <a:pt x="17" y="71"/>
                        </a:lnTo>
                        <a:lnTo>
                          <a:pt x="17" y="70"/>
                        </a:lnTo>
                        <a:lnTo>
                          <a:pt x="19" y="70"/>
                        </a:lnTo>
                        <a:lnTo>
                          <a:pt x="23" y="71"/>
                        </a:lnTo>
                        <a:lnTo>
                          <a:pt x="28" y="71"/>
                        </a:lnTo>
                        <a:lnTo>
                          <a:pt x="31" y="71"/>
                        </a:lnTo>
                        <a:lnTo>
                          <a:pt x="35" y="71"/>
                        </a:lnTo>
                        <a:lnTo>
                          <a:pt x="38" y="72"/>
                        </a:lnTo>
                        <a:lnTo>
                          <a:pt x="40" y="70"/>
                        </a:lnTo>
                        <a:lnTo>
                          <a:pt x="43" y="74"/>
                        </a:lnTo>
                        <a:lnTo>
                          <a:pt x="47" y="75"/>
                        </a:lnTo>
                        <a:lnTo>
                          <a:pt x="46" y="77"/>
                        </a:lnTo>
                        <a:lnTo>
                          <a:pt x="43" y="78"/>
                        </a:lnTo>
                        <a:lnTo>
                          <a:pt x="36" y="75"/>
                        </a:lnTo>
                        <a:lnTo>
                          <a:pt x="33" y="74"/>
                        </a:lnTo>
                        <a:lnTo>
                          <a:pt x="31" y="74"/>
                        </a:lnTo>
                        <a:lnTo>
                          <a:pt x="29" y="72"/>
                        </a:lnTo>
                        <a:lnTo>
                          <a:pt x="25" y="73"/>
                        </a:lnTo>
                        <a:lnTo>
                          <a:pt x="21" y="75"/>
                        </a:lnTo>
                        <a:lnTo>
                          <a:pt x="19" y="75"/>
                        </a:lnTo>
                        <a:lnTo>
                          <a:pt x="15" y="80"/>
                        </a:lnTo>
                        <a:lnTo>
                          <a:pt x="15" y="83"/>
                        </a:lnTo>
                        <a:lnTo>
                          <a:pt x="17" y="87"/>
                        </a:lnTo>
                        <a:lnTo>
                          <a:pt x="21" y="88"/>
                        </a:lnTo>
                        <a:lnTo>
                          <a:pt x="23" y="92"/>
                        </a:lnTo>
                        <a:lnTo>
                          <a:pt x="22" y="97"/>
                        </a:lnTo>
                        <a:lnTo>
                          <a:pt x="23" y="101"/>
                        </a:lnTo>
                        <a:lnTo>
                          <a:pt x="24" y="103"/>
                        </a:lnTo>
                        <a:lnTo>
                          <a:pt x="27" y="104"/>
                        </a:lnTo>
                        <a:lnTo>
                          <a:pt x="27" y="100"/>
                        </a:lnTo>
                        <a:lnTo>
                          <a:pt x="29" y="98"/>
                        </a:lnTo>
                        <a:lnTo>
                          <a:pt x="30" y="100"/>
                        </a:lnTo>
                        <a:lnTo>
                          <a:pt x="32" y="102"/>
                        </a:lnTo>
                        <a:lnTo>
                          <a:pt x="34" y="107"/>
                        </a:lnTo>
                        <a:lnTo>
                          <a:pt x="34" y="110"/>
                        </a:lnTo>
                        <a:lnTo>
                          <a:pt x="36" y="110"/>
                        </a:lnTo>
                        <a:lnTo>
                          <a:pt x="37" y="104"/>
                        </a:lnTo>
                        <a:lnTo>
                          <a:pt x="40" y="103"/>
                        </a:lnTo>
                        <a:lnTo>
                          <a:pt x="41" y="106"/>
                        </a:lnTo>
                        <a:lnTo>
                          <a:pt x="43" y="108"/>
                        </a:lnTo>
                        <a:lnTo>
                          <a:pt x="46" y="109"/>
                        </a:lnTo>
                        <a:lnTo>
                          <a:pt x="45" y="103"/>
                        </a:lnTo>
                        <a:lnTo>
                          <a:pt x="43" y="94"/>
                        </a:lnTo>
                        <a:lnTo>
                          <a:pt x="41" y="91"/>
                        </a:lnTo>
                        <a:lnTo>
                          <a:pt x="40" y="88"/>
                        </a:lnTo>
                        <a:lnTo>
                          <a:pt x="46" y="91"/>
                        </a:lnTo>
                        <a:lnTo>
                          <a:pt x="46" y="93"/>
                        </a:lnTo>
                        <a:lnTo>
                          <a:pt x="47" y="92"/>
                        </a:lnTo>
                        <a:lnTo>
                          <a:pt x="49" y="91"/>
                        </a:lnTo>
                        <a:lnTo>
                          <a:pt x="52" y="90"/>
                        </a:lnTo>
                        <a:lnTo>
                          <a:pt x="51" y="88"/>
                        </a:lnTo>
                        <a:lnTo>
                          <a:pt x="48" y="86"/>
                        </a:lnTo>
                        <a:lnTo>
                          <a:pt x="46" y="82"/>
                        </a:lnTo>
                        <a:lnTo>
                          <a:pt x="46" y="79"/>
                        </a:lnTo>
                        <a:lnTo>
                          <a:pt x="50" y="79"/>
                        </a:lnTo>
                        <a:lnTo>
                          <a:pt x="54" y="79"/>
                        </a:lnTo>
                        <a:lnTo>
                          <a:pt x="57" y="82"/>
                        </a:lnTo>
                        <a:lnTo>
                          <a:pt x="61" y="84"/>
                        </a:lnTo>
                        <a:lnTo>
                          <a:pt x="60" y="74"/>
                        </a:lnTo>
                        <a:lnTo>
                          <a:pt x="58" y="73"/>
                        </a:lnTo>
                        <a:lnTo>
                          <a:pt x="57" y="72"/>
                        </a:lnTo>
                        <a:lnTo>
                          <a:pt x="55" y="70"/>
                        </a:lnTo>
                        <a:lnTo>
                          <a:pt x="53" y="68"/>
                        </a:lnTo>
                        <a:lnTo>
                          <a:pt x="50" y="68"/>
                        </a:lnTo>
                        <a:lnTo>
                          <a:pt x="49" y="65"/>
                        </a:lnTo>
                        <a:lnTo>
                          <a:pt x="46" y="65"/>
                        </a:lnTo>
                        <a:lnTo>
                          <a:pt x="45" y="64"/>
                        </a:lnTo>
                        <a:lnTo>
                          <a:pt x="42" y="63"/>
                        </a:lnTo>
                        <a:lnTo>
                          <a:pt x="38" y="61"/>
                        </a:lnTo>
                        <a:lnTo>
                          <a:pt x="37" y="60"/>
                        </a:lnTo>
                        <a:lnTo>
                          <a:pt x="40" y="59"/>
                        </a:lnTo>
                        <a:lnTo>
                          <a:pt x="42" y="59"/>
                        </a:lnTo>
                        <a:lnTo>
                          <a:pt x="43" y="59"/>
                        </a:lnTo>
                        <a:lnTo>
                          <a:pt x="44" y="58"/>
                        </a:lnTo>
                        <a:lnTo>
                          <a:pt x="42" y="54"/>
                        </a:lnTo>
                        <a:lnTo>
                          <a:pt x="43" y="51"/>
                        </a:lnTo>
                        <a:lnTo>
                          <a:pt x="46" y="52"/>
                        </a:lnTo>
                        <a:lnTo>
                          <a:pt x="47" y="53"/>
                        </a:lnTo>
                        <a:lnTo>
                          <a:pt x="46" y="56"/>
                        </a:lnTo>
                        <a:lnTo>
                          <a:pt x="48" y="56"/>
                        </a:lnTo>
                        <a:lnTo>
                          <a:pt x="49" y="55"/>
                        </a:lnTo>
                        <a:lnTo>
                          <a:pt x="49" y="53"/>
                        </a:lnTo>
                        <a:lnTo>
                          <a:pt x="47" y="49"/>
                        </a:lnTo>
                        <a:lnTo>
                          <a:pt x="42" y="45"/>
                        </a:lnTo>
                        <a:lnTo>
                          <a:pt x="41" y="40"/>
                        </a:lnTo>
                        <a:lnTo>
                          <a:pt x="39" y="38"/>
                        </a:lnTo>
                        <a:lnTo>
                          <a:pt x="38" y="35"/>
                        </a:lnTo>
                        <a:lnTo>
                          <a:pt x="38" y="30"/>
                        </a:lnTo>
                        <a:lnTo>
                          <a:pt x="39" y="26"/>
                        </a:lnTo>
                        <a:lnTo>
                          <a:pt x="43" y="25"/>
                        </a:lnTo>
                        <a:lnTo>
                          <a:pt x="42" y="27"/>
                        </a:lnTo>
                        <a:lnTo>
                          <a:pt x="42" y="28"/>
                        </a:lnTo>
                        <a:lnTo>
                          <a:pt x="49" y="32"/>
                        </a:lnTo>
                        <a:lnTo>
                          <a:pt x="50" y="36"/>
                        </a:lnTo>
                        <a:lnTo>
                          <a:pt x="54" y="39"/>
                        </a:lnTo>
                        <a:lnTo>
                          <a:pt x="55" y="38"/>
                        </a:lnTo>
                        <a:lnTo>
                          <a:pt x="53" y="36"/>
                        </a:lnTo>
                        <a:lnTo>
                          <a:pt x="52" y="32"/>
                        </a:lnTo>
                        <a:lnTo>
                          <a:pt x="53" y="32"/>
                        </a:lnTo>
                        <a:lnTo>
                          <a:pt x="56" y="34"/>
                        </a:lnTo>
                        <a:lnTo>
                          <a:pt x="58" y="36"/>
                        </a:lnTo>
                        <a:lnTo>
                          <a:pt x="60" y="39"/>
                        </a:lnTo>
                        <a:lnTo>
                          <a:pt x="59" y="35"/>
                        </a:lnTo>
                        <a:lnTo>
                          <a:pt x="57" y="32"/>
                        </a:lnTo>
                        <a:lnTo>
                          <a:pt x="58" y="30"/>
                        </a:lnTo>
                        <a:lnTo>
                          <a:pt x="62" y="31"/>
                        </a:lnTo>
                        <a:lnTo>
                          <a:pt x="65" y="34"/>
                        </a:lnTo>
                        <a:lnTo>
                          <a:pt x="64" y="32"/>
                        </a:lnTo>
                        <a:lnTo>
                          <a:pt x="62" y="29"/>
                        </a:lnTo>
                        <a:lnTo>
                          <a:pt x="58" y="27"/>
                        </a:lnTo>
                        <a:lnTo>
                          <a:pt x="55" y="25"/>
                        </a:lnTo>
                        <a:lnTo>
                          <a:pt x="59" y="22"/>
                        </a:lnTo>
                        <a:lnTo>
                          <a:pt x="64" y="21"/>
                        </a:lnTo>
                        <a:lnTo>
                          <a:pt x="67" y="18"/>
                        </a:lnTo>
                        <a:lnTo>
                          <a:pt x="70" y="19"/>
                        </a:lnTo>
                        <a:lnTo>
                          <a:pt x="72" y="19"/>
                        </a:lnTo>
                        <a:lnTo>
                          <a:pt x="74" y="19"/>
                        </a:lnTo>
                        <a:lnTo>
                          <a:pt x="77" y="17"/>
                        </a:lnTo>
                        <a:lnTo>
                          <a:pt x="90" y="21"/>
                        </a:lnTo>
                        <a:lnTo>
                          <a:pt x="93" y="23"/>
                        </a:lnTo>
                        <a:lnTo>
                          <a:pt x="96" y="18"/>
                        </a:lnTo>
                        <a:lnTo>
                          <a:pt x="97" y="14"/>
                        </a:lnTo>
                        <a:lnTo>
                          <a:pt x="98" y="10"/>
                        </a:lnTo>
                        <a:lnTo>
                          <a:pt x="101" y="7"/>
                        </a:lnTo>
                        <a:lnTo>
                          <a:pt x="101" y="4"/>
                        </a:lnTo>
                        <a:lnTo>
                          <a:pt x="98" y="2"/>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4" name="Freeform 1329">
                    <a:extLst>
                      <a:ext uri="{FF2B5EF4-FFF2-40B4-BE49-F238E27FC236}">
                        <a16:creationId xmlns:a16="http://schemas.microsoft.com/office/drawing/2014/main" id="{5AB2F27A-1200-4B02-B0F4-E2E49B5538E8}"/>
                      </a:ext>
                    </a:extLst>
                  </p:cNvPr>
                  <p:cNvSpPr>
                    <a:spLocks/>
                  </p:cNvSpPr>
                  <p:nvPr/>
                </p:nvSpPr>
                <p:spPr bwMode="gray">
                  <a:xfrm>
                    <a:off x="8894988" y="5471877"/>
                    <a:ext cx="16169" cy="19401"/>
                  </a:xfrm>
                  <a:custGeom>
                    <a:avLst/>
                    <a:gdLst>
                      <a:gd name="T0" fmla="*/ 1 w 5"/>
                      <a:gd name="T1" fmla="*/ 1 h 6"/>
                      <a:gd name="T2" fmla="*/ 1 w 5"/>
                      <a:gd name="T3" fmla="*/ 0 h 6"/>
                      <a:gd name="T4" fmla="*/ 0 w 5"/>
                      <a:gd name="T5" fmla="*/ 1 h 6"/>
                      <a:gd name="T6" fmla="*/ 0 w 5"/>
                      <a:gd name="T7" fmla="*/ 1 h 6"/>
                      <a:gd name="T8" fmla="*/ 0 w 5"/>
                      <a:gd name="T9" fmla="*/ 1 h 6"/>
                      <a:gd name="T10" fmla="*/ 0 w 5"/>
                      <a:gd name="T11" fmla="*/ 1 h 6"/>
                      <a:gd name="T12" fmla="*/ 0 w 5"/>
                      <a:gd name="T13" fmla="*/ 3 h 6"/>
                      <a:gd name="T14" fmla="*/ 1 w 5"/>
                      <a:gd name="T15" fmla="*/ 4 h 6"/>
                      <a:gd name="T16" fmla="*/ 1 w 5"/>
                      <a:gd name="T17" fmla="*/ 4 h 6"/>
                      <a:gd name="T18" fmla="*/ 1 w 5"/>
                      <a:gd name="T19" fmla="*/ 5 h 6"/>
                      <a:gd name="T20" fmla="*/ 1 w 5"/>
                      <a:gd name="T21" fmla="*/ 5 h 6"/>
                      <a:gd name="T22" fmla="*/ 3 w 5"/>
                      <a:gd name="T23" fmla="*/ 6 h 6"/>
                      <a:gd name="T24" fmla="*/ 3 w 5"/>
                      <a:gd name="T25" fmla="*/ 6 h 6"/>
                      <a:gd name="T26" fmla="*/ 3 w 5"/>
                      <a:gd name="T27" fmla="*/ 6 h 6"/>
                      <a:gd name="T28" fmla="*/ 3 w 5"/>
                      <a:gd name="T29" fmla="*/ 6 h 6"/>
                      <a:gd name="T30" fmla="*/ 3 w 5"/>
                      <a:gd name="T31" fmla="*/ 6 h 6"/>
                      <a:gd name="T32" fmla="*/ 3 w 5"/>
                      <a:gd name="T33" fmla="*/ 5 h 6"/>
                      <a:gd name="T34" fmla="*/ 3 w 5"/>
                      <a:gd name="T35" fmla="*/ 4 h 6"/>
                      <a:gd name="T36" fmla="*/ 4 w 5"/>
                      <a:gd name="T37" fmla="*/ 4 h 6"/>
                      <a:gd name="T38" fmla="*/ 5 w 5"/>
                      <a:gd name="T39" fmla="*/ 5 h 6"/>
                      <a:gd name="T40" fmla="*/ 4 w 5"/>
                      <a:gd name="T41" fmla="*/ 3 h 6"/>
                      <a:gd name="T42" fmla="*/ 4 w 5"/>
                      <a:gd name="T43" fmla="*/ 3 h 6"/>
                      <a:gd name="T44" fmla="*/ 3 w 5"/>
                      <a:gd name="T45" fmla="*/ 3 h 6"/>
                      <a:gd name="T46" fmla="*/ 3 w 5"/>
                      <a:gd name="T47" fmla="*/ 3 h 6"/>
                      <a:gd name="T48" fmla="*/ 2 w 5"/>
                      <a:gd name="T49" fmla="*/ 2 h 6"/>
                      <a:gd name="T50" fmla="*/ 2 w 5"/>
                      <a:gd name="T51" fmla="*/ 3 h 6"/>
                      <a:gd name="T52" fmla="*/ 2 w 5"/>
                      <a:gd name="T53" fmla="*/ 3 h 6"/>
                      <a:gd name="T54" fmla="*/ 2 w 5"/>
                      <a:gd name="T55" fmla="*/ 2 h 6"/>
                      <a:gd name="T56" fmla="*/ 1 w 5"/>
                      <a:gd name="T57" fmla="*/ 2 h 6"/>
                      <a:gd name="T58" fmla="*/ 1 w 5"/>
                      <a:gd name="T59" fmla="*/ 1 h 6"/>
                      <a:gd name="T60" fmla="*/ 1 w 5"/>
                      <a:gd name="T61" fmla="*/ 1 h 6"/>
                      <a:gd name="T62" fmla="*/ 1 w 5"/>
                      <a:gd name="T6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 h="6">
                        <a:moveTo>
                          <a:pt x="1" y="1"/>
                        </a:moveTo>
                        <a:lnTo>
                          <a:pt x="1" y="0"/>
                        </a:lnTo>
                        <a:lnTo>
                          <a:pt x="0" y="1"/>
                        </a:lnTo>
                        <a:lnTo>
                          <a:pt x="0" y="1"/>
                        </a:lnTo>
                        <a:lnTo>
                          <a:pt x="0" y="1"/>
                        </a:lnTo>
                        <a:lnTo>
                          <a:pt x="0" y="1"/>
                        </a:lnTo>
                        <a:lnTo>
                          <a:pt x="0" y="3"/>
                        </a:lnTo>
                        <a:lnTo>
                          <a:pt x="1" y="4"/>
                        </a:lnTo>
                        <a:lnTo>
                          <a:pt x="1" y="4"/>
                        </a:lnTo>
                        <a:lnTo>
                          <a:pt x="1" y="5"/>
                        </a:lnTo>
                        <a:lnTo>
                          <a:pt x="1" y="5"/>
                        </a:lnTo>
                        <a:lnTo>
                          <a:pt x="3" y="6"/>
                        </a:lnTo>
                        <a:lnTo>
                          <a:pt x="3" y="6"/>
                        </a:lnTo>
                        <a:lnTo>
                          <a:pt x="3" y="6"/>
                        </a:lnTo>
                        <a:lnTo>
                          <a:pt x="3" y="6"/>
                        </a:lnTo>
                        <a:lnTo>
                          <a:pt x="3" y="6"/>
                        </a:lnTo>
                        <a:lnTo>
                          <a:pt x="3" y="5"/>
                        </a:lnTo>
                        <a:lnTo>
                          <a:pt x="3" y="4"/>
                        </a:lnTo>
                        <a:lnTo>
                          <a:pt x="4" y="4"/>
                        </a:lnTo>
                        <a:lnTo>
                          <a:pt x="5" y="5"/>
                        </a:lnTo>
                        <a:lnTo>
                          <a:pt x="4" y="3"/>
                        </a:lnTo>
                        <a:lnTo>
                          <a:pt x="4" y="3"/>
                        </a:lnTo>
                        <a:lnTo>
                          <a:pt x="3" y="3"/>
                        </a:lnTo>
                        <a:lnTo>
                          <a:pt x="3" y="3"/>
                        </a:lnTo>
                        <a:lnTo>
                          <a:pt x="2" y="2"/>
                        </a:lnTo>
                        <a:lnTo>
                          <a:pt x="2" y="3"/>
                        </a:lnTo>
                        <a:lnTo>
                          <a:pt x="2" y="3"/>
                        </a:lnTo>
                        <a:lnTo>
                          <a:pt x="2" y="2"/>
                        </a:lnTo>
                        <a:lnTo>
                          <a:pt x="1" y="2"/>
                        </a:lnTo>
                        <a:lnTo>
                          <a:pt x="1" y="1"/>
                        </a:lnTo>
                        <a:lnTo>
                          <a:pt x="1" y="1"/>
                        </a:lnTo>
                        <a:lnTo>
                          <a:pt x="1"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5" name="Freeform 1385">
                    <a:extLst>
                      <a:ext uri="{FF2B5EF4-FFF2-40B4-BE49-F238E27FC236}">
                        <a16:creationId xmlns:a16="http://schemas.microsoft.com/office/drawing/2014/main" id="{A4E442DD-821C-47EE-B38F-0BCE4C4C6183}"/>
                      </a:ext>
                    </a:extLst>
                  </p:cNvPr>
                  <p:cNvSpPr>
                    <a:spLocks/>
                  </p:cNvSpPr>
                  <p:nvPr/>
                </p:nvSpPr>
                <p:spPr bwMode="gray">
                  <a:xfrm>
                    <a:off x="9182834" y="5555939"/>
                    <a:ext cx="9702" cy="9699"/>
                  </a:xfrm>
                  <a:custGeom>
                    <a:avLst/>
                    <a:gdLst>
                      <a:gd name="T0" fmla="*/ 3 w 3"/>
                      <a:gd name="T1" fmla="*/ 2 h 3"/>
                      <a:gd name="T2" fmla="*/ 3 w 3"/>
                      <a:gd name="T3" fmla="*/ 2 h 3"/>
                      <a:gd name="T4" fmla="*/ 3 w 3"/>
                      <a:gd name="T5" fmla="*/ 1 h 3"/>
                      <a:gd name="T6" fmla="*/ 3 w 3"/>
                      <a:gd name="T7" fmla="*/ 1 h 3"/>
                      <a:gd name="T8" fmla="*/ 2 w 3"/>
                      <a:gd name="T9" fmla="*/ 0 h 3"/>
                      <a:gd name="T10" fmla="*/ 2 w 3"/>
                      <a:gd name="T11" fmla="*/ 0 h 3"/>
                      <a:gd name="T12" fmla="*/ 2 w 3"/>
                      <a:gd name="T13" fmla="*/ 0 h 3"/>
                      <a:gd name="T14" fmla="*/ 2 w 3"/>
                      <a:gd name="T15" fmla="*/ 0 h 3"/>
                      <a:gd name="T16" fmla="*/ 0 w 3"/>
                      <a:gd name="T17" fmla="*/ 1 h 3"/>
                      <a:gd name="T18" fmla="*/ 0 w 3"/>
                      <a:gd name="T19" fmla="*/ 2 h 3"/>
                      <a:gd name="T20" fmla="*/ 0 w 3"/>
                      <a:gd name="T21" fmla="*/ 2 h 3"/>
                      <a:gd name="T22" fmla="*/ 0 w 3"/>
                      <a:gd name="T23" fmla="*/ 3 h 3"/>
                      <a:gd name="T24" fmla="*/ 1 w 3"/>
                      <a:gd name="T25" fmla="*/ 3 h 3"/>
                      <a:gd name="T26" fmla="*/ 1 w 3"/>
                      <a:gd name="T27" fmla="*/ 3 h 3"/>
                      <a:gd name="T28" fmla="*/ 1 w 3"/>
                      <a:gd name="T29" fmla="*/ 3 h 3"/>
                      <a:gd name="T30" fmla="*/ 2 w 3"/>
                      <a:gd name="T31" fmla="*/ 2 h 3"/>
                      <a:gd name="T32" fmla="*/ 3 w 3"/>
                      <a:gd name="T3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3">
                        <a:moveTo>
                          <a:pt x="3" y="2"/>
                        </a:moveTo>
                        <a:lnTo>
                          <a:pt x="3" y="2"/>
                        </a:lnTo>
                        <a:lnTo>
                          <a:pt x="3" y="1"/>
                        </a:lnTo>
                        <a:lnTo>
                          <a:pt x="3" y="1"/>
                        </a:lnTo>
                        <a:lnTo>
                          <a:pt x="2" y="0"/>
                        </a:lnTo>
                        <a:lnTo>
                          <a:pt x="2" y="0"/>
                        </a:lnTo>
                        <a:lnTo>
                          <a:pt x="2" y="0"/>
                        </a:lnTo>
                        <a:lnTo>
                          <a:pt x="2" y="0"/>
                        </a:lnTo>
                        <a:lnTo>
                          <a:pt x="0" y="1"/>
                        </a:lnTo>
                        <a:lnTo>
                          <a:pt x="0" y="2"/>
                        </a:lnTo>
                        <a:lnTo>
                          <a:pt x="0" y="2"/>
                        </a:lnTo>
                        <a:lnTo>
                          <a:pt x="0" y="3"/>
                        </a:lnTo>
                        <a:lnTo>
                          <a:pt x="1" y="3"/>
                        </a:lnTo>
                        <a:lnTo>
                          <a:pt x="1" y="3"/>
                        </a:lnTo>
                        <a:lnTo>
                          <a:pt x="1" y="3"/>
                        </a:lnTo>
                        <a:lnTo>
                          <a:pt x="2" y="2"/>
                        </a:lnTo>
                        <a:lnTo>
                          <a:pt x="3"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6" name="Freeform 1386">
                    <a:extLst>
                      <a:ext uri="{FF2B5EF4-FFF2-40B4-BE49-F238E27FC236}">
                        <a16:creationId xmlns:a16="http://schemas.microsoft.com/office/drawing/2014/main" id="{E61C5155-FDFA-4936-AB4D-BDAB6FA7F528}"/>
                      </a:ext>
                    </a:extLst>
                  </p:cNvPr>
                  <p:cNvSpPr>
                    <a:spLocks/>
                  </p:cNvSpPr>
                  <p:nvPr/>
                </p:nvSpPr>
                <p:spPr bwMode="gray">
                  <a:xfrm>
                    <a:off x="9156958" y="5539773"/>
                    <a:ext cx="16169" cy="9699"/>
                  </a:xfrm>
                  <a:custGeom>
                    <a:avLst/>
                    <a:gdLst>
                      <a:gd name="T0" fmla="*/ 5 w 5"/>
                      <a:gd name="T1" fmla="*/ 0 h 3"/>
                      <a:gd name="T2" fmla="*/ 5 w 5"/>
                      <a:gd name="T3" fmla="*/ 0 h 3"/>
                      <a:gd name="T4" fmla="*/ 4 w 5"/>
                      <a:gd name="T5" fmla="*/ 0 h 3"/>
                      <a:gd name="T6" fmla="*/ 3 w 5"/>
                      <a:gd name="T7" fmla="*/ 0 h 3"/>
                      <a:gd name="T8" fmla="*/ 0 w 5"/>
                      <a:gd name="T9" fmla="*/ 3 h 3"/>
                      <a:gd name="T10" fmla="*/ 0 w 5"/>
                      <a:gd name="T11" fmla="*/ 3 h 3"/>
                      <a:gd name="T12" fmla="*/ 0 w 5"/>
                      <a:gd name="T13" fmla="*/ 3 h 3"/>
                      <a:gd name="T14" fmla="*/ 1 w 5"/>
                      <a:gd name="T15" fmla="*/ 3 h 3"/>
                      <a:gd name="T16" fmla="*/ 1 w 5"/>
                      <a:gd name="T17" fmla="*/ 3 h 3"/>
                      <a:gd name="T18" fmla="*/ 2 w 5"/>
                      <a:gd name="T19" fmla="*/ 2 h 3"/>
                      <a:gd name="T20" fmla="*/ 2 w 5"/>
                      <a:gd name="T21" fmla="*/ 2 h 3"/>
                      <a:gd name="T22" fmla="*/ 2 w 5"/>
                      <a:gd name="T23" fmla="*/ 1 h 3"/>
                      <a:gd name="T24" fmla="*/ 2 w 5"/>
                      <a:gd name="T25" fmla="*/ 1 h 3"/>
                      <a:gd name="T26" fmla="*/ 4 w 5"/>
                      <a:gd name="T27" fmla="*/ 0 h 3"/>
                      <a:gd name="T28" fmla="*/ 4 w 5"/>
                      <a:gd name="T29" fmla="*/ 0 h 3"/>
                      <a:gd name="T30" fmla="*/ 5 w 5"/>
                      <a:gd name="T31" fmla="*/ 0 h 3"/>
                      <a:gd name="T32" fmla="*/ 5 w 5"/>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3">
                        <a:moveTo>
                          <a:pt x="5" y="0"/>
                        </a:moveTo>
                        <a:lnTo>
                          <a:pt x="5" y="0"/>
                        </a:lnTo>
                        <a:lnTo>
                          <a:pt x="4" y="0"/>
                        </a:lnTo>
                        <a:lnTo>
                          <a:pt x="3" y="0"/>
                        </a:lnTo>
                        <a:lnTo>
                          <a:pt x="0" y="3"/>
                        </a:lnTo>
                        <a:lnTo>
                          <a:pt x="0" y="3"/>
                        </a:lnTo>
                        <a:lnTo>
                          <a:pt x="0" y="3"/>
                        </a:lnTo>
                        <a:lnTo>
                          <a:pt x="1" y="3"/>
                        </a:lnTo>
                        <a:lnTo>
                          <a:pt x="1" y="3"/>
                        </a:lnTo>
                        <a:lnTo>
                          <a:pt x="2" y="2"/>
                        </a:lnTo>
                        <a:lnTo>
                          <a:pt x="2" y="2"/>
                        </a:lnTo>
                        <a:lnTo>
                          <a:pt x="2" y="1"/>
                        </a:lnTo>
                        <a:lnTo>
                          <a:pt x="2" y="1"/>
                        </a:lnTo>
                        <a:lnTo>
                          <a:pt x="4" y="0"/>
                        </a:lnTo>
                        <a:lnTo>
                          <a:pt x="4" y="0"/>
                        </a:lnTo>
                        <a:lnTo>
                          <a:pt x="5" y="0"/>
                        </a:lnTo>
                        <a:lnTo>
                          <a:pt x="5"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7" name="Freeform 1388">
                    <a:extLst>
                      <a:ext uri="{FF2B5EF4-FFF2-40B4-BE49-F238E27FC236}">
                        <a16:creationId xmlns:a16="http://schemas.microsoft.com/office/drawing/2014/main" id="{573D148E-0C77-4A9A-A568-67C7175C99EC}"/>
                      </a:ext>
                    </a:extLst>
                  </p:cNvPr>
                  <p:cNvSpPr>
                    <a:spLocks/>
                  </p:cNvSpPr>
                  <p:nvPr/>
                </p:nvSpPr>
                <p:spPr bwMode="gray">
                  <a:xfrm>
                    <a:off x="9082571" y="5549472"/>
                    <a:ext cx="12935" cy="6467"/>
                  </a:xfrm>
                  <a:custGeom>
                    <a:avLst/>
                    <a:gdLst>
                      <a:gd name="T0" fmla="*/ 4 w 4"/>
                      <a:gd name="T1" fmla="*/ 0 h 2"/>
                      <a:gd name="T2" fmla="*/ 3 w 4"/>
                      <a:gd name="T3" fmla="*/ 0 h 2"/>
                      <a:gd name="T4" fmla="*/ 3 w 4"/>
                      <a:gd name="T5" fmla="*/ 0 h 2"/>
                      <a:gd name="T6" fmla="*/ 1 w 4"/>
                      <a:gd name="T7" fmla="*/ 0 h 2"/>
                      <a:gd name="T8" fmla="*/ 1 w 4"/>
                      <a:gd name="T9" fmla="*/ 0 h 2"/>
                      <a:gd name="T10" fmla="*/ 1 w 4"/>
                      <a:gd name="T11" fmla="*/ 1 h 2"/>
                      <a:gd name="T12" fmla="*/ 0 w 4"/>
                      <a:gd name="T13" fmla="*/ 2 h 2"/>
                      <a:gd name="T14" fmla="*/ 0 w 4"/>
                      <a:gd name="T15" fmla="*/ 2 h 2"/>
                      <a:gd name="T16" fmla="*/ 1 w 4"/>
                      <a:gd name="T17" fmla="*/ 2 h 2"/>
                      <a:gd name="T18" fmla="*/ 3 w 4"/>
                      <a:gd name="T19" fmla="*/ 2 h 2"/>
                      <a:gd name="T20" fmla="*/ 3 w 4"/>
                      <a:gd name="T21" fmla="*/ 2 h 2"/>
                      <a:gd name="T22" fmla="*/ 3 w 4"/>
                      <a:gd name="T23" fmla="*/ 2 h 2"/>
                      <a:gd name="T24" fmla="*/ 3 w 4"/>
                      <a:gd name="T25" fmla="*/ 1 h 2"/>
                      <a:gd name="T26" fmla="*/ 4 w 4"/>
                      <a:gd name="T27" fmla="*/ 1 h 2"/>
                      <a:gd name="T28" fmla="*/ 4 w 4"/>
                      <a:gd name="T29" fmla="*/ 1 h 2"/>
                      <a:gd name="T30" fmla="*/ 3 w 4"/>
                      <a:gd name="T31" fmla="*/ 0 h 2"/>
                      <a:gd name="T32" fmla="*/ 4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4" y="0"/>
                        </a:moveTo>
                        <a:lnTo>
                          <a:pt x="3" y="0"/>
                        </a:lnTo>
                        <a:lnTo>
                          <a:pt x="3" y="0"/>
                        </a:lnTo>
                        <a:lnTo>
                          <a:pt x="1" y="0"/>
                        </a:lnTo>
                        <a:lnTo>
                          <a:pt x="1" y="0"/>
                        </a:lnTo>
                        <a:lnTo>
                          <a:pt x="1" y="1"/>
                        </a:lnTo>
                        <a:lnTo>
                          <a:pt x="0" y="2"/>
                        </a:lnTo>
                        <a:lnTo>
                          <a:pt x="0" y="2"/>
                        </a:lnTo>
                        <a:lnTo>
                          <a:pt x="1" y="2"/>
                        </a:lnTo>
                        <a:lnTo>
                          <a:pt x="3" y="2"/>
                        </a:lnTo>
                        <a:lnTo>
                          <a:pt x="3" y="2"/>
                        </a:lnTo>
                        <a:lnTo>
                          <a:pt x="3" y="2"/>
                        </a:lnTo>
                        <a:lnTo>
                          <a:pt x="3" y="1"/>
                        </a:lnTo>
                        <a:lnTo>
                          <a:pt x="4" y="1"/>
                        </a:lnTo>
                        <a:lnTo>
                          <a:pt x="4" y="1"/>
                        </a:lnTo>
                        <a:lnTo>
                          <a:pt x="3" y="0"/>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8" name="Freeform 1389">
                    <a:extLst>
                      <a:ext uri="{FF2B5EF4-FFF2-40B4-BE49-F238E27FC236}">
                        <a16:creationId xmlns:a16="http://schemas.microsoft.com/office/drawing/2014/main" id="{E7B3C0E1-8BA6-4D9D-BA52-8808BC44247E}"/>
                      </a:ext>
                    </a:extLst>
                  </p:cNvPr>
                  <p:cNvSpPr>
                    <a:spLocks/>
                  </p:cNvSpPr>
                  <p:nvPr/>
                </p:nvSpPr>
                <p:spPr bwMode="gray">
                  <a:xfrm>
                    <a:off x="9098744" y="5530074"/>
                    <a:ext cx="6469" cy="9699"/>
                  </a:xfrm>
                  <a:custGeom>
                    <a:avLst/>
                    <a:gdLst>
                      <a:gd name="T0" fmla="*/ 1 w 2"/>
                      <a:gd name="T1" fmla="*/ 0 h 3"/>
                      <a:gd name="T2" fmla="*/ 0 w 2"/>
                      <a:gd name="T3" fmla="*/ 0 h 3"/>
                      <a:gd name="T4" fmla="*/ 0 w 2"/>
                      <a:gd name="T5" fmla="*/ 0 h 3"/>
                      <a:gd name="T6" fmla="*/ 1 w 2"/>
                      <a:gd name="T7" fmla="*/ 2 h 3"/>
                      <a:gd name="T8" fmla="*/ 1 w 2"/>
                      <a:gd name="T9" fmla="*/ 3 h 3"/>
                      <a:gd name="T10" fmla="*/ 1 w 2"/>
                      <a:gd name="T11" fmla="*/ 3 h 3"/>
                      <a:gd name="T12" fmla="*/ 1 w 2"/>
                      <a:gd name="T13" fmla="*/ 3 h 3"/>
                      <a:gd name="T14" fmla="*/ 1 w 2"/>
                      <a:gd name="T15" fmla="*/ 3 h 3"/>
                      <a:gd name="T16" fmla="*/ 2 w 2"/>
                      <a:gd name="T17" fmla="*/ 2 h 3"/>
                      <a:gd name="T18" fmla="*/ 2 w 2"/>
                      <a:gd name="T19" fmla="*/ 2 h 3"/>
                      <a:gd name="T20" fmla="*/ 2 w 2"/>
                      <a:gd name="T21" fmla="*/ 2 h 3"/>
                      <a:gd name="T22" fmla="*/ 2 w 2"/>
                      <a:gd name="T23" fmla="*/ 2 h 3"/>
                      <a:gd name="T24" fmla="*/ 2 w 2"/>
                      <a:gd name="T25" fmla="*/ 1 h 3"/>
                      <a:gd name="T26" fmla="*/ 1 w 2"/>
                      <a:gd name="T27" fmla="*/ 0 h 3"/>
                      <a:gd name="T28" fmla="*/ 1 w 2"/>
                      <a:gd name="T29" fmla="*/ 0 h 3"/>
                      <a:gd name="T30" fmla="*/ 1 w 2"/>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3">
                        <a:moveTo>
                          <a:pt x="1" y="0"/>
                        </a:moveTo>
                        <a:lnTo>
                          <a:pt x="0" y="0"/>
                        </a:lnTo>
                        <a:lnTo>
                          <a:pt x="0" y="0"/>
                        </a:lnTo>
                        <a:lnTo>
                          <a:pt x="1" y="2"/>
                        </a:lnTo>
                        <a:lnTo>
                          <a:pt x="1" y="3"/>
                        </a:lnTo>
                        <a:lnTo>
                          <a:pt x="1" y="3"/>
                        </a:lnTo>
                        <a:lnTo>
                          <a:pt x="1" y="3"/>
                        </a:lnTo>
                        <a:lnTo>
                          <a:pt x="1" y="3"/>
                        </a:lnTo>
                        <a:lnTo>
                          <a:pt x="2" y="2"/>
                        </a:lnTo>
                        <a:lnTo>
                          <a:pt x="2" y="2"/>
                        </a:lnTo>
                        <a:lnTo>
                          <a:pt x="2" y="2"/>
                        </a:lnTo>
                        <a:lnTo>
                          <a:pt x="2" y="2"/>
                        </a:lnTo>
                        <a:lnTo>
                          <a:pt x="2" y="1"/>
                        </a:lnTo>
                        <a:lnTo>
                          <a:pt x="1" y="0"/>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9" name="Freeform 1390">
                    <a:extLst>
                      <a:ext uri="{FF2B5EF4-FFF2-40B4-BE49-F238E27FC236}">
                        <a16:creationId xmlns:a16="http://schemas.microsoft.com/office/drawing/2014/main" id="{F072820E-9CEA-4DC1-A96B-E8B665EC707A}"/>
                      </a:ext>
                    </a:extLst>
                  </p:cNvPr>
                  <p:cNvSpPr>
                    <a:spLocks/>
                  </p:cNvSpPr>
                  <p:nvPr/>
                </p:nvSpPr>
                <p:spPr bwMode="gray">
                  <a:xfrm>
                    <a:off x="9121382" y="5523607"/>
                    <a:ext cx="12935" cy="12931"/>
                  </a:xfrm>
                  <a:custGeom>
                    <a:avLst/>
                    <a:gdLst>
                      <a:gd name="T0" fmla="*/ 3 w 4"/>
                      <a:gd name="T1" fmla="*/ 1 h 4"/>
                      <a:gd name="T2" fmla="*/ 4 w 4"/>
                      <a:gd name="T3" fmla="*/ 0 h 4"/>
                      <a:gd name="T4" fmla="*/ 2 w 4"/>
                      <a:gd name="T5" fmla="*/ 0 h 4"/>
                      <a:gd name="T6" fmla="*/ 2 w 4"/>
                      <a:gd name="T7" fmla="*/ 0 h 4"/>
                      <a:gd name="T8" fmla="*/ 2 w 4"/>
                      <a:gd name="T9" fmla="*/ 1 h 4"/>
                      <a:gd name="T10" fmla="*/ 2 w 4"/>
                      <a:gd name="T11" fmla="*/ 1 h 4"/>
                      <a:gd name="T12" fmla="*/ 1 w 4"/>
                      <a:gd name="T13" fmla="*/ 1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3 h 4"/>
                      <a:gd name="T28" fmla="*/ 2 w 4"/>
                      <a:gd name="T29" fmla="*/ 4 h 4"/>
                      <a:gd name="T30" fmla="*/ 2 w 4"/>
                      <a:gd name="T31" fmla="*/ 4 h 4"/>
                      <a:gd name="T32" fmla="*/ 3 w 4"/>
                      <a:gd name="T33" fmla="*/ 3 h 4"/>
                      <a:gd name="T34" fmla="*/ 3 w 4"/>
                      <a:gd name="T35" fmla="*/ 2 h 4"/>
                      <a:gd name="T36" fmla="*/ 3 w 4"/>
                      <a:gd name="T37" fmla="*/ 1 h 4"/>
                      <a:gd name="T38" fmla="*/ 3 w 4"/>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4">
                        <a:moveTo>
                          <a:pt x="3" y="1"/>
                        </a:moveTo>
                        <a:lnTo>
                          <a:pt x="4" y="0"/>
                        </a:lnTo>
                        <a:lnTo>
                          <a:pt x="2" y="0"/>
                        </a:lnTo>
                        <a:lnTo>
                          <a:pt x="2" y="0"/>
                        </a:lnTo>
                        <a:lnTo>
                          <a:pt x="2" y="1"/>
                        </a:lnTo>
                        <a:lnTo>
                          <a:pt x="2" y="1"/>
                        </a:lnTo>
                        <a:lnTo>
                          <a:pt x="1" y="1"/>
                        </a:lnTo>
                        <a:lnTo>
                          <a:pt x="1" y="2"/>
                        </a:lnTo>
                        <a:lnTo>
                          <a:pt x="0" y="2"/>
                        </a:lnTo>
                        <a:lnTo>
                          <a:pt x="0" y="2"/>
                        </a:lnTo>
                        <a:lnTo>
                          <a:pt x="0" y="2"/>
                        </a:lnTo>
                        <a:lnTo>
                          <a:pt x="0" y="2"/>
                        </a:lnTo>
                        <a:lnTo>
                          <a:pt x="0" y="3"/>
                        </a:lnTo>
                        <a:lnTo>
                          <a:pt x="1" y="3"/>
                        </a:lnTo>
                        <a:lnTo>
                          <a:pt x="2" y="4"/>
                        </a:lnTo>
                        <a:lnTo>
                          <a:pt x="2" y="4"/>
                        </a:lnTo>
                        <a:lnTo>
                          <a:pt x="3" y="3"/>
                        </a:lnTo>
                        <a:lnTo>
                          <a:pt x="3" y="2"/>
                        </a:lnTo>
                        <a:lnTo>
                          <a:pt x="3" y="1"/>
                        </a:lnTo>
                        <a:lnTo>
                          <a:pt x="3"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0" name="Freeform 1391">
                    <a:extLst>
                      <a:ext uri="{FF2B5EF4-FFF2-40B4-BE49-F238E27FC236}">
                        <a16:creationId xmlns:a16="http://schemas.microsoft.com/office/drawing/2014/main" id="{5745CB63-8E6B-4B5C-8085-F9D8A19B02FA}"/>
                      </a:ext>
                    </a:extLst>
                  </p:cNvPr>
                  <p:cNvSpPr>
                    <a:spLocks/>
                  </p:cNvSpPr>
                  <p:nvPr/>
                </p:nvSpPr>
                <p:spPr bwMode="gray">
                  <a:xfrm>
                    <a:off x="9085806" y="5500974"/>
                    <a:ext cx="6469" cy="12931"/>
                  </a:xfrm>
                  <a:custGeom>
                    <a:avLst/>
                    <a:gdLst>
                      <a:gd name="T0" fmla="*/ 1 w 2"/>
                      <a:gd name="T1" fmla="*/ 0 h 4"/>
                      <a:gd name="T2" fmla="*/ 1 w 2"/>
                      <a:gd name="T3" fmla="*/ 0 h 4"/>
                      <a:gd name="T4" fmla="*/ 1 w 2"/>
                      <a:gd name="T5" fmla="*/ 1 h 4"/>
                      <a:gd name="T6" fmla="*/ 0 w 2"/>
                      <a:gd name="T7" fmla="*/ 1 h 4"/>
                      <a:gd name="T8" fmla="*/ 0 w 2"/>
                      <a:gd name="T9" fmla="*/ 2 h 4"/>
                      <a:gd name="T10" fmla="*/ 0 w 2"/>
                      <a:gd name="T11" fmla="*/ 2 h 4"/>
                      <a:gd name="T12" fmla="*/ 0 w 2"/>
                      <a:gd name="T13" fmla="*/ 4 h 4"/>
                      <a:gd name="T14" fmla="*/ 0 w 2"/>
                      <a:gd name="T15" fmla="*/ 4 h 4"/>
                      <a:gd name="T16" fmla="*/ 1 w 2"/>
                      <a:gd name="T17" fmla="*/ 4 h 4"/>
                      <a:gd name="T18" fmla="*/ 1 w 2"/>
                      <a:gd name="T19" fmla="*/ 3 h 4"/>
                      <a:gd name="T20" fmla="*/ 1 w 2"/>
                      <a:gd name="T21" fmla="*/ 3 h 4"/>
                      <a:gd name="T22" fmla="*/ 2 w 2"/>
                      <a:gd name="T23" fmla="*/ 2 h 4"/>
                      <a:gd name="T24" fmla="*/ 2 w 2"/>
                      <a:gd name="T25" fmla="*/ 2 h 4"/>
                      <a:gd name="T26" fmla="*/ 2 w 2"/>
                      <a:gd name="T27" fmla="*/ 2 h 4"/>
                      <a:gd name="T28" fmla="*/ 2 w 2"/>
                      <a:gd name="T29" fmla="*/ 2 h 4"/>
                      <a:gd name="T30" fmla="*/ 1 w 2"/>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4">
                        <a:moveTo>
                          <a:pt x="1" y="0"/>
                        </a:moveTo>
                        <a:lnTo>
                          <a:pt x="1" y="0"/>
                        </a:lnTo>
                        <a:lnTo>
                          <a:pt x="1" y="1"/>
                        </a:lnTo>
                        <a:lnTo>
                          <a:pt x="0" y="1"/>
                        </a:lnTo>
                        <a:lnTo>
                          <a:pt x="0" y="2"/>
                        </a:lnTo>
                        <a:lnTo>
                          <a:pt x="0" y="2"/>
                        </a:lnTo>
                        <a:lnTo>
                          <a:pt x="0" y="4"/>
                        </a:lnTo>
                        <a:lnTo>
                          <a:pt x="0" y="4"/>
                        </a:lnTo>
                        <a:lnTo>
                          <a:pt x="1" y="4"/>
                        </a:lnTo>
                        <a:lnTo>
                          <a:pt x="1" y="3"/>
                        </a:lnTo>
                        <a:lnTo>
                          <a:pt x="1" y="3"/>
                        </a:lnTo>
                        <a:lnTo>
                          <a:pt x="2" y="2"/>
                        </a:lnTo>
                        <a:lnTo>
                          <a:pt x="2" y="2"/>
                        </a:lnTo>
                        <a:lnTo>
                          <a:pt x="2" y="2"/>
                        </a:lnTo>
                        <a:lnTo>
                          <a:pt x="2" y="2"/>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1" name="Freeform 1394">
                    <a:extLst>
                      <a:ext uri="{FF2B5EF4-FFF2-40B4-BE49-F238E27FC236}">
                        <a16:creationId xmlns:a16="http://schemas.microsoft.com/office/drawing/2014/main" id="{9553665A-F75D-48D9-8937-BFE6BBB81D81}"/>
                      </a:ext>
                    </a:extLst>
                  </p:cNvPr>
                  <p:cNvSpPr>
                    <a:spLocks/>
                  </p:cNvSpPr>
                  <p:nvPr/>
                </p:nvSpPr>
                <p:spPr bwMode="gray">
                  <a:xfrm>
                    <a:off x="9079337" y="5488043"/>
                    <a:ext cx="9702" cy="12931"/>
                  </a:xfrm>
                  <a:custGeom>
                    <a:avLst/>
                    <a:gdLst>
                      <a:gd name="T0" fmla="*/ 2 w 3"/>
                      <a:gd name="T1" fmla="*/ 0 h 4"/>
                      <a:gd name="T2" fmla="*/ 1 w 3"/>
                      <a:gd name="T3" fmla="*/ 0 h 4"/>
                      <a:gd name="T4" fmla="*/ 1 w 3"/>
                      <a:gd name="T5" fmla="*/ 1 h 4"/>
                      <a:gd name="T6" fmla="*/ 1 w 3"/>
                      <a:gd name="T7" fmla="*/ 1 h 4"/>
                      <a:gd name="T8" fmla="*/ 0 w 3"/>
                      <a:gd name="T9" fmla="*/ 2 h 4"/>
                      <a:gd name="T10" fmla="*/ 0 w 3"/>
                      <a:gd name="T11" fmla="*/ 4 h 4"/>
                      <a:gd name="T12" fmla="*/ 1 w 3"/>
                      <a:gd name="T13" fmla="*/ 4 h 4"/>
                      <a:gd name="T14" fmla="*/ 1 w 3"/>
                      <a:gd name="T15" fmla="*/ 3 h 4"/>
                      <a:gd name="T16" fmla="*/ 1 w 3"/>
                      <a:gd name="T17" fmla="*/ 3 h 4"/>
                      <a:gd name="T18" fmla="*/ 2 w 3"/>
                      <a:gd name="T19" fmla="*/ 3 h 4"/>
                      <a:gd name="T20" fmla="*/ 2 w 3"/>
                      <a:gd name="T21" fmla="*/ 2 h 4"/>
                      <a:gd name="T22" fmla="*/ 2 w 3"/>
                      <a:gd name="T23" fmla="*/ 2 h 4"/>
                      <a:gd name="T24" fmla="*/ 3 w 3"/>
                      <a:gd name="T25" fmla="*/ 1 h 4"/>
                      <a:gd name="T26" fmla="*/ 3 w 3"/>
                      <a:gd name="T27" fmla="*/ 1 h 4"/>
                      <a:gd name="T28" fmla="*/ 2 w 3"/>
                      <a:gd name="T29" fmla="*/ 0 h 4"/>
                      <a:gd name="T30" fmla="*/ 2 w 3"/>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4">
                        <a:moveTo>
                          <a:pt x="2" y="0"/>
                        </a:moveTo>
                        <a:lnTo>
                          <a:pt x="1" y="0"/>
                        </a:lnTo>
                        <a:lnTo>
                          <a:pt x="1" y="1"/>
                        </a:lnTo>
                        <a:lnTo>
                          <a:pt x="1" y="1"/>
                        </a:lnTo>
                        <a:lnTo>
                          <a:pt x="0" y="2"/>
                        </a:lnTo>
                        <a:lnTo>
                          <a:pt x="0" y="4"/>
                        </a:lnTo>
                        <a:lnTo>
                          <a:pt x="1" y="4"/>
                        </a:lnTo>
                        <a:lnTo>
                          <a:pt x="1" y="3"/>
                        </a:lnTo>
                        <a:lnTo>
                          <a:pt x="1" y="3"/>
                        </a:lnTo>
                        <a:lnTo>
                          <a:pt x="2" y="3"/>
                        </a:lnTo>
                        <a:lnTo>
                          <a:pt x="2" y="2"/>
                        </a:lnTo>
                        <a:lnTo>
                          <a:pt x="2" y="2"/>
                        </a:lnTo>
                        <a:lnTo>
                          <a:pt x="3" y="1"/>
                        </a:lnTo>
                        <a:lnTo>
                          <a:pt x="3" y="1"/>
                        </a:lnTo>
                        <a:lnTo>
                          <a:pt x="2" y="0"/>
                        </a:lnTo>
                        <a:lnTo>
                          <a:pt x="2"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2" name="Freeform 1395">
                    <a:extLst>
                      <a:ext uri="{FF2B5EF4-FFF2-40B4-BE49-F238E27FC236}">
                        <a16:creationId xmlns:a16="http://schemas.microsoft.com/office/drawing/2014/main" id="{5828DC3B-B5F3-4BAD-A5F7-DE728C94FFB5}"/>
                      </a:ext>
                    </a:extLst>
                  </p:cNvPr>
                  <p:cNvSpPr>
                    <a:spLocks/>
                  </p:cNvSpPr>
                  <p:nvPr/>
                </p:nvSpPr>
                <p:spPr bwMode="gray">
                  <a:xfrm>
                    <a:off x="9118149" y="5488043"/>
                    <a:ext cx="12935" cy="12931"/>
                  </a:xfrm>
                  <a:custGeom>
                    <a:avLst/>
                    <a:gdLst>
                      <a:gd name="T0" fmla="*/ 1 w 4"/>
                      <a:gd name="T1" fmla="*/ 0 h 4"/>
                      <a:gd name="T2" fmla="*/ 0 w 4"/>
                      <a:gd name="T3" fmla="*/ 0 h 4"/>
                      <a:gd name="T4" fmla="*/ 0 w 4"/>
                      <a:gd name="T5" fmla="*/ 1 h 4"/>
                      <a:gd name="T6" fmla="*/ 0 w 4"/>
                      <a:gd name="T7" fmla="*/ 2 h 4"/>
                      <a:gd name="T8" fmla="*/ 0 w 4"/>
                      <a:gd name="T9" fmla="*/ 2 h 4"/>
                      <a:gd name="T10" fmla="*/ 3 w 4"/>
                      <a:gd name="T11" fmla="*/ 3 h 4"/>
                      <a:gd name="T12" fmla="*/ 3 w 4"/>
                      <a:gd name="T13" fmla="*/ 4 h 4"/>
                      <a:gd name="T14" fmla="*/ 4 w 4"/>
                      <a:gd name="T15" fmla="*/ 3 h 4"/>
                      <a:gd name="T16" fmla="*/ 4 w 4"/>
                      <a:gd name="T17" fmla="*/ 3 h 4"/>
                      <a:gd name="T18" fmla="*/ 4 w 4"/>
                      <a:gd name="T19" fmla="*/ 3 h 4"/>
                      <a:gd name="T20" fmla="*/ 4 w 4"/>
                      <a:gd name="T21" fmla="*/ 2 h 4"/>
                      <a:gd name="T22" fmla="*/ 4 w 4"/>
                      <a:gd name="T23" fmla="*/ 2 h 4"/>
                      <a:gd name="T24" fmla="*/ 4 w 4"/>
                      <a:gd name="T25" fmla="*/ 2 h 4"/>
                      <a:gd name="T26" fmla="*/ 3 w 4"/>
                      <a:gd name="T27" fmla="*/ 2 h 4"/>
                      <a:gd name="T28" fmla="*/ 3 w 4"/>
                      <a:gd name="T29" fmla="*/ 2 h 4"/>
                      <a:gd name="T30" fmla="*/ 3 w 4"/>
                      <a:gd name="T31" fmla="*/ 1 h 4"/>
                      <a:gd name="T32" fmla="*/ 2 w 4"/>
                      <a:gd name="T33" fmla="*/ 1 h 4"/>
                      <a:gd name="T34" fmla="*/ 1 w 4"/>
                      <a:gd name="T35" fmla="*/ 1 h 4"/>
                      <a:gd name="T36" fmla="*/ 1 w 4"/>
                      <a:gd name="T3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4">
                        <a:moveTo>
                          <a:pt x="1" y="0"/>
                        </a:moveTo>
                        <a:lnTo>
                          <a:pt x="0" y="0"/>
                        </a:lnTo>
                        <a:lnTo>
                          <a:pt x="0" y="1"/>
                        </a:lnTo>
                        <a:lnTo>
                          <a:pt x="0" y="2"/>
                        </a:lnTo>
                        <a:lnTo>
                          <a:pt x="0" y="2"/>
                        </a:lnTo>
                        <a:lnTo>
                          <a:pt x="3" y="3"/>
                        </a:lnTo>
                        <a:lnTo>
                          <a:pt x="3" y="4"/>
                        </a:lnTo>
                        <a:lnTo>
                          <a:pt x="4" y="3"/>
                        </a:lnTo>
                        <a:lnTo>
                          <a:pt x="4" y="3"/>
                        </a:lnTo>
                        <a:lnTo>
                          <a:pt x="4" y="3"/>
                        </a:lnTo>
                        <a:lnTo>
                          <a:pt x="4" y="2"/>
                        </a:lnTo>
                        <a:lnTo>
                          <a:pt x="4" y="2"/>
                        </a:lnTo>
                        <a:lnTo>
                          <a:pt x="4" y="2"/>
                        </a:lnTo>
                        <a:lnTo>
                          <a:pt x="3" y="2"/>
                        </a:lnTo>
                        <a:lnTo>
                          <a:pt x="3" y="2"/>
                        </a:lnTo>
                        <a:lnTo>
                          <a:pt x="3" y="1"/>
                        </a:lnTo>
                        <a:lnTo>
                          <a:pt x="2" y="1"/>
                        </a:lnTo>
                        <a:lnTo>
                          <a:pt x="1" y="1"/>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3" name="Freeform 1396">
                    <a:extLst>
                      <a:ext uri="{FF2B5EF4-FFF2-40B4-BE49-F238E27FC236}">
                        <a16:creationId xmlns:a16="http://schemas.microsoft.com/office/drawing/2014/main" id="{D26F0B98-460A-4CE7-AFEF-FDCAAEBFDE6C}"/>
                      </a:ext>
                    </a:extLst>
                  </p:cNvPr>
                  <p:cNvSpPr>
                    <a:spLocks/>
                  </p:cNvSpPr>
                  <p:nvPr/>
                </p:nvSpPr>
                <p:spPr bwMode="gray">
                  <a:xfrm>
                    <a:off x="9089040" y="5403978"/>
                    <a:ext cx="12935" cy="16163"/>
                  </a:xfrm>
                  <a:custGeom>
                    <a:avLst/>
                    <a:gdLst>
                      <a:gd name="T0" fmla="*/ 1 w 4"/>
                      <a:gd name="T1" fmla="*/ 0 h 5"/>
                      <a:gd name="T2" fmla="*/ 1 w 4"/>
                      <a:gd name="T3" fmla="*/ 0 h 5"/>
                      <a:gd name="T4" fmla="*/ 0 w 4"/>
                      <a:gd name="T5" fmla="*/ 1 h 5"/>
                      <a:gd name="T6" fmla="*/ 0 w 4"/>
                      <a:gd name="T7" fmla="*/ 1 h 5"/>
                      <a:gd name="T8" fmla="*/ 0 w 4"/>
                      <a:gd name="T9" fmla="*/ 2 h 5"/>
                      <a:gd name="T10" fmla="*/ 1 w 4"/>
                      <a:gd name="T11" fmla="*/ 3 h 5"/>
                      <a:gd name="T12" fmla="*/ 3 w 4"/>
                      <a:gd name="T13" fmla="*/ 4 h 5"/>
                      <a:gd name="T14" fmla="*/ 3 w 4"/>
                      <a:gd name="T15" fmla="*/ 5 h 5"/>
                      <a:gd name="T16" fmla="*/ 4 w 4"/>
                      <a:gd name="T17" fmla="*/ 5 h 5"/>
                      <a:gd name="T18" fmla="*/ 4 w 4"/>
                      <a:gd name="T19" fmla="*/ 4 h 5"/>
                      <a:gd name="T20" fmla="*/ 4 w 4"/>
                      <a:gd name="T21" fmla="*/ 4 h 5"/>
                      <a:gd name="T22" fmla="*/ 4 w 4"/>
                      <a:gd name="T23" fmla="*/ 4 h 5"/>
                      <a:gd name="T24" fmla="*/ 2 w 4"/>
                      <a:gd name="T25" fmla="*/ 2 h 5"/>
                      <a:gd name="T26" fmla="*/ 1 w 4"/>
                      <a:gd name="T27" fmla="*/ 0 h 5"/>
                      <a:gd name="T28" fmla="*/ 1 w 4"/>
                      <a:gd name="T29" fmla="*/ 0 h 5"/>
                      <a:gd name="T30" fmla="*/ 1 w 4"/>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5">
                        <a:moveTo>
                          <a:pt x="1" y="0"/>
                        </a:moveTo>
                        <a:lnTo>
                          <a:pt x="1" y="0"/>
                        </a:lnTo>
                        <a:lnTo>
                          <a:pt x="0" y="1"/>
                        </a:lnTo>
                        <a:lnTo>
                          <a:pt x="0" y="1"/>
                        </a:lnTo>
                        <a:lnTo>
                          <a:pt x="0" y="2"/>
                        </a:lnTo>
                        <a:lnTo>
                          <a:pt x="1" y="3"/>
                        </a:lnTo>
                        <a:lnTo>
                          <a:pt x="3" y="4"/>
                        </a:lnTo>
                        <a:lnTo>
                          <a:pt x="3" y="5"/>
                        </a:lnTo>
                        <a:lnTo>
                          <a:pt x="4" y="5"/>
                        </a:lnTo>
                        <a:lnTo>
                          <a:pt x="4" y="4"/>
                        </a:lnTo>
                        <a:lnTo>
                          <a:pt x="4" y="4"/>
                        </a:lnTo>
                        <a:lnTo>
                          <a:pt x="4" y="4"/>
                        </a:lnTo>
                        <a:lnTo>
                          <a:pt x="2" y="2"/>
                        </a:lnTo>
                        <a:lnTo>
                          <a:pt x="1" y="0"/>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4" name="Freeform 1397">
                    <a:extLst>
                      <a:ext uri="{FF2B5EF4-FFF2-40B4-BE49-F238E27FC236}">
                        <a16:creationId xmlns:a16="http://schemas.microsoft.com/office/drawing/2014/main" id="{7CA56769-2589-4202-B4A3-D912E0A4DF96}"/>
                      </a:ext>
                    </a:extLst>
                  </p:cNvPr>
                  <p:cNvSpPr>
                    <a:spLocks/>
                  </p:cNvSpPr>
                  <p:nvPr/>
                </p:nvSpPr>
                <p:spPr bwMode="gray">
                  <a:xfrm>
                    <a:off x="9089040" y="5520375"/>
                    <a:ext cx="3233" cy="6467"/>
                  </a:xfrm>
                  <a:custGeom>
                    <a:avLst/>
                    <a:gdLst>
                      <a:gd name="T0" fmla="*/ 1 w 1"/>
                      <a:gd name="T1" fmla="*/ 0 h 2"/>
                      <a:gd name="T2" fmla="*/ 1 w 1"/>
                      <a:gd name="T3" fmla="*/ 0 h 2"/>
                      <a:gd name="T4" fmla="*/ 1 w 1"/>
                      <a:gd name="T5" fmla="*/ 0 h 2"/>
                      <a:gd name="T6" fmla="*/ 1 w 1"/>
                      <a:gd name="T7" fmla="*/ 0 h 2"/>
                      <a:gd name="T8" fmla="*/ 0 w 1"/>
                      <a:gd name="T9" fmla="*/ 1 h 2"/>
                      <a:gd name="T10" fmla="*/ 0 w 1"/>
                      <a:gd name="T11" fmla="*/ 1 h 2"/>
                      <a:gd name="T12" fmla="*/ 0 w 1"/>
                      <a:gd name="T13" fmla="*/ 1 h 2"/>
                      <a:gd name="T14" fmla="*/ 0 w 1"/>
                      <a:gd name="T15" fmla="*/ 2 h 2"/>
                      <a:gd name="T16" fmla="*/ 1 w 1"/>
                      <a:gd name="T17" fmla="*/ 2 h 2"/>
                      <a:gd name="T18" fmla="*/ 1 w 1"/>
                      <a:gd name="T19" fmla="*/ 2 h 2"/>
                      <a:gd name="T20" fmla="*/ 1 w 1"/>
                      <a:gd name="T21" fmla="*/ 2 h 2"/>
                      <a:gd name="T22" fmla="*/ 1 w 1"/>
                      <a:gd name="T23" fmla="*/ 1 h 2"/>
                      <a:gd name="T24" fmla="*/ 1 w 1"/>
                      <a:gd name="T25" fmla="*/ 1 h 2"/>
                      <a:gd name="T26" fmla="*/ 1 w 1"/>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1" y="0"/>
                        </a:moveTo>
                        <a:lnTo>
                          <a:pt x="1" y="0"/>
                        </a:lnTo>
                        <a:lnTo>
                          <a:pt x="1" y="0"/>
                        </a:lnTo>
                        <a:lnTo>
                          <a:pt x="1" y="0"/>
                        </a:lnTo>
                        <a:lnTo>
                          <a:pt x="0" y="1"/>
                        </a:lnTo>
                        <a:lnTo>
                          <a:pt x="0" y="1"/>
                        </a:lnTo>
                        <a:lnTo>
                          <a:pt x="0" y="1"/>
                        </a:lnTo>
                        <a:lnTo>
                          <a:pt x="0" y="2"/>
                        </a:lnTo>
                        <a:lnTo>
                          <a:pt x="1" y="2"/>
                        </a:lnTo>
                        <a:lnTo>
                          <a:pt x="1" y="2"/>
                        </a:lnTo>
                        <a:lnTo>
                          <a:pt x="1" y="2"/>
                        </a:lnTo>
                        <a:lnTo>
                          <a:pt x="1" y="1"/>
                        </a:lnTo>
                        <a:lnTo>
                          <a:pt x="1" y="1"/>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5" name="Freeform 1398">
                    <a:extLst>
                      <a:ext uri="{FF2B5EF4-FFF2-40B4-BE49-F238E27FC236}">
                        <a16:creationId xmlns:a16="http://schemas.microsoft.com/office/drawing/2014/main" id="{5A70CB25-72D0-488E-83E2-5C2F955A72CD}"/>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6" name="Freeform 1399">
                    <a:extLst>
                      <a:ext uri="{FF2B5EF4-FFF2-40B4-BE49-F238E27FC236}">
                        <a16:creationId xmlns:a16="http://schemas.microsoft.com/office/drawing/2014/main" id="{D10D6C1C-4523-418F-8255-D8B991BDDB8B}"/>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7" name="Freeform 1400">
                    <a:extLst>
                      <a:ext uri="{FF2B5EF4-FFF2-40B4-BE49-F238E27FC236}">
                        <a16:creationId xmlns:a16="http://schemas.microsoft.com/office/drawing/2014/main" id="{CBA992CB-99EE-4A02-8DD9-DFBBCCAF8F3E}"/>
                      </a:ext>
                    </a:extLst>
                  </p:cNvPr>
                  <p:cNvSpPr>
                    <a:spLocks/>
                  </p:cNvSpPr>
                  <p:nvPr/>
                </p:nvSpPr>
                <p:spPr bwMode="gray">
                  <a:xfrm>
                    <a:off x="9140789" y="5303752"/>
                    <a:ext cx="12935" cy="6467"/>
                  </a:xfrm>
                  <a:custGeom>
                    <a:avLst/>
                    <a:gdLst>
                      <a:gd name="T0" fmla="*/ 3 w 4"/>
                      <a:gd name="T1" fmla="*/ 0 h 2"/>
                      <a:gd name="T2" fmla="*/ 3 w 4"/>
                      <a:gd name="T3" fmla="*/ 0 h 2"/>
                      <a:gd name="T4" fmla="*/ 2 w 4"/>
                      <a:gd name="T5" fmla="*/ 0 h 2"/>
                      <a:gd name="T6" fmla="*/ 1 w 4"/>
                      <a:gd name="T7" fmla="*/ 0 h 2"/>
                      <a:gd name="T8" fmla="*/ 1 w 4"/>
                      <a:gd name="T9" fmla="*/ 0 h 2"/>
                      <a:gd name="T10" fmla="*/ 0 w 4"/>
                      <a:gd name="T11" fmla="*/ 1 h 2"/>
                      <a:gd name="T12" fmla="*/ 0 w 4"/>
                      <a:gd name="T13" fmla="*/ 1 h 2"/>
                      <a:gd name="T14" fmla="*/ 1 w 4"/>
                      <a:gd name="T15" fmla="*/ 1 h 2"/>
                      <a:gd name="T16" fmla="*/ 1 w 4"/>
                      <a:gd name="T17" fmla="*/ 2 h 2"/>
                      <a:gd name="T18" fmla="*/ 2 w 4"/>
                      <a:gd name="T19" fmla="*/ 2 h 2"/>
                      <a:gd name="T20" fmla="*/ 2 w 4"/>
                      <a:gd name="T21" fmla="*/ 2 h 2"/>
                      <a:gd name="T22" fmla="*/ 3 w 4"/>
                      <a:gd name="T23" fmla="*/ 2 h 2"/>
                      <a:gd name="T24" fmla="*/ 3 w 4"/>
                      <a:gd name="T25" fmla="*/ 2 h 2"/>
                      <a:gd name="T26" fmla="*/ 4 w 4"/>
                      <a:gd name="T27" fmla="*/ 2 h 2"/>
                      <a:gd name="T28" fmla="*/ 4 w 4"/>
                      <a:gd name="T29" fmla="*/ 1 h 2"/>
                      <a:gd name="T30" fmla="*/ 3 w 4"/>
                      <a:gd name="T31" fmla="*/ 0 h 2"/>
                      <a:gd name="T32" fmla="*/ 3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3" y="0"/>
                        </a:moveTo>
                        <a:lnTo>
                          <a:pt x="3" y="0"/>
                        </a:lnTo>
                        <a:lnTo>
                          <a:pt x="2" y="0"/>
                        </a:lnTo>
                        <a:lnTo>
                          <a:pt x="1" y="0"/>
                        </a:lnTo>
                        <a:lnTo>
                          <a:pt x="1" y="0"/>
                        </a:lnTo>
                        <a:lnTo>
                          <a:pt x="0" y="1"/>
                        </a:lnTo>
                        <a:lnTo>
                          <a:pt x="0" y="1"/>
                        </a:lnTo>
                        <a:lnTo>
                          <a:pt x="1" y="1"/>
                        </a:lnTo>
                        <a:lnTo>
                          <a:pt x="1" y="2"/>
                        </a:lnTo>
                        <a:lnTo>
                          <a:pt x="2" y="2"/>
                        </a:lnTo>
                        <a:lnTo>
                          <a:pt x="2" y="2"/>
                        </a:lnTo>
                        <a:lnTo>
                          <a:pt x="3" y="2"/>
                        </a:lnTo>
                        <a:lnTo>
                          <a:pt x="3" y="2"/>
                        </a:lnTo>
                        <a:lnTo>
                          <a:pt x="4" y="2"/>
                        </a:lnTo>
                        <a:lnTo>
                          <a:pt x="4" y="1"/>
                        </a:lnTo>
                        <a:lnTo>
                          <a:pt x="3" y="0"/>
                        </a:lnTo>
                        <a:lnTo>
                          <a:pt x="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4" name="Gruppieren 1453">
                  <a:extLst>
                    <a:ext uri="{FF2B5EF4-FFF2-40B4-BE49-F238E27FC236}">
                      <a16:creationId xmlns:a16="http://schemas.microsoft.com/office/drawing/2014/main" id="{A28648E6-72AB-42BA-93BE-0DD161172DAC}"/>
                    </a:ext>
                  </a:extLst>
                </p:cNvPr>
                <p:cNvGrpSpPr/>
                <p:nvPr/>
              </p:nvGrpSpPr>
              <p:grpSpPr>
                <a:xfrm>
                  <a:off x="7598066" y="4524553"/>
                  <a:ext cx="727698" cy="721000"/>
                  <a:chOff x="7598066" y="4524553"/>
                  <a:chExt cx="727698" cy="721000"/>
                </a:xfrm>
                <a:grpFill/>
              </p:grpSpPr>
              <p:sp>
                <p:nvSpPr>
                  <p:cNvPr id="1362" name="Freeform 251">
                    <a:extLst>
                      <a:ext uri="{FF2B5EF4-FFF2-40B4-BE49-F238E27FC236}">
                        <a16:creationId xmlns:a16="http://schemas.microsoft.com/office/drawing/2014/main" id="{A879C5B2-D0F4-47C3-AE15-0671E44189E6}"/>
                      </a:ext>
                    </a:extLst>
                  </p:cNvPr>
                  <p:cNvSpPr>
                    <a:spLocks/>
                  </p:cNvSpPr>
                  <p:nvPr/>
                </p:nvSpPr>
                <p:spPr bwMode="gray">
                  <a:xfrm>
                    <a:off x="8277253" y="5132393"/>
                    <a:ext cx="48511" cy="113160"/>
                  </a:xfrm>
                  <a:custGeom>
                    <a:avLst/>
                    <a:gdLst>
                      <a:gd name="T0" fmla="*/ 12 w 15"/>
                      <a:gd name="T1" fmla="*/ 0 h 35"/>
                      <a:gd name="T2" fmla="*/ 13 w 15"/>
                      <a:gd name="T3" fmla="*/ 0 h 35"/>
                      <a:gd name="T4" fmla="*/ 14 w 15"/>
                      <a:gd name="T5" fmla="*/ 9 h 35"/>
                      <a:gd name="T6" fmla="*/ 15 w 15"/>
                      <a:gd name="T7" fmla="*/ 17 h 35"/>
                      <a:gd name="T8" fmla="*/ 15 w 15"/>
                      <a:gd name="T9" fmla="*/ 20 h 35"/>
                      <a:gd name="T10" fmla="*/ 14 w 15"/>
                      <a:gd name="T11" fmla="*/ 23 h 35"/>
                      <a:gd name="T12" fmla="*/ 13 w 15"/>
                      <a:gd name="T13" fmla="*/ 26 h 35"/>
                      <a:gd name="T14" fmla="*/ 12 w 15"/>
                      <a:gd name="T15" fmla="*/ 30 h 35"/>
                      <a:gd name="T16" fmla="*/ 10 w 15"/>
                      <a:gd name="T17" fmla="*/ 33 h 35"/>
                      <a:gd name="T18" fmla="*/ 10 w 15"/>
                      <a:gd name="T19" fmla="*/ 35 h 35"/>
                      <a:gd name="T20" fmla="*/ 9 w 15"/>
                      <a:gd name="T21" fmla="*/ 32 h 35"/>
                      <a:gd name="T22" fmla="*/ 7 w 15"/>
                      <a:gd name="T23" fmla="*/ 32 h 35"/>
                      <a:gd name="T24" fmla="*/ 5 w 15"/>
                      <a:gd name="T25" fmla="*/ 31 h 35"/>
                      <a:gd name="T26" fmla="*/ 4 w 15"/>
                      <a:gd name="T27" fmla="*/ 30 h 35"/>
                      <a:gd name="T28" fmla="*/ 4 w 15"/>
                      <a:gd name="T29" fmla="*/ 27 h 35"/>
                      <a:gd name="T30" fmla="*/ 2 w 15"/>
                      <a:gd name="T31" fmla="*/ 27 h 35"/>
                      <a:gd name="T32" fmla="*/ 2 w 15"/>
                      <a:gd name="T33" fmla="*/ 24 h 35"/>
                      <a:gd name="T34" fmla="*/ 1 w 15"/>
                      <a:gd name="T35" fmla="*/ 19 h 35"/>
                      <a:gd name="T36" fmla="*/ 0 w 15"/>
                      <a:gd name="T37" fmla="*/ 17 h 35"/>
                      <a:gd name="T38" fmla="*/ 0 w 15"/>
                      <a:gd name="T39" fmla="*/ 13 h 35"/>
                      <a:gd name="T40" fmla="*/ 2 w 15"/>
                      <a:gd name="T41" fmla="*/ 9 h 35"/>
                      <a:gd name="T42" fmla="*/ 3 w 15"/>
                      <a:gd name="T43" fmla="*/ 9 h 35"/>
                      <a:gd name="T44" fmla="*/ 5 w 15"/>
                      <a:gd name="T45" fmla="*/ 8 h 35"/>
                      <a:gd name="T46" fmla="*/ 8 w 15"/>
                      <a:gd name="T47" fmla="*/ 6 h 35"/>
                      <a:gd name="T48" fmla="*/ 11 w 15"/>
                      <a:gd name="T49" fmla="*/ 5 h 35"/>
                      <a:gd name="T50" fmla="*/ 11 w 15"/>
                      <a:gd name="T51" fmla="*/ 4 h 35"/>
                      <a:gd name="T52" fmla="*/ 12 w 15"/>
                      <a:gd name="T5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35">
                        <a:moveTo>
                          <a:pt x="12" y="0"/>
                        </a:moveTo>
                        <a:lnTo>
                          <a:pt x="13" y="0"/>
                        </a:lnTo>
                        <a:lnTo>
                          <a:pt x="14" y="9"/>
                        </a:lnTo>
                        <a:lnTo>
                          <a:pt x="15" y="17"/>
                        </a:lnTo>
                        <a:lnTo>
                          <a:pt x="15" y="20"/>
                        </a:lnTo>
                        <a:lnTo>
                          <a:pt x="14" y="23"/>
                        </a:lnTo>
                        <a:lnTo>
                          <a:pt x="13" y="26"/>
                        </a:lnTo>
                        <a:lnTo>
                          <a:pt x="12" y="30"/>
                        </a:lnTo>
                        <a:lnTo>
                          <a:pt x="10" y="33"/>
                        </a:lnTo>
                        <a:lnTo>
                          <a:pt x="10" y="35"/>
                        </a:lnTo>
                        <a:lnTo>
                          <a:pt x="9" y="32"/>
                        </a:lnTo>
                        <a:lnTo>
                          <a:pt x="7" y="32"/>
                        </a:lnTo>
                        <a:lnTo>
                          <a:pt x="5" y="31"/>
                        </a:lnTo>
                        <a:lnTo>
                          <a:pt x="4" y="30"/>
                        </a:lnTo>
                        <a:lnTo>
                          <a:pt x="4" y="27"/>
                        </a:lnTo>
                        <a:lnTo>
                          <a:pt x="2" y="27"/>
                        </a:lnTo>
                        <a:lnTo>
                          <a:pt x="2" y="24"/>
                        </a:lnTo>
                        <a:lnTo>
                          <a:pt x="1" y="19"/>
                        </a:lnTo>
                        <a:lnTo>
                          <a:pt x="0" y="17"/>
                        </a:lnTo>
                        <a:lnTo>
                          <a:pt x="0" y="13"/>
                        </a:lnTo>
                        <a:lnTo>
                          <a:pt x="2" y="9"/>
                        </a:lnTo>
                        <a:lnTo>
                          <a:pt x="3" y="9"/>
                        </a:lnTo>
                        <a:lnTo>
                          <a:pt x="5" y="8"/>
                        </a:lnTo>
                        <a:lnTo>
                          <a:pt x="8" y="6"/>
                        </a:lnTo>
                        <a:lnTo>
                          <a:pt x="11" y="5"/>
                        </a:lnTo>
                        <a:lnTo>
                          <a:pt x="11" y="4"/>
                        </a:lnTo>
                        <a:lnTo>
                          <a:pt x="12"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363" name="Group 4291">
                    <a:extLst>
                      <a:ext uri="{FF2B5EF4-FFF2-40B4-BE49-F238E27FC236}">
                        <a16:creationId xmlns:a16="http://schemas.microsoft.com/office/drawing/2014/main" id="{566935F8-F4DD-46DE-B82D-6E5EEBAFFA07}"/>
                      </a:ext>
                    </a:extLst>
                  </p:cNvPr>
                  <p:cNvGrpSpPr/>
                  <p:nvPr/>
                </p:nvGrpSpPr>
                <p:grpSpPr bwMode="gray">
                  <a:xfrm>
                    <a:off x="7598066" y="4524553"/>
                    <a:ext cx="650075" cy="653101"/>
                    <a:chOff x="4940638" y="3409232"/>
                    <a:chExt cx="239469" cy="240660"/>
                  </a:xfrm>
                  <a:grpFill/>
                </p:grpSpPr>
                <p:sp>
                  <p:nvSpPr>
                    <p:cNvPr id="1364" name="Freeform 483">
                      <a:extLst>
                        <a:ext uri="{FF2B5EF4-FFF2-40B4-BE49-F238E27FC236}">
                          <a16:creationId xmlns:a16="http://schemas.microsoft.com/office/drawing/2014/main" id="{9514AF50-64B5-4366-AB66-67DD6B544C6E}"/>
                        </a:ext>
                      </a:extLst>
                    </p:cNvPr>
                    <p:cNvSpPr>
                      <a:spLocks/>
                    </p:cNvSpPr>
                    <p:nvPr/>
                  </p:nvSpPr>
                  <p:spPr bwMode="gray">
                    <a:xfrm>
                      <a:off x="4940638" y="3409232"/>
                      <a:ext cx="239469" cy="240660"/>
                    </a:xfrm>
                    <a:custGeom>
                      <a:avLst/>
                      <a:gdLst>
                        <a:gd name="T0" fmla="*/ 101 w 201"/>
                        <a:gd name="T1" fmla="*/ 11 h 202"/>
                        <a:gd name="T2" fmla="*/ 93 w 201"/>
                        <a:gd name="T3" fmla="*/ 29 h 202"/>
                        <a:gd name="T4" fmla="*/ 82 w 201"/>
                        <a:gd name="T5" fmla="*/ 40 h 202"/>
                        <a:gd name="T6" fmla="*/ 72 w 201"/>
                        <a:gd name="T7" fmla="*/ 45 h 202"/>
                        <a:gd name="T8" fmla="*/ 55 w 201"/>
                        <a:gd name="T9" fmla="*/ 39 h 202"/>
                        <a:gd name="T10" fmla="*/ 46 w 201"/>
                        <a:gd name="T11" fmla="*/ 41 h 202"/>
                        <a:gd name="T12" fmla="*/ 51 w 201"/>
                        <a:gd name="T13" fmla="*/ 59 h 202"/>
                        <a:gd name="T14" fmla="*/ 47 w 201"/>
                        <a:gd name="T15" fmla="*/ 60 h 202"/>
                        <a:gd name="T16" fmla="*/ 27 w 201"/>
                        <a:gd name="T17" fmla="*/ 56 h 202"/>
                        <a:gd name="T18" fmla="*/ 15 w 201"/>
                        <a:gd name="T19" fmla="*/ 60 h 202"/>
                        <a:gd name="T20" fmla="*/ 0 w 201"/>
                        <a:gd name="T21" fmla="*/ 68 h 202"/>
                        <a:gd name="T22" fmla="*/ 3 w 201"/>
                        <a:gd name="T23" fmla="*/ 72 h 202"/>
                        <a:gd name="T24" fmla="*/ 3 w 201"/>
                        <a:gd name="T25" fmla="*/ 76 h 202"/>
                        <a:gd name="T26" fmla="*/ 13 w 201"/>
                        <a:gd name="T27" fmla="*/ 79 h 202"/>
                        <a:gd name="T28" fmla="*/ 30 w 201"/>
                        <a:gd name="T29" fmla="*/ 85 h 202"/>
                        <a:gd name="T30" fmla="*/ 37 w 201"/>
                        <a:gd name="T31" fmla="*/ 87 h 202"/>
                        <a:gd name="T32" fmla="*/ 43 w 201"/>
                        <a:gd name="T33" fmla="*/ 95 h 202"/>
                        <a:gd name="T34" fmla="*/ 42 w 201"/>
                        <a:gd name="T35" fmla="*/ 102 h 202"/>
                        <a:gd name="T36" fmla="*/ 55 w 201"/>
                        <a:gd name="T37" fmla="*/ 115 h 202"/>
                        <a:gd name="T38" fmla="*/ 57 w 201"/>
                        <a:gd name="T39" fmla="*/ 128 h 202"/>
                        <a:gd name="T40" fmla="*/ 64 w 201"/>
                        <a:gd name="T41" fmla="*/ 138 h 202"/>
                        <a:gd name="T42" fmla="*/ 57 w 201"/>
                        <a:gd name="T43" fmla="*/ 153 h 202"/>
                        <a:gd name="T44" fmla="*/ 57 w 201"/>
                        <a:gd name="T45" fmla="*/ 158 h 202"/>
                        <a:gd name="T46" fmla="*/ 47 w 201"/>
                        <a:gd name="T47" fmla="*/ 182 h 202"/>
                        <a:gd name="T48" fmla="*/ 64 w 201"/>
                        <a:gd name="T49" fmla="*/ 193 h 202"/>
                        <a:gd name="T50" fmla="*/ 90 w 201"/>
                        <a:gd name="T51" fmla="*/ 194 h 202"/>
                        <a:gd name="T52" fmla="*/ 105 w 201"/>
                        <a:gd name="T53" fmla="*/ 202 h 202"/>
                        <a:gd name="T54" fmla="*/ 125 w 201"/>
                        <a:gd name="T55" fmla="*/ 201 h 202"/>
                        <a:gd name="T56" fmla="*/ 131 w 201"/>
                        <a:gd name="T57" fmla="*/ 182 h 202"/>
                        <a:gd name="T58" fmla="*/ 141 w 201"/>
                        <a:gd name="T59" fmla="*/ 178 h 202"/>
                        <a:gd name="T60" fmla="*/ 152 w 201"/>
                        <a:gd name="T61" fmla="*/ 181 h 202"/>
                        <a:gd name="T62" fmla="*/ 160 w 201"/>
                        <a:gd name="T63" fmla="*/ 181 h 202"/>
                        <a:gd name="T64" fmla="*/ 172 w 201"/>
                        <a:gd name="T65" fmla="*/ 186 h 202"/>
                        <a:gd name="T66" fmla="*/ 185 w 201"/>
                        <a:gd name="T67" fmla="*/ 176 h 202"/>
                        <a:gd name="T68" fmla="*/ 193 w 201"/>
                        <a:gd name="T69" fmla="*/ 170 h 202"/>
                        <a:gd name="T70" fmla="*/ 184 w 201"/>
                        <a:gd name="T71" fmla="*/ 159 h 202"/>
                        <a:gd name="T72" fmla="*/ 181 w 201"/>
                        <a:gd name="T73" fmla="*/ 147 h 202"/>
                        <a:gd name="T74" fmla="*/ 185 w 201"/>
                        <a:gd name="T75" fmla="*/ 138 h 202"/>
                        <a:gd name="T76" fmla="*/ 184 w 201"/>
                        <a:gd name="T77" fmla="*/ 125 h 202"/>
                        <a:gd name="T78" fmla="*/ 180 w 201"/>
                        <a:gd name="T79" fmla="*/ 112 h 202"/>
                        <a:gd name="T80" fmla="*/ 169 w 201"/>
                        <a:gd name="T81" fmla="*/ 111 h 202"/>
                        <a:gd name="T82" fmla="*/ 174 w 201"/>
                        <a:gd name="T83" fmla="*/ 103 h 202"/>
                        <a:gd name="T84" fmla="*/ 184 w 201"/>
                        <a:gd name="T85" fmla="*/ 87 h 202"/>
                        <a:gd name="T86" fmla="*/ 192 w 201"/>
                        <a:gd name="T87" fmla="*/ 81 h 202"/>
                        <a:gd name="T88" fmla="*/ 201 w 201"/>
                        <a:gd name="T89" fmla="*/ 52 h 202"/>
                        <a:gd name="T90" fmla="*/ 176 w 201"/>
                        <a:gd name="T91" fmla="*/ 41 h 202"/>
                        <a:gd name="T92" fmla="*/ 159 w 201"/>
                        <a:gd name="T93" fmla="*/ 37 h 202"/>
                        <a:gd name="T94" fmla="*/ 152 w 201"/>
                        <a:gd name="T95" fmla="*/ 24 h 202"/>
                        <a:gd name="T96" fmla="*/ 142 w 201"/>
                        <a:gd name="T97" fmla="*/ 27 h 202"/>
                        <a:gd name="T98" fmla="*/ 131 w 201"/>
                        <a:gd name="T99" fmla="*/ 15 h 202"/>
                        <a:gd name="T100" fmla="*/ 118 w 201"/>
                        <a:gd name="T101" fmla="*/ 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 h="202">
                          <a:moveTo>
                            <a:pt x="118" y="0"/>
                          </a:moveTo>
                          <a:lnTo>
                            <a:pt x="117" y="1"/>
                          </a:lnTo>
                          <a:lnTo>
                            <a:pt x="111" y="2"/>
                          </a:lnTo>
                          <a:lnTo>
                            <a:pt x="103" y="5"/>
                          </a:lnTo>
                          <a:lnTo>
                            <a:pt x="101" y="11"/>
                          </a:lnTo>
                          <a:lnTo>
                            <a:pt x="100" y="19"/>
                          </a:lnTo>
                          <a:lnTo>
                            <a:pt x="101" y="20"/>
                          </a:lnTo>
                          <a:lnTo>
                            <a:pt x="101" y="22"/>
                          </a:lnTo>
                          <a:lnTo>
                            <a:pt x="97" y="26"/>
                          </a:lnTo>
                          <a:lnTo>
                            <a:pt x="93" y="29"/>
                          </a:lnTo>
                          <a:lnTo>
                            <a:pt x="84" y="32"/>
                          </a:lnTo>
                          <a:lnTo>
                            <a:pt x="79" y="35"/>
                          </a:lnTo>
                          <a:lnTo>
                            <a:pt x="78" y="38"/>
                          </a:lnTo>
                          <a:lnTo>
                            <a:pt x="78" y="40"/>
                          </a:lnTo>
                          <a:lnTo>
                            <a:pt x="82" y="40"/>
                          </a:lnTo>
                          <a:lnTo>
                            <a:pt x="84" y="41"/>
                          </a:lnTo>
                          <a:lnTo>
                            <a:pt x="83" y="42"/>
                          </a:lnTo>
                          <a:lnTo>
                            <a:pt x="77" y="42"/>
                          </a:lnTo>
                          <a:lnTo>
                            <a:pt x="74" y="44"/>
                          </a:lnTo>
                          <a:lnTo>
                            <a:pt x="72" y="45"/>
                          </a:lnTo>
                          <a:lnTo>
                            <a:pt x="69" y="45"/>
                          </a:lnTo>
                          <a:lnTo>
                            <a:pt x="65" y="44"/>
                          </a:lnTo>
                          <a:lnTo>
                            <a:pt x="60" y="43"/>
                          </a:lnTo>
                          <a:lnTo>
                            <a:pt x="59" y="43"/>
                          </a:lnTo>
                          <a:lnTo>
                            <a:pt x="55" y="39"/>
                          </a:lnTo>
                          <a:lnTo>
                            <a:pt x="56" y="36"/>
                          </a:lnTo>
                          <a:lnTo>
                            <a:pt x="55" y="35"/>
                          </a:lnTo>
                          <a:lnTo>
                            <a:pt x="48" y="36"/>
                          </a:lnTo>
                          <a:lnTo>
                            <a:pt x="46" y="35"/>
                          </a:lnTo>
                          <a:lnTo>
                            <a:pt x="46" y="41"/>
                          </a:lnTo>
                          <a:lnTo>
                            <a:pt x="47" y="43"/>
                          </a:lnTo>
                          <a:lnTo>
                            <a:pt x="49" y="45"/>
                          </a:lnTo>
                          <a:lnTo>
                            <a:pt x="51" y="51"/>
                          </a:lnTo>
                          <a:lnTo>
                            <a:pt x="51" y="55"/>
                          </a:lnTo>
                          <a:lnTo>
                            <a:pt x="51" y="59"/>
                          </a:lnTo>
                          <a:lnTo>
                            <a:pt x="53" y="60"/>
                          </a:lnTo>
                          <a:lnTo>
                            <a:pt x="52" y="61"/>
                          </a:lnTo>
                          <a:lnTo>
                            <a:pt x="49" y="61"/>
                          </a:lnTo>
                          <a:lnTo>
                            <a:pt x="48" y="60"/>
                          </a:lnTo>
                          <a:lnTo>
                            <a:pt x="47" y="60"/>
                          </a:lnTo>
                          <a:lnTo>
                            <a:pt x="44" y="60"/>
                          </a:lnTo>
                          <a:lnTo>
                            <a:pt x="42" y="61"/>
                          </a:lnTo>
                          <a:lnTo>
                            <a:pt x="40" y="61"/>
                          </a:lnTo>
                          <a:lnTo>
                            <a:pt x="34" y="63"/>
                          </a:lnTo>
                          <a:lnTo>
                            <a:pt x="27" y="56"/>
                          </a:lnTo>
                          <a:lnTo>
                            <a:pt x="22" y="56"/>
                          </a:lnTo>
                          <a:lnTo>
                            <a:pt x="21" y="56"/>
                          </a:lnTo>
                          <a:lnTo>
                            <a:pt x="19" y="57"/>
                          </a:lnTo>
                          <a:lnTo>
                            <a:pt x="19" y="59"/>
                          </a:lnTo>
                          <a:lnTo>
                            <a:pt x="15" y="60"/>
                          </a:lnTo>
                          <a:lnTo>
                            <a:pt x="12" y="60"/>
                          </a:lnTo>
                          <a:lnTo>
                            <a:pt x="8" y="61"/>
                          </a:lnTo>
                          <a:lnTo>
                            <a:pt x="1" y="64"/>
                          </a:lnTo>
                          <a:lnTo>
                            <a:pt x="0" y="67"/>
                          </a:lnTo>
                          <a:lnTo>
                            <a:pt x="0" y="68"/>
                          </a:lnTo>
                          <a:lnTo>
                            <a:pt x="6" y="67"/>
                          </a:lnTo>
                          <a:lnTo>
                            <a:pt x="5" y="69"/>
                          </a:lnTo>
                          <a:lnTo>
                            <a:pt x="4" y="69"/>
                          </a:lnTo>
                          <a:lnTo>
                            <a:pt x="3" y="71"/>
                          </a:lnTo>
                          <a:lnTo>
                            <a:pt x="3" y="72"/>
                          </a:lnTo>
                          <a:lnTo>
                            <a:pt x="5" y="72"/>
                          </a:lnTo>
                          <a:lnTo>
                            <a:pt x="8" y="72"/>
                          </a:lnTo>
                          <a:lnTo>
                            <a:pt x="8" y="74"/>
                          </a:lnTo>
                          <a:lnTo>
                            <a:pt x="1" y="75"/>
                          </a:lnTo>
                          <a:lnTo>
                            <a:pt x="3" y="76"/>
                          </a:lnTo>
                          <a:lnTo>
                            <a:pt x="7" y="78"/>
                          </a:lnTo>
                          <a:lnTo>
                            <a:pt x="7" y="81"/>
                          </a:lnTo>
                          <a:lnTo>
                            <a:pt x="10" y="81"/>
                          </a:lnTo>
                          <a:lnTo>
                            <a:pt x="10" y="80"/>
                          </a:lnTo>
                          <a:lnTo>
                            <a:pt x="13" y="79"/>
                          </a:lnTo>
                          <a:lnTo>
                            <a:pt x="22" y="82"/>
                          </a:lnTo>
                          <a:lnTo>
                            <a:pt x="24" y="84"/>
                          </a:lnTo>
                          <a:lnTo>
                            <a:pt x="25" y="86"/>
                          </a:lnTo>
                          <a:lnTo>
                            <a:pt x="27" y="86"/>
                          </a:lnTo>
                          <a:lnTo>
                            <a:pt x="30" y="85"/>
                          </a:lnTo>
                          <a:lnTo>
                            <a:pt x="32" y="86"/>
                          </a:lnTo>
                          <a:lnTo>
                            <a:pt x="31" y="87"/>
                          </a:lnTo>
                          <a:lnTo>
                            <a:pt x="34" y="88"/>
                          </a:lnTo>
                          <a:lnTo>
                            <a:pt x="36" y="87"/>
                          </a:lnTo>
                          <a:lnTo>
                            <a:pt x="37" y="87"/>
                          </a:lnTo>
                          <a:lnTo>
                            <a:pt x="36" y="93"/>
                          </a:lnTo>
                          <a:lnTo>
                            <a:pt x="40" y="93"/>
                          </a:lnTo>
                          <a:lnTo>
                            <a:pt x="45" y="93"/>
                          </a:lnTo>
                          <a:lnTo>
                            <a:pt x="48" y="94"/>
                          </a:lnTo>
                          <a:lnTo>
                            <a:pt x="43" y="95"/>
                          </a:lnTo>
                          <a:lnTo>
                            <a:pt x="43" y="97"/>
                          </a:lnTo>
                          <a:lnTo>
                            <a:pt x="45" y="99"/>
                          </a:lnTo>
                          <a:lnTo>
                            <a:pt x="43" y="101"/>
                          </a:lnTo>
                          <a:lnTo>
                            <a:pt x="42" y="99"/>
                          </a:lnTo>
                          <a:lnTo>
                            <a:pt x="42" y="102"/>
                          </a:lnTo>
                          <a:lnTo>
                            <a:pt x="45" y="106"/>
                          </a:lnTo>
                          <a:lnTo>
                            <a:pt x="47" y="108"/>
                          </a:lnTo>
                          <a:lnTo>
                            <a:pt x="47" y="110"/>
                          </a:lnTo>
                          <a:lnTo>
                            <a:pt x="51" y="113"/>
                          </a:lnTo>
                          <a:lnTo>
                            <a:pt x="55" y="115"/>
                          </a:lnTo>
                          <a:lnTo>
                            <a:pt x="59" y="116"/>
                          </a:lnTo>
                          <a:lnTo>
                            <a:pt x="58" y="118"/>
                          </a:lnTo>
                          <a:lnTo>
                            <a:pt x="59" y="120"/>
                          </a:lnTo>
                          <a:lnTo>
                            <a:pt x="59" y="124"/>
                          </a:lnTo>
                          <a:lnTo>
                            <a:pt x="57" y="128"/>
                          </a:lnTo>
                          <a:lnTo>
                            <a:pt x="59" y="130"/>
                          </a:lnTo>
                          <a:lnTo>
                            <a:pt x="61" y="132"/>
                          </a:lnTo>
                          <a:lnTo>
                            <a:pt x="64" y="135"/>
                          </a:lnTo>
                          <a:lnTo>
                            <a:pt x="65" y="139"/>
                          </a:lnTo>
                          <a:lnTo>
                            <a:pt x="64" y="138"/>
                          </a:lnTo>
                          <a:lnTo>
                            <a:pt x="60" y="133"/>
                          </a:lnTo>
                          <a:lnTo>
                            <a:pt x="59" y="135"/>
                          </a:lnTo>
                          <a:lnTo>
                            <a:pt x="59" y="140"/>
                          </a:lnTo>
                          <a:lnTo>
                            <a:pt x="57" y="150"/>
                          </a:lnTo>
                          <a:lnTo>
                            <a:pt x="57" y="153"/>
                          </a:lnTo>
                          <a:lnTo>
                            <a:pt x="59" y="150"/>
                          </a:lnTo>
                          <a:lnTo>
                            <a:pt x="60" y="153"/>
                          </a:lnTo>
                          <a:lnTo>
                            <a:pt x="59" y="153"/>
                          </a:lnTo>
                          <a:lnTo>
                            <a:pt x="57" y="155"/>
                          </a:lnTo>
                          <a:lnTo>
                            <a:pt x="57" y="158"/>
                          </a:lnTo>
                          <a:lnTo>
                            <a:pt x="54" y="176"/>
                          </a:lnTo>
                          <a:lnTo>
                            <a:pt x="52" y="179"/>
                          </a:lnTo>
                          <a:lnTo>
                            <a:pt x="49" y="181"/>
                          </a:lnTo>
                          <a:lnTo>
                            <a:pt x="47" y="180"/>
                          </a:lnTo>
                          <a:lnTo>
                            <a:pt x="47" y="182"/>
                          </a:lnTo>
                          <a:lnTo>
                            <a:pt x="53" y="187"/>
                          </a:lnTo>
                          <a:lnTo>
                            <a:pt x="56" y="188"/>
                          </a:lnTo>
                          <a:lnTo>
                            <a:pt x="59" y="189"/>
                          </a:lnTo>
                          <a:lnTo>
                            <a:pt x="62" y="191"/>
                          </a:lnTo>
                          <a:lnTo>
                            <a:pt x="64" y="193"/>
                          </a:lnTo>
                          <a:lnTo>
                            <a:pt x="78" y="196"/>
                          </a:lnTo>
                          <a:lnTo>
                            <a:pt x="82" y="197"/>
                          </a:lnTo>
                          <a:lnTo>
                            <a:pt x="84" y="196"/>
                          </a:lnTo>
                          <a:lnTo>
                            <a:pt x="87" y="194"/>
                          </a:lnTo>
                          <a:lnTo>
                            <a:pt x="90" y="194"/>
                          </a:lnTo>
                          <a:lnTo>
                            <a:pt x="92" y="194"/>
                          </a:lnTo>
                          <a:lnTo>
                            <a:pt x="96" y="197"/>
                          </a:lnTo>
                          <a:lnTo>
                            <a:pt x="100" y="198"/>
                          </a:lnTo>
                          <a:lnTo>
                            <a:pt x="102" y="199"/>
                          </a:lnTo>
                          <a:lnTo>
                            <a:pt x="105" y="202"/>
                          </a:lnTo>
                          <a:lnTo>
                            <a:pt x="107" y="202"/>
                          </a:lnTo>
                          <a:lnTo>
                            <a:pt x="115" y="202"/>
                          </a:lnTo>
                          <a:lnTo>
                            <a:pt x="119" y="201"/>
                          </a:lnTo>
                          <a:lnTo>
                            <a:pt x="123" y="201"/>
                          </a:lnTo>
                          <a:lnTo>
                            <a:pt x="125" y="201"/>
                          </a:lnTo>
                          <a:lnTo>
                            <a:pt x="124" y="193"/>
                          </a:lnTo>
                          <a:lnTo>
                            <a:pt x="123" y="192"/>
                          </a:lnTo>
                          <a:lnTo>
                            <a:pt x="124" y="188"/>
                          </a:lnTo>
                          <a:lnTo>
                            <a:pt x="125" y="185"/>
                          </a:lnTo>
                          <a:lnTo>
                            <a:pt x="131" y="182"/>
                          </a:lnTo>
                          <a:lnTo>
                            <a:pt x="134" y="180"/>
                          </a:lnTo>
                          <a:lnTo>
                            <a:pt x="136" y="179"/>
                          </a:lnTo>
                          <a:lnTo>
                            <a:pt x="138" y="177"/>
                          </a:lnTo>
                          <a:lnTo>
                            <a:pt x="140" y="177"/>
                          </a:lnTo>
                          <a:lnTo>
                            <a:pt x="141" y="178"/>
                          </a:lnTo>
                          <a:lnTo>
                            <a:pt x="146" y="179"/>
                          </a:lnTo>
                          <a:lnTo>
                            <a:pt x="146" y="179"/>
                          </a:lnTo>
                          <a:lnTo>
                            <a:pt x="147" y="180"/>
                          </a:lnTo>
                          <a:lnTo>
                            <a:pt x="148" y="180"/>
                          </a:lnTo>
                          <a:lnTo>
                            <a:pt x="152" y="181"/>
                          </a:lnTo>
                          <a:lnTo>
                            <a:pt x="152" y="180"/>
                          </a:lnTo>
                          <a:lnTo>
                            <a:pt x="155" y="180"/>
                          </a:lnTo>
                          <a:lnTo>
                            <a:pt x="156" y="181"/>
                          </a:lnTo>
                          <a:lnTo>
                            <a:pt x="158" y="181"/>
                          </a:lnTo>
                          <a:lnTo>
                            <a:pt x="160" y="181"/>
                          </a:lnTo>
                          <a:lnTo>
                            <a:pt x="160" y="183"/>
                          </a:lnTo>
                          <a:lnTo>
                            <a:pt x="161" y="184"/>
                          </a:lnTo>
                          <a:lnTo>
                            <a:pt x="165" y="184"/>
                          </a:lnTo>
                          <a:lnTo>
                            <a:pt x="167" y="186"/>
                          </a:lnTo>
                          <a:lnTo>
                            <a:pt x="172" y="186"/>
                          </a:lnTo>
                          <a:lnTo>
                            <a:pt x="178" y="184"/>
                          </a:lnTo>
                          <a:lnTo>
                            <a:pt x="180" y="183"/>
                          </a:lnTo>
                          <a:lnTo>
                            <a:pt x="180" y="181"/>
                          </a:lnTo>
                          <a:lnTo>
                            <a:pt x="182" y="179"/>
                          </a:lnTo>
                          <a:lnTo>
                            <a:pt x="185" y="176"/>
                          </a:lnTo>
                          <a:lnTo>
                            <a:pt x="187" y="175"/>
                          </a:lnTo>
                          <a:lnTo>
                            <a:pt x="187" y="173"/>
                          </a:lnTo>
                          <a:lnTo>
                            <a:pt x="193" y="171"/>
                          </a:lnTo>
                          <a:lnTo>
                            <a:pt x="193" y="170"/>
                          </a:lnTo>
                          <a:lnTo>
                            <a:pt x="193" y="170"/>
                          </a:lnTo>
                          <a:lnTo>
                            <a:pt x="194" y="167"/>
                          </a:lnTo>
                          <a:lnTo>
                            <a:pt x="194" y="165"/>
                          </a:lnTo>
                          <a:lnTo>
                            <a:pt x="193" y="163"/>
                          </a:lnTo>
                          <a:lnTo>
                            <a:pt x="186" y="162"/>
                          </a:lnTo>
                          <a:lnTo>
                            <a:pt x="184" y="159"/>
                          </a:lnTo>
                          <a:lnTo>
                            <a:pt x="183" y="156"/>
                          </a:lnTo>
                          <a:lnTo>
                            <a:pt x="183" y="153"/>
                          </a:lnTo>
                          <a:lnTo>
                            <a:pt x="184" y="150"/>
                          </a:lnTo>
                          <a:lnTo>
                            <a:pt x="183" y="148"/>
                          </a:lnTo>
                          <a:lnTo>
                            <a:pt x="181" y="147"/>
                          </a:lnTo>
                          <a:lnTo>
                            <a:pt x="180" y="146"/>
                          </a:lnTo>
                          <a:lnTo>
                            <a:pt x="180" y="145"/>
                          </a:lnTo>
                          <a:lnTo>
                            <a:pt x="181" y="142"/>
                          </a:lnTo>
                          <a:lnTo>
                            <a:pt x="182" y="140"/>
                          </a:lnTo>
                          <a:lnTo>
                            <a:pt x="185" y="138"/>
                          </a:lnTo>
                          <a:lnTo>
                            <a:pt x="185" y="135"/>
                          </a:lnTo>
                          <a:lnTo>
                            <a:pt x="181" y="128"/>
                          </a:lnTo>
                          <a:lnTo>
                            <a:pt x="181" y="126"/>
                          </a:lnTo>
                          <a:lnTo>
                            <a:pt x="181" y="125"/>
                          </a:lnTo>
                          <a:lnTo>
                            <a:pt x="184" y="125"/>
                          </a:lnTo>
                          <a:lnTo>
                            <a:pt x="184" y="121"/>
                          </a:lnTo>
                          <a:lnTo>
                            <a:pt x="181" y="121"/>
                          </a:lnTo>
                          <a:lnTo>
                            <a:pt x="181" y="117"/>
                          </a:lnTo>
                          <a:lnTo>
                            <a:pt x="181" y="113"/>
                          </a:lnTo>
                          <a:lnTo>
                            <a:pt x="180" y="112"/>
                          </a:lnTo>
                          <a:lnTo>
                            <a:pt x="174" y="112"/>
                          </a:lnTo>
                          <a:lnTo>
                            <a:pt x="172" y="117"/>
                          </a:lnTo>
                          <a:lnTo>
                            <a:pt x="169" y="119"/>
                          </a:lnTo>
                          <a:lnTo>
                            <a:pt x="168" y="118"/>
                          </a:lnTo>
                          <a:lnTo>
                            <a:pt x="169" y="111"/>
                          </a:lnTo>
                          <a:lnTo>
                            <a:pt x="170" y="108"/>
                          </a:lnTo>
                          <a:lnTo>
                            <a:pt x="171" y="107"/>
                          </a:lnTo>
                          <a:lnTo>
                            <a:pt x="172" y="105"/>
                          </a:lnTo>
                          <a:lnTo>
                            <a:pt x="174" y="104"/>
                          </a:lnTo>
                          <a:lnTo>
                            <a:pt x="174" y="103"/>
                          </a:lnTo>
                          <a:lnTo>
                            <a:pt x="176" y="100"/>
                          </a:lnTo>
                          <a:lnTo>
                            <a:pt x="177" y="98"/>
                          </a:lnTo>
                          <a:lnTo>
                            <a:pt x="184" y="90"/>
                          </a:lnTo>
                          <a:lnTo>
                            <a:pt x="183" y="89"/>
                          </a:lnTo>
                          <a:lnTo>
                            <a:pt x="184" y="87"/>
                          </a:lnTo>
                          <a:lnTo>
                            <a:pt x="189" y="87"/>
                          </a:lnTo>
                          <a:lnTo>
                            <a:pt x="191" y="86"/>
                          </a:lnTo>
                          <a:lnTo>
                            <a:pt x="193" y="85"/>
                          </a:lnTo>
                          <a:lnTo>
                            <a:pt x="193" y="84"/>
                          </a:lnTo>
                          <a:lnTo>
                            <a:pt x="192" y="81"/>
                          </a:lnTo>
                          <a:lnTo>
                            <a:pt x="193" y="73"/>
                          </a:lnTo>
                          <a:lnTo>
                            <a:pt x="194" y="66"/>
                          </a:lnTo>
                          <a:lnTo>
                            <a:pt x="195" y="62"/>
                          </a:lnTo>
                          <a:lnTo>
                            <a:pt x="200" y="55"/>
                          </a:lnTo>
                          <a:lnTo>
                            <a:pt x="201" y="52"/>
                          </a:lnTo>
                          <a:lnTo>
                            <a:pt x="197" y="50"/>
                          </a:lnTo>
                          <a:lnTo>
                            <a:pt x="185" y="47"/>
                          </a:lnTo>
                          <a:lnTo>
                            <a:pt x="180" y="46"/>
                          </a:lnTo>
                          <a:lnTo>
                            <a:pt x="178" y="43"/>
                          </a:lnTo>
                          <a:lnTo>
                            <a:pt x="176" y="41"/>
                          </a:lnTo>
                          <a:lnTo>
                            <a:pt x="172" y="38"/>
                          </a:lnTo>
                          <a:lnTo>
                            <a:pt x="169" y="38"/>
                          </a:lnTo>
                          <a:lnTo>
                            <a:pt x="164" y="37"/>
                          </a:lnTo>
                          <a:lnTo>
                            <a:pt x="161" y="38"/>
                          </a:lnTo>
                          <a:lnTo>
                            <a:pt x="159" y="37"/>
                          </a:lnTo>
                          <a:lnTo>
                            <a:pt x="156" y="35"/>
                          </a:lnTo>
                          <a:lnTo>
                            <a:pt x="153" y="33"/>
                          </a:lnTo>
                          <a:lnTo>
                            <a:pt x="154" y="32"/>
                          </a:lnTo>
                          <a:lnTo>
                            <a:pt x="152" y="31"/>
                          </a:lnTo>
                          <a:lnTo>
                            <a:pt x="152" y="24"/>
                          </a:lnTo>
                          <a:lnTo>
                            <a:pt x="150" y="24"/>
                          </a:lnTo>
                          <a:lnTo>
                            <a:pt x="148" y="26"/>
                          </a:lnTo>
                          <a:lnTo>
                            <a:pt x="147" y="29"/>
                          </a:lnTo>
                          <a:lnTo>
                            <a:pt x="144" y="29"/>
                          </a:lnTo>
                          <a:lnTo>
                            <a:pt x="142" y="27"/>
                          </a:lnTo>
                          <a:lnTo>
                            <a:pt x="141" y="22"/>
                          </a:lnTo>
                          <a:lnTo>
                            <a:pt x="140" y="20"/>
                          </a:lnTo>
                          <a:lnTo>
                            <a:pt x="139" y="18"/>
                          </a:lnTo>
                          <a:lnTo>
                            <a:pt x="135" y="17"/>
                          </a:lnTo>
                          <a:lnTo>
                            <a:pt x="131" y="15"/>
                          </a:lnTo>
                          <a:lnTo>
                            <a:pt x="128" y="15"/>
                          </a:lnTo>
                          <a:lnTo>
                            <a:pt x="125" y="9"/>
                          </a:lnTo>
                          <a:lnTo>
                            <a:pt x="122" y="9"/>
                          </a:lnTo>
                          <a:lnTo>
                            <a:pt x="119" y="8"/>
                          </a:lnTo>
                          <a:lnTo>
                            <a:pt x="118" y="5"/>
                          </a:lnTo>
                          <a:lnTo>
                            <a:pt x="118"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5" name="Freeform 1401">
                      <a:extLst>
                        <a:ext uri="{FF2B5EF4-FFF2-40B4-BE49-F238E27FC236}">
                          <a16:creationId xmlns:a16="http://schemas.microsoft.com/office/drawing/2014/main" id="{9B0E6D57-0870-467A-B9B6-967B8DF6D31D}"/>
                        </a:ext>
                      </a:extLst>
                    </p:cNvPr>
                    <p:cNvSpPr>
                      <a:spLocks/>
                    </p:cNvSpPr>
                    <p:nvPr/>
                  </p:nvSpPr>
                  <p:spPr bwMode="gray">
                    <a:xfrm>
                      <a:off x="4977570" y="3455697"/>
                      <a:ext cx="3574" cy="3574"/>
                    </a:xfrm>
                    <a:custGeom>
                      <a:avLst/>
                      <a:gdLst>
                        <a:gd name="T0" fmla="*/ 3 w 3"/>
                        <a:gd name="T1" fmla="*/ 0 h 3"/>
                        <a:gd name="T2" fmla="*/ 3 w 3"/>
                        <a:gd name="T3" fmla="*/ 0 h 3"/>
                        <a:gd name="T4" fmla="*/ 2 w 3"/>
                        <a:gd name="T5" fmla="*/ 0 h 3"/>
                        <a:gd name="T6" fmla="*/ 1 w 3"/>
                        <a:gd name="T7" fmla="*/ 1 h 3"/>
                        <a:gd name="T8" fmla="*/ 0 w 3"/>
                        <a:gd name="T9" fmla="*/ 2 h 3"/>
                        <a:gd name="T10" fmla="*/ 0 w 3"/>
                        <a:gd name="T11" fmla="*/ 2 h 3"/>
                        <a:gd name="T12" fmla="*/ 0 w 3"/>
                        <a:gd name="T13" fmla="*/ 2 h 3"/>
                        <a:gd name="T14" fmla="*/ 0 w 3"/>
                        <a:gd name="T15" fmla="*/ 2 h 3"/>
                        <a:gd name="T16" fmla="*/ 0 w 3"/>
                        <a:gd name="T17" fmla="*/ 2 h 3"/>
                        <a:gd name="T18" fmla="*/ 1 w 3"/>
                        <a:gd name="T19" fmla="*/ 3 h 3"/>
                        <a:gd name="T20" fmla="*/ 1 w 3"/>
                        <a:gd name="T21" fmla="*/ 3 h 3"/>
                        <a:gd name="T22" fmla="*/ 2 w 3"/>
                        <a:gd name="T23" fmla="*/ 2 h 3"/>
                        <a:gd name="T24" fmla="*/ 3 w 3"/>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3" y="0"/>
                          </a:moveTo>
                          <a:lnTo>
                            <a:pt x="3" y="0"/>
                          </a:lnTo>
                          <a:lnTo>
                            <a:pt x="2" y="0"/>
                          </a:lnTo>
                          <a:lnTo>
                            <a:pt x="1" y="1"/>
                          </a:lnTo>
                          <a:lnTo>
                            <a:pt x="0" y="2"/>
                          </a:lnTo>
                          <a:lnTo>
                            <a:pt x="0" y="2"/>
                          </a:lnTo>
                          <a:lnTo>
                            <a:pt x="0" y="2"/>
                          </a:lnTo>
                          <a:lnTo>
                            <a:pt x="0" y="2"/>
                          </a:lnTo>
                          <a:lnTo>
                            <a:pt x="0" y="2"/>
                          </a:lnTo>
                          <a:lnTo>
                            <a:pt x="1" y="3"/>
                          </a:lnTo>
                          <a:lnTo>
                            <a:pt x="1" y="3"/>
                          </a:lnTo>
                          <a:lnTo>
                            <a:pt x="2" y="2"/>
                          </a:lnTo>
                          <a:lnTo>
                            <a:pt x="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6" name="Freeform 1402">
                      <a:extLst>
                        <a:ext uri="{FF2B5EF4-FFF2-40B4-BE49-F238E27FC236}">
                          <a16:creationId xmlns:a16="http://schemas.microsoft.com/office/drawing/2014/main" id="{FC5D1F6A-9F12-4553-BF5C-0EEC062441FE}"/>
                        </a:ext>
                      </a:extLst>
                    </p:cNvPr>
                    <p:cNvSpPr>
                      <a:spLocks/>
                    </p:cNvSpPr>
                    <p:nvPr/>
                  </p:nvSpPr>
                  <p:spPr bwMode="gray">
                    <a:xfrm>
                      <a:off x="4985909" y="3464037"/>
                      <a:ext cx="4765" cy="2383"/>
                    </a:xfrm>
                    <a:custGeom>
                      <a:avLst/>
                      <a:gdLst>
                        <a:gd name="T0" fmla="*/ 1 w 4"/>
                        <a:gd name="T1" fmla="*/ 0 h 2"/>
                        <a:gd name="T2" fmla="*/ 0 w 4"/>
                        <a:gd name="T3" fmla="*/ 0 h 2"/>
                        <a:gd name="T4" fmla="*/ 0 w 4"/>
                        <a:gd name="T5" fmla="*/ 0 h 2"/>
                        <a:gd name="T6" fmla="*/ 0 w 4"/>
                        <a:gd name="T7" fmla="*/ 0 h 2"/>
                        <a:gd name="T8" fmla="*/ 0 w 4"/>
                        <a:gd name="T9" fmla="*/ 1 h 2"/>
                        <a:gd name="T10" fmla="*/ 0 w 4"/>
                        <a:gd name="T11" fmla="*/ 1 h 2"/>
                        <a:gd name="T12" fmla="*/ 3 w 4"/>
                        <a:gd name="T13" fmla="*/ 2 h 2"/>
                        <a:gd name="T14" fmla="*/ 4 w 4"/>
                        <a:gd name="T15" fmla="*/ 1 h 2"/>
                        <a:gd name="T16" fmla="*/ 4 w 4"/>
                        <a:gd name="T17" fmla="*/ 0 h 2"/>
                        <a:gd name="T18" fmla="*/ 3 w 4"/>
                        <a:gd name="T19" fmla="*/ 0 h 2"/>
                        <a:gd name="T20" fmla="*/ 2 w 4"/>
                        <a:gd name="T21" fmla="*/ 0 h 2"/>
                        <a:gd name="T22" fmla="*/ 1 w 4"/>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1" y="0"/>
                          </a:moveTo>
                          <a:lnTo>
                            <a:pt x="0" y="0"/>
                          </a:lnTo>
                          <a:lnTo>
                            <a:pt x="0" y="0"/>
                          </a:lnTo>
                          <a:lnTo>
                            <a:pt x="0" y="0"/>
                          </a:lnTo>
                          <a:lnTo>
                            <a:pt x="0" y="1"/>
                          </a:lnTo>
                          <a:lnTo>
                            <a:pt x="0" y="1"/>
                          </a:lnTo>
                          <a:lnTo>
                            <a:pt x="3" y="2"/>
                          </a:lnTo>
                          <a:lnTo>
                            <a:pt x="4" y="1"/>
                          </a:lnTo>
                          <a:lnTo>
                            <a:pt x="4" y="0"/>
                          </a:lnTo>
                          <a:lnTo>
                            <a:pt x="3" y="0"/>
                          </a:lnTo>
                          <a:lnTo>
                            <a:pt x="2"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nvGrpSpPr>
                <p:cNvPr id="1455" name="Gruppieren 1454">
                  <a:extLst>
                    <a:ext uri="{FF2B5EF4-FFF2-40B4-BE49-F238E27FC236}">
                      <a16:creationId xmlns:a16="http://schemas.microsoft.com/office/drawing/2014/main" id="{AAEC71E5-D5C2-462C-9EEB-78C712394FF3}"/>
                    </a:ext>
                  </a:extLst>
                </p:cNvPr>
                <p:cNvGrpSpPr/>
                <p:nvPr/>
              </p:nvGrpSpPr>
              <p:grpSpPr>
                <a:xfrm>
                  <a:off x="8248139" y="3942585"/>
                  <a:ext cx="239330" cy="287752"/>
                  <a:chOff x="8248139" y="3942585"/>
                  <a:chExt cx="239330" cy="287752"/>
                </a:xfrm>
                <a:grpFill/>
              </p:grpSpPr>
              <p:sp>
                <p:nvSpPr>
                  <p:cNvPr id="1353" name="Freeform 164">
                    <a:extLst>
                      <a:ext uri="{FF2B5EF4-FFF2-40B4-BE49-F238E27FC236}">
                        <a16:creationId xmlns:a16="http://schemas.microsoft.com/office/drawing/2014/main" id="{9E13890A-85D5-4E41-BFC1-C1DA6A390986}"/>
                      </a:ext>
                    </a:extLst>
                  </p:cNvPr>
                  <p:cNvSpPr>
                    <a:spLocks/>
                  </p:cNvSpPr>
                  <p:nvPr/>
                </p:nvSpPr>
                <p:spPr bwMode="gray">
                  <a:xfrm>
                    <a:off x="8438961" y="4194773"/>
                    <a:ext cx="19407" cy="35564"/>
                  </a:xfrm>
                  <a:custGeom>
                    <a:avLst/>
                    <a:gdLst>
                      <a:gd name="T0" fmla="*/ 2 w 6"/>
                      <a:gd name="T1" fmla="*/ 1 h 11"/>
                      <a:gd name="T2" fmla="*/ 2 w 6"/>
                      <a:gd name="T3" fmla="*/ 0 h 11"/>
                      <a:gd name="T4" fmla="*/ 3 w 6"/>
                      <a:gd name="T5" fmla="*/ 1 h 11"/>
                      <a:gd name="T6" fmla="*/ 4 w 6"/>
                      <a:gd name="T7" fmla="*/ 2 h 11"/>
                      <a:gd name="T8" fmla="*/ 6 w 6"/>
                      <a:gd name="T9" fmla="*/ 3 h 11"/>
                      <a:gd name="T10" fmla="*/ 6 w 6"/>
                      <a:gd name="T11" fmla="*/ 5 h 11"/>
                      <a:gd name="T12" fmla="*/ 5 w 6"/>
                      <a:gd name="T13" fmla="*/ 6 h 11"/>
                      <a:gd name="T14" fmla="*/ 4 w 6"/>
                      <a:gd name="T15" fmla="*/ 7 h 11"/>
                      <a:gd name="T16" fmla="*/ 4 w 6"/>
                      <a:gd name="T17" fmla="*/ 11 h 11"/>
                      <a:gd name="T18" fmla="*/ 3 w 6"/>
                      <a:gd name="T19" fmla="*/ 10 h 11"/>
                      <a:gd name="T20" fmla="*/ 3 w 6"/>
                      <a:gd name="T21" fmla="*/ 6 h 11"/>
                      <a:gd name="T22" fmla="*/ 2 w 6"/>
                      <a:gd name="T23" fmla="*/ 5 h 11"/>
                      <a:gd name="T24" fmla="*/ 2 w 6"/>
                      <a:gd name="T25" fmla="*/ 3 h 11"/>
                      <a:gd name="T26" fmla="*/ 1 w 6"/>
                      <a:gd name="T27" fmla="*/ 3 h 11"/>
                      <a:gd name="T28" fmla="*/ 0 w 6"/>
                      <a:gd name="T29" fmla="*/ 1 h 11"/>
                      <a:gd name="T30" fmla="*/ 0 w 6"/>
                      <a:gd name="T31" fmla="*/ 1 h 11"/>
                      <a:gd name="T32" fmla="*/ 2 w 6"/>
                      <a:gd name="T3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1">
                        <a:moveTo>
                          <a:pt x="2" y="1"/>
                        </a:moveTo>
                        <a:lnTo>
                          <a:pt x="2" y="0"/>
                        </a:lnTo>
                        <a:lnTo>
                          <a:pt x="3" y="1"/>
                        </a:lnTo>
                        <a:lnTo>
                          <a:pt x="4" y="2"/>
                        </a:lnTo>
                        <a:lnTo>
                          <a:pt x="6" y="3"/>
                        </a:lnTo>
                        <a:lnTo>
                          <a:pt x="6" y="5"/>
                        </a:lnTo>
                        <a:lnTo>
                          <a:pt x="5" y="6"/>
                        </a:lnTo>
                        <a:lnTo>
                          <a:pt x="4" y="7"/>
                        </a:lnTo>
                        <a:lnTo>
                          <a:pt x="4" y="11"/>
                        </a:lnTo>
                        <a:lnTo>
                          <a:pt x="3" y="10"/>
                        </a:lnTo>
                        <a:lnTo>
                          <a:pt x="3" y="6"/>
                        </a:lnTo>
                        <a:lnTo>
                          <a:pt x="2" y="5"/>
                        </a:lnTo>
                        <a:lnTo>
                          <a:pt x="2" y="3"/>
                        </a:lnTo>
                        <a:lnTo>
                          <a:pt x="1" y="3"/>
                        </a:lnTo>
                        <a:lnTo>
                          <a:pt x="0" y="1"/>
                        </a:lnTo>
                        <a:lnTo>
                          <a:pt x="0" y="1"/>
                        </a:lnTo>
                        <a:lnTo>
                          <a:pt x="2"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4" name="Freeform 165">
                    <a:extLst>
                      <a:ext uri="{FF2B5EF4-FFF2-40B4-BE49-F238E27FC236}">
                        <a16:creationId xmlns:a16="http://schemas.microsoft.com/office/drawing/2014/main" id="{4E911102-A603-4BF3-9D75-B213F46BC1D0}"/>
                      </a:ext>
                    </a:extLst>
                  </p:cNvPr>
                  <p:cNvSpPr>
                    <a:spLocks/>
                  </p:cNvSpPr>
                  <p:nvPr/>
                </p:nvSpPr>
                <p:spPr bwMode="gray">
                  <a:xfrm>
                    <a:off x="8403385" y="4194773"/>
                    <a:ext cx="38812" cy="29100"/>
                  </a:xfrm>
                  <a:custGeom>
                    <a:avLst/>
                    <a:gdLst>
                      <a:gd name="T0" fmla="*/ 4 w 12"/>
                      <a:gd name="T1" fmla="*/ 0 h 9"/>
                      <a:gd name="T2" fmla="*/ 4 w 12"/>
                      <a:gd name="T3" fmla="*/ 1 h 9"/>
                      <a:gd name="T4" fmla="*/ 5 w 12"/>
                      <a:gd name="T5" fmla="*/ 2 h 9"/>
                      <a:gd name="T6" fmla="*/ 6 w 12"/>
                      <a:gd name="T7" fmla="*/ 2 h 9"/>
                      <a:gd name="T8" fmla="*/ 7 w 12"/>
                      <a:gd name="T9" fmla="*/ 3 h 9"/>
                      <a:gd name="T10" fmla="*/ 7 w 12"/>
                      <a:gd name="T11" fmla="*/ 3 h 9"/>
                      <a:gd name="T12" fmla="*/ 7 w 12"/>
                      <a:gd name="T13" fmla="*/ 3 h 9"/>
                      <a:gd name="T14" fmla="*/ 9 w 12"/>
                      <a:gd name="T15" fmla="*/ 3 h 9"/>
                      <a:gd name="T16" fmla="*/ 9 w 12"/>
                      <a:gd name="T17" fmla="*/ 2 h 9"/>
                      <a:gd name="T18" fmla="*/ 10 w 12"/>
                      <a:gd name="T19" fmla="*/ 2 h 9"/>
                      <a:gd name="T20" fmla="*/ 10 w 12"/>
                      <a:gd name="T21" fmla="*/ 3 h 9"/>
                      <a:gd name="T22" fmla="*/ 11 w 12"/>
                      <a:gd name="T23" fmla="*/ 5 h 9"/>
                      <a:gd name="T24" fmla="*/ 12 w 12"/>
                      <a:gd name="T25" fmla="*/ 8 h 9"/>
                      <a:gd name="T26" fmla="*/ 11 w 12"/>
                      <a:gd name="T27" fmla="*/ 9 h 9"/>
                      <a:gd name="T28" fmla="*/ 9 w 12"/>
                      <a:gd name="T29" fmla="*/ 8 h 9"/>
                      <a:gd name="T30" fmla="*/ 7 w 12"/>
                      <a:gd name="T31" fmla="*/ 9 h 9"/>
                      <a:gd name="T32" fmla="*/ 6 w 12"/>
                      <a:gd name="T33" fmla="*/ 9 h 9"/>
                      <a:gd name="T34" fmla="*/ 4 w 12"/>
                      <a:gd name="T35" fmla="*/ 7 h 9"/>
                      <a:gd name="T36" fmla="*/ 0 w 12"/>
                      <a:gd name="T37" fmla="*/ 6 h 9"/>
                      <a:gd name="T38" fmla="*/ 0 w 12"/>
                      <a:gd name="T39" fmla="*/ 4 h 9"/>
                      <a:gd name="T40" fmla="*/ 1 w 12"/>
                      <a:gd name="T41" fmla="*/ 5 h 9"/>
                      <a:gd name="T42" fmla="*/ 2 w 12"/>
                      <a:gd name="T43" fmla="*/ 3 h 9"/>
                      <a:gd name="T44" fmla="*/ 1 w 12"/>
                      <a:gd name="T45" fmla="*/ 3 h 9"/>
                      <a:gd name="T46" fmla="*/ 0 w 12"/>
                      <a:gd name="T47" fmla="*/ 2 h 9"/>
                      <a:gd name="T48" fmla="*/ 1 w 12"/>
                      <a:gd name="T49" fmla="*/ 1 h 9"/>
                      <a:gd name="T50" fmla="*/ 3 w 12"/>
                      <a:gd name="T51" fmla="*/ 1 h 9"/>
                      <a:gd name="T52" fmla="*/ 4 w 12"/>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9">
                        <a:moveTo>
                          <a:pt x="4" y="0"/>
                        </a:moveTo>
                        <a:lnTo>
                          <a:pt x="4" y="1"/>
                        </a:lnTo>
                        <a:lnTo>
                          <a:pt x="5" y="2"/>
                        </a:lnTo>
                        <a:lnTo>
                          <a:pt x="6" y="2"/>
                        </a:lnTo>
                        <a:lnTo>
                          <a:pt x="7" y="3"/>
                        </a:lnTo>
                        <a:lnTo>
                          <a:pt x="7" y="3"/>
                        </a:lnTo>
                        <a:lnTo>
                          <a:pt x="7" y="3"/>
                        </a:lnTo>
                        <a:lnTo>
                          <a:pt x="9" y="3"/>
                        </a:lnTo>
                        <a:lnTo>
                          <a:pt x="9" y="2"/>
                        </a:lnTo>
                        <a:lnTo>
                          <a:pt x="10" y="2"/>
                        </a:lnTo>
                        <a:lnTo>
                          <a:pt x="10" y="3"/>
                        </a:lnTo>
                        <a:lnTo>
                          <a:pt x="11" y="5"/>
                        </a:lnTo>
                        <a:lnTo>
                          <a:pt x="12" y="8"/>
                        </a:lnTo>
                        <a:lnTo>
                          <a:pt x="11" y="9"/>
                        </a:lnTo>
                        <a:lnTo>
                          <a:pt x="9" y="8"/>
                        </a:lnTo>
                        <a:lnTo>
                          <a:pt x="7" y="9"/>
                        </a:lnTo>
                        <a:lnTo>
                          <a:pt x="6" y="9"/>
                        </a:lnTo>
                        <a:lnTo>
                          <a:pt x="4" y="7"/>
                        </a:lnTo>
                        <a:lnTo>
                          <a:pt x="0" y="6"/>
                        </a:lnTo>
                        <a:lnTo>
                          <a:pt x="0" y="4"/>
                        </a:lnTo>
                        <a:lnTo>
                          <a:pt x="1" y="5"/>
                        </a:lnTo>
                        <a:lnTo>
                          <a:pt x="2" y="3"/>
                        </a:lnTo>
                        <a:lnTo>
                          <a:pt x="1" y="3"/>
                        </a:lnTo>
                        <a:lnTo>
                          <a:pt x="0" y="2"/>
                        </a:lnTo>
                        <a:lnTo>
                          <a:pt x="1" y="1"/>
                        </a:lnTo>
                        <a:lnTo>
                          <a:pt x="3" y="1"/>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5" name="Freeform 166">
                    <a:extLst>
                      <a:ext uri="{FF2B5EF4-FFF2-40B4-BE49-F238E27FC236}">
                        <a16:creationId xmlns:a16="http://schemas.microsoft.com/office/drawing/2014/main" id="{E4AD8B41-35DE-40BF-ABFA-0C428807E528}"/>
                      </a:ext>
                    </a:extLst>
                  </p:cNvPr>
                  <p:cNvSpPr>
                    <a:spLocks/>
                  </p:cNvSpPr>
                  <p:nvPr/>
                </p:nvSpPr>
                <p:spPr bwMode="gray">
                  <a:xfrm>
                    <a:off x="8335464" y="4136575"/>
                    <a:ext cx="58216" cy="51730"/>
                  </a:xfrm>
                  <a:custGeom>
                    <a:avLst/>
                    <a:gdLst>
                      <a:gd name="T0" fmla="*/ 5 w 18"/>
                      <a:gd name="T1" fmla="*/ 2 h 16"/>
                      <a:gd name="T2" fmla="*/ 6 w 18"/>
                      <a:gd name="T3" fmla="*/ 2 h 16"/>
                      <a:gd name="T4" fmla="*/ 10 w 18"/>
                      <a:gd name="T5" fmla="*/ 1 h 16"/>
                      <a:gd name="T6" fmla="*/ 12 w 18"/>
                      <a:gd name="T7" fmla="*/ 3 h 16"/>
                      <a:gd name="T8" fmla="*/ 13 w 18"/>
                      <a:gd name="T9" fmla="*/ 2 h 16"/>
                      <a:gd name="T10" fmla="*/ 13 w 18"/>
                      <a:gd name="T11" fmla="*/ 0 h 16"/>
                      <a:gd name="T12" fmla="*/ 14 w 18"/>
                      <a:gd name="T13" fmla="*/ 0 h 16"/>
                      <a:gd name="T14" fmla="*/ 16 w 18"/>
                      <a:gd name="T15" fmla="*/ 4 h 16"/>
                      <a:gd name="T16" fmla="*/ 16 w 18"/>
                      <a:gd name="T17" fmla="*/ 6 h 16"/>
                      <a:gd name="T18" fmla="*/ 17 w 18"/>
                      <a:gd name="T19" fmla="*/ 8 h 16"/>
                      <a:gd name="T20" fmla="*/ 17 w 18"/>
                      <a:gd name="T21" fmla="*/ 8 h 16"/>
                      <a:gd name="T22" fmla="*/ 18 w 18"/>
                      <a:gd name="T23" fmla="*/ 9 h 16"/>
                      <a:gd name="T24" fmla="*/ 18 w 18"/>
                      <a:gd name="T25" fmla="*/ 10 h 16"/>
                      <a:gd name="T26" fmla="*/ 17 w 18"/>
                      <a:gd name="T27" fmla="*/ 10 h 16"/>
                      <a:gd name="T28" fmla="*/ 17 w 18"/>
                      <a:gd name="T29" fmla="*/ 12 h 16"/>
                      <a:gd name="T30" fmla="*/ 17 w 18"/>
                      <a:gd name="T31" fmla="*/ 15 h 16"/>
                      <a:gd name="T32" fmla="*/ 14 w 18"/>
                      <a:gd name="T33" fmla="*/ 15 h 16"/>
                      <a:gd name="T34" fmla="*/ 13 w 18"/>
                      <a:gd name="T35" fmla="*/ 16 h 16"/>
                      <a:gd name="T36" fmla="*/ 12 w 18"/>
                      <a:gd name="T37" fmla="*/ 16 h 16"/>
                      <a:gd name="T38" fmla="*/ 9 w 18"/>
                      <a:gd name="T39" fmla="*/ 15 h 16"/>
                      <a:gd name="T40" fmla="*/ 6 w 18"/>
                      <a:gd name="T41" fmla="*/ 15 h 16"/>
                      <a:gd name="T42" fmla="*/ 6 w 18"/>
                      <a:gd name="T43" fmla="*/ 14 h 16"/>
                      <a:gd name="T44" fmla="*/ 8 w 18"/>
                      <a:gd name="T45" fmla="*/ 13 h 16"/>
                      <a:gd name="T46" fmla="*/ 6 w 18"/>
                      <a:gd name="T47" fmla="*/ 13 h 16"/>
                      <a:gd name="T48" fmla="*/ 3 w 18"/>
                      <a:gd name="T49" fmla="*/ 11 h 16"/>
                      <a:gd name="T50" fmla="*/ 2 w 18"/>
                      <a:gd name="T51" fmla="*/ 10 h 16"/>
                      <a:gd name="T52" fmla="*/ 1 w 18"/>
                      <a:gd name="T53" fmla="*/ 8 h 16"/>
                      <a:gd name="T54" fmla="*/ 2 w 18"/>
                      <a:gd name="T55" fmla="*/ 7 h 16"/>
                      <a:gd name="T56" fmla="*/ 1 w 18"/>
                      <a:gd name="T57" fmla="*/ 6 h 16"/>
                      <a:gd name="T58" fmla="*/ 1 w 18"/>
                      <a:gd name="T59" fmla="*/ 6 h 16"/>
                      <a:gd name="T60" fmla="*/ 1 w 18"/>
                      <a:gd name="T61" fmla="*/ 5 h 16"/>
                      <a:gd name="T62" fmla="*/ 0 w 18"/>
                      <a:gd name="T63" fmla="*/ 4 h 16"/>
                      <a:gd name="T64" fmla="*/ 0 w 18"/>
                      <a:gd name="T65" fmla="*/ 3 h 16"/>
                      <a:gd name="T66" fmla="*/ 2 w 18"/>
                      <a:gd name="T67" fmla="*/ 3 h 16"/>
                      <a:gd name="T68" fmla="*/ 3 w 18"/>
                      <a:gd name="T69" fmla="*/ 3 h 16"/>
                      <a:gd name="T70" fmla="*/ 5 w 18"/>
                      <a:gd name="T7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16">
                        <a:moveTo>
                          <a:pt x="5" y="2"/>
                        </a:moveTo>
                        <a:lnTo>
                          <a:pt x="6" y="2"/>
                        </a:lnTo>
                        <a:lnTo>
                          <a:pt x="10" y="1"/>
                        </a:lnTo>
                        <a:lnTo>
                          <a:pt x="12" y="3"/>
                        </a:lnTo>
                        <a:lnTo>
                          <a:pt x="13" y="2"/>
                        </a:lnTo>
                        <a:lnTo>
                          <a:pt x="13" y="0"/>
                        </a:lnTo>
                        <a:lnTo>
                          <a:pt x="14" y="0"/>
                        </a:lnTo>
                        <a:lnTo>
                          <a:pt x="16" y="4"/>
                        </a:lnTo>
                        <a:lnTo>
                          <a:pt x="16" y="6"/>
                        </a:lnTo>
                        <a:lnTo>
                          <a:pt x="17" y="8"/>
                        </a:lnTo>
                        <a:lnTo>
                          <a:pt x="17" y="8"/>
                        </a:lnTo>
                        <a:lnTo>
                          <a:pt x="18" y="9"/>
                        </a:lnTo>
                        <a:lnTo>
                          <a:pt x="18" y="10"/>
                        </a:lnTo>
                        <a:lnTo>
                          <a:pt x="17" y="10"/>
                        </a:lnTo>
                        <a:lnTo>
                          <a:pt x="17" y="12"/>
                        </a:lnTo>
                        <a:lnTo>
                          <a:pt x="17" y="15"/>
                        </a:lnTo>
                        <a:lnTo>
                          <a:pt x="14" y="15"/>
                        </a:lnTo>
                        <a:lnTo>
                          <a:pt x="13" y="16"/>
                        </a:lnTo>
                        <a:lnTo>
                          <a:pt x="12" y="16"/>
                        </a:lnTo>
                        <a:lnTo>
                          <a:pt x="9" y="15"/>
                        </a:lnTo>
                        <a:lnTo>
                          <a:pt x="6" y="15"/>
                        </a:lnTo>
                        <a:lnTo>
                          <a:pt x="6" y="14"/>
                        </a:lnTo>
                        <a:lnTo>
                          <a:pt x="8" y="13"/>
                        </a:lnTo>
                        <a:lnTo>
                          <a:pt x="6" y="13"/>
                        </a:lnTo>
                        <a:lnTo>
                          <a:pt x="3" y="11"/>
                        </a:lnTo>
                        <a:lnTo>
                          <a:pt x="2" y="10"/>
                        </a:lnTo>
                        <a:lnTo>
                          <a:pt x="1" y="8"/>
                        </a:lnTo>
                        <a:lnTo>
                          <a:pt x="2" y="7"/>
                        </a:lnTo>
                        <a:lnTo>
                          <a:pt x="1" y="6"/>
                        </a:lnTo>
                        <a:lnTo>
                          <a:pt x="1" y="6"/>
                        </a:lnTo>
                        <a:lnTo>
                          <a:pt x="1" y="5"/>
                        </a:lnTo>
                        <a:lnTo>
                          <a:pt x="0" y="4"/>
                        </a:lnTo>
                        <a:lnTo>
                          <a:pt x="0" y="3"/>
                        </a:lnTo>
                        <a:lnTo>
                          <a:pt x="2" y="3"/>
                        </a:lnTo>
                        <a:lnTo>
                          <a:pt x="3" y="3"/>
                        </a:lnTo>
                        <a:lnTo>
                          <a:pt x="5"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6" name="Freeform 167">
                    <a:extLst>
                      <a:ext uri="{FF2B5EF4-FFF2-40B4-BE49-F238E27FC236}">
                        <a16:creationId xmlns:a16="http://schemas.microsoft.com/office/drawing/2014/main" id="{937C258F-E9A3-44EE-89B5-9681BFBD1256}"/>
                      </a:ext>
                    </a:extLst>
                  </p:cNvPr>
                  <p:cNvSpPr>
                    <a:spLocks/>
                  </p:cNvSpPr>
                  <p:nvPr/>
                </p:nvSpPr>
                <p:spPr bwMode="gray">
                  <a:xfrm>
                    <a:off x="8383978" y="4175372"/>
                    <a:ext cx="16169" cy="42031"/>
                  </a:xfrm>
                  <a:custGeom>
                    <a:avLst/>
                    <a:gdLst>
                      <a:gd name="T0" fmla="*/ 3 w 5"/>
                      <a:gd name="T1" fmla="*/ 4 h 13"/>
                      <a:gd name="T2" fmla="*/ 3 w 5"/>
                      <a:gd name="T3" fmla="*/ 2 h 13"/>
                      <a:gd name="T4" fmla="*/ 4 w 5"/>
                      <a:gd name="T5" fmla="*/ 0 h 13"/>
                      <a:gd name="T6" fmla="*/ 4 w 5"/>
                      <a:gd name="T7" fmla="*/ 0 h 13"/>
                      <a:gd name="T8" fmla="*/ 5 w 5"/>
                      <a:gd name="T9" fmla="*/ 5 h 13"/>
                      <a:gd name="T10" fmla="*/ 3 w 5"/>
                      <a:gd name="T11" fmla="*/ 8 h 13"/>
                      <a:gd name="T12" fmla="*/ 3 w 5"/>
                      <a:gd name="T13" fmla="*/ 9 h 13"/>
                      <a:gd name="T14" fmla="*/ 2 w 5"/>
                      <a:gd name="T15" fmla="*/ 10 h 13"/>
                      <a:gd name="T16" fmla="*/ 2 w 5"/>
                      <a:gd name="T17" fmla="*/ 12 h 13"/>
                      <a:gd name="T18" fmla="*/ 1 w 5"/>
                      <a:gd name="T19" fmla="*/ 13 h 13"/>
                      <a:gd name="T20" fmla="*/ 1 w 5"/>
                      <a:gd name="T21" fmla="*/ 11 h 13"/>
                      <a:gd name="T22" fmla="*/ 0 w 5"/>
                      <a:gd name="T23" fmla="*/ 9 h 13"/>
                      <a:gd name="T24" fmla="*/ 0 w 5"/>
                      <a:gd name="T25" fmla="*/ 8 h 13"/>
                      <a:gd name="T26" fmla="*/ 1 w 5"/>
                      <a:gd name="T27" fmla="*/ 6 h 13"/>
                      <a:gd name="T28" fmla="*/ 2 w 5"/>
                      <a:gd name="T29" fmla="*/ 4 h 13"/>
                      <a:gd name="T30" fmla="*/ 3 w 5"/>
                      <a:gd name="T3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3">
                        <a:moveTo>
                          <a:pt x="3" y="4"/>
                        </a:moveTo>
                        <a:lnTo>
                          <a:pt x="3" y="2"/>
                        </a:lnTo>
                        <a:lnTo>
                          <a:pt x="4" y="0"/>
                        </a:lnTo>
                        <a:lnTo>
                          <a:pt x="4" y="0"/>
                        </a:lnTo>
                        <a:lnTo>
                          <a:pt x="5" y="5"/>
                        </a:lnTo>
                        <a:lnTo>
                          <a:pt x="3" y="8"/>
                        </a:lnTo>
                        <a:lnTo>
                          <a:pt x="3" y="9"/>
                        </a:lnTo>
                        <a:lnTo>
                          <a:pt x="2" y="10"/>
                        </a:lnTo>
                        <a:lnTo>
                          <a:pt x="2" y="12"/>
                        </a:lnTo>
                        <a:lnTo>
                          <a:pt x="1" y="13"/>
                        </a:lnTo>
                        <a:lnTo>
                          <a:pt x="1" y="11"/>
                        </a:lnTo>
                        <a:lnTo>
                          <a:pt x="0" y="9"/>
                        </a:lnTo>
                        <a:lnTo>
                          <a:pt x="0" y="8"/>
                        </a:lnTo>
                        <a:lnTo>
                          <a:pt x="1" y="6"/>
                        </a:lnTo>
                        <a:lnTo>
                          <a:pt x="2" y="4"/>
                        </a:lnTo>
                        <a:lnTo>
                          <a:pt x="3"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7" name="Freeform 168">
                    <a:extLst>
                      <a:ext uri="{FF2B5EF4-FFF2-40B4-BE49-F238E27FC236}">
                        <a16:creationId xmlns:a16="http://schemas.microsoft.com/office/drawing/2014/main" id="{FAE5A253-F97C-4E28-83CA-084FF322C51E}"/>
                      </a:ext>
                    </a:extLst>
                  </p:cNvPr>
                  <p:cNvSpPr>
                    <a:spLocks/>
                  </p:cNvSpPr>
                  <p:nvPr/>
                </p:nvSpPr>
                <p:spPr bwMode="gray">
                  <a:xfrm>
                    <a:off x="8396913" y="4088077"/>
                    <a:ext cx="90556" cy="103463"/>
                  </a:xfrm>
                  <a:custGeom>
                    <a:avLst/>
                    <a:gdLst>
                      <a:gd name="T0" fmla="*/ 10 w 28"/>
                      <a:gd name="T1" fmla="*/ 5 h 32"/>
                      <a:gd name="T2" fmla="*/ 14 w 28"/>
                      <a:gd name="T3" fmla="*/ 6 h 32"/>
                      <a:gd name="T4" fmla="*/ 13 w 28"/>
                      <a:gd name="T5" fmla="*/ 9 h 32"/>
                      <a:gd name="T6" fmla="*/ 13 w 28"/>
                      <a:gd name="T7" fmla="*/ 10 h 32"/>
                      <a:gd name="T8" fmla="*/ 13 w 28"/>
                      <a:gd name="T9" fmla="*/ 12 h 32"/>
                      <a:gd name="T10" fmla="*/ 15 w 28"/>
                      <a:gd name="T11" fmla="*/ 12 h 32"/>
                      <a:gd name="T12" fmla="*/ 16 w 28"/>
                      <a:gd name="T13" fmla="*/ 9 h 32"/>
                      <a:gd name="T14" fmla="*/ 16 w 28"/>
                      <a:gd name="T15" fmla="*/ 8 h 32"/>
                      <a:gd name="T16" fmla="*/ 16 w 28"/>
                      <a:gd name="T17" fmla="*/ 7 h 32"/>
                      <a:gd name="T18" fmla="*/ 18 w 28"/>
                      <a:gd name="T19" fmla="*/ 12 h 32"/>
                      <a:gd name="T20" fmla="*/ 17 w 28"/>
                      <a:gd name="T21" fmla="*/ 13 h 32"/>
                      <a:gd name="T22" fmla="*/ 17 w 28"/>
                      <a:gd name="T23" fmla="*/ 13 h 32"/>
                      <a:gd name="T24" fmla="*/ 19 w 28"/>
                      <a:gd name="T25" fmla="*/ 6 h 32"/>
                      <a:gd name="T26" fmla="*/ 16 w 28"/>
                      <a:gd name="T27" fmla="*/ 5 h 32"/>
                      <a:gd name="T28" fmla="*/ 18 w 28"/>
                      <a:gd name="T29" fmla="*/ 2 h 32"/>
                      <a:gd name="T30" fmla="*/ 21 w 28"/>
                      <a:gd name="T31" fmla="*/ 1 h 32"/>
                      <a:gd name="T32" fmla="*/ 25 w 28"/>
                      <a:gd name="T33" fmla="*/ 2 h 32"/>
                      <a:gd name="T34" fmla="*/ 26 w 28"/>
                      <a:gd name="T35" fmla="*/ 6 h 32"/>
                      <a:gd name="T36" fmla="*/ 27 w 28"/>
                      <a:gd name="T37" fmla="*/ 9 h 32"/>
                      <a:gd name="T38" fmla="*/ 27 w 28"/>
                      <a:gd name="T39" fmla="*/ 11 h 32"/>
                      <a:gd name="T40" fmla="*/ 26 w 28"/>
                      <a:gd name="T41" fmla="*/ 14 h 32"/>
                      <a:gd name="T42" fmla="*/ 24 w 28"/>
                      <a:gd name="T43" fmla="*/ 15 h 32"/>
                      <a:gd name="T44" fmla="*/ 21 w 28"/>
                      <a:gd name="T45" fmla="*/ 18 h 32"/>
                      <a:gd name="T46" fmla="*/ 23 w 28"/>
                      <a:gd name="T47" fmla="*/ 21 h 32"/>
                      <a:gd name="T48" fmla="*/ 24 w 28"/>
                      <a:gd name="T49" fmla="*/ 25 h 32"/>
                      <a:gd name="T50" fmla="*/ 20 w 28"/>
                      <a:gd name="T51" fmla="*/ 27 h 32"/>
                      <a:gd name="T52" fmla="*/ 20 w 28"/>
                      <a:gd name="T53" fmla="*/ 29 h 32"/>
                      <a:gd name="T54" fmla="*/ 20 w 28"/>
                      <a:gd name="T55" fmla="*/ 30 h 32"/>
                      <a:gd name="T56" fmla="*/ 20 w 28"/>
                      <a:gd name="T57" fmla="*/ 32 h 32"/>
                      <a:gd name="T58" fmla="*/ 17 w 28"/>
                      <a:gd name="T59" fmla="*/ 32 h 32"/>
                      <a:gd name="T60" fmla="*/ 12 w 28"/>
                      <a:gd name="T61" fmla="*/ 30 h 32"/>
                      <a:gd name="T62" fmla="*/ 13 w 28"/>
                      <a:gd name="T63" fmla="*/ 30 h 32"/>
                      <a:gd name="T64" fmla="*/ 13 w 28"/>
                      <a:gd name="T65" fmla="*/ 29 h 32"/>
                      <a:gd name="T66" fmla="*/ 9 w 28"/>
                      <a:gd name="T67" fmla="*/ 26 h 32"/>
                      <a:gd name="T68" fmla="*/ 6 w 28"/>
                      <a:gd name="T69" fmla="*/ 24 h 32"/>
                      <a:gd name="T70" fmla="*/ 4 w 28"/>
                      <a:gd name="T71" fmla="*/ 23 h 32"/>
                      <a:gd name="T72" fmla="*/ 4 w 28"/>
                      <a:gd name="T73" fmla="*/ 22 h 32"/>
                      <a:gd name="T74" fmla="*/ 4 w 28"/>
                      <a:gd name="T75" fmla="*/ 15 h 32"/>
                      <a:gd name="T76" fmla="*/ 2 w 28"/>
                      <a:gd name="T77" fmla="*/ 14 h 32"/>
                      <a:gd name="T78" fmla="*/ 2 w 28"/>
                      <a:gd name="T79" fmla="*/ 13 h 32"/>
                      <a:gd name="T80" fmla="*/ 0 w 28"/>
                      <a:gd name="T81" fmla="*/ 12 h 32"/>
                      <a:gd name="T82" fmla="*/ 6 w 28"/>
                      <a:gd name="T83" fmla="*/ 12 h 32"/>
                      <a:gd name="T84" fmla="*/ 8 w 28"/>
                      <a:gd name="T85" fmla="*/ 9 h 32"/>
                      <a:gd name="T86" fmla="*/ 10 w 28"/>
                      <a:gd name="T87" fmla="*/ 8 h 32"/>
                      <a:gd name="T88" fmla="*/ 8 w 28"/>
                      <a:gd name="T89"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32">
                        <a:moveTo>
                          <a:pt x="8" y="5"/>
                        </a:moveTo>
                        <a:lnTo>
                          <a:pt x="10" y="5"/>
                        </a:lnTo>
                        <a:lnTo>
                          <a:pt x="14" y="5"/>
                        </a:lnTo>
                        <a:lnTo>
                          <a:pt x="14" y="6"/>
                        </a:lnTo>
                        <a:lnTo>
                          <a:pt x="13" y="7"/>
                        </a:lnTo>
                        <a:lnTo>
                          <a:pt x="13" y="9"/>
                        </a:lnTo>
                        <a:lnTo>
                          <a:pt x="12" y="10"/>
                        </a:lnTo>
                        <a:lnTo>
                          <a:pt x="13" y="10"/>
                        </a:lnTo>
                        <a:lnTo>
                          <a:pt x="13" y="10"/>
                        </a:lnTo>
                        <a:lnTo>
                          <a:pt x="13" y="12"/>
                        </a:lnTo>
                        <a:lnTo>
                          <a:pt x="14" y="13"/>
                        </a:lnTo>
                        <a:lnTo>
                          <a:pt x="15" y="12"/>
                        </a:lnTo>
                        <a:lnTo>
                          <a:pt x="16" y="10"/>
                        </a:lnTo>
                        <a:lnTo>
                          <a:pt x="16" y="9"/>
                        </a:lnTo>
                        <a:lnTo>
                          <a:pt x="16" y="8"/>
                        </a:lnTo>
                        <a:lnTo>
                          <a:pt x="16" y="8"/>
                        </a:lnTo>
                        <a:lnTo>
                          <a:pt x="16" y="7"/>
                        </a:lnTo>
                        <a:lnTo>
                          <a:pt x="16" y="7"/>
                        </a:lnTo>
                        <a:lnTo>
                          <a:pt x="18" y="10"/>
                        </a:lnTo>
                        <a:lnTo>
                          <a:pt x="18" y="12"/>
                        </a:lnTo>
                        <a:lnTo>
                          <a:pt x="17" y="12"/>
                        </a:lnTo>
                        <a:lnTo>
                          <a:pt x="17" y="13"/>
                        </a:lnTo>
                        <a:lnTo>
                          <a:pt x="17" y="13"/>
                        </a:lnTo>
                        <a:lnTo>
                          <a:pt x="17" y="13"/>
                        </a:lnTo>
                        <a:lnTo>
                          <a:pt x="18" y="13"/>
                        </a:lnTo>
                        <a:lnTo>
                          <a:pt x="19" y="6"/>
                        </a:lnTo>
                        <a:lnTo>
                          <a:pt x="18" y="6"/>
                        </a:lnTo>
                        <a:lnTo>
                          <a:pt x="16" y="5"/>
                        </a:lnTo>
                        <a:lnTo>
                          <a:pt x="16" y="4"/>
                        </a:lnTo>
                        <a:lnTo>
                          <a:pt x="18" y="2"/>
                        </a:lnTo>
                        <a:lnTo>
                          <a:pt x="21" y="1"/>
                        </a:lnTo>
                        <a:lnTo>
                          <a:pt x="21" y="1"/>
                        </a:lnTo>
                        <a:lnTo>
                          <a:pt x="23" y="0"/>
                        </a:lnTo>
                        <a:lnTo>
                          <a:pt x="25" y="2"/>
                        </a:lnTo>
                        <a:lnTo>
                          <a:pt x="26" y="6"/>
                        </a:lnTo>
                        <a:lnTo>
                          <a:pt x="26" y="6"/>
                        </a:lnTo>
                        <a:lnTo>
                          <a:pt x="26" y="8"/>
                        </a:lnTo>
                        <a:lnTo>
                          <a:pt x="27" y="9"/>
                        </a:lnTo>
                        <a:lnTo>
                          <a:pt x="28" y="9"/>
                        </a:lnTo>
                        <a:lnTo>
                          <a:pt x="27" y="11"/>
                        </a:lnTo>
                        <a:lnTo>
                          <a:pt x="28" y="14"/>
                        </a:lnTo>
                        <a:lnTo>
                          <a:pt x="26" y="14"/>
                        </a:lnTo>
                        <a:lnTo>
                          <a:pt x="25" y="15"/>
                        </a:lnTo>
                        <a:lnTo>
                          <a:pt x="24" y="15"/>
                        </a:lnTo>
                        <a:lnTo>
                          <a:pt x="22" y="17"/>
                        </a:lnTo>
                        <a:lnTo>
                          <a:pt x="21" y="18"/>
                        </a:lnTo>
                        <a:lnTo>
                          <a:pt x="21" y="20"/>
                        </a:lnTo>
                        <a:lnTo>
                          <a:pt x="23" y="21"/>
                        </a:lnTo>
                        <a:lnTo>
                          <a:pt x="25" y="22"/>
                        </a:lnTo>
                        <a:lnTo>
                          <a:pt x="24" y="25"/>
                        </a:lnTo>
                        <a:lnTo>
                          <a:pt x="20" y="26"/>
                        </a:lnTo>
                        <a:lnTo>
                          <a:pt x="20" y="27"/>
                        </a:lnTo>
                        <a:lnTo>
                          <a:pt x="20" y="29"/>
                        </a:lnTo>
                        <a:lnTo>
                          <a:pt x="20" y="29"/>
                        </a:lnTo>
                        <a:lnTo>
                          <a:pt x="20" y="30"/>
                        </a:lnTo>
                        <a:lnTo>
                          <a:pt x="20" y="30"/>
                        </a:lnTo>
                        <a:lnTo>
                          <a:pt x="20" y="30"/>
                        </a:lnTo>
                        <a:lnTo>
                          <a:pt x="20" y="32"/>
                        </a:lnTo>
                        <a:lnTo>
                          <a:pt x="18" y="32"/>
                        </a:lnTo>
                        <a:lnTo>
                          <a:pt x="17" y="32"/>
                        </a:lnTo>
                        <a:lnTo>
                          <a:pt x="13" y="31"/>
                        </a:lnTo>
                        <a:lnTo>
                          <a:pt x="12" y="30"/>
                        </a:lnTo>
                        <a:lnTo>
                          <a:pt x="12" y="30"/>
                        </a:lnTo>
                        <a:lnTo>
                          <a:pt x="13" y="30"/>
                        </a:lnTo>
                        <a:lnTo>
                          <a:pt x="13" y="29"/>
                        </a:lnTo>
                        <a:lnTo>
                          <a:pt x="13" y="29"/>
                        </a:lnTo>
                        <a:lnTo>
                          <a:pt x="13" y="27"/>
                        </a:lnTo>
                        <a:lnTo>
                          <a:pt x="9" y="26"/>
                        </a:lnTo>
                        <a:lnTo>
                          <a:pt x="6" y="27"/>
                        </a:lnTo>
                        <a:lnTo>
                          <a:pt x="6" y="24"/>
                        </a:lnTo>
                        <a:lnTo>
                          <a:pt x="4" y="23"/>
                        </a:lnTo>
                        <a:lnTo>
                          <a:pt x="4" y="23"/>
                        </a:lnTo>
                        <a:lnTo>
                          <a:pt x="4" y="22"/>
                        </a:lnTo>
                        <a:lnTo>
                          <a:pt x="4" y="22"/>
                        </a:lnTo>
                        <a:lnTo>
                          <a:pt x="4" y="21"/>
                        </a:lnTo>
                        <a:lnTo>
                          <a:pt x="4" y="15"/>
                        </a:lnTo>
                        <a:lnTo>
                          <a:pt x="4" y="14"/>
                        </a:lnTo>
                        <a:lnTo>
                          <a:pt x="2" y="14"/>
                        </a:lnTo>
                        <a:lnTo>
                          <a:pt x="1" y="14"/>
                        </a:lnTo>
                        <a:lnTo>
                          <a:pt x="2" y="13"/>
                        </a:lnTo>
                        <a:lnTo>
                          <a:pt x="0" y="13"/>
                        </a:lnTo>
                        <a:lnTo>
                          <a:pt x="0" y="12"/>
                        </a:lnTo>
                        <a:lnTo>
                          <a:pt x="2" y="12"/>
                        </a:lnTo>
                        <a:lnTo>
                          <a:pt x="6" y="12"/>
                        </a:lnTo>
                        <a:lnTo>
                          <a:pt x="7" y="11"/>
                        </a:lnTo>
                        <a:lnTo>
                          <a:pt x="8" y="9"/>
                        </a:lnTo>
                        <a:lnTo>
                          <a:pt x="9" y="9"/>
                        </a:lnTo>
                        <a:lnTo>
                          <a:pt x="10" y="8"/>
                        </a:lnTo>
                        <a:lnTo>
                          <a:pt x="10" y="6"/>
                        </a:lnTo>
                        <a:lnTo>
                          <a:pt x="8"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8" name="Freeform 169">
                    <a:extLst>
                      <a:ext uri="{FF2B5EF4-FFF2-40B4-BE49-F238E27FC236}">
                        <a16:creationId xmlns:a16="http://schemas.microsoft.com/office/drawing/2014/main" id="{2A4089EB-5A84-464E-BA7D-9BD03E084919}"/>
                      </a:ext>
                    </a:extLst>
                  </p:cNvPr>
                  <p:cNvSpPr>
                    <a:spLocks/>
                  </p:cNvSpPr>
                  <p:nvPr/>
                </p:nvSpPr>
                <p:spPr bwMode="gray">
                  <a:xfrm>
                    <a:off x="8248139" y="3942585"/>
                    <a:ext cx="142305" cy="261887"/>
                  </a:xfrm>
                  <a:custGeom>
                    <a:avLst/>
                    <a:gdLst>
                      <a:gd name="T0" fmla="*/ 13 w 44"/>
                      <a:gd name="T1" fmla="*/ 80 h 81"/>
                      <a:gd name="T2" fmla="*/ 22 w 44"/>
                      <a:gd name="T3" fmla="*/ 80 h 81"/>
                      <a:gd name="T4" fmla="*/ 23 w 44"/>
                      <a:gd name="T5" fmla="*/ 80 h 81"/>
                      <a:gd name="T6" fmla="*/ 24 w 44"/>
                      <a:gd name="T7" fmla="*/ 80 h 81"/>
                      <a:gd name="T8" fmla="*/ 26 w 44"/>
                      <a:gd name="T9" fmla="*/ 79 h 81"/>
                      <a:gd name="T10" fmla="*/ 24 w 44"/>
                      <a:gd name="T11" fmla="*/ 77 h 81"/>
                      <a:gd name="T12" fmla="*/ 22 w 44"/>
                      <a:gd name="T13" fmla="*/ 75 h 81"/>
                      <a:gd name="T14" fmla="*/ 24 w 44"/>
                      <a:gd name="T15" fmla="*/ 71 h 81"/>
                      <a:gd name="T16" fmla="*/ 24 w 44"/>
                      <a:gd name="T17" fmla="*/ 70 h 81"/>
                      <a:gd name="T18" fmla="*/ 24 w 44"/>
                      <a:gd name="T19" fmla="*/ 64 h 81"/>
                      <a:gd name="T20" fmla="*/ 26 w 44"/>
                      <a:gd name="T21" fmla="*/ 60 h 81"/>
                      <a:gd name="T22" fmla="*/ 24 w 44"/>
                      <a:gd name="T23" fmla="*/ 57 h 81"/>
                      <a:gd name="T24" fmla="*/ 29 w 44"/>
                      <a:gd name="T25" fmla="*/ 57 h 81"/>
                      <a:gd name="T26" fmla="*/ 28 w 44"/>
                      <a:gd name="T27" fmla="*/ 53 h 81"/>
                      <a:gd name="T28" fmla="*/ 33 w 44"/>
                      <a:gd name="T29" fmla="*/ 53 h 81"/>
                      <a:gd name="T30" fmla="*/ 34 w 44"/>
                      <a:gd name="T31" fmla="*/ 47 h 81"/>
                      <a:gd name="T32" fmla="*/ 37 w 44"/>
                      <a:gd name="T33" fmla="*/ 43 h 81"/>
                      <a:gd name="T34" fmla="*/ 38 w 44"/>
                      <a:gd name="T35" fmla="*/ 46 h 81"/>
                      <a:gd name="T36" fmla="*/ 40 w 44"/>
                      <a:gd name="T37" fmla="*/ 45 h 81"/>
                      <a:gd name="T38" fmla="*/ 44 w 44"/>
                      <a:gd name="T39" fmla="*/ 38 h 81"/>
                      <a:gd name="T40" fmla="*/ 42 w 44"/>
                      <a:gd name="T41" fmla="*/ 35 h 81"/>
                      <a:gd name="T42" fmla="*/ 37 w 44"/>
                      <a:gd name="T43" fmla="*/ 36 h 81"/>
                      <a:gd name="T44" fmla="*/ 35 w 44"/>
                      <a:gd name="T45" fmla="*/ 34 h 81"/>
                      <a:gd name="T46" fmla="*/ 32 w 44"/>
                      <a:gd name="T47" fmla="*/ 35 h 81"/>
                      <a:gd name="T48" fmla="*/ 35 w 44"/>
                      <a:gd name="T49" fmla="*/ 31 h 81"/>
                      <a:gd name="T50" fmla="*/ 31 w 44"/>
                      <a:gd name="T51" fmla="*/ 32 h 81"/>
                      <a:gd name="T52" fmla="*/ 33 w 44"/>
                      <a:gd name="T53" fmla="*/ 29 h 81"/>
                      <a:gd name="T54" fmla="*/ 34 w 44"/>
                      <a:gd name="T55" fmla="*/ 27 h 81"/>
                      <a:gd name="T56" fmla="*/ 35 w 44"/>
                      <a:gd name="T57" fmla="*/ 19 h 81"/>
                      <a:gd name="T58" fmla="*/ 38 w 44"/>
                      <a:gd name="T59" fmla="*/ 11 h 81"/>
                      <a:gd name="T60" fmla="*/ 37 w 44"/>
                      <a:gd name="T61" fmla="*/ 2 h 81"/>
                      <a:gd name="T62" fmla="*/ 37 w 44"/>
                      <a:gd name="T63" fmla="*/ 0 h 81"/>
                      <a:gd name="T64" fmla="*/ 29 w 44"/>
                      <a:gd name="T65" fmla="*/ 5 h 81"/>
                      <a:gd name="T66" fmla="*/ 24 w 44"/>
                      <a:gd name="T67" fmla="*/ 12 h 81"/>
                      <a:gd name="T68" fmla="*/ 9 w 44"/>
                      <a:gd name="T69" fmla="*/ 18 h 81"/>
                      <a:gd name="T70" fmla="*/ 4 w 44"/>
                      <a:gd name="T71" fmla="*/ 23 h 81"/>
                      <a:gd name="T72" fmla="*/ 2 w 44"/>
                      <a:gd name="T73" fmla="*/ 34 h 81"/>
                      <a:gd name="T74" fmla="*/ 0 w 44"/>
                      <a:gd name="T75" fmla="*/ 42 h 81"/>
                      <a:gd name="T76" fmla="*/ 2 w 44"/>
                      <a:gd name="T77" fmla="*/ 53 h 81"/>
                      <a:gd name="T78" fmla="*/ 1 w 44"/>
                      <a:gd name="T79" fmla="*/ 62 h 81"/>
                      <a:gd name="T80" fmla="*/ 3 w 44"/>
                      <a:gd name="T81" fmla="*/ 61 h 81"/>
                      <a:gd name="T82" fmla="*/ 8 w 44"/>
                      <a:gd name="T83" fmla="*/ 65 h 81"/>
                      <a:gd name="T84" fmla="*/ 10 w 44"/>
                      <a:gd name="T85"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81">
                        <a:moveTo>
                          <a:pt x="10" y="80"/>
                        </a:moveTo>
                        <a:lnTo>
                          <a:pt x="13" y="80"/>
                        </a:lnTo>
                        <a:lnTo>
                          <a:pt x="19" y="81"/>
                        </a:lnTo>
                        <a:lnTo>
                          <a:pt x="22" y="80"/>
                        </a:lnTo>
                        <a:lnTo>
                          <a:pt x="23" y="80"/>
                        </a:lnTo>
                        <a:lnTo>
                          <a:pt x="23" y="80"/>
                        </a:lnTo>
                        <a:lnTo>
                          <a:pt x="24" y="79"/>
                        </a:lnTo>
                        <a:lnTo>
                          <a:pt x="24" y="80"/>
                        </a:lnTo>
                        <a:lnTo>
                          <a:pt x="26" y="80"/>
                        </a:lnTo>
                        <a:lnTo>
                          <a:pt x="26" y="79"/>
                        </a:lnTo>
                        <a:lnTo>
                          <a:pt x="25" y="78"/>
                        </a:lnTo>
                        <a:lnTo>
                          <a:pt x="24" y="77"/>
                        </a:lnTo>
                        <a:lnTo>
                          <a:pt x="22" y="77"/>
                        </a:lnTo>
                        <a:lnTo>
                          <a:pt x="22" y="75"/>
                        </a:lnTo>
                        <a:lnTo>
                          <a:pt x="22" y="73"/>
                        </a:lnTo>
                        <a:lnTo>
                          <a:pt x="24" y="71"/>
                        </a:lnTo>
                        <a:lnTo>
                          <a:pt x="24" y="70"/>
                        </a:lnTo>
                        <a:lnTo>
                          <a:pt x="24" y="70"/>
                        </a:lnTo>
                        <a:lnTo>
                          <a:pt x="23" y="67"/>
                        </a:lnTo>
                        <a:lnTo>
                          <a:pt x="24" y="64"/>
                        </a:lnTo>
                        <a:lnTo>
                          <a:pt x="23" y="63"/>
                        </a:lnTo>
                        <a:lnTo>
                          <a:pt x="26" y="60"/>
                        </a:lnTo>
                        <a:lnTo>
                          <a:pt x="26" y="59"/>
                        </a:lnTo>
                        <a:lnTo>
                          <a:pt x="24" y="57"/>
                        </a:lnTo>
                        <a:lnTo>
                          <a:pt x="26" y="57"/>
                        </a:lnTo>
                        <a:lnTo>
                          <a:pt x="29" y="57"/>
                        </a:lnTo>
                        <a:lnTo>
                          <a:pt x="30" y="55"/>
                        </a:lnTo>
                        <a:lnTo>
                          <a:pt x="28" y="53"/>
                        </a:lnTo>
                        <a:lnTo>
                          <a:pt x="29" y="52"/>
                        </a:lnTo>
                        <a:lnTo>
                          <a:pt x="33" y="53"/>
                        </a:lnTo>
                        <a:lnTo>
                          <a:pt x="35" y="50"/>
                        </a:lnTo>
                        <a:lnTo>
                          <a:pt x="34" y="47"/>
                        </a:lnTo>
                        <a:lnTo>
                          <a:pt x="35" y="44"/>
                        </a:lnTo>
                        <a:lnTo>
                          <a:pt x="37" y="43"/>
                        </a:lnTo>
                        <a:lnTo>
                          <a:pt x="37" y="44"/>
                        </a:lnTo>
                        <a:lnTo>
                          <a:pt x="38" y="46"/>
                        </a:lnTo>
                        <a:lnTo>
                          <a:pt x="40" y="44"/>
                        </a:lnTo>
                        <a:lnTo>
                          <a:pt x="40" y="45"/>
                        </a:lnTo>
                        <a:lnTo>
                          <a:pt x="44" y="41"/>
                        </a:lnTo>
                        <a:lnTo>
                          <a:pt x="44" y="38"/>
                        </a:lnTo>
                        <a:lnTo>
                          <a:pt x="44" y="36"/>
                        </a:lnTo>
                        <a:lnTo>
                          <a:pt x="42" y="35"/>
                        </a:lnTo>
                        <a:lnTo>
                          <a:pt x="40" y="36"/>
                        </a:lnTo>
                        <a:lnTo>
                          <a:pt x="37" y="36"/>
                        </a:lnTo>
                        <a:lnTo>
                          <a:pt x="36" y="34"/>
                        </a:lnTo>
                        <a:lnTo>
                          <a:pt x="35" y="34"/>
                        </a:lnTo>
                        <a:lnTo>
                          <a:pt x="33" y="36"/>
                        </a:lnTo>
                        <a:lnTo>
                          <a:pt x="32" y="35"/>
                        </a:lnTo>
                        <a:lnTo>
                          <a:pt x="32" y="33"/>
                        </a:lnTo>
                        <a:lnTo>
                          <a:pt x="35" y="31"/>
                        </a:lnTo>
                        <a:lnTo>
                          <a:pt x="34" y="31"/>
                        </a:lnTo>
                        <a:lnTo>
                          <a:pt x="31" y="32"/>
                        </a:lnTo>
                        <a:lnTo>
                          <a:pt x="31" y="30"/>
                        </a:lnTo>
                        <a:lnTo>
                          <a:pt x="33" y="29"/>
                        </a:lnTo>
                        <a:lnTo>
                          <a:pt x="34" y="27"/>
                        </a:lnTo>
                        <a:lnTo>
                          <a:pt x="34" y="27"/>
                        </a:lnTo>
                        <a:lnTo>
                          <a:pt x="34" y="23"/>
                        </a:lnTo>
                        <a:lnTo>
                          <a:pt x="35" y="19"/>
                        </a:lnTo>
                        <a:lnTo>
                          <a:pt x="38" y="14"/>
                        </a:lnTo>
                        <a:lnTo>
                          <a:pt x="38" y="11"/>
                        </a:lnTo>
                        <a:lnTo>
                          <a:pt x="36" y="5"/>
                        </a:lnTo>
                        <a:lnTo>
                          <a:pt x="37" y="2"/>
                        </a:lnTo>
                        <a:lnTo>
                          <a:pt x="38" y="1"/>
                        </a:lnTo>
                        <a:lnTo>
                          <a:pt x="37" y="0"/>
                        </a:lnTo>
                        <a:lnTo>
                          <a:pt x="35" y="2"/>
                        </a:lnTo>
                        <a:lnTo>
                          <a:pt x="29" y="5"/>
                        </a:lnTo>
                        <a:lnTo>
                          <a:pt x="24" y="10"/>
                        </a:lnTo>
                        <a:lnTo>
                          <a:pt x="24" y="12"/>
                        </a:lnTo>
                        <a:lnTo>
                          <a:pt x="20" y="15"/>
                        </a:lnTo>
                        <a:lnTo>
                          <a:pt x="9" y="18"/>
                        </a:lnTo>
                        <a:lnTo>
                          <a:pt x="6" y="20"/>
                        </a:lnTo>
                        <a:lnTo>
                          <a:pt x="4" y="23"/>
                        </a:lnTo>
                        <a:lnTo>
                          <a:pt x="2" y="31"/>
                        </a:lnTo>
                        <a:lnTo>
                          <a:pt x="2" y="34"/>
                        </a:lnTo>
                        <a:lnTo>
                          <a:pt x="0" y="38"/>
                        </a:lnTo>
                        <a:lnTo>
                          <a:pt x="0" y="42"/>
                        </a:lnTo>
                        <a:lnTo>
                          <a:pt x="1" y="50"/>
                        </a:lnTo>
                        <a:lnTo>
                          <a:pt x="2" y="53"/>
                        </a:lnTo>
                        <a:lnTo>
                          <a:pt x="2" y="57"/>
                        </a:lnTo>
                        <a:lnTo>
                          <a:pt x="1" y="62"/>
                        </a:lnTo>
                        <a:lnTo>
                          <a:pt x="2" y="62"/>
                        </a:lnTo>
                        <a:lnTo>
                          <a:pt x="3" y="61"/>
                        </a:lnTo>
                        <a:lnTo>
                          <a:pt x="6" y="63"/>
                        </a:lnTo>
                        <a:lnTo>
                          <a:pt x="8" y="65"/>
                        </a:lnTo>
                        <a:lnTo>
                          <a:pt x="10" y="68"/>
                        </a:lnTo>
                        <a:lnTo>
                          <a:pt x="10" y="77"/>
                        </a:lnTo>
                        <a:lnTo>
                          <a:pt x="10" y="8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9" name="Freeform 1403">
                    <a:extLst>
                      <a:ext uri="{FF2B5EF4-FFF2-40B4-BE49-F238E27FC236}">
                        <a16:creationId xmlns:a16="http://schemas.microsoft.com/office/drawing/2014/main" id="{340FA407-CFAD-4300-9849-7F49C4C15025}"/>
                      </a:ext>
                    </a:extLst>
                  </p:cNvPr>
                  <p:cNvSpPr>
                    <a:spLocks/>
                  </p:cNvSpPr>
                  <p:nvPr/>
                </p:nvSpPr>
                <p:spPr bwMode="gray">
                  <a:xfrm>
                    <a:off x="8393677" y="3981384"/>
                    <a:ext cx="16169" cy="9699"/>
                  </a:xfrm>
                  <a:custGeom>
                    <a:avLst/>
                    <a:gdLst>
                      <a:gd name="T0" fmla="*/ 5 w 5"/>
                      <a:gd name="T1" fmla="*/ 0 h 3"/>
                      <a:gd name="T2" fmla="*/ 5 w 5"/>
                      <a:gd name="T3" fmla="*/ 0 h 3"/>
                      <a:gd name="T4" fmla="*/ 4 w 5"/>
                      <a:gd name="T5" fmla="*/ 0 h 3"/>
                      <a:gd name="T6" fmla="*/ 4 w 5"/>
                      <a:gd name="T7" fmla="*/ 0 h 3"/>
                      <a:gd name="T8" fmla="*/ 3 w 5"/>
                      <a:gd name="T9" fmla="*/ 0 h 3"/>
                      <a:gd name="T10" fmla="*/ 0 w 5"/>
                      <a:gd name="T11" fmla="*/ 0 h 3"/>
                      <a:gd name="T12" fmla="*/ 0 w 5"/>
                      <a:gd name="T13" fmla="*/ 0 h 3"/>
                      <a:gd name="T14" fmla="*/ 0 w 5"/>
                      <a:gd name="T15" fmla="*/ 2 h 3"/>
                      <a:gd name="T16" fmla="*/ 0 w 5"/>
                      <a:gd name="T17" fmla="*/ 2 h 3"/>
                      <a:gd name="T18" fmla="*/ 1 w 5"/>
                      <a:gd name="T19" fmla="*/ 3 h 3"/>
                      <a:gd name="T20" fmla="*/ 1 w 5"/>
                      <a:gd name="T21" fmla="*/ 3 h 3"/>
                      <a:gd name="T22" fmla="*/ 2 w 5"/>
                      <a:gd name="T23" fmla="*/ 3 h 3"/>
                      <a:gd name="T24" fmla="*/ 3 w 5"/>
                      <a:gd name="T25" fmla="*/ 2 h 3"/>
                      <a:gd name="T26" fmla="*/ 3 w 5"/>
                      <a:gd name="T27" fmla="*/ 2 h 3"/>
                      <a:gd name="T28" fmla="*/ 3 w 5"/>
                      <a:gd name="T29" fmla="*/ 2 h 3"/>
                      <a:gd name="T30" fmla="*/ 3 w 5"/>
                      <a:gd name="T31" fmla="*/ 1 h 3"/>
                      <a:gd name="T32" fmla="*/ 3 w 5"/>
                      <a:gd name="T33" fmla="*/ 0 h 3"/>
                      <a:gd name="T34" fmla="*/ 5 w 5"/>
                      <a:gd name="T3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3">
                        <a:moveTo>
                          <a:pt x="5" y="0"/>
                        </a:moveTo>
                        <a:lnTo>
                          <a:pt x="5" y="0"/>
                        </a:lnTo>
                        <a:lnTo>
                          <a:pt x="4" y="0"/>
                        </a:lnTo>
                        <a:lnTo>
                          <a:pt x="4" y="0"/>
                        </a:lnTo>
                        <a:lnTo>
                          <a:pt x="3" y="0"/>
                        </a:lnTo>
                        <a:lnTo>
                          <a:pt x="0" y="0"/>
                        </a:lnTo>
                        <a:lnTo>
                          <a:pt x="0" y="0"/>
                        </a:lnTo>
                        <a:lnTo>
                          <a:pt x="0" y="2"/>
                        </a:lnTo>
                        <a:lnTo>
                          <a:pt x="0" y="2"/>
                        </a:lnTo>
                        <a:lnTo>
                          <a:pt x="1" y="3"/>
                        </a:lnTo>
                        <a:lnTo>
                          <a:pt x="1" y="3"/>
                        </a:lnTo>
                        <a:lnTo>
                          <a:pt x="2" y="3"/>
                        </a:lnTo>
                        <a:lnTo>
                          <a:pt x="3" y="2"/>
                        </a:lnTo>
                        <a:lnTo>
                          <a:pt x="3" y="2"/>
                        </a:lnTo>
                        <a:lnTo>
                          <a:pt x="3" y="2"/>
                        </a:lnTo>
                        <a:lnTo>
                          <a:pt x="3" y="1"/>
                        </a:lnTo>
                        <a:lnTo>
                          <a:pt x="3" y="0"/>
                        </a:lnTo>
                        <a:lnTo>
                          <a:pt x="5"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0" name="Freeform 1404">
                    <a:extLst>
                      <a:ext uri="{FF2B5EF4-FFF2-40B4-BE49-F238E27FC236}">
                        <a16:creationId xmlns:a16="http://schemas.microsoft.com/office/drawing/2014/main" id="{99FB8E21-8AD6-41F6-8709-06B1A70EB367}"/>
                      </a:ext>
                    </a:extLst>
                  </p:cNvPr>
                  <p:cNvSpPr>
                    <a:spLocks/>
                  </p:cNvSpPr>
                  <p:nvPr/>
                </p:nvSpPr>
                <p:spPr bwMode="gray">
                  <a:xfrm>
                    <a:off x="8374273" y="4104243"/>
                    <a:ext cx="6469" cy="22633"/>
                  </a:xfrm>
                  <a:custGeom>
                    <a:avLst/>
                    <a:gdLst>
                      <a:gd name="T0" fmla="*/ 1 w 2"/>
                      <a:gd name="T1" fmla="*/ 0 h 7"/>
                      <a:gd name="T2" fmla="*/ 1 w 2"/>
                      <a:gd name="T3" fmla="*/ 0 h 7"/>
                      <a:gd name="T4" fmla="*/ 1 w 2"/>
                      <a:gd name="T5" fmla="*/ 0 h 7"/>
                      <a:gd name="T6" fmla="*/ 0 w 2"/>
                      <a:gd name="T7" fmla="*/ 0 h 7"/>
                      <a:gd name="T8" fmla="*/ 0 w 2"/>
                      <a:gd name="T9" fmla="*/ 0 h 7"/>
                      <a:gd name="T10" fmla="*/ 0 w 2"/>
                      <a:gd name="T11" fmla="*/ 5 h 7"/>
                      <a:gd name="T12" fmla="*/ 0 w 2"/>
                      <a:gd name="T13" fmla="*/ 6 h 7"/>
                      <a:gd name="T14" fmla="*/ 1 w 2"/>
                      <a:gd name="T15" fmla="*/ 7 h 7"/>
                      <a:gd name="T16" fmla="*/ 1 w 2"/>
                      <a:gd name="T17" fmla="*/ 7 h 7"/>
                      <a:gd name="T18" fmla="*/ 2 w 2"/>
                      <a:gd name="T19" fmla="*/ 6 h 7"/>
                      <a:gd name="T20" fmla="*/ 2 w 2"/>
                      <a:gd name="T21" fmla="*/ 4 h 7"/>
                      <a:gd name="T22" fmla="*/ 2 w 2"/>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1" y="0"/>
                        </a:moveTo>
                        <a:lnTo>
                          <a:pt x="1" y="0"/>
                        </a:lnTo>
                        <a:lnTo>
                          <a:pt x="1" y="0"/>
                        </a:lnTo>
                        <a:lnTo>
                          <a:pt x="0" y="0"/>
                        </a:lnTo>
                        <a:lnTo>
                          <a:pt x="0" y="0"/>
                        </a:lnTo>
                        <a:lnTo>
                          <a:pt x="0" y="5"/>
                        </a:lnTo>
                        <a:lnTo>
                          <a:pt x="0" y="6"/>
                        </a:lnTo>
                        <a:lnTo>
                          <a:pt x="1" y="7"/>
                        </a:lnTo>
                        <a:lnTo>
                          <a:pt x="1" y="7"/>
                        </a:lnTo>
                        <a:lnTo>
                          <a:pt x="2" y="6"/>
                        </a:lnTo>
                        <a:lnTo>
                          <a:pt x="2" y="4"/>
                        </a:lnTo>
                        <a:lnTo>
                          <a:pt x="2"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1" name="Freeform 1405">
                    <a:extLst>
                      <a:ext uri="{FF2B5EF4-FFF2-40B4-BE49-F238E27FC236}">
                        <a16:creationId xmlns:a16="http://schemas.microsoft.com/office/drawing/2014/main" id="{282D145B-6132-4C27-B679-C7288B57D08C}"/>
                      </a:ext>
                    </a:extLst>
                  </p:cNvPr>
                  <p:cNvSpPr>
                    <a:spLocks/>
                  </p:cNvSpPr>
                  <p:nvPr/>
                </p:nvSpPr>
                <p:spPr bwMode="gray">
                  <a:xfrm>
                    <a:off x="8328995" y="4185071"/>
                    <a:ext cx="22640" cy="19401"/>
                  </a:xfrm>
                  <a:custGeom>
                    <a:avLst/>
                    <a:gdLst>
                      <a:gd name="T0" fmla="*/ 4 w 12"/>
                      <a:gd name="T1" fmla="*/ 0 h 10"/>
                      <a:gd name="T2" fmla="*/ 1 w 12"/>
                      <a:gd name="T3" fmla="*/ 0 h 10"/>
                      <a:gd name="T4" fmla="*/ 1 w 12"/>
                      <a:gd name="T5" fmla="*/ 1 h 10"/>
                      <a:gd name="T6" fmla="*/ 0 w 12"/>
                      <a:gd name="T7" fmla="*/ 1 h 10"/>
                      <a:gd name="T8" fmla="*/ 0 w 12"/>
                      <a:gd name="T9" fmla="*/ 1 h 10"/>
                      <a:gd name="T10" fmla="*/ 0 w 12"/>
                      <a:gd name="T11" fmla="*/ 2 h 10"/>
                      <a:gd name="T12" fmla="*/ 2 w 12"/>
                      <a:gd name="T13" fmla="*/ 3 h 10"/>
                      <a:gd name="T14" fmla="*/ 2 w 12"/>
                      <a:gd name="T15" fmla="*/ 3 h 10"/>
                      <a:gd name="T16" fmla="*/ 3 w 12"/>
                      <a:gd name="T17" fmla="*/ 4 h 10"/>
                      <a:gd name="T18" fmla="*/ 4 w 12"/>
                      <a:gd name="T19" fmla="*/ 4 h 10"/>
                      <a:gd name="T20" fmla="*/ 5 w 12"/>
                      <a:gd name="T21" fmla="*/ 4 h 10"/>
                      <a:gd name="T22" fmla="*/ 6 w 12"/>
                      <a:gd name="T23" fmla="*/ 6 h 10"/>
                      <a:gd name="T24" fmla="*/ 6 w 12"/>
                      <a:gd name="T25" fmla="*/ 7 h 10"/>
                      <a:gd name="T26" fmla="*/ 6 w 12"/>
                      <a:gd name="T27" fmla="*/ 8 h 10"/>
                      <a:gd name="T28" fmla="*/ 5 w 12"/>
                      <a:gd name="T29" fmla="*/ 7 h 10"/>
                      <a:gd name="T30" fmla="*/ 5 w 12"/>
                      <a:gd name="T31" fmla="*/ 7 h 10"/>
                      <a:gd name="T32" fmla="*/ 5 w 12"/>
                      <a:gd name="T33" fmla="*/ 6 h 10"/>
                      <a:gd name="T34" fmla="*/ 5 w 12"/>
                      <a:gd name="T35" fmla="*/ 6 h 10"/>
                      <a:gd name="T36" fmla="*/ 4 w 12"/>
                      <a:gd name="T37" fmla="*/ 5 h 10"/>
                      <a:gd name="T38" fmla="*/ 4 w 12"/>
                      <a:gd name="T39" fmla="*/ 5 h 10"/>
                      <a:gd name="T40" fmla="*/ 4 w 12"/>
                      <a:gd name="T41" fmla="*/ 6 h 10"/>
                      <a:gd name="T42" fmla="*/ 4 w 12"/>
                      <a:gd name="T43" fmla="*/ 7 h 10"/>
                      <a:gd name="T44" fmla="*/ 4 w 12"/>
                      <a:gd name="T45" fmla="*/ 8 h 10"/>
                      <a:gd name="T46" fmla="*/ 4 w 12"/>
                      <a:gd name="T47" fmla="*/ 8 h 10"/>
                      <a:gd name="T48" fmla="*/ 5 w 12"/>
                      <a:gd name="T49" fmla="*/ 9 h 10"/>
                      <a:gd name="T50" fmla="*/ 5 w 12"/>
                      <a:gd name="T51" fmla="*/ 9 h 10"/>
                      <a:gd name="T52" fmla="*/ 5 w 12"/>
                      <a:gd name="T53" fmla="*/ 9 h 10"/>
                      <a:gd name="T54" fmla="*/ 7 w 12"/>
                      <a:gd name="T55" fmla="*/ 9 h 10"/>
                      <a:gd name="T56" fmla="*/ 7 w 12"/>
                      <a:gd name="T57" fmla="*/ 9 h 10"/>
                      <a:gd name="T58" fmla="*/ 7 w 12"/>
                      <a:gd name="T59" fmla="*/ 9 h 10"/>
                      <a:gd name="T60" fmla="*/ 7 w 12"/>
                      <a:gd name="T61" fmla="*/ 9 h 10"/>
                      <a:gd name="T62" fmla="*/ 8 w 12"/>
                      <a:gd name="T63" fmla="*/ 9 h 10"/>
                      <a:gd name="T64" fmla="*/ 8 w 12"/>
                      <a:gd name="T65" fmla="*/ 9 h 10"/>
                      <a:gd name="T66" fmla="*/ 9 w 12"/>
                      <a:gd name="T67" fmla="*/ 10 h 10"/>
                      <a:gd name="T68" fmla="*/ 10 w 12"/>
                      <a:gd name="T69" fmla="*/ 10 h 10"/>
                      <a:gd name="T70" fmla="*/ 11 w 12"/>
                      <a:gd name="T71" fmla="*/ 10 h 10"/>
                      <a:gd name="T72" fmla="*/ 12 w 12"/>
                      <a:gd name="T73" fmla="*/ 10 h 10"/>
                      <a:gd name="T74" fmla="*/ 12 w 12"/>
                      <a:gd name="T75" fmla="*/ 10 h 10"/>
                      <a:gd name="T76" fmla="*/ 11 w 12"/>
                      <a:gd name="T77" fmla="*/ 5 h 10"/>
                      <a:gd name="T78" fmla="*/ 10 w 12"/>
                      <a:gd name="T79" fmla="*/ 4 h 10"/>
                      <a:gd name="T80" fmla="*/ 9 w 12"/>
                      <a:gd name="T81" fmla="*/ 4 h 10"/>
                      <a:gd name="T82" fmla="*/ 6 w 12"/>
                      <a:gd name="T83" fmla="*/ 1 h 10"/>
                      <a:gd name="T84" fmla="*/ 5 w 12"/>
                      <a:gd name="T85" fmla="*/ 1 h 10"/>
                      <a:gd name="T86" fmla="*/ 4 w 12"/>
                      <a:gd name="T87" fmla="*/ 1 h 10"/>
                      <a:gd name="T88" fmla="*/ 4 w 12"/>
                      <a:gd name="T89" fmla="*/ 1 h 10"/>
                      <a:gd name="T90" fmla="*/ 4 w 12"/>
                      <a:gd name="T9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 h="10">
                        <a:moveTo>
                          <a:pt x="4" y="0"/>
                        </a:moveTo>
                        <a:cubicBezTo>
                          <a:pt x="1" y="0"/>
                          <a:pt x="1" y="0"/>
                          <a:pt x="1" y="0"/>
                        </a:cubicBezTo>
                        <a:cubicBezTo>
                          <a:pt x="1" y="1"/>
                          <a:pt x="1" y="1"/>
                          <a:pt x="1" y="1"/>
                        </a:cubicBezTo>
                        <a:cubicBezTo>
                          <a:pt x="0" y="1"/>
                          <a:pt x="0" y="1"/>
                          <a:pt x="0" y="1"/>
                        </a:cubicBezTo>
                        <a:cubicBezTo>
                          <a:pt x="0" y="1"/>
                          <a:pt x="0" y="1"/>
                          <a:pt x="0" y="1"/>
                        </a:cubicBezTo>
                        <a:cubicBezTo>
                          <a:pt x="0" y="2"/>
                          <a:pt x="0" y="2"/>
                          <a:pt x="0" y="2"/>
                        </a:cubicBezTo>
                        <a:cubicBezTo>
                          <a:pt x="2" y="3"/>
                          <a:pt x="2" y="3"/>
                          <a:pt x="2" y="3"/>
                        </a:cubicBezTo>
                        <a:cubicBezTo>
                          <a:pt x="2" y="3"/>
                          <a:pt x="2" y="3"/>
                          <a:pt x="2" y="3"/>
                        </a:cubicBezTo>
                        <a:cubicBezTo>
                          <a:pt x="3" y="4"/>
                          <a:pt x="3" y="4"/>
                          <a:pt x="3" y="4"/>
                        </a:cubicBezTo>
                        <a:cubicBezTo>
                          <a:pt x="4" y="4"/>
                          <a:pt x="4" y="4"/>
                          <a:pt x="4" y="4"/>
                        </a:cubicBezTo>
                        <a:cubicBezTo>
                          <a:pt x="5" y="4"/>
                          <a:pt x="5" y="4"/>
                          <a:pt x="5" y="4"/>
                        </a:cubicBezTo>
                        <a:cubicBezTo>
                          <a:pt x="6" y="6"/>
                          <a:pt x="6" y="6"/>
                          <a:pt x="6" y="6"/>
                        </a:cubicBezTo>
                        <a:cubicBezTo>
                          <a:pt x="6" y="7"/>
                          <a:pt x="6" y="7"/>
                          <a:pt x="6" y="7"/>
                        </a:cubicBezTo>
                        <a:cubicBezTo>
                          <a:pt x="6" y="8"/>
                          <a:pt x="6" y="8"/>
                          <a:pt x="6" y="8"/>
                        </a:cubicBezTo>
                        <a:cubicBezTo>
                          <a:pt x="5" y="7"/>
                          <a:pt x="5" y="7"/>
                          <a:pt x="5" y="7"/>
                        </a:cubicBezTo>
                        <a:cubicBezTo>
                          <a:pt x="5" y="7"/>
                          <a:pt x="5" y="7"/>
                          <a:pt x="5" y="7"/>
                        </a:cubicBezTo>
                        <a:cubicBezTo>
                          <a:pt x="5" y="6"/>
                          <a:pt x="5" y="6"/>
                          <a:pt x="5" y="6"/>
                        </a:cubicBezTo>
                        <a:cubicBezTo>
                          <a:pt x="5" y="6"/>
                          <a:pt x="5" y="6"/>
                          <a:pt x="5" y="6"/>
                        </a:cubicBezTo>
                        <a:cubicBezTo>
                          <a:pt x="4" y="5"/>
                          <a:pt x="4" y="5"/>
                          <a:pt x="4" y="5"/>
                        </a:cubicBezTo>
                        <a:cubicBezTo>
                          <a:pt x="4" y="5"/>
                          <a:pt x="4" y="5"/>
                          <a:pt x="4" y="5"/>
                        </a:cubicBezTo>
                        <a:cubicBezTo>
                          <a:pt x="4" y="6"/>
                          <a:pt x="4" y="6"/>
                          <a:pt x="4" y="6"/>
                        </a:cubicBezTo>
                        <a:cubicBezTo>
                          <a:pt x="4" y="7"/>
                          <a:pt x="4" y="7"/>
                          <a:pt x="4" y="7"/>
                        </a:cubicBezTo>
                        <a:cubicBezTo>
                          <a:pt x="4" y="8"/>
                          <a:pt x="4" y="8"/>
                          <a:pt x="4" y="8"/>
                        </a:cubicBezTo>
                        <a:cubicBezTo>
                          <a:pt x="4" y="8"/>
                          <a:pt x="4" y="8"/>
                          <a:pt x="4" y="8"/>
                        </a:cubicBezTo>
                        <a:cubicBezTo>
                          <a:pt x="5" y="9"/>
                          <a:pt x="5" y="9"/>
                          <a:pt x="5" y="9"/>
                        </a:cubicBezTo>
                        <a:cubicBezTo>
                          <a:pt x="5" y="9"/>
                          <a:pt x="5" y="9"/>
                          <a:pt x="5" y="9"/>
                        </a:cubicBezTo>
                        <a:cubicBezTo>
                          <a:pt x="5" y="9"/>
                          <a:pt x="5" y="9"/>
                          <a:pt x="5" y="9"/>
                        </a:cubicBezTo>
                        <a:cubicBezTo>
                          <a:pt x="7" y="9"/>
                          <a:pt x="7" y="9"/>
                          <a:pt x="7" y="9"/>
                        </a:cubicBezTo>
                        <a:cubicBezTo>
                          <a:pt x="7" y="9"/>
                          <a:pt x="7" y="9"/>
                          <a:pt x="7" y="9"/>
                        </a:cubicBezTo>
                        <a:cubicBezTo>
                          <a:pt x="7" y="9"/>
                          <a:pt x="7" y="9"/>
                          <a:pt x="7" y="9"/>
                        </a:cubicBezTo>
                        <a:cubicBezTo>
                          <a:pt x="7" y="9"/>
                          <a:pt x="7" y="9"/>
                          <a:pt x="7" y="9"/>
                        </a:cubicBezTo>
                        <a:cubicBezTo>
                          <a:pt x="8" y="9"/>
                          <a:pt x="8" y="9"/>
                          <a:pt x="8" y="9"/>
                        </a:cubicBezTo>
                        <a:cubicBezTo>
                          <a:pt x="8" y="9"/>
                          <a:pt x="8" y="9"/>
                          <a:pt x="8" y="9"/>
                        </a:cubicBezTo>
                        <a:cubicBezTo>
                          <a:pt x="9" y="10"/>
                          <a:pt x="9" y="10"/>
                          <a:pt x="9" y="10"/>
                        </a:cubicBezTo>
                        <a:cubicBezTo>
                          <a:pt x="10" y="10"/>
                          <a:pt x="10" y="10"/>
                          <a:pt x="10" y="10"/>
                        </a:cubicBezTo>
                        <a:cubicBezTo>
                          <a:pt x="11" y="10"/>
                          <a:pt x="11" y="10"/>
                          <a:pt x="11" y="10"/>
                        </a:cubicBezTo>
                        <a:cubicBezTo>
                          <a:pt x="12" y="10"/>
                          <a:pt x="12" y="10"/>
                          <a:pt x="12" y="10"/>
                        </a:cubicBezTo>
                        <a:cubicBezTo>
                          <a:pt x="12" y="10"/>
                          <a:pt x="12" y="10"/>
                          <a:pt x="12" y="10"/>
                        </a:cubicBezTo>
                        <a:cubicBezTo>
                          <a:pt x="12" y="8"/>
                          <a:pt x="11" y="7"/>
                          <a:pt x="11" y="5"/>
                        </a:cubicBezTo>
                        <a:cubicBezTo>
                          <a:pt x="10" y="4"/>
                          <a:pt x="10" y="4"/>
                          <a:pt x="10" y="4"/>
                        </a:cubicBezTo>
                        <a:cubicBezTo>
                          <a:pt x="9" y="4"/>
                          <a:pt x="9" y="4"/>
                          <a:pt x="9" y="4"/>
                        </a:cubicBezTo>
                        <a:cubicBezTo>
                          <a:pt x="6" y="1"/>
                          <a:pt x="6" y="1"/>
                          <a:pt x="6" y="1"/>
                        </a:cubicBezTo>
                        <a:cubicBezTo>
                          <a:pt x="5" y="1"/>
                          <a:pt x="5" y="1"/>
                          <a:pt x="5" y="1"/>
                        </a:cubicBezTo>
                        <a:cubicBezTo>
                          <a:pt x="4" y="1"/>
                          <a:pt x="4" y="1"/>
                          <a:pt x="4" y="1"/>
                        </a:cubicBezTo>
                        <a:cubicBezTo>
                          <a:pt x="4" y="1"/>
                          <a:pt x="4" y="1"/>
                          <a:pt x="4" y="1"/>
                        </a:cubicBezTo>
                        <a:cubicBezTo>
                          <a:pt x="4" y="0"/>
                          <a:pt x="4" y="0"/>
                          <a:pt x="4" y="0"/>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307" name="Group 4235">
                  <a:extLst>
                    <a:ext uri="{FF2B5EF4-FFF2-40B4-BE49-F238E27FC236}">
                      <a16:creationId xmlns:a16="http://schemas.microsoft.com/office/drawing/2014/main" id="{F3217A37-D442-43DA-8352-5A17DDD3499C}"/>
                    </a:ext>
                  </a:extLst>
                </p:cNvPr>
                <p:cNvGrpSpPr/>
                <p:nvPr/>
              </p:nvGrpSpPr>
              <p:grpSpPr bwMode="gray">
                <a:xfrm>
                  <a:off x="8079974" y="2319531"/>
                  <a:ext cx="1345430" cy="1593951"/>
                  <a:chOff x="5118153" y="2596708"/>
                  <a:chExt cx="495616" cy="587353"/>
                </a:xfrm>
                <a:grpFill/>
              </p:grpSpPr>
              <p:sp>
                <p:nvSpPr>
                  <p:cNvPr id="1308" name="Freeform 604">
                    <a:extLst>
                      <a:ext uri="{FF2B5EF4-FFF2-40B4-BE49-F238E27FC236}">
                        <a16:creationId xmlns:a16="http://schemas.microsoft.com/office/drawing/2014/main" id="{1F3F9DED-6C7E-4817-A405-E0934CE7F092}"/>
                      </a:ext>
                    </a:extLst>
                  </p:cNvPr>
                  <p:cNvSpPr>
                    <a:spLocks/>
                  </p:cNvSpPr>
                  <p:nvPr/>
                </p:nvSpPr>
                <p:spPr bwMode="gray">
                  <a:xfrm>
                    <a:off x="5298054" y="2715846"/>
                    <a:ext cx="42890" cy="40507"/>
                  </a:xfrm>
                  <a:custGeom>
                    <a:avLst/>
                    <a:gdLst>
                      <a:gd name="T0" fmla="*/ 22 w 36"/>
                      <a:gd name="T1" fmla="*/ 1 h 34"/>
                      <a:gd name="T2" fmla="*/ 24 w 36"/>
                      <a:gd name="T3" fmla="*/ 0 h 34"/>
                      <a:gd name="T4" fmla="*/ 25 w 36"/>
                      <a:gd name="T5" fmla="*/ 3 h 34"/>
                      <a:gd name="T6" fmla="*/ 25 w 36"/>
                      <a:gd name="T7" fmla="*/ 5 h 34"/>
                      <a:gd name="T8" fmla="*/ 24 w 36"/>
                      <a:gd name="T9" fmla="*/ 8 h 34"/>
                      <a:gd name="T10" fmla="*/ 25 w 36"/>
                      <a:gd name="T11" fmla="*/ 7 h 34"/>
                      <a:gd name="T12" fmla="*/ 26 w 36"/>
                      <a:gd name="T13" fmla="*/ 9 h 34"/>
                      <a:gd name="T14" fmla="*/ 25 w 36"/>
                      <a:gd name="T15" fmla="*/ 13 h 34"/>
                      <a:gd name="T16" fmla="*/ 23 w 36"/>
                      <a:gd name="T17" fmla="*/ 16 h 34"/>
                      <a:gd name="T18" fmla="*/ 24 w 36"/>
                      <a:gd name="T19" fmla="*/ 15 h 34"/>
                      <a:gd name="T20" fmla="*/ 26 w 36"/>
                      <a:gd name="T21" fmla="*/ 14 h 34"/>
                      <a:gd name="T22" fmla="*/ 27 w 36"/>
                      <a:gd name="T23" fmla="*/ 9 h 34"/>
                      <a:gd name="T24" fmla="*/ 30 w 36"/>
                      <a:gd name="T25" fmla="*/ 9 h 34"/>
                      <a:gd name="T26" fmla="*/ 29 w 36"/>
                      <a:gd name="T27" fmla="*/ 7 h 34"/>
                      <a:gd name="T28" fmla="*/ 31 w 36"/>
                      <a:gd name="T29" fmla="*/ 4 h 34"/>
                      <a:gd name="T30" fmla="*/ 33 w 36"/>
                      <a:gd name="T31" fmla="*/ 5 h 34"/>
                      <a:gd name="T32" fmla="*/ 36 w 36"/>
                      <a:gd name="T33" fmla="*/ 8 h 34"/>
                      <a:gd name="T34" fmla="*/ 36 w 36"/>
                      <a:gd name="T35" fmla="*/ 12 h 34"/>
                      <a:gd name="T36" fmla="*/ 35 w 36"/>
                      <a:gd name="T37" fmla="*/ 15 h 34"/>
                      <a:gd name="T38" fmla="*/ 34 w 36"/>
                      <a:gd name="T39" fmla="*/ 17 h 34"/>
                      <a:gd name="T40" fmla="*/ 31 w 36"/>
                      <a:gd name="T41" fmla="*/ 18 h 34"/>
                      <a:gd name="T42" fmla="*/ 28 w 36"/>
                      <a:gd name="T43" fmla="*/ 20 h 34"/>
                      <a:gd name="T44" fmla="*/ 27 w 36"/>
                      <a:gd name="T45" fmla="*/ 23 h 34"/>
                      <a:gd name="T46" fmla="*/ 26 w 36"/>
                      <a:gd name="T47" fmla="*/ 20 h 34"/>
                      <a:gd name="T48" fmla="*/ 23 w 36"/>
                      <a:gd name="T49" fmla="*/ 24 h 34"/>
                      <a:gd name="T50" fmla="*/ 23 w 36"/>
                      <a:gd name="T51" fmla="*/ 26 h 34"/>
                      <a:gd name="T52" fmla="*/ 21 w 36"/>
                      <a:gd name="T53" fmla="*/ 28 h 34"/>
                      <a:gd name="T54" fmla="*/ 20 w 36"/>
                      <a:gd name="T55" fmla="*/ 26 h 34"/>
                      <a:gd name="T56" fmla="*/ 19 w 36"/>
                      <a:gd name="T57" fmla="*/ 23 h 34"/>
                      <a:gd name="T58" fmla="*/ 20 w 36"/>
                      <a:gd name="T59" fmla="*/ 21 h 34"/>
                      <a:gd name="T60" fmla="*/ 17 w 36"/>
                      <a:gd name="T61" fmla="*/ 25 h 34"/>
                      <a:gd name="T62" fmla="*/ 14 w 36"/>
                      <a:gd name="T63" fmla="*/ 28 h 34"/>
                      <a:gd name="T64" fmla="*/ 9 w 36"/>
                      <a:gd name="T65" fmla="*/ 32 h 34"/>
                      <a:gd name="T66" fmla="*/ 9 w 36"/>
                      <a:gd name="T67" fmla="*/ 29 h 34"/>
                      <a:gd name="T68" fmla="*/ 7 w 36"/>
                      <a:gd name="T69" fmla="*/ 29 h 34"/>
                      <a:gd name="T70" fmla="*/ 5 w 36"/>
                      <a:gd name="T71" fmla="*/ 32 h 34"/>
                      <a:gd name="T72" fmla="*/ 0 w 36"/>
                      <a:gd name="T73" fmla="*/ 34 h 34"/>
                      <a:gd name="T74" fmla="*/ 0 w 36"/>
                      <a:gd name="T75" fmla="*/ 33 h 34"/>
                      <a:gd name="T76" fmla="*/ 0 w 36"/>
                      <a:gd name="T77" fmla="*/ 29 h 34"/>
                      <a:gd name="T78" fmla="*/ 2 w 36"/>
                      <a:gd name="T79" fmla="*/ 28 h 34"/>
                      <a:gd name="T80" fmla="*/ 3 w 36"/>
                      <a:gd name="T81" fmla="*/ 26 h 34"/>
                      <a:gd name="T82" fmla="*/ 5 w 36"/>
                      <a:gd name="T83" fmla="*/ 26 h 34"/>
                      <a:gd name="T84" fmla="*/ 7 w 36"/>
                      <a:gd name="T85" fmla="*/ 24 h 34"/>
                      <a:gd name="T86" fmla="*/ 9 w 36"/>
                      <a:gd name="T87" fmla="*/ 24 h 34"/>
                      <a:gd name="T88" fmla="*/ 10 w 36"/>
                      <a:gd name="T89" fmla="*/ 22 h 34"/>
                      <a:gd name="T90" fmla="*/ 15 w 36"/>
                      <a:gd name="T91" fmla="*/ 20 h 34"/>
                      <a:gd name="T92" fmla="*/ 15 w 36"/>
                      <a:gd name="T93" fmla="*/ 19 h 34"/>
                      <a:gd name="T94" fmla="*/ 19 w 36"/>
                      <a:gd name="T95" fmla="*/ 14 h 34"/>
                      <a:gd name="T96" fmla="*/ 19 w 36"/>
                      <a:gd name="T97" fmla="*/ 11 h 34"/>
                      <a:gd name="T98" fmla="*/ 20 w 36"/>
                      <a:gd name="T99" fmla="*/ 10 h 34"/>
                      <a:gd name="T100" fmla="*/ 20 w 36"/>
                      <a:gd name="T101" fmla="*/ 8 h 34"/>
                      <a:gd name="T102" fmla="*/ 20 w 36"/>
                      <a:gd name="T103" fmla="*/ 4 h 34"/>
                      <a:gd name="T104" fmla="*/ 22 w 36"/>
                      <a:gd name="T10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34">
                        <a:moveTo>
                          <a:pt x="22" y="1"/>
                        </a:moveTo>
                        <a:lnTo>
                          <a:pt x="24" y="0"/>
                        </a:lnTo>
                        <a:lnTo>
                          <a:pt x="25" y="3"/>
                        </a:lnTo>
                        <a:lnTo>
                          <a:pt x="25" y="5"/>
                        </a:lnTo>
                        <a:lnTo>
                          <a:pt x="24" y="8"/>
                        </a:lnTo>
                        <a:lnTo>
                          <a:pt x="25" y="7"/>
                        </a:lnTo>
                        <a:lnTo>
                          <a:pt x="26" y="9"/>
                        </a:lnTo>
                        <a:lnTo>
                          <a:pt x="25" y="13"/>
                        </a:lnTo>
                        <a:lnTo>
                          <a:pt x="23" y="16"/>
                        </a:lnTo>
                        <a:lnTo>
                          <a:pt x="24" y="15"/>
                        </a:lnTo>
                        <a:lnTo>
                          <a:pt x="26" y="14"/>
                        </a:lnTo>
                        <a:lnTo>
                          <a:pt x="27" y="9"/>
                        </a:lnTo>
                        <a:lnTo>
                          <a:pt x="30" y="9"/>
                        </a:lnTo>
                        <a:lnTo>
                          <a:pt x="29" y="7"/>
                        </a:lnTo>
                        <a:lnTo>
                          <a:pt x="31" y="4"/>
                        </a:lnTo>
                        <a:lnTo>
                          <a:pt x="33" y="5"/>
                        </a:lnTo>
                        <a:lnTo>
                          <a:pt x="36" y="8"/>
                        </a:lnTo>
                        <a:lnTo>
                          <a:pt x="36" y="12"/>
                        </a:lnTo>
                        <a:lnTo>
                          <a:pt x="35" y="15"/>
                        </a:lnTo>
                        <a:lnTo>
                          <a:pt x="34" y="17"/>
                        </a:lnTo>
                        <a:lnTo>
                          <a:pt x="31" y="18"/>
                        </a:lnTo>
                        <a:lnTo>
                          <a:pt x="28" y="20"/>
                        </a:lnTo>
                        <a:lnTo>
                          <a:pt x="27" y="23"/>
                        </a:lnTo>
                        <a:lnTo>
                          <a:pt x="26" y="20"/>
                        </a:lnTo>
                        <a:lnTo>
                          <a:pt x="23" y="24"/>
                        </a:lnTo>
                        <a:lnTo>
                          <a:pt x="23" y="26"/>
                        </a:lnTo>
                        <a:lnTo>
                          <a:pt x="21" y="28"/>
                        </a:lnTo>
                        <a:lnTo>
                          <a:pt x="20" y="26"/>
                        </a:lnTo>
                        <a:lnTo>
                          <a:pt x="19" y="23"/>
                        </a:lnTo>
                        <a:lnTo>
                          <a:pt x="20" y="21"/>
                        </a:lnTo>
                        <a:lnTo>
                          <a:pt x="17" y="25"/>
                        </a:lnTo>
                        <a:lnTo>
                          <a:pt x="14" y="28"/>
                        </a:lnTo>
                        <a:lnTo>
                          <a:pt x="9" y="32"/>
                        </a:lnTo>
                        <a:lnTo>
                          <a:pt x="9" y="29"/>
                        </a:lnTo>
                        <a:lnTo>
                          <a:pt x="7" y="29"/>
                        </a:lnTo>
                        <a:lnTo>
                          <a:pt x="5" y="32"/>
                        </a:lnTo>
                        <a:lnTo>
                          <a:pt x="0" y="34"/>
                        </a:lnTo>
                        <a:lnTo>
                          <a:pt x="0" y="33"/>
                        </a:lnTo>
                        <a:lnTo>
                          <a:pt x="0" y="29"/>
                        </a:lnTo>
                        <a:lnTo>
                          <a:pt x="2" y="28"/>
                        </a:lnTo>
                        <a:lnTo>
                          <a:pt x="3" y="26"/>
                        </a:lnTo>
                        <a:lnTo>
                          <a:pt x="5" y="26"/>
                        </a:lnTo>
                        <a:lnTo>
                          <a:pt x="7" y="24"/>
                        </a:lnTo>
                        <a:lnTo>
                          <a:pt x="9" y="24"/>
                        </a:lnTo>
                        <a:lnTo>
                          <a:pt x="10" y="22"/>
                        </a:lnTo>
                        <a:lnTo>
                          <a:pt x="15" y="20"/>
                        </a:lnTo>
                        <a:lnTo>
                          <a:pt x="15" y="19"/>
                        </a:lnTo>
                        <a:lnTo>
                          <a:pt x="19" y="14"/>
                        </a:lnTo>
                        <a:lnTo>
                          <a:pt x="19" y="11"/>
                        </a:lnTo>
                        <a:lnTo>
                          <a:pt x="20" y="10"/>
                        </a:lnTo>
                        <a:lnTo>
                          <a:pt x="20" y="8"/>
                        </a:lnTo>
                        <a:lnTo>
                          <a:pt x="20" y="4"/>
                        </a:lnTo>
                        <a:lnTo>
                          <a:pt x="22"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9" name="Freeform 605">
                    <a:extLst>
                      <a:ext uri="{FF2B5EF4-FFF2-40B4-BE49-F238E27FC236}">
                        <a16:creationId xmlns:a16="http://schemas.microsoft.com/office/drawing/2014/main" id="{A3147EEE-AC47-414E-A594-053DBE8139F7}"/>
                      </a:ext>
                    </a:extLst>
                  </p:cNvPr>
                  <p:cNvSpPr>
                    <a:spLocks/>
                  </p:cNvSpPr>
                  <p:nvPr/>
                </p:nvSpPr>
                <p:spPr bwMode="gray">
                  <a:xfrm>
                    <a:off x="5300436" y="2715846"/>
                    <a:ext cx="16679" cy="20253"/>
                  </a:xfrm>
                  <a:custGeom>
                    <a:avLst/>
                    <a:gdLst>
                      <a:gd name="T0" fmla="*/ 1 w 14"/>
                      <a:gd name="T1" fmla="*/ 12 h 17"/>
                      <a:gd name="T2" fmla="*/ 2 w 14"/>
                      <a:gd name="T3" fmla="*/ 11 h 17"/>
                      <a:gd name="T4" fmla="*/ 1 w 14"/>
                      <a:gd name="T5" fmla="*/ 10 h 17"/>
                      <a:gd name="T6" fmla="*/ 1 w 14"/>
                      <a:gd name="T7" fmla="*/ 8 h 17"/>
                      <a:gd name="T8" fmla="*/ 3 w 14"/>
                      <a:gd name="T9" fmla="*/ 9 h 17"/>
                      <a:gd name="T10" fmla="*/ 4 w 14"/>
                      <a:gd name="T11" fmla="*/ 8 h 17"/>
                      <a:gd name="T12" fmla="*/ 5 w 14"/>
                      <a:gd name="T13" fmla="*/ 8 h 17"/>
                      <a:gd name="T14" fmla="*/ 6 w 14"/>
                      <a:gd name="T15" fmla="*/ 7 h 17"/>
                      <a:gd name="T16" fmla="*/ 7 w 14"/>
                      <a:gd name="T17" fmla="*/ 3 h 17"/>
                      <a:gd name="T18" fmla="*/ 8 w 14"/>
                      <a:gd name="T19" fmla="*/ 6 h 17"/>
                      <a:gd name="T20" fmla="*/ 10 w 14"/>
                      <a:gd name="T21" fmla="*/ 6 h 17"/>
                      <a:gd name="T22" fmla="*/ 10 w 14"/>
                      <a:gd name="T23" fmla="*/ 0 h 17"/>
                      <a:gd name="T24" fmla="*/ 14 w 14"/>
                      <a:gd name="T25" fmla="*/ 6 h 17"/>
                      <a:gd name="T26" fmla="*/ 14 w 14"/>
                      <a:gd name="T27" fmla="*/ 9 h 17"/>
                      <a:gd name="T28" fmla="*/ 14 w 14"/>
                      <a:gd name="T29" fmla="*/ 14 h 17"/>
                      <a:gd name="T30" fmla="*/ 12 w 14"/>
                      <a:gd name="T31" fmla="*/ 14 h 17"/>
                      <a:gd name="T32" fmla="*/ 10 w 14"/>
                      <a:gd name="T33" fmla="*/ 16 h 17"/>
                      <a:gd name="T34" fmla="*/ 8 w 14"/>
                      <a:gd name="T35" fmla="*/ 17 h 17"/>
                      <a:gd name="T36" fmla="*/ 7 w 14"/>
                      <a:gd name="T37" fmla="*/ 14 h 17"/>
                      <a:gd name="T38" fmla="*/ 9 w 14"/>
                      <a:gd name="T39" fmla="*/ 12 h 17"/>
                      <a:gd name="T40" fmla="*/ 10 w 14"/>
                      <a:gd name="T41" fmla="*/ 10 h 17"/>
                      <a:gd name="T42" fmla="*/ 8 w 14"/>
                      <a:gd name="T43" fmla="*/ 12 h 17"/>
                      <a:gd name="T44" fmla="*/ 7 w 14"/>
                      <a:gd name="T45" fmla="*/ 12 h 17"/>
                      <a:gd name="T46" fmla="*/ 1 w 14"/>
                      <a:gd name="T47" fmla="*/ 16 h 17"/>
                      <a:gd name="T48" fmla="*/ 0 w 14"/>
                      <a:gd name="T49" fmla="*/ 14 h 17"/>
                      <a:gd name="T50" fmla="*/ 1 w 14"/>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 h="17">
                        <a:moveTo>
                          <a:pt x="1" y="12"/>
                        </a:moveTo>
                        <a:lnTo>
                          <a:pt x="2" y="11"/>
                        </a:lnTo>
                        <a:lnTo>
                          <a:pt x="1" y="10"/>
                        </a:lnTo>
                        <a:lnTo>
                          <a:pt x="1" y="8"/>
                        </a:lnTo>
                        <a:lnTo>
                          <a:pt x="3" y="9"/>
                        </a:lnTo>
                        <a:lnTo>
                          <a:pt x="4" y="8"/>
                        </a:lnTo>
                        <a:lnTo>
                          <a:pt x="5" y="8"/>
                        </a:lnTo>
                        <a:lnTo>
                          <a:pt x="6" y="7"/>
                        </a:lnTo>
                        <a:lnTo>
                          <a:pt x="7" y="3"/>
                        </a:lnTo>
                        <a:lnTo>
                          <a:pt x="8" y="6"/>
                        </a:lnTo>
                        <a:lnTo>
                          <a:pt x="10" y="6"/>
                        </a:lnTo>
                        <a:lnTo>
                          <a:pt x="10" y="0"/>
                        </a:lnTo>
                        <a:lnTo>
                          <a:pt x="14" y="6"/>
                        </a:lnTo>
                        <a:lnTo>
                          <a:pt x="14" y="9"/>
                        </a:lnTo>
                        <a:lnTo>
                          <a:pt x="14" y="14"/>
                        </a:lnTo>
                        <a:lnTo>
                          <a:pt x="12" y="14"/>
                        </a:lnTo>
                        <a:lnTo>
                          <a:pt x="10" y="16"/>
                        </a:lnTo>
                        <a:lnTo>
                          <a:pt x="8" y="17"/>
                        </a:lnTo>
                        <a:lnTo>
                          <a:pt x="7" y="14"/>
                        </a:lnTo>
                        <a:lnTo>
                          <a:pt x="9" y="12"/>
                        </a:lnTo>
                        <a:lnTo>
                          <a:pt x="10" y="10"/>
                        </a:lnTo>
                        <a:lnTo>
                          <a:pt x="8" y="12"/>
                        </a:lnTo>
                        <a:lnTo>
                          <a:pt x="7" y="12"/>
                        </a:lnTo>
                        <a:lnTo>
                          <a:pt x="1" y="16"/>
                        </a:lnTo>
                        <a:lnTo>
                          <a:pt x="0" y="14"/>
                        </a:lnTo>
                        <a:lnTo>
                          <a:pt x="1" y="1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0" name="Freeform 606">
                    <a:extLst>
                      <a:ext uri="{FF2B5EF4-FFF2-40B4-BE49-F238E27FC236}">
                        <a16:creationId xmlns:a16="http://schemas.microsoft.com/office/drawing/2014/main" id="{8A3A9473-7E43-4DD6-A063-EF16C1702D6D}"/>
                      </a:ext>
                    </a:extLst>
                  </p:cNvPr>
                  <p:cNvSpPr>
                    <a:spLocks/>
                  </p:cNvSpPr>
                  <p:nvPr/>
                </p:nvSpPr>
                <p:spPr bwMode="gray">
                  <a:xfrm>
                    <a:off x="5321881" y="2697975"/>
                    <a:ext cx="11914" cy="16679"/>
                  </a:xfrm>
                  <a:custGeom>
                    <a:avLst/>
                    <a:gdLst>
                      <a:gd name="T0" fmla="*/ 4 w 10"/>
                      <a:gd name="T1" fmla="*/ 4 h 14"/>
                      <a:gd name="T2" fmla="*/ 5 w 10"/>
                      <a:gd name="T3" fmla="*/ 4 h 14"/>
                      <a:gd name="T4" fmla="*/ 6 w 10"/>
                      <a:gd name="T5" fmla="*/ 0 h 14"/>
                      <a:gd name="T6" fmla="*/ 8 w 10"/>
                      <a:gd name="T7" fmla="*/ 0 h 14"/>
                      <a:gd name="T8" fmla="*/ 10 w 10"/>
                      <a:gd name="T9" fmla="*/ 1 h 14"/>
                      <a:gd name="T10" fmla="*/ 9 w 10"/>
                      <a:gd name="T11" fmla="*/ 3 h 14"/>
                      <a:gd name="T12" fmla="*/ 9 w 10"/>
                      <a:gd name="T13" fmla="*/ 6 h 14"/>
                      <a:gd name="T14" fmla="*/ 7 w 10"/>
                      <a:gd name="T15" fmla="*/ 10 h 14"/>
                      <a:gd name="T16" fmla="*/ 4 w 10"/>
                      <a:gd name="T17" fmla="*/ 13 h 14"/>
                      <a:gd name="T18" fmla="*/ 2 w 10"/>
                      <a:gd name="T19" fmla="*/ 14 h 14"/>
                      <a:gd name="T20" fmla="*/ 0 w 10"/>
                      <a:gd name="T21" fmla="*/ 14 h 14"/>
                      <a:gd name="T22" fmla="*/ 0 w 10"/>
                      <a:gd name="T23" fmla="*/ 12 h 14"/>
                      <a:gd name="T24" fmla="*/ 0 w 10"/>
                      <a:gd name="T25" fmla="*/ 8 h 14"/>
                      <a:gd name="T26" fmla="*/ 4 w 10"/>
                      <a:gd name="T27" fmla="*/ 6 h 14"/>
                      <a:gd name="T28" fmla="*/ 4 w 10"/>
                      <a:gd name="T29"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4">
                        <a:moveTo>
                          <a:pt x="4" y="4"/>
                        </a:moveTo>
                        <a:lnTo>
                          <a:pt x="5" y="4"/>
                        </a:lnTo>
                        <a:lnTo>
                          <a:pt x="6" y="0"/>
                        </a:lnTo>
                        <a:lnTo>
                          <a:pt x="8" y="0"/>
                        </a:lnTo>
                        <a:lnTo>
                          <a:pt x="10" y="1"/>
                        </a:lnTo>
                        <a:lnTo>
                          <a:pt x="9" y="3"/>
                        </a:lnTo>
                        <a:lnTo>
                          <a:pt x="9" y="6"/>
                        </a:lnTo>
                        <a:lnTo>
                          <a:pt x="7" y="10"/>
                        </a:lnTo>
                        <a:lnTo>
                          <a:pt x="4" y="13"/>
                        </a:lnTo>
                        <a:lnTo>
                          <a:pt x="2" y="14"/>
                        </a:lnTo>
                        <a:lnTo>
                          <a:pt x="0" y="14"/>
                        </a:lnTo>
                        <a:lnTo>
                          <a:pt x="0" y="12"/>
                        </a:lnTo>
                        <a:lnTo>
                          <a:pt x="0" y="8"/>
                        </a:lnTo>
                        <a:lnTo>
                          <a:pt x="4" y="6"/>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1" name="Freeform 607">
                    <a:extLst>
                      <a:ext uri="{FF2B5EF4-FFF2-40B4-BE49-F238E27FC236}">
                        <a16:creationId xmlns:a16="http://schemas.microsoft.com/office/drawing/2014/main" id="{EFE3D49D-B7F4-4738-86B9-836656DB8E53}"/>
                      </a:ext>
                    </a:extLst>
                  </p:cNvPr>
                  <p:cNvSpPr>
                    <a:spLocks/>
                  </p:cNvSpPr>
                  <p:nvPr/>
                </p:nvSpPr>
                <p:spPr bwMode="gray">
                  <a:xfrm>
                    <a:off x="5306393" y="2769458"/>
                    <a:ext cx="10723" cy="11914"/>
                  </a:xfrm>
                  <a:custGeom>
                    <a:avLst/>
                    <a:gdLst>
                      <a:gd name="T0" fmla="*/ 3 w 9"/>
                      <a:gd name="T1" fmla="*/ 5 h 10"/>
                      <a:gd name="T2" fmla="*/ 3 w 9"/>
                      <a:gd name="T3" fmla="*/ 5 h 10"/>
                      <a:gd name="T4" fmla="*/ 2 w 9"/>
                      <a:gd name="T5" fmla="*/ 2 h 10"/>
                      <a:gd name="T6" fmla="*/ 4 w 9"/>
                      <a:gd name="T7" fmla="*/ 3 h 10"/>
                      <a:gd name="T8" fmla="*/ 6 w 9"/>
                      <a:gd name="T9" fmla="*/ 2 h 10"/>
                      <a:gd name="T10" fmla="*/ 9 w 9"/>
                      <a:gd name="T11" fmla="*/ 0 h 10"/>
                      <a:gd name="T12" fmla="*/ 9 w 9"/>
                      <a:gd name="T13" fmla="*/ 2 h 10"/>
                      <a:gd name="T14" fmla="*/ 9 w 9"/>
                      <a:gd name="T15" fmla="*/ 4 h 10"/>
                      <a:gd name="T16" fmla="*/ 7 w 9"/>
                      <a:gd name="T17" fmla="*/ 5 h 10"/>
                      <a:gd name="T18" fmla="*/ 5 w 9"/>
                      <a:gd name="T19" fmla="*/ 7 h 10"/>
                      <a:gd name="T20" fmla="*/ 3 w 9"/>
                      <a:gd name="T21" fmla="*/ 10 h 10"/>
                      <a:gd name="T22" fmla="*/ 2 w 9"/>
                      <a:gd name="T23" fmla="*/ 10 h 10"/>
                      <a:gd name="T24" fmla="*/ 0 w 9"/>
                      <a:gd name="T25" fmla="*/ 9 h 10"/>
                      <a:gd name="T26" fmla="*/ 2 w 9"/>
                      <a:gd name="T27" fmla="*/ 6 h 10"/>
                      <a:gd name="T28" fmla="*/ 4 w 9"/>
                      <a:gd name="T29" fmla="*/ 6 h 10"/>
                      <a:gd name="T30" fmla="*/ 3 w 9"/>
                      <a:gd name="T3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0">
                        <a:moveTo>
                          <a:pt x="3" y="5"/>
                        </a:moveTo>
                        <a:lnTo>
                          <a:pt x="3" y="5"/>
                        </a:lnTo>
                        <a:lnTo>
                          <a:pt x="2" y="2"/>
                        </a:lnTo>
                        <a:lnTo>
                          <a:pt x="4" y="3"/>
                        </a:lnTo>
                        <a:lnTo>
                          <a:pt x="6" y="2"/>
                        </a:lnTo>
                        <a:lnTo>
                          <a:pt x="9" y="0"/>
                        </a:lnTo>
                        <a:lnTo>
                          <a:pt x="9" y="2"/>
                        </a:lnTo>
                        <a:lnTo>
                          <a:pt x="9" y="4"/>
                        </a:lnTo>
                        <a:lnTo>
                          <a:pt x="7" y="5"/>
                        </a:lnTo>
                        <a:lnTo>
                          <a:pt x="5" y="7"/>
                        </a:lnTo>
                        <a:lnTo>
                          <a:pt x="3" y="10"/>
                        </a:lnTo>
                        <a:lnTo>
                          <a:pt x="2" y="10"/>
                        </a:lnTo>
                        <a:lnTo>
                          <a:pt x="0" y="9"/>
                        </a:lnTo>
                        <a:lnTo>
                          <a:pt x="2" y="6"/>
                        </a:lnTo>
                        <a:lnTo>
                          <a:pt x="4" y="6"/>
                        </a:lnTo>
                        <a:lnTo>
                          <a:pt x="3"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2" name="Freeform 609">
                    <a:extLst>
                      <a:ext uri="{FF2B5EF4-FFF2-40B4-BE49-F238E27FC236}">
                        <a16:creationId xmlns:a16="http://schemas.microsoft.com/office/drawing/2014/main" id="{05FC3E0E-72D1-4536-9CDF-25E1DDBC4BC6}"/>
                      </a:ext>
                    </a:extLst>
                  </p:cNvPr>
                  <p:cNvSpPr>
                    <a:spLocks/>
                  </p:cNvSpPr>
                  <p:nvPr/>
                </p:nvSpPr>
                <p:spPr bwMode="gray">
                  <a:xfrm>
                    <a:off x="5345708" y="2683679"/>
                    <a:ext cx="22637" cy="27402"/>
                  </a:xfrm>
                  <a:custGeom>
                    <a:avLst/>
                    <a:gdLst>
                      <a:gd name="T0" fmla="*/ 2 w 19"/>
                      <a:gd name="T1" fmla="*/ 16 h 23"/>
                      <a:gd name="T2" fmla="*/ 0 w 19"/>
                      <a:gd name="T3" fmla="*/ 15 h 23"/>
                      <a:gd name="T4" fmla="*/ 2 w 19"/>
                      <a:gd name="T5" fmla="*/ 15 h 23"/>
                      <a:gd name="T6" fmla="*/ 3 w 19"/>
                      <a:gd name="T7" fmla="*/ 14 h 23"/>
                      <a:gd name="T8" fmla="*/ 4 w 19"/>
                      <a:gd name="T9" fmla="*/ 12 h 23"/>
                      <a:gd name="T10" fmla="*/ 1 w 19"/>
                      <a:gd name="T11" fmla="*/ 12 h 23"/>
                      <a:gd name="T12" fmla="*/ 3 w 19"/>
                      <a:gd name="T13" fmla="*/ 11 h 23"/>
                      <a:gd name="T14" fmla="*/ 2 w 19"/>
                      <a:gd name="T15" fmla="*/ 9 h 23"/>
                      <a:gd name="T16" fmla="*/ 4 w 19"/>
                      <a:gd name="T17" fmla="*/ 7 h 23"/>
                      <a:gd name="T18" fmla="*/ 6 w 19"/>
                      <a:gd name="T19" fmla="*/ 9 h 23"/>
                      <a:gd name="T20" fmla="*/ 8 w 19"/>
                      <a:gd name="T21" fmla="*/ 6 h 23"/>
                      <a:gd name="T22" fmla="*/ 6 w 19"/>
                      <a:gd name="T23" fmla="*/ 4 h 23"/>
                      <a:gd name="T24" fmla="*/ 8 w 19"/>
                      <a:gd name="T25" fmla="*/ 4 h 23"/>
                      <a:gd name="T26" fmla="*/ 10 w 19"/>
                      <a:gd name="T27" fmla="*/ 5 h 23"/>
                      <a:gd name="T28" fmla="*/ 12 w 19"/>
                      <a:gd name="T29" fmla="*/ 3 h 23"/>
                      <a:gd name="T30" fmla="*/ 10 w 19"/>
                      <a:gd name="T31" fmla="*/ 0 h 23"/>
                      <a:gd name="T32" fmla="*/ 13 w 19"/>
                      <a:gd name="T33" fmla="*/ 3 h 23"/>
                      <a:gd name="T34" fmla="*/ 13 w 19"/>
                      <a:gd name="T35" fmla="*/ 0 h 23"/>
                      <a:gd name="T36" fmla="*/ 15 w 19"/>
                      <a:gd name="T37" fmla="*/ 0 h 23"/>
                      <a:gd name="T38" fmla="*/ 17 w 19"/>
                      <a:gd name="T39" fmla="*/ 4 h 23"/>
                      <a:gd name="T40" fmla="*/ 18 w 19"/>
                      <a:gd name="T41" fmla="*/ 5 h 23"/>
                      <a:gd name="T42" fmla="*/ 19 w 19"/>
                      <a:gd name="T43" fmla="*/ 9 h 23"/>
                      <a:gd name="T44" fmla="*/ 17 w 19"/>
                      <a:gd name="T45" fmla="*/ 12 h 23"/>
                      <a:gd name="T46" fmla="*/ 17 w 19"/>
                      <a:gd name="T47" fmla="*/ 18 h 23"/>
                      <a:gd name="T48" fmla="*/ 12 w 19"/>
                      <a:gd name="T49" fmla="*/ 18 h 23"/>
                      <a:gd name="T50" fmla="*/ 12 w 19"/>
                      <a:gd name="T51" fmla="*/ 17 h 23"/>
                      <a:gd name="T52" fmla="*/ 10 w 19"/>
                      <a:gd name="T53" fmla="*/ 17 h 23"/>
                      <a:gd name="T54" fmla="*/ 8 w 19"/>
                      <a:gd name="T55" fmla="*/ 21 h 23"/>
                      <a:gd name="T56" fmla="*/ 3 w 19"/>
                      <a:gd name="T57" fmla="*/ 22 h 23"/>
                      <a:gd name="T58" fmla="*/ 1 w 19"/>
                      <a:gd name="T59" fmla="*/ 23 h 23"/>
                      <a:gd name="T60" fmla="*/ 0 w 19"/>
                      <a:gd name="T61" fmla="*/ 21 h 23"/>
                      <a:gd name="T62" fmla="*/ 3 w 19"/>
                      <a:gd name="T63" fmla="*/ 19 h 23"/>
                      <a:gd name="T64" fmla="*/ 4 w 19"/>
                      <a:gd name="T65" fmla="*/ 17 h 23"/>
                      <a:gd name="T66" fmla="*/ 2 w 19"/>
                      <a:gd name="T6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2" y="16"/>
                        </a:moveTo>
                        <a:lnTo>
                          <a:pt x="0" y="15"/>
                        </a:lnTo>
                        <a:lnTo>
                          <a:pt x="2" y="15"/>
                        </a:lnTo>
                        <a:lnTo>
                          <a:pt x="3" y="14"/>
                        </a:lnTo>
                        <a:lnTo>
                          <a:pt x="4" y="12"/>
                        </a:lnTo>
                        <a:lnTo>
                          <a:pt x="1" y="12"/>
                        </a:lnTo>
                        <a:lnTo>
                          <a:pt x="3" y="11"/>
                        </a:lnTo>
                        <a:lnTo>
                          <a:pt x="2" y="9"/>
                        </a:lnTo>
                        <a:lnTo>
                          <a:pt x="4" y="7"/>
                        </a:lnTo>
                        <a:lnTo>
                          <a:pt x="6" y="9"/>
                        </a:lnTo>
                        <a:lnTo>
                          <a:pt x="8" y="6"/>
                        </a:lnTo>
                        <a:lnTo>
                          <a:pt x="6" y="4"/>
                        </a:lnTo>
                        <a:lnTo>
                          <a:pt x="8" y="4"/>
                        </a:lnTo>
                        <a:lnTo>
                          <a:pt x="10" y="5"/>
                        </a:lnTo>
                        <a:lnTo>
                          <a:pt x="12" y="3"/>
                        </a:lnTo>
                        <a:lnTo>
                          <a:pt x="10" y="0"/>
                        </a:lnTo>
                        <a:lnTo>
                          <a:pt x="13" y="3"/>
                        </a:lnTo>
                        <a:lnTo>
                          <a:pt x="13" y="0"/>
                        </a:lnTo>
                        <a:lnTo>
                          <a:pt x="15" y="0"/>
                        </a:lnTo>
                        <a:lnTo>
                          <a:pt x="17" y="4"/>
                        </a:lnTo>
                        <a:lnTo>
                          <a:pt x="18" y="5"/>
                        </a:lnTo>
                        <a:lnTo>
                          <a:pt x="19" y="9"/>
                        </a:lnTo>
                        <a:lnTo>
                          <a:pt x="17" y="12"/>
                        </a:lnTo>
                        <a:lnTo>
                          <a:pt x="17" y="18"/>
                        </a:lnTo>
                        <a:lnTo>
                          <a:pt x="12" y="18"/>
                        </a:lnTo>
                        <a:lnTo>
                          <a:pt x="12" y="17"/>
                        </a:lnTo>
                        <a:lnTo>
                          <a:pt x="10" y="17"/>
                        </a:lnTo>
                        <a:lnTo>
                          <a:pt x="8" y="21"/>
                        </a:lnTo>
                        <a:lnTo>
                          <a:pt x="3" y="22"/>
                        </a:lnTo>
                        <a:lnTo>
                          <a:pt x="1" y="23"/>
                        </a:lnTo>
                        <a:lnTo>
                          <a:pt x="0" y="21"/>
                        </a:lnTo>
                        <a:lnTo>
                          <a:pt x="3" y="19"/>
                        </a:lnTo>
                        <a:lnTo>
                          <a:pt x="4" y="17"/>
                        </a:lnTo>
                        <a:lnTo>
                          <a:pt x="2" y="1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3" name="Freeform 610">
                    <a:extLst>
                      <a:ext uri="{FF2B5EF4-FFF2-40B4-BE49-F238E27FC236}">
                        <a16:creationId xmlns:a16="http://schemas.microsoft.com/office/drawing/2014/main" id="{7669FAF4-537A-4A90-AB7F-582B56D50484}"/>
                      </a:ext>
                    </a:extLst>
                  </p:cNvPr>
                  <p:cNvSpPr>
                    <a:spLocks/>
                  </p:cNvSpPr>
                  <p:nvPr/>
                </p:nvSpPr>
                <p:spPr bwMode="gray">
                  <a:xfrm>
                    <a:off x="5370727" y="2667000"/>
                    <a:ext cx="16679" cy="17870"/>
                  </a:xfrm>
                  <a:custGeom>
                    <a:avLst/>
                    <a:gdLst>
                      <a:gd name="T0" fmla="*/ 2 w 14"/>
                      <a:gd name="T1" fmla="*/ 7 h 15"/>
                      <a:gd name="T2" fmla="*/ 6 w 14"/>
                      <a:gd name="T3" fmla="*/ 8 h 15"/>
                      <a:gd name="T4" fmla="*/ 6 w 14"/>
                      <a:gd name="T5" fmla="*/ 7 h 15"/>
                      <a:gd name="T6" fmla="*/ 7 w 14"/>
                      <a:gd name="T7" fmla="*/ 4 h 15"/>
                      <a:gd name="T8" fmla="*/ 8 w 14"/>
                      <a:gd name="T9" fmla="*/ 6 h 15"/>
                      <a:gd name="T10" fmla="*/ 9 w 14"/>
                      <a:gd name="T11" fmla="*/ 6 h 15"/>
                      <a:gd name="T12" fmla="*/ 10 w 14"/>
                      <a:gd name="T13" fmla="*/ 3 h 15"/>
                      <a:gd name="T14" fmla="*/ 10 w 14"/>
                      <a:gd name="T15" fmla="*/ 0 h 15"/>
                      <a:gd name="T16" fmla="*/ 13 w 14"/>
                      <a:gd name="T17" fmla="*/ 2 h 15"/>
                      <a:gd name="T18" fmla="*/ 14 w 14"/>
                      <a:gd name="T19" fmla="*/ 4 h 15"/>
                      <a:gd name="T20" fmla="*/ 11 w 14"/>
                      <a:gd name="T21" fmla="*/ 9 h 15"/>
                      <a:gd name="T22" fmla="*/ 11 w 14"/>
                      <a:gd name="T23" fmla="*/ 12 h 15"/>
                      <a:gd name="T24" fmla="*/ 4 w 14"/>
                      <a:gd name="T25" fmla="*/ 15 h 15"/>
                      <a:gd name="T26" fmla="*/ 0 w 14"/>
                      <a:gd name="T27" fmla="*/ 14 h 15"/>
                      <a:gd name="T28" fmla="*/ 0 w 14"/>
                      <a:gd name="T29" fmla="*/ 12 h 15"/>
                      <a:gd name="T30" fmla="*/ 2 w 14"/>
                      <a:gd name="T31" fmla="*/ 12 h 15"/>
                      <a:gd name="T32" fmla="*/ 2 w 14"/>
                      <a:gd name="T33" fmla="*/ 11 h 15"/>
                      <a:gd name="T34" fmla="*/ 2 w 14"/>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2" y="7"/>
                        </a:moveTo>
                        <a:lnTo>
                          <a:pt x="6" y="8"/>
                        </a:lnTo>
                        <a:lnTo>
                          <a:pt x="6" y="7"/>
                        </a:lnTo>
                        <a:lnTo>
                          <a:pt x="7" y="4"/>
                        </a:lnTo>
                        <a:lnTo>
                          <a:pt x="8" y="6"/>
                        </a:lnTo>
                        <a:lnTo>
                          <a:pt x="9" y="6"/>
                        </a:lnTo>
                        <a:lnTo>
                          <a:pt x="10" y="3"/>
                        </a:lnTo>
                        <a:lnTo>
                          <a:pt x="10" y="0"/>
                        </a:lnTo>
                        <a:lnTo>
                          <a:pt x="13" y="2"/>
                        </a:lnTo>
                        <a:lnTo>
                          <a:pt x="14" y="4"/>
                        </a:lnTo>
                        <a:lnTo>
                          <a:pt x="11" y="9"/>
                        </a:lnTo>
                        <a:lnTo>
                          <a:pt x="11" y="12"/>
                        </a:lnTo>
                        <a:lnTo>
                          <a:pt x="4" y="15"/>
                        </a:lnTo>
                        <a:lnTo>
                          <a:pt x="0" y="14"/>
                        </a:lnTo>
                        <a:lnTo>
                          <a:pt x="0" y="12"/>
                        </a:lnTo>
                        <a:lnTo>
                          <a:pt x="2" y="12"/>
                        </a:lnTo>
                        <a:lnTo>
                          <a:pt x="2" y="11"/>
                        </a:lnTo>
                        <a:lnTo>
                          <a:pt x="2"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4" name="Freeform 611">
                    <a:extLst>
                      <a:ext uri="{FF2B5EF4-FFF2-40B4-BE49-F238E27FC236}">
                        <a16:creationId xmlns:a16="http://schemas.microsoft.com/office/drawing/2014/main" id="{A76349C3-4D61-4AEF-81A9-76919A17EC44}"/>
                      </a:ext>
                    </a:extLst>
                  </p:cNvPr>
                  <p:cNvSpPr>
                    <a:spLocks/>
                  </p:cNvSpPr>
                  <p:nvPr/>
                </p:nvSpPr>
                <p:spPr bwMode="gray">
                  <a:xfrm>
                    <a:off x="5381449" y="2655086"/>
                    <a:ext cx="16679" cy="15488"/>
                  </a:xfrm>
                  <a:custGeom>
                    <a:avLst/>
                    <a:gdLst>
                      <a:gd name="T0" fmla="*/ 3 w 14"/>
                      <a:gd name="T1" fmla="*/ 3 h 13"/>
                      <a:gd name="T2" fmla="*/ 1 w 14"/>
                      <a:gd name="T3" fmla="*/ 4 h 13"/>
                      <a:gd name="T4" fmla="*/ 1 w 14"/>
                      <a:gd name="T5" fmla="*/ 3 h 13"/>
                      <a:gd name="T6" fmla="*/ 0 w 14"/>
                      <a:gd name="T7" fmla="*/ 1 h 13"/>
                      <a:gd name="T8" fmla="*/ 1 w 14"/>
                      <a:gd name="T9" fmla="*/ 0 h 13"/>
                      <a:gd name="T10" fmla="*/ 2 w 14"/>
                      <a:gd name="T11" fmla="*/ 1 h 13"/>
                      <a:gd name="T12" fmla="*/ 6 w 14"/>
                      <a:gd name="T13" fmla="*/ 1 h 13"/>
                      <a:gd name="T14" fmla="*/ 7 w 14"/>
                      <a:gd name="T15" fmla="*/ 1 h 13"/>
                      <a:gd name="T16" fmla="*/ 8 w 14"/>
                      <a:gd name="T17" fmla="*/ 2 h 13"/>
                      <a:gd name="T18" fmla="*/ 7 w 14"/>
                      <a:gd name="T19" fmla="*/ 6 h 13"/>
                      <a:gd name="T20" fmla="*/ 8 w 14"/>
                      <a:gd name="T21" fmla="*/ 6 h 13"/>
                      <a:gd name="T22" fmla="*/ 9 w 14"/>
                      <a:gd name="T23" fmla="*/ 4 h 13"/>
                      <a:gd name="T24" fmla="*/ 10 w 14"/>
                      <a:gd name="T25" fmla="*/ 3 h 13"/>
                      <a:gd name="T26" fmla="*/ 14 w 14"/>
                      <a:gd name="T27" fmla="*/ 4 h 13"/>
                      <a:gd name="T28" fmla="*/ 10 w 14"/>
                      <a:gd name="T29" fmla="*/ 12 h 13"/>
                      <a:gd name="T30" fmla="*/ 9 w 14"/>
                      <a:gd name="T31" fmla="*/ 13 h 13"/>
                      <a:gd name="T32" fmla="*/ 2 w 14"/>
                      <a:gd name="T33" fmla="*/ 8 h 13"/>
                      <a:gd name="T34" fmla="*/ 2 w 14"/>
                      <a:gd name="T35" fmla="*/ 6 h 13"/>
                      <a:gd name="T36" fmla="*/ 3 w 14"/>
                      <a:gd name="T37" fmla="*/ 7 h 13"/>
                      <a:gd name="T38" fmla="*/ 4 w 14"/>
                      <a:gd name="T39" fmla="*/ 3 h 13"/>
                      <a:gd name="T40" fmla="*/ 3 w 14"/>
                      <a:gd name="T4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3">
                        <a:moveTo>
                          <a:pt x="3" y="3"/>
                        </a:moveTo>
                        <a:lnTo>
                          <a:pt x="1" y="4"/>
                        </a:lnTo>
                        <a:lnTo>
                          <a:pt x="1" y="3"/>
                        </a:lnTo>
                        <a:lnTo>
                          <a:pt x="0" y="1"/>
                        </a:lnTo>
                        <a:lnTo>
                          <a:pt x="1" y="0"/>
                        </a:lnTo>
                        <a:lnTo>
                          <a:pt x="2" y="1"/>
                        </a:lnTo>
                        <a:lnTo>
                          <a:pt x="6" y="1"/>
                        </a:lnTo>
                        <a:lnTo>
                          <a:pt x="7" y="1"/>
                        </a:lnTo>
                        <a:lnTo>
                          <a:pt x="8" y="2"/>
                        </a:lnTo>
                        <a:lnTo>
                          <a:pt x="7" y="6"/>
                        </a:lnTo>
                        <a:lnTo>
                          <a:pt x="8" y="6"/>
                        </a:lnTo>
                        <a:lnTo>
                          <a:pt x="9" y="4"/>
                        </a:lnTo>
                        <a:lnTo>
                          <a:pt x="10" y="3"/>
                        </a:lnTo>
                        <a:lnTo>
                          <a:pt x="14" y="4"/>
                        </a:lnTo>
                        <a:lnTo>
                          <a:pt x="10" y="12"/>
                        </a:lnTo>
                        <a:lnTo>
                          <a:pt x="9" y="13"/>
                        </a:lnTo>
                        <a:lnTo>
                          <a:pt x="2" y="8"/>
                        </a:lnTo>
                        <a:lnTo>
                          <a:pt x="2" y="6"/>
                        </a:lnTo>
                        <a:lnTo>
                          <a:pt x="3" y="7"/>
                        </a:lnTo>
                        <a:lnTo>
                          <a:pt x="4" y="3"/>
                        </a:lnTo>
                        <a:lnTo>
                          <a:pt x="3"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5" name="Freeform 612">
                    <a:extLst>
                      <a:ext uri="{FF2B5EF4-FFF2-40B4-BE49-F238E27FC236}">
                        <a16:creationId xmlns:a16="http://schemas.microsoft.com/office/drawing/2014/main" id="{804B27EB-F886-43E6-8856-256FFDF75C8B}"/>
                      </a:ext>
                    </a:extLst>
                  </p:cNvPr>
                  <p:cNvSpPr>
                    <a:spLocks/>
                  </p:cNvSpPr>
                  <p:nvPr/>
                </p:nvSpPr>
                <p:spPr bwMode="gray">
                  <a:xfrm>
                    <a:off x="5398129" y="2646746"/>
                    <a:ext cx="9531" cy="11914"/>
                  </a:xfrm>
                  <a:custGeom>
                    <a:avLst/>
                    <a:gdLst>
                      <a:gd name="T0" fmla="*/ 4 w 8"/>
                      <a:gd name="T1" fmla="*/ 4 h 10"/>
                      <a:gd name="T2" fmla="*/ 4 w 8"/>
                      <a:gd name="T3" fmla="*/ 3 h 10"/>
                      <a:gd name="T4" fmla="*/ 5 w 8"/>
                      <a:gd name="T5" fmla="*/ 4 h 10"/>
                      <a:gd name="T6" fmla="*/ 6 w 8"/>
                      <a:gd name="T7" fmla="*/ 4 h 10"/>
                      <a:gd name="T8" fmla="*/ 8 w 8"/>
                      <a:gd name="T9" fmla="*/ 8 h 10"/>
                      <a:gd name="T10" fmla="*/ 7 w 8"/>
                      <a:gd name="T11" fmla="*/ 10 h 10"/>
                      <a:gd name="T12" fmla="*/ 3 w 8"/>
                      <a:gd name="T13" fmla="*/ 8 h 10"/>
                      <a:gd name="T14" fmla="*/ 1 w 8"/>
                      <a:gd name="T15" fmla="*/ 2 h 10"/>
                      <a:gd name="T16" fmla="*/ 0 w 8"/>
                      <a:gd name="T17" fmla="*/ 0 h 10"/>
                      <a:gd name="T18" fmla="*/ 0 w 8"/>
                      <a:gd name="T19" fmla="*/ 0 h 10"/>
                      <a:gd name="T20" fmla="*/ 2 w 8"/>
                      <a:gd name="T21" fmla="*/ 1 h 10"/>
                      <a:gd name="T22" fmla="*/ 3 w 8"/>
                      <a:gd name="T23" fmla="*/ 4 h 10"/>
                      <a:gd name="T24" fmla="*/ 4 w 8"/>
                      <a:gd name="T25"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0">
                        <a:moveTo>
                          <a:pt x="4" y="4"/>
                        </a:moveTo>
                        <a:lnTo>
                          <a:pt x="4" y="3"/>
                        </a:lnTo>
                        <a:lnTo>
                          <a:pt x="5" y="4"/>
                        </a:lnTo>
                        <a:lnTo>
                          <a:pt x="6" y="4"/>
                        </a:lnTo>
                        <a:lnTo>
                          <a:pt x="8" y="8"/>
                        </a:lnTo>
                        <a:lnTo>
                          <a:pt x="7" y="10"/>
                        </a:lnTo>
                        <a:lnTo>
                          <a:pt x="3" y="8"/>
                        </a:lnTo>
                        <a:lnTo>
                          <a:pt x="1" y="2"/>
                        </a:lnTo>
                        <a:lnTo>
                          <a:pt x="0" y="0"/>
                        </a:lnTo>
                        <a:lnTo>
                          <a:pt x="0" y="0"/>
                        </a:lnTo>
                        <a:lnTo>
                          <a:pt x="2" y="1"/>
                        </a:lnTo>
                        <a:lnTo>
                          <a:pt x="3" y="4"/>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6" name="Freeform 613">
                    <a:extLst>
                      <a:ext uri="{FF2B5EF4-FFF2-40B4-BE49-F238E27FC236}">
                        <a16:creationId xmlns:a16="http://schemas.microsoft.com/office/drawing/2014/main" id="{EF60014C-3EE3-40F1-8789-5D97A97087D1}"/>
                      </a:ext>
                    </a:extLst>
                  </p:cNvPr>
                  <p:cNvSpPr>
                    <a:spLocks/>
                  </p:cNvSpPr>
                  <p:nvPr/>
                </p:nvSpPr>
                <p:spPr bwMode="gray">
                  <a:xfrm>
                    <a:off x="5414808" y="2647938"/>
                    <a:ext cx="7149" cy="9531"/>
                  </a:xfrm>
                  <a:custGeom>
                    <a:avLst/>
                    <a:gdLst>
                      <a:gd name="T0" fmla="*/ 4 w 6"/>
                      <a:gd name="T1" fmla="*/ 0 h 8"/>
                      <a:gd name="T2" fmla="*/ 4 w 6"/>
                      <a:gd name="T3" fmla="*/ 0 h 8"/>
                      <a:gd name="T4" fmla="*/ 6 w 6"/>
                      <a:gd name="T5" fmla="*/ 1 h 8"/>
                      <a:gd name="T6" fmla="*/ 5 w 6"/>
                      <a:gd name="T7" fmla="*/ 4 h 8"/>
                      <a:gd name="T8" fmla="*/ 5 w 6"/>
                      <a:gd name="T9" fmla="*/ 8 h 8"/>
                      <a:gd name="T10" fmla="*/ 4 w 6"/>
                      <a:gd name="T11" fmla="*/ 8 h 8"/>
                      <a:gd name="T12" fmla="*/ 3 w 6"/>
                      <a:gd name="T13" fmla="*/ 8 h 8"/>
                      <a:gd name="T14" fmla="*/ 3 w 6"/>
                      <a:gd name="T15" fmla="*/ 5 h 8"/>
                      <a:gd name="T16" fmla="*/ 2 w 6"/>
                      <a:gd name="T17" fmla="*/ 7 h 8"/>
                      <a:gd name="T18" fmla="*/ 0 w 6"/>
                      <a:gd name="T19" fmla="*/ 5 h 8"/>
                      <a:gd name="T20" fmla="*/ 0 w 6"/>
                      <a:gd name="T21" fmla="*/ 3 h 8"/>
                      <a:gd name="T22" fmla="*/ 1 w 6"/>
                      <a:gd name="T23" fmla="*/ 1 h 8"/>
                      <a:gd name="T24" fmla="*/ 4 w 6"/>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8">
                        <a:moveTo>
                          <a:pt x="4" y="0"/>
                        </a:moveTo>
                        <a:lnTo>
                          <a:pt x="4" y="0"/>
                        </a:lnTo>
                        <a:lnTo>
                          <a:pt x="6" y="1"/>
                        </a:lnTo>
                        <a:lnTo>
                          <a:pt x="5" y="4"/>
                        </a:lnTo>
                        <a:lnTo>
                          <a:pt x="5" y="8"/>
                        </a:lnTo>
                        <a:lnTo>
                          <a:pt x="4" y="8"/>
                        </a:lnTo>
                        <a:lnTo>
                          <a:pt x="3" y="8"/>
                        </a:lnTo>
                        <a:lnTo>
                          <a:pt x="3" y="5"/>
                        </a:lnTo>
                        <a:lnTo>
                          <a:pt x="2" y="7"/>
                        </a:lnTo>
                        <a:lnTo>
                          <a:pt x="0" y="5"/>
                        </a:lnTo>
                        <a:lnTo>
                          <a:pt x="0" y="3"/>
                        </a:lnTo>
                        <a:lnTo>
                          <a:pt x="1" y="1"/>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7" name="Freeform 614">
                    <a:extLst>
                      <a:ext uri="{FF2B5EF4-FFF2-40B4-BE49-F238E27FC236}">
                        <a16:creationId xmlns:a16="http://schemas.microsoft.com/office/drawing/2014/main" id="{0A4B4B11-18F4-4416-9705-67B1EFF06A0B}"/>
                      </a:ext>
                    </a:extLst>
                  </p:cNvPr>
                  <p:cNvSpPr>
                    <a:spLocks/>
                  </p:cNvSpPr>
                  <p:nvPr/>
                </p:nvSpPr>
                <p:spPr bwMode="gray">
                  <a:xfrm>
                    <a:off x="5452933" y="2639598"/>
                    <a:ext cx="8340" cy="7149"/>
                  </a:xfrm>
                  <a:custGeom>
                    <a:avLst/>
                    <a:gdLst>
                      <a:gd name="T0" fmla="*/ 4 w 7"/>
                      <a:gd name="T1" fmla="*/ 6 h 6"/>
                      <a:gd name="T2" fmla="*/ 0 w 7"/>
                      <a:gd name="T3" fmla="*/ 3 h 6"/>
                      <a:gd name="T4" fmla="*/ 0 w 7"/>
                      <a:gd name="T5" fmla="*/ 2 h 6"/>
                      <a:gd name="T6" fmla="*/ 1 w 7"/>
                      <a:gd name="T7" fmla="*/ 0 h 6"/>
                      <a:gd name="T8" fmla="*/ 6 w 7"/>
                      <a:gd name="T9" fmla="*/ 2 h 6"/>
                      <a:gd name="T10" fmla="*/ 7 w 7"/>
                      <a:gd name="T11" fmla="*/ 3 h 6"/>
                      <a:gd name="T12" fmla="*/ 7 w 7"/>
                      <a:gd name="T13" fmla="*/ 6 h 6"/>
                      <a:gd name="T14" fmla="*/ 4 w 7"/>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6">
                        <a:moveTo>
                          <a:pt x="4" y="6"/>
                        </a:moveTo>
                        <a:lnTo>
                          <a:pt x="0" y="3"/>
                        </a:lnTo>
                        <a:lnTo>
                          <a:pt x="0" y="2"/>
                        </a:lnTo>
                        <a:lnTo>
                          <a:pt x="1" y="0"/>
                        </a:lnTo>
                        <a:lnTo>
                          <a:pt x="6" y="2"/>
                        </a:lnTo>
                        <a:lnTo>
                          <a:pt x="7" y="3"/>
                        </a:lnTo>
                        <a:lnTo>
                          <a:pt x="7" y="6"/>
                        </a:lnTo>
                        <a:lnTo>
                          <a:pt x="4"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8" name="Freeform 615">
                    <a:extLst>
                      <a:ext uri="{FF2B5EF4-FFF2-40B4-BE49-F238E27FC236}">
                        <a16:creationId xmlns:a16="http://schemas.microsoft.com/office/drawing/2014/main" id="{292B4B81-4BDE-4E95-92AC-71900B4CE5AD}"/>
                      </a:ext>
                    </a:extLst>
                  </p:cNvPr>
                  <p:cNvSpPr>
                    <a:spLocks/>
                  </p:cNvSpPr>
                  <p:nvPr/>
                </p:nvSpPr>
                <p:spPr bwMode="gray">
                  <a:xfrm>
                    <a:off x="5444593" y="2619344"/>
                    <a:ext cx="20253" cy="14297"/>
                  </a:xfrm>
                  <a:custGeom>
                    <a:avLst/>
                    <a:gdLst>
                      <a:gd name="T0" fmla="*/ 5 w 17"/>
                      <a:gd name="T1" fmla="*/ 3 h 12"/>
                      <a:gd name="T2" fmla="*/ 6 w 17"/>
                      <a:gd name="T3" fmla="*/ 3 h 12"/>
                      <a:gd name="T4" fmla="*/ 6 w 17"/>
                      <a:gd name="T5" fmla="*/ 2 h 12"/>
                      <a:gd name="T6" fmla="*/ 7 w 17"/>
                      <a:gd name="T7" fmla="*/ 2 h 12"/>
                      <a:gd name="T8" fmla="*/ 8 w 17"/>
                      <a:gd name="T9" fmla="*/ 1 h 12"/>
                      <a:gd name="T10" fmla="*/ 8 w 17"/>
                      <a:gd name="T11" fmla="*/ 1 h 12"/>
                      <a:gd name="T12" fmla="*/ 9 w 17"/>
                      <a:gd name="T13" fmla="*/ 4 h 12"/>
                      <a:gd name="T14" fmla="*/ 12 w 17"/>
                      <a:gd name="T15" fmla="*/ 3 h 12"/>
                      <a:gd name="T16" fmla="*/ 12 w 17"/>
                      <a:gd name="T17" fmla="*/ 0 h 12"/>
                      <a:gd name="T18" fmla="*/ 13 w 17"/>
                      <a:gd name="T19" fmla="*/ 0 h 12"/>
                      <a:gd name="T20" fmla="*/ 14 w 17"/>
                      <a:gd name="T21" fmla="*/ 2 h 12"/>
                      <a:gd name="T22" fmla="*/ 16 w 17"/>
                      <a:gd name="T23" fmla="*/ 3 h 12"/>
                      <a:gd name="T24" fmla="*/ 17 w 17"/>
                      <a:gd name="T25" fmla="*/ 4 h 12"/>
                      <a:gd name="T26" fmla="*/ 17 w 17"/>
                      <a:gd name="T27" fmla="*/ 6 h 12"/>
                      <a:gd name="T28" fmla="*/ 15 w 17"/>
                      <a:gd name="T29" fmla="*/ 6 h 12"/>
                      <a:gd name="T30" fmla="*/ 15 w 17"/>
                      <a:gd name="T31" fmla="*/ 8 h 12"/>
                      <a:gd name="T32" fmla="*/ 13 w 17"/>
                      <a:gd name="T33" fmla="*/ 10 h 12"/>
                      <a:gd name="T34" fmla="*/ 12 w 17"/>
                      <a:gd name="T35" fmla="*/ 8 h 12"/>
                      <a:gd name="T36" fmla="*/ 10 w 17"/>
                      <a:gd name="T37" fmla="*/ 11 h 12"/>
                      <a:gd name="T38" fmla="*/ 9 w 17"/>
                      <a:gd name="T39" fmla="*/ 11 h 12"/>
                      <a:gd name="T40" fmla="*/ 8 w 17"/>
                      <a:gd name="T41" fmla="*/ 10 h 12"/>
                      <a:gd name="T42" fmla="*/ 5 w 17"/>
                      <a:gd name="T43" fmla="*/ 11 h 12"/>
                      <a:gd name="T44" fmla="*/ 4 w 17"/>
                      <a:gd name="T45" fmla="*/ 9 h 12"/>
                      <a:gd name="T46" fmla="*/ 4 w 17"/>
                      <a:gd name="T47" fmla="*/ 12 h 12"/>
                      <a:gd name="T48" fmla="*/ 3 w 17"/>
                      <a:gd name="T49" fmla="*/ 7 h 12"/>
                      <a:gd name="T50" fmla="*/ 0 w 17"/>
                      <a:gd name="T51" fmla="*/ 6 h 12"/>
                      <a:gd name="T52" fmla="*/ 2 w 17"/>
                      <a:gd name="T53" fmla="*/ 4 h 12"/>
                      <a:gd name="T54" fmla="*/ 4 w 17"/>
                      <a:gd name="T55" fmla="*/ 4 h 12"/>
                      <a:gd name="T56" fmla="*/ 5 w 17"/>
                      <a:gd name="T5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 h="12">
                        <a:moveTo>
                          <a:pt x="5" y="3"/>
                        </a:moveTo>
                        <a:lnTo>
                          <a:pt x="6" y="3"/>
                        </a:lnTo>
                        <a:lnTo>
                          <a:pt x="6" y="2"/>
                        </a:lnTo>
                        <a:lnTo>
                          <a:pt x="7" y="2"/>
                        </a:lnTo>
                        <a:lnTo>
                          <a:pt x="8" y="1"/>
                        </a:lnTo>
                        <a:lnTo>
                          <a:pt x="8" y="1"/>
                        </a:lnTo>
                        <a:lnTo>
                          <a:pt x="9" y="4"/>
                        </a:lnTo>
                        <a:lnTo>
                          <a:pt x="12" y="3"/>
                        </a:lnTo>
                        <a:lnTo>
                          <a:pt x="12" y="0"/>
                        </a:lnTo>
                        <a:lnTo>
                          <a:pt x="13" y="0"/>
                        </a:lnTo>
                        <a:lnTo>
                          <a:pt x="14" y="2"/>
                        </a:lnTo>
                        <a:lnTo>
                          <a:pt x="16" y="3"/>
                        </a:lnTo>
                        <a:lnTo>
                          <a:pt x="17" y="4"/>
                        </a:lnTo>
                        <a:lnTo>
                          <a:pt x="17" y="6"/>
                        </a:lnTo>
                        <a:lnTo>
                          <a:pt x="15" y="6"/>
                        </a:lnTo>
                        <a:lnTo>
                          <a:pt x="15" y="8"/>
                        </a:lnTo>
                        <a:lnTo>
                          <a:pt x="13" y="10"/>
                        </a:lnTo>
                        <a:lnTo>
                          <a:pt x="12" y="8"/>
                        </a:lnTo>
                        <a:lnTo>
                          <a:pt x="10" y="11"/>
                        </a:lnTo>
                        <a:lnTo>
                          <a:pt x="9" y="11"/>
                        </a:lnTo>
                        <a:lnTo>
                          <a:pt x="8" y="10"/>
                        </a:lnTo>
                        <a:lnTo>
                          <a:pt x="5" y="11"/>
                        </a:lnTo>
                        <a:lnTo>
                          <a:pt x="4" y="9"/>
                        </a:lnTo>
                        <a:lnTo>
                          <a:pt x="4" y="12"/>
                        </a:lnTo>
                        <a:lnTo>
                          <a:pt x="3" y="7"/>
                        </a:lnTo>
                        <a:lnTo>
                          <a:pt x="0" y="6"/>
                        </a:lnTo>
                        <a:lnTo>
                          <a:pt x="2" y="4"/>
                        </a:lnTo>
                        <a:lnTo>
                          <a:pt x="4" y="4"/>
                        </a:lnTo>
                        <a:lnTo>
                          <a:pt x="5"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9" name="Freeform 616">
                    <a:extLst>
                      <a:ext uri="{FF2B5EF4-FFF2-40B4-BE49-F238E27FC236}">
                        <a16:creationId xmlns:a16="http://schemas.microsoft.com/office/drawing/2014/main" id="{548893C2-89EE-401E-9C1E-AC21D4A49BC8}"/>
                      </a:ext>
                    </a:extLst>
                  </p:cNvPr>
                  <p:cNvSpPr>
                    <a:spLocks/>
                  </p:cNvSpPr>
                  <p:nvPr/>
                </p:nvSpPr>
                <p:spPr bwMode="gray">
                  <a:xfrm>
                    <a:off x="5461272" y="2627684"/>
                    <a:ext cx="13105" cy="15488"/>
                  </a:xfrm>
                  <a:custGeom>
                    <a:avLst/>
                    <a:gdLst>
                      <a:gd name="T0" fmla="*/ 7 w 11"/>
                      <a:gd name="T1" fmla="*/ 12 h 13"/>
                      <a:gd name="T2" fmla="*/ 7 w 11"/>
                      <a:gd name="T3" fmla="*/ 11 h 13"/>
                      <a:gd name="T4" fmla="*/ 7 w 11"/>
                      <a:gd name="T5" fmla="*/ 12 h 13"/>
                      <a:gd name="T6" fmla="*/ 6 w 11"/>
                      <a:gd name="T7" fmla="*/ 13 h 13"/>
                      <a:gd name="T8" fmla="*/ 3 w 11"/>
                      <a:gd name="T9" fmla="*/ 13 h 13"/>
                      <a:gd name="T10" fmla="*/ 1 w 11"/>
                      <a:gd name="T11" fmla="*/ 11 h 13"/>
                      <a:gd name="T12" fmla="*/ 1 w 11"/>
                      <a:gd name="T13" fmla="*/ 9 h 13"/>
                      <a:gd name="T14" fmla="*/ 1 w 11"/>
                      <a:gd name="T15" fmla="*/ 8 h 13"/>
                      <a:gd name="T16" fmla="*/ 0 w 11"/>
                      <a:gd name="T17" fmla="*/ 5 h 13"/>
                      <a:gd name="T18" fmla="*/ 2 w 11"/>
                      <a:gd name="T19" fmla="*/ 4 h 13"/>
                      <a:gd name="T20" fmla="*/ 3 w 11"/>
                      <a:gd name="T21" fmla="*/ 5 h 13"/>
                      <a:gd name="T22" fmla="*/ 4 w 11"/>
                      <a:gd name="T23" fmla="*/ 2 h 13"/>
                      <a:gd name="T24" fmla="*/ 7 w 11"/>
                      <a:gd name="T25" fmla="*/ 3 h 13"/>
                      <a:gd name="T26" fmla="*/ 8 w 11"/>
                      <a:gd name="T27" fmla="*/ 0 h 13"/>
                      <a:gd name="T28" fmla="*/ 10 w 11"/>
                      <a:gd name="T29" fmla="*/ 3 h 13"/>
                      <a:gd name="T30" fmla="*/ 11 w 11"/>
                      <a:gd name="T31" fmla="*/ 5 h 13"/>
                      <a:gd name="T32" fmla="*/ 10 w 11"/>
                      <a:gd name="T33" fmla="*/ 9 h 13"/>
                      <a:gd name="T34" fmla="*/ 7 w 11"/>
                      <a:gd name="T3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3">
                        <a:moveTo>
                          <a:pt x="7" y="12"/>
                        </a:moveTo>
                        <a:lnTo>
                          <a:pt x="7" y="11"/>
                        </a:lnTo>
                        <a:lnTo>
                          <a:pt x="7" y="12"/>
                        </a:lnTo>
                        <a:lnTo>
                          <a:pt x="6" y="13"/>
                        </a:lnTo>
                        <a:lnTo>
                          <a:pt x="3" y="13"/>
                        </a:lnTo>
                        <a:lnTo>
                          <a:pt x="1" y="11"/>
                        </a:lnTo>
                        <a:lnTo>
                          <a:pt x="1" y="9"/>
                        </a:lnTo>
                        <a:lnTo>
                          <a:pt x="1" y="8"/>
                        </a:lnTo>
                        <a:lnTo>
                          <a:pt x="0" y="5"/>
                        </a:lnTo>
                        <a:lnTo>
                          <a:pt x="2" y="4"/>
                        </a:lnTo>
                        <a:lnTo>
                          <a:pt x="3" y="5"/>
                        </a:lnTo>
                        <a:lnTo>
                          <a:pt x="4" y="2"/>
                        </a:lnTo>
                        <a:lnTo>
                          <a:pt x="7" y="3"/>
                        </a:lnTo>
                        <a:lnTo>
                          <a:pt x="8" y="0"/>
                        </a:lnTo>
                        <a:lnTo>
                          <a:pt x="10" y="3"/>
                        </a:lnTo>
                        <a:lnTo>
                          <a:pt x="11" y="5"/>
                        </a:lnTo>
                        <a:lnTo>
                          <a:pt x="10" y="9"/>
                        </a:lnTo>
                        <a:lnTo>
                          <a:pt x="7" y="1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0" name="Freeform 617">
                    <a:extLst>
                      <a:ext uri="{FF2B5EF4-FFF2-40B4-BE49-F238E27FC236}">
                        <a16:creationId xmlns:a16="http://schemas.microsoft.com/office/drawing/2014/main" id="{79E4C329-9D30-4858-BDD5-E3B06CA61D21}"/>
                      </a:ext>
                    </a:extLst>
                  </p:cNvPr>
                  <p:cNvSpPr>
                    <a:spLocks/>
                  </p:cNvSpPr>
                  <p:nvPr/>
                </p:nvSpPr>
                <p:spPr bwMode="gray">
                  <a:xfrm>
                    <a:off x="5475569" y="2618153"/>
                    <a:ext cx="7149" cy="14297"/>
                  </a:xfrm>
                  <a:custGeom>
                    <a:avLst/>
                    <a:gdLst>
                      <a:gd name="T0" fmla="*/ 4 w 6"/>
                      <a:gd name="T1" fmla="*/ 10 h 12"/>
                      <a:gd name="T2" fmla="*/ 3 w 6"/>
                      <a:gd name="T3" fmla="*/ 12 h 12"/>
                      <a:gd name="T4" fmla="*/ 2 w 6"/>
                      <a:gd name="T5" fmla="*/ 7 h 12"/>
                      <a:gd name="T6" fmla="*/ 0 w 6"/>
                      <a:gd name="T7" fmla="*/ 2 h 12"/>
                      <a:gd name="T8" fmla="*/ 1 w 6"/>
                      <a:gd name="T9" fmla="*/ 0 h 12"/>
                      <a:gd name="T10" fmla="*/ 2 w 6"/>
                      <a:gd name="T11" fmla="*/ 3 h 12"/>
                      <a:gd name="T12" fmla="*/ 3 w 6"/>
                      <a:gd name="T13" fmla="*/ 2 h 12"/>
                      <a:gd name="T14" fmla="*/ 5 w 6"/>
                      <a:gd name="T15" fmla="*/ 4 h 12"/>
                      <a:gd name="T16" fmla="*/ 6 w 6"/>
                      <a:gd name="T17" fmla="*/ 8 h 12"/>
                      <a:gd name="T18" fmla="*/ 6 w 6"/>
                      <a:gd name="T19" fmla="*/ 10 h 12"/>
                      <a:gd name="T20" fmla="*/ 4 w 6"/>
                      <a:gd name="T2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2">
                        <a:moveTo>
                          <a:pt x="4" y="10"/>
                        </a:moveTo>
                        <a:lnTo>
                          <a:pt x="3" y="12"/>
                        </a:lnTo>
                        <a:lnTo>
                          <a:pt x="2" y="7"/>
                        </a:lnTo>
                        <a:lnTo>
                          <a:pt x="0" y="2"/>
                        </a:lnTo>
                        <a:lnTo>
                          <a:pt x="1" y="0"/>
                        </a:lnTo>
                        <a:lnTo>
                          <a:pt x="2" y="3"/>
                        </a:lnTo>
                        <a:lnTo>
                          <a:pt x="3" y="2"/>
                        </a:lnTo>
                        <a:lnTo>
                          <a:pt x="5" y="4"/>
                        </a:lnTo>
                        <a:lnTo>
                          <a:pt x="6" y="8"/>
                        </a:lnTo>
                        <a:lnTo>
                          <a:pt x="6" y="10"/>
                        </a:lnTo>
                        <a:lnTo>
                          <a:pt x="4" y="1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1" name="Freeform 618">
                    <a:extLst>
                      <a:ext uri="{FF2B5EF4-FFF2-40B4-BE49-F238E27FC236}">
                        <a16:creationId xmlns:a16="http://schemas.microsoft.com/office/drawing/2014/main" id="{EA44C2AF-E19B-4A67-B803-A4D106C8D2B5}"/>
                      </a:ext>
                    </a:extLst>
                  </p:cNvPr>
                  <p:cNvSpPr>
                    <a:spLocks/>
                  </p:cNvSpPr>
                  <p:nvPr/>
                </p:nvSpPr>
                <p:spPr bwMode="gray">
                  <a:xfrm>
                    <a:off x="5506545" y="2596708"/>
                    <a:ext cx="13105" cy="10723"/>
                  </a:xfrm>
                  <a:custGeom>
                    <a:avLst/>
                    <a:gdLst>
                      <a:gd name="T0" fmla="*/ 8 w 11"/>
                      <a:gd name="T1" fmla="*/ 2 h 9"/>
                      <a:gd name="T2" fmla="*/ 11 w 11"/>
                      <a:gd name="T3" fmla="*/ 6 h 9"/>
                      <a:gd name="T4" fmla="*/ 11 w 11"/>
                      <a:gd name="T5" fmla="*/ 8 h 9"/>
                      <a:gd name="T6" fmla="*/ 8 w 11"/>
                      <a:gd name="T7" fmla="*/ 7 h 9"/>
                      <a:gd name="T8" fmla="*/ 7 w 11"/>
                      <a:gd name="T9" fmla="*/ 9 h 9"/>
                      <a:gd name="T10" fmla="*/ 5 w 11"/>
                      <a:gd name="T11" fmla="*/ 8 h 9"/>
                      <a:gd name="T12" fmla="*/ 2 w 11"/>
                      <a:gd name="T13" fmla="*/ 9 h 9"/>
                      <a:gd name="T14" fmla="*/ 2 w 11"/>
                      <a:gd name="T15" fmla="*/ 7 h 9"/>
                      <a:gd name="T16" fmla="*/ 3 w 11"/>
                      <a:gd name="T17" fmla="*/ 6 h 9"/>
                      <a:gd name="T18" fmla="*/ 4 w 11"/>
                      <a:gd name="T19" fmla="*/ 4 h 9"/>
                      <a:gd name="T20" fmla="*/ 0 w 11"/>
                      <a:gd name="T21" fmla="*/ 5 h 9"/>
                      <a:gd name="T22" fmla="*/ 0 w 11"/>
                      <a:gd name="T23" fmla="*/ 3 h 9"/>
                      <a:gd name="T24" fmla="*/ 3 w 11"/>
                      <a:gd name="T25" fmla="*/ 3 h 9"/>
                      <a:gd name="T26" fmla="*/ 5 w 11"/>
                      <a:gd name="T27" fmla="*/ 3 h 9"/>
                      <a:gd name="T28" fmla="*/ 5 w 11"/>
                      <a:gd name="T29" fmla="*/ 1 h 9"/>
                      <a:gd name="T30" fmla="*/ 5 w 11"/>
                      <a:gd name="T31" fmla="*/ 0 h 9"/>
                      <a:gd name="T32" fmla="*/ 8 w 11"/>
                      <a:gd name="T3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9">
                        <a:moveTo>
                          <a:pt x="8" y="2"/>
                        </a:moveTo>
                        <a:lnTo>
                          <a:pt x="11" y="6"/>
                        </a:lnTo>
                        <a:lnTo>
                          <a:pt x="11" y="8"/>
                        </a:lnTo>
                        <a:lnTo>
                          <a:pt x="8" y="7"/>
                        </a:lnTo>
                        <a:lnTo>
                          <a:pt x="7" y="9"/>
                        </a:lnTo>
                        <a:lnTo>
                          <a:pt x="5" y="8"/>
                        </a:lnTo>
                        <a:lnTo>
                          <a:pt x="2" y="9"/>
                        </a:lnTo>
                        <a:lnTo>
                          <a:pt x="2" y="7"/>
                        </a:lnTo>
                        <a:lnTo>
                          <a:pt x="3" y="6"/>
                        </a:lnTo>
                        <a:lnTo>
                          <a:pt x="4" y="4"/>
                        </a:lnTo>
                        <a:lnTo>
                          <a:pt x="0" y="5"/>
                        </a:lnTo>
                        <a:lnTo>
                          <a:pt x="0" y="3"/>
                        </a:lnTo>
                        <a:lnTo>
                          <a:pt x="3" y="3"/>
                        </a:lnTo>
                        <a:lnTo>
                          <a:pt x="5" y="3"/>
                        </a:lnTo>
                        <a:lnTo>
                          <a:pt x="5" y="1"/>
                        </a:lnTo>
                        <a:lnTo>
                          <a:pt x="5" y="0"/>
                        </a:lnTo>
                        <a:lnTo>
                          <a:pt x="8"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2" name="Freeform 619">
                    <a:extLst>
                      <a:ext uri="{FF2B5EF4-FFF2-40B4-BE49-F238E27FC236}">
                        <a16:creationId xmlns:a16="http://schemas.microsoft.com/office/drawing/2014/main" id="{62FDD42A-EF4F-4900-B47C-57C5B7CADC26}"/>
                      </a:ext>
                    </a:extLst>
                  </p:cNvPr>
                  <p:cNvSpPr>
                    <a:spLocks/>
                  </p:cNvSpPr>
                  <p:nvPr/>
                </p:nvSpPr>
                <p:spPr bwMode="gray">
                  <a:xfrm>
                    <a:off x="5188445" y="2963655"/>
                    <a:ext cx="14297" cy="9531"/>
                  </a:xfrm>
                  <a:custGeom>
                    <a:avLst/>
                    <a:gdLst>
                      <a:gd name="T0" fmla="*/ 0 w 12"/>
                      <a:gd name="T1" fmla="*/ 5 h 8"/>
                      <a:gd name="T2" fmla="*/ 1 w 12"/>
                      <a:gd name="T3" fmla="*/ 5 h 8"/>
                      <a:gd name="T4" fmla="*/ 1 w 12"/>
                      <a:gd name="T5" fmla="*/ 3 h 8"/>
                      <a:gd name="T6" fmla="*/ 3 w 12"/>
                      <a:gd name="T7" fmla="*/ 4 h 8"/>
                      <a:gd name="T8" fmla="*/ 4 w 12"/>
                      <a:gd name="T9" fmla="*/ 3 h 8"/>
                      <a:gd name="T10" fmla="*/ 4 w 12"/>
                      <a:gd name="T11" fmla="*/ 2 h 8"/>
                      <a:gd name="T12" fmla="*/ 8 w 12"/>
                      <a:gd name="T13" fmla="*/ 0 h 8"/>
                      <a:gd name="T14" fmla="*/ 11 w 12"/>
                      <a:gd name="T15" fmla="*/ 0 h 8"/>
                      <a:gd name="T16" fmla="*/ 10 w 12"/>
                      <a:gd name="T17" fmla="*/ 1 h 8"/>
                      <a:gd name="T18" fmla="*/ 11 w 12"/>
                      <a:gd name="T19" fmla="*/ 2 h 8"/>
                      <a:gd name="T20" fmla="*/ 12 w 12"/>
                      <a:gd name="T21" fmla="*/ 4 h 8"/>
                      <a:gd name="T22" fmla="*/ 6 w 12"/>
                      <a:gd name="T23" fmla="*/ 6 h 8"/>
                      <a:gd name="T24" fmla="*/ 2 w 12"/>
                      <a:gd name="T25" fmla="*/ 8 h 8"/>
                      <a:gd name="T26" fmla="*/ 0 w 12"/>
                      <a:gd name="T27" fmla="*/ 6 h 8"/>
                      <a:gd name="T28" fmla="*/ 0 w 12"/>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8">
                        <a:moveTo>
                          <a:pt x="0" y="5"/>
                        </a:moveTo>
                        <a:lnTo>
                          <a:pt x="1" y="5"/>
                        </a:lnTo>
                        <a:lnTo>
                          <a:pt x="1" y="3"/>
                        </a:lnTo>
                        <a:lnTo>
                          <a:pt x="3" y="4"/>
                        </a:lnTo>
                        <a:lnTo>
                          <a:pt x="4" y="3"/>
                        </a:lnTo>
                        <a:lnTo>
                          <a:pt x="4" y="2"/>
                        </a:lnTo>
                        <a:lnTo>
                          <a:pt x="8" y="0"/>
                        </a:lnTo>
                        <a:lnTo>
                          <a:pt x="11" y="0"/>
                        </a:lnTo>
                        <a:lnTo>
                          <a:pt x="10" y="1"/>
                        </a:lnTo>
                        <a:lnTo>
                          <a:pt x="11" y="2"/>
                        </a:lnTo>
                        <a:lnTo>
                          <a:pt x="12" y="4"/>
                        </a:lnTo>
                        <a:lnTo>
                          <a:pt x="6" y="6"/>
                        </a:lnTo>
                        <a:lnTo>
                          <a:pt x="2" y="8"/>
                        </a:lnTo>
                        <a:lnTo>
                          <a:pt x="0" y="6"/>
                        </a:lnTo>
                        <a:lnTo>
                          <a:pt x="0"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3" name="Freeform 620">
                    <a:extLst>
                      <a:ext uri="{FF2B5EF4-FFF2-40B4-BE49-F238E27FC236}">
                        <a16:creationId xmlns:a16="http://schemas.microsoft.com/office/drawing/2014/main" id="{4266CC37-68A1-48D8-801D-157B75097690}"/>
                      </a:ext>
                    </a:extLst>
                  </p:cNvPr>
                  <p:cNvSpPr>
                    <a:spLocks/>
                  </p:cNvSpPr>
                  <p:nvPr/>
                </p:nvSpPr>
                <p:spPr bwMode="gray">
                  <a:xfrm>
                    <a:off x="5118153" y="3067305"/>
                    <a:ext cx="3574" cy="7149"/>
                  </a:xfrm>
                  <a:custGeom>
                    <a:avLst/>
                    <a:gdLst>
                      <a:gd name="T0" fmla="*/ 3 w 3"/>
                      <a:gd name="T1" fmla="*/ 1 h 6"/>
                      <a:gd name="T2" fmla="*/ 3 w 3"/>
                      <a:gd name="T3" fmla="*/ 0 h 6"/>
                      <a:gd name="T4" fmla="*/ 1 w 3"/>
                      <a:gd name="T5" fmla="*/ 3 h 6"/>
                      <a:gd name="T6" fmla="*/ 0 w 3"/>
                      <a:gd name="T7" fmla="*/ 5 h 6"/>
                      <a:gd name="T8" fmla="*/ 0 w 3"/>
                      <a:gd name="T9" fmla="*/ 6 h 6"/>
                      <a:gd name="T10" fmla="*/ 2 w 3"/>
                      <a:gd name="T11" fmla="*/ 5 h 6"/>
                      <a:gd name="T12" fmla="*/ 3 w 3"/>
                      <a:gd name="T13" fmla="*/ 2 h 6"/>
                      <a:gd name="T14" fmla="*/ 3 w 3"/>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3" y="1"/>
                        </a:moveTo>
                        <a:lnTo>
                          <a:pt x="3" y="0"/>
                        </a:lnTo>
                        <a:lnTo>
                          <a:pt x="1" y="3"/>
                        </a:lnTo>
                        <a:lnTo>
                          <a:pt x="0" y="5"/>
                        </a:lnTo>
                        <a:lnTo>
                          <a:pt x="0" y="6"/>
                        </a:lnTo>
                        <a:lnTo>
                          <a:pt x="2" y="5"/>
                        </a:lnTo>
                        <a:lnTo>
                          <a:pt x="3" y="2"/>
                        </a:lnTo>
                        <a:lnTo>
                          <a:pt x="3"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4" name="Freeform 621">
                    <a:extLst>
                      <a:ext uri="{FF2B5EF4-FFF2-40B4-BE49-F238E27FC236}">
                        <a16:creationId xmlns:a16="http://schemas.microsoft.com/office/drawing/2014/main" id="{D9E3905D-9B7A-427F-A121-637F95934FEC}"/>
                      </a:ext>
                    </a:extLst>
                  </p:cNvPr>
                  <p:cNvSpPr>
                    <a:spLocks/>
                  </p:cNvSpPr>
                  <p:nvPr/>
                </p:nvSpPr>
                <p:spPr bwMode="gray">
                  <a:xfrm>
                    <a:off x="5138406" y="3018459"/>
                    <a:ext cx="3574" cy="5956"/>
                  </a:xfrm>
                  <a:custGeom>
                    <a:avLst/>
                    <a:gdLst>
                      <a:gd name="T0" fmla="*/ 1 w 3"/>
                      <a:gd name="T1" fmla="*/ 5 h 5"/>
                      <a:gd name="T2" fmla="*/ 3 w 3"/>
                      <a:gd name="T3" fmla="*/ 1 h 5"/>
                      <a:gd name="T4" fmla="*/ 2 w 3"/>
                      <a:gd name="T5" fmla="*/ 0 h 5"/>
                      <a:gd name="T6" fmla="*/ 1 w 3"/>
                      <a:gd name="T7" fmla="*/ 0 h 5"/>
                      <a:gd name="T8" fmla="*/ 0 w 3"/>
                      <a:gd name="T9" fmla="*/ 0 h 5"/>
                      <a:gd name="T10" fmla="*/ 0 w 3"/>
                      <a:gd name="T11" fmla="*/ 5 h 5"/>
                      <a:gd name="T12" fmla="*/ 1 w 3"/>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5"/>
                        </a:moveTo>
                        <a:lnTo>
                          <a:pt x="3" y="1"/>
                        </a:lnTo>
                        <a:lnTo>
                          <a:pt x="2" y="0"/>
                        </a:lnTo>
                        <a:lnTo>
                          <a:pt x="1" y="0"/>
                        </a:lnTo>
                        <a:lnTo>
                          <a:pt x="0" y="0"/>
                        </a:lnTo>
                        <a:lnTo>
                          <a:pt x="0" y="5"/>
                        </a:lnTo>
                        <a:lnTo>
                          <a:pt x="1"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5" name="Freeform 622">
                    <a:extLst>
                      <a:ext uri="{FF2B5EF4-FFF2-40B4-BE49-F238E27FC236}">
                        <a16:creationId xmlns:a16="http://schemas.microsoft.com/office/drawing/2014/main" id="{5F08760B-F338-40B3-BB91-E6959391CA82}"/>
                      </a:ext>
                    </a:extLst>
                  </p:cNvPr>
                  <p:cNvSpPr>
                    <a:spLocks/>
                  </p:cNvSpPr>
                  <p:nvPr/>
                </p:nvSpPr>
                <p:spPr bwMode="gray">
                  <a:xfrm>
                    <a:off x="5122919" y="3038712"/>
                    <a:ext cx="2383" cy="4765"/>
                  </a:xfrm>
                  <a:custGeom>
                    <a:avLst/>
                    <a:gdLst>
                      <a:gd name="T0" fmla="*/ 0 w 2"/>
                      <a:gd name="T1" fmla="*/ 4 h 4"/>
                      <a:gd name="T2" fmla="*/ 1 w 2"/>
                      <a:gd name="T3" fmla="*/ 3 h 4"/>
                      <a:gd name="T4" fmla="*/ 2 w 2"/>
                      <a:gd name="T5" fmla="*/ 2 h 4"/>
                      <a:gd name="T6" fmla="*/ 2 w 2"/>
                      <a:gd name="T7" fmla="*/ 1 h 4"/>
                      <a:gd name="T8" fmla="*/ 0 w 2"/>
                      <a:gd name="T9" fmla="*/ 0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1" y="3"/>
                        </a:lnTo>
                        <a:lnTo>
                          <a:pt x="2" y="2"/>
                        </a:lnTo>
                        <a:lnTo>
                          <a:pt x="2" y="1"/>
                        </a:lnTo>
                        <a:lnTo>
                          <a:pt x="0" y="0"/>
                        </a:lnTo>
                        <a:lnTo>
                          <a:pt x="0"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6" name="Freeform 623">
                    <a:extLst>
                      <a:ext uri="{FF2B5EF4-FFF2-40B4-BE49-F238E27FC236}">
                        <a16:creationId xmlns:a16="http://schemas.microsoft.com/office/drawing/2014/main" id="{6042ED59-7E03-44A2-BDC2-A5599518F4F7}"/>
                      </a:ext>
                    </a:extLst>
                  </p:cNvPr>
                  <p:cNvSpPr>
                    <a:spLocks/>
                  </p:cNvSpPr>
                  <p:nvPr/>
                </p:nvSpPr>
                <p:spPr bwMode="gray">
                  <a:xfrm>
                    <a:off x="5128876" y="3113769"/>
                    <a:ext cx="2383" cy="7149"/>
                  </a:xfrm>
                  <a:custGeom>
                    <a:avLst/>
                    <a:gdLst>
                      <a:gd name="T0" fmla="*/ 2 w 2"/>
                      <a:gd name="T1" fmla="*/ 6 h 6"/>
                      <a:gd name="T2" fmla="*/ 2 w 2"/>
                      <a:gd name="T3" fmla="*/ 2 h 6"/>
                      <a:gd name="T4" fmla="*/ 1 w 2"/>
                      <a:gd name="T5" fmla="*/ 0 h 6"/>
                      <a:gd name="T6" fmla="*/ 0 w 2"/>
                      <a:gd name="T7" fmla="*/ 0 h 6"/>
                      <a:gd name="T8" fmla="*/ 0 w 2"/>
                      <a:gd name="T9" fmla="*/ 4 h 6"/>
                      <a:gd name="T10" fmla="*/ 0 w 2"/>
                      <a:gd name="T11" fmla="*/ 5 h 6"/>
                      <a:gd name="T12" fmla="*/ 2 w 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6"/>
                        </a:moveTo>
                        <a:lnTo>
                          <a:pt x="2" y="2"/>
                        </a:lnTo>
                        <a:lnTo>
                          <a:pt x="1" y="0"/>
                        </a:lnTo>
                        <a:lnTo>
                          <a:pt x="0" y="0"/>
                        </a:lnTo>
                        <a:lnTo>
                          <a:pt x="0" y="4"/>
                        </a:lnTo>
                        <a:lnTo>
                          <a:pt x="0" y="5"/>
                        </a:lnTo>
                        <a:lnTo>
                          <a:pt x="2"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7" name="Freeform 624">
                    <a:extLst>
                      <a:ext uri="{FF2B5EF4-FFF2-40B4-BE49-F238E27FC236}">
                        <a16:creationId xmlns:a16="http://schemas.microsoft.com/office/drawing/2014/main" id="{E7E7183E-09DC-4AFD-9688-0E3BE087DC9A}"/>
                      </a:ext>
                    </a:extLst>
                  </p:cNvPr>
                  <p:cNvSpPr>
                    <a:spLocks/>
                  </p:cNvSpPr>
                  <p:nvPr/>
                </p:nvSpPr>
                <p:spPr bwMode="gray">
                  <a:xfrm>
                    <a:off x="5126493" y="3135214"/>
                    <a:ext cx="1191" cy="7149"/>
                  </a:xfrm>
                  <a:custGeom>
                    <a:avLst/>
                    <a:gdLst>
                      <a:gd name="T0" fmla="*/ 1 w 1"/>
                      <a:gd name="T1" fmla="*/ 6 h 6"/>
                      <a:gd name="T2" fmla="*/ 1 w 1"/>
                      <a:gd name="T3" fmla="*/ 1 h 6"/>
                      <a:gd name="T4" fmla="*/ 0 w 1"/>
                      <a:gd name="T5" fmla="*/ 0 h 6"/>
                      <a:gd name="T6" fmla="*/ 0 w 1"/>
                      <a:gd name="T7" fmla="*/ 1 h 6"/>
                      <a:gd name="T8" fmla="*/ 0 w 1"/>
                      <a:gd name="T9" fmla="*/ 6 h 6"/>
                      <a:gd name="T10" fmla="*/ 1 w 1"/>
                      <a:gd name="T11" fmla="*/ 6 h 6"/>
                    </a:gdLst>
                    <a:ahLst/>
                    <a:cxnLst>
                      <a:cxn ang="0">
                        <a:pos x="T0" y="T1"/>
                      </a:cxn>
                      <a:cxn ang="0">
                        <a:pos x="T2" y="T3"/>
                      </a:cxn>
                      <a:cxn ang="0">
                        <a:pos x="T4" y="T5"/>
                      </a:cxn>
                      <a:cxn ang="0">
                        <a:pos x="T6" y="T7"/>
                      </a:cxn>
                      <a:cxn ang="0">
                        <a:pos x="T8" y="T9"/>
                      </a:cxn>
                      <a:cxn ang="0">
                        <a:pos x="T10" y="T11"/>
                      </a:cxn>
                    </a:cxnLst>
                    <a:rect l="0" t="0" r="r" b="b"/>
                    <a:pathLst>
                      <a:path w="1" h="6">
                        <a:moveTo>
                          <a:pt x="1" y="6"/>
                        </a:moveTo>
                        <a:lnTo>
                          <a:pt x="1" y="1"/>
                        </a:lnTo>
                        <a:lnTo>
                          <a:pt x="0" y="0"/>
                        </a:lnTo>
                        <a:lnTo>
                          <a:pt x="0" y="1"/>
                        </a:lnTo>
                        <a:lnTo>
                          <a:pt x="0" y="6"/>
                        </a:lnTo>
                        <a:lnTo>
                          <a:pt x="1"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8" name="Freeform 656">
                    <a:extLst>
                      <a:ext uri="{FF2B5EF4-FFF2-40B4-BE49-F238E27FC236}">
                        <a16:creationId xmlns:a16="http://schemas.microsoft.com/office/drawing/2014/main" id="{B8050010-9384-4A55-BAAB-ECC7E817B157}"/>
                      </a:ext>
                    </a:extLst>
                  </p:cNvPr>
                  <p:cNvSpPr>
                    <a:spLocks/>
                  </p:cNvSpPr>
                  <p:nvPr/>
                </p:nvSpPr>
                <p:spPr bwMode="gray">
                  <a:xfrm>
                    <a:off x="5122919" y="2597900"/>
                    <a:ext cx="490850" cy="586161"/>
                  </a:xfrm>
                  <a:custGeom>
                    <a:avLst/>
                    <a:gdLst>
                      <a:gd name="T0" fmla="*/ 393 w 412"/>
                      <a:gd name="T1" fmla="*/ 62 h 492"/>
                      <a:gd name="T2" fmla="*/ 382 w 412"/>
                      <a:gd name="T3" fmla="*/ 46 h 492"/>
                      <a:gd name="T4" fmla="*/ 392 w 412"/>
                      <a:gd name="T5" fmla="*/ 22 h 492"/>
                      <a:gd name="T6" fmla="*/ 373 w 412"/>
                      <a:gd name="T7" fmla="*/ 21 h 492"/>
                      <a:gd name="T8" fmla="*/ 364 w 412"/>
                      <a:gd name="T9" fmla="*/ 14 h 492"/>
                      <a:gd name="T10" fmla="*/ 352 w 412"/>
                      <a:gd name="T11" fmla="*/ 20 h 492"/>
                      <a:gd name="T12" fmla="*/ 340 w 412"/>
                      <a:gd name="T13" fmla="*/ 9 h 492"/>
                      <a:gd name="T14" fmla="*/ 320 w 412"/>
                      <a:gd name="T15" fmla="*/ 33 h 492"/>
                      <a:gd name="T16" fmla="*/ 311 w 412"/>
                      <a:gd name="T17" fmla="*/ 8 h 492"/>
                      <a:gd name="T18" fmla="*/ 290 w 412"/>
                      <a:gd name="T19" fmla="*/ 46 h 492"/>
                      <a:gd name="T20" fmla="*/ 273 w 412"/>
                      <a:gd name="T21" fmla="*/ 44 h 492"/>
                      <a:gd name="T22" fmla="*/ 269 w 412"/>
                      <a:gd name="T23" fmla="*/ 52 h 492"/>
                      <a:gd name="T24" fmla="*/ 253 w 412"/>
                      <a:gd name="T25" fmla="*/ 59 h 492"/>
                      <a:gd name="T26" fmla="*/ 243 w 412"/>
                      <a:gd name="T27" fmla="*/ 62 h 492"/>
                      <a:gd name="T28" fmla="*/ 230 w 412"/>
                      <a:gd name="T29" fmla="*/ 85 h 492"/>
                      <a:gd name="T30" fmla="*/ 210 w 412"/>
                      <a:gd name="T31" fmla="*/ 83 h 492"/>
                      <a:gd name="T32" fmla="*/ 204 w 412"/>
                      <a:gd name="T33" fmla="*/ 103 h 492"/>
                      <a:gd name="T34" fmla="*/ 183 w 412"/>
                      <a:gd name="T35" fmla="*/ 118 h 492"/>
                      <a:gd name="T36" fmla="*/ 183 w 412"/>
                      <a:gd name="T37" fmla="*/ 122 h 492"/>
                      <a:gd name="T38" fmla="*/ 170 w 412"/>
                      <a:gd name="T39" fmla="*/ 137 h 492"/>
                      <a:gd name="T40" fmla="*/ 162 w 412"/>
                      <a:gd name="T41" fmla="*/ 157 h 492"/>
                      <a:gd name="T42" fmla="*/ 150 w 412"/>
                      <a:gd name="T43" fmla="*/ 171 h 492"/>
                      <a:gd name="T44" fmla="*/ 132 w 412"/>
                      <a:gd name="T45" fmla="*/ 195 h 492"/>
                      <a:gd name="T46" fmla="*/ 126 w 412"/>
                      <a:gd name="T47" fmla="*/ 213 h 492"/>
                      <a:gd name="T48" fmla="*/ 122 w 412"/>
                      <a:gd name="T49" fmla="*/ 231 h 492"/>
                      <a:gd name="T50" fmla="*/ 112 w 412"/>
                      <a:gd name="T51" fmla="*/ 248 h 492"/>
                      <a:gd name="T52" fmla="*/ 104 w 412"/>
                      <a:gd name="T53" fmla="*/ 261 h 492"/>
                      <a:gd name="T54" fmla="*/ 88 w 412"/>
                      <a:gd name="T55" fmla="*/ 280 h 492"/>
                      <a:gd name="T56" fmla="*/ 92 w 412"/>
                      <a:gd name="T57" fmla="*/ 305 h 492"/>
                      <a:gd name="T58" fmla="*/ 82 w 412"/>
                      <a:gd name="T59" fmla="*/ 317 h 492"/>
                      <a:gd name="T60" fmla="*/ 66 w 412"/>
                      <a:gd name="T61" fmla="*/ 317 h 492"/>
                      <a:gd name="T62" fmla="*/ 48 w 412"/>
                      <a:gd name="T63" fmla="*/ 325 h 492"/>
                      <a:gd name="T64" fmla="*/ 40 w 412"/>
                      <a:gd name="T65" fmla="*/ 342 h 492"/>
                      <a:gd name="T66" fmla="*/ 22 w 412"/>
                      <a:gd name="T67" fmla="*/ 351 h 492"/>
                      <a:gd name="T68" fmla="*/ 15 w 412"/>
                      <a:gd name="T69" fmla="*/ 363 h 492"/>
                      <a:gd name="T70" fmla="*/ 15 w 412"/>
                      <a:gd name="T71" fmla="*/ 370 h 492"/>
                      <a:gd name="T72" fmla="*/ 5 w 412"/>
                      <a:gd name="T73" fmla="*/ 379 h 492"/>
                      <a:gd name="T74" fmla="*/ 21 w 412"/>
                      <a:gd name="T75" fmla="*/ 390 h 492"/>
                      <a:gd name="T76" fmla="*/ 37 w 412"/>
                      <a:gd name="T77" fmla="*/ 392 h 492"/>
                      <a:gd name="T78" fmla="*/ 16 w 412"/>
                      <a:gd name="T79" fmla="*/ 396 h 492"/>
                      <a:gd name="T80" fmla="*/ 0 w 412"/>
                      <a:gd name="T81" fmla="*/ 407 h 492"/>
                      <a:gd name="T82" fmla="*/ 8 w 412"/>
                      <a:gd name="T83" fmla="*/ 422 h 492"/>
                      <a:gd name="T84" fmla="*/ 25 w 412"/>
                      <a:gd name="T85" fmla="*/ 413 h 492"/>
                      <a:gd name="T86" fmla="*/ 11 w 412"/>
                      <a:gd name="T87" fmla="*/ 436 h 492"/>
                      <a:gd name="T88" fmla="*/ 5 w 412"/>
                      <a:gd name="T89" fmla="*/ 451 h 492"/>
                      <a:gd name="T90" fmla="*/ 19 w 412"/>
                      <a:gd name="T91" fmla="*/ 455 h 492"/>
                      <a:gd name="T92" fmla="*/ 24 w 412"/>
                      <a:gd name="T93" fmla="*/ 485 h 492"/>
                      <a:gd name="T94" fmla="*/ 55 w 412"/>
                      <a:gd name="T95" fmla="*/ 483 h 492"/>
                      <a:gd name="T96" fmla="*/ 85 w 412"/>
                      <a:gd name="T97" fmla="*/ 450 h 492"/>
                      <a:gd name="T98" fmla="*/ 87 w 412"/>
                      <a:gd name="T99" fmla="*/ 436 h 492"/>
                      <a:gd name="T100" fmla="*/ 98 w 412"/>
                      <a:gd name="T101" fmla="*/ 467 h 492"/>
                      <a:gd name="T102" fmla="*/ 115 w 412"/>
                      <a:gd name="T103" fmla="*/ 403 h 492"/>
                      <a:gd name="T104" fmla="*/ 112 w 412"/>
                      <a:gd name="T105" fmla="*/ 343 h 492"/>
                      <a:gd name="T106" fmla="*/ 141 w 412"/>
                      <a:gd name="T107" fmla="*/ 295 h 492"/>
                      <a:gd name="T108" fmla="*/ 157 w 412"/>
                      <a:gd name="T109" fmla="*/ 217 h 492"/>
                      <a:gd name="T110" fmla="*/ 183 w 412"/>
                      <a:gd name="T111" fmla="*/ 154 h 492"/>
                      <a:gd name="T112" fmla="*/ 211 w 412"/>
                      <a:gd name="T113" fmla="*/ 118 h 492"/>
                      <a:gd name="T114" fmla="*/ 239 w 412"/>
                      <a:gd name="T115" fmla="*/ 95 h 492"/>
                      <a:gd name="T116" fmla="*/ 277 w 412"/>
                      <a:gd name="T117" fmla="*/ 108 h 492"/>
                      <a:gd name="T118" fmla="*/ 329 w 412"/>
                      <a:gd name="T119" fmla="*/ 94 h 492"/>
                      <a:gd name="T120" fmla="*/ 383 w 412"/>
                      <a:gd name="T121" fmla="*/ 65 h 492"/>
                      <a:gd name="T122" fmla="*/ 399 w 412"/>
                      <a:gd name="T123" fmla="*/ 69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2" h="492">
                        <a:moveTo>
                          <a:pt x="411" y="63"/>
                        </a:moveTo>
                        <a:lnTo>
                          <a:pt x="404" y="62"/>
                        </a:lnTo>
                        <a:lnTo>
                          <a:pt x="403" y="68"/>
                        </a:lnTo>
                        <a:lnTo>
                          <a:pt x="402" y="68"/>
                        </a:lnTo>
                        <a:lnTo>
                          <a:pt x="402" y="67"/>
                        </a:lnTo>
                        <a:lnTo>
                          <a:pt x="399" y="65"/>
                        </a:lnTo>
                        <a:lnTo>
                          <a:pt x="398" y="64"/>
                        </a:lnTo>
                        <a:lnTo>
                          <a:pt x="398" y="67"/>
                        </a:lnTo>
                        <a:lnTo>
                          <a:pt x="398" y="68"/>
                        </a:lnTo>
                        <a:lnTo>
                          <a:pt x="396" y="65"/>
                        </a:lnTo>
                        <a:lnTo>
                          <a:pt x="393" y="66"/>
                        </a:lnTo>
                        <a:lnTo>
                          <a:pt x="389" y="68"/>
                        </a:lnTo>
                        <a:lnTo>
                          <a:pt x="391" y="64"/>
                        </a:lnTo>
                        <a:lnTo>
                          <a:pt x="393" y="62"/>
                        </a:lnTo>
                        <a:lnTo>
                          <a:pt x="395" y="62"/>
                        </a:lnTo>
                        <a:lnTo>
                          <a:pt x="396" y="60"/>
                        </a:lnTo>
                        <a:lnTo>
                          <a:pt x="395" y="58"/>
                        </a:lnTo>
                        <a:lnTo>
                          <a:pt x="394" y="56"/>
                        </a:lnTo>
                        <a:lnTo>
                          <a:pt x="388" y="57"/>
                        </a:lnTo>
                        <a:lnTo>
                          <a:pt x="389" y="55"/>
                        </a:lnTo>
                        <a:lnTo>
                          <a:pt x="387" y="54"/>
                        </a:lnTo>
                        <a:lnTo>
                          <a:pt x="383" y="51"/>
                        </a:lnTo>
                        <a:lnTo>
                          <a:pt x="380" y="49"/>
                        </a:lnTo>
                        <a:lnTo>
                          <a:pt x="376" y="47"/>
                        </a:lnTo>
                        <a:lnTo>
                          <a:pt x="375" y="46"/>
                        </a:lnTo>
                        <a:lnTo>
                          <a:pt x="376" y="45"/>
                        </a:lnTo>
                        <a:lnTo>
                          <a:pt x="376" y="43"/>
                        </a:lnTo>
                        <a:lnTo>
                          <a:pt x="382" y="46"/>
                        </a:lnTo>
                        <a:lnTo>
                          <a:pt x="396" y="49"/>
                        </a:lnTo>
                        <a:lnTo>
                          <a:pt x="407" y="40"/>
                        </a:lnTo>
                        <a:lnTo>
                          <a:pt x="411" y="39"/>
                        </a:lnTo>
                        <a:lnTo>
                          <a:pt x="412" y="37"/>
                        </a:lnTo>
                        <a:lnTo>
                          <a:pt x="412" y="33"/>
                        </a:lnTo>
                        <a:lnTo>
                          <a:pt x="408" y="31"/>
                        </a:lnTo>
                        <a:lnTo>
                          <a:pt x="406" y="27"/>
                        </a:lnTo>
                        <a:lnTo>
                          <a:pt x="402" y="27"/>
                        </a:lnTo>
                        <a:lnTo>
                          <a:pt x="399" y="25"/>
                        </a:lnTo>
                        <a:lnTo>
                          <a:pt x="402" y="24"/>
                        </a:lnTo>
                        <a:lnTo>
                          <a:pt x="398" y="21"/>
                        </a:lnTo>
                        <a:lnTo>
                          <a:pt x="396" y="19"/>
                        </a:lnTo>
                        <a:lnTo>
                          <a:pt x="394" y="21"/>
                        </a:lnTo>
                        <a:lnTo>
                          <a:pt x="392" y="22"/>
                        </a:lnTo>
                        <a:lnTo>
                          <a:pt x="392" y="20"/>
                        </a:lnTo>
                        <a:lnTo>
                          <a:pt x="391" y="19"/>
                        </a:lnTo>
                        <a:lnTo>
                          <a:pt x="386" y="21"/>
                        </a:lnTo>
                        <a:lnTo>
                          <a:pt x="385" y="20"/>
                        </a:lnTo>
                        <a:lnTo>
                          <a:pt x="385" y="19"/>
                        </a:lnTo>
                        <a:lnTo>
                          <a:pt x="385" y="17"/>
                        </a:lnTo>
                        <a:lnTo>
                          <a:pt x="385" y="15"/>
                        </a:lnTo>
                        <a:lnTo>
                          <a:pt x="384" y="13"/>
                        </a:lnTo>
                        <a:lnTo>
                          <a:pt x="383" y="12"/>
                        </a:lnTo>
                        <a:lnTo>
                          <a:pt x="381" y="13"/>
                        </a:lnTo>
                        <a:lnTo>
                          <a:pt x="379" y="12"/>
                        </a:lnTo>
                        <a:lnTo>
                          <a:pt x="377" y="12"/>
                        </a:lnTo>
                        <a:lnTo>
                          <a:pt x="374" y="17"/>
                        </a:lnTo>
                        <a:lnTo>
                          <a:pt x="373" y="21"/>
                        </a:lnTo>
                        <a:lnTo>
                          <a:pt x="373" y="26"/>
                        </a:lnTo>
                        <a:lnTo>
                          <a:pt x="374" y="30"/>
                        </a:lnTo>
                        <a:lnTo>
                          <a:pt x="370" y="32"/>
                        </a:lnTo>
                        <a:lnTo>
                          <a:pt x="368" y="30"/>
                        </a:lnTo>
                        <a:lnTo>
                          <a:pt x="364" y="31"/>
                        </a:lnTo>
                        <a:lnTo>
                          <a:pt x="364" y="29"/>
                        </a:lnTo>
                        <a:lnTo>
                          <a:pt x="367" y="27"/>
                        </a:lnTo>
                        <a:lnTo>
                          <a:pt x="369" y="22"/>
                        </a:lnTo>
                        <a:lnTo>
                          <a:pt x="368" y="20"/>
                        </a:lnTo>
                        <a:lnTo>
                          <a:pt x="364" y="23"/>
                        </a:lnTo>
                        <a:lnTo>
                          <a:pt x="361" y="23"/>
                        </a:lnTo>
                        <a:lnTo>
                          <a:pt x="365" y="20"/>
                        </a:lnTo>
                        <a:lnTo>
                          <a:pt x="363" y="16"/>
                        </a:lnTo>
                        <a:lnTo>
                          <a:pt x="364" y="14"/>
                        </a:lnTo>
                        <a:lnTo>
                          <a:pt x="369" y="15"/>
                        </a:lnTo>
                        <a:lnTo>
                          <a:pt x="372" y="11"/>
                        </a:lnTo>
                        <a:lnTo>
                          <a:pt x="372" y="6"/>
                        </a:lnTo>
                        <a:lnTo>
                          <a:pt x="368" y="6"/>
                        </a:lnTo>
                        <a:lnTo>
                          <a:pt x="369" y="3"/>
                        </a:lnTo>
                        <a:lnTo>
                          <a:pt x="367" y="2"/>
                        </a:lnTo>
                        <a:lnTo>
                          <a:pt x="365" y="2"/>
                        </a:lnTo>
                        <a:lnTo>
                          <a:pt x="361" y="4"/>
                        </a:lnTo>
                        <a:lnTo>
                          <a:pt x="358" y="0"/>
                        </a:lnTo>
                        <a:lnTo>
                          <a:pt x="357" y="6"/>
                        </a:lnTo>
                        <a:lnTo>
                          <a:pt x="356" y="11"/>
                        </a:lnTo>
                        <a:lnTo>
                          <a:pt x="355" y="15"/>
                        </a:lnTo>
                        <a:lnTo>
                          <a:pt x="353" y="17"/>
                        </a:lnTo>
                        <a:lnTo>
                          <a:pt x="352" y="20"/>
                        </a:lnTo>
                        <a:lnTo>
                          <a:pt x="352" y="23"/>
                        </a:lnTo>
                        <a:lnTo>
                          <a:pt x="350" y="24"/>
                        </a:lnTo>
                        <a:lnTo>
                          <a:pt x="350" y="26"/>
                        </a:lnTo>
                        <a:lnTo>
                          <a:pt x="350" y="30"/>
                        </a:lnTo>
                        <a:lnTo>
                          <a:pt x="346" y="30"/>
                        </a:lnTo>
                        <a:lnTo>
                          <a:pt x="342" y="35"/>
                        </a:lnTo>
                        <a:lnTo>
                          <a:pt x="342" y="30"/>
                        </a:lnTo>
                        <a:lnTo>
                          <a:pt x="344" y="25"/>
                        </a:lnTo>
                        <a:lnTo>
                          <a:pt x="341" y="21"/>
                        </a:lnTo>
                        <a:lnTo>
                          <a:pt x="343" y="19"/>
                        </a:lnTo>
                        <a:lnTo>
                          <a:pt x="344" y="12"/>
                        </a:lnTo>
                        <a:lnTo>
                          <a:pt x="343" y="9"/>
                        </a:lnTo>
                        <a:lnTo>
                          <a:pt x="342" y="8"/>
                        </a:lnTo>
                        <a:lnTo>
                          <a:pt x="340" y="9"/>
                        </a:lnTo>
                        <a:lnTo>
                          <a:pt x="330" y="26"/>
                        </a:lnTo>
                        <a:lnTo>
                          <a:pt x="329" y="28"/>
                        </a:lnTo>
                        <a:lnTo>
                          <a:pt x="327" y="33"/>
                        </a:lnTo>
                        <a:lnTo>
                          <a:pt x="324" y="36"/>
                        </a:lnTo>
                        <a:lnTo>
                          <a:pt x="322" y="41"/>
                        </a:lnTo>
                        <a:lnTo>
                          <a:pt x="325" y="38"/>
                        </a:lnTo>
                        <a:lnTo>
                          <a:pt x="318" y="49"/>
                        </a:lnTo>
                        <a:lnTo>
                          <a:pt x="316" y="50"/>
                        </a:lnTo>
                        <a:lnTo>
                          <a:pt x="316" y="47"/>
                        </a:lnTo>
                        <a:lnTo>
                          <a:pt x="316" y="43"/>
                        </a:lnTo>
                        <a:lnTo>
                          <a:pt x="318" y="41"/>
                        </a:lnTo>
                        <a:lnTo>
                          <a:pt x="319" y="40"/>
                        </a:lnTo>
                        <a:lnTo>
                          <a:pt x="319" y="38"/>
                        </a:lnTo>
                        <a:lnTo>
                          <a:pt x="320" y="33"/>
                        </a:lnTo>
                        <a:lnTo>
                          <a:pt x="320" y="30"/>
                        </a:lnTo>
                        <a:lnTo>
                          <a:pt x="321" y="25"/>
                        </a:lnTo>
                        <a:lnTo>
                          <a:pt x="327" y="17"/>
                        </a:lnTo>
                        <a:lnTo>
                          <a:pt x="330" y="13"/>
                        </a:lnTo>
                        <a:lnTo>
                          <a:pt x="327" y="11"/>
                        </a:lnTo>
                        <a:lnTo>
                          <a:pt x="323" y="15"/>
                        </a:lnTo>
                        <a:lnTo>
                          <a:pt x="320" y="15"/>
                        </a:lnTo>
                        <a:lnTo>
                          <a:pt x="320" y="11"/>
                        </a:lnTo>
                        <a:lnTo>
                          <a:pt x="318" y="10"/>
                        </a:lnTo>
                        <a:lnTo>
                          <a:pt x="317" y="8"/>
                        </a:lnTo>
                        <a:lnTo>
                          <a:pt x="317" y="6"/>
                        </a:lnTo>
                        <a:lnTo>
                          <a:pt x="314" y="10"/>
                        </a:lnTo>
                        <a:lnTo>
                          <a:pt x="313" y="8"/>
                        </a:lnTo>
                        <a:lnTo>
                          <a:pt x="311" y="8"/>
                        </a:lnTo>
                        <a:lnTo>
                          <a:pt x="311" y="15"/>
                        </a:lnTo>
                        <a:lnTo>
                          <a:pt x="306" y="13"/>
                        </a:lnTo>
                        <a:lnTo>
                          <a:pt x="308" y="17"/>
                        </a:lnTo>
                        <a:lnTo>
                          <a:pt x="311" y="20"/>
                        </a:lnTo>
                        <a:lnTo>
                          <a:pt x="311" y="21"/>
                        </a:lnTo>
                        <a:lnTo>
                          <a:pt x="307" y="24"/>
                        </a:lnTo>
                        <a:lnTo>
                          <a:pt x="305" y="27"/>
                        </a:lnTo>
                        <a:lnTo>
                          <a:pt x="305" y="30"/>
                        </a:lnTo>
                        <a:lnTo>
                          <a:pt x="299" y="30"/>
                        </a:lnTo>
                        <a:lnTo>
                          <a:pt x="295" y="34"/>
                        </a:lnTo>
                        <a:lnTo>
                          <a:pt x="294" y="38"/>
                        </a:lnTo>
                        <a:lnTo>
                          <a:pt x="290" y="42"/>
                        </a:lnTo>
                        <a:lnTo>
                          <a:pt x="290" y="44"/>
                        </a:lnTo>
                        <a:lnTo>
                          <a:pt x="290" y="46"/>
                        </a:lnTo>
                        <a:lnTo>
                          <a:pt x="290" y="49"/>
                        </a:lnTo>
                        <a:lnTo>
                          <a:pt x="289" y="54"/>
                        </a:lnTo>
                        <a:lnTo>
                          <a:pt x="287" y="54"/>
                        </a:lnTo>
                        <a:lnTo>
                          <a:pt x="285" y="52"/>
                        </a:lnTo>
                        <a:lnTo>
                          <a:pt x="285" y="50"/>
                        </a:lnTo>
                        <a:lnTo>
                          <a:pt x="287" y="49"/>
                        </a:lnTo>
                        <a:lnTo>
                          <a:pt x="283" y="47"/>
                        </a:lnTo>
                        <a:lnTo>
                          <a:pt x="285" y="45"/>
                        </a:lnTo>
                        <a:lnTo>
                          <a:pt x="284" y="44"/>
                        </a:lnTo>
                        <a:lnTo>
                          <a:pt x="276" y="43"/>
                        </a:lnTo>
                        <a:lnTo>
                          <a:pt x="277" y="46"/>
                        </a:lnTo>
                        <a:lnTo>
                          <a:pt x="275" y="47"/>
                        </a:lnTo>
                        <a:lnTo>
                          <a:pt x="273" y="46"/>
                        </a:lnTo>
                        <a:lnTo>
                          <a:pt x="273" y="44"/>
                        </a:lnTo>
                        <a:lnTo>
                          <a:pt x="272" y="41"/>
                        </a:lnTo>
                        <a:lnTo>
                          <a:pt x="271" y="42"/>
                        </a:lnTo>
                        <a:lnTo>
                          <a:pt x="270" y="39"/>
                        </a:lnTo>
                        <a:lnTo>
                          <a:pt x="269" y="41"/>
                        </a:lnTo>
                        <a:lnTo>
                          <a:pt x="268" y="39"/>
                        </a:lnTo>
                        <a:lnTo>
                          <a:pt x="266" y="41"/>
                        </a:lnTo>
                        <a:lnTo>
                          <a:pt x="266" y="45"/>
                        </a:lnTo>
                        <a:lnTo>
                          <a:pt x="265" y="43"/>
                        </a:lnTo>
                        <a:lnTo>
                          <a:pt x="264" y="39"/>
                        </a:lnTo>
                        <a:lnTo>
                          <a:pt x="262" y="38"/>
                        </a:lnTo>
                        <a:lnTo>
                          <a:pt x="262" y="46"/>
                        </a:lnTo>
                        <a:lnTo>
                          <a:pt x="268" y="49"/>
                        </a:lnTo>
                        <a:lnTo>
                          <a:pt x="269" y="49"/>
                        </a:lnTo>
                        <a:lnTo>
                          <a:pt x="269" y="52"/>
                        </a:lnTo>
                        <a:lnTo>
                          <a:pt x="269" y="55"/>
                        </a:lnTo>
                        <a:lnTo>
                          <a:pt x="269" y="58"/>
                        </a:lnTo>
                        <a:lnTo>
                          <a:pt x="270" y="62"/>
                        </a:lnTo>
                        <a:lnTo>
                          <a:pt x="270" y="65"/>
                        </a:lnTo>
                        <a:lnTo>
                          <a:pt x="268" y="64"/>
                        </a:lnTo>
                        <a:lnTo>
                          <a:pt x="262" y="55"/>
                        </a:lnTo>
                        <a:lnTo>
                          <a:pt x="258" y="51"/>
                        </a:lnTo>
                        <a:lnTo>
                          <a:pt x="259" y="57"/>
                        </a:lnTo>
                        <a:lnTo>
                          <a:pt x="257" y="56"/>
                        </a:lnTo>
                        <a:lnTo>
                          <a:pt x="256" y="60"/>
                        </a:lnTo>
                        <a:lnTo>
                          <a:pt x="255" y="60"/>
                        </a:lnTo>
                        <a:lnTo>
                          <a:pt x="254" y="62"/>
                        </a:lnTo>
                        <a:lnTo>
                          <a:pt x="253" y="60"/>
                        </a:lnTo>
                        <a:lnTo>
                          <a:pt x="253" y="59"/>
                        </a:lnTo>
                        <a:lnTo>
                          <a:pt x="254" y="55"/>
                        </a:lnTo>
                        <a:lnTo>
                          <a:pt x="252" y="57"/>
                        </a:lnTo>
                        <a:lnTo>
                          <a:pt x="249" y="60"/>
                        </a:lnTo>
                        <a:lnTo>
                          <a:pt x="248" y="63"/>
                        </a:lnTo>
                        <a:lnTo>
                          <a:pt x="247" y="64"/>
                        </a:lnTo>
                        <a:lnTo>
                          <a:pt x="247" y="68"/>
                        </a:lnTo>
                        <a:lnTo>
                          <a:pt x="248" y="70"/>
                        </a:lnTo>
                        <a:lnTo>
                          <a:pt x="243" y="75"/>
                        </a:lnTo>
                        <a:lnTo>
                          <a:pt x="242" y="80"/>
                        </a:lnTo>
                        <a:lnTo>
                          <a:pt x="239" y="83"/>
                        </a:lnTo>
                        <a:lnTo>
                          <a:pt x="242" y="77"/>
                        </a:lnTo>
                        <a:lnTo>
                          <a:pt x="243" y="73"/>
                        </a:lnTo>
                        <a:lnTo>
                          <a:pt x="243" y="67"/>
                        </a:lnTo>
                        <a:lnTo>
                          <a:pt x="243" y="62"/>
                        </a:lnTo>
                        <a:lnTo>
                          <a:pt x="243" y="55"/>
                        </a:lnTo>
                        <a:lnTo>
                          <a:pt x="239" y="57"/>
                        </a:lnTo>
                        <a:lnTo>
                          <a:pt x="238" y="60"/>
                        </a:lnTo>
                        <a:lnTo>
                          <a:pt x="235" y="65"/>
                        </a:lnTo>
                        <a:lnTo>
                          <a:pt x="234" y="72"/>
                        </a:lnTo>
                        <a:lnTo>
                          <a:pt x="232" y="77"/>
                        </a:lnTo>
                        <a:lnTo>
                          <a:pt x="232" y="62"/>
                        </a:lnTo>
                        <a:lnTo>
                          <a:pt x="225" y="63"/>
                        </a:lnTo>
                        <a:lnTo>
                          <a:pt x="222" y="68"/>
                        </a:lnTo>
                        <a:lnTo>
                          <a:pt x="222" y="70"/>
                        </a:lnTo>
                        <a:lnTo>
                          <a:pt x="222" y="76"/>
                        </a:lnTo>
                        <a:lnTo>
                          <a:pt x="225" y="80"/>
                        </a:lnTo>
                        <a:lnTo>
                          <a:pt x="228" y="81"/>
                        </a:lnTo>
                        <a:lnTo>
                          <a:pt x="230" y="85"/>
                        </a:lnTo>
                        <a:lnTo>
                          <a:pt x="230" y="88"/>
                        </a:lnTo>
                        <a:lnTo>
                          <a:pt x="227" y="88"/>
                        </a:lnTo>
                        <a:lnTo>
                          <a:pt x="225" y="82"/>
                        </a:lnTo>
                        <a:lnTo>
                          <a:pt x="222" y="81"/>
                        </a:lnTo>
                        <a:lnTo>
                          <a:pt x="219" y="76"/>
                        </a:lnTo>
                        <a:lnTo>
                          <a:pt x="217" y="73"/>
                        </a:lnTo>
                        <a:lnTo>
                          <a:pt x="214" y="74"/>
                        </a:lnTo>
                        <a:lnTo>
                          <a:pt x="215" y="79"/>
                        </a:lnTo>
                        <a:lnTo>
                          <a:pt x="219" y="82"/>
                        </a:lnTo>
                        <a:lnTo>
                          <a:pt x="217" y="85"/>
                        </a:lnTo>
                        <a:lnTo>
                          <a:pt x="214" y="84"/>
                        </a:lnTo>
                        <a:lnTo>
                          <a:pt x="213" y="85"/>
                        </a:lnTo>
                        <a:lnTo>
                          <a:pt x="213" y="81"/>
                        </a:lnTo>
                        <a:lnTo>
                          <a:pt x="210" y="83"/>
                        </a:lnTo>
                        <a:lnTo>
                          <a:pt x="210" y="81"/>
                        </a:lnTo>
                        <a:lnTo>
                          <a:pt x="211" y="77"/>
                        </a:lnTo>
                        <a:lnTo>
                          <a:pt x="209" y="76"/>
                        </a:lnTo>
                        <a:lnTo>
                          <a:pt x="209" y="77"/>
                        </a:lnTo>
                        <a:lnTo>
                          <a:pt x="206" y="84"/>
                        </a:lnTo>
                        <a:lnTo>
                          <a:pt x="207" y="87"/>
                        </a:lnTo>
                        <a:lnTo>
                          <a:pt x="208" y="89"/>
                        </a:lnTo>
                        <a:lnTo>
                          <a:pt x="201" y="93"/>
                        </a:lnTo>
                        <a:lnTo>
                          <a:pt x="200" y="94"/>
                        </a:lnTo>
                        <a:lnTo>
                          <a:pt x="199" y="97"/>
                        </a:lnTo>
                        <a:lnTo>
                          <a:pt x="199" y="99"/>
                        </a:lnTo>
                        <a:lnTo>
                          <a:pt x="200" y="102"/>
                        </a:lnTo>
                        <a:lnTo>
                          <a:pt x="202" y="101"/>
                        </a:lnTo>
                        <a:lnTo>
                          <a:pt x="204" y="103"/>
                        </a:lnTo>
                        <a:lnTo>
                          <a:pt x="200" y="103"/>
                        </a:lnTo>
                        <a:lnTo>
                          <a:pt x="201" y="106"/>
                        </a:lnTo>
                        <a:lnTo>
                          <a:pt x="201" y="108"/>
                        </a:lnTo>
                        <a:lnTo>
                          <a:pt x="197" y="107"/>
                        </a:lnTo>
                        <a:lnTo>
                          <a:pt x="196" y="107"/>
                        </a:lnTo>
                        <a:lnTo>
                          <a:pt x="199" y="110"/>
                        </a:lnTo>
                        <a:lnTo>
                          <a:pt x="197" y="111"/>
                        </a:lnTo>
                        <a:lnTo>
                          <a:pt x="193" y="110"/>
                        </a:lnTo>
                        <a:lnTo>
                          <a:pt x="193" y="112"/>
                        </a:lnTo>
                        <a:lnTo>
                          <a:pt x="191" y="111"/>
                        </a:lnTo>
                        <a:lnTo>
                          <a:pt x="186" y="113"/>
                        </a:lnTo>
                        <a:lnTo>
                          <a:pt x="184" y="116"/>
                        </a:lnTo>
                        <a:lnTo>
                          <a:pt x="183" y="117"/>
                        </a:lnTo>
                        <a:lnTo>
                          <a:pt x="183" y="118"/>
                        </a:lnTo>
                        <a:lnTo>
                          <a:pt x="186" y="120"/>
                        </a:lnTo>
                        <a:lnTo>
                          <a:pt x="188" y="119"/>
                        </a:lnTo>
                        <a:lnTo>
                          <a:pt x="190" y="118"/>
                        </a:lnTo>
                        <a:lnTo>
                          <a:pt x="195" y="120"/>
                        </a:lnTo>
                        <a:lnTo>
                          <a:pt x="198" y="118"/>
                        </a:lnTo>
                        <a:lnTo>
                          <a:pt x="199" y="119"/>
                        </a:lnTo>
                        <a:lnTo>
                          <a:pt x="200" y="121"/>
                        </a:lnTo>
                        <a:lnTo>
                          <a:pt x="197" y="121"/>
                        </a:lnTo>
                        <a:lnTo>
                          <a:pt x="195" y="123"/>
                        </a:lnTo>
                        <a:lnTo>
                          <a:pt x="195" y="127"/>
                        </a:lnTo>
                        <a:lnTo>
                          <a:pt x="191" y="125"/>
                        </a:lnTo>
                        <a:lnTo>
                          <a:pt x="187" y="125"/>
                        </a:lnTo>
                        <a:lnTo>
                          <a:pt x="187" y="123"/>
                        </a:lnTo>
                        <a:lnTo>
                          <a:pt x="183" y="122"/>
                        </a:lnTo>
                        <a:lnTo>
                          <a:pt x="179" y="125"/>
                        </a:lnTo>
                        <a:lnTo>
                          <a:pt x="178" y="127"/>
                        </a:lnTo>
                        <a:lnTo>
                          <a:pt x="181" y="132"/>
                        </a:lnTo>
                        <a:lnTo>
                          <a:pt x="181" y="134"/>
                        </a:lnTo>
                        <a:lnTo>
                          <a:pt x="179" y="134"/>
                        </a:lnTo>
                        <a:lnTo>
                          <a:pt x="180" y="138"/>
                        </a:lnTo>
                        <a:lnTo>
                          <a:pt x="181" y="141"/>
                        </a:lnTo>
                        <a:lnTo>
                          <a:pt x="179" y="140"/>
                        </a:lnTo>
                        <a:lnTo>
                          <a:pt x="179" y="144"/>
                        </a:lnTo>
                        <a:lnTo>
                          <a:pt x="176" y="144"/>
                        </a:lnTo>
                        <a:lnTo>
                          <a:pt x="175" y="133"/>
                        </a:lnTo>
                        <a:lnTo>
                          <a:pt x="172" y="133"/>
                        </a:lnTo>
                        <a:lnTo>
                          <a:pt x="171" y="137"/>
                        </a:lnTo>
                        <a:lnTo>
                          <a:pt x="170" y="137"/>
                        </a:lnTo>
                        <a:lnTo>
                          <a:pt x="169" y="138"/>
                        </a:lnTo>
                        <a:lnTo>
                          <a:pt x="171" y="139"/>
                        </a:lnTo>
                        <a:lnTo>
                          <a:pt x="171" y="140"/>
                        </a:lnTo>
                        <a:lnTo>
                          <a:pt x="169" y="141"/>
                        </a:lnTo>
                        <a:lnTo>
                          <a:pt x="166" y="142"/>
                        </a:lnTo>
                        <a:lnTo>
                          <a:pt x="166" y="145"/>
                        </a:lnTo>
                        <a:lnTo>
                          <a:pt x="166" y="147"/>
                        </a:lnTo>
                        <a:lnTo>
                          <a:pt x="169" y="150"/>
                        </a:lnTo>
                        <a:lnTo>
                          <a:pt x="166" y="151"/>
                        </a:lnTo>
                        <a:lnTo>
                          <a:pt x="168" y="152"/>
                        </a:lnTo>
                        <a:lnTo>
                          <a:pt x="166" y="153"/>
                        </a:lnTo>
                        <a:lnTo>
                          <a:pt x="165" y="157"/>
                        </a:lnTo>
                        <a:lnTo>
                          <a:pt x="163" y="157"/>
                        </a:lnTo>
                        <a:lnTo>
                          <a:pt x="162" y="157"/>
                        </a:lnTo>
                        <a:lnTo>
                          <a:pt x="162" y="158"/>
                        </a:lnTo>
                        <a:lnTo>
                          <a:pt x="165" y="159"/>
                        </a:lnTo>
                        <a:lnTo>
                          <a:pt x="171" y="157"/>
                        </a:lnTo>
                        <a:lnTo>
                          <a:pt x="167" y="162"/>
                        </a:lnTo>
                        <a:lnTo>
                          <a:pt x="165" y="163"/>
                        </a:lnTo>
                        <a:lnTo>
                          <a:pt x="159" y="162"/>
                        </a:lnTo>
                        <a:lnTo>
                          <a:pt x="158" y="161"/>
                        </a:lnTo>
                        <a:lnTo>
                          <a:pt x="158" y="158"/>
                        </a:lnTo>
                        <a:lnTo>
                          <a:pt x="156" y="159"/>
                        </a:lnTo>
                        <a:lnTo>
                          <a:pt x="153" y="162"/>
                        </a:lnTo>
                        <a:lnTo>
                          <a:pt x="151" y="166"/>
                        </a:lnTo>
                        <a:lnTo>
                          <a:pt x="148" y="168"/>
                        </a:lnTo>
                        <a:lnTo>
                          <a:pt x="148" y="171"/>
                        </a:lnTo>
                        <a:lnTo>
                          <a:pt x="150" y="171"/>
                        </a:lnTo>
                        <a:lnTo>
                          <a:pt x="150" y="174"/>
                        </a:lnTo>
                        <a:lnTo>
                          <a:pt x="149" y="175"/>
                        </a:lnTo>
                        <a:lnTo>
                          <a:pt x="147" y="176"/>
                        </a:lnTo>
                        <a:lnTo>
                          <a:pt x="146" y="181"/>
                        </a:lnTo>
                        <a:lnTo>
                          <a:pt x="144" y="181"/>
                        </a:lnTo>
                        <a:lnTo>
                          <a:pt x="142" y="182"/>
                        </a:lnTo>
                        <a:lnTo>
                          <a:pt x="140" y="182"/>
                        </a:lnTo>
                        <a:lnTo>
                          <a:pt x="137" y="185"/>
                        </a:lnTo>
                        <a:lnTo>
                          <a:pt x="139" y="188"/>
                        </a:lnTo>
                        <a:lnTo>
                          <a:pt x="139" y="189"/>
                        </a:lnTo>
                        <a:lnTo>
                          <a:pt x="135" y="190"/>
                        </a:lnTo>
                        <a:lnTo>
                          <a:pt x="135" y="193"/>
                        </a:lnTo>
                        <a:lnTo>
                          <a:pt x="132" y="193"/>
                        </a:lnTo>
                        <a:lnTo>
                          <a:pt x="132" y="195"/>
                        </a:lnTo>
                        <a:lnTo>
                          <a:pt x="131" y="196"/>
                        </a:lnTo>
                        <a:lnTo>
                          <a:pt x="131" y="198"/>
                        </a:lnTo>
                        <a:lnTo>
                          <a:pt x="135" y="200"/>
                        </a:lnTo>
                        <a:lnTo>
                          <a:pt x="133" y="201"/>
                        </a:lnTo>
                        <a:lnTo>
                          <a:pt x="131" y="202"/>
                        </a:lnTo>
                        <a:lnTo>
                          <a:pt x="130" y="201"/>
                        </a:lnTo>
                        <a:lnTo>
                          <a:pt x="129" y="202"/>
                        </a:lnTo>
                        <a:lnTo>
                          <a:pt x="130" y="206"/>
                        </a:lnTo>
                        <a:lnTo>
                          <a:pt x="131" y="209"/>
                        </a:lnTo>
                        <a:lnTo>
                          <a:pt x="133" y="206"/>
                        </a:lnTo>
                        <a:lnTo>
                          <a:pt x="134" y="207"/>
                        </a:lnTo>
                        <a:lnTo>
                          <a:pt x="133" y="210"/>
                        </a:lnTo>
                        <a:lnTo>
                          <a:pt x="127" y="211"/>
                        </a:lnTo>
                        <a:lnTo>
                          <a:pt x="126" y="213"/>
                        </a:lnTo>
                        <a:lnTo>
                          <a:pt x="126" y="216"/>
                        </a:lnTo>
                        <a:lnTo>
                          <a:pt x="123" y="219"/>
                        </a:lnTo>
                        <a:lnTo>
                          <a:pt x="121" y="219"/>
                        </a:lnTo>
                        <a:lnTo>
                          <a:pt x="119" y="223"/>
                        </a:lnTo>
                        <a:lnTo>
                          <a:pt x="122" y="223"/>
                        </a:lnTo>
                        <a:lnTo>
                          <a:pt x="124" y="220"/>
                        </a:lnTo>
                        <a:lnTo>
                          <a:pt x="127" y="219"/>
                        </a:lnTo>
                        <a:lnTo>
                          <a:pt x="127" y="222"/>
                        </a:lnTo>
                        <a:lnTo>
                          <a:pt x="129" y="226"/>
                        </a:lnTo>
                        <a:lnTo>
                          <a:pt x="123" y="224"/>
                        </a:lnTo>
                        <a:lnTo>
                          <a:pt x="123" y="226"/>
                        </a:lnTo>
                        <a:lnTo>
                          <a:pt x="124" y="227"/>
                        </a:lnTo>
                        <a:lnTo>
                          <a:pt x="122" y="229"/>
                        </a:lnTo>
                        <a:lnTo>
                          <a:pt x="122" y="231"/>
                        </a:lnTo>
                        <a:lnTo>
                          <a:pt x="122" y="233"/>
                        </a:lnTo>
                        <a:lnTo>
                          <a:pt x="121" y="234"/>
                        </a:lnTo>
                        <a:lnTo>
                          <a:pt x="119" y="233"/>
                        </a:lnTo>
                        <a:lnTo>
                          <a:pt x="118" y="235"/>
                        </a:lnTo>
                        <a:lnTo>
                          <a:pt x="119" y="237"/>
                        </a:lnTo>
                        <a:lnTo>
                          <a:pt x="121" y="239"/>
                        </a:lnTo>
                        <a:lnTo>
                          <a:pt x="122" y="245"/>
                        </a:lnTo>
                        <a:lnTo>
                          <a:pt x="119" y="242"/>
                        </a:lnTo>
                        <a:lnTo>
                          <a:pt x="117" y="241"/>
                        </a:lnTo>
                        <a:lnTo>
                          <a:pt x="115" y="238"/>
                        </a:lnTo>
                        <a:lnTo>
                          <a:pt x="116" y="243"/>
                        </a:lnTo>
                        <a:lnTo>
                          <a:pt x="115" y="244"/>
                        </a:lnTo>
                        <a:lnTo>
                          <a:pt x="113" y="245"/>
                        </a:lnTo>
                        <a:lnTo>
                          <a:pt x="112" y="248"/>
                        </a:lnTo>
                        <a:lnTo>
                          <a:pt x="114" y="249"/>
                        </a:lnTo>
                        <a:lnTo>
                          <a:pt x="115" y="248"/>
                        </a:lnTo>
                        <a:lnTo>
                          <a:pt x="116" y="245"/>
                        </a:lnTo>
                        <a:lnTo>
                          <a:pt x="117" y="246"/>
                        </a:lnTo>
                        <a:lnTo>
                          <a:pt x="116" y="248"/>
                        </a:lnTo>
                        <a:lnTo>
                          <a:pt x="116" y="250"/>
                        </a:lnTo>
                        <a:lnTo>
                          <a:pt x="117" y="252"/>
                        </a:lnTo>
                        <a:lnTo>
                          <a:pt x="115" y="254"/>
                        </a:lnTo>
                        <a:lnTo>
                          <a:pt x="112" y="252"/>
                        </a:lnTo>
                        <a:lnTo>
                          <a:pt x="110" y="255"/>
                        </a:lnTo>
                        <a:lnTo>
                          <a:pt x="109" y="254"/>
                        </a:lnTo>
                        <a:lnTo>
                          <a:pt x="106" y="257"/>
                        </a:lnTo>
                        <a:lnTo>
                          <a:pt x="106" y="259"/>
                        </a:lnTo>
                        <a:lnTo>
                          <a:pt x="104" y="261"/>
                        </a:lnTo>
                        <a:lnTo>
                          <a:pt x="102" y="262"/>
                        </a:lnTo>
                        <a:lnTo>
                          <a:pt x="100" y="268"/>
                        </a:lnTo>
                        <a:lnTo>
                          <a:pt x="103" y="267"/>
                        </a:lnTo>
                        <a:lnTo>
                          <a:pt x="106" y="265"/>
                        </a:lnTo>
                        <a:lnTo>
                          <a:pt x="107" y="266"/>
                        </a:lnTo>
                        <a:lnTo>
                          <a:pt x="102" y="269"/>
                        </a:lnTo>
                        <a:lnTo>
                          <a:pt x="102" y="271"/>
                        </a:lnTo>
                        <a:lnTo>
                          <a:pt x="103" y="274"/>
                        </a:lnTo>
                        <a:lnTo>
                          <a:pt x="102" y="276"/>
                        </a:lnTo>
                        <a:lnTo>
                          <a:pt x="98" y="278"/>
                        </a:lnTo>
                        <a:lnTo>
                          <a:pt x="94" y="274"/>
                        </a:lnTo>
                        <a:lnTo>
                          <a:pt x="94" y="274"/>
                        </a:lnTo>
                        <a:lnTo>
                          <a:pt x="91" y="278"/>
                        </a:lnTo>
                        <a:lnTo>
                          <a:pt x="88" y="280"/>
                        </a:lnTo>
                        <a:lnTo>
                          <a:pt x="88" y="282"/>
                        </a:lnTo>
                        <a:lnTo>
                          <a:pt x="86" y="284"/>
                        </a:lnTo>
                        <a:lnTo>
                          <a:pt x="81" y="291"/>
                        </a:lnTo>
                        <a:lnTo>
                          <a:pt x="80" y="293"/>
                        </a:lnTo>
                        <a:lnTo>
                          <a:pt x="81" y="296"/>
                        </a:lnTo>
                        <a:lnTo>
                          <a:pt x="81" y="297"/>
                        </a:lnTo>
                        <a:lnTo>
                          <a:pt x="75" y="301"/>
                        </a:lnTo>
                        <a:lnTo>
                          <a:pt x="75" y="304"/>
                        </a:lnTo>
                        <a:lnTo>
                          <a:pt x="76" y="305"/>
                        </a:lnTo>
                        <a:lnTo>
                          <a:pt x="79" y="304"/>
                        </a:lnTo>
                        <a:lnTo>
                          <a:pt x="78" y="308"/>
                        </a:lnTo>
                        <a:lnTo>
                          <a:pt x="80" y="312"/>
                        </a:lnTo>
                        <a:lnTo>
                          <a:pt x="82" y="312"/>
                        </a:lnTo>
                        <a:lnTo>
                          <a:pt x="92" y="305"/>
                        </a:lnTo>
                        <a:lnTo>
                          <a:pt x="99" y="301"/>
                        </a:lnTo>
                        <a:lnTo>
                          <a:pt x="100" y="300"/>
                        </a:lnTo>
                        <a:lnTo>
                          <a:pt x="102" y="301"/>
                        </a:lnTo>
                        <a:lnTo>
                          <a:pt x="101" y="302"/>
                        </a:lnTo>
                        <a:lnTo>
                          <a:pt x="97" y="305"/>
                        </a:lnTo>
                        <a:lnTo>
                          <a:pt x="94" y="305"/>
                        </a:lnTo>
                        <a:lnTo>
                          <a:pt x="92" y="307"/>
                        </a:lnTo>
                        <a:lnTo>
                          <a:pt x="89" y="309"/>
                        </a:lnTo>
                        <a:lnTo>
                          <a:pt x="90" y="312"/>
                        </a:lnTo>
                        <a:lnTo>
                          <a:pt x="90" y="312"/>
                        </a:lnTo>
                        <a:lnTo>
                          <a:pt x="85" y="314"/>
                        </a:lnTo>
                        <a:lnTo>
                          <a:pt x="83" y="314"/>
                        </a:lnTo>
                        <a:lnTo>
                          <a:pt x="81" y="315"/>
                        </a:lnTo>
                        <a:lnTo>
                          <a:pt x="82" y="317"/>
                        </a:lnTo>
                        <a:lnTo>
                          <a:pt x="81" y="318"/>
                        </a:lnTo>
                        <a:lnTo>
                          <a:pt x="78" y="317"/>
                        </a:lnTo>
                        <a:lnTo>
                          <a:pt x="78" y="314"/>
                        </a:lnTo>
                        <a:lnTo>
                          <a:pt x="76" y="310"/>
                        </a:lnTo>
                        <a:lnTo>
                          <a:pt x="75" y="309"/>
                        </a:lnTo>
                        <a:lnTo>
                          <a:pt x="73" y="309"/>
                        </a:lnTo>
                        <a:lnTo>
                          <a:pt x="72" y="310"/>
                        </a:lnTo>
                        <a:lnTo>
                          <a:pt x="70" y="310"/>
                        </a:lnTo>
                        <a:lnTo>
                          <a:pt x="68" y="313"/>
                        </a:lnTo>
                        <a:lnTo>
                          <a:pt x="68" y="314"/>
                        </a:lnTo>
                        <a:lnTo>
                          <a:pt x="70" y="316"/>
                        </a:lnTo>
                        <a:lnTo>
                          <a:pt x="70" y="317"/>
                        </a:lnTo>
                        <a:lnTo>
                          <a:pt x="67" y="319"/>
                        </a:lnTo>
                        <a:lnTo>
                          <a:pt x="66" y="317"/>
                        </a:lnTo>
                        <a:lnTo>
                          <a:pt x="66" y="315"/>
                        </a:lnTo>
                        <a:lnTo>
                          <a:pt x="65" y="313"/>
                        </a:lnTo>
                        <a:lnTo>
                          <a:pt x="57" y="317"/>
                        </a:lnTo>
                        <a:lnTo>
                          <a:pt x="56" y="318"/>
                        </a:lnTo>
                        <a:lnTo>
                          <a:pt x="55" y="321"/>
                        </a:lnTo>
                        <a:lnTo>
                          <a:pt x="53" y="321"/>
                        </a:lnTo>
                        <a:lnTo>
                          <a:pt x="54" y="323"/>
                        </a:lnTo>
                        <a:lnTo>
                          <a:pt x="53" y="324"/>
                        </a:lnTo>
                        <a:lnTo>
                          <a:pt x="50" y="324"/>
                        </a:lnTo>
                        <a:lnTo>
                          <a:pt x="50" y="323"/>
                        </a:lnTo>
                        <a:lnTo>
                          <a:pt x="50" y="322"/>
                        </a:lnTo>
                        <a:lnTo>
                          <a:pt x="49" y="322"/>
                        </a:lnTo>
                        <a:lnTo>
                          <a:pt x="48" y="323"/>
                        </a:lnTo>
                        <a:lnTo>
                          <a:pt x="48" y="325"/>
                        </a:lnTo>
                        <a:lnTo>
                          <a:pt x="48" y="325"/>
                        </a:lnTo>
                        <a:lnTo>
                          <a:pt x="45" y="325"/>
                        </a:lnTo>
                        <a:lnTo>
                          <a:pt x="41" y="327"/>
                        </a:lnTo>
                        <a:lnTo>
                          <a:pt x="40" y="331"/>
                        </a:lnTo>
                        <a:lnTo>
                          <a:pt x="39" y="335"/>
                        </a:lnTo>
                        <a:lnTo>
                          <a:pt x="37" y="333"/>
                        </a:lnTo>
                        <a:lnTo>
                          <a:pt x="34" y="333"/>
                        </a:lnTo>
                        <a:lnTo>
                          <a:pt x="32" y="335"/>
                        </a:lnTo>
                        <a:lnTo>
                          <a:pt x="31" y="337"/>
                        </a:lnTo>
                        <a:lnTo>
                          <a:pt x="34" y="339"/>
                        </a:lnTo>
                        <a:lnTo>
                          <a:pt x="32" y="340"/>
                        </a:lnTo>
                        <a:lnTo>
                          <a:pt x="35" y="341"/>
                        </a:lnTo>
                        <a:lnTo>
                          <a:pt x="38" y="340"/>
                        </a:lnTo>
                        <a:lnTo>
                          <a:pt x="40" y="342"/>
                        </a:lnTo>
                        <a:lnTo>
                          <a:pt x="41" y="343"/>
                        </a:lnTo>
                        <a:lnTo>
                          <a:pt x="39" y="345"/>
                        </a:lnTo>
                        <a:lnTo>
                          <a:pt x="40" y="347"/>
                        </a:lnTo>
                        <a:lnTo>
                          <a:pt x="37" y="346"/>
                        </a:lnTo>
                        <a:lnTo>
                          <a:pt x="35" y="346"/>
                        </a:lnTo>
                        <a:lnTo>
                          <a:pt x="28" y="345"/>
                        </a:lnTo>
                        <a:lnTo>
                          <a:pt x="27" y="345"/>
                        </a:lnTo>
                        <a:lnTo>
                          <a:pt x="25" y="347"/>
                        </a:lnTo>
                        <a:lnTo>
                          <a:pt x="23" y="346"/>
                        </a:lnTo>
                        <a:lnTo>
                          <a:pt x="21" y="347"/>
                        </a:lnTo>
                        <a:lnTo>
                          <a:pt x="21" y="348"/>
                        </a:lnTo>
                        <a:lnTo>
                          <a:pt x="23" y="349"/>
                        </a:lnTo>
                        <a:lnTo>
                          <a:pt x="21" y="349"/>
                        </a:lnTo>
                        <a:lnTo>
                          <a:pt x="22" y="351"/>
                        </a:lnTo>
                        <a:lnTo>
                          <a:pt x="24" y="351"/>
                        </a:lnTo>
                        <a:lnTo>
                          <a:pt x="25" y="350"/>
                        </a:lnTo>
                        <a:lnTo>
                          <a:pt x="23" y="353"/>
                        </a:lnTo>
                        <a:lnTo>
                          <a:pt x="24" y="355"/>
                        </a:lnTo>
                        <a:lnTo>
                          <a:pt x="25" y="360"/>
                        </a:lnTo>
                        <a:lnTo>
                          <a:pt x="24" y="360"/>
                        </a:lnTo>
                        <a:lnTo>
                          <a:pt x="23" y="356"/>
                        </a:lnTo>
                        <a:lnTo>
                          <a:pt x="21" y="354"/>
                        </a:lnTo>
                        <a:lnTo>
                          <a:pt x="19" y="356"/>
                        </a:lnTo>
                        <a:lnTo>
                          <a:pt x="17" y="358"/>
                        </a:lnTo>
                        <a:lnTo>
                          <a:pt x="16" y="361"/>
                        </a:lnTo>
                        <a:lnTo>
                          <a:pt x="18" y="362"/>
                        </a:lnTo>
                        <a:lnTo>
                          <a:pt x="18" y="365"/>
                        </a:lnTo>
                        <a:lnTo>
                          <a:pt x="15" y="363"/>
                        </a:lnTo>
                        <a:lnTo>
                          <a:pt x="14" y="361"/>
                        </a:lnTo>
                        <a:lnTo>
                          <a:pt x="12" y="361"/>
                        </a:lnTo>
                        <a:lnTo>
                          <a:pt x="8" y="361"/>
                        </a:lnTo>
                        <a:lnTo>
                          <a:pt x="8" y="363"/>
                        </a:lnTo>
                        <a:lnTo>
                          <a:pt x="8" y="365"/>
                        </a:lnTo>
                        <a:lnTo>
                          <a:pt x="3" y="361"/>
                        </a:lnTo>
                        <a:lnTo>
                          <a:pt x="2" y="362"/>
                        </a:lnTo>
                        <a:lnTo>
                          <a:pt x="5" y="366"/>
                        </a:lnTo>
                        <a:lnTo>
                          <a:pt x="3" y="368"/>
                        </a:lnTo>
                        <a:lnTo>
                          <a:pt x="3" y="369"/>
                        </a:lnTo>
                        <a:lnTo>
                          <a:pt x="12" y="369"/>
                        </a:lnTo>
                        <a:lnTo>
                          <a:pt x="19" y="367"/>
                        </a:lnTo>
                        <a:lnTo>
                          <a:pt x="15" y="369"/>
                        </a:lnTo>
                        <a:lnTo>
                          <a:pt x="15" y="370"/>
                        </a:lnTo>
                        <a:lnTo>
                          <a:pt x="19" y="370"/>
                        </a:lnTo>
                        <a:lnTo>
                          <a:pt x="21" y="369"/>
                        </a:lnTo>
                        <a:lnTo>
                          <a:pt x="22" y="370"/>
                        </a:lnTo>
                        <a:lnTo>
                          <a:pt x="19" y="371"/>
                        </a:lnTo>
                        <a:lnTo>
                          <a:pt x="15" y="372"/>
                        </a:lnTo>
                        <a:lnTo>
                          <a:pt x="10" y="372"/>
                        </a:lnTo>
                        <a:lnTo>
                          <a:pt x="8" y="371"/>
                        </a:lnTo>
                        <a:lnTo>
                          <a:pt x="7" y="371"/>
                        </a:lnTo>
                        <a:lnTo>
                          <a:pt x="3" y="373"/>
                        </a:lnTo>
                        <a:lnTo>
                          <a:pt x="3" y="375"/>
                        </a:lnTo>
                        <a:lnTo>
                          <a:pt x="1" y="375"/>
                        </a:lnTo>
                        <a:lnTo>
                          <a:pt x="1" y="375"/>
                        </a:lnTo>
                        <a:lnTo>
                          <a:pt x="0" y="378"/>
                        </a:lnTo>
                        <a:lnTo>
                          <a:pt x="5" y="379"/>
                        </a:lnTo>
                        <a:lnTo>
                          <a:pt x="4" y="381"/>
                        </a:lnTo>
                        <a:lnTo>
                          <a:pt x="5" y="383"/>
                        </a:lnTo>
                        <a:lnTo>
                          <a:pt x="3" y="384"/>
                        </a:lnTo>
                        <a:lnTo>
                          <a:pt x="1" y="387"/>
                        </a:lnTo>
                        <a:lnTo>
                          <a:pt x="2" y="388"/>
                        </a:lnTo>
                        <a:lnTo>
                          <a:pt x="1" y="390"/>
                        </a:lnTo>
                        <a:lnTo>
                          <a:pt x="1" y="392"/>
                        </a:lnTo>
                        <a:lnTo>
                          <a:pt x="2" y="393"/>
                        </a:lnTo>
                        <a:lnTo>
                          <a:pt x="2" y="395"/>
                        </a:lnTo>
                        <a:lnTo>
                          <a:pt x="6" y="396"/>
                        </a:lnTo>
                        <a:lnTo>
                          <a:pt x="15" y="392"/>
                        </a:lnTo>
                        <a:lnTo>
                          <a:pt x="17" y="394"/>
                        </a:lnTo>
                        <a:lnTo>
                          <a:pt x="20" y="394"/>
                        </a:lnTo>
                        <a:lnTo>
                          <a:pt x="21" y="390"/>
                        </a:lnTo>
                        <a:lnTo>
                          <a:pt x="24" y="386"/>
                        </a:lnTo>
                        <a:lnTo>
                          <a:pt x="24" y="388"/>
                        </a:lnTo>
                        <a:lnTo>
                          <a:pt x="24" y="392"/>
                        </a:lnTo>
                        <a:lnTo>
                          <a:pt x="25" y="394"/>
                        </a:lnTo>
                        <a:lnTo>
                          <a:pt x="28" y="394"/>
                        </a:lnTo>
                        <a:lnTo>
                          <a:pt x="31" y="392"/>
                        </a:lnTo>
                        <a:lnTo>
                          <a:pt x="32" y="394"/>
                        </a:lnTo>
                        <a:lnTo>
                          <a:pt x="35" y="390"/>
                        </a:lnTo>
                        <a:lnTo>
                          <a:pt x="36" y="383"/>
                        </a:lnTo>
                        <a:lnTo>
                          <a:pt x="40" y="381"/>
                        </a:lnTo>
                        <a:lnTo>
                          <a:pt x="40" y="383"/>
                        </a:lnTo>
                        <a:lnTo>
                          <a:pt x="38" y="387"/>
                        </a:lnTo>
                        <a:lnTo>
                          <a:pt x="37" y="390"/>
                        </a:lnTo>
                        <a:lnTo>
                          <a:pt x="37" y="392"/>
                        </a:lnTo>
                        <a:lnTo>
                          <a:pt x="38" y="391"/>
                        </a:lnTo>
                        <a:lnTo>
                          <a:pt x="40" y="390"/>
                        </a:lnTo>
                        <a:lnTo>
                          <a:pt x="42" y="391"/>
                        </a:lnTo>
                        <a:lnTo>
                          <a:pt x="38" y="394"/>
                        </a:lnTo>
                        <a:lnTo>
                          <a:pt x="33" y="396"/>
                        </a:lnTo>
                        <a:lnTo>
                          <a:pt x="32" y="399"/>
                        </a:lnTo>
                        <a:lnTo>
                          <a:pt x="34" y="401"/>
                        </a:lnTo>
                        <a:lnTo>
                          <a:pt x="30" y="403"/>
                        </a:lnTo>
                        <a:lnTo>
                          <a:pt x="30" y="400"/>
                        </a:lnTo>
                        <a:lnTo>
                          <a:pt x="29" y="398"/>
                        </a:lnTo>
                        <a:lnTo>
                          <a:pt x="27" y="396"/>
                        </a:lnTo>
                        <a:lnTo>
                          <a:pt x="23" y="396"/>
                        </a:lnTo>
                        <a:lnTo>
                          <a:pt x="20" y="397"/>
                        </a:lnTo>
                        <a:lnTo>
                          <a:pt x="16" y="396"/>
                        </a:lnTo>
                        <a:lnTo>
                          <a:pt x="14" y="397"/>
                        </a:lnTo>
                        <a:lnTo>
                          <a:pt x="11" y="396"/>
                        </a:lnTo>
                        <a:lnTo>
                          <a:pt x="8" y="399"/>
                        </a:lnTo>
                        <a:lnTo>
                          <a:pt x="3" y="397"/>
                        </a:lnTo>
                        <a:lnTo>
                          <a:pt x="1" y="401"/>
                        </a:lnTo>
                        <a:lnTo>
                          <a:pt x="1" y="404"/>
                        </a:lnTo>
                        <a:lnTo>
                          <a:pt x="4" y="404"/>
                        </a:lnTo>
                        <a:lnTo>
                          <a:pt x="5" y="404"/>
                        </a:lnTo>
                        <a:lnTo>
                          <a:pt x="5" y="408"/>
                        </a:lnTo>
                        <a:lnTo>
                          <a:pt x="3" y="407"/>
                        </a:lnTo>
                        <a:lnTo>
                          <a:pt x="1" y="405"/>
                        </a:lnTo>
                        <a:lnTo>
                          <a:pt x="1" y="406"/>
                        </a:lnTo>
                        <a:lnTo>
                          <a:pt x="0" y="406"/>
                        </a:lnTo>
                        <a:lnTo>
                          <a:pt x="0" y="407"/>
                        </a:lnTo>
                        <a:lnTo>
                          <a:pt x="3" y="412"/>
                        </a:lnTo>
                        <a:lnTo>
                          <a:pt x="5" y="413"/>
                        </a:lnTo>
                        <a:lnTo>
                          <a:pt x="8" y="410"/>
                        </a:lnTo>
                        <a:lnTo>
                          <a:pt x="11" y="409"/>
                        </a:lnTo>
                        <a:lnTo>
                          <a:pt x="7" y="413"/>
                        </a:lnTo>
                        <a:lnTo>
                          <a:pt x="6" y="416"/>
                        </a:lnTo>
                        <a:lnTo>
                          <a:pt x="7" y="417"/>
                        </a:lnTo>
                        <a:lnTo>
                          <a:pt x="4" y="418"/>
                        </a:lnTo>
                        <a:lnTo>
                          <a:pt x="2" y="420"/>
                        </a:lnTo>
                        <a:lnTo>
                          <a:pt x="3" y="422"/>
                        </a:lnTo>
                        <a:lnTo>
                          <a:pt x="5" y="424"/>
                        </a:lnTo>
                        <a:lnTo>
                          <a:pt x="5" y="426"/>
                        </a:lnTo>
                        <a:lnTo>
                          <a:pt x="7" y="425"/>
                        </a:lnTo>
                        <a:lnTo>
                          <a:pt x="8" y="422"/>
                        </a:lnTo>
                        <a:lnTo>
                          <a:pt x="8" y="425"/>
                        </a:lnTo>
                        <a:lnTo>
                          <a:pt x="11" y="429"/>
                        </a:lnTo>
                        <a:lnTo>
                          <a:pt x="9" y="429"/>
                        </a:lnTo>
                        <a:lnTo>
                          <a:pt x="6" y="431"/>
                        </a:lnTo>
                        <a:lnTo>
                          <a:pt x="6" y="433"/>
                        </a:lnTo>
                        <a:lnTo>
                          <a:pt x="8" y="434"/>
                        </a:lnTo>
                        <a:lnTo>
                          <a:pt x="11" y="432"/>
                        </a:lnTo>
                        <a:lnTo>
                          <a:pt x="12" y="429"/>
                        </a:lnTo>
                        <a:lnTo>
                          <a:pt x="12" y="425"/>
                        </a:lnTo>
                        <a:lnTo>
                          <a:pt x="15" y="423"/>
                        </a:lnTo>
                        <a:lnTo>
                          <a:pt x="18" y="420"/>
                        </a:lnTo>
                        <a:lnTo>
                          <a:pt x="21" y="414"/>
                        </a:lnTo>
                        <a:lnTo>
                          <a:pt x="24" y="412"/>
                        </a:lnTo>
                        <a:lnTo>
                          <a:pt x="25" y="413"/>
                        </a:lnTo>
                        <a:lnTo>
                          <a:pt x="25" y="414"/>
                        </a:lnTo>
                        <a:lnTo>
                          <a:pt x="29" y="413"/>
                        </a:lnTo>
                        <a:lnTo>
                          <a:pt x="32" y="414"/>
                        </a:lnTo>
                        <a:lnTo>
                          <a:pt x="27" y="416"/>
                        </a:lnTo>
                        <a:lnTo>
                          <a:pt x="27" y="419"/>
                        </a:lnTo>
                        <a:lnTo>
                          <a:pt x="25" y="421"/>
                        </a:lnTo>
                        <a:lnTo>
                          <a:pt x="25" y="417"/>
                        </a:lnTo>
                        <a:lnTo>
                          <a:pt x="24" y="417"/>
                        </a:lnTo>
                        <a:lnTo>
                          <a:pt x="21" y="421"/>
                        </a:lnTo>
                        <a:lnTo>
                          <a:pt x="18" y="425"/>
                        </a:lnTo>
                        <a:lnTo>
                          <a:pt x="20" y="426"/>
                        </a:lnTo>
                        <a:lnTo>
                          <a:pt x="20" y="427"/>
                        </a:lnTo>
                        <a:lnTo>
                          <a:pt x="17" y="429"/>
                        </a:lnTo>
                        <a:lnTo>
                          <a:pt x="11" y="436"/>
                        </a:lnTo>
                        <a:lnTo>
                          <a:pt x="14" y="437"/>
                        </a:lnTo>
                        <a:lnTo>
                          <a:pt x="19" y="437"/>
                        </a:lnTo>
                        <a:lnTo>
                          <a:pt x="20" y="436"/>
                        </a:lnTo>
                        <a:lnTo>
                          <a:pt x="21" y="437"/>
                        </a:lnTo>
                        <a:lnTo>
                          <a:pt x="15" y="439"/>
                        </a:lnTo>
                        <a:lnTo>
                          <a:pt x="14" y="441"/>
                        </a:lnTo>
                        <a:lnTo>
                          <a:pt x="14" y="442"/>
                        </a:lnTo>
                        <a:lnTo>
                          <a:pt x="11" y="442"/>
                        </a:lnTo>
                        <a:lnTo>
                          <a:pt x="9" y="443"/>
                        </a:lnTo>
                        <a:lnTo>
                          <a:pt x="7" y="442"/>
                        </a:lnTo>
                        <a:lnTo>
                          <a:pt x="5" y="446"/>
                        </a:lnTo>
                        <a:lnTo>
                          <a:pt x="3" y="448"/>
                        </a:lnTo>
                        <a:lnTo>
                          <a:pt x="3" y="451"/>
                        </a:lnTo>
                        <a:lnTo>
                          <a:pt x="5" y="451"/>
                        </a:lnTo>
                        <a:lnTo>
                          <a:pt x="5" y="452"/>
                        </a:lnTo>
                        <a:lnTo>
                          <a:pt x="7" y="452"/>
                        </a:lnTo>
                        <a:lnTo>
                          <a:pt x="8" y="450"/>
                        </a:lnTo>
                        <a:lnTo>
                          <a:pt x="10" y="452"/>
                        </a:lnTo>
                        <a:lnTo>
                          <a:pt x="11" y="452"/>
                        </a:lnTo>
                        <a:lnTo>
                          <a:pt x="12" y="450"/>
                        </a:lnTo>
                        <a:lnTo>
                          <a:pt x="12" y="448"/>
                        </a:lnTo>
                        <a:lnTo>
                          <a:pt x="14" y="450"/>
                        </a:lnTo>
                        <a:lnTo>
                          <a:pt x="18" y="447"/>
                        </a:lnTo>
                        <a:lnTo>
                          <a:pt x="20" y="446"/>
                        </a:lnTo>
                        <a:lnTo>
                          <a:pt x="21" y="447"/>
                        </a:lnTo>
                        <a:lnTo>
                          <a:pt x="17" y="452"/>
                        </a:lnTo>
                        <a:lnTo>
                          <a:pt x="19" y="452"/>
                        </a:lnTo>
                        <a:lnTo>
                          <a:pt x="19" y="455"/>
                        </a:lnTo>
                        <a:lnTo>
                          <a:pt x="17" y="457"/>
                        </a:lnTo>
                        <a:lnTo>
                          <a:pt x="16" y="459"/>
                        </a:lnTo>
                        <a:lnTo>
                          <a:pt x="14" y="461"/>
                        </a:lnTo>
                        <a:lnTo>
                          <a:pt x="15" y="463"/>
                        </a:lnTo>
                        <a:lnTo>
                          <a:pt x="15" y="464"/>
                        </a:lnTo>
                        <a:lnTo>
                          <a:pt x="13" y="464"/>
                        </a:lnTo>
                        <a:lnTo>
                          <a:pt x="11" y="464"/>
                        </a:lnTo>
                        <a:lnTo>
                          <a:pt x="10" y="463"/>
                        </a:lnTo>
                        <a:lnTo>
                          <a:pt x="10" y="463"/>
                        </a:lnTo>
                        <a:lnTo>
                          <a:pt x="7" y="472"/>
                        </a:lnTo>
                        <a:lnTo>
                          <a:pt x="11" y="477"/>
                        </a:lnTo>
                        <a:lnTo>
                          <a:pt x="17" y="482"/>
                        </a:lnTo>
                        <a:lnTo>
                          <a:pt x="21" y="485"/>
                        </a:lnTo>
                        <a:lnTo>
                          <a:pt x="24" y="485"/>
                        </a:lnTo>
                        <a:lnTo>
                          <a:pt x="27" y="481"/>
                        </a:lnTo>
                        <a:lnTo>
                          <a:pt x="27" y="486"/>
                        </a:lnTo>
                        <a:lnTo>
                          <a:pt x="26" y="490"/>
                        </a:lnTo>
                        <a:lnTo>
                          <a:pt x="28" y="489"/>
                        </a:lnTo>
                        <a:lnTo>
                          <a:pt x="31" y="490"/>
                        </a:lnTo>
                        <a:lnTo>
                          <a:pt x="32" y="487"/>
                        </a:lnTo>
                        <a:lnTo>
                          <a:pt x="36" y="488"/>
                        </a:lnTo>
                        <a:lnTo>
                          <a:pt x="34" y="490"/>
                        </a:lnTo>
                        <a:lnTo>
                          <a:pt x="38" y="492"/>
                        </a:lnTo>
                        <a:lnTo>
                          <a:pt x="42" y="491"/>
                        </a:lnTo>
                        <a:lnTo>
                          <a:pt x="46" y="488"/>
                        </a:lnTo>
                        <a:lnTo>
                          <a:pt x="47" y="484"/>
                        </a:lnTo>
                        <a:lnTo>
                          <a:pt x="49" y="487"/>
                        </a:lnTo>
                        <a:lnTo>
                          <a:pt x="55" y="483"/>
                        </a:lnTo>
                        <a:lnTo>
                          <a:pt x="61" y="476"/>
                        </a:lnTo>
                        <a:lnTo>
                          <a:pt x="64" y="474"/>
                        </a:lnTo>
                        <a:lnTo>
                          <a:pt x="65" y="470"/>
                        </a:lnTo>
                        <a:lnTo>
                          <a:pt x="67" y="469"/>
                        </a:lnTo>
                        <a:lnTo>
                          <a:pt x="68" y="467"/>
                        </a:lnTo>
                        <a:lnTo>
                          <a:pt x="72" y="462"/>
                        </a:lnTo>
                        <a:lnTo>
                          <a:pt x="72" y="460"/>
                        </a:lnTo>
                        <a:lnTo>
                          <a:pt x="75" y="462"/>
                        </a:lnTo>
                        <a:lnTo>
                          <a:pt x="79" y="462"/>
                        </a:lnTo>
                        <a:lnTo>
                          <a:pt x="81" y="461"/>
                        </a:lnTo>
                        <a:lnTo>
                          <a:pt x="83" y="457"/>
                        </a:lnTo>
                        <a:lnTo>
                          <a:pt x="83" y="455"/>
                        </a:lnTo>
                        <a:lnTo>
                          <a:pt x="85" y="453"/>
                        </a:lnTo>
                        <a:lnTo>
                          <a:pt x="85" y="450"/>
                        </a:lnTo>
                        <a:lnTo>
                          <a:pt x="83" y="448"/>
                        </a:lnTo>
                        <a:lnTo>
                          <a:pt x="81" y="446"/>
                        </a:lnTo>
                        <a:lnTo>
                          <a:pt x="83" y="445"/>
                        </a:lnTo>
                        <a:lnTo>
                          <a:pt x="83" y="444"/>
                        </a:lnTo>
                        <a:lnTo>
                          <a:pt x="82" y="440"/>
                        </a:lnTo>
                        <a:lnTo>
                          <a:pt x="83" y="441"/>
                        </a:lnTo>
                        <a:lnTo>
                          <a:pt x="85" y="443"/>
                        </a:lnTo>
                        <a:lnTo>
                          <a:pt x="85" y="446"/>
                        </a:lnTo>
                        <a:lnTo>
                          <a:pt x="87" y="445"/>
                        </a:lnTo>
                        <a:lnTo>
                          <a:pt x="87" y="443"/>
                        </a:lnTo>
                        <a:lnTo>
                          <a:pt x="85" y="441"/>
                        </a:lnTo>
                        <a:lnTo>
                          <a:pt x="85" y="437"/>
                        </a:lnTo>
                        <a:lnTo>
                          <a:pt x="85" y="435"/>
                        </a:lnTo>
                        <a:lnTo>
                          <a:pt x="87" y="436"/>
                        </a:lnTo>
                        <a:lnTo>
                          <a:pt x="88" y="435"/>
                        </a:lnTo>
                        <a:lnTo>
                          <a:pt x="89" y="435"/>
                        </a:lnTo>
                        <a:lnTo>
                          <a:pt x="89" y="438"/>
                        </a:lnTo>
                        <a:lnTo>
                          <a:pt x="88" y="439"/>
                        </a:lnTo>
                        <a:lnTo>
                          <a:pt x="87" y="440"/>
                        </a:lnTo>
                        <a:lnTo>
                          <a:pt x="88" y="444"/>
                        </a:lnTo>
                        <a:lnTo>
                          <a:pt x="89" y="452"/>
                        </a:lnTo>
                        <a:lnTo>
                          <a:pt x="89" y="455"/>
                        </a:lnTo>
                        <a:lnTo>
                          <a:pt x="92" y="455"/>
                        </a:lnTo>
                        <a:lnTo>
                          <a:pt x="94" y="457"/>
                        </a:lnTo>
                        <a:lnTo>
                          <a:pt x="96" y="457"/>
                        </a:lnTo>
                        <a:lnTo>
                          <a:pt x="97" y="459"/>
                        </a:lnTo>
                        <a:lnTo>
                          <a:pt x="98" y="460"/>
                        </a:lnTo>
                        <a:lnTo>
                          <a:pt x="98" y="467"/>
                        </a:lnTo>
                        <a:lnTo>
                          <a:pt x="99" y="463"/>
                        </a:lnTo>
                        <a:lnTo>
                          <a:pt x="100" y="465"/>
                        </a:lnTo>
                        <a:lnTo>
                          <a:pt x="102" y="464"/>
                        </a:lnTo>
                        <a:lnTo>
                          <a:pt x="105" y="453"/>
                        </a:lnTo>
                        <a:lnTo>
                          <a:pt x="103" y="450"/>
                        </a:lnTo>
                        <a:lnTo>
                          <a:pt x="103" y="444"/>
                        </a:lnTo>
                        <a:lnTo>
                          <a:pt x="107" y="438"/>
                        </a:lnTo>
                        <a:lnTo>
                          <a:pt x="107" y="435"/>
                        </a:lnTo>
                        <a:lnTo>
                          <a:pt x="115" y="431"/>
                        </a:lnTo>
                        <a:lnTo>
                          <a:pt x="116" y="429"/>
                        </a:lnTo>
                        <a:lnTo>
                          <a:pt x="117" y="424"/>
                        </a:lnTo>
                        <a:lnTo>
                          <a:pt x="116" y="422"/>
                        </a:lnTo>
                        <a:lnTo>
                          <a:pt x="118" y="413"/>
                        </a:lnTo>
                        <a:lnTo>
                          <a:pt x="115" y="403"/>
                        </a:lnTo>
                        <a:lnTo>
                          <a:pt x="113" y="400"/>
                        </a:lnTo>
                        <a:lnTo>
                          <a:pt x="113" y="398"/>
                        </a:lnTo>
                        <a:lnTo>
                          <a:pt x="118" y="396"/>
                        </a:lnTo>
                        <a:lnTo>
                          <a:pt x="120" y="393"/>
                        </a:lnTo>
                        <a:lnTo>
                          <a:pt x="122" y="387"/>
                        </a:lnTo>
                        <a:lnTo>
                          <a:pt x="122" y="382"/>
                        </a:lnTo>
                        <a:lnTo>
                          <a:pt x="115" y="377"/>
                        </a:lnTo>
                        <a:lnTo>
                          <a:pt x="113" y="373"/>
                        </a:lnTo>
                        <a:lnTo>
                          <a:pt x="113" y="366"/>
                        </a:lnTo>
                        <a:lnTo>
                          <a:pt x="113" y="354"/>
                        </a:lnTo>
                        <a:lnTo>
                          <a:pt x="112" y="350"/>
                        </a:lnTo>
                        <a:lnTo>
                          <a:pt x="111" y="349"/>
                        </a:lnTo>
                        <a:lnTo>
                          <a:pt x="111" y="345"/>
                        </a:lnTo>
                        <a:lnTo>
                          <a:pt x="112" y="343"/>
                        </a:lnTo>
                        <a:lnTo>
                          <a:pt x="112" y="338"/>
                        </a:lnTo>
                        <a:lnTo>
                          <a:pt x="113" y="335"/>
                        </a:lnTo>
                        <a:lnTo>
                          <a:pt x="113" y="331"/>
                        </a:lnTo>
                        <a:lnTo>
                          <a:pt x="115" y="328"/>
                        </a:lnTo>
                        <a:lnTo>
                          <a:pt x="114" y="327"/>
                        </a:lnTo>
                        <a:lnTo>
                          <a:pt x="111" y="323"/>
                        </a:lnTo>
                        <a:lnTo>
                          <a:pt x="111" y="318"/>
                        </a:lnTo>
                        <a:lnTo>
                          <a:pt x="112" y="312"/>
                        </a:lnTo>
                        <a:lnTo>
                          <a:pt x="114" y="308"/>
                        </a:lnTo>
                        <a:lnTo>
                          <a:pt x="121" y="299"/>
                        </a:lnTo>
                        <a:lnTo>
                          <a:pt x="126" y="295"/>
                        </a:lnTo>
                        <a:lnTo>
                          <a:pt x="132" y="293"/>
                        </a:lnTo>
                        <a:lnTo>
                          <a:pt x="137" y="295"/>
                        </a:lnTo>
                        <a:lnTo>
                          <a:pt x="141" y="295"/>
                        </a:lnTo>
                        <a:lnTo>
                          <a:pt x="144" y="292"/>
                        </a:lnTo>
                        <a:lnTo>
                          <a:pt x="145" y="288"/>
                        </a:lnTo>
                        <a:lnTo>
                          <a:pt x="145" y="282"/>
                        </a:lnTo>
                        <a:lnTo>
                          <a:pt x="143" y="279"/>
                        </a:lnTo>
                        <a:lnTo>
                          <a:pt x="139" y="275"/>
                        </a:lnTo>
                        <a:lnTo>
                          <a:pt x="139" y="272"/>
                        </a:lnTo>
                        <a:lnTo>
                          <a:pt x="144" y="262"/>
                        </a:lnTo>
                        <a:lnTo>
                          <a:pt x="149" y="252"/>
                        </a:lnTo>
                        <a:lnTo>
                          <a:pt x="152" y="237"/>
                        </a:lnTo>
                        <a:lnTo>
                          <a:pt x="152" y="229"/>
                        </a:lnTo>
                        <a:lnTo>
                          <a:pt x="152" y="223"/>
                        </a:lnTo>
                        <a:lnTo>
                          <a:pt x="152" y="219"/>
                        </a:lnTo>
                        <a:lnTo>
                          <a:pt x="153" y="217"/>
                        </a:lnTo>
                        <a:lnTo>
                          <a:pt x="157" y="217"/>
                        </a:lnTo>
                        <a:lnTo>
                          <a:pt x="162" y="213"/>
                        </a:lnTo>
                        <a:lnTo>
                          <a:pt x="163" y="210"/>
                        </a:lnTo>
                        <a:lnTo>
                          <a:pt x="164" y="204"/>
                        </a:lnTo>
                        <a:lnTo>
                          <a:pt x="166" y="199"/>
                        </a:lnTo>
                        <a:lnTo>
                          <a:pt x="172" y="190"/>
                        </a:lnTo>
                        <a:lnTo>
                          <a:pt x="174" y="187"/>
                        </a:lnTo>
                        <a:lnTo>
                          <a:pt x="178" y="183"/>
                        </a:lnTo>
                        <a:lnTo>
                          <a:pt x="180" y="179"/>
                        </a:lnTo>
                        <a:lnTo>
                          <a:pt x="180" y="176"/>
                        </a:lnTo>
                        <a:lnTo>
                          <a:pt x="180" y="173"/>
                        </a:lnTo>
                        <a:lnTo>
                          <a:pt x="176" y="166"/>
                        </a:lnTo>
                        <a:lnTo>
                          <a:pt x="177" y="162"/>
                        </a:lnTo>
                        <a:lnTo>
                          <a:pt x="182" y="157"/>
                        </a:lnTo>
                        <a:lnTo>
                          <a:pt x="183" y="154"/>
                        </a:lnTo>
                        <a:lnTo>
                          <a:pt x="184" y="151"/>
                        </a:lnTo>
                        <a:lnTo>
                          <a:pt x="185" y="146"/>
                        </a:lnTo>
                        <a:lnTo>
                          <a:pt x="187" y="142"/>
                        </a:lnTo>
                        <a:lnTo>
                          <a:pt x="193" y="137"/>
                        </a:lnTo>
                        <a:lnTo>
                          <a:pt x="196" y="136"/>
                        </a:lnTo>
                        <a:lnTo>
                          <a:pt x="200" y="138"/>
                        </a:lnTo>
                        <a:lnTo>
                          <a:pt x="202" y="141"/>
                        </a:lnTo>
                        <a:lnTo>
                          <a:pt x="204" y="142"/>
                        </a:lnTo>
                        <a:lnTo>
                          <a:pt x="206" y="137"/>
                        </a:lnTo>
                        <a:lnTo>
                          <a:pt x="208" y="131"/>
                        </a:lnTo>
                        <a:lnTo>
                          <a:pt x="209" y="128"/>
                        </a:lnTo>
                        <a:lnTo>
                          <a:pt x="208" y="121"/>
                        </a:lnTo>
                        <a:lnTo>
                          <a:pt x="209" y="119"/>
                        </a:lnTo>
                        <a:lnTo>
                          <a:pt x="211" y="118"/>
                        </a:lnTo>
                        <a:lnTo>
                          <a:pt x="214" y="117"/>
                        </a:lnTo>
                        <a:lnTo>
                          <a:pt x="222" y="118"/>
                        </a:lnTo>
                        <a:lnTo>
                          <a:pt x="235" y="123"/>
                        </a:lnTo>
                        <a:lnTo>
                          <a:pt x="238" y="122"/>
                        </a:lnTo>
                        <a:lnTo>
                          <a:pt x="239" y="120"/>
                        </a:lnTo>
                        <a:lnTo>
                          <a:pt x="236" y="117"/>
                        </a:lnTo>
                        <a:lnTo>
                          <a:pt x="236" y="114"/>
                        </a:lnTo>
                        <a:lnTo>
                          <a:pt x="238" y="111"/>
                        </a:lnTo>
                        <a:lnTo>
                          <a:pt x="239" y="106"/>
                        </a:lnTo>
                        <a:lnTo>
                          <a:pt x="240" y="105"/>
                        </a:lnTo>
                        <a:lnTo>
                          <a:pt x="241" y="102"/>
                        </a:lnTo>
                        <a:lnTo>
                          <a:pt x="240" y="99"/>
                        </a:lnTo>
                        <a:lnTo>
                          <a:pt x="239" y="98"/>
                        </a:lnTo>
                        <a:lnTo>
                          <a:pt x="239" y="95"/>
                        </a:lnTo>
                        <a:lnTo>
                          <a:pt x="240" y="94"/>
                        </a:lnTo>
                        <a:lnTo>
                          <a:pt x="247" y="94"/>
                        </a:lnTo>
                        <a:lnTo>
                          <a:pt x="248" y="92"/>
                        </a:lnTo>
                        <a:lnTo>
                          <a:pt x="251" y="91"/>
                        </a:lnTo>
                        <a:lnTo>
                          <a:pt x="253" y="92"/>
                        </a:lnTo>
                        <a:lnTo>
                          <a:pt x="255" y="91"/>
                        </a:lnTo>
                        <a:lnTo>
                          <a:pt x="255" y="88"/>
                        </a:lnTo>
                        <a:lnTo>
                          <a:pt x="254" y="84"/>
                        </a:lnTo>
                        <a:lnTo>
                          <a:pt x="258" y="82"/>
                        </a:lnTo>
                        <a:lnTo>
                          <a:pt x="262" y="84"/>
                        </a:lnTo>
                        <a:lnTo>
                          <a:pt x="265" y="88"/>
                        </a:lnTo>
                        <a:lnTo>
                          <a:pt x="274" y="100"/>
                        </a:lnTo>
                        <a:lnTo>
                          <a:pt x="275" y="106"/>
                        </a:lnTo>
                        <a:lnTo>
                          <a:pt x="277" y="108"/>
                        </a:lnTo>
                        <a:lnTo>
                          <a:pt x="284" y="109"/>
                        </a:lnTo>
                        <a:lnTo>
                          <a:pt x="288" y="111"/>
                        </a:lnTo>
                        <a:lnTo>
                          <a:pt x="292" y="111"/>
                        </a:lnTo>
                        <a:lnTo>
                          <a:pt x="296" y="108"/>
                        </a:lnTo>
                        <a:lnTo>
                          <a:pt x="301" y="103"/>
                        </a:lnTo>
                        <a:lnTo>
                          <a:pt x="304" y="105"/>
                        </a:lnTo>
                        <a:lnTo>
                          <a:pt x="307" y="108"/>
                        </a:lnTo>
                        <a:lnTo>
                          <a:pt x="308" y="111"/>
                        </a:lnTo>
                        <a:lnTo>
                          <a:pt x="311" y="112"/>
                        </a:lnTo>
                        <a:lnTo>
                          <a:pt x="315" y="110"/>
                        </a:lnTo>
                        <a:lnTo>
                          <a:pt x="319" y="107"/>
                        </a:lnTo>
                        <a:lnTo>
                          <a:pt x="321" y="103"/>
                        </a:lnTo>
                        <a:lnTo>
                          <a:pt x="329" y="97"/>
                        </a:lnTo>
                        <a:lnTo>
                          <a:pt x="329" y="94"/>
                        </a:lnTo>
                        <a:lnTo>
                          <a:pt x="329" y="87"/>
                        </a:lnTo>
                        <a:lnTo>
                          <a:pt x="329" y="83"/>
                        </a:lnTo>
                        <a:lnTo>
                          <a:pt x="330" y="71"/>
                        </a:lnTo>
                        <a:lnTo>
                          <a:pt x="334" y="62"/>
                        </a:lnTo>
                        <a:lnTo>
                          <a:pt x="337" y="58"/>
                        </a:lnTo>
                        <a:lnTo>
                          <a:pt x="340" y="56"/>
                        </a:lnTo>
                        <a:lnTo>
                          <a:pt x="348" y="55"/>
                        </a:lnTo>
                        <a:lnTo>
                          <a:pt x="359" y="50"/>
                        </a:lnTo>
                        <a:lnTo>
                          <a:pt x="365" y="49"/>
                        </a:lnTo>
                        <a:lnTo>
                          <a:pt x="367" y="50"/>
                        </a:lnTo>
                        <a:lnTo>
                          <a:pt x="370" y="56"/>
                        </a:lnTo>
                        <a:lnTo>
                          <a:pt x="373" y="59"/>
                        </a:lnTo>
                        <a:lnTo>
                          <a:pt x="378" y="60"/>
                        </a:lnTo>
                        <a:lnTo>
                          <a:pt x="383" y="65"/>
                        </a:lnTo>
                        <a:lnTo>
                          <a:pt x="385" y="73"/>
                        </a:lnTo>
                        <a:lnTo>
                          <a:pt x="386" y="78"/>
                        </a:lnTo>
                        <a:lnTo>
                          <a:pt x="380" y="85"/>
                        </a:lnTo>
                        <a:lnTo>
                          <a:pt x="379" y="89"/>
                        </a:lnTo>
                        <a:lnTo>
                          <a:pt x="379" y="92"/>
                        </a:lnTo>
                        <a:lnTo>
                          <a:pt x="382" y="94"/>
                        </a:lnTo>
                        <a:lnTo>
                          <a:pt x="383" y="94"/>
                        </a:lnTo>
                        <a:lnTo>
                          <a:pt x="385" y="91"/>
                        </a:lnTo>
                        <a:lnTo>
                          <a:pt x="386" y="90"/>
                        </a:lnTo>
                        <a:lnTo>
                          <a:pt x="386" y="87"/>
                        </a:lnTo>
                        <a:lnTo>
                          <a:pt x="386" y="86"/>
                        </a:lnTo>
                        <a:lnTo>
                          <a:pt x="396" y="80"/>
                        </a:lnTo>
                        <a:lnTo>
                          <a:pt x="398" y="78"/>
                        </a:lnTo>
                        <a:lnTo>
                          <a:pt x="399" y="69"/>
                        </a:lnTo>
                        <a:lnTo>
                          <a:pt x="406" y="73"/>
                        </a:lnTo>
                        <a:lnTo>
                          <a:pt x="410" y="72"/>
                        </a:lnTo>
                        <a:lnTo>
                          <a:pt x="410" y="71"/>
                        </a:lnTo>
                        <a:lnTo>
                          <a:pt x="411" y="67"/>
                        </a:lnTo>
                        <a:lnTo>
                          <a:pt x="411" y="64"/>
                        </a:lnTo>
                        <a:lnTo>
                          <a:pt x="411" y="6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9" name="Freeform 1406">
                    <a:extLst>
                      <a:ext uri="{FF2B5EF4-FFF2-40B4-BE49-F238E27FC236}">
                        <a16:creationId xmlns:a16="http://schemas.microsoft.com/office/drawing/2014/main" id="{9D72A1A9-165F-4206-8EDD-390B8332C312}"/>
                      </a:ext>
                    </a:extLst>
                  </p:cNvPr>
                  <p:cNvSpPr>
                    <a:spLocks/>
                  </p:cNvSpPr>
                  <p:nvPr/>
                </p:nvSpPr>
                <p:spPr bwMode="gray">
                  <a:xfrm>
                    <a:off x="5175339" y="2973186"/>
                    <a:ext cx="7149" cy="7149"/>
                  </a:xfrm>
                  <a:custGeom>
                    <a:avLst/>
                    <a:gdLst>
                      <a:gd name="T0" fmla="*/ 6 w 6"/>
                      <a:gd name="T1" fmla="*/ 3 h 6"/>
                      <a:gd name="T2" fmla="*/ 6 w 6"/>
                      <a:gd name="T3" fmla="*/ 2 h 6"/>
                      <a:gd name="T4" fmla="*/ 5 w 6"/>
                      <a:gd name="T5" fmla="*/ 0 h 6"/>
                      <a:gd name="T6" fmla="*/ 3 w 6"/>
                      <a:gd name="T7" fmla="*/ 0 h 6"/>
                      <a:gd name="T8" fmla="*/ 1 w 6"/>
                      <a:gd name="T9" fmla="*/ 1 h 6"/>
                      <a:gd name="T10" fmla="*/ 0 w 6"/>
                      <a:gd name="T11" fmla="*/ 2 h 6"/>
                      <a:gd name="T12" fmla="*/ 0 w 6"/>
                      <a:gd name="T13" fmla="*/ 2 h 6"/>
                      <a:gd name="T14" fmla="*/ 0 w 6"/>
                      <a:gd name="T15" fmla="*/ 2 h 6"/>
                      <a:gd name="T16" fmla="*/ 0 w 6"/>
                      <a:gd name="T17" fmla="*/ 3 h 6"/>
                      <a:gd name="T18" fmla="*/ 0 w 6"/>
                      <a:gd name="T19" fmla="*/ 3 h 6"/>
                      <a:gd name="T20" fmla="*/ 0 w 6"/>
                      <a:gd name="T21" fmla="*/ 3 h 6"/>
                      <a:gd name="T22" fmla="*/ 0 w 6"/>
                      <a:gd name="T23" fmla="*/ 4 h 6"/>
                      <a:gd name="T24" fmla="*/ 0 w 6"/>
                      <a:gd name="T25" fmla="*/ 4 h 6"/>
                      <a:gd name="T26" fmla="*/ 1 w 6"/>
                      <a:gd name="T27" fmla="*/ 3 h 6"/>
                      <a:gd name="T28" fmla="*/ 1 w 6"/>
                      <a:gd name="T29" fmla="*/ 3 h 6"/>
                      <a:gd name="T30" fmla="*/ 2 w 6"/>
                      <a:gd name="T31" fmla="*/ 4 h 6"/>
                      <a:gd name="T32" fmla="*/ 3 w 6"/>
                      <a:gd name="T33" fmla="*/ 4 h 6"/>
                      <a:gd name="T34" fmla="*/ 3 w 6"/>
                      <a:gd name="T35" fmla="*/ 4 h 6"/>
                      <a:gd name="T36" fmla="*/ 3 w 6"/>
                      <a:gd name="T37" fmla="*/ 4 h 6"/>
                      <a:gd name="T38" fmla="*/ 3 w 6"/>
                      <a:gd name="T39" fmla="*/ 4 h 6"/>
                      <a:gd name="T40" fmla="*/ 2 w 6"/>
                      <a:gd name="T41" fmla="*/ 4 h 6"/>
                      <a:gd name="T42" fmla="*/ 2 w 6"/>
                      <a:gd name="T43" fmla="*/ 4 h 6"/>
                      <a:gd name="T44" fmla="*/ 2 w 6"/>
                      <a:gd name="T45" fmla="*/ 5 h 6"/>
                      <a:gd name="T46" fmla="*/ 3 w 6"/>
                      <a:gd name="T47" fmla="*/ 6 h 6"/>
                      <a:gd name="T48" fmla="*/ 5 w 6"/>
                      <a:gd name="T49" fmla="*/ 5 h 6"/>
                      <a:gd name="T50" fmla="*/ 5 w 6"/>
                      <a:gd name="T51" fmla="*/ 5 h 6"/>
                      <a:gd name="T52" fmla="*/ 5 w 6"/>
                      <a:gd name="T53" fmla="*/ 4 h 6"/>
                      <a:gd name="T54" fmla="*/ 6 w 6"/>
                      <a:gd name="T55" fmla="*/ 4 h 6"/>
                      <a:gd name="T56" fmla="*/ 6 w 6"/>
                      <a:gd name="T57" fmla="*/ 4 h 6"/>
                      <a:gd name="T58" fmla="*/ 6 w 6"/>
                      <a:gd name="T59" fmla="*/ 3 h 6"/>
                      <a:gd name="T60" fmla="*/ 6 w 6"/>
                      <a:gd name="T6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 h="6">
                        <a:moveTo>
                          <a:pt x="6" y="3"/>
                        </a:moveTo>
                        <a:lnTo>
                          <a:pt x="6" y="2"/>
                        </a:lnTo>
                        <a:lnTo>
                          <a:pt x="5" y="0"/>
                        </a:lnTo>
                        <a:lnTo>
                          <a:pt x="3" y="0"/>
                        </a:lnTo>
                        <a:lnTo>
                          <a:pt x="1" y="1"/>
                        </a:lnTo>
                        <a:lnTo>
                          <a:pt x="0" y="2"/>
                        </a:lnTo>
                        <a:lnTo>
                          <a:pt x="0" y="2"/>
                        </a:lnTo>
                        <a:lnTo>
                          <a:pt x="0" y="2"/>
                        </a:lnTo>
                        <a:lnTo>
                          <a:pt x="0" y="3"/>
                        </a:lnTo>
                        <a:lnTo>
                          <a:pt x="0" y="3"/>
                        </a:lnTo>
                        <a:lnTo>
                          <a:pt x="0" y="3"/>
                        </a:lnTo>
                        <a:lnTo>
                          <a:pt x="0" y="4"/>
                        </a:lnTo>
                        <a:lnTo>
                          <a:pt x="0" y="4"/>
                        </a:lnTo>
                        <a:lnTo>
                          <a:pt x="1" y="3"/>
                        </a:lnTo>
                        <a:lnTo>
                          <a:pt x="1" y="3"/>
                        </a:lnTo>
                        <a:lnTo>
                          <a:pt x="2" y="4"/>
                        </a:lnTo>
                        <a:lnTo>
                          <a:pt x="3" y="4"/>
                        </a:lnTo>
                        <a:lnTo>
                          <a:pt x="3" y="4"/>
                        </a:lnTo>
                        <a:lnTo>
                          <a:pt x="3" y="4"/>
                        </a:lnTo>
                        <a:lnTo>
                          <a:pt x="3" y="4"/>
                        </a:lnTo>
                        <a:lnTo>
                          <a:pt x="2" y="4"/>
                        </a:lnTo>
                        <a:lnTo>
                          <a:pt x="2" y="4"/>
                        </a:lnTo>
                        <a:lnTo>
                          <a:pt x="2" y="5"/>
                        </a:lnTo>
                        <a:lnTo>
                          <a:pt x="3" y="6"/>
                        </a:lnTo>
                        <a:lnTo>
                          <a:pt x="5" y="5"/>
                        </a:lnTo>
                        <a:lnTo>
                          <a:pt x="5" y="5"/>
                        </a:lnTo>
                        <a:lnTo>
                          <a:pt x="5" y="4"/>
                        </a:lnTo>
                        <a:lnTo>
                          <a:pt x="6" y="4"/>
                        </a:lnTo>
                        <a:lnTo>
                          <a:pt x="6" y="4"/>
                        </a:lnTo>
                        <a:lnTo>
                          <a:pt x="6" y="3"/>
                        </a:lnTo>
                        <a:lnTo>
                          <a:pt x="6"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0" name="Freeform 1408">
                    <a:extLst>
                      <a:ext uri="{FF2B5EF4-FFF2-40B4-BE49-F238E27FC236}">
                        <a16:creationId xmlns:a16="http://schemas.microsoft.com/office/drawing/2014/main" id="{83556EE1-B1F8-452F-8A3B-53A07B1008AB}"/>
                      </a:ext>
                    </a:extLst>
                  </p:cNvPr>
                  <p:cNvSpPr>
                    <a:spLocks/>
                  </p:cNvSpPr>
                  <p:nvPr/>
                </p:nvSpPr>
                <p:spPr bwMode="gray">
                  <a:xfrm>
                    <a:off x="5183680" y="2957698"/>
                    <a:ext cx="11914" cy="7149"/>
                  </a:xfrm>
                  <a:custGeom>
                    <a:avLst/>
                    <a:gdLst>
                      <a:gd name="T0" fmla="*/ 10 w 10"/>
                      <a:gd name="T1" fmla="*/ 4 h 6"/>
                      <a:gd name="T2" fmla="*/ 10 w 10"/>
                      <a:gd name="T3" fmla="*/ 4 h 6"/>
                      <a:gd name="T4" fmla="*/ 9 w 10"/>
                      <a:gd name="T5" fmla="*/ 1 h 6"/>
                      <a:gd name="T6" fmla="*/ 9 w 10"/>
                      <a:gd name="T7" fmla="*/ 0 h 6"/>
                      <a:gd name="T8" fmla="*/ 8 w 10"/>
                      <a:gd name="T9" fmla="*/ 1 h 6"/>
                      <a:gd name="T10" fmla="*/ 8 w 10"/>
                      <a:gd name="T11" fmla="*/ 1 h 6"/>
                      <a:gd name="T12" fmla="*/ 7 w 10"/>
                      <a:gd name="T13" fmla="*/ 2 h 6"/>
                      <a:gd name="T14" fmla="*/ 7 w 10"/>
                      <a:gd name="T15" fmla="*/ 3 h 6"/>
                      <a:gd name="T16" fmla="*/ 4 w 10"/>
                      <a:gd name="T17" fmla="*/ 4 h 6"/>
                      <a:gd name="T18" fmla="*/ 3 w 10"/>
                      <a:gd name="T19" fmla="*/ 4 h 6"/>
                      <a:gd name="T20" fmla="*/ 3 w 10"/>
                      <a:gd name="T21" fmla="*/ 5 h 6"/>
                      <a:gd name="T22" fmla="*/ 2 w 10"/>
                      <a:gd name="T23" fmla="*/ 5 h 6"/>
                      <a:gd name="T24" fmla="*/ 2 w 10"/>
                      <a:gd name="T25" fmla="*/ 5 h 6"/>
                      <a:gd name="T26" fmla="*/ 0 w 10"/>
                      <a:gd name="T27" fmla="*/ 6 h 6"/>
                      <a:gd name="T28" fmla="*/ 0 w 10"/>
                      <a:gd name="T29" fmla="*/ 6 h 6"/>
                      <a:gd name="T30" fmla="*/ 0 w 10"/>
                      <a:gd name="T31" fmla="*/ 6 h 6"/>
                      <a:gd name="T32" fmla="*/ 1 w 10"/>
                      <a:gd name="T33" fmla="*/ 6 h 6"/>
                      <a:gd name="T34" fmla="*/ 1 w 10"/>
                      <a:gd name="T35" fmla="*/ 6 h 6"/>
                      <a:gd name="T36" fmla="*/ 5 w 10"/>
                      <a:gd name="T37" fmla="*/ 6 h 6"/>
                      <a:gd name="T38" fmla="*/ 7 w 10"/>
                      <a:gd name="T39" fmla="*/ 6 h 6"/>
                      <a:gd name="T40" fmla="*/ 8 w 10"/>
                      <a:gd name="T41" fmla="*/ 5 h 6"/>
                      <a:gd name="T42" fmla="*/ 8 w 10"/>
                      <a:gd name="T43" fmla="*/ 5 h 6"/>
                      <a:gd name="T44" fmla="*/ 9 w 10"/>
                      <a:gd name="T45" fmla="*/ 5 h 6"/>
                      <a:gd name="T46" fmla="*/ 9 w 10"/>
                      <a:gd name="T47" fmla="*/ 5 h 6"/>
                      <a:gd name="T48" fmla="*/ 9 w 10"/>
                      <a:gd name="T49" fmla="*/ 4 h 6"/>
                      <a:gd name="T50" fmla="*/ 10 w 10"/>
                      <a:gd name="T5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6">
                        <a:moveTo>
                          <a:pt x="10" y="4"/>
                        </a:moveTo>
                        <a:lnTo>
                          <a:pt x="10" y="4"/>
                        </a:lnTo>
                        <a:lnTo>
                          <a:pt x="9" y="1"/>
                        </a:lnTo>
                        <a:lnTo>
                          <a:pt x="9" y="0"/>
                        </a:lnTo>
                        <a:lnTo>
                          <a:pt x="8" y="1"/>
                        </a:lnTo>
                        <a:lnTo>
                          <a:pt x="8" y="1"/>
                        </a:lnTo>
                        <a:lnTo>
                          <a:pt x="7" y="2"/>
                        </a:lnTo>
                        <a:lnTo>
                          <a:pt x="7" y="3"/>
                        </a:lnTo>
                        <a:lnTo>
                          <a:pt x="4" y="4"/>
                        </a:lnTo>
                        <a:lnTo>
                          <a:pt x="3" y="4"/>
                        </a:lnTo>
                        <a:lnTo>
                          <a:pt x="3" y="5"/>
                        </a:lnTo>
                        <a:lnTo>
                          <a:pt x="2" y="5"/>
                        </a:lnTo>
                        <a:lnTo>
                          <a:pt x="2" y="5"/>
                        </a:lnTo>
                        <a:lnTo>
                          <a:pt x="0" y="6"/>
                        </a:lnTo>
                        <a:lnTo>
                          <a:pt x="0" y="6"/>
                        </a:lnTo>
                        <a:lnTo>
                          <a:pt x="0" y="6"/>
                        </a:lnTo>
                        <a:lnTo>
                          <a:pt x="1" y="6"/>
                        </a:lnTo>
                        <a:lnTo>
                          <a:pt x="1" y="6"/>
                        </a:lnTo>
                        <a:lnTo>
                          <a:pt x="5" y="6"/>
                        </a:lnTo>
                        <a:lnTo>
                          <a:pt x="7" y="6"/>
                        </a:lnTo>
                        <a:lnTo>
                          <a:pt x="8" y="5"/>
                        </a:lnTo>
                        <a:lnTo>
                          <a:pt x="8" y="5"/>
                        </a:lnTo>
                        <a:lnTo>
                          <a:pt x="9" y="5"/>
                        </a:lnTo>
                        <a:lnTo>
                          <a:pt x="9" y="5"/>
                        </a:lnTo>
                        <a:lnTo>
                          <a:pt x="9" y="4"/>
                        </a:lnTo>
                        <a:lnTo>
                          <a:pt x="10"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1" name="Freeform 1413">
                    <a:extLst>
                      <a:ext uri="{FF2B5EF4-FFF2-40B4-BE49-F238E27FC236}">
                        <a16:creationId xmlns:a16="http://schemas.microsoft.com/office/drawing/2014/main" id="{6DE00777-B515-4C43-8E5F-C03268014320}"/>
                      </a:ext>
                    </a:extLst>
                  </p:cNvPr>
                  <p:cNvSpPr>
                    <a:spLocks/>
                  </p:cNvSpPr>
                  <p:nvPr/>
                </p:nvSpPr>
                <p:spPr bwMode="gray">
                  <a:xfrm>
                    <a:off x="5269459" y="2759928"/>
                    <a:ext cx="7149" cy="14297"/>
                  </a:xfrm>
                  <a:custGeom>
                    <a:avLst/>
                    <a:gdLst>
                      <a:gd name="T0" fmla="*/ 10 w 10"/>
                      <a:gd name="T1" fmla="*/ 2 h 22"/>
                      <a:gd name="T2" fmla="*/ 10 w 10"/>
                      <a:gd name="T3" fmla="*/ 2 h 22"/>
                      <a:gd name="T4" fmla="*/ 10 w 10"/>
                      <a:gd name="T5" fmla="*/ 2 h 22"/>
                      <a:gd name="T6" fmla="*/ 10 w 10"/>
                      <a:gd name="T7" fmla="*/ 1 h 22"/>
                      <a:gd name="T8" fmla="*/ 8 w 10"/>
                      <a:gd name="T9" fmla="*/ 0 h 22"/>
                      <a:gd name="T10" fmla="*/ 7 w 10"/>
                      <a:gd name="T11" fmla="*/ 0 h 22"/>
                      <a:gd name="T12" fmla="*/ 0 w 10"/>
                      <a:gd name="T13" fmla="*/ 21 h 22"/>
                      <a:gd name="T14" fmla="*/ 0 w 10"/>
                      <a:gd name="T15" fmla="*/ 22 h 22"/>
                      <a:gd name="T16" fmla="*/ 1 w 10"/>
                      <a:gd name="T17" fmla="*/ 22 h 22"/>
                      <a:gd name="T18" fmla="*/ 6 w 10"/>
                      <a:gd name="T19" fmla="*/ 17 h 22"/>
                      <a:gd name="T20" fmla="*/ 9 w 10"/>
                      <a:gd name="T21" fmla="*/ 11 h 22"/>
                      <a:gd name="T22" fmla="*/ 10 w 10"/>
                      <a:gd name="T23" fmla="*/ 11 h 22"/>
                      <a:gd name="T24" fmla="*/ 10 w 10"/>
                      <a:gd name="T25" fmla="*/ 10 h 22"/>
                      <a:gd name="T26" fmla="*/ 9 w 10"/>
                      <a:gd name="T27" fmla="*/ 7 h 22"/>
                      <a:gd name="T28" fmla="*/ 9 w 10"/>
                      <a:gd name="T29" fmla="*/ 6 h 22"/>
                      <a:gd name="T30" fmla="*/ 9 w 10"/>
                      <a:gd name="T31" fmla="*/ 6 h 22"/>
                      <a:gd name="T32" fmla="*/ 8 w 10"/>
                      <a:gd name="T33" fmla="*/ 6 h 22"/>
                      <a:gd name="T34" fmla="*/ 8 w 10"/>
                      <a:gd name="T35" fmla="*/ 7 h 22"/>
                      <a:gd name="T36" fmla="*/ 8 w 10"/>
                      <a:gd name="T37" fmla="*/ 7 h 22"/>
                      <a:gd name="T38" fmla="*/ 8 w 10"/>
                      <a:gd name="T39" fmla="*/ 7 h 22"/>
                      <a:gd name="T40" fmla="*/ 7 w 10"/>
                      <a:gd name="T41" fmla="*/ 7 h 22"/>
                      <a:gd name="T42" fmla="*/ 7 w 10"/>
                      <a:gd name="T43" fmla="*/ 6 h 22"/>
                      <a:gd name="T44" fmla="*/ 9 w 10"/>
                      <a:gd name="T45" fmla="*/ 4 h 22"/>
                      <a:gd name="T46" fmla="*/ 9 w 10"/>
                      <a:gd name="T47" fmla="*/ 3 h 22"/>
                      <a:gd name="T48" fmla="*/ 10 w 10"/>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2">
                        <a:moveTo>
                          <a:pt x="10" y="2"/>
                        </a:moveTo>
                        <a:cubicBezTo>
                          <a:pt x="10" y="2"/>
                          <a:pt x="10" y="2"/>
                          <a:pt x="10" y="2"/>
                        </a:cubicBezTo>
                        <a:cubicBezTo>
                          <a:pt x="10" y="2"/>
                          <a:pt x="10" y="2"/>
                          <a:pt x="10" y="2"/>
                        </a:cubicBezTo>
                        <a:cubicBezTo>
                          <a:pt x="10" y="1"/>
                          <a:pt x="10" y="1"/>
                          <a:pt x="10" y="1"/>
                        </a:cubicBezTo>
                        <a:cubicBezTo>
                          <a:pt x="8" y="0"/>
                          <a:pt x="8" y="0"/>
                          <a:pt x="8" y="0"/>
                        </a:cubicBezTo>
                        <a:cubicBezTo>
                          <a:pt x="7" y="0"/>
                          <a:pt x="7" y="0"/>
                          <a:pt x="7" y="0"/>
                        </a:cubicBezTo>
                        <a:cubicBezTo>
                          <a:pt x="3" y="9"/>
                          <a:pt x="4" y="12"/>
                          <a:pt x="0" y="21"/>
                        </a:cubicBezTo>
                        <a:cubicBezTo>
                          <a:pt x="0" y="22"/>
                          <a:pt x="0" y="22"/>
                          <a:pt x="0" y="22"/>
                        </a:cubicBezTo>
                        <a:cubicBezTo>
                          <a:pt x="1" y="22"/>
                          <a:pt x="1" y="22"/>
                          <a:pt x="1" y="22"/>
                        </a:cubicBezTo>
                        <a:cubicBezTo>
                          <a:pt x="6" y="17"/>
                          <a:pt x="6" y="17"/>
                          <a:pt x="6" y="17"/>
                        </a:cubicBezTo>
                        <a:cubicBezTo>
                          <a:pt x="9" y="11"/>
                          <a:pt x="9" y="11"/>
                          <a:pt x="9" y="11"/>
                        </a:cubicBezTo>
                        <a:cubicBezTo>
                          <a:pt x="10" y="11"/>
                          <a:pt x="10" y="11"/>
                          <a:pt x="10" y="11"/>
                        </a:cubicBezTo>
                        <a:cubicBezTo>
                          <a:pt x="10" y="10"/>
                          <a:pt x="10" y="10"/>
                          <a:pt x="10" y="10"/>
                        </a:cubicBezTo>
                        <a:cubicBezTo>
                          <a:pt x="9" y="7"/>
                          <a:pt x="9" y="7"/>
                          <a:pt x="9" y="7"/>
                        </a:cubicBezTo>
                        <a:cubicBezTo>
                          <a:pt x="9" y="6"/>
                          <a:pt x="9" y="6"/>
                          <a:pt x="9" y="6"/>
                        </a:cubicBezTo>
                        <a:cubicBezTo>
                          <a:pt x="9" y="6"/>
                          <a:pt x="9" y="6"/>
                          <a:pt x="9" y="6"/>
                        </a:cubicBezTo>
                        <a:cubicBezTo>
                          <a:pt x="8" y="6"/>
                          <a:pt x="8" y="6"/>
                          <a:pt x="8" y="6"/>
                        </a:cubicBezTo>
                        <a:cubicBezTo>
                          <a:pt x="8" y="7"/>
                          <a:pt x="8" y="7"/>
                          <a:pt x="8" y="7"/>
                        </a:cubicBezTo>
                        <a:cubicBezTo>
                          <a:pt x="8" y="7"/>
                          <a:pt x="8" y="7"/>
                          <a:pt x="8" y="7"/>
                        </a:cubicBezTo>
                        <a:cubicBezTo>
                          <a:pt x="8" y="7"/>
                          <a:pt x="8" y="7"/>
                          <a:pt x="8" y="7"/>
                        </a:cubicBezTo>
                        <a:cubicBezTo>
                          <a:pt x="7" y="7"/>
                          <a:pt x="7" y="7"/>
                          <a:pt x="7" y="7"/>
                        </a:cubicBezTo>
                        <a:cubicBezTo>
                          <a:pt x="7" y="6"/>
                          <a:pt x="7" y="6"/>
                          <a:pt x="7" y="6"/>
                        </a:cubicBezTo>
                        <a:cubicBezTo>
                          <a:pt x="9" y="4"/>
                          <a:pt x="9" y="4"/>
                          <a:pt x="9" y="4"/>
                        </a:cubicBezTo>
                        <a:cubicBezTo>
                          <a:pt x="9" y="3"/>
                          <a:pt x="9" y="3"/>
                          <a:pt x="9" y="3"/>
                        </a:cubicBezTo>
                        <a:cubicBezTo>
                          <a:pt x="10" y="2"/>
                          <a:pt x="10" y="2"/>
                          <a:pt x="10" y="2"/>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2" name="Freeform 1414">
                    <a:extLst>
                      <a:ext uri="{FF2B5EF4-FFF2-40B4-BE49-F238E27FC236}">
                        <a16:creationId xmlns:a16="http://schemas.microsoft.com/office/drawing/2014/main" id="{FFE0508D-1EE3-4B16-9177-A2E72BD9FAF5}"/>
                      </a:ext>
                    </a:extLst>
                  </p:cNvPr>
                  <p:cNvSpPr>
                    <a:spLocks/>
                  </p:cNvSpPr>
                  <p:nvPr/>
                </p:nvSpPr>
                <p:spPr bwMode="gray">
                  <a:xfrm>
                    <a:off x="5276608" y="2756354"/>
                    <a:ext cx="4765" cy="9531"/>
                  </a:xfrm>
                  <a:custGeom>
                    <a:avLst/>
                    <a:gdLst>
                      <a:gd name="T0" fmla="*/ 4 w 4"/>
                      <a:gd name="T1" fmla="*/ 1 h 8"/>
                      <a:gd name="T2" fmla="*/ 4 w 4"/>
                      <a:gd name="T3" fmla="*/ 1 h 8"/>
                      <a:gd name="T4" fmla="*/ 4 w 4"/>
                      <a:gd name="T5" fmla="*/ 1 h 8"/>
                      <a:gd name="T6" fmla="*/ 4 w 4"/>
                      <a:gd name="T7" fmla="*/ 1 h 8"/>
                      <a:gd name="T8" fmla="*/ 3 w 4"/>
                      <a:gd name="T9" fmla="*/ 0 h 8"/>
                      <a:gd name="T10" fmla="*/ 2 w 4"/>
                      <a:gd name="T11" fmla="*/ 0 h 8"/>
                      <a:gd name="T12" fmla="*/ 2 w 4"/>
                      <a:gd name="T13" fmla="*/ 1 h 8"/>
                      <a:gd name="T14" fmla="*/ 2 w 4"/>
                      <a:gd name="T15" fmla="*/ 1 h 8"/>
                      <a:gd name="T16" fmla="*/ 2 w 4"/>
                      <a:gd name="T17" fmla="*/ 1 h 8"/>
                      <a:gd name="T18" fmla="*/ 0 w 4"/>
                      <a:gd name="T19" fmla="*/ 5 h 8"/>
                      <a:gd name="T20" fmla="*/ 0 w 4"/>
                      <a:gd name="T21" fmla="*/ 5 h 8"/>
                      <a:gd name="T22" fmla="*/ 0 w 4"/>
                      <a:gd name="T23" fmla="*/ 6 h 8"/>
                      <a:gd name="T24" fmla="*/ 0 w 4"/>
                      <a:gd name="T25" fmla="*/ 7 h 8"/>
                      <a:gd name="T26" fmla="*/ 1 w 4"/>
                      <a:gd name="T27" fmla="*/ 7 h 8"/>
                      <a:gd name="T28" fmla="*/ 2 w 4"/>
                      <a:gd name="T29" fmla="*/ 8 h 8"/>
                      <a:gd name="T30" fmla="*/ 2 w 4"/>
                      <a:gd name="T31" fmla="*/ 8 h 8"/>
                      <a:gd name="T32" fmla="*/ 3 w 4"/>
                      <a:gd name="T33" fmla="*/ 7 h 8"/>
                      <a:gd name="T34" fmla="*/ 4 w 4"/>
                      <a:gd name="T35" fmla="*/ 6 h 8"/>
                      <a:gd name="T36" fmla="*/ 4 w 4"/>
                      <a:gd name="T37" fmla="*/ 2 h 8"/>
                      <a:gd name="T38" fmla="*/ 4 w 4"/>
                      <a:gd name="T39" fmla="*/ 2 h 8"/>
                      <a:gd name="T40" fmla="*/ 4 w 4"/>
                      <a:gd name="T4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8">
                        <a:moveTo>
                          <a:pt x="4" y="1"/>
                        </a:moveTo>
                        <a:lnTo>
                          <a:pt x="4" y="1"/>
                        </a:lnTo>
                        <a:lnTo>
                          <a:pt x="4" y="1"/>
                        </a:lnTo>
                        <a:lnTo>
                          <a:pt x="4" y="1"/>
                        </a:lnTo>
                        <a:lnTo>
                          <a:pt x="3" y="0"/>
                        </a:lnTo>
                        <a:lnTo>
                          <a:pt x="2" y="0"/>
                        </a:lnTo>
                        <a:lnTo>
                          <a:pt x="2" y="1"/>
                        </a:lnTo>
                        <a:lnTo>
                          <a:pt x="2" y="1"/>
                        </a:lnTo>
                        <a:lnTo>
                          <a:pt x="2" y="1"/>
                        </a:lnTo>
                        <a:lnTo>
                          <a:pt x="0" y="5"/>
                        </a:lnTo>
                        <a:lnTo>
                          <a:pt x="0" y="5"/>
                        </a:lnTo>
                        <a:lnTo>
                          <a:pt x="0" y="6"/>
                        </a:lnTo>
                        <a:lnTo>
                          <a:pt x="0" y="7"/>
                        </a:lnTo>
                        <a:lnTo>
                          <a:pt x="1" y="7"/>
                        </a:lnTo>
                        <a:lnTo>
                          <a:pt x="2" y="8"/>
                        </a:lnTo>
                        <a:lnTo>
                          <a:pt x="2" y="8"/>
                        </a:lnTo>
                        <a:lnTo>
                          <a:pt x="3" y="7"/>
                        </a:lnTo>
                        <a:lnTo>
                          <a:pt x="4" y="6"/>
                        </a:lnTo>
                        <a:lnTo>
                          <a:pt x="4" y="2"/>
                        </a:lnTo>
                        <a:lnTo>
                          <a:pt x="4" y="2"/>
                        </a:lnTo>
                        <a:lnTo>
                          <a:pt x="4"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3" name="Freeform 1415">
                    <a:extLst>
                      <a:ext uri="{FF2B5EF4-FFF2-40B4-BE49-F238E27FC236}">
                        <a16:creationId xmlns:a16="http://schemas.microsoft.com/office/drawing/2014/main" id="{1CB110DC-1390-42E6-97AA-31F6101DD83C}"/>
                      </a:ext>
                    </a:extLst>
                  </p:cNvPr>
                  <p:cNvSpPr>
                    <a:spLocks/>
                  </p:cNvSpPr>
                  <p:nvPr/>
                </p:nvSpPr>
                <p:spPr bwMode="gray">
                  <a:xfrm>
                    <a:off x="5281373" y="2750396"/>
                    <a:ext cx="13105" cy="11914"/>
                  </a:xfrm>
                  <a:custGeom>
                    <a:avLst/>
                    <a:gdLst>
                      <a:gd name="T0" fmla="*/ 1 w 11"/>
                      <a:gd name="T1" fmla="*/ 10 h 10"/>
                      <a:gd name="T2" fmla="*/ 2 w 11"/>
                      <a:gd name="T3" fmla="*/ 10 h 10"/>
                      <a:gd name="T4" fmla="*/ 2 w 11"/>
                      <a:gd name="T5" fmla="*/ 10 h 10"/>
                      <a:gd name="T6" fmla="*/ 4 w 11"/>
                      <a:gd name="T7" fmla="*/ 9 h 10"/>
                      <a:gd name="T8" fmla="*/ 5 w 11"/>
                      <a:gd name="T9" fmla="*/ 9 h 10"/>
                      <a:gd name="T10" fmla="*/ 7 w 11"/>
                      <a:gd name="T11" fmla="*/ 8 h 10"/>
                      <a:gd name="T12" fmla="*/ 7 w 11"/>
                      <a:gd name="T13" fmla="*/ 8 h 10"/>
                      <a:gd name="T14" fmla="*/ 7 w 11"/>
                      <a:gd name="T15" fmla="*/ 6 h 10"/>
                      <a:gd name="T16" fmla="*/ 7 w 11"/>
                      <a:gd name="T17" fmla="*/ 6 h 10"/>
                      <a:gd name="T18" fmla="*/ 6 w 11"/>
                      <a:gd name="T19" fmla="*/ 6 h 10"/>
                      <a:gd name="T20" fmla="*/ 7 w 11"/>
                      <a:gd name="T21" fmla="*/ 5 h 10"/>
                      <a:gd name="T22" fmla="*/ 7 w 11"/>
                      <a:gd name="T23" fmla="*/ 5 h 10"/>
                      <a:gd name="T24" fmla="*/ 8 w 11"/>
                      <a:gd name="T25" fmla="*/ 4 h 10"/>
                      <a:gd name="T26" fmla="*/ 9 w 11"/>
                      <a:gd name="T27" fmla="*/ 4 h 10"/>
                      <a:gd name="T28" fmla="*/ 10 w 11"/>
                      <a:gd name="T29" fmla="*/ 4 h 10"/>
                      <a:gd name="T30" fmla="*/ 10 w 11"/>
                      <a:gd name="T31" fmla="*/ 4 h 10"/>
                      <a:gd name="T32" fmla="*/ 11 w 11"/>
                      <a:gd name="T33" fmla="*/ 3 h 10"/>
                      <a:gd name="T34" fmla="*/ 11 w 11"/>
                      <a:gd name="T35" fmla="*/ 1 h 10"/>
                      <a:gd name="T36" fmla="*/ 11 w 11"/>
                      <a:gd name="T37" fmla="*/ 1 h 10"/>
                      <a:gd name="T38" fmla="*/ 11 w 11"/>
                      <a:gd name="T39" fmla="*/ 1 h 10"/>
                      <a:gd name="T40" fmla="*/ 10 w 11"/>
                      <a:gd name="T41" fmla="*/ 1 h 10"/>
                      <a:gd name="T42" fmla="*/ 10 w 11"/>
                      <a:gd name="T43" fmla="*/ 1 h 10"/>
                      <a:gd name="T44" fmla="*/ 10 w 11"/>
                      <a:gd name="T45" fmla="*/ 1 h 10"/>
                      <a:gd name="T46" fmla="*/ 10 w 11"/>
                      <a:gd name="T47" fmla="*/ 2 h 10"/>
                      <a:gd name="T48" fmla="*/ 8 w 11"/>
                      <a:gd name="T49" fmla="*/ 2 h 10"/>
                      <a:gd name="T50" fmla="*/ 8 w 11"/>
                      <a:gd name="T51" fmla="*/ 1 h 10"/>
                      <a:gd name="T52" fmla="*/ 8 w 11"/>
                      <a:gd name="T53" fmla="*/ 1 h 10"/>
                      <a:gd name="T54" fmla="*/ 6 w 11"/>
                      <a:gd name="T55" fmla="*/ 1 h 10"/>
                      <a:gd name="T56" fmla="*/ 4 w 11"/>
                      <a:gd name="T57" fmla="*/ 0 h 10"/>
                      <a:gd name="T58" fmla="*/ 4 w 11"/>
                      <a:gd name="T59" fmla="*/ 0 h 10"/>
                      <a:gd name="T60" fmla="*/ 3 w 11"/>
                      <a:gd name="T61" fmla="*/ 1 h 10"/>
                      <a:gd name="T62" fmla="*/ 2 w 11"/>
                      <a:gd name="T63" fmla="*/ 2 h 10"/>
                      <a:gd name="T64" fmla="*/ 2 w 11"/>
                      <a:gd name="T65" fmla="*/ 4 h 10"/>
                      <a:gd name="T66" fmla="*/ 1 w 11"/>
                      <a:gd name="T67" fmla="*/ 8 h 10"/>
                      <a:gd name="T68" fmla="*/ 1 w 11"/>
                      <a:gd name="T69" fmla="*/ 8 h 10"/>
                      <a:gd name="T70" fmla="*/ 1 w 11"/>
                      <a:gd name="T71" fmla="*/ 8 h 10"/>
                      <a:gd name="T72" fmla="*/ 0 w 11"/>
                      <a:gd name="T73" fmla="*/ 9 h 10"/>
                      <a:gd name="T74" fmla="*/ 0 w 11"/>
                      <a:gd name="T75" fmla="*/ 9 h 10"/>
                      <a:gd name="T76" fmla="*/ 1 w 11"/>
                      <a:gd name="T77" fmla="*/ 9 h 10"/>
                      <a:gd name="T78" fmla="*/ 1 w 11"/>
                      <a:gd name="T79" fmla="*/ 10 h 10"/>
                      <a:gd name="T80" fmla="*/ 1 w 11"/>
                      <a:gd name="T8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 h="10">
                        <a:moveTo>
                          <a:pt x="1" y="10"/>
                        </a:moveTo>
                        <a:lnTo>
                          <a:pt x="2" y="10"/>
                        </a:lnTo>
                        <a:lnTo>
                          <a:pt x="2" y="10"/>
                        </a:lnTo>
                        <a:lnTo>
                          <a:pt x="4" y="9"/>
                        </a:lnTo>
                        <a:lnTo>
                          <a:pt x="5" y="9"/>
                        </a:lnTo>
                        <a:lnTo>
                          <a:pt x="7" y="8"/>
                        </a:lnTo>
                        <a:lnTo>
                          <a:pt x="7" y="8"/>
                        </a:lnTo>
                        <a:lnTo>
                          <a:pt x="7" y="6"/>
                        </a:lnTo>
                        <a:lnTo>
                          <a:pt x="7" y="6"/>
                        </a:lnTo>
                        <a:lnTo>
                          <a:pt x="6" y="6"/>
                        </a:lnTo>
                        <a:lnTo>
                          <a:pt x="7" y="5"/>
                        </a:lnTo>
                        <a:lnTo>
                          <a:pt x="7" y="5"/>
                        </a:lnTo>
                        <a:lnTo>
                          <a:pt x="8" y="4"/>
                        </a:lnTo>
                        <a:lnTo>
                          <a:pt x="9" y="4"/>
                        </a:lnTo>
                        <a:lnTo>
                          <a:pt x="10" y="4"/>
                        </a:lnTo>
                        <a:lnTo>
                          <a:pt x="10" y="4"/>
                        </a:lnTo>
                        <a:lnTo>
                          <a:pt x="11" y="3"/>
                        </a:lnTo>
                        <a:lnTo>
                          <a:pt x="11" y="1"/>
                        </a:lnTo>
                        <a:lnTo>
                          <a:pt x="11" y="1"/>
                        </a:lnTo>
                        <a:lnTo>
                          <a:pt x="11" y="1"/>
                        </a:lnTo>
                        <a:lnTo>
                          <a:pt x="10" y="1"/>
                        </a:lnTo>
                        <a:lnTo>
                          <a:pt x="10" y="1"/>
                        </a:lnTo>
                        <a:lnTo>
                          <a:pt x="10" y="1"/>
                        </a:lnTo>
                        <a:lnTo>
                          <a:pt x="10" y="2"/>
                        </a:lnTo>
                        <a:lnTo>
                          <a:pt x="8" y="2"/>
                        </a:lnTo>
                        <a:lnTo>
                          <a:pt x="8" y="1"/>
                        </a:lnTo>
                        <a:lnTo>
                          <a:pt x="8" y="1"/>
                        </a:lnTo>
                        <a:lnTo>
                          <a:pt x="6" y="1"/>
                        </a:lnTo>
                        <a:lnTo>
                          <a:pt x="4" y="0"/>
                        </a:lnTo>
                        <a:lnTo>
                          <a:pt x="4" y="0"/>
                        </a:lnTo>
                        <a:lnTo>
                          <a:pt x="3" y="1"/>
                        </a:lnTo>
                        <a:lnTo>
                          <a:pt x="2" y="2"/>
                        </a:lnTo>
                        <a:lnTo>
                          <a:pt x="2" y="4"/>
                        </a:lnTo>
                        <a:lnTo>
                          <a:pt x="1" y="8"/>
                        </a:lnTo>
                        <a:lnTo>
                          <a:pt x="1" y="8"/>
                        </a:lnTo>
                        <a:lnTo>
                          <a:pt x="1" y="8"/>
                        </a:lnTo>
                        <a:lnTo>
                          <a:pt x="0" y="9"/>
                        </a:lnTo>
                        <a:lnTo>
                          <a:pt x="0" y="9"/>
                        </a:lnTo>
                        <a:lnTo>
                          <a:pt x="1" y="9"/>
                        </a:lnTo>
                        <a:lnTo>
                          <a:pt x="1" y="10"/>
                        </a:lnTo>
                        <a:lnTo>
                          <a:pt x="1" y="1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4" name="Freeform 1416">
                    <a:extLst>
                      <a:ext uri="{FF2B5EF4-FFF2-40B4-BE49-F238E27FC236}">
                        <a16:creationId xmlns:a16="http://schemas.microsoft.com/office/drawing/2014/main" id="{FC1AA4B3-FAE6-496B-869A-25FF02D6D083}"/>
                      </a:ext>
                    </a:extLst>
                  </p:cNvPr>
                  <p:cNvSpPr>
                    <a:spLocks/>
                  </p:cNvSpPr>
                  <p:nvPr/>
                </p:nvSpPr>
                <p:spPr bwMode="gray">
                  <a:xfrm>
                    <a:off x="5334986" y="2713463"/>
                    <a:ext cx="7149" cy="5956"/>
                  </a:xfrm>
                  <a:custGeom>
                    <a:avLst/>
                    <a:gdLst>
                      <a:gd name="T0" fmla="*/ 4 w 6"/>
                      <a:gd name="T1" fmla="*/ 5 h 5"/>
                      <a:gd name="T2" fmla="*/ 5 w 6"/>
                      <a:gd name="T3" fmla="*/ 5 h 5"/>
                      <a:gd name="T4" fmla="*/ 5 w 6"/>
                      <a:gd name="T5" fmla="*/ 5 h 5"/>
                      <a:gd name="T6" fmla="*/ 6 w 6"/>
                      <a:gd name="T7" fmla="*/ 5 h 5"/>
                      <a:gd name="T8" fmla="*/ 6 w 6"/>
                      <a:gd name="T9" fmla="*/ 3 h 5"/>
                      <a:gd name="T10" fmla="*/ 6 w 6"/>
                      <a:gd name="T11" fmla="*/ 2 h 5"/>
                      <a:gd name="T12" fmla="*/ 5 w 6"/>
                      <a:gd name="T13" fmla="*/ 1 h 5"/>
                      <a:gd name="T14" fmla="*/ 5 w 6"/>
                      <a:gd name="T15" fmla="*/ 1 h 5"/>
                      <a:gd name="T16" fmla="*/ 5 w 6"/>
                      <a:gd name="T17" fmla="*/ 1 h 5"/>
                      <a:gd name="T18" fmla="*/ 2 w 6"/>
                      <a:gd name="T19" fmla="*/ 0 h 5"/>
                      <a:gd name="T20" fmla="*/ 1 w 6"/>
                      <a:gd name="T21" fmla="*/ 0 h 5"/>
                      <a:gd name="T22" fmla="*/ 1 w 6"/>
                      <a:gd name="T23" fmla="*/ 0 h 5"/>
                      <a:gd name="T24" fmla="*/ 1 w 6"/>
                      <a:gd name="T25" fmla="*/ 0 h 5"/>
                      <a:gd name="T26" fmla="*/ 1 w 6"/>
                      <a:gd name="T27" fmla="*/ 0 h 5"/>
                      <a:gd name="T28" fmla="*/ 0 w 6"/>
                      <a:gd name="T29" fmla="*/ 1 h 5"/>
                      <a:gd name="T30" fmla="*/ 0 w 6"/>
                      <a:gd name="T31" fmla="*/ 1 h 5"/>
                      <a:gd name="T32" fmla="*/ 1 w 6"/>
                      <a:gd name="T33" fmla="*/ 2 h 5"/>
                      <a:gd name="T34" fmla="*/ 2 w 6"/>
                      <a:gd name="T35" fmla="*/ 4 h 5"/>
                      <a:gd name="T36" fmla="*/ 3 w 6"/>
                      <a:gd name="T37" fmla="*/ 5 h 5"/>
                      <a:gd name="T38" fmla="*/ 4 w 6"/>
                      <a:gd name="T39" fmla="*/ 5 h 5"/>
                      <a:gd name="T40" fmla="*/ 4 w 6"/>
                      <a:gd name="T41" fmla="*/ 5 h 5"/>
                      <a:gd name="T42" fmla="*/ 4 w 6"/>
                      <a:gd name="T4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5">
                        <a:moveTo>
                          <a:pt x="4" y="5"/>
                        </a:moveTo>
                        <a:lnTo>
                          <a:pt x="5" y="5"/>
                        </a:lnTo>
                        <a:lnTo>
                          <a:pt x="5" y="5"/>
                        </a:lnTo>
                        <a:lnTo>
                          <a:pt x="6" y="5"/>
                        </a:lnTo>
                        <a:lnTo>
                          <a:pt x="6" y="3"/>
                        </a:lnTo>
                        <a:lnTo>
                          <a:pt x="6" y="2"/>
                        </a:lnTo>
                        <a:lnTo>
                          <a:pt x="5" y="1"/>
                        </a:lnTo>
                        <a:lnTo>
                          <a:pt x="5" y="1"/>
                        </a:lnTo>
                        <a:lnTo>
                          <a:pt x="5" y="1"/>
                        </a:lnTo>
                        <a:lnTo>
                          <a:pt x="2" y="0"/>
                        </a:lnTo>
                        <a:lnTo>
                          <a:pt x="1" y="0"/>
                        </a:lnTo>
                        <a:lnTo>
                          <a:pt x="1" y="0"/>
                        </a:lnTo>
                        <a:lnTo>
                          <a:pt x="1" y="0"/>
                        </a:lnTo>
                        <a:lnTo>
                          <a:pt x="1" y="0"/>
                        </a:lnTo>
                        <a:lnTo>
                          <a:pt x="0" y="1"/>
                        </a:lnTo>
                        <a:lnTo>
                          <a:pt x="0" y="1"/>
                        </a:lnTo>
                        <a:lnTo>
                          <a:pt x="1" y="2"/>
                        </a:lnTo>
                        <a:lnTo>
                          <a:pt x="2" y="4"/>
                        </a:lnTo>
                        <a:lnTo>
                          <a:pt x="3" y="5"/>
                        </a:lnTo>
                        <a:lnTo>
                          <a:pt x="4" y="5"/>
                        </a:lnTo>
                        <a:lnTo>
                          <a:pt x="4" y="5"/>
                        </a:lnTo>
                        <a:lnTo>
                          <a:pt x="4"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5" name="Freeform 1417">
                    <a:extLst>
                      <a:ext uri="{FF2B5EF4-FFF2-40B4-BE49-F238E27FC236}">
                        <a16:creationId xmlns:a16="http://schemas.microsoft.com/office/drawing/2014/main" id="{3DD0481B-B527-4F89-873B-980AA455B484}"/>
                      </a:ext>
                    </a:extLst>
                  </p:cNvPr>
                  <p:cNvSpPr>
                    <a:spLocks/>
                  </p:cNvSpPr>
                  <p:nvPr/>
                </p:nvSpPr>
                <p:spPr bwMode="gray">
                  <a:xfrm>
                    <a:off x="5345708" y="2720612"/>
                    <a:ext cx="5956" cy="5956"/>
                  </a:xfrm>
                  <a:custGeom>
                    <a:avLst/>
                    <a:gdLst>
                      <a:gd name="T0" fmla="*/ 1 w 5"/>
                      <a:gd name="T1" fmla="*/ 5 h 5"/>
                      <a:gd name="T2" fmla="*/ 1 w 5"/>
                      <a:gd name="T3" fmla="*/ 5 h 5"/>
                      <a:gd name="T4" fmla="*/ 4 w 5"/>
                      <a:gd name="T5" fmla="*/ 5 h 5"/>
                      <a:gd name="T6" fmla="*/ 5 w 5"/>
                      <a:gd name="T7" fmla="*/ 5 h 5"/>
                      <a:gd name="T8" fmla="*/ 5 w 5"/>
                      <a:gd name="T9" fmla="*/ 5 h 5"/>
                      <a:gd name="T10" fmla="*/ 5 w 5"/>
                      <a:gd name="T11" fmla="*/ 4 h 5"/>
                      <a:gd name="T12" fmla="*/ 5 w 5"/>
                      <a:gd name="T13" fmla="*/ 4 h 5"/>
                      <a:gd name="T14" fmla="*/ 3 w 5"/>
                      <a:gd name="T15" fmla="*/ 0 h 5"/>
                      <a:gd name="T16" fmla="*/ 3 w 5"/>
                      <a:gd name="T17" fmla="*/ 0 h 5"/>
                      <a:gd name="T18" fmla="*/ 2 w 5"/>
                      <a:gd name="T19" fmla="*/ 0 h 5"/>
                      <a:gd name="T20" fmla="*/ 0 w 5"/>
                      <a:gd name="T21" fmla="*/ 4 h 5"/>
                      <a:gd name="T22" fmla="*/ 0 w 5"/>
                      <a:gd name="T23" fmla="*/ 4 h 5"/>
                      <a:gd name="T24" fmla="*/ 0 w 5"/>
                      <a:gd name="T25" fmla="*/ 5 h 5"/>
                      <a:gd name="T26" fmla="*/ 1 w 5"/>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5">
                        <a:moveTo>
                          <a:pt x="1" y="5"/>
                        </a:moveTo>
                        <a:lnTo>
                          <a:pt x="1" y="5"/>
                        </a:lnTo>
                        <a:lnTo>
                          <a:pt x="4" y="5"/>
                        </a:lnTo>
                        <a:lnTo>
                          <a:pt x="5" y="5"/>
                        </a:lnTo>
                        <a:lnTo>
                          <a:pt x="5" y="5"/>
                        </a:lnTo>
                        <a:lnTo>
                          <a:pt x="5" y="4"/>
                        </a:lnTo>
                        <a:lnTo>
                          <a:pt x="5" y="4"/>
                        </a:lnTo>
                        <a:lnTo>
                          <a:pt x="3" y="0"/>
                        </a:lnTo>
                        <a:lnTo>
                          <a:pt x="3" y="0"/>
                        </a:lnTo>
                        <a:lnTo>
                          <a:pt x="2" y="0"/>
                        </a:lnTo>
                        <a:lnTo>
                          <a:pt x="0" y="4"/>
                        </a:lnTo>
                        <a:lnTo>
                          <a:pt x="0" y="4"/>
                        </a:lnTo>
                        <a:lnTo>
                          <a:pt x="0" y="5"/>
                        </a:lnTo>
                        <a:lnTo>
                          <a:pt x="1"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6" name="Freeform 1418">
                    <a:extLst>
                      <a:ext uri="{FF2B5EF4-FFF2-40B4-BE49-F238E27FC236}">
                        <a16:creationId xmlns:a16="http://schemas.microsoft.com/office/drawing/2014/main" id="{A6CAFEA7-D59A-4D7A-9E82-21BBA7AABDDE}"/>
                      </a:ext>
                    </a:extLst>
                  </p:cNvPr>
                  <p:cNvSpPr>
                    <a:spLocks/>
                  </p:cNvSpPr>
                  <p:nvPr/>
                </p:nvSpPr>
                <p:spPr bwMode="gray">
                  <a:xfrm>
                    <a:off x="5350474" y="2718229"/>
                    <a:ext cx="7149" cy="5956"/>
                  </a:xfrm>
                  <a:custGeom>
                    <a:avLst/>
                    <a:gdLst>
                      <a:gd name="T0" fmla="*/ 2 w 6"/>
                      <a:gd name="T1" fmla="*/ 5 h 5"/>
                      <a:gd name="T2" fmla="*/ 2 w 6"/>
                      <a:gd name="T3" fmla="*/ 5 h 5"/>
                      <a:gd name="T4" fmla="*/ 3 w 6"/>
                      <a:gd name="T5" fmla="*/ 5 h 5"/>
                      <a:gd name="T6" fmla="*/ 4 w 6"/>
                      <a:gd name="T7" fmla="*/ 5 h 5"/>
                      <a:gd name="T8" fmla="*/ 6 w 6"/>
                      <a:gd name="T9" fmla="*/ 2 h 5"/>
                      <a:gd name="T10" fmla="*/ 6 w 6"/>
                      <a:gd name="T11" fmla="*/ 2 h 5"/>
                      <a:gd name="T12" fmla="*/ 6 w 6"/>
                      <a:gd name="T13" fmla="*/ 2 h 5"/>
                      <a:gd name="T14" fmla="*/ 6 w 6"/>
                      <a:gd name="T15" fmla="*/ 2 h 5"/>
                      <a:gd name="T16" fmla="*/ 6 w 6"/>
                      <a:gd name="T17" fmla="*/ 2 h 5"/>
                      <a:gd name="T18" fmla="*/ 6 w 6"/>
                      <a:gd name="T19" fmla="*/ 1 h 5"/>
                      <a:gd name="T20" fmla="*/ 5 w 6"/>
                      <a:gd name="T21" fmla="*/ 0 h 5"/>
                      <a:gd name="T22" fmla="*/ 4 w 6"/>
                      <a:gd name="T23" fmla="*/ 0 h 5"/>
                      <a:gd name="T24" fmla="*/ 4 w 6"/>
                      <a:gd name="T25" fmla="*/ 0 h 5"/>
                      <a:gd name="T26" fmla="*/ 1 w 6"/>
                      <a:gd name="T27" fmla="*/ 0 h 5"/>
                      <a:gd name="T28" fmla="*/ 1 w 6"/>
                      <a:gd name="T29" fmla="*/ 0 h 5"/>
                      <a:gd name="T30" fmla="*/ 0 w 6"/>
                      <a:gd name="T31" fmla="*/ 0 h 5"/>
                      <a:gd name="T32" fmla="*/ 0 w 6"/>
                      <a:gd name="T33" fmla="*/ 1 h 5"/>
                      <a:gd name="T34" fmla="*/ 1 w 6"/>
                      <a:gd name="T35" fmla="*/ 1 h 5"/>
                      <a:gd name="T36" fmla="*/ 1 w 6"/>
                      <a:gd name="T37" fmla="*/ 2 h 5"/>
                      <a:gd name="T38" fmla="*/ 2 w 6"/>
                      <a:gd name="T39" fmla="*/ 2 h 5"/>
                      <a:gd name="T40" fmla="*/ 2 w 6"/>
                      <a:gd name="T41" fmla="*/ 4 h 5"/>
                      <a:gd name="T42" fmla="*/ 2 w 6"/>
                      <a:gd name="T43" fmla="*/ 5 h 5"/>
                      <a:gd name="T44" fmla="*/ 2 w 6"/>
                      <a:gd name="T4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5">
                        <a:moveTo>
                          <a:pt x="2" y="5"/>
                        </a:moveTo>
                        <a:lnTo>
                          <a:pt x="2" y="5"/>
                        </a:lnTo>
                        <a:lnTo>
                          <a:pt x="3" y="5"/>
                        </a:lnTo>
                        <a:lnTo>
                          <a:pt x="4" y="5"/>
                        </a:lnTo>
                        <a:lnTo>
                          <a:pt x="6" y="2"/>
                        </a:lnTo>
                        <a:lnTo>
                          <a:pt x="6" y="2"/>
                        </a:lnTo>
                        <a:lnTo>
                          <a:pt x="6" y="2"/>
                        </a:lnTo>
                        <a:lnTo>
                          <a:pt x="6" y="2"/>
                        </a:lnTo>
                        <a:lnTo>
                          <a:pt x="6" y="2"/>
                        </a:lnTo>
                        <a:lnTo>
                          <a:pt x="6" y="1"/>
                        </a:lnTo>
                        <a:lnTo>
                          <a:pt x="5" y="0"/>
                        </a:lnTo>
                        <a:lnTo>
                          <a:pt x="4" y="0"/>
                        </a:lnTo>
                        <a:lnTo>
                          <a:pt x="4" y="0"/>
                        </a:lnTo>
                        <a:lnTo>
                          <a:pt x="1" y="0"/>
                        </a:lnTo>
                        <a:lnTo>
                          <a:pt x="1" y="0"/>
                        </a:lnTo>
                        <a:lnTo>
                          <a:pt x="0" y="0"/>
                        </a:lnTo>
                        <a:lnTo>
                          <a:pt x="0" y="1"/>
                        </a:lnTo>
                        <a:lnTo>
                          <a:pt x="1" y="1"/>
                        </a:lnTo>
                        <a:lnTo>
                          <a:pt x="1" y="2"/>
                        </a:lnTo>
                        <a:lnTo>
                          <a:pt x="2" y="2"/>
                        </a:lnTo>
                        <a:lnTo>
                          <a:pt x="2" y="4"/>
                        </a:lnTo>
                        <a:lnTo>
                          <a:pt x="2" y="5"/>
                        </a:lnTo>
                        <a:lnTo>
                          <a:pt x="2"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7" name="Freeform 1419">
                    <a:extLst>
                      <a:ext uri="{FF2B5EF4-FFF2-40B4-BE49-F238E27FC236}">
                        <a16:creationId xmlns:a16="http://schemas.microsoft.com/office/drawing/2014/main" id="{7357C2DF-FA13-4E3D-BE83-A9E56A69FDF2}"/>
                      </a:ext>
                    </a:extLst>
                  </p:cNvPr>
                  <p:cNvSpPr>
                    <a:spLocks/>
                  </p:cNvSpPr>
                  <p:nvPr/>
                </p:nvSpPr>
                <p:spPr bwMode="gray">
                  <a:xfrm>
                    <a:off x="5479143" y="2601473"/>
                    <a:ext cx="7149" cy="7149"/>
                  </a:xfrm>
                  <a:custGeom>
                    <a:avLst/>
                    <a:gdLst>
                      <a:gd name="T0" fmla="*/ 3 w 6"/>
                      <a:gd name="T1" fmla="*/ 5 h 6"/>
                      <a:gd name="T2" fmla="*/ 4 w 6"/>
                      <a:gd name="T3" fmla="*/ 5 h 6"/>
                      <a:gd name="T4" fmla="*/ 5 w 6"/>
                      <a:gd name="T5" fmla="*/ 5 h 6"/>
                      <a:gd name="T6" fmla="*/ 6 w 6"/>
                      <a:gd name="T7" fmla="*/ 4 h 6"/>
                      <a:gd name="T8" fmla="*/ 6 w 6"/>
                      <a:gd name="T9" fmla="*/ 3 h 6"/>
                      <a:gd name="T10" fmla="*/ 5 w 6"/>
                      <a:gd name="T11" fmla="*/ 1 h 6"/>
                      <a:gd name="T12" fmla="*/ 3 w 6"/>
                      <a:gd name="T13" fmla="*/ 0 h 6"/>
                      <a:gd name="T14" fmla="*/ 3 w 6"/>
                      <a:gd name="T15" fmla="*/ 0 h 6"/>
                      <a:gd name="T16" fmla="*/ 2 w 6"/>
                      <a:gd name="T17" fmla="*/ 0 h 6"/>
                      <a:gd name="T18" fmla="*/ 2 w 6"/>
                      <a:gd name="T19" fmla="*/ 0 h 6"/>
                      <a:gd name="T20" fmla="*/ 1 w 6"/>
                      <a:gd name="T21" fmla="*/ 0 h 6"/>
                      <a:gd name="T22" fmla="*/ 1 w 6"/>
                      <a:gd name="T23" fmla="*/ 0 h 6"/>
                      <a:gd name="T24" fmla="*/ 0 w 6"/>
                      <a:gd name="T25" fmla="*/ 1 h 6"/>
                      <a:gd name="T26" fmla="*/ 0 w 6"/>
                      <a:gd name="T27" fmla="*/ 2 h 6"/>
                      <a:gd name="T28" fmla="*/ 1 w 6"/>
                      <a:gd name="T29" fmla="*/ 4 h 6"/>
                      <a:gd name="T30" fmla="*/ 2 w 6"/>
                      <a:gd name="T31" fmla="*/ 5 h 6"/>
                      <a:gd name="T32" fmla="*/ 3 w 6"/>
                      <a:gd name="T33" fmla="*/ 6 h 6"/>
                      <a:gd name="T34" fmla="*/ 3 w 6"/>
                      <a:gd name="T35" fmla="*/ 6 h 6"/>
                      <a:gd name="T36" fmla="*/ 3 w 6"/>
                      <a:gd name="T3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6">
                        <a:moveTo>
                          <a:pt x="3" y="5"/>
                        </a:moveTo>
                        <a:lnTo>
                          <a:pt x="4" y="5"/>
                        </a:lnTo>
                        <a:lnTo>
                          <a:pt x="5" y="5"/>
                        </a:lnTo>
                        <a:lnTo>
                          <a:pt x="6" y="4"/>
                        </a:lnTo>
                        <a:lnTo>
                          <a:pt x="6" y="3"/>
                        </a:lnTo>
                        <a:lnTo>
                          <a:pt x="5" y="1"/>
                        </a:lnTo>
                        <a:lnTo>
                          <a:pt x="3" y="0"/>
                        </a:lnTo>
                        <a:lnTo>
                          <a:pt x="3" y="0"/>
                        </a:lnTo>
                        <a:lnTo>
                          <a:pt x="2" y="0"/>
                        </a:lnTo>
                        <a:lnTo>
                          <a:pt x="2" y="0"/>
                        </a:lnTo>
                        <a:lnTo>
                          <a:pt x="1" y="0"/>
                        </a:lnTo>
                        <a:lnTo>
                          <a:pt x="1" y="0"/>
                        </a:lnTo>
                        <a:lnTo>
                          <a:pt x="0" y="1"/>
                        </a:lnTo>
                        <a:lnTo>
                          <a:pt x="0" y="2"/>
                        </a:lnTo>
                        <a:lnTo>
                          <a:pt x="1" y="4"/>
                        </a:lnTo>
                        <a:lnTo>
                          <a:pt x="2" y="5"/>
                        </a:lnTo>
                        <a:lnTo>
                          <a:pt x="3" y="6"/>
                        </a:lnTo>
                        <a:lnTo>
                          <a:pt x="3" y="6"/>
                        </a:lnTo>
                        <a:lnTo>
                          <a:pt x="3"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6" name="Gruppieren 1455">
                  <a:extLst>
                    <a:ext uri="{FF2B5EF4-FFF2-40B4-BE49-F238E27FC236}">
                      <a16:creationId xmlns:a16="http://schemas.microsoft.com/office/drawing/2014/main" id="{786A2163-76B2-410A-8C44-8F1353FEA462}"/>
                    </a:ext>
                  </a:extLst>
                </p:cNvPr>
                <p:cNvGrpSpPr/>
                <p:nvPr/>
              </p:nvGrpSpPr>
              <p:grpSpPr>
                <a:xfrm>
                  <a:off x="8018597" y="4330539"/>
                  <a:ext cx="181117" cy="223089"/>
                  <a:chOff x="8018597" y="4330539"/>
                  <a:chExt cx="181117" cy="223089"/>
                </a:xfrm>
                <a:grpFill/>
              </p:grpSpPr>
              <p:sp>
                <p:nvSpPr>
                  <p:cNvPr id="1297" name="Freeform 243">
                    <a:extLst>
                      <a:ext uri="{FF2B5EF4-FFF2-40B4-BE49-F238E27FC236}">
                        <a16:creationId xmlns:a16="http://schemas.microsoft.com/office/drawing/2014/main" id="{78645A77-2E9C-49B8-A88B-CE5F4120E36E}"/>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8" name="Freeform 244">
                    <a:extLst>
                      <a:ext uri="{FF2B5EF4-FFF2-40B4-BE49-F238E27FC236}">
                        <a16:creationId xmlns:a16="http://schemas.microsoft.com/office/drawing/2014/main" id="{B95E70D2-67DA-422D-A2BB-AD5496FBBFD5}"/>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9" name="Freeform 245">
                    <a:extLst>
                      <a:ext uri="{FF2B5EF4-FFF2-40B4-BE49-F238E27FC236}">
                        <a16:creationId xmlns:a16="http://schemas.microsoft.com/office/drawing/2014/main" id="{DB1F2AC8-0913-4EC1-A531-3CDCEE99D430}"/>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0" name="Freeform 246">
                    <a:extLst>
                      <a:ext uri="{FF2B5EF4-FFF2-40B4-BE49-F238E27FC236}">
                        <a16:creationId xmlns:a16="http://schemas.microsoft.com/office/drawing/2014/main" id="{4A6357C6-E6FE-46C3-9628-0DA68E11C9A8}"/>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1" name="Freeform 247">
                    <a:extLst>
                      <a:ext uri="{FF2B5EF4-FFF2-40B4-BE49-F238E27FC236}">
                        <a16:creationId xmlns:a16="http://schemas.microsoft.com/office/drawing/2014/main" id="{C55A3BB1-7900-4F0A-A160-C14C138F63E8}"/>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2" name="Freeform 248">
                    <a:extLst>
                      <a:ext uri="{FF2B5EF4-FFF2-40B4-BE49-F238E27FC236}">
                        <a16:creationId xmlns:a16="http://schemas.microsoft.com/office/drawing/2014/main" id="{BA463FB7-59B2-4CE6-ADD3-B38D56D1571D}"/>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3" name="Freeform 249">
                    <a:extLst>
                      <a:ext uri="{FF2B5EF4-FFF2-40B4-BE49-F238E27FC236}">
                        <a16:creationId xmlns:a16="http://schemas.microsoft.com/office/drawing/2014/main" id="{48877625-FC27-46EA-9FEC-E975A01A3959}"/>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4" name="Freeform 250">
                    <a:extLst>
                      <a:ext uri="{FF2B5EF4-FFF2-40B4-BE49-F238E27FC236}">
                        <a16:creationId xmlns:a16="http://schemas.microsoft.com/office/drawing/2014/main" id="{4F846EC0-48DB-47AA-8DB5-D982EA587FD2}"/>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5" name="Freeform 481">
                    <a:extLst>
                      <a:ext uri="{FF2B5EF4-FFF2-40B4-BE49-F238E27FC236}">
                        <a16:creationId xmlns:a16="http://schemas.microsoft.com/office/drawing/2014/main" id="{9A0ADFF3-E806-4CCF-992B-A6BD74E60ACA}"/>
                      </a:ext>
                    </a:extLst>
                  </p:cNvPr>
                  <p:cNvSpPr>
                    <a:spLocks/>
                  </p:cNvSpPr>
                  <p:nvPr/>
                </p:nvSpPr>
                <p:spPr bwMode="gray">
                  <a:xfrm>
                    <a:off x="8018597" y="4330539"/>
                    <a:ext cx="181117" cy="223089"/>
                  </a:xfrm>
                  <a:custGeom>
                    <a:avLst/>
                    <a:gdLst>
                      <a:gd name="T0" fmla="*/ 35 w 56"/>
                      <a:gd name="T1" fmla="*/ 69 h 69"/>
                      <a:gd name="T2" fmla="*/ 33 w 56"/>
                      <a:gd name="T3" fmla="*/ 64 h 69"/>
                      <a:gd name="T4" fmla="*/ 33 w 56"/>
                      <a:gd name="T5" fmla="*/ 58 h 69"/>
                      <a:gd name="T6" fmla="*/ 28 w 56"/>
                      <a:gd name="T7" fmla="*/ 56 h 69"/>
                      <a:gd name="T8" fmla="*/ 25 w 56"/>
                      <a:gd name="T9" fmla="*/ 53 h 69"/>
                      <a:gd name="T10" fmla="*/ 22 w 56"/>
                      <a:gd name="T11" fmla="*/ 51 h 69"/>
                      <a:gd name="T12" fmla="*/ 14 w 56"/>
                      <a:gd name="T13" fmla="*/ 52 h 69"/>
                      <a:gd name="T14" fmla="*/ 4 w 56"/>
                      <a:gd name="T15" fmla="*/ 57 h 69"/>
                      <a:gd name="T16" fmla="*/ 0 w 56"/>
                      <a:gd name="T17" fmla="*/ 54 h 69"/>
                      <a:gd name="T18" fmla="*/ 3 w 56"/>
                      <a:gd name="T19" fmla="*/ 53 h 69"/>
                      <a:gd name="T20" fmla="*/ 8 w 56"/>
                      <a:gd name="T21" fmla="*/ 54 h 69"/>
                      <a:gd name="T22" fmla="*/ 12 w 56"/>
                      <a:gd name="T23" fmla="*/ 52 h 69"/>
                      <a:gd name="T24" fmla="*/ 7 w 56"/>
                      <a:gd name="T25" fmla="*/ 52 h 69"/>
                      <a:gd name="T26" fmla="*/ 6 w 56"/>
                      <a:gd name="T27" fmla="*/ 50 h 69"/>
                      <a:gd name="T28" fmla="*/ 15 w 56"/>
                      <a:gd name="T29" fmla="*/ 47 h 69"/>
                      <a:gd name="T30" fmla="*/ 22 w 56"/>
                      <a:gd name="T31" fmla="*/ 45 h 69"/>
                      <a:gd name="T32" fmla="*/ 17 w 56"/>
                      <a:gd name="T33" fmla="*/ 45 h 69"/>
                      <a:gd name="T34" fmla="*/ 12 w 56"/>
                      <a:gd name="T35" fmla="*/ 44 h 69"/>
                      <a:gd name="T36" fmla="*/ 11 w 56"/>
                      <a:gd name="T37" fmla="*/ 39 h 69"/>
                      <a:gd name="T38" fmla="*/ 17 w 56"/>
                      <a:gd name="T39" fmla="*/ 30 h 69"/>
                      <a:gd name="T40" fmla="*/ 21 w 56"/>
                      <a:gd name="T41" fmla="*/ 15 h 69"/>
                      <a:gd name="T42" fmla="*/ 25 w 56"/>
                      <a:gd name="T43" fmla="*/ 16 h 69"/>
                      <a:gd name="T44" fmla="*/ 26 w 56"/>
                      <a:gd name="T45" fmla="*/ 19 h 69"/>
                      <a:gd name="T46" fmla="*/ 24 w 56"/>
                      <a:gd name="T47" fmla="*/ 20 h 69"/>
                      <a:gd name="T48" fmla="*/ 24 w 56"/>
                      <a:gd name="T49" fmla="*/ 23 h 69"/>
                      <a:gd name="T50" fmla="*/ 24 w 56"/>
                      <a:gd name="T51" fmla="*/ 27 h 69"/>
                      <a:gd name="T52" fmla="*/ 28 w 56"/>
                      <a:gd name="T53" fmla="*/ 30 h 69"/>
                      <a:gd name="T54" fmla="*/ 30 w 56"/>
                      <a:gd name="T55" fmla="*/ 29 h 69"/>
                      <a:gd name="T56" fmla="*/ 29 w 56"/>
                      <a:gd name="T57" fmla="*/ 25 h 69"/>
                      <a:gd name="T58" fmla="*/ 30 w 56"/>
                      <a:gd name="T59" fmla="*/ 24 h 69"/>
                      <a:gd name="T60" fmla="*/ 31 w 56"/>
                      <a:gd name="T61" fmla="*/ 19 h 69"/>
                      <a:gd name="T62" fmla="*/ 32 w 56"/>
                      <a:gd name="T63" fmla="*/ 15 h 69"/>
                      <a:gd name="T64" fmla="*/ 30 w 56"/>
                      <a:gd name="T65" fmla="*/ 13 h 69"/>
                      <a:gd name="T66" fmla="*/ 30 w 56"/>
                      <a:gd name="T67" fmla="*/ 8 h 69"/>
                      <a:gd name="T68" fmla="*/ 33 w 56"/>
                      <a:gd name="T69" fmla="*/ 3 h 69"/>
                      <a:gd name="T70" fmla="*/ 39 w 56"/>
                      <a:gd name="T71" fmla="*/ 1 h 69"/>
                      <a:gd name="T72" fmla="*/ 46 w 56"/>
                      <a:gd name="T73" fmla="*/ 0 h 69"/>
                      <a:gd name="T74" fmla="*/ 52 w 56"/>
                      <a:gd name="T75" fmla="*/ 1 h 69"/>
                      <a:gd name="T76" fmla="*/ 56 w 56"/>
                      <a:gd name="T77" fmla="*/ 4 h 69"/>
                      <a:gd name="T78" fmla="*/ 48 w 56"/>
                      <a:gd name="T79" fmla="*/ 21 h 69"/>
                      <a:gd name="T80" fmla="*/ 55 w 56"/>
                      <a:gd name="T81" fmla="*/ 26 h 69"/>
                      <a:gd name="T82" fmla="*/ 52 w 56"/>
                      <a:gd name="T83" fmla="*/ 32 h 69"/>
                      <a:gd name="T84" fmla="*/ 49 w 56"/>
                      <a:gd name="T85" fmla="*/ 37 h 69"/>
                      <a:gd name="T86" fmla="*/ 45 w 56"/>
                      <a:gd name="T87" fmla="*/ 41 h 69"/>
                      <a:gd name="T88" fmla="*/ 38 w 56"/>
                      <a:gd name="T89" fmla="*/ 39 h 69"/>
                      <a:gd name="T90" fmla="*/ 39 w 56"/>
                      <a:gd name="T91" fmla="*/ 46 h 69"/>
                      <a:gd name="T92" fmla="*/ 39 w 56"/>
                      <a:gd name="T93" fmla="*/ 52 h 69"/>
                      <a:gd name="T94" fmla="*/ 38 w 56"/>
                      <a:gd name="T95" fmla="*/ 60 h 69"/>
                      <a:gd name="T96" fmla="*/ 39 w 56"/>
                      <a:gd name="T97" fmla="*/ 6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 h="69">
                        <a:moveTo>
                          <a:pt x="39" y="69"/>
                        </a:moveTo>
                        <a:lnTo>
                          <a:pt x="35" y="69"/>
                        </a:lnTo>
                        <a:lnTo>
                          <a:pt x="33" y="67"/>
                        </a:lnTo>
                        <a:lnTo>
                          <a:pt x="33" y="64"/>
                        </a:lnTo>
                        <a:lnTo>
                          <a:pt x="33" y="61"/>
                        </a:lnTo>
                        <a:lnTo>
                          <a:pt x="33" y="58"/>
                        </a:lnTo>
                        <a:lnTo>
                          <a:pt x="30" y="56"/>
                        </a:lnTo>
                        <a:lnTo>
                          <a:pt x="28" y="56"/>
                        </a:lnTo>
                        <a:lnTo>
                          <a:pt x="26" y="55"/>
                        </a:lnTo>
                        <a:lnTo>
                          <a:pt x="25" y="53"/>
                        </a:lnTo>
                        <a:lnTo>
                          <a:pt x="24" y="53"/>
                        </a:lnTo>
                        <a:lnTo>
                          <a:pt x="22" y="51"/>
                        </a:lnTo>
                        <a:lnTo>
                          <a:pt x="18" y="51"/>
                        </a:lnTo>
                        <a:lnTo>
                          <a:pt x="14" y="52"/>
                        </a:lnTo>
                        <a:lnTo>
                          <a:pt x="10" y="55"/>
                        </a:lnTo>
                        <a:lnTo>
                          <a:pt x="4" y="57"/>
                        </a:lnTo>
                        <a:lnTo>
                          <a:pt x="0" y="54"/>
                        </a:lnTo>
                        <a:lnTo>
                          <a:pt x="0" y="54"/>
                        </a:lnTo>
                        <a:lnTo>
                          <a:pt x="0" y="53"/>
                        </a:lnTo>
                        <a:lnTo>
                          <a:pt x="3" y="53"/>
                        </a:lnTo>
                        <a:lnTo>
                          <a:pt x="5" y="55"/>
                        </a:lnTo>
                        <a:lnTo>
                          <a:pt x="8" y="54"/>
                        </a:lnTo>
                        <a:lnTo>
                          <a:pt x="11" y="54"/>
                        </a:lnTo>
                        <a:lnTo>
                          <a:pt x="12" y="52"/>
                        </a:lnTo>
                        <a:lnTo>
                          <a:pt x="9" y="52"/>
                        </a:lnTo>
                        <a:lnTo>
                          <a:pt x="7" y="52"/>
                        </a:lnTo>
                        <a:lnTo>
                          <a:pt x="5" y="52"/>
                        </a:lnTo>
                        <a:lnTo>
                          <a:pt x="6" y="50"/>
                        </a:lnTo>
                        <a:lnTo>
                          <a:pt x="12" y="49"/>
                        </a:lnTo>
                        <a:lnTo>
                          <a:pt x="15" y="47"/>
                        </a:lnTo>
                        <a:lnTo>
                          <a:pt x="20" y="46"/>
                        </a:lnTo>
                        <a:lnTo>
                          <a:pt x="22" y="45"/>
                        </a:lnTo>
                        <a:lnTo>
                          <a:pt x="21" y="43"/>
                        </a:lnTo>
                        <a:lnTo>
                          <a:pt x="17" y="45"/>
                        </a:lnTo>
                        <a:lnTo>
                          <a:pt x="14" y="45"/>
                        </a:lnTo>
                        <a:lnTo>
                          <a:pt x="12" y="44"/>
                        </a:lnTo>
                        <a:lnTo>
                          <a:pt x="11" y="42"/>
                        </a:lnTo>
                        <a:lnTo>
                          <a:pt x="11" y="39"/>
                        </a:lnTo>
                        <a:lnTo>
                          <a:pt x="11" y="38"/>
                        </a:lnTo>
                        <a:lnTo>
                          <a:pt x="17" y="30"/>
                        </a:lnTo>
                        <a:lnTo>
                          <a:pt x="19" y="20"/>
                        </a:lnTo>
                        <a:lnTo>
                          <a:pt x="21" y="15"/>
                        </a:lnTo>
                        <a:lnTo>
                          <a:pt x="24" y="14"/>
                        </a:lnTo>
                        <a:lnTo>
                          <a:pt x="25" y="16"/>
                        </a:lnTo>
                        <a:lnTo>
                          <a:pt x="26" y="17"/>
                        </a:lnTo>
                        <a:lnTo>
                          <a:pt x="26" y="19"/>
                        </a:lnTo>
                        <a:lnTo>
                          <a:pt x="26" y="19"/>
                        </a:lnTo>
                        <a:lnTo>
                          <a:pt x="24" y="20"/>
                        </a:lnTo>
                        <a:lnTo>
                          <a:pt x="24" y="21"/>
                        </a:lnTo>
                        <a:lnTo>
                          <a:pt x="24" y="23"/>
                        </a:lnTo>
                        <a:lnTo>
                          <a:pt x="24" y="26"/>
                        </a:lnTo>
                        <a:lnTo>
                          <a:pt x="24" y="27"/>
                        </a:lnTo>
                        <a:lnTo>
                          <a:pt x="25" y="29"/>
                        </a:lnTo>
                        <a:lnTo>
                          <a:pt x="28" y="30"/>
                        </a:lnTo>
                        <a:lnTo>
                          <a:pt x="30" y="30"/>
                        </a:lnTo>
                        <a:lnTo>
                          <a:pt x="30" y="29"/>
                        </a:lnTo>
                        <a:lnTo>
                          <a:pt x="30" y="27"/>
                        </a:lnTo>
                        <a:lnTo>
                          <a:pt x="29" y="25"/>
                        </a:lnTo>
                        <a:lnTo>
                          <a:pt x="28" y="24"/>
                        </a:lnTo>
                        <a:lnTo>
                          <a:pt x="30" y="24"/>
                        </a:lnTo>
                        <a:lnTo>
                          <a:pt x="31" y="22"/>
                        </a:lnTo>
                        <a:lnTo>
                          <a:pt x="31" y="19"/>
                        </a:lnTo>
                        <a:lnTo>
                          <a:pt x="33" y="15"/>
                        </a:lnTo>
                        <a:lnTo>
                          <a:pt x="32" y="15"/>
                        </a:lnTo>
                        <a:lnTo>
                          <a:pt x="30" y="15"/>
                        </a:lnTo>
                        <a:lnTo>
                          <a:pt x="30" y="13"/>
                        </a:lnTo>
                        <a:lnTo>
                          <a:pt x="29" y="9"/>
                        </a:lnTo>
                        <a:lnTo>
                          <a:pt x="30" y="8"/>
                        </a:lnTo>
                        <a:lnTo>
                          <a:pt x="31" y="6"/>
                        </a:lnTo>
                        <a:lnTo>
                          <a:pt x="33" y="3"/>
                        </a:lnTo>
                        <a:lnTo>
                          <a:pt x="37" y="2"/>
                        </a:lnTo>
                        <a:lnTo>
                          <a:pt x="39" y="1"/>
                        </a:lnTo>
                        <a:lnTo>
                          <a:pt x="43" y="2"/>
                        </a:lnTo>
                        <a:lnTo>
                          <a:pt x="46" y="0"/>
                        </a:lnTo>
                        <a:lnTo>
                          <a:pt x="50" y="0"/>
                        </a:lnTo>
                        <a:lnTo>
                          <a:pt x="52" y="1"/>
                        </a:lnTo>
                        <a:lnTo>
                          <a:pt x="55" y="3"/>
                        </a:lnTo>
                        <a:lnTo>
                          <a:pt x="56" y="4"/>
                        </a:lnTo>
                        <a:lnTo>
                          <a:pt x="53" y="18"/>
                        </a:lnTo>
                        <a:lnTo>
                          <a:pt x="48" y="21"/>
                        </a:lnTo>
                        <a:lnTo>
                          <a:pt x="50" y="24"/>
                        </a:lnTo>
                        <a:lnTo>
                          <a:pt x="55" y="26"/>
                        </a:lnTo>
                        <a:lnTo>
                          <a:pt x="54" y="29"/>
                        </a:lnTo>
                        <a:lnTo>
                          <a:pt x="52" y="32"/>
                        </a:lnTo>
                        <a:lnTo>
                          <a:pt x="50" y="34"/>
                        </a:lnTo>
                        <a:lnTo>
                          <a:pt x="49" y="37"/>
                        </a:lnTo>
                        <a:lnTo>
                          <a:pt x="47" y="40"/>
                        </a:lnTo>
                        <a:lnTo>
                          <a:pt x="45" y="41"/>
                        </a:lnTo>
                        <a:lnTo>
                          <a:pt x="42" y="39"/>
                        </a:lnTo>
                        <a:lnTo>
                          <a:pt x="38" y="39"/>
                        </a:lnTo>
                        <a:lnTo>
                          <a:pt x="38" y="42"/>
                        </a:lnTo>
                        <a:lnTo>
                          <a:pt x="39" y="46"/>
                        </a:lnTo>
                        <a:lnTo>
                          <a:pt x="40" y="49"/>
                        </a:lnTo>
                        <a:lnTo>
                          <a:pt x="39" y="52"/>
                        </a:lnTo>
                        <a:lnTo>
                          <a:pt x="39" y="58"/>
                        </a:lnTo>
                        <a:lnTo>
                          <a:pt x="38" y="60"/>
                        </a:lnTo>
                        <a:lnTo>
                          <a:pt x="38" y="62"/>
                        </a:lnTo>
                        <a:lnTo>
                          <a:pt x="39" y="67"/>
                        </a:lnTo>
                        <a:lnTo>
                          <a:pt x="39" y="69"/>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96" name="Freeform 660">
                  <a:extLst>
                    <a:ext uri="{FF2B5EF4-FFF2-40B4-BE49-F238E27FC236}">
                      <a16:creationId xmlns:a16="http://schemas.microsoft.com/office/drawing/2014/main" id="{92369920-6DC5-4C81-ADA0-7B9804E277FA}"/>
                    </a:ext>
                  </a:extLst>
                </p:cNvPr>
                <p:cNvSpPr>
                  <a:spLocks/>
                </p:cNvSpPr>
                <p:nvPr/>
              </p:nvSpPr>
              <p:spPr bwMode="gray">
                <a:xfrm>
                  <a:off x="7979734" y="4495456"/>
                  <a:ext cx="174647" cy="151959"/>
                </a:xfrm>
                <a:custGeom>
                  <a:avLst/>
                  <a:gdLst>
                    <a:gd name="T0" fmla="*/ 46 w 54"/>
                    <a:gd name="T1" fmla="*/ 46 h 47"/>
                    <a:gd name="T2" fmla="*/ 43 w 54"/>
                    <a:gd name="T3" fmla="*/ 47 h 47"/>
                    <a:gd name="T4" fmla="*/ 41 w 54"/>
                    <a:gd name="T5" fmla="*/ 46 h 47"/>
                    <a:gd name="T6" fmla="*/ 38 w 54"/>
                    <a:gd name="T7" fmla="*/ 44 h 47"/>
                    <a:gd name="T8" fmla="*/ 35 w 54"/>
                    <a:gd name="T9" fmla="*/ 42 h 47"/>
                    <a:gd name="T10" fmla="*/ 36 w 54"/>
                    <a:gd name="T11" fmla="*/ 41 h 47"/>
                    <a:gd name="T12" fmla="*/ 34 w 54"/>
                    <a:gd name="T13" fmla="*/ 40 h 47"/>
                    <a:gd name="T14" fmla="*/ 34 w 54"/>
                    <a:gd name="T15" fmla="*/ 33 h 47"/>
                    <a:gd name="T16" fmla="*/ 32 w 54"/>
                    <a:gd name="T17" fmla="*/ 33 h 47"/>
                    <a:gd name="T18" fmla="*/ 30 w 54"/>
                    <a:gd name="T19" fmla="*/ 35 h 47"/>
                    <a:gd name="T20" fmla="*/ 29 w 54"/>
                    <a:gd name="T21" fmla="*/ 38 h 47"/>
                    <a:gd name="T22" fmla="*/ 26 w 54"/>
                    <a:gd name="T23" fmla="*/ 38 h 47"/>
                    <a:gd name="T24" fmla="*/ 24 w 54"/>
                    <a:gd name="T25" fmla="*/ 37 h 47"/>
                    <a:gd name="T26" fmla="*/ 23 w 54"/>
                    <a:gd name="T27" fmla="*/ 31 h 47"/>
                    <a:gd name="T28" fmla="*/ 22 w 54"/>
                    <a:gd name="T29" fmla="*/ 29 h 47"/>
                    <a:gd name="T30" fmla="*/ 21 w 54"/>
                    <a:gd name="T31" fmla="*/ 27 h 47"/>
                    <a:gd name="T32" fmla="*/ 17 w 54"/>
                    <a:gd name="T33" fmla="*/ 26 h 47"/>
                    <a:gd name="T34" fmla="*/ 13 w 54"/>
                    <a:gd name="T35" fmla="*/ 24 h 47"/>
                    <a:gd name="T36" fmla="*/ 10 w 54"/>
                    <a:gd name="T37" fmla="*/ 24 h 47"/>
                    <a:gd name="T38" fmla="*/ 7 w 54"/>
                    <a:gd name="T39" fmla="*/ 18 h 47"/>
                    <a:gd name="T40" fmla="*/ 4 w 54"/>
                    <a:gd name="T41" fmla="*/ 18 h 47"/>
                    <a:gd name="T42" fmla="*/ 1 w 54"/>
                    <a:gd name="T43" fmla="*/ 17 h 47"/>
                    <a:gd name="T44" fmla="*/ 0 w 54"/>
                    <a:gd name="T45" fmla="*/ 14 h 47"/>
                    <a:gd name="T46" fmla="*/ 0 w 54"/>
                    <a:gd name="T47" fmla="*/ 8 h 47"/>
                    <a:gd name="T48" fmla="*/ 7 w 54"/>
                    <a:gd name="T49" fmla="*/ 4 h 47"/>
                    <a:gd name="T50" fmla="*/ 10 w 54"/>
                    <a:gd name="T51" fmla="*/ 3 h 47"/>
                    <a:gd name="T52" fmla="*/ 12 w 54"/>
                    <a:gd name="T53" fmla="*/ 3 h 47"/>
                    <a:gd name="T54" fmla="*/ 12 w 54"/>
                    <a:gd name="T55" fmla="*/ 3 h 47"/>
                    <a:gd name="T56" fmla="*/ 16 w 54"/>
                    <a:gd name="T57" fmla="*/ 6 h 47"/>
                    <a:gd name="T58" fmla="*/ 22 w 54"/>
                    <a:gd name="T59" fmla="*/ 4 h 47"/>
                    <a:gd name="T60" fmla="*/ 26 w 54"/>
                    <a:gd name="T61" fmla="*/ 1 h 47"/>
                    <a:gd name="T62" fmla="*/ 30 w 54"/>
                    <a:gd name="T63" fmla="*/ 0 h 47"/>
                    <a:gd name="T64" fmla="*/ 34 w 54"/>
                    <a:gd name="T65" fmla="*/ 0 h 47"/>
                    <a:gd name="T66" fmla="*/ 36 w 54"/>
                    <a:gd name="T67" fmla="*/ 2 h 47"/>
                    <a:gd name="T68" fmla="*/ 37 w 54"/>
                    <a:gd name="T69" fmla="*/ 2 h 47"/>
                    <a:gd name="T70" fmla="*/ 38 w 54"/>
                    <a:gd name="T71" fmla="*/ 4 h 47"/>
                    <a:gd name="T72" fmla="*/ 40 w 54"/>
                    <a:gd name="T73" fmla="*/ 5 h 47"/>
                    <a:gd name="T74" fmla="*/ 42 w 54"/>
                    <a:gd name="T75" fmla="*/ 5 h 47"/>
                    <a:gd name="T76" fmla="*/ 45 w 54"/>
                    <a:gd name="T77" fmla="*/ 7 h 47"/>
                    <a:gd name="T78" fmla="*/ 45 w 54"/>
                    <a:gd name="T79" fmla="*/ 10 h 47"/>
                    <a:gd name="T80" fmla="*/ 45 w 54"/>
                    <a:gd name="T81" fmla="*/ 13 h 47"/>
                    <a:gd name="T82" fmla="*/ 45 w 54"/>
                    <a:gd name="T83" fmla="*/ 16 h 47"/>
                    <a:gd name="T84" fmla="*/ 47 w 54"/>
                    <a:gd name="T85" fmla="*/ 18 h 47"/>
                    <a:gd name="T86" fmla="*/ 51 w 54"/>
                    <a:gd name="T87" fmla="*/ 18 h 47"/>
                    <a:gd name="T88" fmla="*/ 52 w 54"/>
                    <a:gd name="T89" fmla="*/ 20 h 47"/>
                    <a:gd name="T90" fmla="*/ 53 w 54"/>
                    <a:gd name="T91" fmla="*/ 22 h 47"/>
                    <a:gd name="T92" fmla="*/ 54 w 54"/>
                    <a:gd name="T93" fmla="*/ 25 h 47"/>
                    <a:gd name="T94" fmla="*/ 54 w 54"/>
                    <a:gd name="T95" fmla="*/ 27 h 47"/>
                    <a:gd name="T96" fmla="*/ 51 w 54"/>
                    <a:gd name="T97" fmla="*/ 32 h 47"/>
                    <a:gd name="T98" fmla="*/ 50 w 54"/>
                    <a:gd name="T99" fmla="*/ 33 h 47"/>
                    <a:gd name="T100" fmla="*/ 47 w 54"/>
                    <a:gd name="T101" fmla="*/ 34 h 47"/>
                    <a:gd name="T102" fmla="*/ 45 w 54"/>
                    <a:gd name="T103" fmla="*/ 38 h 47"/>
                    <a:gd name="T104" fmla="*/ 46 w 54"/>
                    <a:gd name="T105" fmla="*/ 42 h 47"/>
                    <a:gd name="T106" fmla="*/ 46 w 54"/>
                    <a:gd name="T107"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 h="47">
                      <a:moveTo>
                        <a:pt x="46" y="46"/>
                      </a:moveTo>
                      <a:lnTo>
                        <a:pt x="43" y="47"/>
                      </a:lnTo>
                      <a:lnTo>
                        <a:pt x="41" y="46"/>
                      </a:lnTo>
                      <a:lnTo>
                        <a:pt x="38" y="44"/>
                      </a:lnTo>
                      <a:lnTo>
                        <a:pt x="35" y="42"/>
                      </a:lnTo>
                      <a:lnTo>
                        <a:pt x="36" y="41"/>
                      </a:lnTo>
                      <a:lnTo>
                        <a:pt x="34" y="40"/>
                      </a:lnTo>
                      <a:lnTo>
                        <a:pt x="34" y="33"/>
                      </a:lnTo>
                      <a:lnTo>
                        <a:pt x="32" y="33"/>
                      </a:lnTo>
                      <a:lnTo>
                        <a:pt x="30" y="35"/>
                      </a:lnTo>
                      <a:lnTo>
                        <a:pt x="29" y="38"/>
                      </a:lnTo>
                      <a:lnTo>
                        <a:pt x="26" y="38"/>
                      </a:lnTo>
                      <a:lnTo>
                        <a:pt x="24" y="37"/>
                      </a:lnTo>
                      <a:lnTo>
                        <a:pt x="23" y="31"/>
                      </a:lnTo>
                      <a:lnTo>
                        <a:pt x="22" y="29"/>
                      </a:lnTo>
                      <a:lnTo>
                        <a:pt x="21" y="27"/>
                      </a:lnTo>
                      <a:lnTo>
                        <a:pt x="17" y="26"/>
                      </a:lnTo>
                      <a:lnTo>
                        <a:pt x="13" y="24"/>
                      </a:lnTo>
                      <a:lnTo>
                        <a:pt x="10" y="24"/>
                      </a:lnTo>
                      <a:lnTo>
                        <a:pt x="7" y="18"/>
                      </a:lnTo>
                      <a:lnTo>
                        <a:pt x="4" y="18"/>
                      </a:lnTo>
                      <a:lnTo>
                        <a:pt x="1" y="17"/>
                      </a:lnTo>
                      <a:lnTo>
                        <a:pt x="0" y="14"/>
                      </a:lnTo>
                      <a:lnTo>
                        <a:pt x="0" y="8"/>
                      </a:lnTo>
                      <a:lnTo>
                        <a:pt x="7" y="4"/>
                      </a:lnTo>
                      <a:lnTo>
                        <a:pt x="10" y="3"/>
                      </a:lnTo>
                      <a:lnTo>
                        <a:pt x="12" y="3"/>
                      </a:lnTo>
                      <a:lnTo>
                        <a:pt x="12" y="3"/>
                      </a:lnTo>
                      <a:lnTo>
                        <a:pt x="16" y="6"/>
                      </a:lnTo>
                      <a:lnTo>
                        <a:pt x="22" y="4"/>
                      </a:lnTo>
                      <a:lnTo>
                        <a:pt x="26" y="1"/>
                      </a:lnTo>
                      <a:lnTo>
                        <a:pt x="30" y="0"/>
                      </a:lnTo>
                      <a:lnTo>
                        <a:pt x="34" y="0"/>
                      </a:lnTo>
                      <a:lnTo>
                        <a:pt x="36" y="2"/>
                      </a:lnTo>
                      <a:lnTo>
                        <a:pt x="37" y="2"/>
                      </a:lnTo>
                      <a:lnTo>
                        <a:pt x="38" y="4"/>
                      </a:lnTo>
                      <a:lnTo>
                        <a:pt x="40" y="5"/>
                      </a:lnTo>
                      <a:lnTo>
                        <a:pt x="42" y="5"/>
                      </a:lnTo>
                      <a:lnTo>
                        <a:pt x="45" y="7"/>
                      </a:lnTo>
                      <a:lnTo>
                        <a:pt x="45" y="10"/>
                      </a:lnTo>
                      <a:lnTo>
                        <a:pt x="45" y="13"/>
                      </a:lnTo>
                      <a:lnTo>
                        <a:pt x="45" y="16"/>
                      </a:lnTo>
                      <a:lnTo>
                        <a:pt x="47" y="18"/>
                      </a:lnTo>
                      <a:lnTo>
                        <a:pt x="51" y="18"/>
                      </a:lnTo>
                      <a:lnTo>
                        <a:pt x="52" y="20"/>
                      </a:lnTo>
                      <a:lnTo>
                        <a:pt x="53" y="22"/>
                      </a:lnTo>
                      <a:lnTo>
                        <a:pt x="54" y="25"/>
                      </a:lnTo>
                      <a:lnTo>
                        <a:pt x="54" y="27"/>
                      </a:lnTo>
                      <a:lnTo>
                        <a:pt x="51" y="32"/>
                      </a:lnTo>
                      <a:lnTo>
                        <a:pt x="50" y="33"/>
                      </a:lnTo>
                      <a:lnTo>
                        <a:pt x="47" y="34"/>
                      </a:lnTo>
                      <a:lnTo>
                        <a:pt x="45" y="38"/>
                      </a:lnTo>
                      <a:lnTo>
                        <a:pt x="46" y="42"/>
                      </a:lnTo>
                      <a:lnTo>
                        <a:pt x="46" y="4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sp>
        <p:nvSpPr>
          <p:cNvPr id="1461" name="Textplatzhalter 1460">
            <a:extLst>
              <a:ext uri="{FF2B5EF4-FFF2-40B4-BE49-F238E27FC236}">
                <a16:creationId xmlns:a16="http://schemas.microsoft.com/office/drawing/2014/main" id="{676EB053-446D-4C87-A9ED-35741FDC9F9F}"/>
              </a:ext>
            </a:extLst>
          </p:cNvPr>
          <p:cNvSpPr>
            <a:spLocks noGrp="1"/>
          </p:cNvSpPr>
          <p:nvPr>
            <p:ph type="body" sz="quarter" idx="14"/>
          </p:nvPr>
        </p:nvSpPr>
        <p:spPr>
          <a:xfrm>
            <a:off x="340745" y="3414434"/>
            <a:ext cx="5097462" cy="24704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62" name="Textplatzhalter 13">
            <a:extLst>
              <a:ext uri="{FF2B5EF4-FFF2-40B4-BE49-F238E27FC236}">
                <a16:creationId xmlns:a16="http://schemas.microsoft.com/office/drawing/2014/main" id="{793F5A9A-332E-4DE4-9D85-625DAAAFCEB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solidFill>
                  <a:schemeClr val="bg1"/>
                </a:solidFill>
              </a:defRPr>
            </a:lvl1pPr>
            <a:lvl2pPr marL="228600" indent="-228600">
              <a:lnSpc>
                <a:spcPct val="90000"/>
              </a:lnSpc>
              <a:spcBef>
                <a:spcPts val="0"/>
              </a:spcBef>
              <a:buAutoNum type="arabicPlain"/>
              <a:defRPr sz="1000" b="0">
                <a:solidFill>
                  <a:schemeClr val="bg1"/>
                </a:solidFill>
              </a:defRPr>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201" name="Image 200">
            <a:extLst>
              <a:ext uri="{FF2B5EF4-FFF2-40B4-BE49-F238E27FC236}">
                <a16:creationId xmlns:a16="http://schemas.microsoft.com/office/drawing/2014/main" id="{9C1BF475-BC44-7A4D-B8D7-87D4EB41E0B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1159" y="6223751"/>
            <a:ext cx="1487686" cy="365358"/>
          </a:xfrm>
          <a:prstGeom prst="rect">
            <a:avLst/>
          </a:prstGeom>
        </p:spPr>
      </p:pic>
    </p:spTree>
    <p:extLst>
      <p:ext uri="{BB962C8B-B14F-4D97-AF65-F5344CB8AC3E}">
        <p14:creationId xmlns:p14="http://schemas.microsoft.com/office/powerpoint/2010/main" val="3609480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Map_light">
    <p:bg>
      <p:bgPr>
        <a:solidFill>
          <a:schemeClr val="bg1"/>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19" name="Gerader Verbinder 18">
            <a:extLst>
              <a:ext uri="{FF2B5EF4-FFF2-40B4-BE49-F238E27FC236}">
                <a16:creationId xmlns:a16="http://schemas.microsoft.com/office/drawing/2014/main" id="{92478B15-20ED-40F4-B6AD-E77C09E9965A}"/>
              </a:ext>
            </a:extLst>
          </p:cNvPr>
          <p:cNvCxnSpPr/>
          <p:nvPr userDrawn="1"/>
        </p:nvCxnSpPr>
        <p:spPr>
          <a:xfrm>
            <a:off x="380544" y="543537"/>
            <a:ext cx="1080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371475" y="2063022"/>
            <a:ext cx="5097462" cy="1044000"/>
          </a:xfrm>
        </p:spPr>
        <p:txBody>
          <a:bodyPr anchor="b" anchorCtr="0"/>
          <a:lstStyle>
            <a:lvl1pPr algn="l">
              <a:lnSpc>
                <a:spcPct val="100000"/>
              </a:lnSpc>
              <a:defRPr sz="3500" b="0">
                <a:solidFill>
                  <a:schemeClr val="accent4"/>
                </a:solidFill>
                <a:latin typeface="+mj-lt"/>
              </a:defRPr>
            </a:lvl1pPr>
          </a:lstStyle>
          <a:p>
            <a:r>
              <a:rPr lang="fr-FR" dirty="0"/>
              <a:t>Titre sur une ou plusieurs lignes</a:t>
            </a:r>
            <a:endParaRPr lang="de-DE" dirty="0"/>
          </a:p>
        </p:txBody>
      </p:sp>
      <p:sp>
        <p:nvSpPr>
          <p:cNvPr id="3" name="Datumsplatzhalter 2">
            <a:extLst>
              <a:ext uri="{FF2B5EF4-FFF2-40B4-BE49-F238E27FC236}">
                <a16:creationId xmlns:a16="http://schemas.microsoft.com/office/drawing/2014/main" id="{FE1363A7-1629-4047-BD4F-1442EFF08360}"/>
              </a:ext>
            </a:extLst>
          </p:cNvPr>
          <p:cNvSpPr>
            <a:spLocks noGrp="1"/>
          </p:cNvSpPr>
          <p:nvPr>
            <p:ph type="dt" sz="half" idx="11"/>
          </p:nvPr>
        </p:nvSpPr>
        <p:spPr>
          <a:xfrm>
            <a:off x="371475" y="6242050"/>
            <a:ext cx="792163" cy="365125"/>
          </a:xfrm>
          <a:prstGeom prst="rect">
            <a:avLst/>
          </a:prstGeom>
        </p:spPr>
        <p:txBody>
          <a:bodyPr vert="horz" lIns="0" tIns="0" rIns="0" bIns="0" rtlCol="0" anchor="ctr"/>
          <a:lstStyle>
            <a:lvl1pPr>
              <a:defRPr lang="de-DE" dirty="0"/>
            </a:lvl1pPr>
          </a:lstStyle>
          <a:p>
            <a:endParaRPr lang="de-DE" dirty="0"/>
          </a:p>
        </p:txBody>
      </p:sp>
      <p:sp>
        <p:nvSpPr>
          <p:cNvPr id="4" name="Fußzeilenplatzhalter 3">
            <a:extLst>
              <a:ext uri="{FF2B5EF4-FFF2-40B4-BE49-F238E27FC236}">
                <a16:creationId xmlns:a16="http://schemas.microsoft.com/office/drawing/2014/main" id="{8C16A98D-F583-497E-BF2B-19D84E3D952E}"/>
              </a:ext>
            </a:extLst>
          </p:cNvPr>
          <p:cNvSpPr>
            <a:spLocks noGrp="1"/>
          </p:cNvSpPr>
          <p:nvPr>
            <p:ph type="ftr" sz="quarter" idx="12"/>
          </p:nvPr>
        </p:nvSpPr>
        <p:spPr/>
        <p:txBody>
          <a:bodyPr/>
          <a:lstStyle>
            <a:lvl1pPr>
              <a:defRPr>
                <a:solidFill>
                  <a:schemeClr val="tx2"/>
                </a:solidFill>
              </a:defRPr>
            </a:lvl1pPr>
          </a:lstStyle>
          <a:p>
            <a:r>
              <a:rPr lang="fr-FR" dirty="0"/>
              <a:t>2 | La SCPI Primopierre</a:t>
            </a:r>
          </a:p>
        </p:txBody>
      </p:sp>
      <p:sp>
        <p:nvSpPr>
          <p:cNvPr id="5" name="Foliennummernplatzhalter 4">
            <a:extLst>
              <a:ext uri="{FF2B5EF4-FFF2-40B4-BE49-F238E27FC236}">
                <a16:creationId xmlns:a16="http://schemas.microsoft.com/office/drawing/2014/main" id="{A30DBA63-B822-40EF-A85E-BAD78D2799E6}"/>
              </a:ext>
            </a:extLst>
          </p:cNvPr>
          <p:cNvSpPr>
            <a:spLocks noGrp="1"/>
          </p:cNvSpPr>
          <p:nvPr>
            <p:ph type="sldNum" sz="quarter" idx="13"/>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grpSp>
        <p:nvGrpSpPr>
          <p:cNvPr id="1459" name="Gruppieren 1458">
            <a:extLst>
              <a:ext uri="{FF2B5EF4-FFF2-40B4-BE49-F238E27FC236}">
                <a16:creationId xmlns:a16="http://schemas.microsoft.com/office/drawing/2014/main" id="{7CB2ABB5-B3A0-47F8-B693-BAE406E344CD}"/>
              </a:ext>
            </a:extLst>
          </p:cNvPr>
          <p:cNvGrpSpPr/>
          <p:nvPr userDrawn="1"/>
        </p:nvGrpSpPr>
        <p:grpSpPr>
          <a:xfrm>
            <a:off x="7195930" y="667328"/>
            <a:ext cx="4489230" cy="5314489"/>
            <a:chOff x="7310227" y="2319531"/>
            <a:chExt cx="2826698" cy="3346332"/>
          </a:xfrm>
          <a:solidFill>
            <a:schemeClr val="tx2"/>
          </a:solidFill>
        </p:grpSpPr>
        <p:grpSp>
          <p:nvGrpSpPr>
            <p:cNvPr id="1435" name="Group 4363">
              <a:extLst>
                <a:ext uri="{FF2B5EF4-FFF2-40B4-BE49-F238E27FC236}">
                  <a16:creationId xmlns:a16="http://schemas.microsoft.com/office/drawing/2014/main" id="{31D79F0F-76AC-4C5C-8849-BABDCE994774}"/>
                </a:ext>
              </a:extLst>
            </p:cNvPr>
            <p:cNvGrpSpPr/>
            <p:nvPr userDrawn="1"/>
          </p:nvGrpSpPr>
          <p:grpSpPr bwMode="gray">
            <a:xfrm>
              <a:off x="9163427" y="5193821"/>
              <a:ext cx="973498" cy="413845"/>
              <a:chOff x="5517268" y="3655849"/>
              <a:chExt cx="358607" cy="152497"/>
            </a:xfrm>
            <a:grpFill/>
          </p:grpSpPr>
          <p:sp>
            <p:nvSpPr>
              <p:cNvPr id="1437" name="Freeform 62">
                <a:extLst>
                  <a:ext uri="{FF2B5EF4-FFF2-40B4-BE49-F238E27FC236}">
                    <a16:creationId xmlns:a16="http://schemas.microsoft.com/office/drawing/2014/main" id="{D42D5EED-8B85-43C9-BCB3-D075156FBEA3}"/>
                  </a:ext>
                </a:extLst>
              </p:cNvPr>
              <p:cNvSpPr>
                <a:spLocks/>
              </p:cNvSpPr>
              <p:nvPr/>
            </p:nvSpPr>
            <p:spPr bwMode="gray">
              <a:xfrm>
                <a:off x="5517268" y="3722568"/>
                <a:ext cx="14297" cy="10723"/>
              </a:xfrm>
              <a:custGeom>
                <a:avLst/>
                <a:gdLst>
                  <a:gd name="T0" fmla="*/ 11 w 12"/>
                  <a:gd name="T1" fmla="*/ 8 h 9"/>
                  <a:gd name="T2" fmla="*/ 12 w 12"/>
                  <a:gd name="T3" fmla="*/ 8 h 9"/>
                  <a:gd name="T4" fmla="*/ 11 w 12"/>
                  <a:gd name="T5" fmla="*/ 5 h 9"/>
                  <a:gd name="T6" fmla="*/ 8 w 12"/>
                  <a:gd name="T7" fmla="*/ 0 h 9"/>
                  <a:gd name="T8" fmla="*/ 1 w 12"/>
                  <a:gd name="T9" fmla="*/ 3 h 9"/>
                  <a:gd name="T10" fmla="*/ 0 w 12"/>
                  <a:gd name="T11" fmla="*/ 6 h 9"/>
                  <a:gd name="T12" fmla="*/ 2 w 12"/>
                  <a:gd name="T13" fmla="*/ 6 h 9"/>
                  <a:gd name="T14" fmla="*/ 4 w 12"/>
                  <a:gd name="T15" fmla="*/ 5 h 9"/>
                  <a:gd name="T16" fmla="*/ 6 w 12"/>
                  <a:gd name="T17" fmla="*/ 5 h 9"/>
                  <a:gd name="T18" fmla="*/ 4 w 12"/>
                  <a:gd name="T19" fmla="*/ 8 h 9"/>
                  <a:gd name="T20" fmla="*/ 7 w 12"/>
                  <a:gd name="T21" fmla="*/ 9 h 9"/>
                  <a:gd name="T22" fmla="*/ 9 w 12"/>
                  <a:gd name="T23" fmla="*/ 8 h 9"/>
                  <a:gd name="T24" fmla="*/ 9 w 12"/>
                  <a:gd name="T25" fmla="*/ 7 h 9"/>
                  <a:gd name="T26" fmla="*/ 11 w 12"/>
                  <a:gd name="T2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9">
                    <a:moveTo>
                      <a:pt x="11" y="8"/>
                    </a:moveTo>
                    <a:lnTo>
                      <a:pt x="12" y="8"/>
                    </a:lnTo>
                    <a:lnTo>
                      <a:pt x="11" y="5"/>
                    </a:lnTo>
                    <a:lnTo>
                      <a:pt x="8" y="0"/>
                    </a:lnTo>
                    <a:lnTo>
                      <a:pt x="1" y="3"/>
                    </a:lnTo>
                    <a:lnTo>
                      <a:pt x="0" y="6"/>
                    </a:lnTo>
                    <a:lnTo>
                      <a:pt x="2" y="6"/>
                    </a:lnTo>
                    <a:lnTo>
                      <a:pt x="4" y="5"/>
                    </a:lnTo>
                    <a:lnTo>
                      <a:pt x="6" y="5"/>
                    </a:lnTo>
                    <a:lnTo>
                      <a:pt x="4" y="8"/>
                    </a:lnTo>
                    <a:lnTo>
                      <a:pt x="7" y="9"/>
                    </a:lnTo>
                    <a:lnTo>
                      <a:pt x="9" y="8"/>
                    </a:lnTo>
                    <a:lnTo>
                      <a:pt x="9" y="7"/>
                    </a:lnTo>
                    <a:lnTo>
                      <a:pt x="11"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8" name="Freeform 64">
                <a:extLst>
                  <a:ext uri="{FF2B5EF4-FFF2-40B4-BE49-F238E27FC236}">
                    <a16:creationId xmlns:a16="http://schemas.microsoft.com/office/drawing/2014/main" id="{F9E84E90-2797-4D42-8BB2-B4307657AFC5}"/>
                  </a:ext>
                </a:extLst>
              </p:cNvPr>
              <p:cNvSpPr>
                <a:spLocks/>
              </p:cNvSpPr>
              <p:nvPr/>
            </p:nvSpPr>
            <p:spPr bwMode="gray">
              <a:xfrm>
                <a:off x="5553009" y="3794051"/>
                <a:ext cx="10723" cy="13105"/>
              </a:xfrm>
              <a:custGeom>
                <a:avLst/>
                <a:gdLst>
                  <a:gd name="T0" fmla="*/ 6 w 9"/>
                  <a:gd name="T1" fmla="*/ 8 h 11"/>
                  <a:gd name="T2" fmla="*/ 7 w 9"/>
                  <a:gd name="T3" fmla="*/ 7 h 11"/>
                  <a:gd name="T4" fmla="*/ 7 w 9"/>
                  <a:gd name="T5" fmla="*/ 5 h 11"/>
                  <a:gd name="T6" fmla="*/ 8 w 9"/>
                  <a:gd name="T7" fmla="*/ 3 h 11"/>
                  <a:gd name="T8" fmla="*/ 9 w 9"/>
                  <a:gd name="T9" fmla="*/ 0 h 11"/>
                  <a:gd name="T10" fmla="*/ 4 w 9"/>
                  <a:gd name="T11" fmla="*/ 1 h 11"/>
                  <a:gd name="T12" fmla="*/ 0 w 9"/>
                  <a:gd name="T13" fmla="*/ 5 h 11"/>
                  <a:gd name="T14" fmla="*/ 0 w 9"/>
                  <a:gd name="T15" fmla="*/ 7 h 11"/>
                  <a:gd name="T16" fmla="*/ 0 w 9"/>
                  <a:gd name="T17" fmla="*/ 11 h 11"/>
                  <a:gd name="T18" fmla="*/ 6 w 9"/>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6" y="8"/>
                    </a:moveTo>
                    <a:lnTo>
                      <a:pt x="7" y="7"/>
                    </a:lnTo>
                    <a:lnTo>
                      <a:pt x="7" y="5"/>
                    </a:lnTo>
                    <a:lnTo>
                      <a:pt x="8" y="3"/>
                    </a:lnTo>
                    <a:lnTo>
                      <a:pt x="9" y="0"/>
                    </a:lnTo>
                    <a:lnTo>
                      <a:pt x="4" y="1"/>
                    </a:lnTo>
                    <a:lnTo>
                      <a:pt x="0" y="5"/>
                    </a:lnTo>
                    <a:lnTo>
                      <a:pt x="0" y="7"/>
                    </a:lnTo>
                    <a:lnTo>
                      <a:pt x="0" y="11"/>
                    </a:lnTo>
                    <a:lnTo>
                      <a:pt x="6"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9" name="Freeform 487">
                <a:extLst>
                  <a:ext uri="{FF2B5EF4-FFF2-40B4-BE49-F238E27FC236}">
                    <a16:creationId xmlns:a16="http://schemas.microsoft.com/office/drawing/2014/main" id="{1837672D-C1C4-457C-9DC1-ADD6A4C442C0}"/>
                  </a:ext>
                </a:extLst>
              </p:cNvPr>
              <p:cNvSpPr>
                <a:spLocks/>
              </p:cNvSpPr>
              <p:nvPr/>
            </p:nvSpPr>
            <p:spPr bwMode="gray">
              <a:xfrm>
                <a:off x="5523225" y="3655849"/>
                <a:ext cx="352650" cy="152497"/>
              </a:xfrm>
              <a:custGeom>
                <a:avLst/>
                <a:gdLst>
                  <a:gd name="T0" fmla="*/ 282 w 523"/>
                  <a:gd name="T1" fmla="*/ 194 h 225"/>
                  <a:gd name="T2" fmla="*/ 257 w 523"/>
                  <a:gd name="T3" fmla="*/ 199 h 225"/>
                  <a:gd name="T4" fmla="*/ 214 w 523"/>
                  <a:gd name="T5" fmla="*/ 212 h 225"/>
                  <a:gd name="T6" fmla="*/ 179 w 523"/>
                  <a:gd name="T7" fmla="*/ 215 h 225"/>
                  <a:gd name="T8" fmla="*/ 151 w 523"/>
                  <a:gd name="T9" fmla="*/ 194 h 225"/>
                  <a:gd name="T10" fmla="*/ 125 w 523"/>
                  <a:gd name="T11" fmla="*/ 194 h 225"/>
                  <a:gd name="T12" fmla="*/ 105 w 523"/>
                  <a:gd name="T13" fmla="*/ 213 h 225"/>
                  <a:gd name="T14" fmla="*/ 83 w 523"/>
                  <a:gd name="T15" fmla="*/ 197 h 225"/>
                  <a:gd name="T16" fmla="*/ 77 w 523"/>
                  <a:gd name="T17" fmla="*/ 197 h 225"/>
                  <a:gd name="T18" fmla="*/ 60 w 523"/>
                  <a:gd name="T19" fmla="*/ 194 h 225"/>
                  <a:gd name="T20" fmla="*/ 37 w 523"/>
                  <a:gd name="T21" fmla="*/ 197 h 225"/>
                  <a:gd name="T22" fmla="*/ 56 w 523"/>
                  <a:gd name="T23" fmla="*/ 187 h 225"/>
                  <a:gd name="T24" fmla="*/ 35 w 523"/>
                  <a:gd name="T25" fmla="*/ 184 h 225"/>
                  <a:gd name="T26" fmla="*/ 32 w 523"/>
                  <a:gd name="T27" fmla="*/ 170 h 225"/>
                  <a:gd name="T28" fmla="*/ 29 w 523"/>
                  <a:gd name="T29" fmla="*/ 164 h 225"/>
                  <a:gd name="T30" fmla="*/ 25 w 523"/>
                  <a:gd name="T31" fmla="*/ 146 h 225"/>
                  <a:gd name="T32" fmla="*/ 5 w 523"/>
                  <a:gd name="T33" fmla="*/ 139 h 225"/>
                  <a:gd name="T34" fmla="*/ 9 w 523"/>
                  <a:gd name="T35" fmla="*/ 125 h 225"/>
                  <a:gd name="T36" fmla="*/ 28 w 523"/>
                  <a:gd name="T37" fmla="*/ 134 h 225"/>
                  <a:gd name="T38" fmla="*/ 23 w 523"/>
                  <a:gd name="T39" fmla="*/ 119 h 225"/>
                  <a:gd name="T40" fmla="*/ 17 w 523"/>
                  <a:gd name="T41" fmla="*/ 100 h 225"/>
                  <a:gd name="T42" fmla="*/ 0 w 523"/>
                  <a:gd name="T43" fmla="*/ 92 h 225"/>
                  <a:gd name="T44" fmla="*/ 14 w 523"/>
                  <a:gd name="T45" fmla="*/ 67 h 225"/>
                  <a:gd name="T46" fmla="*/ 40 w 523"/>
                  <a:gd name="T47" fmla="*/ 65 h 225"/>
                  <a:gd name="T48" fmla="*/ 52 w 523"/>
                  <a:gd name="T49" fmla="*/ 63 h 225"/>
                  <a:gd name="T50" fmla="*/ 81 w 523"/>
                  <a:gd name="T51" fmla="*/ 58 h 225"/>
                  <a:gd name="T52" fmla="*/ 104 w 523"/>
                  <a:gd name="T53" fmla="*/ 49 h 225"/>
                  <a:gd name="T54" fmla="*/ 86 w 523"/>
                  <a:gd name="T55" fmla="*/ 46 h 225"/>
                  <a:gd name="T56" fmla="*/ 87 w 523"/>
                  <a:gd name="T57" fmla="*/ 33 h 225"/>
                  <a:gd name="T58" fmla="*/ 127 w 523"/>
                  <a:gd name="T59" fmla="*/ 38 h 225"/>
                  <a:gd name="T60" fmla="*/ 157 w 523"/>
                  <a:gd name="T61" fmla="*/ 26 h 225"/>
                  <a:gd name="T62" fmla="*/ 195 w 523"/>
                  <a:gd name="T63" fmla="*/ 4 h 225"/>
                  <a:gd name="T64" fmla="*/ 248 w 523"/>
                  <a:gd name="T65" fmla="*/ 1 h 225"/>
                  <a:gd name="T66" fmla="*/ 266 w 523"/>
                  <a:gd name="T67" fmla="*/ 15 h 225"/>
                  <a:gd name="T68" fmla="*/ 301 w 523"/>
                  <a:gd name="T69" fmla="*/ 31 h 225"/>
                  <a:gd name="T70" fmla="*/ 346 w 523"/>
                  <a:gd name="T71" fmla="*/ 42 h 225"/>
                  <a:gd name="T72" fmla="*/ 419 w 523"/>
                  <a:gd name="T73" fmla="*/ 26 h 225"/>
                  <a:gd name="T74" fmla="*/ 444 w 523"/>
                  <a:gd name="T75" fmla="*/ 19 h 225"/>
                  <a:gd name="T76" fmla="*/ 466 w 523"/>
                  <a:gd name="T77" fmla="*/ 18 h 225"/>
                  <a:gd name="T78" fmla="*/ 486 w 523"/>
                  <a:gd name="T79" fmla="*/ 38 h 225"/>
                  <a:gd name="T80" fmla="*/ 502 w 523"/>
                  <a:gd name="T81" fmla="*/ 70 h 225"/>
                  <a:gd name="T82" fmla="*/ 513 w 523"/>
                  <a:gd name="T83" fmla="*/ 92 h 225"/>
                  <a:gd name="T84" fmla="*/ 509 w 523"/>
                  <a:gd name="T85" fmla="*/ 126 h 225"/>
                  <a:gd name="T86" fmla="*/ 522 w 523"/>
                  <a:gd name="T87" fmla="*/ 166 h 225"/>
                  <a:gd name="T88" fmla="*/ 497 w 523"/>
                  <a:gd name="T89" fmla="*/ 172 h 225"/>
                  <a:gd name="T90" fmla="*/ 454 w 523"/>
                  <a:gd name="T91" fmla="*/ 177 h 225"/>
                  <a:gd name="T92" fmla="*/ 437 w 523"/>
                  <a:gd name="T93" fmla="*/ 180 h 225"/>
                  <a:gd name="T94" fmla="*/ 396 w 523"/>
                  <a:gd name="T95" fmla="*/ 186 h 225"/>
                  <a:gd name="T96" fmla="*/ 352 w 523"/>
                  <a:gd name="T97" fmla="*/ 193 h 225"/>
                  <a:gd name="T98" fmla="*/ 306 w 523"/>
                  <a:gd name="T99" fmla="*/ 196 h 225"/>
                  <a:gd name="T100" fmla="*/ 303 w 523"/>
                  <a:gd name="T101" fmla="*/ 191 h 225"/>
                  <a:gd name="T102" fmla="*/ 292 w 523"/>
                  <a:gd name="T103" fmla="*/ 198 h 225"/>
                  <a:gd name="T104" fmla="*/ 291 w 523"/>
                  <a:gd name="T105" fmla="*/ 210 h 225"/>
                  <a:gd name="T106" fmla="*/ 281 w 523"/>
                  <a:gd name="T107" fmla="*/ 221 h 225"/>
                  <a:gd name="T108" fmla="*/ 275 w 523"/>
                  <a:gd name="T109" fmla="*/ 21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3" h="225">
                    <a:moveTo>
                      <a:pt x="275" y="217"/>
                    </a:moveTo>
                    <a:cubicBezTo>
                      <a:pt x="273" y="210"/>
                      <a:pt x="273" y="210"/>
                      <a:pt x="273" y="210"/>
                    </a:cubicBezTo>
                    <a:cubicBezTo>
                      <a:pt x="275" y="202"/>
                      <a:pt x="275" y="202"/>
                      <a:pt x="275" y="202"/>
                    </a:cubicBezTo>
                    <a:cubicBezTo>
                      <a:pt x="280" y="198"/>
                      <a:pt x="280" y="198"/>
                      <a:pt x="280" y="198"/>
                    </a:cubicBezTo>
                    <a:cubicBezTo>
                      <a:pt x="282" y="194"/>
                      <a:pt x="282" y="194"/>
                      <a:pt x="282" y="194"/>
                    </a:cubicBezTo>
                    <a:cubicBezTo>
                      <a:pt x="278" y="190"/>
                      <a:pt x="278" y="190"/>
                      <a:pt x="278" y="190"/>
                    </a:cubicBezTo>
                    <a:cubicBezTo>
                      <a:pt x="269" y="193"/>
                      <a:pt x="269" y="193"/>
                      <a:pt x="269" y="193"/>
                    </a:cubicBezTo>
                    <a:cubicBezTo>
                      <a:pt x="268" y="198"/>
                      <a:pt x="268" y="198"/>
                      <a:pt x="268" y="198"/>
                    </a:cubicBezTo>
                    <a:cubicBezTo>
                      <a:pt x="264" y="200"/>
                      <a:pt x="264" y="200"/>
                      <a:pt x="264" y="200"/>
                    </a:cubicBezTo>
                    <a:cubicBezTo>
                      <a:pt x="257" y="199"/>
                      <a:pt x="257" y="199"/>
                      <a:pt x="257" y="199"/>
                    </a:cubicBezTo>
                    <a:cubicBezTo>
                      <a:pt x="252" y="195"/>
                      <a:pt x="252" y="195"/>
                      <a:pt x="252" y="195"/>
                    </a:cubicBezTo>
                    <a:cubicBezTo>
                      <a:pt x="241" y="186"/>
                      <a:pt x="233" y="194"/>
                      <a:pt x="225" y="203"/>
                    </a:cubicBezTo>
                    <a:cubicBezTo>
                      <a:pt x="223" y="207"/>
                      <a:pt x="223" y="207"/>
                      <a:pt x="223" y="207"/>
                    </a:cubicBezTo>
                    <a:cubicBezTo>
                      <a:pt x="218" y="208"/>
                      <a:pt x="218" y="208"/>
                      <a:pt x="218" y="208"/>
                    </a:cubicBezTo>
                    <a:cubicBezTo>
                      <a:pt x="214" y="212"/>
                      <a:pt x="214" y="212"/>
                      <a:pt x="214" y="212"/>
                    </a:cubicBezTo>
                    <a:cubicBezTo>
                      <a:pt x="209" y="214"/>
                      <a:pt x="209" y="214"/>
                      <a:pt x="209" y="214"/>
                    </a:cubicBezTo>
                    <a:cubicBezTo>
                      <a:pt x="203" y="213"/>
                      <a:pt x="203" y="213"/>
                      <a:pt x="203" y="213"/>
                    </a:cubicBezTo>
                    <a:cubicBezTo>
                      <a:pt x="193" y="216"/>
                      <a:pt x="193" y="216"/>
                      <a:pt x="193" y="216"/>
                    </a:cubicBezTo>
                    <a:cubicBezTo>
                      <a:pt x="189" y="218"/>
                      <a:pt x="189" y="218"/>
                      <a:pt x="189" y="218"/>
                    </a:cubicBezTo>
                    <a:cubicBezTo>
                      <a:pt x="179" y="215"/>
                      <a:pt x="179" y="215"/>
                      <a:pt x="179" y="215"/>
                    </a:cubicBezTo>
                    <a:cubicBezTo>
                      <a:pt x="174" y="210"/>
                      <a:pt x="174" y="210"/>
                      <a:pt x="174" y="210"/>
                    </a:cubicBezTo>
                    <a:cubicBezTo>
                      <a:pt x="172" y="206"/>
                      <a:pt x="172" y="206"/>
                      <a:pt x="172" y="206"/>
                    </a:cubicBezTo>
                    <a:cubicBezTo>
                      <a:pt x="169" y="203"/>
                      <a:pt x="169" y="203"/>
                      <a:pt x="169" y="203"/>
                    </a:cubicBezTo>
                    <a:cubicBezTo>
                      <a:pt x="164" y="200"/>
                      <a:pt x="164" y="200"/>
                      <a:pt x="164" y="200"/>
                    </a:cubicBezTo>
                    <a:cubicBezTo>
                      <a:pt x="151" y="194"/>
                      <a:pt x="151" y="194"/>
                      <a:pt x="151" y="194"/>
                    </a:cubicBezTo>
                    <a:cubicBezTo>
                      <a:pt x="145" y="190"/>
                      <a:pt x="145" y="190"/>
                      <a:pt x="145" y="190"/>
                    </a:cubicBezTo>
                    <a:cubicBezTo>
                      <a:pt x="136" y="188"/>
                      <a:pt x="136" y="188"/>
                      <a:pt x="136" y="188"/>
                    </a:cubicBezTo>
                    <a:cubicBezTo>
                      <a:pt x="131" y="189"/>
                      <a:pt x="131" y="189"/>
                      <a:pt x="131" y="189"/>
                    </a:cubicBezTo>
                    <a:cubicBezTo>
                      <a:pt x="127" y="189"/>
                      <a:pt x="127" y="189"/>
                      <a:pt x="127" y="189"/>
                    </a:cubicBezTo>
                    <a:cubicBezTo>
                      <a:pt x="125" y="194"/>
                      <a:pt x="125" y="194"/>
                      <a:pt x="125" y="194"/>
                    </a:cubicBezTo>
                    <a:cubicBezTo>
                      <a:pt x="125" y="200"/>
                      <a:pt x="125" y="200"/>
                      <a:pt x="125" y="200"/>
                    </a:cubicBezTo>
                    <a:cubicBezTo>
                      <a:pt x="123" y="202"/>
                      <a:pt x="123" y="202"/>
                      <a:pt x="123" y="202"/>
                    </a:cubicBezTo>
                    <a:cubicBezTo>
                      <a:pt x="123" y="208"/>
                      <a:pt x="123" y="208"/>
                      <a:pt x="123" y="208"/>
                    </a:cubicBezTo>
                    <a:cubicBezTo>
                      <a:pt x="112" y="210"/>
                      <a:pt x="112" y="210"/>
                      <a:pt x="112" y="210"/>
                    </a:cubicBezTo>
                    <a:cubicBezTo>
                      <a:pt x="105" y="213"/>
                      <a:pt x="105" y="213"/>
                      <a:pt x="105" y="213"/>
                    </a:cubicBezTo>
                    <a:cubicBezTo>
                      <a:pt x="99" y="213"/>
                      <a:pt x="99" y="213"/>
                      <a:pt x="99" y="213"/>
                    </a:cubicBezTo>
                    <a:cubicBezTo>
                      <a:pt x="94" y="212"/>
                      <a:pt x="94" y="212"/>
                      <a:pt x="94" y="212"/>
                    </a:cubicBezTo>
                    <a:cubicBezTo>
                      <a:pt x="90" y="209"/>
                      <a:pt x="90" y="209"/>
                      <a:pt x="90" y="209"/>
                    </a:cubicBezTo>
                    <a:cubicBezTo>
                      <a:pt x="85" y="205"/>
                      <a:pt x="85" y="205"/>
                      <a:pt x="85" y="205"/>
                    </a:cubicBezTo>
                    <a:cubicBezTo>
                      <a:pt x="83" y="197"/>
                      <a:pt x="83" y="197"/>
                      <a:pt x="83" y="197"/>
                    </a:cubicBezTo>
                    <a:cubicBezTo>
                      <a:pt x="83" y="195"/>
                      <a:pt x="83" y="195"/>
                      <a:pt x="83" y="195"/>
                    </a:cubicBezTo>
                    <a:cubicBezTo>
                      <a:pt x="80" y="193"/>
                      <a:pt x="80" y="193"/>
                      <a:pt x="80" y="193"/>
                    </a:cubicBezTo>
                    <a:cubicBezTo>
                      <a:pt x="79" y="195"/>
                      <a:pt x="79" y="195"/>
                      <a:pt x="79" y="195"/>
                    </a:cubicBezTo>
                    <a:cubicBezTo>
                      <a:pt x="79" y="197"/>
                      <a:pt x="79" y="197"/>
                      <a:pt x="79" y="197"/>
                    </a:cubicBezTo>
                    <a:cubicBezTo>
                      <a:pt x="77" y="197"/>
                      <a:pt x="77" y="197"/>
                      <a:pt x="77" y="197"/>
                    </a:cubicBezTo>
                    <a:cubicBezTo>
                      <a:pt x="73" y="195"/>
                      <a:pt x="73" y="195"/>
                      <a:pt x="73" y="195"/>
                    </a:cubicBezTo>
                    <a:cubicBezTo>
                      <a:pt x="70" y="191"/>
                      <a:pt x="70" y="191"/>
                      <a:pt x="70" y="191"/>
                    </a:cubicBezTo>
                    <a:cubicBezTo>
                      <a:pt x="69" y="190"/>
                      <a:pt x="69" y="190"/>
                      <a:pt x="69" y="190"/>
                    </a:cubicBezTo>
                    <a:cubicBezTo>
                      <a:pt x="61" y="191"/>
                      <a:pt x="61" y="191"/>
                      <a:pt x="61" y="191"/>
                    </a:cubicBezTo>
                    <a:cubicBezTo>
                      <a:pt x="60" y="194"/>
                      <a:pt x="60" y="194"/>
                      <a:pt x="60" y="194"/>
                    </a:cubicBezTo>
                    <a:cubicBezTo>
                      <a:pt x="55" y="198"/>
                      <a:pt x="55" y="198"/>
                      <a:pt x="55" y="198"/>
                    </a:cubicBezTo>
                    <a:cubicBezTo>
                      <a:pt x="53" y="198"/>
                      <a:pt x="53" y="198"/>
                      <a:pt x="53" y="198"/>
                    </a:cubicBezTo>
                    <a:cubicBezTo>
                      <a:pt x="55" y="194"/>
                      <a:pt x="55" y="194"/>
                      <a:pt x="55" y="194"/>
                    </a:cubicBezTo>
                    <a:cubicBezTo>
                      <a:pt x="54" y="192"/>
                      <a:pt x="54" y="192"/>
                      <a:pt x="54" y="192"/>
                    </a:cubicBezTo>
                    <a:cubicBezTo>
                      <a:pt x="37" y="197"/>
                      <a:pt x="37" y="197"/>
                      <a:pt x="37" y="197"/>
                    </a:cubicBezTo>
                    <a:cubicBezTo>
                      <a:pt x="40" y="193"/>
                      <a:pt x="40" y="193"/>
                      <a:pt x="40" y="193"/>
                    </a:cubicBezTo>
                    <a:cubicBezTo>
                      <a:pt x="45" y="190"/>
                      <a:pt x="45" y="190"/>
                      <a:pt x="45" y="190"/>
                    </a:cubicBezTo>
                    <a:cubicBezTo>
                      <a:pt x="52" y="190"/>
                      <a:pt x="52" y="190"/>
                      <a:pt x="52" y="190"/>
                    </a:cubicBezTo>
                    <a:cubicBezTo>
                      <a:pt x="55" y="188"/>
                      <a:pt x="55" y="188"/>
                      <a:pt x="55" y="188"/>
                    </a:cubicBezTo>
                    <a:cubicBezTo>
                      <a:pt x="56" y="187"/>
                      <a:pt x="56" y="187"/>
                      <a:pt x="56" y="187"/>
                    </a:cubicBezTo>
                    <a:cubicBezTo>
                      <a:pt x="60" y="185"/>
                      <a:pt x="60" y="185"/>
                      <a:pt x="60" y="185"/>
                    </a:cubicBezTo>
                    <a:cubicBezTo>
                      <a:pt x="62" y="182"/>
                      <a:pt x="62" y="182"/>
                      <a:pt x="62" y="182"/>
                    </a:cubicBezTo>
                    <a:cubicBezTo>
                      <a:pt x="58" y="182"/>
                      <a:pt x="58" y="182"/>
                      <a:pt x="58" y="182"/>
                    </a:cubicBezTo>
                    <a:cubicBezTo>
                      <a:pt x="47" y="184"/>
                      <a:pt x="47" y="184"/>
                      <a:pt x="47" y="184"/>
                    </a:cubicBezTo>
                    <a:cubicBezTo>
                      <a:pt x="35" y="184"/>
                      <a:pt x="35" y="184"/>
                      <a:pt x="35" y="184"/>
                    </a:cubicBezTo>
                    <a:cubicBezTo>
                      <a:pt x="34" y="182"/>
                      <a:pt x="34" y="182"/>
                      <a:pt x="34" y="182"/>
                    </a:cubicBezTo>
                    <a:cubicBezTo>
                      <a:pt x="40" y="176"/>
                      <a:pt x="40" y="176"/>
                      <a:pt x="40" y="176"/>
                    </a:cubicBezTo>
                    <a:cubicBezTo>
                      <a:pt x="36" y="172"/>
                      <a:pt x="36" y="172"/>
                      <a:pt x="36" y="172"/>
                    </a:cubicBezTo>
                    <a:cubicBezTo>
                      <a:pt x="34" y="171"/>
                      <a:pt x="34" y="171"/>
                      <a:pt x="34" y="171"/>
                    </a:cubicBezTo>
                    <a:cubicBezTo>
                      <a:pt x="32" y="170"/>
                      <a:pt x="32" y="170"/>
                      <a:pt x="32" y="170"/>
                    </a:cubicBezTo>
                    <a:cubicBezTo>
                      <a:pt x="32" y="166"/>
                      <a:pt x="32" y="166"/>
                      <a:pt x="32" y="166"/>
                    </a:cubicBezTo>
                    <a:cubicBezTo>
                      <a:pt x="35" y="164"/>
                      <a:pt x="35" y="164"/>
                      <a:pt x="35" y="164"/>
                    </a:cubicBezTo>
                    <a:cubicBezTo>
                      <a:pt x="36" y="162"/>
                      <a:pt x="36" y="162"/>
                      <a:pt x="36" y="162"/>
                    </a:cubicBezTo>
                    <a:cubicBezTo>
                      <a:pt x="33" y="162"/>
                      <a:pt x="33" y="162"/>
                      <a:pt x="33" y="162"/>
                    </a:cubicBezTo>
                    <a:cubicBezTo>
                      <a:pt x="29" y="164"/>
                      <a:pt x="29" y="164"/>
                      <a:pt x="29" y="164"/>
                    </a:cubicBezTo>
                    <a:cubicBezTo>
                      <a:pt x="26" y="160"/>
                      <a:pt x="26" y="160"/>
                      <a:pt x="26" y="160"/>
                    </a:cubicBezTo>
                    <a:cubicBezTo>
                      <a:pt x="30" y="158"/>
                      <a:pt x="30" y="158"/>
                      <a:pt x="30" y="158"/>
                    </a:cubicBezTo>
                    <a:cubicBezTo>
                      <a:pt x="31" y="154"/>
                      <a:pt x="31" y="154"/>
                      <a:pt x="31" y="154"/>
                    </a:cubicBezTo>
                    <a:cubicBezTo>
                      <a:pt x="28" y="149"/>
                      <a:pt x="28" y="149"/>
                      <a:pt x="28" y="149"/>
                    </a:cubicBezTo>
                    <a:cubicBezTo>
                      <a:pt x="25" y="146"/>
                      <a:pt x="25" y="146"/>
                      <a:pt x="25" y="146"/>
                    </a:cubicBezTo>
                    <a:cubicBezTo>
                      <a:pt x="18" y="145"/>
                      <a:pt x="18" y="145"/>
                      <a:pt x="18" y="145"/>
                    </a:cubicBezTo>
                    <a:cubicBezTo>
                      <a:pt x="15" y="142"/>
                      <a:pt x="15" y="142"/>
                      <a:pt x="15" y="142"/>
                    </a:cubicBezTo>
                    <a:cubicBezTo>
                      <a:pt x="10" y="143"/>
                      <a:pt x="10" y="143"/>
                      <a:pt x="10" y="143"/>
                    </a:cubicBezTo>
                    <a:cubicBezTo>
                      <a:pt x="8" y="141"/>
                      <a:pt x="8" y="141"/>
                      <a:pt x="8" y="141"/>
                    </a:cubicBezTo>
                    <a:cubicBezTo>
                      <a:pt x="5" y="139"/>
                      <a:pt x="5" y="139"/>
                      <a:pt x="5" y="139"/>
                    </a:cubicBezTo>
                    <a:cubicBezTo>
                      <a:pt x="5" y="137"/>
                      <a:pt x="5" y="137"/>
                      <a:pt x="5" y="137"/>
                    </a:cubicBezTo>
                    <a:cubicBezTo>
                      <a:pt x="8" y="136"/>
                      <a:pt x="8" y="136"/>
                      <a:pt x="8" y="136"/>
                    </a:cubicBezTo>
                    <a:cubicBezTo>
                      <a:pt x="9" y="131"/>
                      <a:pt x="9" y="131"/>
                      <a:pt x="9" y="131"/>
                    </a:cubicBezTo>
                    <a:cubicBezTo>
                      <a:pt x="8" y="128"/>
                      <a:pt x="8" y="128"/>
                      <a:pt x="8" y="128"/>
                    </a:cubicBezTo>
                    <a:cubicBezTo>
                      <a:pt x="9" y="125"/>
                      <a:pt x="9" y="125"/>
                      <a:pt x="9" y="125"/>
                    </a:cubicBezTo>
                    <a:cubicBezTo>
                      <a:pt x="11" y="126"/>
                      <a:pt x="11" y="126"/>
                      <a:pt x="11" y="126"/>
                    </a:cubicBezTo>
                    <a:cubicBezTo>
                      <a:pt x="14" y="134"/>
                      <a:pt x="14" y="134"/>
                      <a:pt x="14" y="134"/>
                    </a:cubicBezTo>
                    <a:cubicBezTo>
                      <a:pt x="17" y="135"/>
                      <a:pt x="17" y="135"/>
                      <a:pt x="17" y="135"/>
                    </a:cubicBezTo>
                    <a:cubicBezTo>
                      <a:pt x="21" y="134"/>
                      <a:pt x="21" y="134"/>
                      <a:pt x="21" y="134"/>
                    </a:cubicBezTo>
                    <a:cubicBezTo>
                      <a:pt x="28" y="134"/>
                      <a:pt x="28" y="134"/>
                      <a:pt x="28" y="134"/>
                    </a:cubicBezTo>
                    <a:cubicBezTo>
                      <a:pt x="26" y="132"/>
                      <a:pt x="26" y="132"/>
                      <a:pt x="26" y="132"/>
                    </a:cubicBezTo>
                    <a:cubicBezTo>
                      <a:pt x="21" y="130"/>
                      <a:pt x="21" y="130"/>
                      <a:pt x="21" y="130"/>
                    </a:cubicBezTo>
                    <a:cubicBezTo>
                      <a:pt x="18" y="126"/>
                      <a:pt x="18" y="126"/>
                      <a:pt x="18" y="126"/>
                    </a:cubicBezTo>
                    <a:cubicBezTo>
                      <a:pt x="19" y="122"/>
                      <a:pt x="19" y="122"/>
                      <a:pt x="19" y="122"/>
                    </a:cubicBezTo>
                    <a:cubicBezTo>
                      <a:pt x="23" y="119"/>
                      <a:pt x="23" y="119"/>
                      <a:pt x="23" y="119"/>
                    </a:cubicBezTo>
                    <a:cubicBezTo>
                      <a:pt x="22" y="116"/>
                      <a:pt x="22" y="116"/>
                      <a:pt x="22" y="116"/>
                    </a:cubicBezTo>
                    <a:cubicBezTo>
                      <a:pt x="19" y="112"/>
                      <a:pt x="19" y="112"/>
                      <a:pt x="19" y="112"/>
                    </a:cubicBezTo>
                    <a:cubicBezTo>
                      <a:pt x="19" y="109"/>
                      <a:pt x="19" y="109"/>
                      <a:pt x="19" y="109"/>
                    </a:cubicBezTo>
                    <a:cubicBezTo>
                      <a:pt x="16" y="105"/>
                      <a:pt x="16" y="105"/>
                      <a:pt x="16" y="105"/>
                    </a:cubicBezTo>
                    <a:cubicBezTo>
                      <a:pt x="17" y="100"/>
                      <a:pt x="17" y="100"/>
                      <a:pt x="17" y="100"/>
                    </a:cubicBezTo>
                    <a:cubicBezTo>
                      <a:pt x="21" y="95"/>
                      <a:pt x="21" y="95"/>
                      <a:pt x="21" y="95"/>
                    </a:cubicBezTo>
                    <a:cubicBezTo>
                      <a:pt x="20" y="93"/>
                      <a:pt x="20" y="93"/>
                      <a:pt x="20" y="93"/>
                    </a:cubicBezTo>
                    <a:cubicBezTo>
                      <a:pt x="12" y="95"/>
                      <a:pt x="12" y="95"/>
                      <a:pt x="12" y="95"/>
                    </a:cubicBezTo>
                    <a:cubicBezTo>
                      <a:pt x="0" y="95"/>
                      <a:pt x="0" y="95"/>
                      <a:pt x="0" y="95"/>
                    </a:cubicBezTo>
                    <a:cubicBezTo>
                      <a:pt x="0" y="92"/>
                      <a:pt x="0" y="92"/>
                      <a:pt x="0" y="92"/>
                    </a:cubicBezTo>
                    <a:cubicBezTo>
                      <a:pt x="1" y="82"/>
                      <a:pt x="1" y="82"/>
                      <a:pt x="1" y="82"/>
                    </a:cubicBezTo>
                    <a:cubicBezTo>
                      <a:pt x="4" y="77"/>
                      <a:pt x="4" y="77"/>
                      <a:pt x="4" y="77"/>
                    </a:cubicBezTo>
                    <a:cubicBezTo>
                      <a:pt x="6" y="76"/>
                      <a:pt x="6" y="76"/>
                      <a:pt x="6" y="76"/>
                    </a:cubicBezTo>
                    <a:cubicBezTo>
                      <a:pt x="10" y="71"/>
                      <a:pt x="10" y="71"/>
                      <a:pt x="10" y="71"/>
                    </a:cubicBezTo>
                    <a:cubicBezTo>
                      <a:pt x="14" y="67"/>
                      <a:pt x="14" y="67"/>
                      <a:pt x="14" y="67"/>
                    </a:cubicBezTo>
                    <a:cubicBezTo>
                      <a:pt x="18" y="63"/>
                      <a:pt x="18" y="63"/>
                      <a:pt x="18" y="63"/>
                    </a:cubicBezTo>
                    <a:cubicBezTo>
                      <a:pt x="24" y="63"/>
                      <a:pt x="24" y="63"/>
                      <a:pt x="24" y="63"/>
                    </a:cubicBezTo>
                    <a:cubicBezTo>
                      <a:pt x="32" y="60"/>
                      <a:pt x="32" y="60"/>
                      <a:pt x="32" y="60"/>
                    </a:cubicBezTo>
                    <a:cubicBezTo>
                      <a:pt x="34" y="63"/>
                      <a:pt x="34" y="63"/>
                      <a:pt x="34" y="63"/>
                    </a:cubicBezTo>
                    <a:cubicBezTo>
                      <a:pt x="40" y="65"/>
                      <a:pt x="40" y="65"/>
                      <a:pt x="40" y="65"/>
                    </a:cubicBezTo>
                    <a:cubicBezTo>
                      <a:pt x="46" y="65"/>
                      <a:pt x="46" y="65"/>
                      <a:pt x="46" y="65"/>
                    </a:cubicBezTo>
                    <a:cubicBezTo>
                      <a:pt x="44" y="57"/>
                      <a:pt x="44" y="57"/>
                      <a:pt x="44" y="57"/>
                    </a:cubicBezTo>
                    <a:cubicBezTo>
                      <a:pt x="49" y="58"/>
                      <a:pt x="49" y="58"/>
                      <a:pt x="49" y="58"/>
                    </a:cubicBezTo>
                    <a:cubicBezTo>
                      <a:pt x="52" y="60"/>
                      <a:pt x="52" y="60"/>
                      <a:pt x="52" y="60"/>
                    </a:cubicBezTo>
                    <a:cubicBezTo>
                      <a:pt x="52" y="63"/>
                      <a:pt x="52" y="63"/>
                      <a:pt x="52" y="63"/>
                    </a:cubicBezTo>
                    <a:cubicBezTo>
                      <a:pt x="55" y="63"/>
                      <a:pt x="55" y="63"/>
                      <a:pt x="55" y="63"/>
                    </a:cubicBezTo>
                    <a:cubicBezTo>
                      <a:pt x="62" y="62"/>
                      <a:pt x="62" y="62"/>
                      <a:pt x="62" y="62"/>
                    </a:cubicBezTo>
                    <a:cubicBezTo>
                      <a:pt x="76" y="62"/>
                      <a:pt x="76" y="62"/>
                      <a:pt x="76" y="62"/>
                    </a:cubicBezTo>
                    <a:cubicBezTo>
                      <a:pt x="82" y="61"/>
                      <a:pt x="82" y="61"/>
                      <a:pt x="82" y="61"/>
                    </a:cubicBezTo>
                    <a:cubicBezTo>
                      <a:pt x="81" y="58"/>
                      <a:pt x="81" y="58"/>
                      <a:pt x="81" y="58"/>
                    </a:cubicBezTo>
                    <a:cubicBezTo>
                      <a:pt x="77" y="57"/>
                      <a:pt x="77" y="57"/>
                      <a:pt x="77" y="57"/>
                    </a:cubicBezTo>
                    <a:cubicBezTo>
                      <a:pt x="77" y="55"/>
                      <a:pt x="77" y="55"/>
                      <a:pt x="77" y="55"/>
                    </a:cubicBezTo>
                    <a:cubicBezTo>
                      <a:pt x="81" y="53"/>
                      <a:pt x="81" y="53"/>
                      <a:pt x="81" y="53"/>
                    </a:cubicBezTo>
                    <a:cubicBezTo>
                      <a:pt x="104" y="51"/>
                      <a:pt x="104" y="51"/>
                      <a:pt x="104" y="51"/>
                    </a:cubicBezTo>
                    <a:cubicBezTo>
                      <a:pt x="104" y="49"/>
                      <a:pt x="104" y="49"/>
                      <a:pt x="104" y="49"/>
                    </a:cubicBezTo>
                    <a:cubicBezTo>
                      <a:pt x="100" y="48"/>
                      <a:pt x="100" y="48"/>
                      <a:pt x="100" y="48"/>
                    </a:cubicBezTo>
                    <a:cubicBezTo>
                      <a:pt x="97" y="49"/>
                      <a:pt x="97" y="49"/>
                      <a:pt x="97" y="49"/>
                    </a:cubicBezTo>
                    <a:cubicBezTo>
                      <a:pt x="90" y="48"/>
                      <a:pt x="90" y="48"/>
                      <a:pt x="90" y="48"/>
                    </a:cubicBezTo>
                    <a:cubicBezTo>
                      <a:pt x="88" y="46"/>
                      <a:pt x="88" y="46"/>
                      <a:pt x="88" y="46"/>
                    </a:cubicBezTo>
                    <a:cubicBezTo>
                      <a:pt x="86" y="46"/>
                      <a:pt x="86" y="46"/>
                      <a:pt x="86" y="46"/>
                    </a:cubicBezTo>
                    <a:cubicBezTo>
                      <a:pt x="85" y="42"/>
                      <a:pt x="85" y="42"/>
                      <a:pt x="85" y="42"/>
                    </a:cubicBezTo>
                    <a:cubicBezTo>
                      <a:pt x="82" y="40"/>
                      <a:pt x="82" y="40"/>
                      <a:pt x="82" y="40"/>
                    </a:cubicBezTo>
                    <a:cubicBezTo>
                      <a:pt x="83" y="37"/>
                      <a:pt x="83" y="37"/>
                      <a:pt x="83" y="37"/>
                    </a:cubicBezTo>
                    <a:cubicBezTo>
                      <a:pt x="86" y="32"/>
                      <a:pt x="86" y="32"/>
                      <a:pt x="86" y="32"/>
                    </a:cubicBezTo>
                    <a:cubicBezTo>
                      <a:pt x="87" y="33"/>
                      <a:pt x="87" y="33"/>
                      <a:pt x="87" y="33"/>
                    </a:cubicBezTo>
                    <a:cubicBezTo>
                      <a:pt x="92" y="33"/>
                      <a:pt x="92" y="33"/>
                      <a:pt x="92" y="33"/>
                    </a:cubicBezTo>
                    <a:cubicBezTo>
                      <a:pt x="98" y="36"/>
                      <a:pt x="98" y="36"/>
                      <a:pt x="98" y="36"/>
                    </a:cubicBezTo>
                    <a:cubicBezTo>
                      <a:pt x="118" y="35"/>
                      <a:pt x="118" y="35"/>
                      <a:pt x="118" y="35"/>
                    </a:cubicBezTo>
                    <a:cubicBezTo>
                      <a:pt x="123" y="36"/>
                      <a:pt x="123" y="36"/>
                      <a:pt x="123" y="36"/>
                    </a:cubicBezTo>
                    <a:cubicBezTo>
                      <a:pt x="127" y="38"/>
                      <a:pt x="127" y="38"/>
                      <a:pt x="127" y="38"/>
                    </a:cubicBezTo>
                    <a:cubicBezTo>
                      <a:pt x="129" y="38"/>
                      <a:pt x="129" y="38"/>
                      <a:pt x="129" y="38"/>
                    </a:cubicBezTo>
                    <a:cubicBezTo>
                      <a:pt x="140" y="39"/>
                      <a:pt x="140" y="39"/>
                      <a:pt x="140" y="39"/>
                    </a:cubicBezTo>
                    <a:cubicBezTo>
                      <a:pt x="147" y="36"/>
                      <a:pt x="147" y="36"/>
                      <a:pt x="147" y="36"/>
                    </a:cubicBezTo>
                    <a:cubicBezTo>
                      <a:pt x="150" y="29"/>
                      <a:pt x="150" y="29"/>
                      <a:pt x="150" y="29"/>
                    </a:cubicBezTo>
                    <a:cubicBezTo>
                      <a:pt x="157" y="26"/>
                      <a:pt x="157" y="26"/>
                      <a:pt x="157" y="26"/>
                    </a:cubicBezTo>
                    <a:cubicBezTo>
                      <a:pt x="163" y="21"/>
                      <a:pt x="163" y="21"/>
                      <a:pt x="163" y="21"/>
                    </a:cubicBezTo>
                    <a:cubicBezTo>
                      <a:pt x="170" y="18"/>
                      <a:pt x="170" y="18"/>
                      <a:pt x="170" y="18"/>
                    </a:cubicBezTo>
                    <a:cubicBezTo>
                      <a:pt x="175" y="14"/>
                      <a:pt x="175" y="14"/>
                      <a:pt x="175" y="14"/>
                    </a:cubicBezTo>
                    <a:cubicBezTo>
                      <a:pt x="181" y="10"/>
                      <a:pt x="181" y="10"/>
                      <a:pt x="181" y="10"/>
                    </a:cubicBezTo>
                    <a:cubicBezTo>
                      <a:pt x="195" y="4"/>
                      <a:pt x="195" y="4"/>
                      <a:pt x="195" y="4"/>
                    </a:cubicBezTo>
                    <a:cubicBezTo>
                      <a:pt x="203" y="3"/>
                      <a:pt x="203" y="3"/>
                      <a:pt x="203" y="3"/>
                    </a:cubicBezTo>
                    <a:cubicBezTo>
                      <a:pt x="212" y="3"/>
                      <a:pt x="212" y="3"/>
                      <a:pt x="212" y="3"/>
                    </a:cubicBezTo>
                    <a:cubicBezTo>
                      <a:pt x="223" y="4"/>
                      <a:pt x="223" y="4"/>
                      <a:pt x="223" y="4"/>
                    </a:cubicBezTo>
                    <a:cubicBezTo>
                      <a:pt x="242" y="4"/>
                      <a:pt x="242" y="4"/>
                      <a:pt x="242" y="4"/>
                    </a:cubicBezTo>
                    <a:cubicBezTo>
                      <a:pt x="248" y="1"/>
                      <a:pt x="248" y="1"/>
                      <a:pt x="248" y="1"/>
                    </a:cubicBezTo>
                    <a:cubicBezTo>
                      <a:pt x="252" y="0"/>
                      <a:pt x="252" y="0"/>
                      <a:pt x="252" y="0"/>
                    </a:cubicBezTo>
                    <a:cubicBezTo>
                      <a:pt x="255" y="1"/>
                      <a:pt x="255" y="1"/>
                      <a:pt x="255" y="1"/>
                    </a:cubicBezTo>
                    <a:cubicBezTo>
                      <a:pt x="255" y="5"/>
                      <a:pt x="255" y="5"/>
                      <a:pt x="255" y="5"/>
                    </a:cubicBezTo>
                    <a:cubicBezTo>
                      <a:pt x="259" y="11"/>
                      <a:pt x="259" y="11"/>
                      <a:pt x="259" y="11"/>
                    </a:cubicBezTo>
                    <a:cubicBezTo>
                      <a:pt x="266" y="15"/>
                      <a:pt x="266" y="15"/>
                      <a:pt x="266" y="15"/>
                    </a:cubicBezTo>
                    <a:cubicBezTo>
                      <a:pt x="273" y="18"/>
                      <a:pt x="273" y="18"/>
                      <a:pt x="273" y="18"/>
                    </a:cubicBezTo>
                    <a:cubicBezTo>
                      <a:pt x="279" y="14"/>
                      <a:pt x="279" y="14"/>
                      <a:pt x="279" y="14"/>
                    </a:cubicBezTo>
                    <a:cubicBezTo>
                      <a:pt x="282" y="19"/>
                      <a:pt x="282" y="19"/>
                      <a:pt x="282" y="19"/>
                    </a:cubicBezTo>
                    <a:cubicBezTo>
                      <a:pt x="286" y="30"/>
                      <a:pt x="286" y="30"/>
                      <a:pt x="286" y="30"/>
                    </a:cubicBezTo>
                    <a:cubicBezTo>
                      <a:pt x="301" y="31"/>
                      <a:pt x="301" y="31"/>
                      <a:pt x="301" y="31"/>
                    </a:cubicBezTo>
                    <a:cubicBezTo>
                      <a:pt x="318" y="41"/>
                      <a:pt x="318" y="41"/>
                      <a:pt x="318" y="41"/>
                    </a:cubicBezTo>
                    <a:cubicBezTo>
                      <a:pt x="321" y="39"/>
                      <a:pt x="321" y="39"/>
                      <a:pt x="321" y="39"/>
                    </a:cubicBezTo>
                    <a:cubicBezTo>
                      <a:pt x="325" y="38"/>
                      <a:pt x="325" y="38"/>
                      <a:pt x="325" y="38"/>
                    </a:cubicBezTo>
                    <a:cubicBezTo>
                      <a:pt x="335" y="43"/>
                      <a:pt x="335" y="43"/>
                      <a:pt x="335" y="43"/>
                    </a:cubicBezTo>
                    <a:cubicBezTo>
                      <a:pt x="346" y="42"/>
                      <a:pt x="346" y="42"/>
                      <a:pt x="346" y="42"/>
                    </a:cubicBezTo>
                    <a:cubicBezTo>
                      <a:pt x="354" y="39"/>
                      <a:pt x="354" y="39"/>
                      <a:pt x="354" y="39"/>
                    </a:cubicBezTo>
                    <a:cubicBezTo>
                      <a:pt x="370" y="37"/>
                      <a:pt x="370" y="37"/>
                      <a:pt x="370" y="37"/>
                    </a:cubicBezTo>
                    <a:cubicBezTo>
                      <a:pt x="387" y="41"/>
                      <a:pt x="387" y="41"/>
                      <a:pt x="387" y="41"/>
                    </a:cubicBezTo>
                    <a:cubicBezTo>
                      <a:pt x="398" y="40"/>
                      <a:pt x="398" y="40"/>
                      <a:pt x="398" y="40"/>
                    </a:cubicBezTo>
                    <a:cubicBezTo>
                      <a:pt x="419" y="26"/>
                      <a:pt x="419" y="26"/>
                      <a:pt x="419" y="26"/>
                    </a:cubicBezTo>
                    <a:cubicBezTo>
                      <a:pt x="428" y="21"/>
                      <a:pt x="428" y="21"/>
                      <a:pt x="428" y="21"/>
                    </a:cubicBezTo>
                    <a:cubicBezTo>
                      <a:pt x="430" y="18"/>
                      <a:pt x="430" y="18"/>
                      <a:pt x="430" y="18"/>
                    </a:cubicBezTo>
                    <a:cubicBezTo>
                      <a:pt x="433" y="21"/>
                      <a:pt x="433" y="21"/>
                      <a:pt x="433" y="21"/>
                    </a:cubicBezTo>
                    <a:cubicBezTo>
                      <a:pt x="437" y="21"/>
                      <a:pt x="437" y="21"/>
                      <a:pt x="437" y="21"/>
                    </a:cubicBezTo>
                    <a:cubicBezTo>
                      <a:pt x="444" y="19"/>
                      <a:pt x="444" y="19"/>
                      <a:pt x="444" y="19"/>
                    </a:cubicBezTo>
                    <a:cubicBezTo>
                      <a:pt x="453" y="22"/>
                      <a:pt x="453" y="22"/>
                      <a:pt x="453" y="22"/>
                    </a:cubicBezTo>
                    <a:cubicBezTo>
                      <a:pt x="457" y="22"/>
                      <a:pt x="457" y="22"/>
                      <a:pt x="457" y="22"/>
                    </a:cubicBezTo>
                    <a:cubicBezTo>
                      <a:pt x="459" y="18"/>
                      <a:pt x="459" y="18"/>
                      <a:pt x="459" y="18"/>
                    </a:cubicBezTo>
                    <a:cubicBezTo>
                      <a:pt x="461" y="17"/>
                      <a:pt x="461" y="17"/>
                      <a:pt x="461" y="17"/>
                    </a:cubicBezTo>
                    <a:cubicBezTo>
                      <a:pt x="466" y="18"/>
                      <a:pt x="466" y="18"/>
                      <a:pt x="466" y="18"/>
                    </a:cubicBezTo>
                    <a:cubicBezTo>
                      <a:pt x="470" y="22"/>
                      <a:pt x="470" y="22"/>
                      <a:pt x="470" y="22"/>
                    </a:cubicBezTo>
                    <a:cubicBezTo>
                      <a:pt x="476" y="30"/>
                      <a:pt x="476" y="30"/>
                      <a:pt x="476" y="30"/>
                    </a:cubicBezTo>
                    <a:cubicBezTo>
                      <a:pt x="478" y="30"/>
                      <a:pt x="478" y="30"/>
                      <a:pt x="478" y="30"/>
                    </a:cubicBezTo>
                    <a:cubicBezTo>
                      <a:pt x="483" y="35"/>
                      <a:pt x="483" y="35"/>
                      <a:pt x="483" y="35"/>
                    </a:cubicBezTo>
                    <a:cubicBezTo>
                      <a:pt x="486" y="38"/>
                      <a:pt x="486" y="38"/>
                      <a:pt x="486" y="38"/>
                    </a:cubicBezTo>
                    <a:cubicBezTo>
                      <a:pt x="490" y="45"/>
                      <a:pt x="490" y="45"/>
                      <a:pt x="490" y="45"/>
                    </a:cubicBezTo>
                    <a:cubicBezTo>
                      <a:pt x="490" y="56"/>
                      <a:pt x="490" y="56"/>
                      <a:pt x="490" y="56"/>
                    </a:cubicBezTo>
                    <a:cubicBezTo>
                      <a:pt x="492" y="63"/>
                      <a:pt x="492" y="63"/>
                      <a:pt x="492" y="63"/>
                    </a:cubicBezTo>
                    <a:cubicBezTo>
                      <a:pt x="496" y="68"/>
                      <a:pt x="496" y="68"/>
                      <a:pt x="496" y="68"/>
                    </a:cubicBezTo>
                    <a:cubicBezTo>
                      <a:pt x="502" y="70"/>
                      <a:pt x="502" y="70"/>
                      <a:pt x="502" y="70"/>
                    </a:cubicBezTo>
                    <a:cubicBezTo>
                      <a:pt x="506" y="73"/>
                      <a:pt x="506" y="73"/>
                      <a:pt x="506" y="73"/>
                    </a:cubicBezTo>
                    <a:cubicBezTo>
                      <a:pt x="511" y="78"/>
                      <a:pt x="511" y="78"/>
                      <a:pt x="511" y="78"/>
                    </a:cubicBezTo>
                    <a:cubicBezTo>
                      <a:pt x="515" y="80"/>
                      <a:pt x="515" y="80"/>
                      <a:pt x="515" y="80"/>
                    </a:cubicBezTo>
                    <a:cubicBezTo>
                      <a:pt x="517" y="82"/>
                      <a:pt x="517" y="82"/>
                      <a:pt x="517" y="82"/>
                    </a:cubicBezTo>
                    <a:cubicBezTo>
                      <a:pt x="513" y="92"/>
                      <a:pt x="513" y="92"/>
                      <a:pt x="513" y="92"/>
                    </a:cubicBezTo>
                    <a:cubicBezTo>
                      <a:pt x="512" y="95"/>
                      <a:pt x="512" y="95"/>
                      <a:pt x="512" y="95"/>
                    </a:cubicBezTo>
                    <a:cubicBezTo>
                      <a:pt x="504" y="99"/>
                      <a:pt x="504" y="99"/>
                      <a:pt x="504" y="99"/>
                    </a:cubicBezTo>
                    <a:cubicBezTo>
                      <a:pt x="505" y="104"/>
                      <a:pt x="505" y="104"/>
                      <a:pt x="505" y="104"/>
                    </a:cubicBezTo>
                    <a:cubicBezTo>
                      <a:pt x="509" y="112"/>
                      <a:pt x="509" y="112"/>
                      <a:pt x="509" y="112"/>
                    </a:cubicBezTo>
                    <a:cubicBezTo>
                      <a:pt x="509" y="126"/>
                      <a:pt x="509" y="126"/>
                      <a:pt x="509" y="126"/>
                    </a:cubicBezTo>
                    <a:cubicBezTo>
                      <a:pt x="509" y="135"/>
                      <a:pt x="509" y="135"/>
                      <a:pt x="509" y="135"/>
                    </a:cubicBezTo>
                    <a:cubicBezTo>
                      <a:pt x="511" y="143"/>
                      <a:pt x="511" y="143"/>
                      <a:pt x="511" y="143"/>
                    </a:cubicBezTo>
                    <a:cubicBezTo>
                      <a:pt x="509" y="153"/>
                      <a:pt x="509" y="153"/>
                      <a:pt x="509" y="153"/>
                    </a:cubicBezTo>
                    <a:cubicBezTo>
                      <a:pt x="516" y="157"/>
                      <a:pt x="516" y="157"/>
                      <a:pt x="516" y="157"/>
                    </a:cubicBezTo>
                    <a:cubicBezTo>
                      <a:pt x="522" y="166"/>
                      <a:pt x="522" y="166"/>
                      <a:pt x="522" y="166"/>
                    </a:cubicBezTo>
                    <a:cubicBezTo>
                      <a:pt x="523" y="174"/>
                      <a:pt x="523" y="174"/>
                      <a:pt x="523" y="174"/>
                    </a:cubicBezTo>
                    <a:cubicBezTo>
                      <a:pt x="519" y="178"/>
                      <a:pt x="519" y="178"/>
                      <a:pt x="519" y="178"/>
                    </a:cubicBezTo>
                    <a:cubicBezTo>
                      <a:pt x="511" y="177"/>
                      <a:pt x="511" y="177"/>
                      <a:pt x="511" y="177"/>
                    </a:cubicBezTo>
                    <a:cubicBezTo>
                      <a:pt x="506" y="171"/>
                      <a:pt x="506" y="171"/>
                      <a:pt x="506" y="171"/>
                    </a:cubicBezTo>
                    <a:cubicBezTo>
                      <a:pt x="497" y="172"/>
                      <a:pt x="497" y="172"/>
                      <a:pt x="497" y="172"/>
                    </a:cubicBezTo>
                    <a:cubicBezTo>
                      <a:pt x="482" y="171"/>
                      <a:pt x="482" y="171"/>
                      <a:pt x="482" y="171"/>
                    </a:cubicBezTo>
                    <a:cubicBezTo>
                      <a:pt x="471" y="167"/>
                      <a:pt x="471" y="167"/>
                      <a:pt x="471" y="167"/>
                    </a:cubicBezTo>
                    <a:cubicBezTo>
                      <a:pt x="459" y="178"/>
                      <a:pt x="459" y="178"/>
                      <a:pt x="459" y="178"/>
                    </a:cubicBezTo>
                    <a:cubicBezTo>
                      <a:pt x="454" y="178"/>
                      <a:pt x="454" y="178"/>
                      <a:pt x="454" y="178"/>
                    </a:cubicBezTo>
                    <a:cubicBezTo>
                      <a:pt x="454" y="177"/>
                      <a:pt x="454" y="177"/>
                      <a:pt x="454" y="177"/>
                    </a:cubicBezTo>
                    <a:cubicBezTo>
                      <a:pt x="454" y="175"/>
                      <a:pt x="454" y="175"/>
                      <a:pt x="454" y="175"/>
                    </a:cubicBezTo>
                    <a:cubicBezTo>
                      <a:pt x="452" y="174"/>
                      <a:pt x="452" y="174"/>
                      <a:pt x="452" y="174"/>
                    </a:cubicBezTo>
                    <a:cubicBezTo>
                      <a:pt x="450" y="172"/>
                      <a:pt x="450" y="172"/>
                      <a:pt x="450" y="172"/>
                    </a:cubicBezTo>
                    <a:cubicBezTo>
                      <a:pt x="446" y="176"/>
                      <a:pt x="446" y="176"/>
                      <a:pt x="446" y="176"/>
                    </a:cubicBezTo>
                    <a:cubicBezTo>
                      <a:pt x="437" y="180"/>
                      <a:pt x="437" y="180"/>
                      <a:pt x="437" y="180"/>
                    </a:cubicBezTo>
                    <a:cubicBezTo>
                      <a:pt x="419" y="181"/>
                      <a:pt x="419" y="181"/>
                      <a:pt x="419" y="181"/>
                    </a:cubicBezTo>
                    <a:cubicBezTo>
                      <a:pt x="414" y="179"/>
                      <a:pt x="414" y="179"/>
                      <a:pt x="414" y="179"/>
                    </a:cubicBezTo>
                    <a:cubicBezTo>
                      <a:pt x="410" y="179"/>
                      <a:pt x="410" y="179"/>
                      <a:pt x="410" y="179"/>
                    </a:cubicBezTo>
                    <a:cubicBezTo>
                      <a:pt x="401" y="182"/>
                      <a:pt x="401" y="182"/>
                      <a:pt x="401" y="182"/>
                    </a:cubicBezTo>
                    <a:cubicBezTo>
                      <a:pt x="396" y="186"/>
                      <a:pt x="396" y="186"/>
                      <a:pt x="396" y="186"/>
                    </a:cubicBezTo>
                    <a:cubicBezTo>
                      <a:pt x="392" y="188"/>
                      <a:pt x="392" y="188"/>
                      <a:pt x="392" y="188"/>
                    </a:cubicBezTo>
                    <a:cubicBezTo>
                      <a:pt x="386" y="190"/>
                      <a:pt x="386" y="190"/>
                      <a:pt x="386" y="190"/>
                    </a:cubicBezTo>
                    <a:cubicBezTo>
                      <a:pt x="383" y="191"/>
                      <a:pt x="383" y="191"/>
                      <a:pt x="383" y="191"/>
                    </a:cubicBezTo>
                    <a:cubicBezTo>
                      <a:pt x="366" y="195"/>
                      <a:pt x="366" y="195"/>
                      <a:pt x="366" y="195"/>
                    </a:cubicBezTo>
                    <a:cubicBezTo>
                      <a:pt x="352" y="193"/>
                      <a:pt x="352" y="193"/>
                      <a:pt x="352" y="193"/>
                    </a:cubicBezTo>
                    <a:cubicBezTo>
                      <a:pt x="346" y="188"/>
                      <a:pt x="346" y="188"/>
                      <a:pt x="346" y="188"/>
                    </a:cubicBezTo>
                    <a:cubicBezTo>
                      <a:pt x="333" y="183"/>
                      <a:pt x="336" y="192"/>
                      <a:pt x="320" y="194"/>
                    </a:cubicBezTo>
                    <a:cubicBezTo>
                      <a:pt x="318" y="196"/>
                      <a:pt x="318" y="196"/>
                      <a:pt x="318" y="196"/>
                    </a:cubicBezTo>
                    <a:cubicBezTo>
                      <a:pt x="310" y="195"/>
                      <a:pt x="310" y="195"/>
                      <a:pt x="310" y="195"/>
                    </a:cubicBezTo>
                    <a:cubicBezTo>
                      <a:pt x="306" y="196"/>
                      <a:pt x="306" y="196"/>
                      <a:pt x="306" y="196"/>
                    </a:cubicBezTo>
                    <a:cubicBezTo>
                      <a:pt x="305" y="195"/>
                      <a:pt x="305" y="195"/>
                      <a:pt x="305" y="195"/>
                    </a:cubicBezTo>
                    <a:cubicBezTo>
                      <a:pt x="305" y="194"/>
                      <a:pt x="305" y="194"/>
                      <a:pt x="305" y="194"/>
                    </a:cubicBezTo>
                    <a:cubicBezTo>
                      <a:pt x="305" y="193"/>
                      <a:pt x="305" y="193"/>
                      <a:pt x="305" y="193"/>
                    </a:cubicBezTo>
                    <a:cubicBezTo>
                      <a:pt x="305" y="193"/>
                      <a:pt x="305" y="193"/>
                      <a:pt x="305" y="193"/>
                    </a:cubicBezTo>
                    <a:cubicBezTo>
                      <a:pt x="303" y="191"/>
                      <a:pt x="303" y="191"/>
                      <a:pt x="303" y="191"/>
                    </a:cubicBezTo>
                    <a:cubicBezTo>
                      <a:pt x="298" y="191"/>
                      <a:pt x="298" y="191"/>
                      <a:pt x="298" y="191"/>
                    </a:cubicBezTo>
                    <a:cubicBezTo>
                      <a:pt x="295" y="189"/>
                      <a:pt x="295" y="189"/>
                      <a:pt x="295" y="189"/>
                    </a:cubicBezTo>
                    <a:cubicBezTo>
                      <a:pt x="293" y="195"/>
                      <a:pt x="293" y="195"/>
                      <a:pt x="293" y="195"/>
                    </a:cubicBezTo>
                    <a:cubicBezTo>
                      <a:pt x="292" y="195"/>
                      <a:pt x="292" y="195"/>
                      <a:pt x="292" y="195"/>
                    </a:cubicBezTo>
                    <a:cubicBezTo>
                      <a:pt x="292" y="198"/>
                      <a:pt x="292" y="198"/>
                      <a:pt x="292" y="198"/>
                    </a:cubicBezTo>
                    <a:cubicBezTo>
                      <a:pt x="291" y="202"/>
                      <a:pt x="291" y="202"/>
                      <a:pt x="291" y="202"/>
                    </a:cubicBezTo>
                    <a:cubicBezTo>
                      <a:pt x="296" y="208"/>
                      <a:pt x="296" y="208"/>
                      <a:pt x="296" y="208"/>
                    </a:cubicBezTo>
                    <a:cubicBezTo>
                      <a:pt x="296" y="210"/>
                      <a:pt x="296" y="210"/>
                      <a:pt x="296" y="210"/>
                    </a:cubicBezTo>
                    <a:cubicBezTo>
                      <a:pt x="295" y="210"/>
                      <a:pt x="295" y="210"/>
                      <a:pt x="295" y="210"/>
                    </a:cubicBezTo>
                    <a:cubicBezTo>
                      <a:pt x="291" y="210"/>
                      <a:pt x="291" y="210"/>
                      <a:pt x="291" y="210"/>
                    </a:cubicBezTo>
                    <a:cubicBezTo>
                      <a:pt x="286" y="212"/>
                      <a:pt x="286" y="212"/>
                      <a:pt x="286" y="212"/>
                    </a:cubicBezTo>
                    <a:cubicBezTo>
                      <a:pt x="286" y="214"/>
                      <a:pt x="286" y="214"/>
                      <a:pt x="286" y="214"/>
                    </a:cubicBezTo>
                    <a:cubicBezTo>
                      <a:pt x="286" y="218"/>
                      <a:pt x="286" y="218"/>
                      <a:pt x="286" y="218"/>
                    </a:cubicBezTo>
                    <a:cubicBezTo>
                      <a:pt x="283" y="221"/>
                      <a:pt x="283" y="221"/>
                      <a:pt x="283" y="221"/>
                    </a:cubicBezTo>
                    <a:cubicBezTo>
                      <a:pt x="281" y="221"/>
                      <a:pt x="281" y="221"/>
                      <a:pt x="281" y="221"/>
                    </a:cubicBezTo>
                    <a:cubicBezTo>
                      <a:pt x="280" y="225"/>
                      <a:pt x="280" y="225"/>
                      <a:pt x="280" y="225"/>
                    </a:cubicBezTo>
                    <a:cubicBezTo>
                      <a:pt x="277" y="222"/>
                      <a:pt x="277" y="222"/>
                      <a:pt x="277" y="222"/>
                    </a:cubicBezTo>
                    <a:cubicBezTo>
                      <a:pt x="276" y="220"/>
                      <a:pt x="276" y="220"/>
                      <a:pt x="276" y="220"/>
                    </a:cubicBezTo>
                    <a:cubicBezTo>
                      <a:pt x="274" y="220"/>
                      <a:pt x="274" y="220"/>
                      <a:pt x="274" y="220"/>
                    </a:cubicBezTo>
                    <a:cubicBezTo>
                      <a:pt x="275" y="217"/>
                      <a:pt x="275" y="217"/>
                      <a:pt x="275" y="217"/>
                    </a:cubicBez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0" name="Freeform 1393">
                <a:extLst>
                  <a:ext uri="{FF2B5EF4-FFF2-40B4-BE49-F238E27FC236}">
                    <a16:creationId xmlns:a16="http://schemas.microsoft.com/office/drawing/2014/main" id="{0166E3D5-A627-4FB2-AE7D-FDBEEBA3194D}"/>
                  </a:ext>
                </a:extLst>
              </p:cNvPr>
              <p:cNvSpPr>
                <a:spLocks/>
              </p:cNvSpPr>
              <p:nvPr/>
            </p:nvSpPr>
            <p:spPr bwMode="gray">
              <a:xfrm>
                <a:off x="5530372" y="3761884"/>
                <a:ext cx="9531" cy="4765"/>
              </a:xfrm>
              <a:custGeom>
                <a:avLst/>
                <a:gdLst>
                  <a:gd name="T0" fmla="*/ 8 w 8"/>
                  <a:gd name="T1" fmla="*/ 1 h 4"/>
                  <a:gd name="T2" fmla="*/ 8 w 8"/>
                  <a:gd name="T3" fmla="*/ 1 h 4"/>
                  <a:gd name="T4" fmla="*/ 4 w 8"/>
                  <a:gd name="T5" fmla="*/ 0 h 4"/>
                  <a:gd name="T6" fmla="*/ 4 w 8"/>
                  <a:gd name="T7" fmla="*/ 0 h 4"/>
                  <a:gd name="T8" fmla="*/ 3 w 8"/>
                  <a:gd name="T9" fmla="*/ 0 h 4"/>
                  <a:gd name="T10" fmla="*/ 2 w 8"/>
                  <a:gd name="T11" fmla="*/ 0 h 4"/>
                  <a:gd name="T12" fmla="*/ 2 w 8"/>
                  <a:gd name="T13" fmla="*/ 0 h 4"/>
                  <a:gd name="T14" fmla="*/ 1 w 8"/>
                  <a:gd name="T15" fmla="*/ 0 h 4"/>
                  <a:gd name="T16" fmla="*/ 1 w 8"/>
                  <a:gd name="T17" fmla="*/ 1 h 4"/>
                  <a:gd name="T18" fmla="*/ 0 w 8"/>
                  <a:gd name="T19" fmla="*/ 1 h 4"/>
                  <a:gd name="T20" fmla="*/ 0 w 8"/>
                  <a:gd name="T21" fmla="*/ 1 h 4"/>
                  <a:gd name="T22" fmla="*/ 0 w 8"/>
                  <a:gd name="T23" fmla="*/ 2 h 4"/>
                  <a:gd name="T24" fmla="*/ 0 w 8"/>
                  <a:gd name="T25" fmla="*/ 2 h 4"/>
                  <a:gd name="T26" fmla="*/ 0 w 8"/>
                  <a:gd name="T27" fmla="*/ 2 h 4"/>
                  <a:gd name="T28" fmla="*/ 1 w 8"/>
                  <a:gd name="T29" fmla="*/ 2 h 4"/>
                  <a:gd name="T30" fmla="*/ 1 w 8"/>
                  <a:gd name="T31" fmla="*/ 2 h 4"/>
                  <a:gd name="T32" fmla="*/ 1 w 8"/>
                  <a:gd name="T33" fmla="*/ 2 h 4"/>
                  <a:gd name="T34" fmla="*/ 2 w 8"/>
                  <a:gd name="T35" fmla="*/ 2 h 4"/>
                  <a:gd name="T36" fmla="*/ 3 w 8"/>
                  <a:gd name="T37" fmla="*/ 2 h 4"/>
                  <a:gd name="T38" fmla="*/ 3 w 8"/>
                  <a:gd name="T39" fmla="*/ 2 h 4"/>
                  <a:gd name="T40" fmla="*/ 3 w 8"/>
                  <a:gd name="T41" fmla="*/ 3 h 4"/>
                  <a:gd name="T42" fmla="*/ 3 w 8"/>
                  <a:gd name="T43" fmla="*/ 3 h 4"/>
                  <a:gd name="T44" fmla="*/ 3 w 8"/>
                  <a:gd name="T45" fmla="*/ 4 h 4"/>
                  <a:gd name="T46" fmla="*/ 5 w 8"/>
                  <a:gd name="T47" fmla="*/ 4 h 4"/>
                  <a:gd name="T48" fmla="*/ 8 w 8"/>
                  <a:gd name="T49" fmla="*/ 1 h 4"/>
                  <a:gd name="T50" fmla="*/ 8 w 8"/>
                  <a:gd name="T51" fmla="*/ 1 h 4"/>
                  <a:gd name="T52" fmla="*/ 8 w 8"/>
                  <a:gd name="T5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 h="4">
                    <a:moveTo>
                      <a:pt x="8" y="1"/>
                    </a:moveTo>
                    <a:lnTo>
                      <a:pt x="8" y="1"/>
                    </a:lnTo>
                    <a:lnTo>
                      <a:pt x="4" y="0"/>
                    </a:lnTo>
                    <a:lnTo>
                      <a:pt x="4" y="0"/>
                    </a:lnTo>
                    <a:lnTo>
                      <a:pt x="3" y="0"/>
                    </a:lnTo>
                    <a:lnTo>
                      <a:pt x="2" y="0"/>
                    </a:lnTo>
                    <a:lnTo>
                      <a:pt x="2" y="0"/>
                    </a:lnTo>
                    <a:lnTo>
                      <a:pt x="1" y="0"/>
                    </a:lnTo>
                    <a:lnTo>
                      <a:pt x="1" y="1"/>
                    </a:lnTo>
                    <a:lnTo>
                      <a:pt x="0" y="1"/>
                    </a:lnTo>
                    <a:lnTo>
                      <a:pt x="0" y="1"/>
                    </a:lnTo>
                    <a:lnTo>
                      <a:pt x="0" y="2"/>
                    </a:lnTo>
                    <a:lnTo>
                      <a:pt x="0" y="2"/>
                    </a:lnTo>
                    <a:lnTo>
                      <a:pt x="0" y="2"/>
                    </a:lnTo>
                    <a:lnTo>
                      <a:pt x="1" y="2"/>
                    </a:lnTo>
                    <a:lnTo>
                      <a:pt x="1" y="2"/>
                    </a:lnTo>
                    <a:lnTo>
                      <a:pt x="1" y="2"/>
                    </a:lnTo>
                    <a:lnTo>
                      <a:pt x="2" y="2"/>
                    </a:lnTo>
                    <a:lnTo>
                      <a:pt x="3" y="2"/>
                    </a:lnTo>
                    <a:lnTo>
                      <a:pt x="3" y="2"/>
                    </a:lnTo>
                    <a:lnTo>
                      <a:pt x="3" y="3"/>
                    </a:lnTo>
                    <a:lnTo>
                      <a:pt x="3" y="3"/>
                    </a:lnTo>
                    <a:lnTo>
                      <a:pt x="3" y="4"/>
                    </a:lnTo>
                    <a:lnTo>
                      <a:pt x="5" y="4"/>
                    </a:lnTo>
                    <a:lnTo>
                      <a:pt x="8" y="1"/>
                    </a:lnTo>
                    <a:lnTo>
                      <a:pt x="8" y="1"/>
                    </a:lnTo>
                    <a:lnTo>
                      <a:pt x="8"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1" name="Freeform 63">
                <a:extLst>
                  <a:ext uri="{FF2B5EF4-FFF2-40B4-BE49-F238E27FC236}">
                    <a16:creationId xmlns:a16="http://schemas.microsoft.com/office/drawing/2014/main" id="{6AE91D0D-D272-4F75-A930-3A00FBA5C625}"/>
                  </a:ext>
                </a:extLst>
              </p:cNvPr>
              <p:cNvSpPr>
                <a:spLocks/>
              </p:cNvSpPr>
              <p:nvPr/>
            </p:nvSpPr>
            <p:spPr bwMode="gray">
              <a:xfrm>
                <a:off x="5517268" y="3742821"/>
                <a:ext cx="4765" cy="9531"/>
              </a:xfrm>
              <a:custGeom>
                <a:avLst/>
                <a:gdLst>
                  <a:gd name="T0" fmla="*/ 2 w 4"/>
                  <a:gd name="T1" fmla="*/ 8 h 8"/>
                  <a:gd name="T2" fmla="*/ 3 w 4"/>
                  <a:gd name="T3" fmla="*/ 7 h 8"/>
                  <a:gd name="T4" fmla="*/ 4 w 4"/>
                  <a:gd name="T5" fmla="*/ 1 h 8"/>
                  <a:gd name="T6" fmla="*/ 3 w 4"/>
                  <a:gd name="T7" fmla="*/ 0 h 8"/>
                  <a:gd name="T8" fmla="*/ 0 w 4"/>
                  <a:gd name="T9" fmla="*/ 0 h 8"/>
                  <a:gd name="T10" fmla="*/ 0 w 4"/>
                  <a:gd name="T11" fmla="*/ 1 h 8"/>
                  <a:gd name="T12" fmla="*/ 2 w 4"/>
                  <a:gd name="T13" fmla="*/ 4 h 8"/>
                  <a:gd name="T14" fmla="*/ 0 w 4"/>
                  <a:gd name="T15" fmla="*/ 6 h 8"/>
                  <a:gd name="T16" fmla="*/ 0 w 4"/>
                  <a:gd name="T17" fmla="*/ 7 h 8"/>
                  <a:gd name="T18" fmla="*/ 2 w 4"/>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2" y="8"/>
                    </a:moveTo>
                    <a:lnTo>
                      <a:pt x="3" y="7"/>
                    </a:lnTo>
                    <a:lnTo>
                      <a:pt x="4" y="1"/>
                    </a:lnTo>
                    <a:lnTo>
                      <a:pt x="3" y="0"/>
                    </a:lnTo>
                    <a:lnTo>
                      <a:pt x="0" y="0"/>
                    </a:lnTo>
                    <a:lnTo>
                      <a:pt x="0" y="1"/>
                    </a:lnTo>
                    <a:lnTo>
                      <a:pt x="2" y="4"/>
                    </a:lnTo>
                    <a:lnTo>
                      <a:pt x="0" y="6"/>
                    </a:lnTo>
                    <a:lnTo>
                      <a:pt x="0" y="7"/>
                    </a:lnTo>
                    <a:lnTo>
                      <a:pt x="2"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2" name="Freeform 1387">
                <a:extLst>
                  <a:ext uri="{FF2B5EF4-FFF2-40B4-BE49-F238E27FC236}">
                    <a16:creationId xmlns:a16="http://schemas.microsoft.com/office/drawing/2014/main" id="{113CBA69-97F4-4050-BC14-67EEDDDAC75C}"/>
                  </a:ext>
                </a:extLst>
              </p:cNvPr>
              <p:cNvSpPr>
                <a:spLocks/>
              </p:cNvSpPr>
              <p:nvPr/>
            </p:nvSpPr>
            <p:spPr bwMode="gray">
              <a:xfrm>
                <a:off x="5536330" y="3783328"/>
                <a:ext cx="8340" cy="5956"/>
              </a:xfrm>
              <a:custGeom>
                <a:avLst/>
                <a:gdLst>
                  <a:gd name="T0" fmla="*/ 7 w 7"/>
                  <a:gd name="T1" fmla="*/ 1 h 5"/>
                  <a:gd name="T2" fmla="*/ 7 w 7"/>
                  <a:gd name="T3" fmla="*/ 0 h 5"/>
                  <a:gd name="T4" fmla="*/ 7 w 7"/>
                  <a:gd name="T5" fmla="*/ 0 h 5"/>
                  <a:gd name="T6" fmla="*/ 7 w 7"/>
                  <a:gd name="T7" fmla="*/ 0 h 5"/>
                  <a:gd name="T8" fmla="*/ 6 w 7"/>
                  <a:gd name="T9" fmla="*/ 0 h 5"/>
                  <a:gd name="T10" fmla="*/ 4 w 7"/>
                  <a:gd name="T11" fmla="*/ 0 h 5"/>
                  <a:gd name="T12" fmla="*/ 4 w 7"/>
                  <a:gd name="T13" fmla="*/ 0 h 5"/>
                  <a:gd name="T14" fmla="*/ 4 w 7"/>
                  <a:gd name="T15" fmla="*/ 0 h 5"/>
                  <a:gd name="T16" fmla="*/ 3 w 7"/>
                  <a:gd name="T17" fmla="*/ 1 h 5"/>
                  <a:gd name="T18" fmla="*/ 0 w 7"/>
                  <a:gd name="T19" fmla="*/ 3 h 5"/>
                  <a:gd name="T20" fmla="*/ 0 w 7"/>
                  <a:gd name="T21" fmla="*/ 3 h 5"/>
                  <a:gd name="T22" fmla="*/ 0 w 7"/>
                  <a:gd name="T23" fmla="*/ 4 h 5"/>
                  <a:gd name="T24" fmla="*/ 1 w 7"/>
                  <a:gd name="T25" fmla="*/ 4 h 5"/>
                  <a:gd name="T26" fmla="*/ 1 w 7"/>
                  <a:gd name="T27" fmla="*/ 5 h 5"/>
                  <a:gd name="T28" fmla="*/ 1 w 7"/>
                  <a:gd name="T29" fmla="*/ 5 h 5"/>
                  <a:gd name="T30" fmla="*/ 1 w 7"/>
                  <a:gd name="T31" fmla="*/ 3 h 5"/>
                  <a:gd name="T32" fmla="*/ 1 w 7"/>
                  <a:gd name="T33" fmla="*/ 3 h 5"/>
                  <a:gd name="T34" fmla="*/ 2 w 7"/>
                  <a:gd name="T35" fmla="*/ 3 h 5"/>
                  <a:gd name="T36" fmla="*/ 5 w 7"/>
                  <a:gd name="T37" fmla="*/ 2 h 5"/>
                  <a:gd name="T38" fmla="*/ 7 w 7"/>
                  <a:gd name="T39" fmla="*/ 1 h 5"/>
                  <a:gd name="T40" fmla="*/ 7 w 7"/>
                  <a:gd name="T4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5">
                    <a:moveTo>
                      <a:pt x="7" y="1"/>
                    </a:moveTo>
                    <a:lnTo>
                      <a:pt x="7" y="0"/>
                    </a:lnTo>
                    <a:lnTo>
                      <a:pt x="7" y="0"/>
                    </a:lnTo>
                    <a:lnTo>
                      <a:pt x="7" y="0"/>
                    </a:lnTo>
                    <a:lnTo>
                      <a:pt x="6" y="0"/>
                    </a:lnTo>
                    <a:lnTo>
                      <a:pt x="4" y="0"/>
                    </a:lnTo>
                    <a:lnTo>
                      <a:pt x="4" y="0"/>
                    </a:lnTo>
                    <a:lnTo>
                      <a:pt x="4" y="0"/>
                    </a:lnTo>
                    <a:lnTo>
                      <a:pt x="3" y="1"/>
                    </a:lnTo>
                    <a:lnTo>
                      <a:pt x="0" y="3"/>
                    </a:lnTo>
                    <a:lnTo>
                      <a:pt x="0" y="3"/>
                    </a:lnTo>
                    <a:lnTo>
                      <a:pt x="0" y="4"/>
                    </a:lnTo>
                    <a:lnTo>
                      <a:pt x="1" y="4"/>
                    </a:lnTo>
                    <a:lnTo>
                      <a:pt x="1" y="5"/>
                    </a:lnTo>
                    <a:lnTo>
                      <a:pt x="1" y="5"/>
                    </a:lnTo>
                    <a:lnTo>
                      <a:pt x="1" y="3"/>
                    </a:lnTo>
                    <a:lnTo>
                      <a:pt x="1" y="3"/>
                    </a:lnTo>
                    <a:lnTo>
                      <a:pt x="2" y="3"/>
                    </a:lnTo>
                    <a:lnTo>
                      <a:pt x="5" y="2"/>
                    </a:lnTo>
                    <a:lnTo>
                      <a:pt x="7" y="1"/>
                    </a:lnTo>
                    <a:lnTo>
                      <a:pt x="7"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3" name="Freeform 1392">
                <a:extLst>
                  <a:ext uri="{FF2B5EF4-FFF2-40B4-BE49-F238E27FC236}">
                    <a16:creationId xmlns:a16="http://schemas.microsoft.com/office/drawing/2014/main" id="{F2234AF6-BDA2-4C22-88BB-13CE3AD0C5E8}"/>
                  </a:ext>
                </a:extLst>
              </p:cNvPr>
              <p:cNvSpPr>
                <a:spLocks/>
              </p:cNvSpPr>
              <p:nvPr/>
            </p:nvSpPr>
            <p:spPr bwMode="gray">
              <a:xfrm>
                <a:off x="5519650" y="3764266"/>
                <a:ext cx="7149" cy="4765"/>
              </a:xfrm>
              <a:custGeom>
                <a:avLst/>
                <a:gdLst>
                  <a:gd name="T0" fmla="*/ 6 w 6"/>
                  <a:gd name="T1" fmla="*/ 0 h 4"/>
                  <a:gd name="T2" fmla="*/ 6 w 6"/>
                  <a:gd name="T3" fmla="*/ 0 h 4"/>
                  <a:gd name="T4" fmla="*/ 5 w 6"/>
                  <a:gd name="T5" fmla="*/ 0 h 4"/>
                  <a:gd name="T6" fmla="*/ 5 w 6"/>
                  <a:gd name="T7" fmla="*/ 0 h 4"/>
                  <a:gd name="T8" fmla="*/ 1 w 6"/>
                  <a:gd name="T9" fmla="*/ 2 h 4"/>
                  <a:gd name="T10" fmla="*/ 1 w 6"/>
                  <a:gd name="T11" fmla="*/ 2 h 4"/>
                  <a:gd name="T12" fmla="*/ 1 w 6"/>
                  <a:gd name="T13" fmla="*/ 2 h 4"/>
                  <a:gd name="T14" fmla="*/ 0 w 6"/>
                  <a:gd name="T15" fmla="*/ 3 h 4"/>
                  <a:gd name="T16" fmla="*/ 0 w 6"/>
                  <a:gd name="T17" fmla="*/ 4 h 4"/>
                  <a:gd name="T18" fmla="*/ 0 w 6"/>
                  <a:gd name="T19" fmla="*/ 4 h 4"/>
                  <a:gd name="T20" fmla="*/ 1 w 6"/>
                  <a:gd name="T21" fmla="*/ 4 h 4"/>
                  <a:gd name="T22" fmla="*/ 3 w 6"/>
                  <a:gd name="T23" fmla="*/ 3 h 4"/>
                  <a:gd name="T24" fmla="*/ 4 w 6"/>
                  <a:gd name="T25" fmla="*/ 3 h 4"/>
                  <a:gd name="T26" fmla="*/ 5 w 6"/>
                  <a:gd name="T27" fmla="*/ 2 h 4"/>
                  <a:gd name="T28" fmla="*/ 5 w 6"/>
                  <a:gd name="T29" fmla="*/ 2 h 4"/>
                  <a:gd name="T30" fmla="*/ 6 w 6"/>
                  <a:gd name="T31" fmla="*/ 1 h 4"/>
                  <a:gd name="T32" fmla="*/ 6 w 6"/>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4">
                    <a:moveTo>
                      <a:pt x="6" y="0"/>
                    </a:moveTo>
                    <a:lnTo>
                      <a:pt x="6" y="0"/>
                    </a:lnTo>
                    <a:lnTo>
                      <a:pt x="5" y="0"/>
                    </a:lnTo>
                    <a:lnTo>
                      <a:pt x="5" y="0"/>
                    </a:lnTo>
                    <a:lnTo>
                      <a:pt x="1" y="2"/>
                    </a:lnTo>
                    <a:lnTo>
                      <a:pt x="1" y="2"/>
                    </a:lnTo>
                    <a:lnTo>
                      <a:pt x="1" y="2"/>
                    </a:lnTo>
                    <a:lnTo>
                      <a:pt x="0" y="3"/>
                    </a:lnTo>
                    <a:lnTo>
                      <a:pt x="0" y="4"/>
                    </a:lnTo>
                    <a:lnTo>
                      <a:pt x="0" y="4"/>
                    </a:lnTo>
                    <a:lnTo>
                      <a:pt x="1" y="4"/>
                    </a:lnTo>
                    <a:lnTo>
                      <a:pt x="3" y="3"/>
                    </a:lnTo>
                    <a:lnTo>
                      <a:pt x="4" y="3"/>
                    </a:lnTo>
                    <a:lnTo>
                      <a:pt x="5" y="2"/>
                    </a:lnTo>
                    <a:lnTo>
                      <a:pt x="5" y="2"/>
                    </a:lnTo>
                    <a:lnTo>
                      <a:pt x="6" y="1"/>
                    </a:lnTo>
                    <a:lnTo>
                      <a:pt x="6"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8" name="Gruppieren 7">
              <a:extLst>
                <a:ext uri="{FF2B5EF4-FFF2-40B4-BE49-F238E27FC236}">
                  <a16:creationId xmlns:a16="http://schemas.microsoft.com/office/drawing/2014/main" id="{FF015D03-6B66-4189-A29A-CC336090FB2E}"/>
                </a:ext>
              </a:extLst>
            </p:cNvPr>
            <p:cNvGrpSpPr/>
            <p:nvPr userDrawn="1"/>
          </p:nvGrpSpPr>
          <p:grpSpPr>
            <a:xfrm>
              <a:off x="8403392" y="2626688"/>
              <a:ext cx="669482" cy="1564856"/>
              <a:chOff x="8403392" y="2626688"/>
              <a:chExt cx="669482" cy="1564856"/>
            </a:xfrm>
            <a:grpFill/>
          </p:grpSpPr>
          <p:sp>
            <p:nvSpPr>
              <p:cNvPr id="1426" name="Freeform 55">
                <a:extLst>
                  <a:ext uri="{FF2B5EF4-FFF2-40B4-BE49-F238E27FC236}">
                    <a16:creationId xmlns:a16="http://schemas.microsoft.com/office/drawing/2014/main" id="{9CD02A53-7641-4959-AB7A-B2AFC4020733}"/>
                  </a:ext>
                </a:extLst>
              </p:cNvPr>
              <p:cNvSpPr>
                <a:spLocks/>
              </p:cNvSpPr>
              <p:nvPr/>
            </p:nvSpPr>
            <p:spPr bwMode="gray">
              <a:xfrm>
                <a:off x="8840008" y="3671002"/>
                <a:ext cx="25873" cy="42031"/>
              </a:xfrm>
              <a:custGeom>
                <a:avLst/>
                <a:gdLst>
                  <a:gd name="T0" fmla="*/ 6 w 8"/>
                  <a:gd name="T1" fmla="*/ 2 h 13"/>
                  <a:gd name="T2" fmla="*/ 4 w 8"/>
                  <a:gd name="T3" fmla="*/ 1 h 13"/>
                  <a:gd name="T4" fmla="*/ 3 w 8"/>
                  <a:gd name="T5" fmla="*/ 0 h 13"/>
                  <a:gd name="T6" fmla="*/ 1 w 8"/>
                  <a:gd name="T7" fmla="*/ 2 h 13"/>
                  <a:gd name="T8" fmla="*/ 3 w 8"/>
                  <a:gd name="T9" fmla="*/ 3 h 13"/>
                  <a:gd name="T10" fmla="*/ 3 w 8"/>
                  <a:gd name="T11" fmla="*/ 5 h 13"/>
                  <a:gd name="T12" fmla="*/ 1 w 8"/>
                  <a:gd name="T13" fmla="*/ 5 h 13"/>
                  <a:gd name="T14" fmla="*/ 0 w 8"/>
                  <a:gd name="T15" fmla="*/ 7 h 13"/>
                  <a:gd name="T16" fmla="*/ 1 w 8"/>
                  <a:gd name="T17" fmla="*/ 10 h 13"/>
                  <a:gd name="T18" fmla="*/ 4 w 8"/>
                  <a:gd name="T19" fmla="*/ 11 h 13"/>
                  <a:gd name="T20" fmla="*/ 7 w 8"/>
                  <a:gd name="T21" fmla="*/ 13 h 13"/>
                  <a:gd name="T22" fmla="*/ 8 w 8"/>
                  <a:gd name="T23" fmla="*/ 12 h 13"/>
                  <a:gd name="T24" fmla="*/ 5 w 8"/>
                  <a:gd name="T25" fmla="*/ 10 h 13"/>
                  <a:gd name="T26" fmla="*/ 5 w 8"/>
                  <a:gd name="T27" fmla="*/ 8 h 13"/>
                  <a:gd name="T28" fmla="*/ 7 w 8"/>
                  <a:gd name="T29" fmla="*/ 7 h 13"/>
                  <a:gd name="T30" fmla="*/ 8 w 8"/>
                  <a:gd name="T31" fmla="*/ 5 h 13"/>
                  <a:gd name="T32" fmla="*/ 8 w 8"/>
                  <a:gd name="T33" fmla="*/ 4 h 13"/>
                  <a:gd name="T34" fmla="*/ 6 w 8"/>
                  <a:gd name="T3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2"/>
                    </a:moveTo>
                    <a:lnTo>
                      <a:pt x="4" y="1"/>
                    </a:lnTo>
                    <a:lnTo>
                      <a:pt x="3" y="0"/>
                    </a:lnTo>
                    <a:lnTo>
                      <a:pt x="1" y="2"/>
                    </a:lnTo>
                    <a:lnTo>
                      <a:pt x="3" y="3"/>
                    </a:lnTo>
                    <a:lnTo>
                      <a:pt x="3" y="5"/>
                    </a:lnTo>
                    <a:lnTo>
                      <a:pt x="1" y="5"/>
                    </a:lnTo>
                    <a:lnTo>
                      <a:pt x="0" y="7"/>
                    </a:lnTo>
                    <a:lnTo>
                      <a:pt x="1" y="10"/>
                    </a:lnTo>
                    <a:lnTo>
                      <a:pt x="4" y="11"/>
                    </a:lnTo>
                    <a:lnTo>
                      <a:pt x="7" y="13"/>
                    </a:lnTo>
                    <a:lnTo>
                      <a:pt x="8" y="12"/>
                    </a:lnTo>
                    <a:lnTo>
                      <a:pt x="5" y="10"/>
                    </a:lnTo>
                    <a:lnTo>
                      <a:pt x="5" y="8"/>
                    </a:lnTo>
                    <a:lnTo>
                      <a:pt x="7" y="7"/>
                    </a:lnTo>
                    <a:lnTo>
                      <a:pt x="8" y="5"/>
                    </a:lnTo>
                    <a:lnTo>
                      <a:pt x="8" y="4"/>
                    </a:lnTo>
                    <a:lnTo>
                      <a:pt x="6"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7" name="Freeform 163">
                <a:extLst>
                  <a:ext uri="{FF2B5EF4-FFF2-40B4-BE49-F238E27FC236}">
                    <a16:creationId xmlns:a16="http://schemas.microsoft.com/office/drawing/2014/main" id="{05FB71D6-CA72-4E5E-BD59-1A93F5F76D5C}"/>
                  </a:ext>
                </a:extLst>
              </p:cNvPr>
              <p:cNvSpPr>
                <a:spLocks/>
              </p:cNvSpPr>
              <p:nvPr/>
            </p:nvSpPr>
            <p:spPr bwMode="gray">
              <a:xfrm>
                <a:off x="8584506" y="4168911"/>
                <a:ext cx="19407" cy="22633"/>
              </a:xfrm>
              <a:custGeom>
                <a:avLst/>
                <a:gdLst>
                  <a:gd name="T0" fmla="*/ 6 w 6"/>
                  <a:gd name="T1" fmla="*/ 7 h 7"/>
                  <a:gd name="T2" fmla="*/ 5 w 6"/>
                  <a:gd name="T3" fmla="*/ 2 h 7"/>
                  <a:gd name="T4" fmla="*/ 3 w 6"/>
                  <a:gd name="T5" fmla="*/ 1 h 7"/>
                  <a:gd name="T6" fmla="*/ 1 w 6"/>
                  <a:gd name="T7" fmla="*/ 0 h 7"/>
                  <a:gd name="T8" fmla="*/ 0 w 6"/>
                  <a:gd name="T9" fmla="*/ 5 h 7"/>
                  <a:gd name="T10" fmla="*/ 1 w 6"/>
                  <a:gd name="T11" fmla="*/ 6 h 7"/>
                  <a:gd name="T12" fmla="*/ 4 w 6"/>
                  <a:gd name="T13" fmla="*/ 7 h 7"/>
                  <a:gd name="T14" fmla="*/ 6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6" y="7"/>
                    </a:moveTo>
                    <a:lnTo>
                      <a:pt x="5" y="2"/>
                    </a:lnTo>
                    <a:lnTo>
                      <a:pt x="3" y="1"/>
                    </a:lnTo>
                    <a:lnTo>
                      <a:pt x="1" y="0"/>
                    </a:lnTo>
                    <a:lnTo>
                      <a:pt x="0" y="5"/>
                    </a:lnTo>
                    <a:lnTo>
                      <a:pt x="1" y="6"/>
                    </a:lnTo>
                    <a:lnTo>
                      <a:pt x="4" y="7"/>
                    </a:lnTo>
                    <a:lnTo>
                      <a:pt x="6"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8" name="Freeform 239">
                <a:extLst>
                  <a:ext uri="{FF2B5EF4-FFF2-40B4-BE49-F238E27FC236}">
                    <a16:creationId xmlns:a16="http://schemas.microsoft.com/office/drawing/2014/main" id="{D71D90A3-915B-4E6B-B781-0BD483F9228E}"/>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9" name="Freeform 240">
                <a:extLst>
                  <a:ext uri="{FF2B5EF4-FFF2-40B4-BE49-F238E27FC236}">
                    <a16:creationId xmlns:a16="http://schemas.microsoft.com/office/drawing/2014/main" id="{9C73C394-7BF0-40C3-B3EC-1FD559AD7450}"/>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0" name="Freeform 241">
                <a:extLst>
                  <a:ext uri="{FF2B5EF4-FFF2-40B4-BE49-F238E27FC236}">
                    <a16:creationId xmlns:a16="http://schemas.microsoft.com/office/drawing/2014/main" id="{4732B338-6A3A-4C6D-97C0-92E70FC91242}"/>
                  </a:ext>
                </a:extLst>
              </p:cNvPr>
              <p:cNvSpPr>
                <a:spLocks/>
              </p:cNvSpPr>
              <p:nvPr/>
            </p:nvSpPr>
            <p:spPr bwMode="gray">
              <a:xfrm>
                <a:off x="8759154" y="3919956"/>
                <a:ext cx="45278" cy="93764"/>
              </a:xfrm>
              <a:custGeom>
                <a:avLst/>
                <a:gdLst>
                  <a:gd name="T0" fmla="*/ 0 w 14"/>
                  <a:gd name="T1" fmla="*/ 29 h 29"/>
                  <a:gd name="T2" fmla="*/ 2 w 14"/>
                  <a:gd name="T3" fmla="*/ 28 h 29"/>
                  <a:gd name="T4" fmla="*/ 5 w 14"/>
                  <a:gd name="T5" fmla="*/ 23 h 29"/>
                  <a:gd name="T6" fmla="*/ 9 w 14"/>
                  <a:gd name="T7" fmla="*/ 19 h 29"/>
                  <a:gd name="T8" fmla="*/ 9 w 14"/>
                  <a:gd name="T9" fmla="*/ 18 h 29"/>
                  <a:gd name="T10" fmla="*/ 12 w 14"/>
                  <a:gd name="T11" fmla="*/ 15 h 29"/>
                  <a:gd name="T12" fmla="*/ 12 w 14"/>
                  <a:gd name="T13" fmla="*/ 13 h 29"/>
                  <a:gd name="T14" fmla="*/ 12 w 14"/>
                  <a:gd name="T15" fmla="*/ 6 h 29"/>
                  <a:gd name="T16" fmla="*/ 12 w 14"/>
                  <a:gd name="T17" fmla="*/ 5 h 29"/>
                  <a:gd name="T18" fmla="*/ 14 w 14"/>
                  <a:gd name="T19" fmla="*/ 4 h 29"/>
                  <a:gd name="T20" fmla="*/ 14 w 14"/>
                  <a:gd name="T21" fmla="*/ 1 h 29"/>
                  <a:gd name="T22" fmla="*/ 12 w 14"/>
                  <a:gd name="T23" fmla="*/ 0 h 29"/>
                  <a:gd name="T24" fmla="*/ 11 w 14"/>
                  <a:gd name="T25" fmla="*/ 2 h 29"/>
                  <a:gd name="T26" fmla="*/ 8 w 14"/>
                  <a:gd name="T27" fmla="*/ 1 h 29"/>
                  <a:gd name="T28" fmla="*/ 3 w 14"/>
                  <a:gd name="T29" fmla="*/ 8 h 29"/>
                  <a:gd name="T30" fmla="*/ 1 w 14"/>
                  <a:gd name="T31" fmla="*/ 11 h 29"/>
                  <a:gd name="T32" fmla="*/ 0 w 14"/>
                  <a:gd name="T33" fmla="*/ 14 h 29"/>
                  <a:gd name="T34" fmla="*/ 1 w 14"/>
                  <a:gd name="T35" fmla="*/ 17 h 29"/>
                  <a:gd name="T36" fmla="*/ 0 w 14"/>
                  <a:gd name="T37" fmla="*/ 19 h 29"/>
                  <a:gd name="T38" fmla="*/ 0 w 14"/>
                  <a:gd name="T39" fmla="*/ 21 h 29"/>
                  <a:gd name="T40" fmla="*/ 1 w 14"/>
                  <a:gd name="T41" fmla="*/ 22 h 29"/>
                  <a:gd name="T42" fmla="*/ 1 w 14"/>
                  <a:gd name="T43" fmla="*/ 25 h 29"/>
                  <a:gd name="T44" fmla="*/ 2 w 14"/>
                  <a:gd name="T45" fmla="*/ 25 h 29"/>
                  <a:gd name="T46" fmla="*/ 2 w 14"/>
                  <a:gd name="T47" fmla="*/ 26 h 29"/>
                  <a:gd name="T48" fmla="*/ 0 w 14"/>
                  <a:gd name="T4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9">
                    <a:moveTo>
                      <a:pt x="0" y="29"/>
                    </a:moveTo>
                    <a:lnTo>
                      <a:pt x="2" y="28"/>
                    </a:lnTo>
                    <a:lnTo>
                      <a:pt x="5" y="23"/>
                    </a:lnTo>
                    <a:lnTo>
                      <a:pt x="9" y="19"/>
                    </a:lnTo>
                    <a:lnTo>
                      <a:pt x="9" y="18"/>
                    </a:lnTo>
                    <a:lnTo>
                      <a:pt x="12" y="15"/>
                    </a:lnTo>
                    <a:lnTo>
                      <a:pt x="12" y="13"/>
                    </a:lnTo>
                    <a:lnTo>
                      <a:pt x="12" y="6"/>
                    </a:lnTo>
                    <a:lnTo>
                      <a:pt x="12" y="5"/>
                    </a:lnTo>
                    <a:lnTo>
                      <a:pt x="14" y="4"/>
                    </a:lnTo>
                    <a:lnTo>
                      <a:pt x="14" y="1"/>
                    </a:lnTo>
                    <a:lnTo>
                      <a:pt x="12" y="0"/>
                    </a:lnTo>
                    <a:lnTo>
                      <a:pt x="11" y="2"/>
                    </a:lnTo>
                    <a:lnTo>
                      <a:pt x="8" y="1"/>
                    </a:lnTo>
                    <a:lnTo>
                      <a:pt x="3" y="8"/>
                    </a:lnTo>
                    <a:lnTo>
                      <a:pt x="1" y="11"/>
                    </a:lnTo>
                    <a:lnTo>
                      <a:pt x="0" y="14"/>
                    </a:lnTo>
                    <a:lnTo>
                      <a:pt x="1" y="17"/>
                    </a:lnTo>
                    <a:lnTo>
                      <a:pt x="0" y="19"/>
                    </a:lnTo>
                    <a:lnTo>
                      <a:pt x="0" y="21"/>
                    </a:lnTo>
                    <a:lnTo>
                      <a:pt x="1" y="22"/>
                    </a:lnTo>
                    <a:lnTo>
                      <a:pt x="1" y="25"/>
                    </a:lnTo>
                    <a:lnTo>
                      <a:pt x="2" y="25"/>
                    </a:lnTo>
                    <a:lnTo>
                      <a:pt x="2" y="26"/>
                    </a:lnTo>
                    <a:lnTo>
                      <a:pt x="0" y="29"/>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1" name="Freeform 477">
                <a:extLst>
                  <a:ext uri="{FF2B5EF4-FFF2-40B4-BE49-F238E27FC236}">
                    <a16:creationId xmlns:a16="http://schemas.microsoft.com/office/drawing/2014/main" id="{BE27B48A-6B31-4B3B-8D86-CD6556D66782}"/>
                  </a:ext>
                </a:extLst>
              </p:cNvPr>
              <p:cNvSpPr>
                <a:spLocks/>
              </p:cNvSpPr>
              <p:nvPr/>
            </p:nvSpPr>
            <p:spPr bwMode="gray">
              <a:xfrm>
                <a:off x="8403392" y="2626688"/>
                <a:ext cx="669482" cy="1532521"/>
              </a:xfrm>
              <a:custGeom>
                <a:avLst/>
                <a:gdLst>
                  <a:gd name="T0" fmla="*/ 4 w 207"/>
                  <a:gd name="T1" fmla="*/ 387 h 474"/>
                  <a:gd name="T2" fmla="*/ 7 w 207"/>
                  <a:gd name="T3" fmla="*/ 390 h 474"/>
                  <a:gd name="T4" fmla="*/ 12 w 207"/>
                  <a:gd name="T5" fmla="*/ 403 h 474"/>
                  <a:gd name="T6" fmla="*/ 16 w 207"/>
                  <a:gd name="T7" fmla="*/ 424 h 474"/>
                  <a:gd name="T8" fmla="*/ 26 w 207"/>
                  <a:gd name="T9" fmla="*/ 444 h 474"/>
                  <a:gd name="T10" fmla="*/ 26 w 207"/>
                  <a:gd name="T11" fmla="*/ 460 h 474"/>
                  <a:gd name="T12" fmla="*/ 30 w 207"/>
                  <a:gd name="T13" fmla="*/ 473 h 474"/>
                  <a:gd name="T14" fmla="*/ 49 w 207"/>
                  <a:gd name="T15" fmla="*/ 462 h 474"/>
                  <a:gd name="T16" fmla="*/ 66 w 207"/>
                  <a:gd name="T17" fmla="*/ 452 h 474"/>
                  <a:gd name="T18" fmla="*/ 82 w 207"/>
                  <a:gd name="T19" fmla="*/ 428 h 474"/>
                  <a:gd name="T20" fmla="*/ 87 w 207"/>
                  <a:gd name="T21" fmla="*/ 406 h 474"/>
                  <a:gd name="T22" fmla="*/ 87 w 207"/>
                  <a:gd name="T23" fmla="*/ 398 h 474"/>
                  <a:gd name="T24" fmla="*/ 83 w 207"/>
                  <a:gd name="T25" fmla="*/ 384 h 474"/>
                  <a:gd name="T26" fmla="*/ 79 w 207"/>
                  <a:gd name="T27" fmla="*/ 378 h 474"/>
                  <a:gd name="T28" fmla="*/ 101 w 207"/>
                  <a:gd name="T29" fmla="*/ 370 h 474"/>
                  <a:gd name="T30" fmla="*/ 112 w 207"/>
                  <a:gd name="T31" fmla="*/ 359 h 474"/>
                  <a:gd name="T32" fmla="*/ 98 w 207"/>
                  <a:gd name="T33" fmla="*/ 358 h 474"/>
                  <a:gd name="T34" fmla="*/ 83 w 207"/>
                  <a:gd name="T35" fmla="*/ 352 h 474"/>
                  <a:gd name="T36" fmla="*/ 97 w 207"/>
                  <a:gd name="T37" fmla="*/ 352 h 474"/>
                  <a:gd name="T38" fmla="*/ 107 w 207"/>
                  <a:gd name="T39" fmla="*/ 356 h 474"/>
                  <a:gd name="T40" fmla="*/ 114 w 207"/>
                  <a:gd name="T41" fmla="*/ 328 h 474"/>
                  <a:gd name="T42" fmla="*/ 102 w 207"/>
                  <a:gd name="T43" fmla="*/ 318 h 474"/>
                  <a:gd name="T44" fmla="*/ 89 w 207"/>
                  <a:gd name="T45" fmla="*/ 332 h 474"/>
                  <a:gd name="T46" fmla="*/ 92 w 207"/>
                  <a:gd name="T47" fmla="*/ 326 h 474"/>
                  <a:gd name="T48" fmla="*/ 95 w 207"/>
                  <a:gd name="T49" fmla="*/ 306 h 474"/>
                  <a:gd name="T50" fmla="*/ 99 w 207"/>
                  <a:gd name="T51" fmla="*/ 283 h 474"/>
                  <a:gd name="T52" fmla="*/ 98 w 207"/>
                  <a:gd name="T53" fmla="*/ 254 h 474"/>
                  <a:gd name="T54" fmla="*/ 106 w 207"/>
                  <a:gd name="T55" fmla="*/ 245 h 474"/>
                  <a:gd name="T56" fmla="*/ 113 w 207"/>
                  <a:gd name="T57" fmla="*/ 243 h 474"/>
                  <a:gd name="T58" fmla="*/ 118 w 207"/>
                  <a:gd name="T59" fmla="*/ 233 h 474"/>
                  <a:gd name="T60" fmla="*/ 130 w 207"/>
                  <a:gd name="T61" fmla="*/ 221 h 474"/>
                  <a:gd name="T62" fmla="*/ 146 w 207"/>
                  <a:gd name="T63" fmla="*/ 212 h 474"/>
                  <a:gd name="T64" fmla="*/ 160 w 207"/>
                  <a:gd name="T65" fmla="*/ 191 h 474"/>
                  <a:gd name="T66" fmla="*/ 165 w 207"/>
                  <a:gd name="T67" fmla="*/ 184 h 474"/>
                  <a:gd name="T68" fmla="*/ 159 w 207"/>
                  <a:gd name="T69" fmla="*/ 171 h 474"/>
                  <a:gd name="T70" fmla="*/ 164 w 207"/>
                  <a:gd name="T71" fmla="*/ 152 h 474"/>
                  <a:gd name="T72" fmla="*/ 172 w 207"/>
                  <a:gd name="T73" fmla="*/ 145 h 474"/>
                  <a:gd name="T74" fmla="*/ 177 w 207"/>
                  <a:gd name="T75" fmla="*/ 142 h 474"/>
                  <a:gd name="T76" fmla="*/ 181 w 207"/>
                  <a:gd name="T77" fmla="*/ 133 h 474"/>
                  <a:gd name="T78" fmla="*/ 191 w 207"/>
                  <a:gd name="T79" fmla="*/ 137 h 474"/>
                  <a:gd name="T80" fmla="*/ 205 w 207"/>
                  <a:gd name="T81" fmla="*/ 130 h 474"/>
                  <a:gd name="T82" fmla="*/ 198 w 207"/>
                  <a:gd name="T83" fmla="*/ 85 h 474"/>
                  <a:gd name="T84" fmla="*/ 198 w 207"/>
                  <a:gd name="T85" fmla="*/ 53 h 474"/>
                  <a:gd name="T86" fmla="*/ 152 w 207"/>
                  <a:gd name="T87" fmla="*/ 1 h 474"/>
                  <a:gd name="T88" fmla="*/ 145 w 207"/>
                  <a:gd name="T89" fmla="*/ 8 h 474"/>
                  <a:gd name="T90" fmla="*/ 142 w 207"/>
                  <a:gd name="T91" fmla="*/ 28 h 474"/>
                  <a:gd name="T92" fmla="*/ 113 w 207"/>
                  <a:gd name="T93" fmla="*/ 34 h 474"/>
                  <a:gd name="T94" fmla="*/ 97 w 207"/>
                  <a:gd name="T95" fmla="*/ 43 h 474"/>
                  <a:gd name="T96" fmla="*/ 80 w 207"/>
                  <a:gd name="T97" fmla="*/ 72 h 474"/>
                  <a:gd name="T98" fmla="*/ 70 w 207"/>
                  <a:gd name="T99" fmla="*/ 105 h 474"/>
                  <a:gd name="T100" fmla="*/ 56 w 207"/>
                  <a:gd name="T101" fmla="*/ 129 h 474"/>
                  <a:gd name="T102" fmla="*/ 47 w 207"/>
                  <a:gd name="T103" fmla="*/ 185 h 474"/>
                  <a:gd name="T104" fmla="*/ 30 w 207"/>
                  <a:gd name="T105" fmla="*/ 201 h 474"/>
                  <a:gd name="T106" fmla="*/ 19 w 207"/>
                  <a:gd name="T107" fmla="*/ 234 h 474"/>
                  <a:gd name="T108" fmla="*/ 16 w 207"/>
                  <a:gd name="T109" fmla="*/ 256 h 474"/>
                  <a:gd name="T110" fmla="*/ 24 w 207"/>
                  <a:gd name="T111" fmla="*/ 299 h 474"/>
                  <a:gd name="T112" fmla="*/ 21 w 207"/>
                  <a:gd name="T113" fmla="*/ 330 h 474"/>
                  <a:gd name="T114" fmla="*/ 9 w 207"/>
                  <a:gd name="T115" fmla="*/ 35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474">
                    <a:moveTo>
                      <a:pt x="1" y="365"/>
                    </a:moveTo>
                    <a:lnTo>
                      <a:pt x="0" y="369"/>
                    </a:lnTo>
                    <a:lnTo>
                      <a:pt x="0" y="372"/>
                    </a:lnTo>
                    <a:lnTo>
                      <a:pt x="1" y="384"/>
                    </a:lnTo>
                    <a:lnTo>
                      <a:pt x="2" y="385"/>
                    </a:lnTo>
                    <a:lnTo>
                      <a:pt x="3" y="385"/>
                    </a:lnTo>
                    <a:lnTo>
                      <a:pt x="4" y="387"/>
                    </a:lnTo>
                    <a:lnTo>
                      <a:pt x="4" y="389"/>
                    </a:lnTo>
                    <a:lnTo>
                      <a:pt x="4" y="390"/>
                    </a:lnTo>
                    <a:lnTo>
                      <a:pt x="5" y="388"/>
                    </a:lnTo>
                    <a:lnTo>
                      <a:pt x="6" y="386"/>
                    </a:lnTo>
                    <a:lnTo>
                      <a:pt x="7" y="387"/>
                    </a:lnTo>
                    <a:lnTo>
                      <a:pt x="6" y="390"/>
                    </a:lnTo>
                    <a:lnTo>
                      <a:pt x="7" y="390"/>
                    </a:lnTo>
                    <a:lnTo>
                      <a:pt x="8" y="391"/>
                    </a:lnTo>
                    <a:lnTo>
                      <a:pt x="6" y="392"/>
                    </a:lnTo>
                    <a:lnTo>
                      <a:pt x="5" y="395"/>
                    </a:lnTo>
                    <a:lnTo>
                      <a:pt x="9" y="396"/>
                    </a:lnTo>
                    <a:lnTo>
                      <a:pt x="10" y="399"/>
                    </a:lnTo>
                    <a:lnTo>
                      <a:pt x="9" y="404"/>
                    </a:lnTo>
                    <a:lnTo>
                      <a:pt x="12" y="403"/>
                    </a:lnTo>
                    <a:lnTo>
                      <a:pt x="13" y="406"/>
                    </a:lnTo>
                    <a:lnTo>
                      <a:pt x="11" y="409"/>
                    </a:lnTo>
                    <a:lnTo>
                      <a:pt x="12" y="413"/>
                    </a:lnTo>
                    <a:lnTo>
                      <a:pt x="11" y="417"/>
                    </a:lnTo>
                    <a:lnTo>
                      <a:pt x="14" y="417"/>
                    </a:lnTo>
                    <a:lnTo>
                      <a:pt x="15" y="421"/>
                    </a:lnTo>
                    <a:lnTo>
                      <a:pt x="16" y="424"/>
                    </a:lnTo>
                    <a:lnTo>
                      <a:pt x="18" y="430"/>
                    </a:lnTo>
                    <a:lnTo>
                      <a:pt x="21" y="432"/>
                    </a:lnTo>
                    <a:lnTo>
                      <a:pt x="23" y="436"/>
                    </a:lnTo>
                    <a:lnTo>
                      <a:pt x="26" y="438"/>
                    </a:lnTo>
                    <a:lnTo>
                      <a:pt x="28" y="441"/>
                    </a:lnTo>
                    <a:lnTo>
                      <a:pt x="28" y="443"/>
                    </a:lnTo>
                    <a:lnTo>
                      <a:pt x="26" y="444"/>
                    </a:lnTo>
                    <a:lnTo>
                      <a:pt x="24" y="444"/>
                    </a:lnTo>
                    <a:lnTo>
                      <a:pt x="23" y="445"/>
                    </a:lnTo>
                    <a:lnTo>
                      <a:pt x="26" y="449"/>
                    </a:lnTo>
                    <a:lnTo>
                      <a:pt x="23" y="449"/>
                    </a:lnTo>
                    <a:lnTo>
                      <a:pt x="22" y="448"/>
                    </a:lnTo>
                    <a:lnTo>
                      <a:pt x="21" y="451"/>
                    </a:lnTo>
                    <a:lnTo>
                      <a:pt x="26" y="460"/>
                    </a:lnTo>
                    <a:lnTo>
                      <a:pt x="28" y="464"/>
                    </a:lnTo>
                    <a:lnTo>
                      <a:pt x="29" y="466"/>
                    </a:lnTo>
                    <a:lnTo>
                      <a:pt x="28" y="468"/>
                    </a:lnTo>
                    <a:lnTo>
                      <a:pt x="28" y="471"/>
                    </a:lnTo>
                    <a:lnTo>
                      <a:pt x="27" y="471"/>
                    </a:lnTo>
                    <a:lnTo>
                      <a:pt x="27" y="473"/>
                    </a:lnTo>
                    <a:lnTo>
                      <a:pt x="30" y="473"/>
                    </a:lnTo>
                    <a:lnTo>
                      <a:pt x="34" y="474"/>
                    </a:lnTo>
                    <a:lnTo>
                      <a:pt x="39" y="472"/>
                    </a:lnTo>
                    <a:lnTo>
                      <a:pt x="44" y="472"/>
                    </a:lnTo>
                    <a:lnTo>
                      <a:pt x="47" y="473"/>
                    </a:lnTo>
                    <a:lnTo>
                      <a:pt x="48" y="472"/>
                    </a:lnTo>
                    <a:lnTo>
                      <a:pt x="49" y="468"/>
                    </a:lnTo>
                    <a:lnTo>
                      <a:pt x="49" y="462"/>
                    </a:lnTo>
                    <a:lnTo>
                      <a:pt x="50" y="458"/>
                    </a:lnTo>
                    <a:lnTo>
                      <a:pt x="52" y="454"/>
                    </a:lnTo>
                    <a:lnTo>
                      <a:pt x="54" y="455"/>
                    </a:lnTo>
                    <a:lnTo>
                      <a:pt x="56" y="452"/>
                    </a:lnTo>
                    <a:lnTo>
                      <a:pt x="59" y="451"/>
                    </a:lnTo>
                    <a:lnTo>
                      <a:pt x="63" y="451"/>
                    </a:lnTo>
                    <a:lnTo>
                      <a:pt x="66" y="452"/>
                    </a:lnTo>
                    <a:lnTo>
                      <a:pt x="69" y="451"/>
                    </a:lnTo>
                    <a:lnTo>
                      <a:pt x="72" y="452"/>
                    </a:lnTo>
                    <a:lnTo>
                      <a:pt x="75" y="452"/>
                    </a:lnTo>
                    <a:lnTo>
                      <a:pt x="77" y="446"/>
                    </a:lnTo>
                    <a:lnTo>
                      <a:pt x="79" y="440"/>
                    </a:lnTo>
                    <a:lnTo>
                      <a:pt x="82" y="435"/>
                    </a:lnTo>
                    <a:lnTo>
                      <a:pt x="82" y="428"/>
                    </a:lnTo>
                    <a:lnTo>
                      <a:pt x="84" y="425"/>
                    </a:lnTo>
                    <a:lnTo>
                      <a:pt x="83" y="421"/>
                    </a:lnTo>
                    <a:lnTo>
                      <a:pt x="84" y="418"/>
                    </a:lnTo>
                    <a:lnTo>
                      <a:pt x="86" y="414"/>
                    </a:lnTo>
                    <a:lnTo>
                      <a:pt x="86" y="412"/>
                    </a:lnTo>
                    <a:lnTo>
                      <a:pt x="85" y="409"/>
                    </a:lnTo>
                    <a:lnTo>
                      <a:pt x="87" y="406"/>
                    </a:lnTo>
                    <a:lnTo>
                      <a:pt x="86" y="404"/>
                    </a:lnTo>
                    <a:lnTo>
                      <a:pt x="84" y="402"/>
                    </a:lnTo>
                    <a:lnTo>
                      <a:pt x="84" y="400"/>
                    </a:lnTo>
                    <a:lnTo>
                      <a:pt x="84" y="399"/>
                    </a:lnTo>
                    <a:lnTo>
                      <a:pt x="86" y="400"/>
                    </a:lnTo>
                    <a:lnTo>
                      <a:pt x="88" y="400"/>
                    </a:lnTo>
                    <a:lnTo>
                      <a:pt x="87" y="398"/>
                    </a:lnTo>
                    <a:lnTo>
                      <a:pt x="87" y="397"/>
                    </a:lnTo>
                    <a:lnTo>
                      <a:pt x="88" y="395"/>
                    </a:lnTo>
                    <a:lnTo>
                      <a:pt x="88" y="393"/>
                    </a:lnTo>
                    <a:lnTo>
                      <a:pt x="88" y="389"/>
                    </a:lnTo>
                    <a:lnTo>
                      <a:pt x="88" y="387"/>
                    </a:lnTo>
                    <a:lnTo>
                      <a:pt x="86" y="385"/>
                    </a:lnTo>
                    <a:lnTo>
                      <a:pt x="83" y="384"/>
                    </a:lnTo>
                    <a:lnTo>
                      <a:pt x="84" y="384"/>
                    </a:lnTo>
                    <a:lnTo>
                      <a:pt x="86" y="384"/>
                    </a:lnTo>
                    <a:lnTo>
                      <a:pt x="89" y="384"/>
                    </a:lnTo>
                    <a:lnTo>
                      <a:pt x="90" y="383"/>
                    </a:lnTo>
                    <a:lnTo>
                      <a:pt x="87" y="380"/>
                    </a:lnTo>
                    <a:lnTo>
                      <a:pt x="79" y="379"/>
                    </a:lnTo>
                    <a:lnTo>
                      <a:pt x="79" y="378"/>
                    </a:lnTo>
                    <a:lnTo>
                      <a:pt x="86" y="378"/>
                    </a:lnTo>
                    <a:lnTo>
                      <a:pt x="90" y="379"/>
                    </a:lnTo>
                    <a:lnTo>
                      <a:pt x="92" y="378"/>
                    </a:lnTo>
                    <a:lnTo>
                      <a:pt x="92" y="375"/>
                    </a:lnTo>
                    <a:lnTo>
                      <a:pt x="96" y="375"/>
                    </a:lnTo>
                    <a:lnTo>
                      <a:pt x="100" y="371"/>
                    </a:lnTo>
                    <a:lnTo>
                      <a:pt x="101" y="370"/>
                    </a:lnTo>
                    <a:lnTo>
                      <a:pt x="101" y="366"/>
                    </a:lnTo>
                    <a:lnTo>
                      <a:pt x="103" y="367"/>
                    </a:lnTo>
                    <a:lnTo>
                      <a:pt x="103" y="370"/>
                    </a:lnTo>
                    <a:lnTo>
                      <a:pt x="107" y="370"/>
                    </a:lnTo>
                    <a:lnTo>
                      <a:pt x="109" y="366"/>
                    </a:lnTo>
                    <a:lnTo>
                      <a:pt x="113" y="363"/>
                    </a:lnTo>
                    <a:lnTo>
                      <a:pt x="112" y="359"/>
                    </a:lnTo>
                    <a:lnTo>
                      <a:pt x="114" y="361"/>
                    </a:lnTo>
                    <a:lnTo>
                      <a:pt x="116" y="361"/>
                    </a:lnTo>
                    <a:lnTo>
                      <a:pt x="116" y="359"/>
                    </a:lnTo>
                    <a:lnTo>
                      <a:pt x="117" y="357"/>
                    </a:lnTo>
                    <a:lnTo>
                      <a:pt x="117" y="356"/>
                    </a:lnTo>
                    <a:lnTo>
                      <a:pt x="102" y="359"/>
                    </a:lnTo>
                    <a:lnTo>
                      <a:pt x="98" y="358"/>
                    </a:lnTo>
                    <a:lnTo>
                      <a:pt x="97" y="359"/>
                    </a:lnTo>
                    <a:lnTo>
                      <a:pt x="96" y="358"/>
                    </a:lnTo>
                    <a:lnTo>
                      <a:pt x="95" y="356"/>
                    </a:lnTo>
                    <a:lnTo>
                      <a:pt x="87" y="353"/>
                    </a:lnTo>
                    <a:lnTo>
                      <a:pt x="83" y="354"/>
                    </a:lnTo>
                    <a:lnTo>
                      <a:pt x="82" y="353"/>
                    </a:lnTo>
                    <a:lnTo>
                      <a:pt x="83" y="352"/>
                    </a:lnTo>
                    <a:lnTo>
                      <a:pt x="84" y="350"/>
                    </a:lnTo>
                    <a:lnTo>
                      <a:pt x="87" y="350"/>
                    </a:lnTo>
                    <a:lnTo>
                      <a:pt x="89" y="350"/>
                    </a:lnTo>
                    <a:lnTo>
                      <a:pt x="92" y="350"/>
                    </a:lnTo>
                    <a:lnTo>
                      <a:pt x="93" y="350"/>
                    </a:lnTo>
                    <a:lnTo>
                      <a:pt x="95" y="353"/>
                    </a:lnTo>
                    <a:lnTo>
                      <a:pt x="97" y="352"/>
                    </a:lnTo>
                    <a:lnTo>
                      <a:pt x="97" y="350"/>
                    </a:lnTo>
                    <a:lnTo>
                      <a:pt x="100" y="352"/>
                    </a:lnTo>
                    <a:lnTo>
                      <a:pt x="102" y="353"/>
                    </a:lnTo>
                    <a:lnTo>
                      <a:pt x="103" y="352"/>
                    </a:lnTo>
                    <a:lnTo>
                      <a:pt x="104" y="352"/>
                    </a:lnTo>
                    <a:lnTo>
                      <a:pt x="105" y="356"/>
                    </a:lnTo>
                    <a:lnTo>
                      <a:pt x="107" y="356"/>
                    </a:lnTo>
                    <a:lnTo>
                      <a:pt x="116" y="351"/>
                    </a:lnTo>
                    <a:lnTo>
                      <a:pt x="119" y="346"/>
                    </a:lnTo>
                    <a:lnTo>
                      <a:pt x="121" y="345"/>
                    </a:lnTo>
                    <a:lnTo>
                      <a:pt x="122" y="340"/>
                    </a:lnTo>
                    <a:lnTo>
                      <a:pt x="120" y="335"/>
                    </a:lnTo>
                    <a:lnTo>
                      <a:pt x="116" y="333"/>
                    </a:lnTo>
                    <a:lnTo>
                      <a:pt x="114" y="328"/>
                    </a:lnTo>
                    <a:lnTo>
                      <a:pt x="116" y="328"/>
                    </a:lnTo>
                    <a:lnTo>
                      <a:pt x="116" y="327"/>
                    </a:lnTo>
                    <a:lnTo>
                      <a:pt x="109" y="324"/>
                    </a:lnTo>
                    <a:lnTo>
                      <a:pt x="109" y="322"/>
                    </a:lnTo>
                    <a:lnTo>
                      <a:pt x="108" y="319"/>
                    </a:lnTo>
                    <a:lnTo>
                      <a:pt x="103" y="319"/>
                    </a:lnTo>
                    <a:lnTo>
                      <a:pt x="102" y="318"/>
                    </a:lnTo>
                    <a:lnTo>
                      <a:pt x="101" y="316"/>
                    </a:lnTo>
                    <a:lnTo>
                      <a:pt x="100" y="316"/>
                    </a:lnTo>
                    <a:lnTo>
                      <a:pt x="100" y="318"/>
                    </a:lnTo>
                    <a:lnTo>
                      <a:pt x="98" y="323"/>
                    </a:lnTo>
                    <a:lnTo>
                      <a:pt x="96" y="326"/>
                    </a:lnTo>
                    <a:lnTo>
                      <a:pt x="91" y="330"/>
                    </a:lnTo>
                    <a:lnTo>
                      <a:pt x="89" y="332"/>
                    </a:lnTo>
                    <a:lnTo>
                      <a:pt x="86" y="332"/>
                    </a:lnTo>
                    <a:lnTo>
                      <a:pt x="83" y="332"/>
                    </a:lnTo>
                    <a:lnTo>
                      <a:pt x="80" y="332"/>
                    </a:lnTo>
                    <a:lnTo>
                      <a:pt x="83" y="330"/>
                    </a:lnTo>
                    <a:lnTo>
                      <a:pt x="87" y="329"/>
                    </a:lnTo>
                    <a:lnTo>
                      <a:pt x="89" y="327"/>
                    </a:lnTo>
                    <a:lnTo>
                      <a:pt x="92" y="326"/>
                    </a:lnTo>
                    <a:lnTo>
                      <a:pt x="97" y="321"/>
                    </a:lnTo>
                    <a:lnTo>
                      <a:pt x="97" y="318"/>
                    </a:lnTo>
                    <a:lnTo>
                      <a:pt x="97" y="314"/>
                    </a:lnTo>
                    <a:lnTo>
                      <a:pt x="95" y="314"/>
                    </a:lnTo>
                    <a:lnTo>
                      <a:pt x="96" y="312"/>
                    </a:lnTo>
                    <a:lnTo>
                      <a:pt x="96" y="309"/>
                    </a:lnTo>
                    <a:lnTo>
                      <a:pt x="95" y="306"/>
                    </a:lnTo>
                    <a:lnTo>
                      <a:pt x="95" y="298"/>
                    </a:lnTo>
                    <a:lnTo>
                      <a:pt x="95" y="293"/>
                    </a:lnTo>
                    <a:lnTo>
                      <a:pt x="94" y="287"/>
                    </a:lnTo>
                    <a:lnTo>
                      <a:pt x="94" y="284"/>
                    </a:lnTo>
                    <a:lnTo>
                      <a:pt x="95" y="282"/>
                    </a:lnTo>
                    <a:lnTo>
                      <a:pt x="95" y="280"/>
                    </a:lnTo>
                    <a:lnTo>
                      <a:pt x="99" y="283"/>
                    </a:lnTo>
                    <a:lnTo>
                      <a:pt x="99" y="280"/>
                    </a:lnTo>
                    <a:lnTo>
                      <a:pt x="98" y="274"/>
                    </a:lnTo>
                    <a:lnTo>
                      <a:pt x="99" y="268"/>
                    </a:lnTo>
                    <a:lnTo>
                      <a:pt x="101" y="263"/>
                    </a:lnTo>
                    <a:lnTo>
                      <a:pt x="99" y="260"/>
                    </a:lnTo>
                    <a:lnTo>
                      <a:pt x="98" y="258"/>
                    </a:lnTo>
                    <a:lnTo>
                      <a:pt x="98" y="254"/>
                    </a:lnTo>
                    <a:lnTo>
                      <a:pt x="103" y="256"/>
                    </a:lnTo>
                    <a:lnTo>
                      <a:pt x="103" y="255"/>
                    </a:lnTo>
                    <a:lnTo>
                      <a:pt x="104" y="254"/>
                    </a:lnTo>
                    <a:lnTo>
                      <a:pt x="106" y="252"/>
                    </a:lnTo>
                    <a:lnTo>
                      <a:pt x="106" y="251"/>
                    </a:lnTo>
                    <a:lnTo>
                      <a:pt x="106" y="250"/>
                    </a:lnTo>
                    <a:lnTo>
                      <a:pt x="106" y="245"/>
                    </a:lnTo>
                    <a:lnTo>
                      <a:pt x="105" y="242"/>
                    </a:lnTo>
                    <a:lnTo>
                      <a:pt x="105" y="240"/>
                    </a:lnTo>
                    <a:lnTo>
                      <a:pt x="106" y="243"/>
                    </a:lnTo>
                    <a:lnTo>
                      <a:pt x="109" y="245"/>
                    </a:lnTo>
                    <a:lnTo>
                      <a:pt x="110" y="245"/>
                    </a:lnTo>
                    <a:lnTo>
                      <a:pt x="112" y="242"/>
                    </a:lnTo>
                    <a:lnTo>
                      <a:pt x="113" y="243"/>
                    </a:lnTo>
                    <a:lnTo>
                      <a:pt x="114" y="240"/>
                    </a:lnTo>
                    <a:lnTo>
                      <a:pt x="115" y="239"/>
                    </a:lnTo>
                    <a:lnTo>
                      <a:pt x="112" y="237"/>
                    </a:lnTo>
                    <a:lnTo>
                      <a:pt x="114" y="237"/>
                    </a:lnTo>
                    <a:lnTo>
                      <a:pt x="116" y="236"/>
                    </a:lnTo>
                    <a:lnTo>
                      <a:pt x="116" y="234"/>
                    </a:lnTo>
                    <a:lnTo>
                      <a:pt x="118" y="233"/>
                    </a:lnTo>
                    <a:lnTo>
                      <a:pt x="118" y="231"/>
                    </a:lnTo>
                    <a:lnTo>
                      <a:pt x="120" y="230"/>
                    </a:lnTo>
                    <a:lnTo>
                      <a:pt x="121" y="227"/>
                    </a:lnTo>
                    <a:lnTo>
                      <a:pt x="122" y="226"/>
                    </a:lnTo>
                    <a:lnTo>
                      <a:pt x="125" y="227"/>
                    </a:lnTo>
                    <a:lnTo>
                      <a:pt x="129" y="224"/>
                    </a:lnTo>
                    <a:lnTo>
                      <a:pt x="130" y="221"/>
                    </a:lnTo>
                    <a:lnTo>
                      <a:pt x="134" y="218"/>
                    </a:lnTo>
                    <a:lnTo>
                      <a:pt x="136" y="219"/>
                    </a:lnTo>
                    <a:lnTo>
                      <a:pt x="139" y="218"/>
                    </a:lnTo>
                    <a:lnTo>
                      <a:pt x="140" y="215"/>
                    </a:lnTo>
                    <a:lnTo>
                      <a:pt x="142" y="212"/>
                    </a:lnTo>
                    <a:lnTo>
                      <a:pt x="144" y="214"/>
                    </a:lnTo>
                    <a:lnTo>
                      <a:pt x="146" y="212"/>
                    </a:lnTo>
                    <a:lnTo>
                      <a:pt x="149" y="210"/>
                    </a:lnTo>
                    <a:lnTo>
                      <a:pt x="151" y="207"/>
                    </a:lnTo>
                    <a:lnTo>
                      <a:pt x="152" y="207"/>
                    </a:lnTo>
                    <a:lnTo>
                      <a:pt x="155" y="202"/>
                    </a:lnTo>
                    <a:lnTo>
                      <a:pt x="155" y="199"/>
                    </a:lnTo>
                    <a:lnTo>
                      <a:pt x="159" y="195"/>
                    </a:lnTo>
                    <a:lnTo>
                      <a:pt x="160" y="191"/>
                    </a:lnTo>
                    <a:lnTo>
                      <a:pt x="162" y="188"/>
                    </a:lnTo>
                    <a:lnTo>
                      <a:pt x="164" y="186"/>
                    </a:lnTo>
                    <a:lnTo>
                      <a:pt x="164" y="188"/>
                    </a:lnTo>
                    <a:lnTo>
                      <a:pt x="164" y="191"/>
                    </a:lnTo>
                    <a:lnTo>
                      <a:pt x="166" y="188"/>
                    </a:lnTo>
                    <a:lnTo>
                      <a:pt x="166" y="186"/>
                    </a:lnTo>
                    <a:lnTo>
                      <a:pt x="165" y="184"/>
                    </a:lnTo>
                    <a:lnTo>
                      <a:pt x="165" y="182"/>
                    </a:lnTo>
                    <a:lnTo>
                      <a:pt x="161" y="178"/>
                    </a:lnTo>
                    <a:lnTo>
                      <a:pt x="160" y="176"/>
                    </a:lnTo>
                    <a:lnTo>
                      <a:pt x="161" y="176"/>
                    </a:lnTo>
                    <a:lnTo>
                      <a:pt x="161" y="174"/>
                    </a:lnTo>
                    <a:lnTo>
                      <a:pt x="159" y="172"/>
                    </a:lnTo>
                    <a:lnTo>
                      <a:pt x="159" y="171"/>
                    </a:lnTo>
                    <a:lnTo>
                      <a:pt x="161" y="170"/>
                    </a:lnTo>
                    <a:lnTo>
                      <a:pt x="161" y="168"/>
                    </a:lnTo>
                    <a:lnTo>
                      <a:pt x="164" y="167"/>
                    </a:lnTo>
                    <a:lnTo>
                      <a:pt x="166" y="160"/>
                    </a:lnTo>
                    <a:lnTo>
                      <a:pt x="166" y="158"/>
                    </a:lnTo>
                    <a:lnTo>
                      <a:pt x="164" y="153"/>
                    </a:lnTo>
                    <a:lnTo>
                      <a:pt x="164" y="152"/>
                    </a:lnTo>
                    <a:lnTo>
                      <a:pt x="167" y="150"/>
                    </a:lnTo>
                    <a:lnTo>
                      <a:pt x="168" y="148"/>
                    </a:lnTo>
                    <a:lnTo>
                      <a:pt x="169" y="147"/>
                    </a:lnTo>
                    <a:lnTo>
                      <a:pt x="171" y="149"/>
                    </a:lnTo>
                    <a:lnTo>
                      <a:pt x="172" y="149"/>
                    </a:lnTo>
                    <a:lnTo>
                      <a:pt x="172" y="146"/>
                    </a:lnTo>
                    <a:lnTo>
                      <a:pt x="172" y="145"/>
                    </a:lnTo>
                    <a:lnTo>
                      <a:pt x="174" y="145"/>
                    </a:lnTo>
                    <a:lnTo>
                      <a:pt x="174" y="143"/>
                    </a:lnTo>
                    <a:lnTo>
                      <a:pt x="172" y="138"/>
                    </a:lnTo>
                    <a:lnTo>
                      <a:pt x="172" y="137"/>
                    </a:lnTo>
                    <a:lnTo>
                      <a:pt x="175" y="140"/>
                    </a:lnTo>
                    <a:lnTo>
                      <a:pt x="176" y="142"/>
                    </a:lnTo>
                    <a:lnTo>
                      <a:pt x="177" y="142"/>
                    </a:lnTo>
                    <a:lnTo>
                      <a:pt x="177" y="137"/>
                    </a:lnTo>
                    <a:lnTo>
                      <a:pt x="177" y="138"/>
                    </a:lnTo>
                    <a:lnTo>
                      <a:pt x="178" y="137"/>
                    </a:lnTo>
                    <a:lnTo>
                      <a:pt x="179" y="132"/>
                    </a:lnTo>
                    <a:lnTo>
                      <a:pt x="180" y="131"/>
                    </a:lnTo>
                    <a:lnTo>
                      <a:pt x="181" y="131"/>
                    </a:lnTo>
                    <a:lnTo>
                      <a:pt x="181" y="133"/>
                    </a:lnTo>
                    <a:lnTo>
                      <a:pt x="182" y="134"/>
                    </a:lnTo>
                    <a:lnTo>
                      <a:pt x="183" y="135"/>
                    </a:lnTo>
                    <a:lnTo>
                      <a:pt x="185" y="131"/>
                    </a:lnTo>
                    <a:lnTo>
                      <a:pt x="186" y="132"/>
                    </a:lnTo>
                    <a:lnTo>
                      <a:pt x="188" y="135"/>
                    </a:lnTo>
                    <a:lnTo>
                      <a:pt x="189" y="135"/>
                    </a:lnTo>
                    <a:lnTo>
                      <a:pt x="191" y="137"/>
                    </a:lnTo>
                    <a:lnTo>
                      <a:pt x="192" y="133"/>
                    </a:lnTo>
                    <a:lnTo>
                      <a:pt x="200" y="133"/>
                    </a:lnTo>
                    <a:lnTo>
                      <a:pt x="202" y="134"/>
                    </a:lnTo>
                    <a:lnTo>
                      <a:pt x="204" y="136"/>
                    </a:lnTo>
                    <a:lnTo>
                      <a:pt x="205" y="134"/>
                    </a:lnTo>
                    <a:lnTo>
                      <a:pt x="207" y="133"/>
                    </a:lnTo>
                    <a:lnTo>
                      <a:pt x="205" y="130"/>
                    </a:lnTo>
                    <a:lnTo>
                      <a:pt x="202" y="120"/>
                    </a:lnTo>
                    <a:lnTo>
                      <a:pt x="200" y="114"/>
                    </a:lnTo>
                    <a:lnTo>
                      <a:pt x="202" y="109"/>
                    </a:lnTo>
                    <a:lnTo>
                      <a:pt x="204" y="105"/>
                    </a:lnTo>
                    <a:lnTo>
                      <a:pt x="204" y="102"/>
                    </a:lnTo>
                    <a:lnTo>
                      <a:pt x="204" y="98"/>
                    </a:lnTo>
                    <a:lnTo>
                      <a:pt x="198" y="85"/>
                    </a:lnTo>
                    <a:lnTo>
                      <a:pt x="198" y="81"/>
                    </a:lnTo>
                    <a:lnTo>
                      <a:pt x="199" y="74"/>
                    </a:lnTo>
                    <a:lnTo>
                      <a:pt x="199" y="70"/>
                    </a:lnTo>
                    <a:lnTo>
                      <a:pt x="198" y="68"/>
                    </a:lnTo>
                    <a:lnTo>
                      <a:pt x="197" y="64"/>
                    </a:lnTo>
                    <a:lnTo>
                      <a:pt x="197" y="58"/>
                    </a:lnTo>
                    <a:lnTo>
                      <a:pt x="198" y="53"/>
                    </a:lnTo>
                    <a:lnTo>
                      <a:pt x="199" y="50"/>
                    </a:lnTo>
                    <a:lnTo>
                      <a:pt x="198" y="48"/>
                    </a:lnTo>
                    <a:lnTo>
                      <a:pt x="188" y="31"/>
                    </a:lnTo>
                    <a:lnTo>
                      <a:pt x="183" y="26"/>
                    </a:lnTo>
                    <a:lnTo>
                      <a:pt x="173" y="24"/>
                    </a:lnTo>
                    <a:lnTo>
                      <a:pt x="164" y="14"/>
                    </a:lnTo>
                    <a:lnTo>
                      <a:pt x="152" y="1"/>
                    </a:lnTo>
                    <a:lnTo>
                      <a:pt x="152" y="0"/>
                    </a:lnTo>
                    <a:lnTo>
                      <a:pt x="151" y="0"/>
                    </a:lnTo>
                    <a:lnTo>
                      <a:pt x="144" y="0"/>
                    </a:lnTo>
                    <a:lnTo>
                      <a:pt x="143" y="1"/>
                    </a:lnTo>
                    <a:lnTo>
                      <a:pt x="143" y="4"/>
                    </a:lnTo>
                    <a:lnTo>
                      <a:pt x="144" y="5"/>
                    </a:lnTo>
                    <a:lnTo>
                      <a:pt x="145" y="8"/>
                    </a:lnTo>
                    <a:lnTo>
                      <a:pt x="144" y="11"/>
                    </a:lnTo>
                    <a:lnTo>
                      <a:pt x="143" y="12"/>
                    </a:lnTo>
                    <a:lnTo>
                      <a:pt x="142" y="17"/>
                    </a:lnTo>
                    <a:lnTo>
                      <a:pt x="140" y="20"/>
                    </a:lnTo>
                    <a:lnTo>
                      <a:pt x="140" y="23"/>
                    </a:lnTo>
                    <a:lnTo>
                      <a:pt x="143" y="26"/>
                    </a:lnTo>
                    <a:lnTo>
                      <a:pt x="142" y="28"/>
                    </a:lnTo>
                    <a:lnTo>
                      <a:pt x="139" y="29"/>
                    </a:lnTo>
                    <a:lnTo>
                      <a:pt x="126" y="24"/>
                    </a:lnTo>
                    <a:lnTo>
                      <a:pt x="118" y="23"/>
                    </a:lnTo>
                    <a:lnTo>
                      <a:pt x="115" y="24"/>
                    </a:lnTo>
                    <a:lnTo>
                      <a:pt x="113" y="25"/>
                    </a:lnTo>
                    <a:lnTo>
                      <a:pt x="112" y="27"/>
                    </a:lnTo>
                    <a:lnTo>
                      <a:pt x="113" y="34"/>
                    </a:lnTo>
                    <a:lnTo>
                      <a:pt x="112" y="37"/>
                    </a:lnTo>
                    <a:lnTo>
                      <a:pt x="110" y="43"/>
                    </a:lnTo>
                    <a:lnTo>
                      <a:pt x="108" y="48"/>
                    </a:lnTo>
                    <a:lnTo>
                      <a:pt x="106" y="47"/>
                    </a:lnTo>
                    <a:lnTo>
                      <a:pt x="104" y="44"/>
                    </a:lnTo>
                    <a:lnTo>
                      <a:pt x="100" y="42"/>
                    </a:lnTo>
                    <a:lnTo>
                      <a:pt x="97" y="43"/>
                    </a:lnTo>
                    <a:lnTo>
                      <a:pt x="91" y="48"/>
                    </a:lnTo>
                    <a:lnTo>
                      <a:pt x="89" y="52"/>
                    </a:lnTo>
                    <a:lnTo>
                      <a:pt x="88" y="56"/>
                    </a:lnTo>
                    <a:lnTo>
                      <a:pt x="87" y="60"/>
                    </a:lnTo>
                    <a:lnTo>
                      <a:pt x="86" y="63"/>
                    </a:lnTo>
                    <a:lnTo>
                      <a:pt x="81" y="68"/>
                    </a:lnTo>
                    <a:lnTo>
                      <a:pt x="80" y="72"/>
                    </a:lnTo>
                    <a:lnTo>
                      <a:pt x="84" y="79"/>
                    </a:lnTo>
                    <a:lnTo>
                      <a:pt x="84" y="82"/>
                    </a:lnTo>
                    <a:lnTo>
                      <a:pt x="84" y="85"/>
                    </a:lnTo>
                    <a:lnTo>
                      <a:pt x="82" y="89"/>
                    </a:lnTo>
                    <a:lnTo>
                      <a:pt x="78" y="93"/>
                    </a:lnTo>
                    <a:lnTo>
                      <a:pt x="76" y="96"/>
                    </a:lnTo>
                    <a:lnTo>
                      <a:pt x="70" y="105"/>
                    </a:lnTo>
                    <a:lnTo>
                      <a:pt x="68" y="110"/>
                    </a:lnTo>
                    <a:lnTo>
                      <a:pt x="67" y="116"/>
                    </a:lnTo>
                    <a:lnTo>
                      <a:pt x="66" y="119"/>
                    </a:lnTo>
                    <a:lnTo>
                      <a:pt x="61" y="123"/>
                    </a:lnTo>
                    <a:lnTo>
                      <a:pt x="57" y="123"/>
                    </a:lnTo>
                    <a:lnTo>
                      <a:pt x="56" y="124"/>
                    </a:lnTo>
                    <a:lnTo>
                      <a:pt x="56" y="129"/>
                    </a:lnTo>
                    <a:lnTo>
                      <a:pt x="56" y="135"/>
                    </a:lnTo>
                    <a:lnTo>
                      <a:pt x="56" y="143"/>
                    </a:lnTo>
                    <a:lnTo>
                      <a:pt x="53" y="158"/>
                    </a:lnTo>
                    <a:lnTo>
                      <a:pt x="48" y="168"/>
                    </a:lnTo>
                    <a:lnTo>
                      <a:pt x="43" y="177"/>
                    </a:lnTo>
                    <a:lnTo>
                      <a:pt x="43" y="180"/>
                    </a:lnTo>
                    <a:lnTo>
                      <a:pt x="47" y="185"/>
                    </a:lnTo>
                    <a:lnTo>
                      <a:pt x="49" y="188"/>
                    </a:lnTo>
                    <a:lnTo>
                      <a:pt x="49" y="194"/>
                    </a:lnTo>
                    <a:lnTo>
                      <a:pt x="48" y="197"/>
                    </a:lnTo>
                    <a:lnTo>
                      <a:pt x="45" y="201"/>
                    </a:lnTo>
                    <a:lnTo>
                      <a:pt x="41" y="201"/>
                    </a:lnTo>
                    <a:lnTo>
                      <a:pt x="36" y="199"/>
                    </a:lnTo>
                    <a:lnTo>
                      <a:pt x="30" y="201"/>
                    </a:lnTo>
                    <a:lnTo>
                      <a:pt x="25" y="205"/>
                    </a:lnTo>
                    <a:lnTo>
                      <a:pt x="18" y="214"/>
                    </a:lnTo>
                    <a:lnTo>
                      <a:pt x="16" y="218"/>
                    </a:lnTo>
                    <a:lnTo>
                      <a:pt x="15" y="224"/>
                    </a:lnTo>
                    <a:lnTo>
                      <a:pt x="15" y="229"/>
                    </a:lnTo>
                    <a:lnTo>
                      <a:pt x="18" y="233"/>
                    </a:lnTo>
                    <a:lnTo>
                      <a:pt x="19" y="234"/>
                    </a:lnTo>
                    <a:lnTo>
                      <a:pt x="17" y="237"/>
                    </a:lnTo>
                    <a:lnTo>
                      <a:pt x="17" y="241"/>
                    </a:lnTo>
                    <a:lnTo>
                      <a:pt x="16" y="244"/>
                    </a:lnTo>
                    <a:lnTo>
                      <a:pt x="16" y="249"/>
                    </a:lnTo>
                    <a:lnTo>
                      <a:pt x="15" y="251"/>
                    </a:lnTo>
                    <a:lnTo>
                      <a:pt x="15" y="255"/>
                    </a:lnTo>
                    <a:lnTo>
                      <a:pt x="16" y="256"/>
                    </a:lnTo>
                    <a:lnTo>
                      <a:pt x="17" y="260"/>
                    </a:lnTo>
                    <a:lnTo>
                      <a:pt x="17" y="272"/>
                    </a:lnTo>
                    <a:lnTo>
                      <a:pt x="17" y="279"/>
                    </a:lnTo>
                    <a:lnTo>
                      <a:pt x="19" y="283"/>
                    </a:lnTo>
                    <a:lnTo>
                      <a:pt x="26" y="288"/>
                    </a:lnTo>
                    <a:lnTo>
                      <a:pt x="26" y="293"/>
                    </a:lnTo>
                    <a:lnTo>
                      <a:pt x="24" y="299"/>
                    </a:lnTo>
                    <a:lnTo>
                      <a:pt x="22" y="302"/>
                    </a:lnTo>
                    <a:lnTo>
                      <a:pt x="17" y="304"/>
                    </a:lnTo>
                    <a:lnTo>
                      <a:pt x="17" y="306"/>
                    </a:lnTo>
                    <a:lnTo>
                      <a:pt x="19" y="309"/>
                    </a:lnTo>
                    <a:lnTo>
                      <a:pt x="22" y="319"/>
                    </a:lnTo>
                    <a:lnTo>
                      <a:pt x="20" y="327"/>
                    </a:lnTo>
                    <a:lnTo>
                      <a:pt x="21" y="330"/>
                    </a:lnTo>
                    <a:lnTo>
                      <a:pt x="20" y="334"/>
                    </a:lnTo>
                    <a:lnTo>
                      <a:pt x="19" y="337"/>
                    </a:lnTo>
                    <a:lnTo>
                      <a:pt x="11" y="340"/>
                    </a:lnTo>
                    <a:lnTo>
                      <a:pt x="11" y="344"/>
                    </a:lnTo>
                    <a:lnTo>
                      <a:pt x="7" y="350"/>
                    </a:lnTo>
                    <a:lnTo>
                      <a:pt x="7" y="356"/>
                    </a:lnTo>
                    <a:lnTo>
                      <a:pt x="9" y="359"/>
                    </a:lnTo>
                    <a:lnTo>
                      <a:pt x="6" y="370"/>
                    </a:lnTo>
                    <a:lnTo>
                      <a:pt x="4" y="371"/>
                    </a:lnTo>
                    <a:lnTo>
                      <a:pt x="3" y="369"/>
                    </a:lnTo>
                    <a:lnTo>
                      <a:pt x="2" y="373"/>
                    </a:lnTo>
                    <a:lnTo>
                      <a:pt x="2" y="366"/>
                    </a:lnTo>
                    <a:lnTo>
                      <a:pt x="1" y="36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9" name="Gruppieren 8">
              <a:extLst>
                <a:ext uri="{FF2B5EF4-FFF2-40B4-BE49-F238E27FC236}">
                  <a16:creationId xmlns:a16="http://schemas.microsoft.com/office/drawing/2014/main" id="{82450D05-71E4-4685-81A8-7045522BA597}"/>
                </a:ext>
              </a:extLst>
            </p:cNvPr>
            <p:cNvGrpSpPr/>
            <p:nvPr userDrawn="1"/>
          </p:nvGrpSpPr>
          <p:grpSpPr>
            <a:xfrm>
              <a:off x="8891762" y="2481197"/>
              <a:ext cx="556283" cy="1251234"/>
              <a:chOff x="8891762" y="2481197"/>
              <a:chExt cx="556283" cy="1251234"/>
            </a:xfrm>
            <a:grpFill/>
          </p:grpSpPr>
          <p:sp>
            <p:nvSpPr>
              <p:cNvPr id="1348" name="Freeform 56">
                <a:extLst>
                  <a:ext uri="{FF2B5EF4-FFF2-40B4-BE49-F238E27FC236}">
                    <a16:creationId xmlns:a16="http://schemas.microsoft.com/office/drawing/2014/main" id="{2CDB81FA-1E0E-46F7-8C1A-074A626405E1}"/>
                  </a:ext>
                </a:extLst>
              </p:cNvPr>
              <p:cNvSpPr>
                <a:spLocks/>
              </p:cNvSpPr>
              <p:nvPr/>
            </p:nvSpPr>
            <p:spPr bwMode="gray">
              <a:xfrm>
                <a:off x="8943506" y="3690400"/>
                <a:ext cx="9702" cy="12931"/>
              </a:xfrm>
              <a:custGeom>
                <a:avLst/>
                <a:gdLst>
                  <a:gd name="T0" fmla="*/ 3 w 3"/>
                  <a:gd name="T1" fmla="*/ 2 h 4"/>
                  <a:gd name="T2" fmla="*/ 2 w 3"/>
                  <a:gd name="T3" fmla="*/ 0 h 4"/>
                  <a:gd name="T4" fmla="*/ 1 w 3"/>
                  <a:gd name="T5" fmla="*/ 0 h 4"/>
                  <a:gd name="T6" fmla="*/ 0 w 3"/>
                  <a:gd name="T7" fmla="*/ 2 h 4"/>
                  <a:gd name="T8" fmla="*/ 1 w 3"/>
                  <a:gd name="T9" fmla="*/ 4 h 4"/>
                  <a:gd name="T10" fmla="*/ 3 w 3"/>
                  <a:gd name="T11" fmla="*/ 4 h 4"/>
                  <a:gd name="T12" fmla="*/ 3 w 3"/>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3" y="2"/>
                    </a:moveTo>
                    <a:lnTo>
                      <a:pt x="2" y="0"/>
                    </a:lnTo>
                    <a:lnTo>
                      <a:pt x="1" y="0"/>
                    </a:lnTo>
                    <a:lnTo>
                      <a:pt x="0" y="2"/>
                    </a:lnTo>
                    <a:lnTo>
                      <a:pt x="1" y="4"/>
                    </a:lnTo>
                    <a:lnTo>
                      <a:pt x="3" y="4"/>
                    </a:lnTo>
                    <a:lnTo>
                      <a:pt x="3"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49" name="Freeform 57">
                <a:extLst>
                  <a:ext uri="{FF2B5EF4-FFF2-40B4-BE49-F238E27FC236}">
                    <a16:creationId xmlns:a16="http://schemas.microsoft.com/office/drawing/2014/main" id="{E253EE27-E890-46FB-965B-BFC62D2138EC}"/>
                  </a:ext>
                </a:extLst>
              </p:cNvPr>
              <p:cNvSpPr>
                <a:spLocks/>
              </p:cNvSpPr>
              <p:nvPr/>
            </p:nvSpPr>
            <p:spPr bwMode="gray">
              <a:xfrm>
                <a:off x="8979085" y="3687168"/>
                <a:ext cx="22640" cy="25865"/>
              </a:xfrm>
              <a:custGeom>
                <a:avLst/>
                <a:gdLst>
                  <a:gd name="T0" fmla="*/ 4 w 7"/>
                  <a:gd name="T1" fmla="*/ 8 h 8"/>
                  <a:gd name="T2" fmla="*/ 5 w 7"/>
                  <a:gd name="T3" fmla="*/ 7 h 8"/>
                  <a:gd name="T4" fmla="*/ 6 w 7"/>
                  <a:gd name="T5" fmla="*/ 4 h 8"/>
                  <a:gd name="T6" fmla="*/ 7 w 7"/>
                  <a:gd name="T7" fmla="*/ 0 h 8"/>
                  <a:gd name="T8" fmla="*/ 6 w 7"/>
                  <a:gd name="T9" fmla="*/ 0 h 8"/>
                  <a:gd name="T10" fmla="*/ 1 w 7"/>
                  <a:gd name="T11" fmla="*/ 3 h 8"/>
                  <a:gd name="T12" fmla="*/ 1 w 7"/>
                  <a:gd name="T13" fmla="*/ 4 h 8"/>
                  <a:gd name="T14" fmla="*/ 0 w 7"/>
                  <a:gd name="T15" fmla="*/ 5 h 8"/>
                  <a:gd name="T16" fmla="*/ 0 w 7"/>
                  <a:gd name="T17" fmla="*/ 7 h 8"/>
                  <a:gd name="T18" fmla="*/ 2 w 7"/>
                  <a:gd name="T19" fmla="*/ 7 h 8"/>
                  <a:gd name="T20" fmla="*/ 4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4" y="8"/>
                    </a:moveTo>
                    <a:lnTo>
                      <a:pt x="5" y="7"/>
                    </a:lnTo>
                    <a:lnTo>
                      <a:pt x="6" y="4"/>
                    </a:lnTo>
                    <a:lnTo>
                      <a:pt x="7" y="0"/>
                    </a:lnTo>
                    <a:lnTo>
                      <a:pt x="6" y="0"/>
                    </a:lnTo>
                    <a:lnTo>
                      <a:pt x="1" y="3"/>
                    </a:lnTo>
                    <a:lnTo>
                      <a:pt x="1" y="4"/>
                    </a:lnTo>
                    <a:lnTo>
                      <a:pt x="0" y="5"/>
                    </a:lnTo>
                    <a:lnTo>
                      <a:pt x="0" y="7"/>
                    </a:lnTo>
                    <a:lnTo>
                      <a:pt x="2" y="7"/>
                    </a:lnTo>
                    <a:lnTo>
                      <a:pt x="4"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0" name="Freeform 125">
                <a:extLst>
                  <a:ext uri="{FF2B5EF4-FFF2-40B4-BE49-F238E27FC236}">
                    <a16:creationId xmlns:a16="http://schemas.microsoft.com/office/drawing/2014/main" id="{E491A1E0-AC2D-4EA0-B333-7D7F81A592BD}"/>
                  </a:ext>
                </a:extLst>
              </p:cNvPr>
              <p:cNvSpPr>
                <a:spLocks/>
              </p:cNvSpPr>
              <p:nvPr/>
            </p:nvSpPr>
            <p:spPr bwMode="gray">
              <a:xfrm>
                <a:off x="8891762" y="2481197"/>
                <a:ext cx="556283" cy="1251234"/>
              </a:xfrm>
              <a:custGeom>
                <a:avLst/>
                <a:gdLst>
                  <a:gd name="T0" fmla="*/ 13 w 172"/>
                  <a:gd name="T1" fmla="*/ 59 h 387"/>
                  <a:gd name="T2" fmla="*/ 47 w 172"/>
                  <a:gd name="T3" fmla="*/ 93 h 387"/>
                  <a:gd name="T4" fmla="*/ 46 w 172"/>
                  <a:gd name="T5" fmla="*/ 109 h 387"/>
                  <a:gd name="T6" fmla="*/ 47 w 172"/>
                  <a:gd name="T7" fmla="*/ 126 h 387"/>
                  <a:gd name="T8" fmla="*/ 53 w 172"/>
                  <a:gd name="T9" fmla="*/ 150 h 387"/>
                  <a:gd name="T10" fmla="*/ 54 w 172"/>
                  <a:gd name="T11" fmla="*/ 175 h 387"/>
                  <a:gd name="T12" fmla="*/ 61 w 172"/>
                  <a:gd name="T13" fmla="*/ 181 h 387"/>
                  <a:gd name="T14" fmla="*/ 69 w 172"/>
                  <a:gd name="T15" fmla="*/ 187 h 387"/>
                  <a:gd name="T16" fmla="*/ 78 w 172"/>
                  <a:gd name="T17" fmla="*/ 212 h 387"/>
                  <a:gd name="T18" fmla="*/ 73 w 172"/>
                  <a:gd name="T19" fmla="*/ 214 h 387"/>
                  <a:gd name="T20" fmla="*/ 58 w 172"/>
                  <a:gd name="T21" fmla="*/ 231 h 387"/>
                  <a:gd name="T22" fmla="*/ 34 w 172"/>
                  <a:gd name="T23" fmla="*/ 265 h 387"/>
                  <a:gd name="T24" fmla="*/ 26 w 172"/>
                  <a:gd name="T25" fmla="*/ 274 h 387"/>
                  <a:gd name="T26" fmla="*/ 18 w 172"/>
                  <a:gd name="T27" fmla="*/ 281 h 387"/>
                  <a:gd name="T28" fmla="*/ 11 w 172"/>
                  <a:gd name="T29" fmla="*/ 286 h 387"/>
                  <a:gd name="T30" fmla="*/ 6 w 172"/>
                  <a:gd name="T31" fmla="*/ 294 h 387"/>
                  <a:gd name="T32" fmla="*/ 10 w 172"/>
                  <a:gd name="T33" fmla="*/ 308 h 387"/>
                  <a:gd name="T34" fmla="*/ 12 w 172"/>
                  <a:gd name="T35" fmla="*/ 324 h 387"/>
                  <a:gd name="T36" fmla="*/ 17 w 172"/>
                  <a:gd name="T37" fmla="*/ 333 h 387"/>
                  <a:gd name="T38" fmla="*/ 13 w 172"/>
                  <a:gd name="T39" fmla="*/ 334 h 387"/>
                  <a:gd name="T40" fmla="*/ 11 w 172"/>
                  <a:gd name="T41" fmla="*/ 347 h 387"/>
                  <a:gd name="T42" fmla="*/ 11 w 172"/>
                  <a:gd name="T43" fmla="*/ 353 h 387"/>
                  <a:gd name="T44" fmla="*/ 13 w 172"/>
                  <a:gd name="T45" fmla="*/ 359 h 387"/>
                  <a:gd name="T46" fmla="*/ 18 w 172"/>
                  <a:gd name="T47" fmla="*/ 363 h 387"/>
                  <a:gd name="T48" fmla="*/ 29 w 172"/>
                  <a:gd name="T49" fmla="*/ 369 h 387"/>
                  <a:gd name="T50" fmla="*/ 35 w 172"/>
                  <a:gd name="T51" fmla="*/ 372 h 387"/>
                  <a:gd name="T52" fmla="*/ 40 w 172"/>
                  <a:gd name="T53" fmla="*/ 382 h 387"/>
                  <a:gd name="T54" fmla="*/ 40 w 172"/>
                  <a:gd name="T55" fmla="*/ 385 h 387"/>
                  <a:gd name="T56" fmla="*/ 45 w 172"/>
                  <a:gd name="T57" fmla="*/ 383 h 387"/>
                  <a:gd name="T58" fmla="*/ 58 w 172"/>
                  <a:gd name="T59" fmla="*/ 380 h 387"/>
                  <a:gd name="T60" fmla="*/ 66 w 172"/>
                  <a:gd name="T61" fmla="*/ 375 h 387"/>
                  <a:gd name="T62" fmla="*/ 78 w 172"/>
                  <a:gd name="T63" fmla="*/ 369 h 387"/>
                  <a:gd name="T64" fmla="*/ 84 w 172"/>
                  <a:gd name="T65" fmla="*/ 367 h 387"/>
                  <a:gd name="T66" fmla="*/ 95 w 172"/>
                  <a:gd name="T67" fmla="*/ 366 h 387"/>
                  <a:gd name="T68" fmla="*/ 109 w 172"/>
                  <a:gd name="T69" fmla="*/ 365 h 387"/>
                  <a:gd name="T70" fmla="*/ 122 w 172"/>
                  <a:gd name="T71" fmla="*/ 355 h 387"/>
                  <a:gd name="T72" fmla="*/ 166 w 172"/>
                  <a:gd name="T73" fmla="*/ 303 h 387"/>
                  <a:gd name="T74" fmla="*/ 168 w 172"/>
                  <a:gd name="T75" fmla="*/ 278 h 387"/>
                  <a:gd name="T76" fmla="*/ 153 w 172"/>
                  <a:gd name="T77" fmla="*/ 257 h 387"/>
                  <a:gd name="T78" fmla="*/ 159 w 172"/>
                  <a:gd name="T79" fmla="*/ 238 h 387"/>
                  <a:gd name="T80" fmla="*/ 151 w 172"/>
                  <a:gd name="T81" fmla="*/ 217 h 387"/>
                  <a:gd name="T82" fmla="*/ 147 w 172"/>
                  <a:gd name="T83" fmla="*/ 202 h 387"/>
                  <a:gd name="T84" fmla="*/ 152 w 172"/>
                  <a:gd name="T85" fmla="*/ 184 h 387"/>
                  <a:gd name="T86" fmla="*/ 143 w 172"/>
                  <a:gd name="T87" fmla="*/ 157 h 387"/>
                  <a:gd name="T88" fmla="*/ 137 w 172"/>
                  <a:gd name="T89" fmla="*/ 135 h 387"/>
                  <a:gd name="T90" fmla="*/ 149 w 172"/>
                  <a:gd name="T91" fmla="*/ 102 h 387"/>
                  <a:gd name="T92" fmla="*/ 132 w 172"/>
                  <a:gd name="T93" fmla="*/ 84 h 387"/>
                  <a:gd name="T94" fmla="*/ 125 w 172"/>
                  <a:gd name="T95" fmla="*/ 67 h 387"/>
                  <a:gd name="T96" fmla="*/ 126 w 172"/>
                  <a:gd name="T97" fmla="*/ 53 h 387"/>
                  <a:gd name="T98" fmla="*/ 133 w 172"/>
                  <a:gd name="T99" fmla="*/ 36 h 387"/>
                  <a:gd name="T100" fmla="*/ 131 w 172"/>
                  <a:gd name="T101" fmla="*/ 11 h 387"/>
                  <a:gd name="T102" fmla="*/ 118 w 172"/>
                  <a:gd name="T103" fmla="*/ 0 h 387"/>
                  <a:gd name="T104" fmla="*/ 90 w 172"/>
                  <a:gd name="T105" fmla="*/ 9 h 387"/>
                  <a:gd name="T106" fmla="*/ 82 w 172"/>
                  <a:gd name="T107" fmla="*/ 38 h 387"/>
                  <a:gd name="T108" fmla="*/ 72 w 172"/>
                  <a:gd name="T109" fmla="*/ 58 h 387"/>
                  <a:gd name="T110" fmla="*/ 60 w 172"/>
                  <a:gd name="T111" fmla="*/ 59 h 387"/>
                  <a:gd name="T112" fmla="*/ 45 w 172"/>
                  <a:gd name="T113" fmla="*/ 62 h 387"/>
                  <a:gd name="T114" fmla="*/ 28 w 172"/>
                  <a:gd name="T115" fmla="*/ 56 h 387"/>
                  <a:gd name="T116" fmla="*/ 11 w 172"/>
                  <a:gd name="T117" fmla="*/ 33 h 387"/>
                  <a:gd name="T118" fmla="*/ 6 w 172"/>
                  <a:gd name="T119" fmla="*/ 43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387">
                    <a:moveTo>
                      <a:pt x="0" y="45"/>
                    </a:moveTo>
                    <a:lnTo>
                      <a:pt x="1" y="45"/>
                    </a:lnTo>
                    <a:lnTo>
                      <a:pt x="1" y="46"/>
                    </a:lnTo>
                    <a:lnTo>
                      <a:pt x="13" y="59"/>
                    </a:lnTo>
                    <a:lnTo>
                      <a:pt x="22" y="69"/>
                    </a:lnTo>
                    <a:lnTo>
                      <a:pt x="32" y="71"/>
                    </a:lnTo>
                    <a:lnTo>
                      <a:pt x="37" y="76"/>
                    </a:lnTo>
                    <a:lnTo>
                      <a:pt x="47" y="93"/>
                    </a:lnTo>
                    <a:lnTo>
                      <a:pt x="48" y="95"/>
                    </a:lnTo>
                    <a:lnTo>
                      <a:pt x="47" y="98"/>
                    </a:lnTo>
                    <a:lnTo>
                      <a:pt x="46" y="103"/>
                    </a:lnTo>
                    <a:lnTo>
                      <a:pt x="46" y="109"/>
                    </a:lnTo>
                    <a:lnTo>
                      <a:pt x="47" y="113"/>
                    </a:lnTo>
                    <a:lnTo>
                      <a:pt x="48" y="115"/>
                    </a:lnTo>
                    <a:lnTo>
                      <a:pt x="48" y="119"/>
                    </a:lnTo>
                    <a:lnTo>
                      <a:pt x="47" y="126"/>
                    </a:lnTo>
                    <a:lnTo>
                      <a:pt x="47" y="130"/>
                    </a:lnTo>
                    <a:lnTo>
                      <a:pt x="53" y="143"/>
                    </a:lnTo>
                    <a:lnTo>
                      <a:pt x="53" y="147"/>
                    </a:lnTo>
                    <a:lnTo>
                      <a:pt x="53" y="150"/>
                    </a:lnTo>
                    <a:lnTo>
                      <a:pt x="51" y="154"/>
                    </a:lnTo>
                    <a:lnTo>
                      <a:pt x="49" y="159"/>
                    </a:lnTo>
                    <a:lnTo>
                      <a:pt x="51" y="165"/>
                    </a:lnTo>
                    <a:lnTo>
                      <a:pt x="54" y="175"/>
                    </a:lnTo>
                    <a:lnTo>
                      <a:pt x="57" y="177"/>
                    </a:lnTo>
                    <a:lnTo>
                      <a:pt x="58" y="178"/>
                    </a:lnTo>
                    <a:lnTo>
                      <a:pt x="59" y="179"/>
                    </a:lnTo>
                    <a:lnTo>
                      <a:pt x="61" y="181"/>
                    </a:lnTo>
                    <a:lnTo>
                      <a:pt x="63" y="179"/>
                    </a:lnTo>
                    <a:lnTo>
                      <a:pt x="64" y="180"/>
                    </a:lnTo>
                    <a:lnTo>
                      <a:pt x="65" y="184"/>
                    </a:lnTo>
                    <a:lnTo>
                      <a:pt x="69" y="187"/>
                    </a:lnTo>
                    <a:lnTo>
                      <a:pt x="74" y="194"/>
                    </a:lnTo>
                    <a:lnTo>
                      <a:pt x="76" y="197"/>
                    </a:lnTo>
                    <a:lnTo>
                      <a:pt x="75" y="206"/>
                    </a:lnTo>
                    <a:lnTo>
                      <a:pt x="78" y="212"/>
                    </a:lnTo>
                    <a:lnTo>
                      <a:pt x="76" y="211"/>
                    </a:lnTo>
                    <a:lnTo>
                      <a:pt x="75" y="213"/>
                    </a:lnTo>
                    <a:lnTo>
                      <a:pt x="75" y="216"/>
                    </a:lnTo>
                    <a:lnTo>
                      <a:pt x="73" y="214"/>
                    </a:lnTo>
                    <a:lnTo>
                      <a:pt x="70" y="215"/>
                    </a:lnTo>
                    <a:lnTo>
                      <a:pt x="65" y="217"/>
                    </a:lnTo>
                    <a:lnTo>
                      <a:pt x="62" y="227"/>
                    </a:lnTo>
                    <a:lnTo>
                      <a:pt x="58" y="231"/>
                    </a:lnTo>
                    <a:lnTo>
                      <a:pt x="52" y="239"/>
                    </a:lnTo>
                    <a:lnTo>
                      <a:pt x="45" y="247"/>
                    </a:lnTo>
                    <a:lnTo>
                      <a:pt x="40" y="253"/>
                    </a:lnTo>
                    <a:lnTo>
                      <a:pt x="34" y="265"/>
                    </a:lnTo>
                    <a:lnTo>
                      <a:pt x="31" y="267"/>
                    </a:lnTo>
                    <a:lnTo>
                      <a:pt x="30" y="270"/>
                    </a:lnTo>
                    <a:lnTo>
                      <a:pt x="28" y="271"/>
                    </a:lnTo>
                    <a:lnTo>
                      <a:pt x="26" y="274"/>
                    </a:lnTo>
                    <a:lnTo>
                      <a:pt x="21" y="275"/>
                    </a:lnTo>
                    <a:lnTo>
                      <a:pt x="18" y="274"/>
                    </a:lnTo>
                    <a:lnTo>
                      <a:pt x="16" y="278"/>
                    </a:lnTo>
                    <a:lnTo>
                      <a:pt x="18" y="281"/>
                    </a:lnTo>
                    <a:lnTo>
                      <a:pt x="17" y="281"/>
                    </a:lnTo>
                    <a:lnTo>
                      <a:pt x="12" y="282"/>
                    </a:lnTo>
                    <a:lnTo>
                      <a:pt x="12" y="283"/>
                    </a:lnTo>
                    <a:lnTo>
                      <a:pt x="11" y="286"/>
                    </a:lnTo>
                    <a:lnTo>
                      <a:pt x="9" y="286"/>
                    </a:lnTo>
                    <a:lnTo>
                      <a:pt x="9" y="287"/>
                    </a:lnTo>
                    <a:lnTo>
                      <a:pt x="8" y="289"/>
                    </a:lnTo>
                    <a:lnTo>
                      <a:pt x="6" y="294"/>
                    </a:lnTo>
                    <a:lnTo>
                      <a:pt x="7" y="300"/>
                    </a:lnTo>
                    <a:lnTo>
                      <a:pt x="8" y="302"/>
                    </a:lnTo>
                    <a:lnTo>
                      <a:pt x="9" y="304"/>
                    </a:lnTo>
                    <a:lnTo>
                      <a:pt x="10" y="308"/>
                    </a:lnTo>
                    <a:lnTo>
                      <a:pt x="9" y="315"/>
                    </a:lnTo>
                    <a:lnTo>
                      <a:pt x="10" y="318"/>
                    </a:lnTo>
                    <a:lnTo>
                      <a:pt x="12" y="321"/>
                    </a:lnTo>
                    <a:lnTo>
                      <a:pt x="12" y="324"/>
                    </a:lnTo>
                    <a:lnTo>
                      <a:pt x="13" y="328"/>
                    </a:lnTo>
                    <a:lnTo>
                      <a:pt x="14" y="330"/>
                    </a:lnTo>
                    <a:lnTo>
                      <a:pt x="16" y="332"/>
                    </a:lnTo>
                    <a:lnTo>
                      <a:pt x="17" y="333"/>
                    </a:lnTo>
                    <a:lnTo>
                      <a:pt x="15" y="332"/>
                    </a:lnTo>
                    <a:lnTo>
                      <a:pt x="13" y="332"/>
                    </a:lnTo>
                    <a:lnTo>
                      <a:pt x="13" y="333"/>
                    </a:lnTo>
                    <a:lnTo>
                      <a:pt x="13" y="334"/>
                    </a:lnTo>
                    <a:lnTo>
                      <a:pt x="12" y="337"/>
                    </a:lnTo>
                    <a:lnTo>
                      <a:pt x="13" y="339"/>
                    </a:lnTo>
                    <a:lnTo>
                      <a:pt x="13" y="343"/>
                    </a:lnTo>
                    <a:lnTo>
                      <a:pt x="11" y="347"/>
                    </a:lnTo>
                    <a:lnTo>
                      <a:pt x="10" y="347"/>
                    </a:lnTo>
                    <a:lnTo>
                      <a:pt x="9" y="350"/>
                    </a:lnTo>
                    <a:lnTo>
                      <a:pt x="10" y="352"/>
                    </a:lnTo>
                    <a:lnTo>
                      <a:pt x="11" y="353"/>
                    </a:lnTo>
                    <a:lnTo>
                      <a:pt x="10" y="355"/>
                    </a:lnTo>
                    <a:lnTo>
                      <a:pt x="11" y="356"/>
                    </a:lnTo>
                    <a:lnTo>
                      <a:pt x="13" y="357"/>
                    </a:lnTo>
                    <a:lnTo>
                      <a:pt x="13" y="359"/>
                    </a:lnTo>
                    <a:lnTo>
                      <a:pt x="11" y="359"/>
                    </a:lnTo>
                    <a:lnTo>
                      <a:pt x="11" y="361"/>
                    </a:lnTo>
                    <a:lnTo>
                      <a:pt x="15" y="361"/>
                    </a:lnTo>
                    <a:lnTo>
                      <a:pt x="18" y="363"/>
                    </a:lnTo>
                    <a:lnTo>
                      <a:pt x="20" y="365"/>
                    </a:lnTo>
                    <a:lnTo>
                      <a:pt x="23" y="367"/>
                    </a:lnTo>
                    <a:lnTo>
                      <a:pt x="28" y="368"/>
                    </a:lnTo>
                    <a:lnTo>
                      <a:pt x="29" y="369"/>
                    </a:lnTo>
                    <a:lnTo>
                      <a:pt x="28" y="371"/>
                    </a:lnTo>
                    <a:lnTo>
                      <a:pt x="31" y="373"/>
                    </a:lnTo>
                    <a:lnTo>
                      <a:pt x="35" y="370"/>
                    </a:lnTo>
                    <a:lnTo>
                      <a:pt x="35" y="372"/>
                    </a:lnTo>
                    <a:lnTo>
                      <a:pt x="35" y="375"/>
                    </a:lnTo>
                    <a:lnTo>
                      <a:pt x="37" y="380"/>
                    </a:lnTo>
                    <a:lnTo>
                      <a:pt x="37" y="381"/>
                    </a:lnTo>
                    <a:lnTo>
                      <a:pt x="40" y="382"/>
                    </a:lnTo>
                    <a:lnTo>
                      <a:pt x="39" y="384"/>
                    </a:lnTo>
                    <a:lnTo>
                      <a:pt x="36" y="386"/>
                    </a:lnTo>
                    <a:lnTo>
                      <a:pt x="37" y="387"/>
                    </a:lnTo>
                    <a:lnTo>
                      <a:pt x="40" y="385"/>
                    </a:lnTo>
                    <a:lnTo>
                      <a:pt x="43" y="379"/>
                    </a:lnTo>
                    <a:lnTo>
                      <a:pt x="44" y="380"/>
                    </a:lnTo>
                    <a:lnTo>
                      <a:pt x="44" y="383"/>
                    </a:lnTo>
                    <a:lnTo>
                      <a:pt x="45" y="383"/>
                    </a:lnTo>
                    <a:lnTo>
                      <a:pt x="52" y="380"/>
                    </a:lnTo>
                    <a:lnTo>
                      <a:pt x="54" y="380"/>
                    </a:lnTo>
                    <a:lnTo>
                      <a:pt x="57" y="378"/>
                    </a:lnTo>
                    <a:lnTo>
                      <a:pt x="58" y="380"/>
                    </a:lnTo>
                    <a:lnTo>
                      <a:pt x="59" y="380"/>
                    </a:lnTo>
                    <a:lnTo>
                      <a:pt x="62" y="377"/>
                    </a:lnTo>
                    <a:lnTo>
                      <a:pt x="64" y="376"/>
                    </a:lnTo>
                    <a:lnTo>
                      <a:pt x="66" y="375"/>
                    </a:lnTo>
                    <a:lnTo>
                      <a:pt x="68" y="376"/>
                    </a:lnTo>
                    <a:lnTo>
                      <a:pt x="73" y="373"/>
                    </a:lnTo>
                    <a:lnTo>
                      <a:pt x="75" y="373"/>
                    </a:lnTo>
                    <a:lnTo>
                      <a:pt x="78" y="369"/>
                    </a:lnTo>
                    <a:lnTo>
                      <a:pt x="79" y="372"/>
                    </a:lnTo>
                    <a:lnTo>
                      <a:pt x="84" y="369"/>
                    </a:lnTo>
                    <a:lnTo>
                      <a:pt x="83" y="367"/>
                    </a:lnTo>
                    <a:lnTo>
                      <a:pt x="84" y="367"/>
                    </a:lnTo>
                    <a:lnTo>
                      <a:pt x="87" y="368"/>
                    </a:lnTo>
                    <a:lnTo>
                      <a:pt x="88" y="368"/>
                    </a:lnTo>
                    <a:lnTo>
                      <a:pt x="90" y="367"/>
                    </a:lnTo>
                    <a:lnTo>
                      <a:pt x="95" y="366"/>
                    </a:lnTo>
                    <a:lnTo>
                      <a:pt x="99" y="364"/>
                    </a:lnTo>
                    <a:lnTo>
                      <a:pt x="101" y="363"/>
                    </a:lnTo>
                    <a:lnTo>
                      <a:pt x="104" y="365"/>
                    </a:lnTo>
                    <a:lnTo>
                      <a:pt x="109" y="365"/>
                    </a:lnTo>
                    <a:lnTo>
                      <a:pt x="110" y="364"/>
                    </a:lnTo>
                    <a:lnTo>
                      <a:pt x="112" y="363"/>
                    </a:lnTo>
                    <a:lnTo>
                      <a:pt x="112" y="363"/>
                    </a:lnTo>
                    <a:lnTo>
                      <a:pt x="122" y="355"/>
                    </a:lnTo>
                    <a:lnTo>
                      <a:pt x="136" y="341"/>
                    </a:lnTo>
                    <a:lnTo>
                      <a:pt x="148" y="329"/>
                    </a:lnTo>
                    <a:lnTo>
                      <a:pt x="163" y="309"/>
                    </a:lnTo>
                    <a:lnTo>
                      <a:pt x="166" y="303"/>
                    </a:lnTo>
                    <a:lnTo>
                      <a:pt x="172" y="292"/>
                    </a:lnTo>
                    <a:lnTo>
                      <a:pt x="172" y="281"/>
                    </a:lnTo>
                    <a:lnTo>
                      <a:pt x="170" y="282"/>
                    </a:lnTo>
                    <a:lnTo>
                      <a:pt x="168" y="278"/>
                    </a:lnTo>
                    <a:lnTo>
                      <a:pt x="166" y="273"/>
                    </a:lnTo>
                    <a:lnTo>
                      <a:pt x="157" y="266"/>
                    </a:lnTo>
                    <a:lnTo>
                      <a:pt x="155" y="263"/>
                    </a:lnTo>
                    <a:lnTo>
                      <a:pt x="153" y="257"/>
                    </a:lnTo>
                    <a:lnTo>
                      <a:pt x="155" y="252"/>
                    </a:lnTo>
                    <a:lnTo>
                      <a:pt x="157" y="248"/>
                    </a:lnTo>
                    <a:lnTo>
                      <a:pt x="159" y="243"/>
                    </a:lnTo>
                    <a:lnTo>
                      <a:pt x="159" y="238"/>
                    </a:lnTo>
                    <a:lnTo>
                      <a:pt x="154" y="233"/>
                    </a:lnTo>
                    <a:lnTo>
                      <a:pt x="152" y="229"/>
                    </a:lnTo>
                    <a:lnTo>
                      <a:pt x="153" y="222"/>
                    </a:lnTo>
                    <a:lnTo>
                      <a:pt x="151" y="217"/>
                    </a:lnTo>
                    <a:lnTo>
                      <a:pt x="146" y="216"/>
                    </a:lnTo>
                    <a:lnTo>
                      <a:pt x="146" y="210"/>
                    </a:lnTo>
                    <a:lnTo>
                      <a:pt x="147" y="207"/>
                    </a:lnTo>
                    <a:lnTo>
                      <a:pt x="147" y="202"/>
                    </a:lnTo>
                    <a:lnTo>
                      <a:pt x="146" y="199"/>
                    </a:lnTo>
                    <a:lnTo>
                      <a:pt x="147" y="195"/>
                    </a:lnTo>
                    <a:lnTo>
                      <a:pt x="148" y="188"/>
                    </a:lnTo>
                    <a:lnTo>
                      <a:pt x="152" y="184"/>
                    </a:lnTo>
                    <a:lnTo>
                      <a:pt x="152" y="180"/>
                    </a:lnTo>
                    <a:lnTo>
                      <a:pt x="151" y="175"/>
                    </a:lnTo>
                    <a:lnTo>
                      <a:pt x="147" y="165"/>
                    </a:lnTo>
                    <a:lnTo>
                      <a:pt x="143" y="157"/>
                    </a:lnTo>
                    <a:lnTo>
                      <a:pt x="142" y="152"/>
                    </a:lnTo>
                    <a:lnTo>
                      <a:pt x="140" y="147"/>
                    </a:lnTo>
                    <a:lnTo>
                      <a:pt x="138" y="141"/>
                    </a:lnTo>
                    <a:lnTo>
                      <a:pt x="137" y="135"/>
                    </a:lnTo>
                    <a:lnTo>
                      <a:pt x="139" y="132"/>
                    </a:lnTo>
                    <a:lnTo>
                      <a:pt x="144" y="119"/>
                    </a:lnTo>
                    <a:lnTo>
                      <a:pt x="149" y="109"/>
                    </a:lnTo>
                    <a:lnTo>
                      <a:pt x="149" y="102"/>
                    </a:lnTo>
                    <a:lnTo>
                      <a:pt x="146" y="98"/>
                    </a:lnTo>
                    <a:lnTo>
                      <a:pt x="140" y="87"/>
                    </a:lnTo>
                    <a:lnTo>
                      <a:pt x="136" y="84"/>
                    </a:lnTo>
                    <a:lnTo>
                      <a:pt x="132" y="84"/>
                    </a:lnTo>
                    <a:lnTo>
                      <a:pt x="129" y="82"/>
                    </a:lnTo>
                    <a:lnTo>
                      <a:pt x="127" y="80"/>
                    </a:lnTo>
                    <a:lnTo>
                      <a:pt x="126" y="74"/>
                    </a:lnTo>
                    <a:lnTo>
                      <a:pt x="125" y="67"/>
                    </a:lnTo>
                    <a:lnTo>
                      <a:pt x="126" y="64"/>
                    </a:lnTo>
                    <a:lnTo>
                      <a:pt x="129" y="56"/>
                    </a:lnTo>
                    <a:lnTo>
                      <a:pt x="129" y="54"/>
                    </a:lnTo>
                    <a:lnTo>
                      <a:pt x="126" y="53"/>
                    </a:lnTo>
                    <a:lnTo>
                      <a:pt x="135" y="45"/>
                    </a:lnTo>
                    <a:lnTo>
                      <a:pt x="132" y="43"/>
                    </a:lnTo>
                    <a:lnTo>
                      <a:pt x="132" y="40"/>
                    </a:lnTo>
                    <a:lnTo>
                      <a:pt x="133" y="36"/>
                    </a:lnTo>
                    <a:lnTo>
                      <a:pt x="139" y="29"/>
                    </a:lnTo>
                    <a:lnTo>
                      <a:pt x="138" y="24"/>
                    </a:lnTo>
                    <a:lnTo>
                      <a:pt x="136" y="16"/>
                    </a:lnTo>
                    <a:lnTo>
                      <a:pt x="131" y="11"/>
                    </a:lnTo>
                    <a:lnTo>
                      <a:pt x="126" y="10"/>
                    </a:lnTo>
                    <a:lnTo>
                      <a:pt x="123" y="7"/>
                    </a:lnTo>
                    <a:lnTo>
                      <a:pt x="120" y="1"/>
                    </a:lnTo>
                    <a:lnTo>
                      <a:pt x="118" y="0"/>
                    </a:lnTo>
                    <a:lnTo>
                      <a:pt x="112" y="1"/>
                    </a:lnTo>
                    <a:lnTo>
                      <a:pt x="101" y="6"/>
                    </a:lnTo>
                    <a:lnTo>
                      <a:pt x="93" y="7"/>
                    </a:lnTo>
                    <a:lnTo>
                      <a:pt x="90" y="9"/>
                    </a:lnTo>
                    <a:lnTo>
                      <a:pt x="87" y="13"/>
                    </a:lnTo>
                    <a:lnTo>
                      <a:pt x="83" y="22"/>
                    </a:lnTo>
                    <a:lnTo>
                      <a:pt x="82" y="34"/>
                    </a:lnTo>
                    <a:lnTo>
                      <a:pt x="82" y="38"/>
                    </a:lnTo>
                    <a:lnTo>
                      <a:pt x="82" y="45"/>
                    </a:lnTo>
                    <a:lnTo>
                      <a:pt x="82" y="48"/>
                    </a:lnTo>
                    <a:lnTo>
                      <a:pt x="74" y="54"/>
                    </a:lnTo>
                    <a:lnTo>
                      <a:pt x="72" y="58"/>
                    </a:lnTo>
                    <a:lnTo>
                      <a:pt x="68" y="61"/>
                    </a:lnTo>
                    <a:lnTo>
                      <a:pt x="64" y="62"/>
                    </a:lnTo>
                    <a:lnTo>
                      <a:pt x="61" y="62"/>
                    </a:lnTo>
                    <a:lnTo>
                      <a:pt x="60" y="59"/>
                    </a:lnTo>
                    <a:lnTo>
                      <a:pt x="57" y="56"/>
                    </a:lnTo>
                    <a:lnTo>
                      <a:pt x="54" y="54"/>
                    </a:lnTo>
                    <a:lnTo>
                      <a:pt x="49" y="59"/>
                    </a:lnTo>
                    <a:lnTo>
                      <a:pt x="45" y="62"/>
                    </a:lnTo>
                    <a:lnTo>
                      <a:pt x="41" y="62"/>
                    </a:lnTo>
                    <a:lnTo>
                      <a:pt x="37" y="60"/>
                    </a:lnTo>
                    <a:lnTo>
                      <a:pt x="30" y="59"/>
                    </a:lnTo>
                    <a:lnTo>
                      <a:pt x="28" y="56"/>
                    </a:lnTo>
                    <a:lnTo>
                      <a:pt x="27" y="51"/>
                    </a:lnTo>
                    <a:lnTo>
                      <a:pt x="18" y="38"/>
                    </a:lnTo>
                    <a:lnTo>
                      <a:pt x="15" y="35"/>
                    </a:lnTo>
                    <a:lnTo>
                      <a:pt x="11" y="33"/>
                    </a:lnTo>
                    <a:lnTo>
                      <a:pt x="7" y="35"/>
                    </a:lnTo>
                    <a:lnTo>
                      <a:pt x="8" y="39"/>
                    </a:lnTo>
                    <a:lnTo>
                      <a:pt x="8" y="42"/>
                    </a:lnTo>
                    <a:lnTo>
                      <a:pt x="6" y="43"/>
                    </a:lnTo>
                    <a:lnTo>
                      <a:pt x="4" y="42"/>
                    </a:lnTo>
                    <a:lnTo>
                      <a:pt x="1" y="42"/>
                    </a:lnTo>
                    <a:lnTo>
                      <a:pt x="0" y="4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1" name="Freeform 1407">
                <a:extLst>
                  <a:ext uri="{FF2B5EF4-FFF2-40B4-BE49-F238E27FC236}">
                    <a16:creationId xmlns:a16="http://schemas.microsoft.com/office/drawing/2014/main" id="{CDD9AFD9-6379-474C-8B88-24AD557B8527}"/>
                  </a:ext>
                </a:extLst>
              </p:cNvPr>
              <p:cNvSpPr>
                <a:spLocks/>
              </p:cNvSpPr>
              <p:nvPr/>
            </p:nvSpPr>
            <p:spPr bwMode="gray">
              <a:xfrm>
                <a:off x="8917633" y="3363850"/>
                <a:ext cx="16169" cy="12931"/>
              </a:xfrm>
              <a:custGeom>
                <a:avLst/>
                <a:gdLst>
                  <a:gd name="T0" fmla="*/ 5 w 5"/>
                  <a:gd name="T1" fmla="*/ 1 h 4"/>
                  <a:gd name="T2" fmla="*/ 5 w 5"/>
                  <a:gd name="T3" fmla="*/ 1 h 4"/>
                  <a:gd name="T4" fmla="*/ 4 w 5"/>
                  <a:gd name="T5" fmla="*/ 0 h 4"/>
                  <a:gd name="T6" fmla="*/ 4 w 5"/>
                  <a:gd name="T7" fmla="*/ 0 h 4"/>
                  <a:gd name="T8" fmla="*/ 4 w 5"/>
                  <a:gd name="T9" fmla="*/ 1 h 4"/>
                  <a:gd name="T10" fmla="*/ 3 w 5"/>
                  <a:gd name="T11" fmla="*/ 1 h 4"/>
                  <a:gd name="T12" fmla="*/ 3 w 5"/>
                  <a:gd name="T13" fmla="*/ 1 h 4"/>
                  <a:gd name="T14" fmla="*/ 2 w 5"/>
                  <a:gd name="T15" fmla="*/ 1 h 4"/>
                  <a:gd name="T16" fmla="*/ 0 w 5"/>
                  <a:gd name="T17" fmla="*/ 0 h 4"/>
                  <a:gd name="T18" fmla="*/ 0 w 5"/>
                  <a:gd name="T19" fmla="*/ 0 h 4"/>
                  <a:gd name="T20" fmla="*/ 0 w 5"/>
                  <a:gd name="T21" fmla="*/ 0 h 4"/>
                  <a:gd name="T22" fmla="*/ 0 w 5"/>
                  <a:gd name="T23" fmla="*/ 1 h 4"/>
                  <a:gd name="T24" fmla="*/ 1 w 5"/>
                  <a:gd name="T25" fmla="*/ 3 h 4"/>
                  <a:gd name="T26" fmla="*/ 1 w 5"/>
                  <a:gd name="T27" fmla="*/ 3 h 4"/>
                  <a:gd name="T28" fmla="*/ 1 w 5"/>
                  <a:gd name="T29" fmla="*/ 3 h 4"/>
                  <a:gd name="T30" fmla="*/ 2 w 5"/>
                  <a:gd name="T31" fmla="*/ 4 h 4"/>
                  <a:gd name="T32" fmla="*/ 3 w 5"/>
                  <a:gd name="T33" fmla="*/ 4 h 4"/>
                  <a:gd name="T34" fmla="*/ 3 w 5"/>
                  <a:gd name="T35" fmla="*/ 4 h 4"/>
                  <a:gd name="T36" fmla="*/ 5 w 5"/>
                  <a:gd name="T37" fmla="*/ 1 h 4"/>
                  <a:gd name="T38" fmla="*/ 5 w 5"/>
                  <a:gd name="T39" fmla="*/ 1 h 4"/>
                  <a:gd name="T40" fmla="*/ 5 w 5"/>
                  <a:gd name="T4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4">
                    <a:moveTo>
                      <a:pt x="5" y="1"/>
                    </a:moveTo>
                    <a:lnTo>
                      <a:pt x="5" y="1"/>
                    </a:lnTo>
                    <a:lnTo>
                      <a:pt x="4" y="0"/>
                    </a:lnTo>
                    <a:lnTo>
                      <a:pt x="4" y="0"/>
                    </a:lnTo>
                    <a:lnTo>
                      <a:pt x="4" y="1"/>
                    </a:lnTo>
                    <a:lnTo>
                      <a:pt x="3" y="1"/>
                    </a:lnTo>
                    <a:lnTo>
                      <a:pt x="3" y="1"/>
                    </a:lnTo>
                    <a:lnTo>
                      <a:pt x="2" y="1"/>
                    </a:lnTo>
                    <a:lnTo>
                      <a:pt x="0" y="0"/>
                    </a:lnTo>
                    <a:lnTo>
                      <a:pt x="0" y="0"/>
                    </a:lnTo>
                    <a:lnTo>
                      <a:pt x="0" y="0"/>
                    </a:lnTo>
                    <a:lnTo>
                      <a:pt x="0" y="1"/>
                    </a:lnTo>
                    <a:lnTo>
                      <a:pt x="1" y="3"/>
                    </a:lnTo>
                    <a:lnTo>
                      <a:pt x="1" y="3"/>
                    </a:lnTo>
                    <a:lnTo>
                      <a:pt x="1" y="3"/>
                    </a:lnTo>
                    <a:lnTo>
                      <a:pt x="2" y="4"/>
                    </a:lnTo>
                    <a:lnTo>
                      <a:pt x="3" y="4"/>
                    </a:lnTo>
                    <a:lnTo>
                      <a:pt x="3" y="4"/>
                    </a:lnTo>
                    <a:lnTo>
                      <a:pt x="5" y="1"/>
                    </a:lnTo>
                    <a:lnTo>
                      <a:pt x="5" y="1"/>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2" name="Freeform 1409">
                <a:extLst>
                  <a:ext uri="{FF2B5EF4-FFF2-40B4-BE49-F238E27FC236}">
                    <a16:creationId xmlns:a16="http://schemas.microsoft.com/office/drawing/2014/main" id="{A53287D7-A8C3-463B-ADBB-B07E1AB3D0CA}"/>
                  </a:ext>
                </a:extLst>
              </p:cNvPr>
              <p:cNvSpPr>
                <a:spLocks/>
              </p:cNvSpPr>
              <p:nvPr/>
            </p:nvSpPr>
            <p:spPr bwMode="gray">
              <a:xfrm>
                <a:off x="9092278" y="3150460"/>
                <a:ext cx="25873" cy="16163"/>
              </a:xfrm>
              <a:custGeom>
                <a:avLst/>
                <a:gdLst>
                  <a:gd name="T0" fmla="*/ 2 w 14"/>
                  <a:gd name="T1" fmla="*/ 8 h 9"/>
                  <a:gd name="T2" fmla="*/ 2 w 14"/>
                  <a:gd name="T3" fmla="*/ 8 h 9"/>
                  <a:gd name="T4" fmla="*/ 5 w 14"/>
                  <a:gd name="T5" fmla="*/ 9 h 9"/>
                  <a:gd name="T6" fmla="*/ 6 w 14"/>
                  <a:gd name="T7" fmla="*/ 9 h 9"/>
                  <a:gd name="T8" fmla="*/ 8 w 14"/>
                  <a:gd name="T9" fmla="*/ 8 h 9"/>
                  <a:gd name="T10" fmla="*/ 9 w 14"/>
                  <a:gd name="T11" fmla="*/ 5 h 9"/>
                  <a:gd name="T12" fmla="*/ 13 w 14"/>
                  <a:gd name="T13" fmla="*/ 4 h 9"/>
                  <a:gd name="T14" fmla="*/ 14 w 14"/>
                  <a:gd name="T15" fmla="*/ 4 h 9"/>
                  <a:gd name="T16" fmla="*/ 14 w 14"/>
                  <a:gd name="T17" fmla="*/ 3 h 9"/>
                  <a:gd name="T18" fmla="*/ 14 w 14"/>
                  <a:gd name="T19" fmla="*/ 3 h 9"/>
                  <a:gd name="T20" fmla="*/ 9 w 14"/>
                  <a:gd name="T21" fmla="*/ 0 h 9"/>
                  <a:gd name="T22" fmla="*/ 7 w 14"/>
                  <a:gd name="T23" fmla="*/ 0 h 9"/>
                  <a:gd name="T24" fmla="*/ 4 w 14"/>
                  <a:gd name="T25" fmla="*/ 1 h 9"/>
                  <a:gd name="T26" fmla="*/ 3 w 14"/>
                  <a:gd name="T27" fmla="*/ 1 h 9"/>
                  <a:gd name="T28" fmla="*/ 3 w 14"/>
                  <a:gd name="T29" fmla="*/ 2 h 9"/>
                  <a:gd name="T30" fmla="*/ 1 w 14"/>
                  <a:gd name="T31" fmla="*/ 6 h 9"/>
                  <a:gd name="T32" fmla="*/ 2 w 14"/>
                  <a:gd name="T33" fmla="*/ 7 h 9"/>
                  <a:gd name="T34" fmla="*/ 2 w 14"/>
                  <a:gd name="T3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9">
                    <a:moveTo>
                      <a:pt x="2" y="8"/>
                    </a:moveTo>
                    <a:cubicBezTo>
                      <a:pt x="2" y="8"/>
                      <a:pt x="2" y="8"/>
                      <a:pt x="2" y="8"/>
                    </a:cubicBezTo>
                    <a:cubicBezTo>
                      <a:pt x="5" y="9"/>
                      <a:pt x="5" y="9"/>
                      <a:pt x="5" y="9"/>
                    </a:cubicBezTo>
                    <a:cubicBezTo>
                      <a:pt x="6" y="9"/>
                      <a:pt x="6" y="9"/>
                      <a:pt x="6" y="9"/>
                    </a:cubicBezTo>
                    <a:cubicBezTo>
                      <a:pt x="8" y="8"/>
                      <a:pt x="8" y="8"/>
                      <a:pt x="8" y="8"/>
                    </a:cubicBezTo>
                    <a:cubicBezTo>
                      <a:pt x="9" y="5"/>
                      <a:pt x="9" y="5"/>
                      <a:pt x="9" y="5"/>
                    </a:cubicBezTo>
                    <a:cubicBezTo>
                      <a:pt x="13" y="4"/>
                      <a:pt x="13" y="4"/>
                      <a:pt x="13" y="4"/>
                    </a:cubicBezTo>
                    <a:cubicBezTo>
                      <a:pt x="14" y="4"/>
                      <a:pt x="14" y="4"/>
                      <a:pt x="14" y="4"/>
                    </a:cubicBezTo>
                    <a:cubicBezTo>
                      <a:pt x="14" y="3"/>
                      <a:pt x="14" y="3"/>
                      <a:pt x="14" y="3"/>
                    </a:cubicBezTo>
                    <a:cubicBezTo>
                      <a:pt x="14" y="3"/>
                      <a:pt x="14" y="3"/>
                      <a:pt x="14" y="3"/>
                    </a:cubicBezTo>
                    <a:cubicBezTo>
                      <a:pt x="9" y="0"/>
                      <a:pt x="9" y="0"/>
                      <a:pt x="9" y="0"/>
                    </a:cubicBezTo>
                    <a:cubicBezTo>
                      <a:pt x="7" y="0"/>
                      <a:pt x="7" y="0"/>
                      <a:pt x="7" y="0"/>
                    </a:cubicBezTo>
                    <a:cubicBezTo>
                      <a:pt x="4" y="1"/>
                      <a:pt x="4" y="1"/>
                      <a:pt x="4" y="1"/>
                    </a:cubicBezTo>
                    <a:cubicBezTo>
                      <a:pt x="3" y="1"/>
                      <a:pt x="3" y="1"/>
                      <a:pt x="3" y="1"/>
                    </a:cubicBezTo>
                    <a:cubicBezTo>
                      <a:pt x="3" y="2"/>
                      <a:pt x="3" y="2"/>
                      <a:pt x="3" y="2"/>
                    </a:cubicBezTo>
                    <a:cubicBezTo>
                      <a:pt x="0" y="4"/>
                      <a:pt x="1" y="3"/>
                      <a:pt x="1" y="6"/>
                    </a:cubicBezTo>
                    <a:cubicBezTo>
                      <a:pt x="2" y="7"/>
                      <a:pt x="2" y="7"/>
                      <a:pt x="2" y="7"/>
                    </a:cubicBezTo>
                    <a:cubicBezTo>
                      <a:pt x="2" y="8"/>
                      <a:pt x="2" y="8"/>
                      <a:pt x="2" y="8"/>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8" name="Gruppieren 1457">
              <a:extLst>
                <a:ext uri="{FF2B5EF4-FFF2-40B4-BE49-F238E27FC236}">
                  <a16:creationId xmlns:a16="http://schemas.microsoft.com/office/drawing/2014/main" id="{3686E94E-43CE-4B1B-A148-709C5A5E69B4}"/>
                </a:ext>
              </a:extLst>
            </p:cNvPr>
            <p:cNvGrpSpPr/>
            <p:nvPr userDrawn="1"/>
          </p:nvGrpSpPr>
          <p:grpSpPr>
            <a:xfrm>
              <a:off x="7310227" y="2319531"/>
              <a:ext cx="2587365" cy="3346332"/>
              <a:chOff x="7310227" y="2319531"/>
              <a:chExt cx="2587365" cy="3346332"/>
            </a:xfrm>
            <a:grpFill/>
          </p:grpSpPr>
          <p:sp>
            <p:nvSpPr>
              <p:cNvPr id="1436" name="Freeform 510">
                <a:extLst>
                  <a:ext uri="{FF2B5EF4-FFF2-40B4-BE49-F238E27FC236}">
                    <a16:creationId xmlns:a16="http://schemas.microsoft.com/office/drawing/2014/main" id="{B8D97AAA-6EAC-4243-8F78-8DFBEB952D9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7" name="Gruppieren 1456">
                <a:extLst>
                  <a:ext uri="{FF2B5EF4-FFF2-40B4-BE49-F238E27FC236}">
                    <a16:creationId xmlns:a16="http://schemas.microsoft.com/office/drawing/2014/main" id="{B6F273E7-0F67-4FB0-91D2-19DEBA830DF6}"/>
                  </a:ext>
                </a:extLst>
              </p:cNvPr>
              <p:cNvGrpSpPr/>
              <p:nvPr userDrawn="1"/>
            </p:nvGrpSpPr>
            <p:grpSpPr>
              <a:xfrm>
                <a:off x="7310227" y="2319531"/>
                <a:ext cx="2587365" cy="3346332"/>
                <a:chOff x="7310227" y="2319531"/>
                <a:chExt cx="2587365" cy="3346332"/>
              </a:xfrm>
              <a:grpFill/>
            </p:grpSpPr>
            <p:sp>
              <p:nvSpPr>
                <p:cNvPr id="1247" name="Freeform 538">
                  <a:extLst>
                    <a:ext uri="{FF2B5EF4-FFF2-40B4-BE49-F238E27FC236}">
                      <a16:creationId xmlns:a16="http://schemas.microsoft.com/office/drawing/2014/main" id="{14C6F47B-D627-459C-8790-ADFA84705268}"/>
                    </a:ext>
                  </a:extLst>
                </p:cNvPr>
                <p:cNvSpPr>
                  <a:spLocks/>
                </p:cNvSpPr>
                <p:nvPr/>
              </p:nvSpPr>
              <p:spPr bwMode="gray">
                <a:xfrm>
                  <a:off x="8574799" y="5597972"/>
                  <a:ext cx="9702" cy="12930"/>
                </a:xfrm>
                <a:custGeom>
                  <a:avLst/>
                  <a:gdLst>
                    <a:gd name="T0" fmla="*/ 0 w 3"/>
                    <a:gd name="T1" fmla="*/ 1 h 4"/>
                    <a:gd name="T2" fmla="*/ 0 w 3"/>
                    <a:gd name="T3" fmla="*/ 0 h 4"/>
                    <a:gd name="T4" fmla="*/ 1 w 3"/>
                    <a:gd name="T5" fmla="*/ 1 h 4"/>
                    <a:gd name="T6" fmla="*/ 2 w 3"/>
                    <a:gd name="T7" fmla="*/ 2 h 4"/>
                    <a:gd name="T8" fmla="*/ 3 w 3"/>
                    <a:gd name="T9" fmla="*/ 3 h 4"/>
                    <a:gd name="T10" fmla="*/ 3 w 3"/>
                    <a:gd name="T11" fmla="*/ 4 h 4"/>
                    <a:gd name="T12" fmla="*/ 1 w 3"/>
                    <a:gd name="T13" fmla="*/ 3 h 4"/>
                    <a:gd name="T14" fmla="*/ 0 w 3"/>
                    <a:gd name="T15" fmla="*/ 2 h 4"/>
                    <a:gd name="T16" fmla="*/ 0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1"/>
                      </a:moveTo>
                      <a:lnTo>
                        <a:pt x="0" y="0"/>
                      </a:lnTo>
                      <a:lnTo>
                        <a:pt x="1" y="1"/>
                      </a:lnTo>
                      <a:lnTo>
                        <a:pt x="2" y="2"/>
                      </a:lnTo>
                      <a:lnTo>
                        <a:pt x="3" y="3"/>
                      </a:lnTo>
                      <a:lnTo>
                        <a:pt x="3" y="4"/>
                      </a:lnTo>
                      <a:lnTo>
                        <a:pt x="1" y="3"/>
                      </a:lnTo>
                      <a:lnTo>
                        <a:pt x="0" y="2"/>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8" name="Freeform 127">
                  <a:extLst>
                    <a:ext uri="{FF2B5EF4-FFF2-40B4-BE49-F238E27FC236}">
                      <a16:creationId xmlns:a16="http://schemas.microsoft.com/office/drawing/2014/main" id="{DEF732BB-0398-4FBC-B25E-3A6EE58E6A99}"/>
                    </a:ext>
                  </a:extLst>
                </p:cNvPr>
                <p:cNvSpPr>
                  <a:spLocks/>
                </p:cNvSpPr>
                <p:nvPr/>
              </p:nvSpPr>
              <p:spPr bwMode="gray">
                <a:xfrm>
                  <a:off x="8642722" y="4964271"/>
                  <a:ext cx="200519" cy="203691"/>
                </a:xfrm>
                <a:custGeom>
                  <a:avLst/>
                  <a:gdLst>
                    <a:gd name="T0" fmla="*/ 42 w 62"/>
                    <a:gd name="T1" fmla="*/ 61 h 63"/>
                    <a:gd name="T2" fmla="*/ 37 w 62"/>
                    <a:gd name="T3" fmla="*/ 56 h 63"/>
                    <a:gd name="T4" fmla="*/ 33 w 62"/>
                    <a:gd name="T5" fmla="*/ 53 h 63"/>
                    <a:gd name="T6" fmla="*/ 29 w 62"/>
                    <a:gd name="T7" fmla="*/ 52 h 63"/>
                    <a:gd name="T8" fmla="*/ 23 w 62"/>
                    <a:gd name="T9" fmla="*/ 41 h 63"/>
                    <a:gd name="T10" fmla="*/ 15 w 62"/>
                    <a:gd name="T11" fmla="*/ 33 h 63"/>
                    <a:gd name="T12" fmla="*/ 10 w 62"/>
                    <a:gd name="T13" fmla="*/ 27 h 63"/>
                    <a:gd name="T14" fmla="*/ 6 w 62"/>
                    <a:gd name="T15" fmla="*/ 22 h 63"/>
                    <a:gd name="T16" fmla="*/ 6 w 62"/>
                    <a:gd name="T17" fmla="*/ 18 h 63"/>
                    <a:gd name="T18" fmla="*/ 2 w 62"/>
                    <a:gd name="T19" fmla="*/ 12 h 63"/>
                    <a:gd name="T20" fmla="*/ 1 w 62"/>
                    <a:gd name="T21" fmla="*/ 9 h 63"/>
                    <a:gd name="T22" fmla="*/ 2 w 62"/>
                    <a:gd name="T23" fmla="*/ 0 h 63"/>
                    <a:gd name="T24" fmla="*/ 9 w 62"/>
                    <a:gd name="T25" fmla="*/ 6 h 63"/>
                    <a:gd name="T26" fmla="*/ 18 w 62"/>
                    <a:gd name="T27" fmla="*/ 2 h 63"/>
                    <a:gd name="T28" fmla="*/ 23 w 62"/>
                    <a:gd name="T29" fmla="*/ 3 h 63"/>
                    <a:gd name="T30" fmla="*/ 26 w 62"/>
                    <a:gd name="T31" fmla="*/ 3 h 63"/>
                    <a:gd name="T32" fmla="*/ 31 w 62"/>
                    <a:gd name="T33" fmla="*/ 3 h 63"/>
                    <a:gd name="T34" fmla="*/ 36 w 62"/>
                    <a:gd name="T35" fmla="*/ 3 h 63"/>
                    <a:gd name="T36" fmla="*/ 39 w 62"/>
                    <a:gd name="T37" fmla="*/ 5 h 63"/>
                    <a:gd name="T38" fmla="*/ 44 w 62"/>
                    <a:gd name="T39" fmla="*/ 6 h 63"/>
                    <a:gd name="T40" fmla="*/ 47 w 62"/>
                    <a:gd name="T41" fmla="*/ 5 h 63"/>
                    <a:gd name="T42" fmla="*/ 48 w 62"/>
                    <a:gd name="T43" fmla="*/ 9 h 63"/>
                    <a:gd name="T44" fmla="*/ 54 w 62"/>
                    <a:gd name="T45" fmla="*/ 8 h 63"/>
                    <a:gd name="T46" fmla="*/ 58 w 62"/>
                    <a:gd name="T47" fmla="*/ 10 h 63"/>
                    <a:gd name="T48" fmla="*/ 55 w 62"/>
                    <a:gd name="T49" fmla="*/ 17 h 63"/>
                    <a:gd name="T50" fmla="*/ 55 w 62"/>
                    <a:gd name="T51" fmla="*/ 19 h 63"/>
                    <a:gd name="T52" fmla="*/ 55 w 62"/>
                    <a:gd name="T53" fmla="*/ 22 h 63"/>
                    <a:gd name="T54" fmla="*/ 57 w 62"/>
                    <a:gd name="T55" fmla="*/ 23 h 63"/>
                    <a:gd name="T56" fmla="*/ 60 w 62"/>
                    <a:gd name="T57" fmla="*/ 26 h 63"/>
                    <a:gd name="T58" fmla="*/ 61 w 62"/>
                    <a:gd name="T59" fmla="*/ 27 h 63"/>
                    <a:gd name="T60" fmla="*/ 61 w 62"/>
                    <a:gd name="T61" fmla="*/ 30 h 63"/>
                    <a:gd name="T62" fmla="*/ 56 w 62"/>
                    <a:gd name="T63" fmla="*/ 29 h 63"/>
                    <a:gd name="T64" fmla="*/ 58 w 62"/>
                    <a:gd name="T65" fmla="*/ 32 h 63"/>
                    <a:gd name="T66" fmla="*/ 60 w 62"/>
                    <a:gd name="T67" fmla="*/ 37 h 63"/>
                    <a:gd name="T68" fmla="*/ 58 w 62"/>
                    <a:gd name="T69" fmla="*/ 37 h 63"/>
                    <a:gd name="T70" fmla="*/ 56 w 62"/>
                    <a:gd name="T71" fmla="*/ 39 h 63"/>
                    <a:gd name="T72" fmla="*/ 53 w 62"/>
                    <a:gd name="T73" fmla="*/ 40 h 63"/>
                    <a:gd name="T74" fmla="*/ 51 w 62"/>
                    <a:gd name="T75" fmla="*/ 40 h 63"/>
                    <a:gd name="T76" fmla="*/ 53 w 62"/>
                    <a:gd name="T77" fmla="*/ 43 h 63"/>
                    <a:gd name="T78" fmla="*/ 53 w 62"/>
                    <a:gd name="T79" fmla="*/ 45 h 63"/>
                    <a:gd name="T80" fmla="*/ 51 w 62"/>
                    <a:gd name="T81" fmla="*/ 44 h 63"/>
                    <a:gd name="T82" fmla="*/ 47 w 62"/>
                    <a:gd name="T83" fmla="*/ 45 h 63"/>
                    <a:gd name="T84" fmla="*/ 46 w 62"/>
                    <a:gd name="T85" fmla="*/ 49 h 63"/>
                    <a:gd name="T86" fmla="*/ 44 w 62"/>
                    <a:gd name="T87" fmla="*/ 51 h 63"/>
                    <a:gd name="T88" fmla="*/ 43 w 62"/>
                    <a:gd name="T89" fmla="*/ 55 h 63"/>
                    <a:gd name="T90" fmla="*/ 45 w 62"/>
                    <a:gd name="T91" fmla="*/ 5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 h="63">
                      <a:moveTo>
                        <a:pt x="43" y="63"/>
                      </a:moveTo>
                      <a:lnTo>
                        <a:pt x="43" y="61"/>
                      </a:lnTo>
                      <a:lnTo>
                        <a:pt x="42" y="61"/>
                      </a:lnTo>
                      <a:lnTo>
                        <a:pt x="42" y="59"/>
                      </a:lnTo>
                      <a:lnTo>
                        <a:pt x="40" y="58"/>
                      </a:lnTo>
                      <a:lnTo>
                        <a:pt x="37" y="56"/>
                      </a:lnTo>
                      <a:lnTo>
                        <a:pt x="35" y="56"/>
                      </a:lnTo>
                      <a:lnTo>
                        <a:pt x="33" y="54"/>
                      </a:lnTo>
                      <a:lnTo>
                        <a:pt x="33" y="53"/>
                      </a:lnTo>
                      <a:lnTo>
                        <a:pt x="31" y="52"/>
                      </a:lnTo>
                      <a:lnTo>
                        <a:pt x="29" y="53"/>
                      </a:lnTo>
                      <a:lnTo>
                        <a:pt x="29" y="52"/>
                      </a:lnTo>
                      <a:lnTo>
                        <a:pt x="31" y="51"/>
                      </a:lnTo>
                      <a:lnTo>
                        <a:pt x="24" y="44"/>
                      </a:lnTo>
                      <a:lnTo>
                        <a:pt x="23" y="41"/>
                      </a:lnTo>
                      <a:lnTo>
                        <a:pt x="22" y="40"/>
                      </a:lnTo>
                      <a:lnTo>
                        <a:pt x="21" y="39"/>
                      </a:lnTo>
                      <a:lnTo>
                        <a:pt x="15" y="33"/>
                      </a:lnTo>
                      <a:lnTo>
                        <a:pt x="15" y="32"/>
                      </a:lnTo>
                      <a:lnTo>
                        <a:pt x="12" y="28"/>
                      </a:lnTo>
                      <a:lnTo>
                        <a:pt x="10" y="27"/>
                      </a:lnTo>
                      <a:lnTo>
                        <a:pt x="8" y="23"/>
                      </a:lnTo>
                      <a:lnTo>
                        <a:pt x="6" y="23"/>
                      </a:lnTo>
                      <a:lnTo>
                        <a:pt x="6" y="22"/>
                      </a:lnTo>
                      <a:lnTo>
                        <a:pt x="7" y="20"/>
                      </a:lnTo>
                      <a:lnTo>
                        <a:pt x="6" y="19"/>
                      </a:lnTo>
                      <a:lnTo>
                        <a:pt x="6" y="18"/>
                      </a:lnTo>
                      <a:lnTo>
                        <a:pt x="5" y="16"/>
                      </a:lnTo>
                      <a:lnTo>
                        <a:pt x="3" y="12"/>
                      </a:lnTo>
                      <a:lnTo>
                        <a:pt x="2" y="12"/>
                      </a:lnTo>
                      <a:lnTo>
                        <a:pt x="0" y="10"/>
                      </a:lnTo>
                      <a:lnTo>
                        <a:pt x="0" y="9"/>
                      </a:lnTo>
                      <a:lnTo>
                        <a:pt x="1" y="9"/>
                      </a:lnTo>
                      <a:lnTo>
                        <a:pt x="1" y="7"/>
                      </a:lnTo>
                      <a:lnTo>
                        <a:pt x="1" y="2"/>
                      </a:lnTo>
                      <a:lnTo>
                        <a:pt x="2" y="0"/>
                      </a:lnTo>
                      <a:lnTo>
                        <a:pt x="5" y="1"/>
                      </a:lnTo>
                      <a:lnTo>
                        <a:pt x="5" y="2"/>
                      </a:lnTo>
                      <a:lnTo>
                        <a:pt x="9" y="6"/>
                      </a:lnTo>
                      <a:lnTo>
                        <a:pt x="10" y="6"/>
                      </a:lnTo>
                      <a:lnTo>
                        <a:pt x="12" y="1"/>
                      </a:lnTo>
                      <a:lnTo>
                        <a:pt x="18" y="2"/>
                      </a:lnTo>
                      <a:lnTo>
                        <a:pt x="19" y="0"/>
                      </a:lnTo>
                      <a:lnTo>
                        <a:pt x="19" y="0"/>
                      </a:lnTo>
                      <a:lnTo>
                        <a:pt x="23" y="3"/>
                      </a:lnTo>
                      <a:lnTo>
                        <a:pt x="24" y="3"/>
                      </a:lnTo>
                      <a:lnTo>
                        <a:pt x="25" y="2"/>
                      </a:lnTo>
                      <a:lnTo>
                        <a:pt x="26" y="3"/>
                      </a:lnTo>
                      <a:lnTo>
                        <a:pt x="30" y="4"/>
                      </a:lnTo>
                      <a:lnTo>
                        <a:pt x="31" y="3"/>
                      </a:lnTo>
                      <a:lnTo>
                        <a:pt x="31" y="3"/>
                      </a:lnTo>
                      <a:lnTo>
                        <a:pt x="34" y="5"/>
                      </a:lnTo>
                      <a:lnTo>
                        <a:pt x="34" y="5"/>
                      </a:lnTo>
                      <a:lnTo>
                        <a:pt x="36" y="3"/>
                      </a:lnTo>
                      <a:lnTo>
                        <a:pt x="37" y="3"/>
                      </a:lnTo>
                      <a:lnTo>
                        <a:pt x="38" y="5"/>
                      </a:lnTo>
                      <a:lnTo>
                        <a:pt x="39" y="5"/>
                      </a:lnTo>
                      <a:lnTo>
                        <a:pt x="40" y="4"/>
                      </a:lnTo>
                      <a:lnTo>
                        <a:pt x="43" y="4"/>
                      </a:lnTo>
                      <a:lnTo>
                        <a:pt x="44" y="6"/>
                      </a:lnTo>
                      <a:lnTo>
                        <a:pt x="45" y="5"/>
                      </a:lnTo>
                      <a:lnTo>
                        <a:pt x="45" y="5"/>
                      </a:lnTo>
                      <a:lnTo>
                        <a:pt x="47" y="5"/>
                      </a:lnTo>
                      <a:lnTo>
                        <a:pt x="49" y="7"/>
                      </a:lnTo>
                      <a:lnTo>
                        <a:pt x="48" y="8"/>
                      </a:lnTo>
                      <a:lnTo>
                        <a:pt x="48" y="9"/>
                      </a:lnTo>
                      <a:lnTo>
                        <a:pt x="50" y="10"/>
                      </a:lnTo>
                      <a:lnTo>
                        <a:pt x="52" y="10"/>
                      </a:lnTo>
                      <a:lnTo>
                        <a:pt x="54" y="8"/>
                      </a:lnTo>
                      <a:lnTo>
                        <a:pt x="57" y="9"/>
                      </a:lnTo>
                      <a:lnTo>
                        <a:pt x="58" y="9"/>
                      </a:lnTo>
                      <a:lnTo>
                        <a:pt x="58" y="10"/>
                      </a:lnTo>
                      <a:lnTo>
                        <a:pt x="58" y="11"/>
                      </a:lnTo>
                      <a:lnTo>
                        <a:pt x="56" y="14"/>
                      </a:lnTo>
                      <a:lnTo>
                        <a:pt x="55" y="17"/>
                      </a:lnTo>
                      <a:lnTo>
                        <a:pt x="55" y="17"/>
                      </a:lnTo>
                      <a:lnTo>
                        <a:pt x="55" y="18"/>
                      </a:lnTo>
                      <a:lnTo>
                        <a:pt x="55" y="19"/>
                      </a:lnTo>
                      <a:lnTo>
                        <a:pt x="53" y="20"/>
                      </a:lnTo>
                      <a:lnTo>
                        <a:pt x="55" y="22"/>
                      </a:lnTo>
                      <a:lnTo>
                        <a:pt x="55" y="22"/>
                      </a:lnTo>
                      <a:lnTo>
                        <a:pt x="56" y="23"/>
                      </a:lnTo>
                      <a:lnTo>
                        <a:pt x="57" y="23"/>
                      </a:lnTo>
                      <a:lnTo>
                        <a:pt x="57" y="23"/>
                      </a:lnTo>
                      <a:lnTo>
                        <a:pt x="58" y="24"/>
                      </a:lnTo>
                      <a:lnTo>
                        <a:pt x="59" y="26"/>
                      </a:lnTo>
                      <a:lnTo>
                        <a:pt x="60" y="26"/>
                      </a:lnTo>
                      <a:lnTo>
                        <a:pt x="60" y="26"/>
                      </a:lnTo>
                      <a:lnTo>
                        <a:pt x="60" y="27"/>
                      </a:lnTo>
                      <a:lnTo>
                        <a:pt x="61" y="27"/>
                      </a:lnTo>
                      <a:lnTo>
                        <a:pt x="62" y="27"/>
                      </a:lnTo>
                      <a:lnTo>
                        <a:pt x="62" y="28"/>
                      </a:lnTo>
                      <a:lnTo>
                        <a:pt x="61" y="30"/>
                      </a:lnTo>
                      <a:lnTo>
                        <a:pt x="58" y="30"/>
                      </a:lnTo>
                      <a:lnTo>
                        <a:pt x="57" y="29"/>
                      </a:lnTo>
                      <a:lnTo>
                        <a:pt x="56" y="29"/>
                      </a:lnTo>
                      <a:lnTo>
                        <a:pt x="56" y="29"/>
                      </a:lnTo>
                      <a:lnTo>
                        <a:pt x="56" y="30"/>
                      </a:lnTo>
                      <a:lnTo>
                        <a:pt x="58" y="32"/>
                      </a:lnTo>
                      <a:lnTo>
                        <a:pt x="60" y="34"/>
                      </a:lnTo>
                      <a:lnTo>
                        <a:pt x="61" y="35"/>
                      </a:lnTo>
                      <a:lnTo>
                        <a:pt x="60" y="37"/>
                      </a:lnTo>
                      <a:lnTo>
                        <a:pt x="60" y="37"/>
                      </a:lnTo>
                      <a:lnTo>
                        <a:pt x="59" y="38"/>
                      </a:lnTo>
                      <a:lnTo>
                        <a:pt x="58" y="37"/>
                      </a:lnTo>
                      <a:lnTo>
                        <a:pt x="58" y="37"/>
                      </a:lnTo>
                      <a:lnTo>
                        <a:pt x="57" y="39"/>
                      </a:lnTo>
                      <a:lnTo>
                        <a:pt x="56" y="39"/>
                      </a:lnTo>
                      <a:lnTo>
                        <a:pt x="55" y="39"/>
                      </a:lnTo>
                      <a:lnTo>
                        <a:pt x="54" y="40"/>
                      </a:lnTo>
                      <a:lnTo>
                        <a:pt x="53" y="40"/>
                      </a:lnTo>
                      <a:lnTo>
                        <a:pt x="53" y="39"/>
                      </a:lnTo>
                      <a:lnTo>
                        <a:pt x="52" y="39"/>
                      </a:lnTo>
                      <a:lnTo>
                        <a:pt x="51" y="40"/>
                      </a:lnTo>
                      <a:lnTo>
                        <a:pt x="52" y="41"/>
                      </a:lnTo>
                      <a:lnTo>
                        <a:pt x="52" y="41"/>
                      </a:lnTo>
                      <a:lnTo>
                        <a:pt x="53" y="43"/>
                      </a:lnTo>
                      <a:lnTo>
                        <a:pt x="53" y="43"/>
                      </a:lnTo>
                      <a:lnTo>
                        <a:pt x="53" y="45"/>
                      </a:lnTo>
                      <a:lnTo>
                        <a:pt x="53" y="45"/>
                      </a:lnTo>
                      <a:lnTo>
                        <a:pt x="52" y="45"/>
                      </a:lnTo>
                      <a:lnTo>
                        <a:pt x="52" y="45"/>
                      </a:lnTo>
                      <a:lnTo>
                        <a:pt x="51" y="44"/>
                      </a:lnTo>
                      <a:lnTo>
                        <a:pt x="51" y="43"/>
                      </a:lnTo>
                      <a:lnTo>
                        <a:pt x="49" y="43"/>
                      </a:lnTo>
                      <a:lnTo>
                        <a:pt x="47" y="45"/>
                      </a:lnTo>
                      <a:lnTo>
                        <a:pt x="47" y="47"/>
                      </a:lnTo>
                      <a:lnTo>
                        <a:pt x="46" y="47"/>
                      </a:lnTo>
                      <a:lnTo>
                        <a:pt x="46" y="49"/>
                      </a:lnTo>
                      <a:lnTo>
                        <a:pt x="45" y="50"/>
                      </a:lnTo>
                      <a:lnTo>
                        <a:pt x="44" y="50"/>
                      </a:lnTo>
                      <a:lnTo>
                        <a:pt x="44" y="51"/>
                      </a:lnTo>
                      <a:lnTo>
                        <a:pt x="43" y="54"/>
                      </a:lnTo>
                      <a:lnTo>
                        <a:pt x="43" y="54"/>
                      </a:lnTo>
                      <a:lnTo>
                        <a:pt x="43" y="55"/>
                      </a:lnTo>
                      <a:lnTo>
                        <a:pt x="44" y="56"/>
                      </a:lnTo>
                      <a:lnTo>
                        <a:pt x="45" y="57"/>
                      </a:lnTo>
                      <a:lnTo>
                        <a:pt x="45" y="58"/>
                      </a:lnTo>
                      <a:lnTo>
                        <a:pt x="43" y="61"/>
                      </a:lnTo>
                      <a:lnTo>
                        <a:pt x="43" y="6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9" name="Freeform 149">
                  <a:extLst>
                    <a:ext uri="{FF2B5EF4-FFF2-40B4-BE49-F238E27FC236}">
                      <a16:creationId xmlns:a16="http://schemas.microsoft.com/office/drawing/2014/main" id="{453C72C6-77F5-460D-A915-9F61583C53F7}"/>
                    </a:ext>
                  </a:extLst>
                </p:cNvPr>
                <p:cNvSpPr>
                  <a:spLocks/>
                </p:cNvSpPr>
                <p:nvPr/>
              </p:nvSpPr>
              <p:spPr bwMode="gray">
                <a:xfrm>
                  <a:off x="8658892" y="4725015"/>
                  <a:ext cx="346060" cy="210156"/>
                </a:xfrm>
                <a:custGeom>
                  <a:avLst/>
                  <a:gdLst>
                    <a:gd name="T0" fmla="*/ 21 w 107"/>
                    <a:gd name="T1" fmla="*/ 14 h 65"/>
                    <a:gd name="T2" fmla="*/ 37 w 107"/>
                    <a:gd name="T3" fmla="*/ 19 h 65"/>
                    <a:gd name="T4" fmla="*/ 43 w 107"/>
                    <a:gd name="T5" fmla="*/ 13 h 65"/>
                    <a:gd name="T6" fmla="*/ 56 w 107"/>
                    <a:gd name="T7" fmla="*/ 7 h 65"/>
                    <a:gd name="T8" fmla="*/ 65 w 107"/>
                    <a:gd name="T9" fmla="*/ 7 h 65"/>
                    <a:gd name="T10" fmla="*/ 69 w 107"/>
                    <a:gd name="T11" fmla="*/ 3 h 65"/>
                    <a:gd name="T12" fmla="*/ 79 w 107"/>
                    <a:gd name="T13" fmla="*/ 1 h 65"/>
                    <a:gd name="T14" fmla="*/ 87 w 107"/>
                    <a:gd name="T15" fmla="*/ 1 h 65"/>
                    <a:gd name="T16" fmla="*/ 95 w 107"/>
                    <a:gd name="T17" fmla="*/ 3 h 65"/>
                    <a:gd name="T18" fmla="*/ 103 w 107"/>
                    <a:gd name="T19" fmla="*/ 9 h 65"/>
                    <a:gd name="T20" fmla="*/ 107 w 107"/>
                    <a:gd name="T21" fmla="*/ 14 h 65"/>
                    <a:gd name="T22" fmla="*/ 104 w 107"/>
                    <a:gd name="T23" fmla="*/ 18 h 65"/>
                    <a:gd name="T24" fmla="*/ 97 w 107"/>
                    <a:gd name="T25" fmla="*/ 20 h 65"/>
                    <a:gd name="T26" fmla="*/ 94 w 107"/>
                    <a:gd name="T27" fmla="*/ 25 h 65"/>
                    <a:gd name="T28" fmla="*/ 91 w 107"/>
                    <a:gd name="T29" fmla="*/ 31 h 65"/>
                    <a:gd name="T30" fmla="*/ 87 w 107"/>
                    <a:gd name="T31" fmla="*/ 39 h 65"/>
                    <a:gd name="T32" fmla="*/ 82 w 107"/>
                    <a:gd name="T33" fmla="*/ 46 h 65"/>
                    <a:gd name="T34" fmla="*/ 76 w 107"/>
                    <a:gd name="T35" fmla="*/ 54 h 65"/>
                    <a:gd name="T36" fmla="*/ 65 w 107"/>
                    <a:gd name="T37" fmla="*/ 57 h 65"/>
                    <a:gd name="T38" fmla="*/ 60 w 107"/>
                    <a:gd name="T39" fmla="*/ 55 h 65"/>
                    <a:gd name="T40" fmla="*/ 52 w 107"/>
                    <a:gd name="T41" fmla="*/ 59 h 65"/>
                    <a:gd name="T42" fmla="*/ 46 w 107"/>
                    <a:gd name="T43" fmla="*/ 61 h 65"/>
                    <a:gd name="T44" fmla="*/ 39 w 107"/>
                    <a:gd name="T45" fmla="*/ 63 h 65"/>
                    <a:gd name="T46" fmla="*/ 30 w 107"/>
                    <a:gd name="T47" fmla="*/ 65 h 65"/>
                    <a:gd name="T48" fmla="*/ 22 w 107"/>
                    <a:gd name="T49" fmla="*/ 61 h 65"/>
                    <a:gd name="T50" fmla="*/ 15 w 107"/>
                    <a:gd name="T51" fmla="*/ 54 h 65"/>
                    <a:gd name="T52" fmla="*/ 9 w 107"/>
                    <a:gd name="T53" fmla="*/ 48 h 65"/>
                    <a:gd name="T54" fmla="*/ 4 w 107"/>
                    <a:gd name="T55" fmla="*/ 41 h 65"/>
                    <a:gd name="T56" fmla="*/ 0 w 107"/>
                    <a:gd name="T57" fmla="*/ 40 h 65"/>
                    <a:gd name="T58" fmla="*/ 6 w 107"/>
                    <a:gd name="T59" fmla="*/ 36 h 65"/>
                    <a:gd name="T60" fmla="*/ 6 w 107"/>
                    <a:gd name="T61" fmla="*/ 29 h 65"/>
                    <a:gd name="T62" fmla="*/ 7 w 107"/>
                    <a:gd name="T63" fmla="*/ 22 h 65"/>
                    <a:gd name="T64" fmla="*/ 16 w 107"/>
                    <a:gd name="T65" fmla="*/ 19 h 65"/>
                    <a:gd name="T66" fmla="*/ 17 w 107"/>
                    <a:gd name="T6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 h="65">
                      <a:moveTo>
                        <a:pt x="17" y="11"/>
                      </a:moveTo>
                      <a:lnTo>
                        <a:pt x="21" y="14"/>
                      </a:lnTo>
                      <a:lnTo>
                        <a:pt x="27" y="19"/>
                      </a:lnTo>
                      <a:lnTo>
                        <a:pt x="37" y="19"/>
                      </a:lnTo>
                      <a:lnTo>
                        <a:pt x="39" y="18"/>
                      </a:lnTo>
                      <a:lnTo>
                        <a:pt x="43" y="13"/>
                      </a:lnTo>
                      <a:lnTo>
                        <a:pt x="52" y="10"/>
                      </a:lnTo>
                      <a:lnTo>
                        <a:pt x="56" y="7"/>
                      </a:lnTo>
                      <a:lnTo>
                        <a:pt x="61" y="9"/>
                      </a:lnTo>
                      <a:lnTo>
                        <a:pt x="65" y="7"/>
                      </a:lnTo>
                      <a:lnTo>
                        <a:pt x="68" y="6"/>
                      </a:lnTo>
                      <a:lnTo>
                        <a:pt x="69" y="3"/>
                      </a:lnTo>
                      <a:lnTo>
                        <a:pt x="74" y="1"/>
                      </a:lnTo>
                      <a:lnTo>
                        <a:pt x="79" y="1"/>
                      </a:lnTo>
                      <a:lnTo>
                        <a:pt x="82" y="0"/>
                      </a:lnTo>
                      <a:lnTo>
                        <a:pt x="87" y="1"/>
                      </a:lnTo>
                      <a:lnTo>
                        <a:pt x="92" y="5"/>
                      </a:lnTo>
                      <a:lnTo>
                        <a:pt x="95" y="3"/>
                      </a:lnTo>
                      <a:lnTo>
                        <a:pt x="100" y="6"/>
                      </a:lnTo>
                      <a:lnTo>
                        <a:pt x="103" y="9"/>
                      </a:lnTo>
                      <a:lnTo>
                        <a:pt x="106" y="11"/>
                      </a:lnTo>
                      <a:lnTo>
                        <a:pt x="107" y="14"/>
                      </a:lnTo>
                      <a:lnTo>
                        <a:pt x="106" y="16"/>
                      </a:lnTo>
                      <a:lnTo>
                        <a:pt x="104" y="18"/>
                      </a:lnTo>
                      <a:lnTo>
                        <a:pt x="102" y="18"/>
                      </a:lnTo>
                      <a:lnTo>
                        <a:pt x="97" y="20"/>
                      </a:lnTo>
                      <a:lnTo>
                        <a:pt x="94" y="23"/>
                      </a:lnTo>
                      <a:lnTo>
                        <a:pt x="94" y="25"/>
                      </a:lnTo>
                      <a:lnTo>
                        <a:pt x="93" y="28"/>
                      </a:lnTo>
                      <a:lnTo>
                        <a:pt x="91" y="31"/>
                      </a:lnTo>
                      <a:lnTo>
                        <a:pt x="88" y="35"/>
                      </a:lnTo>
                      <a:lnTo>
                        <a:pt x="87" y="39"/>
                      </a:lnTo>
                      <a:lnTo>
                        <a:pt x="85" y="44"/>
                      </a:lnTo>
                      <a:lnTo>
                        <a:pt x="82" y="46"/>
                      </a:lnTo>
                      <a:lnTo>
                        <a:pt x="80" y="52"/>
                      </a:lnTo>
                      <a:lnTo>
                        <a:pt x="76" y="54"/>
                      </a:lnTo>
                      <a:lnTo>
                        <a:pt x="67" y="57"/>
                      </a:lnTo>
                      <a:lnTo>
                        <a:pt x="65" y="57"/>
                      </a:lnTo>
                      <a:lnTo>
                        <a:pt x="64" y="54"/>
                      </a:lnTo>
                      <a:lnTo>
                        <a:pt x="60" y="55"/>
                      </a:lnTo>
                      <a:lnTo>
                        <a:pt x="57" y="56"/>
                      </a:lnTo>
                      <a:lnTo>
                        <a:pt x="52" y="59"/>
                      </a:lnTo>
                      <a:lnTo>
                        <a:pt x="48" y="59"/>
                      </a:lnTo>
                      <a:lnTo>
                        <a:pt x="46" y="61"/>
                      </a:lnTo>
                      <a:lnTo>
                        <a:pt x="42" y="61"/>
                      </a:lnTo>
                      <a:lnTo>
                        <a:pt x="39" y="63"/>
                      </a:lnTo>
                      <a:lnTo>
                        <a:pt x="35" y="64"/>
                      </a:lnTo>
                      <a:lnTo>
                        <a:pt x="30" y="65"/>
                      </a:lnTo>
                      <a:lnTo>
                        <a:pt x="26" y="62"/>
                      </a:lnTo>
                      <a:lnTo>
                        <a:pt x="22" y="61"/>
                      </a:lnTo>
                      <a:lnTo>
                        <a:pt x="19" y="57"/>
                      </a:lnTo>
                      <a:lnTo>
                        <a:pt x="15" y="54"/>
                      </a:lnTo>
                      <a:lnTo>
                        <a:pt x="12" y="50"/>
                      </a:lnTo>
                      <a:lnTo>
                        <a:pt x="9" y="48"/>
                      </a:lnTo>
                      <a:lnTo>
                        <a:pt x="6" y="45"/>
                      </a:lnTo>
                      <a:lnTo>
                        <a:pt x="4" y="41"/>
                      </a:lnTo>
                      <a:lnTo>
                        <a:pt x="2" y="40"/>
                      </a:lnTo>
                      <a:lnTo>
                        <a:pt x="0" y="40"/>
                      </a:lnTo>
                      <a:lnTo>
                        <a:pt x="3" y="36"/>
                      </a:lnTo>
                      <a:lnTo>
                        <a:pt x="6" y="36"/>
                      </a:lnTo>
                      <a:lnTo>
                        <a:pt x="6" y="32"/>
                      </a:lnTo>
                      <a:lnTo>
                        <a:pt x="6" y="29"/>
                      </a:lnTo>
                      <a:lnTo>
                        <a:pt x="9" y="24"/>
                      </a:lnTo>
                      <a:lnTo>
                        <a:pt x="7" y="22"/>
                      </a:lnTo>
                      <a:lnTo>
                        <a:pt x="8" y="20"/>
                      </a:lnTo>
                      <a:lnTo>
                        <a:pt x="16" y="19"/>
                      </a:lnTo>
                      <a:lnTo>
                        <a:pt x="17" y="17"/>
                      </a:lnTo>
                      <a:lnTo>
                        <a:pt x="17" y="1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0" name="Freeform 155">
                  <a:extLst>
                    <a:ext uri="{FF2B5EF4-FFF2-40B4-BE49-F238E27FC236}">
                      <a16:creationId xmlns:a16="http://schemas.microsoft.com/office/drawing/2014/main" id="{2091FEEF-BC99-4EB8-AF25-37F57D1AFB6A}"/>
                    </a:ext>
                  </a:extLst>
                </p:cNvPr>
                <p:cNvSpPr>
                  <a:spLocks/>
                </p:cNvSpPr>
                <p:nvPr/>
              </p:nvSpPr>
              <p:spPr bwMode="gray">
                <a:xfrm>
                  <a:off x="8558632" y="4204475"/>
                  <a:ext cx="507772" cy="478507"/>
                </a:xfrm>
                <a:custGeom>
                  <a:avLst/>
                  <a:gdLst>
                    <a:gd name="T0" fmla="*/ 151 w 157"/>
                    <a:gd name="T1" fmla="*/ 94 h 148"/>
                    <a:gd name="T2" fmla="*/ 156 w 157"/>
                    <a:gd name="T3" fmla="*/ 103 h 148"/>
                    <a:gd name="T4" fmla="*/ 156 w 157"/>
                    <a:gd name="T5" fmla="*/ 115 h 148"/>
                    <a:gd name="T6" fmla="*/ 141 w 157"/>
                    <a:gd name="T7" fmla="*/ 128 h 148"/>
                    <a:gd name="T8" fmla="*/ 136 w 157"/>
                    <a:gd name="T9" fmla="*/ 147 h 148"/>
                    <a:gd name="T10" fmla="*/ 129 w 157"/>
                    <a:gd name="T11" fmla="*/ 146 h 148"/>
                    <a:gd name="T12" fmla="*/ 120 w 157"/>
                    <a:gd name="T13" fmla="*/ 140 h 148"/>
                    <a:gd name="T14" fmla="*/ 110 w 157"/>
                    <a:gd name="T15" fmla="*/ 141 h 148"/>
                    <a:gd name="T16" fmla="*/ 99 w 157"/>
                    <a:gd name="T17" fmla="*/ 141 h 148"/>
                    <a:gd name="T18" fmla="*/ 91 w 157"/>
                    <a:gd name="T19" fmla="*/ 144 h 148"/>
                    <a:gd name="T20" fmla="*/ 84 w 157"/>
                    <a:gd name="T21" fmla="*/ 137 h 148"/>
                    <a:gd name="T22" fmla="*/ 75 w 157"/>
                    <a:gd name="T23" fmla="*/ 137 h 148"/>
                    <a:gd name="T24" fmla="*/ 61 w 157"/>
                    <a:gd name="T25" fmla="*/ 125 h 148"/>
                    <a:gd name="T26" fmla="*/ 57 w 157"/>
                    <a:gd name="T27" fmla="*/ 119 h 148"/>
                    <a:gd name="T28" fmla="*/ 44 w 157"/>
                    <a:gd name="T29" fmla="*/ 117 h 148"/>
                    <a:gd name="T30" fmla="*/ 39 w 157"/>
                    <a:gd name="T31" fmla="*/ 121 h 148"/>
                    <a:gd name="T32" fmla="*/ 35 w 157"/>
                    <a:gd name="T33" fmla="*/ 112 h 148"/>
                    <a:gd name="T34" fmla="*/ 29 w 157"/>
                    <a:gd name="T35" fmla="*/ 107 h 148"/>
                    <a:gd name="T36" fmla="*/ 19 w 157"/>
                    <a:gd name="T37" fmla="*/ 103 h 148"/>
                    <a:gd name="T38" fmla="*/ 10 w 157"/>
                    <a:gd name="T39" fmla="*/ 105 h 148"/>
                    <a:gd name="T40" fmla="*/ 12 w 157"/>
                    <a:gd name="T41" fmla="*/ 91 h 148"/>
                    <a:gd name="T42" fmla="*/ 6 w 157"/>
                    <a:gd name="T43" fmla="*/ 78 h 148"/>
                    <a:gd name="T44" fmla="*/ 5 w 157"/>
                    <a:gd name="T45" fmla="*/ 68 h 148"/>
                    <a:gd name="T46" fmla="*/ 0 w 157"/>
                    <a:gd name="T47" fmla="*/ 55 h 148"/>
                    <a:gd name="T48" fmla="*/ 3 w 157"/>
                    <a:gd name="T49" fmla="*/ 46 h 148"/>
                    <a:gd name="T50" fmla="*/ 1 w 157"/>
                    <a:gd name="T51" fmla="*/ 32 h 148"/>
                    <a:gd name="T52" fmla="*/ 6 w 157"/>
                    <a:gd name="T53" fmla="*/ 30 h 148"/>
                    <a:gd name="T54" fmla="*/ 5 w 157"/>
                    <a:gd name="T55" fmla="*/ 25 h 148"/>
                    <a:gd name="T56" fmla="*/ 11 w 157"/>
                    <a:gd name="T57" fmla="*/ 21 h 148"/>
                    <a:gd name="T58" fmla="*/ 30 w 157"/>
                    <a:gd name="T59" fmla="*/ 16 h 148"/>
                    <a:gd name="T60" fmla="*/ 49 w 157"/>
                    <a:gd name="T61" fmla="*/ 3 h 148"/>
                    <a:gd name="T62" fmla="*/ 69 w 157"/>
                    <a:gd name="T63" fmla="*/ 1 h 148"/>
                    <a:gd name="T64" fmla="*/ 74 w 157"/>
                    <a:gd name="T65" fmla="*/ 6 h 148"/>
                    <a:gd name="T66" fmla="*/ 72 w 157"/>
                    <a:gd name="T67" fmla="*/ 15 h 148"/>
                    <a:gd name="T68" fmla="*/ 75 w 157"/>
                    <a:gd name="T69" fmla="*/ 13 h 148"/>
                    <a:gd name="T70" fmla="*/ 84 w 157"/>
                    <a:gd name="T71" fmla="*/ 12 h 148"/>
                    <a:gd name="T72" fmla="*/ 109 w 157"/>
                    <a:gd name="T73" fmla="*/ 15 h 148"/>
                    <a:gd name="T74" fmla="*/ 138 w 157"/>
                    <a:gd name="T75" fmla="*/ 12 h 148"/>
                    <a:gd name="T76" fmla="*/ 149 w 157"/>
                    <a:gd name="T77" fmla="*/ 22 h 148"/>
                    <a:gd name="T78" fmla="*/ 155 w 157"/>
                    <a:gd name="T79" fmla="*/ 47 h 148"/>
                    <a:gd name="T80" fmla="*/ 151 w 157"/>
                    <a:gd name="T81" fmla="*/ 62 h 148"/>
                    <a:gd name="T82" fmla="*/ 145 w 157"/>
                    <a:gd name="T83" fmla="*/ 7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7" h="148">
                      <a:moveTo>
                        <a:pt x="148" y="86"/>
                      </a:moveTo>
                      <a:lnTo>
                        <a:pt x="150" y="90"/>
                      </a:lnTo>
                      <a:lnTo>
                        <a:pt x="151" y="94"/>
                      </a:lnTo>
                      <a:lnTo>
                        <a:pt x="153" y="99"/>
                      </a:lnTo>
                      <a:lnTo>
                        <a:pt x="154" y="100"/>
                      </a:lnTo>
                      <a:lnTo>
                        <a:pt x="156" y="103"/>
                      </a:lnTo>
                      <a:lnTo>
                        <a:pt x="156" y="107"/>
                      </a:lnTo>
                      <a:lnTo>
                        <a:pt x="157" y="111"/>
                      </a:lnTo>
                      <a:lnTo>
                        <a:pt x="156" y="115"/>
                      </a:lnTo>
                      <a:lnTo>
                        <a:pt x="151" y="119"/>
                      </a:lnTo>
                      <a:lnTo>
                        <a:pt x="146" y="123"/>
                      </a:lnTo>
                      <a:lnTo>
                        <a:pt x="141" y="128"/>
                      </a:lnTo>
                      <a:lnTo>
                        <a:pt x="136" y="140"/>
                      </a:lnTo>
                      <a:lnTo>
                        <a:pt x="135" y="144"/>
                      </a:lnTo>
                      <a:lnTo>
                        <a:pt x="136" y="147"/>
                      </a:lnTo>
                      <a:lnTo>
                        <a:pt x="133" y="148"/>
                      </a:lnTo>
                      <a:lnTo>
                        <a:pt x="131" y="147"/>
                      </a:lnTo>
                      <a:lnTo>
                        <a:pt x="129" y="146"/>
                      </a:lnTo>
                      <a:lnTo>
                        <a:pt x="126" y="144"/>
                      </a:lnTo>
                      <a:lnTo>
                        <a:pt x="124" y="142"/>
                      </a:lnTo>
                      <a:lnTo>
                        <a:pt x="120" y="140"/>
                      </a:lnTo>
                      <a:lnTo>
                        <a:pt x="116" y="140"/>
                      </a:lnTo>
                      <a:lnTo>
                        <a:pt x="113" y="140"/>
                      </a:lnTo>
                      <a:lnTo>
                        <a:pt x="110" y="141"/>
                      </a:lnTo>
                      <a:lnTo>
                        <a:pt x="108" y="143"/>
                      </a:lnTo>
                      <a:lnTo>
                        <a:pt x="105" y="141"/>
                      </a:lnTo>
                      <a:lnTo>
                        <a:pt x="99" y="141"/>
                      </a:lnTo>
                      <a:lnTo>
                        <a:pt x="96" y="144"/>
                      </a:lnTo>
                      <a:lnTo>
                        <a:pt x="94" y="145"/>
                      </a:lnTo>
                      <a:lnTo>
                        <a:pt x="91" y="144"/>
                      </a:lnTo>
                      <a:lnTo>
                        <a:pt x="90" y="141"/>
                      </a:lnTo>
                      <a:lnTo>
                        <a:pt x="87" y="138"/>
                      </a:lnTo>
                      <a:lnTo>
                        <a:pt x="84" y="137"/>
                      </a:lnTo>
                      <a:lnTo>
                        <a:pt x="81" y="138"/>
                      </a:lnTo>
                      <a:lnTo>
                        <a:pt x="78" y="139"/>
                      </a:lnTo>
                      <a:lnTo>
                        <a:pt x="75" y="137"/>
                      </a:lnTo>
                      <a:lnTo>
                        <a:pt x="69" y="135"/>
                      </a:lnTo>
                      <a:lnTo>
                        <a:pt x="64" y="127"/>
                      </a:lnTo>
                      <a:lnTo>
                        <a:pt x="61" y="125"/>
                      </a:lnTo>
                      <a:lnTo>
                        <a:pt x="60" y="126"/>
                      </a:lnTo>
                      <a:lnTo>
                        <a:pt x="57" y="124"/>
                      </a:lnTo>
                      <a:lnTo>
                        <a:pt x="57" y="119"/>
                      </a:lnTo>
                      <a:lnTo>
                        <a:pt x="51" y="119"/>
                      </a:lnTo>
                      <a:lnTo>
                        <a:pt x="44" y="116"/>
                      </a:lnTo>
                      <a:lnTo>
                        <a:pt x="44" y="117"/>
                      </a:lnTo>
                      <a:lnTo>
                        <a:pt x="45" y="119"/>
                      </a:lnTo>
                      <a:lnTo>
                        <a:pt x="42" y="121"/>
                      </a:lnTo>
                      <a:lnTo>
                        <a:pt x="39" y="121"/>
                      </a:lnTo>
                      <a:lnTo>
                        <a:pt x="34" y="116"/>
                      </a:lnTo>
                      <a:lnTo>
                        <a:pt x="35" y="112"/>
                      </a:lnTo>
                      <a:lnTo>
                        <a:pt x="35" y="112"/>
                      </a:lnTo>
                      <a:lnTo>
                        <a:pt x="35" y="111"/>
                      </a:lnTo>
                      <a:lnTo>
                        <a:pt x="31" y="111"/>
                      </a:lnTo>
                      <a:lnTo>
                        <a:pt x="29" y="107"/>
                      </a:lnTo>
                      <a:lnTo>
                        <a:pt x="23" y="106"/>
                      </a:lnTo>
                      <a:lnTo>
                        <a:pt x="21" y="106"/>
                      </a:lnTo>
                      <a:lnTo>
                        <a:pt x="19" y="103"/>
                      </a:lnTo>
                      <a:lnTo>
                        <a:pt x="16" y="102"/>
                      </a:lnTo>
                      <a:lnTo>
                        <a:pt x="12" y="106"/>
                      </a:lnTo>
                      <a:lnTo>
                        <a:pt x="10" y="105"/>
                      </a:lnTo>
                      <a:lnTo>
                        <a:pt x="11" y="103"/>
                      </a:lnTo>
                      <a:lnTo>
                        <a:pt x="12" y="97"/>
                      </a:lnTo>
                      <a:lnTo>
                        <a:pt x="12" y="91"/>
                      </a:lnTo>
                      <a:lnTo>
                        <a:pt x="12" y="90"/>
                      </a:lnTo>
                      <a:lnTo>
                        <a:pt x="8" y="85"/>
                      </a:lnTo>
                      <a:lnTo>
                        <a:pt x="6" y="78"/>
                      </a:lnTo>
                      <a:lnTo>
                        <a:pt x="7" y="75"/>
                      </a:lnTo>
                      <a:lnTo>
                        <a:pt x="6" y="70"/>
                      </a:lnTo>
                      <a:lnTo>
                        <a:pt x="5" y="68"/>
                      </a:lnTo>
                      <a:lnTo>
                        <a:pt x="5" y="60"/>
                      </a:lnTo>
                      <a:lnTo>
                        <a:pt x="4" y="58"/>
                      </a:lnTo>
                      <a:lnTo>
                        <a:pt x="0" y="55"/>
                      </a:lnTo>
                      <a:lnTo>
                        <a:pt x="0" y="53"/>
                      </a:lnTo>
                      <a:lnTo>
                        <a:pt x="1" y="49"/>
                      </a:lnTo>
                      <a:lnTo>
                        <a:pt x="3" y="46"/>
                      </a:lnTo>
                      <a:lnTo>
                        <a:pt x="4" y="42"/>
                      </a:lnTo>
                      <a:lnTo>
                        <a:pt x="4" y="37"/>
                      </a:lnTo>
                      <a:lnTo>
                        <a:pt x="1" y="32"/>
                      </a:lnTo>
                      <a:lnTo>
                        <a:pt x="0" y="30"/>
                      </a:lnTo>
                      <a:lnTo>
                        <a:pt x="5" y="32"/>
                      </a:lnTo>
                      <a:lnTo>
                        <a:pt x="6" y="30"/>
                      </a:lnTo>
                      <a:lnTo>
                        <a:pt x="6" y="28"/>
                      </a:lnTo>
                      <a:lnTo>
                        <a:pt x="2" y="27"/>
                      </a:lnTo>
                      <a:lnTo>
                        <a:pt x="5" y="25"/>
                      </a:lnTo>
                      <a:lnTo>
                        <a:pt x="8" y="24"/>
                      </a:lnTo>
                      <a:lnTo>
                        <a:pt x="8" y="25"/>
                      </a:lnTo>
                      <a:lnTo>
                        <a:pt x="11" y="21"/>
                      </a:lnTo>
                      <a:lnTo>
                        <a:pt x="15" y="20"/>
                      </a:lnTo>
                      <a:lnTo>
                        <a:pt x="20" y="19"/>
                      </a:lnTo>
                      <a:lnTo>
                        <a:pt x="30" y="16"/>
                      </a:lnTo>
                      <a:lnTo>
                        <a:pt x="39" y="8"/>
                      </a:lnTo>
                      <a:lnTo>
                        <a:pt x="43" y="6"/>
                      </a:lnTo>
                      <a:lnTo>
                        <a:pt x="49" y="3"/>
                      </a:lnTo>
                      <a:lnTo>
                        <a:pt x="62" y="0"/>
                      </a:lnTo>
                      <a:lnTo>
                        <a:pt x="66" y="0"/>
                      </a:lnTo>
                      <a:lnTo>
                        <a:pt x="69" y="1"/>
                      </a:lnTo>
                      <a:lnTo>
                        <a:pt x="71" y="2"/>
                      </a:lnTo>
                      <a:lnTo>
                        <a:pt x="74" y="4"/>
                      </a:lnTo>
                      <a:lnTo>
                        <a:pt x="74" y="6"/>
                      </a:lnTo>
                      <a:lnTo>
                        <a:pt x="68" y="3"/>
                      </a:lnTo>
                      <a:lnTo>
                        <a:pt x="69" y="5"/>
                      </a:lnTo>
                      <a:lnTo>
                        <a:pt x="72" y="15"/>
                      </a:lnTo>
                      <a:lnTo>
                        <a:pt x="74" y="15"/>
                      </a:lnTo>
                      <a:lnTo>
                        <a:pt x="74" y="14"/>
                      </a:lnTo>
                      <a:lnTo>
                        <a:pt x="75" y="13"/>
                      </a:lnTo>
                      <a:lnTo>
                        <a:pt x="77" y="14"/>
                      </a:lnTo>
                      <a:lnTo>
                        <a:pt x="80" y="13"/>
                      </a:lnTo>
                      <a:lnTo>
                        <a:pt x="84" y="12"/>
                      </a:lnTo>
                      <a:lnTo>
                        <a:pt x="87" y="11"/>
                      </a:lnTo>
                      <a:lnTo>
                        <a:pt x="91" y="12"/>
                      </a:lnTo>
                      <a:lnTo>
                        <a:pt x="109" y="15"/>
                      </a:lnTo>
                      <a:lnTo>
                        <a:pt x="124" y="15"/>
                      </a:lnTo>
                      <a:lnTo>
                        <a:pt x="131" y="13"/>
                      </a:lnTo>
                      <a:lnTo>
                        <a:pt x="138" y="12"/>
                      </a:lnTo>
                      <a:lnTo>
                        <a:pt x="142" y="15"/>
                      </a:lnTo>
                      <a:lnTo>
                        <a:pt x="147" y="19"/>
                      </a:lnTo>
                      <a:lnTo>
                        <a:pt x="149" y="22"/>
                      </a:lnTo>
                      <a:lnTo>
                        <a:pt x="149" y="24"/>
                      </a:lnTo>
                      <a:lnTo>
                        <a:pt x="149" y="26"/>
                      </a:lnTo>
                      <a:lnTo>
                        <a:pt x="155" y="47"/>
                      </a:lnTo>
                      <a:lnTo>
                        <a:pt x="155" y="52"/>
                      </a:lnTo>
                      <a:lnTo>
                        <a:pt x="154" y="57"/>
                      </a:lnTo>
                      <a:lnTo>
                        <a:pt x="151" y="62"/>
                      </a:lnTo>
                      <a:lnTo>
                        <a:pt x="147" y="64"/>
                      </a:lnTo>
                      <a:lnTo>
                        <a:pt x="144" y="68"/>
                      </a:lnTo>
                      <a:lnTo>
                        <a:pt x="145" y="71"/>
                      </a:lnTo>
                      <a:lnTo>
                        <a:pt x="150" y="75"/>
                      </a:lnTo>
                      <a:lnTo>
                        <a:pt x="148" y="8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1" name="Freeform 156">
                  <a:extLst>
                    <a:ext uri="{FF2B5EF4-FFF2-40B4-BE49-F238E27FC236}">
                      <a16:creationId xmlns:a16="http://schemas.microsoft.com/office/drawing/2014/main" id="{9EBD0739-6AC7-49AA-A338-83CBA56DE3F2}"/>
                    </a:ext>
                  </a:extLst>
                </p:cNvPr>
                <p:cNvSpPr>
                  <a:spLocks/>
                </p:cNvSpPr>
                <p:nvPr/>
              </p:nvSpPr>
              <p:spPr bwMode="gray">
                <a:xfrm>
                  <a:off x="8907924" y="3907024"/>
                  <a:ext cx="381636" cy="223089"/>
                </a:xfrm>
                <a:custGeom>
                  <a:avLst/>
                  <a:gdLst>
                    <a:gd name="T0" fmla="*/ 0 w 118"/>
                    <a:gd name="T1" fmla="*/ 53 h 69"/>
                    <a:gd name="T2" fmla="*/ 4 w 118"/>
                    <a:gd name="T3" fmla="*/ 34 h 69"/>
                    <a:gd name="T4" fmla="*/ 8 w 118"/>
                    <a:gd name="T5" fmla="*/ 27 h 69"/>
                    <a:gd name="T6" fmla="*/ 10 w 118"/>
                    <a:gd name="T7" fmla="*/ 18 h 69"/>
                    <a:gd name="T8" fmla="*/ 16 w 118"/>
                    <a:gd name="T9" fmla="*/ 13 h 69"/>
                    <a:gd name="T10" fmla="*/ 25 w 118"/>
                    <a:gd name="T11" fmla="*/ 10 h 69"/>
                    <a:gd name="T12" fmla="*/ 33 w 118"/>
                    <a:gd name="T13" fmla="*/ 19 h 69"/>
                    <a:gd name="T14" fmla="*/ 35 w 118"/>
                    <a:gd name="T15" fmla="*/ 25 h 69"/>
                    <a:gd name="T16" fmla="*/ 37 w 118"/>
                    <a:gd name="T17" fmla="*/ 26 h 69"/>
                    <a:gd name="T18" fmla="*/ 43 w 118"/>
                    <a:gd name="T19" fmla="*/ 31 h 69"/>
                    <a:gd name="T20" fmla="*/ 49 w 118"/>
                    <a:gd name="T21" fmla="*/ 29 h 69"/>
                    <a:gd name="T22" fmla="*/ 51 w 118"/>
                    <a:gd name="T23" fmla="*/ 32 h 69"/>
                    <a:gd name="T24" fmla="*/ 53 w 118"/>
                    <a:gd name="T25" fmla="*/ 26 h 69"/>
                    <a:gd name="T26" fmla="*/ 54 w 118"/>
                    <a:gd name="T27" fmla="*/ 6 h 69"/>
                    <a:gd name="T28" fmla="*/ 58 w 118"/>
                    <a:gd name="T29" fmla="*/ 4 h 69"/>
                    <a:gd name="T30" fmla="*/ 69 w 118"/>
                    <a:gd name="T31" fmla="*/ 0 h 69"/>
                    <a:gd name="T32" fmla="*/ 78 w 118"/>
                    <a:gd name="T33" fmla="*/ 4 h 69"/>
                    <a:gd name="T34" fmla="*/ 84 w 118"/>
                    <a:gd name="T35" fmla="*/ 9 h 69"/>
                    <a:gd name="T36" fmla="*/ 92 w 118"/>
                    <a:gd name="T37" fmla="*/ 14 h 69"/>
                    <a:gd name="T38" fmla="*/ 99 w 118"/>
                    <a:gd name="T39" fmla="*/ 13 h 69"/>
                    <a:gd name="T40" fmla="*/ 104 w 118"/>
                    <a:gd name="T41" fmla="*/ 14 h 69"/>
                    <a:gd name="T42" fmla="*/ 107 w 118"/>
                    <a:gd name="T43" fmla="*/ 18 h 69"/>
                    <a:gd name="T44" fmla="*/ 110 w 118"/>
                    <a:gd name="T45" fmla="*/ 21 h 69"/>
                    <a:gd name="T46" fmla="*/ 109 w 118"/>
                    <a:gd name="T47" fmla="*/ 30 h 69"/>
                    <a:gd name="T48" fmla="*/ 111 w 118"/>
                    <a:gd name="T49" fmla="*/ 34 h 69"/>
                    <a:gd name="T50" fmla="*/ 112 w 118"/>
                    <a:gd name="T51" fmla="*/ 37 h 69"/>
                    <a:gd name="T52" fmla="*/ 117 w 118"/>
                    <a:gd name="T53" fmla="*/ 45 h 69"/>
                    <a:gd name="T54" fmla="*/ 118 w 118"/>
                    <a:gd name="T55" fmla="*/ 52 h 69"/>
                    <a:gd name="T56" fmla="*/ 115 w 118"/>
                    <a:gd name="T57" fmla="*/ 55 h 69"/>
                    <a:gd name="T58" fmla="*/ 109 w 118"/>
                    <a:gd name="T59" fmla="*/ 60 h 69"/>
                    <a:gd name="T60" fmla="*/ 105 w 118"/>
                    <a:gd name="T61" fmla="*/ 66 h 69"/>
                    <a:gd name="T62" fmla="*/ 99 w 118"/>
                    <a:gd name="T63" fmla="*/ 64 h 69"/>
                    <a:gd name="T64" fmla="*/ 96 w 118"/>
                    <a:gd name="T65" fmla="*/ 68 h 69"/>
                    <a:gd name="T66" fmla="*/ 92 w 118"/>
                    <a:gd name="T67" fmla="*/ 69 h 69"/>
                    <a:gd name="T68" fmla="*/ 88 w 118"/>
                    <a:gd name="T69" fmla="*/ 66 h 69"/>
                    <a:gd name="T70" fmla="*/ 75 w 118"/>
                    <a:gd name="T71" fmla="*/ 55 h 69"/>
                    <a:gd name="T72" fmla="*/ 68 w 118"/>
                    <a:gd name="T73" fmla="*/ 54 h 69"/>
                    <a:gd name="T74" fmla="*/ 64 w 118"/>
                    <a:gd name="T75" fmla="*/ 46 h 69"/>
                    <a:gd name="T76" fmla="*/ 58 w 118"/>
                    <a:gd name="T77" fmla="*/ 50 h 69"/>
                    <a:gd name="T78" fmla="*/ 45 w 118"/>
                    <a:gd name="T79" fmla="*/ 48 h 69"/>
                    <a:gd name="T80" fmla="*/ 38 w 118"/>
                    <a:gd name="T81" fmla="*/ 47 h 69"/>
                    <a:gd name="T82" fmla="*/ 34 w 118"/>
                    <a:gd name="T83" fmla="*/ 47 h 69"/>
                    <a:gd name="T84" fmla="*/ 29 w 118"/>
                    <a:gd name="T85" fmla="*/ 48 h 69"/>
                    <a:gd name="T86" fmla="*/ 25 w 118"/>
                    <a:gd name="T87" fmla="*/ 47 h 69"/>
                    <a:gd name="T88" fmla="*/ 13 w 118"/>
                    <a:gd name="T89" fmla="*/ 49 h 69"/>
                    <a:gd name="T90" fmla="*/ 6 w 118"/>
                    <a:gd name="T91" fmla="*/ 56 h 69"/>
                    <a:gd name="T92" fmla="*/ 1 w 118"/>
                    <a:gd name="T93"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 y="57"/>
                      </a:moveTo>
                      <a:lnTo>
                        <a:pt x="0" y="53"/>
                      </a:lnTo>
                      <a:lnTo>
                        <a:pt x="2" y="39"/>
                      </a:lnTo>
                      <a:lnTo>
                        <a:pt x="4" y="34"/>
                      </a:lnTo>
                      <a:lnTo>
                        <a:pt x="6" y="31"/>
                      </a:lnTo>
                      <a:lnTo>
                        <a:pt x="8" y="27"/>
                      </a:lnTo>
                      <a:lnTo>
                        <a:pt x="8" y="22"/>
                      </a:lnTo>
                      <a:lnTo>
                        <a:pt x="10" y="18"/>
                      </a:lnTo>
                      <a:lnTo>
                        <a:pt x="13" y="15"/>
                      </a:lnTo>
                      <a:lnTo>
                        <a:pt x="16" y="13"/>
                      </a:lnTo>
                      <a:lnTo>
                        <a:pt x="19" y="12"/>
                      </a:lnTo>
                      <a:lnTo>
                        <a:pt x="25" y="10"/>
                      </a:lnTo>
                      <a:lnTo>
                        <a:pt x="27" y="14"/>
                      </a:lnTo>
                      <a:lnTo>
                        <a:pt x="33" y="19"/>
                      </a:lnTo>
                      <a:lnTo>
                        <a:pt x="34" y="23"/>
                      </a:lnTo>
                      <a:lnTo>
                        <a:pt x="35" y="25"/>
                      </a:lnTo>
                      <a:lnTo>
                        <a:pt x="35" y="22"/>
                      </a:lnTo>
                      <a:lnTo>
                        <a:pt x="37" y="26"/>
                      </a:lnTo>
                      <a:lnTo>
                        <a:pt x="38" y="29"/>
                      </a:lnTo>
                      <a:lnTo>
                        <a:pt x="43" y="31"/>
                      </a:lnTo>
                      <a:lnTo>
                        <a:pt x="45" y="31"/>
                      </a:lnTo>
                      <a:lnTo>
                        <a:pt x="49" y="29"/>
                      </a:lnTo>
                      <a:lnTo>
                        <a:pt x="49" y="31"/>
                      </a:lnTo>
                      <a:lnTo>
                        <a:pt x="51" y="32"/>
                      </a:lnTo>
                      <a:lnTo>
                        <a:pt x="51" y="29"/>
                      </a:lnTo>
                      <a:lnTo>
                        <a:pt x="53" y="26"/>
                      </a:lnTo>
                      <a:lnTo>
                        <a:pt x="54" y="25"/>
                      </a:lnTo>
                      <a:lnTo>
                        <a:pt x="54" y="6"/>
                      </a:lnTo>
                      <a:lnTo>
                        <a:pt x="56" y="4"/>
                      </a:lnTo>
                      <a:lnTo>
                        <a:pt x="58" y="4"/>
                      </a:lnTo>
                      <a:lnTo>
                        <a:pt x="62" y="1"/>
                      </a:lnTo>
                      <a:lnTo>
                        <a:pt x="69" y="0"/>
                      </a:lnTo>
                      <a:lnTo>
                        <a:pt x="74" y="1"/>
                      </a:lnTo>
                      <a:lnTo>
                        <a:pt x="78" y="4"/>
                      </a:lnTo>
                      <a:lnTo>
                        <a:pt x="82" y="6"/>
                      </a:lnTo>
                      <a:lnTo>
                        <a:pt x="84" y="9"/>
                      </a:lnTo>
                      <a:lnTo>
                        <a:pt x="90" y="14"/>
                      </a:lnTo>
                      <a:lnTo>
                        <a:pt x="92" y="14"/>
                      </a:lnTo>
                      <a:lnTo>
                        <a:pt x="95" y="13"/>
                      </a:lnTo>
                      <a:lnTo>
                        <a:pt x="99" y="13"/>
                      </a:lnTo>
                      <a:lnTo>
                        <a:pt x="104" y="14"/>
                      </a:lnTo>
                      <a:lnTo>
                        <a:pt x="104" y="14"/>
                      </a:lnTo>
                      <a:lnTo>
                        <a:pt x="106" y="16"/>
                      </a:lnTo>
                      <a:lnTo>
                        <a:pt x="107" y="18"/>
                      </a:lnTo>
                      <a:lnTo>
                        <a:pt x="109" y="19"/>
                      </a:lnTo>
                      <a:lnTo>
                        <a:pt x="110" y="21"/>
                      </a:lnTo>
                      <a:lnTo>
                        <a:pt x="111" y="23"/>
                      </a:lnTo>
                      <a:lnTo>
                        <a:pt x="109" y="30"/>
                      </a:lnTo>
                      <a:lnTo>
                        <a:pt x="108" y="32"/>
                      </a:lnTo>
                      <a:lnTo>
                        <a:pt x="111" y="34"/>
                      </a:lnTo>
                      <a:lnTo>
                        <a:pt x="112" y="35"/>
                      </a:lnTo>
                      <a:lnTo>
                        <a:pt x="112" y="37"/>
                      </a:lnTo>
                      <a:lnTo>
                        <a:pt x="116" y="43"/>
                      </a:lnTo>
                      <a:lnTo>
                        <a:pt x="117" y="45"/>
                      </a:lnTo>
                      <a:lnTo>
                        <a:pt x="118" y="48"/>
                      </a:lnTo>
                      <a:lnTo>
                        <a:pt x="118" y="52"/>
                      </a:lnTo>
                      <a:lnTo>
                        <a:pt x="117" y="55"/>
                      </a:lnTo>
                      <a:lnTo>
                        <a:pt x="115" y="55"/>
                      </a:lnTo>
                      <a:lnTo>
                        <a:pt x="112" y="56"/>
                      </a:lnTo>
                      <a:lnTo>
                        <a:pt x="109" y="60"/>
                      </a:lnTo>
                      <a:lnTo>
                        <a:pt x="109" y="62"/>
                      </a:lnTo>
                      <a:lnTo>
                        <a:pt x="105" y="66"/>
                      </a:lnTo>
                      <a:lnTo>
                        <a:pt x="103" y="66"/>
                      </a:lnTo>
                      <a:lnTo>
                        <a:pt x="99" y="64"/>
                      </a:lnTo>
                      <a:lnTo>
                        <a:pt x="97" y="66"/>
                      </a:lnTo>
                      <a:lnTo>
                        <a:pt x="96" y="68"/>
                      </a:lnTo>
                      <a:lnTo>
                        <a:pt x="95" y="69"/>
                      </a:lnTo>
                      <a:lnTo>
                        <a:pt x="92" y="69"/>
                      </a:lnTo>
                      <a:lnTo>
                        <a:pt x="90" y="68"/>
                      </a:lnTo>
                      <a:lnTo>
                        <a:pt x="88" y="66"/>
                      </a:lnTo>
                      <a:lnTo>
                        <a:pt x="83" y="60"/>
                      </a:lnTo>
                      <a:lnTo>
                        <a:pt x="75" y="55"/>
                      </a:lnTo>
                      <a:lnTo>
                        <a:pt x="70" y="55"/>
                      </a:lnTo>
                      <a:lnTo>
                        <a:pt x="68" y="54"/>
                      </a:lnTo>
                      <a:lnTo>
                        <a:pt x="65" y="48"/>
                      </a:lnTo>
                      <a:lnTo>
                        <a:pt x="64" y="46"/>
                      </a:lnTo>
                      <a:lnTo>
                        <a:pt x="61" y="47"/>
                      </a:lnTo>
                      <a:lnTo>
                        <a:pt x="58" y="50"/>
                      </a:lnTo>
                      <a:lnTo>
                        <a:pt x="53" y="51"/>
                      </a:lnTo>
                      <a:lnTo>
                        <a:pt x="45" y="48"/>
                      </a:lnTo>
                      <a:lnTo>
                        <a:pt x="43" y="48"/>
                      </a:lnTo>
                      <a:lnTo>
                        <a:pt x="38" y="47"/>
                      </a:lnTo>
                      <a:lnTo>
                        <a:pt x="36" y="48"/>
                      </a:lnTo>
                      <a:lnTo>
                        <a:pt x="34" y="47"/>
                      </a:lnTo>
                      <a:lnTo>
                        <a:pt x="31" y="48"/>
                      </a:lnTo>
                      <a:lnTo>
                        <a:pt x="29" y="48"/>
                      </a:lnTo>
                      <a:lnTo>
                        <a:pt x="27" y="47"/>
                      </a:lnTo>
                      <a:lnTo>
                        <a:pt x="25" y="47"/>
                      </a:lnTo>
                      <a:lnTo>
                        <a:pt x="19" y="47"/>
                      </a:lnTo>
                      <a:lnTo>
                        <a:pt x="13" y="49"/>
                      </a:lnTo>
                      <a:lnTo>
                        <a:pt x="9" y="52"/>
                      </a:lnTo>
                      <a:lnTo>
                        <a:pt x="6" y="56"/>
                      </a:lnTo>
                      <a:lnTo>
                        <a:pt x="4" y="57"/>
                      </a:lnTo>
                      <a:lnTo>
                        <a:pt x="1" y="5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2" name="Freeform 170">
                  <a:extLst>
                    <a:ext uri="{FF2B5EF4-FFF2-40B4-BE49-F238E27FC236}">
                      <a16:creationId xmlns:a16="http://schemas.microsoft.com/office/drawing/2014/main" id="{7F200320-FB03-40FA-BAA8-6969F9585A6E}"/>
                    </a:ext>
                  </a:extLst>
                </p:cNvPr>
                <p:cNvSpPr>
                  <a:spLocks/>
                </p:cNvSpPr>
                <p:nvPr/>
              </p:nvSpPr>
              <p:spPr bwMode="gray">
                <a:xfrm>
                  <a:off x="8125245" y="4598922"/>
                  <a:ext cx="35576" cy="48496"/>
                </a:xfrm>
                <a:custGeom>
                  <a:avLst/>
                  <a:gdLst>
                    <a:gd name="T0" fmla="*/ 6 w 11"/>
                    <a:gd name="T1" fmla="*/ 15 h 15"/>
                    <a:gd name="T2" fmla="*/ 9 w 11"/>
                    <a:gd name="T3" fmla="*/ 15 h 15"/>
                    <a:gd name="T4" fmla="*/ 11 w 11"/>
                    <a:gd name="T5" fmla="*/ 14 h 15"/>
                    <a:gd name="T6" fmla="*/ 10 w 11"/>
                    <a:gd name="T7" fmla="*/ 10 h 15"/>
                    <a:gd name="T8" fmla="*/ 10 w 11"/>
                    <a:gd name="T9" fmla="*/ 8 h 15"/>
                    <a:gd name="T10" fmla="*/ 8 w 11"/>
                    <a:gd name="T11" fmla="*/ 6 h 15"/>
                    <a:gd name="T12" fmla="*/ 8 w 11"/>
                    <a:gd name="T13" fmla="*/ 3 h 15"/>
                    <a:gd name="T14" fmla="*/ 9 w 11"/>
                    <a:gd name="T15" fmla="*/ 2 h 15"/>
                    <a:gd name="T16" fmla="*/ 6 w 11"/>
                    <a:gd name="T17" fmla="*/ 0 h 15"/>
                    <a:gd name="T18" fmla="*/ 5 w 11"/>
                    <a:gd name="T19" fmla="*/ 1 h 15"/>
                    <a:gd name="T20" fmla="*/ 2 w 11"/>
                    <a:gd name="T21" fmla="*/ 2 h 15"/>
                    <a:gd name="T22" fmla="*/ 0 w 11"/>
                    <a:gd name="T23" fmla="*/ 6 h 15"/>
                    <a:gd name="T24" fmla="*/ 1 w 11"/>
                    <a:gd name="T25" fmla="*/ 10 h 15"/>
                    <a:gd name="T26" fmla="*/ 1 w 11"/>
                    <a:gd name="T27" fmla="*/ 14 h 15"/>
                    <a:gd name="T28" fmla="*/ 6 w 11"/>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5">
                      <a:moveTo>
                        <a:pt x="6" y="15"/>
                      </a:moveTo>
                      <a:lnTo>
                        <a:pt x="9" y="15"/>
                      </a:lnTo>
                      <a:lnTo>
                        <a:pt x="11" y="14"/>
                      </a:lnTo>
                      <a:lnTo>
                        <a:pt x="10" y="10"/>
                      </a:lnTo>
                      <a:lnTo>
                        <a:pt x="10" y="8"/>
                      </a:lnTo>
                      <a:lnTo>
                        <a:pt x="8" y="6"/>
                      </a:lnTo>
                      <a:lnTo>
                        <a:pt x="8" y="3"/>
                      </a:lnTo>
                      <a:lnTo>
                        <a:pt x="9" y="2"/>
                      </a:lnTo>
                      <a:lnTo>
                        <a:pt x="6" y="0"/>
                      </a:lnTo>
                      <a:lnTo>
                        <a:pt x="5" y="1"/>
                      </a:lnTo>
                      <a:lnTo>
                        <a:pt x="2" y="2"/>
                      </a:lnTo>
                      <a:lnTo>
                        <a:pt x="0" y="6"/>
                      </a:lnTo>
                      <a:lnTo>
                        <a:pt x="1" y="10"/>
                      </a:lnTo>
                      <a:lnTo>
                        <a:pt x="1" y="14"/>
                      </a:lnTo>
                      <a:lnTo>
                        <a:pt x="6" y="1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4" name="Gruppieren 1443">
                  <a:extLst>
                    <a:ext uri="{FF2B5EF4-FFF2-40B4-BE49-F238E27FC236}">
                      <a16:creationId xmlns:a16="http://schemas.microsoft.com/office/drawing/2014/main" id="{88BFA76D-1BC8-43B3-88C7-CBA80E6773BD}"/>
                    </a:ext>
                  </a:extLst>
                </p:cNvPr>
                <p:cNvGrpSpPr/>
                <p:nvPr/>
              </p:nvGrpSpPr>
              <p:grpSpPr>
                <a:xfrm>
                  <a:off x="8180228" y="4838176"/>
                  <a:ext cx="604794" cy="714537"/>
                  <a:chOff x="8180228" y="4838176"/>
                  <a:chExt cx="604794" cy="714537"/>
                </a:xfrm>
                <a:grpFill/>
              </p:grpSpPr>
              <p:sp>
                <p:nvSpPr>
                  <p:cNvPr id="1432" name="Freeform 58">
                    <a:extLst>
                      <a:ext uri="{FF2B5EF4-FFF2-40B4-BE49-F238E27FC236}">
                        <a16:creationId xmlns:a16="http://schemas.microsoft.com/office/drawing/2014/main" id="{DA6B1E59-6D98-402C-8F93-B51156D2D977}"/>
                      </a:ext>
                    </a:extLst>
                  </p:cNvPr>
                  <p:cNvSpPr>
                    <a:spLocks/>
                  </p:cNvSpPr>
                  <p:nvPr/>
                </p:nvSpPr>
                <p:spPr bwMode="gray">
                  <a:xfrm>
                    <a:off x="8477776" y="5449249"/>
                    <a:ext cx="161710" cy="103464"/>
                  </a:xfrm>
                  <a:custGeom>
                    <a:avLst/>
                    <a:gdLst>
                      <a:gd name="T0" fmla="*/ 50 w 50"/>
                      <a:gd name="T1" fmla="*/ 0 h 32"/>
                      <a:gd name="T2" fmla="*/ 48 w 50"/>
                      <a:gd name="T3" fmla="*/ 1 h 32"/>
                      <a:gd name="T4" fmla="*/ 48 w 50"/>
                      <a:gd name="T5" fmla="*/ 1 h 32"/>
                      <a:gd name="T6" fmla="*/ 48 w 50"/>
                      <a:gd name="T7" fmla="*/ 4 h 32"/>
                      <a:gd name="T8" fmla="*/ 44 w 50"/>
                      <a:gd name="T9" fmla="*/ 10 h 32"/>
                      <a:gd name="T10" fmla="*/ 41 w 50"/>
                      <a:gd name="T11" fmla="*/ 18 h 32"/>
                      <a:gd name="T12" fmla="*/ 41 w 50"/>
                      <a:gd name="T13" fmla="*/ 19 h 32"/>
                      <a:gd name="T14" fmla="*/ 42 w 50"/>
                      <a:gd name="T15" fmla="*/ 20 h 32"/>
                      <a:gd name="T16" fmla="*/ 42 w 50"/>
                      <a:gd name="T17" fmla="*/ 22 h 32"/>
                      <a:gd name="T18" fmla="*/ 44 w 50"/>
                      <a:gd name="T19" fmla="*/ 25 h 32"/>
                      <a:gd name="T20" fmla="*/ 42 w 50"/>
                      <a:gd name="T21" fmla="*/ 30 h 32"/>
                      <a:gd name="T22" fmla="*/ 42 w 50"/>
                      <a:gd name="T23" fmla="*/ 32 h 32"/>
                      <a:gd name="T24" fmla="*/ 37 w 50"/>
                      <a:gd name="T25" fmla="*/ 32 h 32"/>
                      <a:gd name="T26" fmla="*/ 34 w 50"/>
                      <a:gd name="T27" fmla="*/ 31 h 32"/>
                      <a:gd name="T28" fmla="*/ 31 w 50"/>
                      <a:gd name="T29" fmla="*/ 29 h 32"/>
                      <a:gd name="T30" fmla="*/ 28 w 50"/>
                      <a:gd name="T31" fmla="*/ 25 h 32"/>
                      <a:gd name="T32" fmla="*/ 24 w 50"/>
                      <a:gd name="T33" fmla="*/ 24 h 32"/>
                      <a:gd name="T34" fmla="*/ 22 w 50"/>
                      <a:gd name="T35" fmla="*/ 24 h 32"/>
                      <a:gd name="T36" fmla="*/ 20 w 50"/>
                      <a:gd name="T37" fmla="*/ 23 h 32"/>
                      <a:gd name="T38" fmla="*/ 17 w 50"/>
                      <a:gd name="T39" fmla="*/ 20 h 32"/>
                      <a:gd name="T40" fmla="*/ 14 w 50"/>
                      <a:gd name="T41" fmla="*/ 19 h 32"/>
                      <a:gd name="T42" fmla="*/ 11 w 50"/>
                      <a:gd name="T43" fmla="*/ 16 h 32"/>
                      <a:gd name="T44" fmla="*/ 7 w 50"/>
                      <a:gd name="T45" fmla="*/ 15 h 32"/>
                      <a:gd name="T46" fmla="*/ 2 w 50"/>
                      <a:gd name="T47" fmla="*/ 14 h 32"/>
                      <a:gd name="T48" fmla="*/ 0 w 50"/>
                      <a:gd name="T49" fmla="*/ 12 h 32"/>
                      <a:gd name="T50" fmla="*/ 0 w 50"/>
                      <a:gd name="T51" fmla="*/ 7 h 32"/>
                      <a:gd name="T52" fmla="*/ 0 w 50"/>
                      <a:gd name="T53" fmla="*/ 5 h 32"/>
                      <a:gd name="T54" fmla="*/ 1 w 50"/>
                      <a:gd name="T55" fmla="*/ 4 h 32"/>
                      <a:gd name="T56" fmla="*/ 1 w 50"/>
                      <a:gd name="T57" fmla="*/ 3 h 32"/>
                      <a:gd name="T58" fmla="*/ 3 w 50"/>
                      <a:gd name="T59" fmla="*/ 2 h 32"/>
                      <a:gd name="T60" fmla="*/ 5 w 50"/>
                      <a:gd name="T61" fmla="*/ 5 h 32"/>
                      <a:gd name="T62" fmla="*/ 7 w 50"/>
                      <a:gd name="T63" fmla="*/ 4 h 32"/>
                      <a:gd name="T64" fmla="*/ 12 w 50"/>
                      <a:gd name="T65" fmla="*/ 2 h 32"/>
                      <a:gd name="T66" fmla="*/ 18 w 50"/>
                      <a:gd name="T67" fmla="*/ 5 h 32"/>
                      <a:gd name="T68" fmla="*/ 19 w 50"/>
                      <a:gd name="T69" fmla="*/ 6 h 32"/>
                      <a:gd name="T70" fmla="*/ 21 w 50"/>
                      <a:gd name="T71" fmla="*/ 6 h 32"/>
                      <a:gd name="T72" fmla="*/ 23 w 50"/>
                      <a:gd name="T73" fmla="*/ 6 h 32"/>
                      <a:gd name="T74" fmla="*/ 32 w 50"/>
                      <a:gd name="T75" fmla="*/ 5 h 32"/>
                      <a:gd name="T76" fmla="*/ 34 w 50"/>
                      <a:gd name="T77" fmla="*/ 4 h 32"/>
                      <a:gd name="T78" fmla="*/ 37 w 50"/>
                      <a:gd name="T79" fmla="*/ 3 h 32"/>
                      <a:gd name="T80" fmla="*/ 42 w 50"/>
                      <a:gd name="T81" fmla="*/ 3 h 32"/>
                      <a:gd name="T82" fmla="*/ 44 w 50"/>
                      <a:gd name="T83" fmla="*/ 1 h 32"/>
                      <a:gd name="T84" fmla="*/ 47 w 50"/>
                      <a:gd name="T85" fmla="*/ 1 h 32"/>
                      <a:gd name="T86" fmla="*/ 50 w 50"/>
                      <a:gd name="T8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32">
                        <a:moveTo>
                          <a:pt x="50" y="0"/>
                        </a:moveTo>
                        <a:lnTo>
                          <a:pt x="48" y="1"/>
                        </a:lnTo>
                        <a:lnTo>
                          <a:pt x="48" y="1"/>
                        </a:lnTo>
                        <a:lnTo>
                          <a:pt x="48" y="4"/>
                        </a:lnTo>
                        <a:lnTo>
                          <a:pt x="44" y="10"/>
                        </a:lnTo>
                        <a:lnTo>
                          <a:pt x="41" y="18"/>
                        </a:lnTo>
                        <a:lnTo>
                          <a:pt x="41" y="19"/>
                        </a:lnTo>
                        <a:lnTo>
                          <a:pt x="42" y="20"/>
                        </a:lnTo>
                        <a:lnTo>
                          <a:pt x="42" y="22"/>
                        </a:lnTo>
                        <a:lnTo>
                          <a:pt x="44" y="25"/>
                        </a:lnTo>
                        <a:lnTo>
                          <a:pt x="42" y="30"/>
                        </a:lnTo>
                        <a:lnTo>
                          <a:pt x="42" y="32"/>
                        </a:lnTo>
                        <a:lnTo>
                          <a:pt x="37" y="32"/>
                        </a:lnTo>
                        <a:lnTo>
                          <a:pt x="34" y="31"/>
                        </a:lnTo>
                        <a:lnTo>
                          <a:pt x="31" y="29"/>
                        </a:lnTo>
                        <a:lnTo>
                          <a:pt x="28" y="25"/>
                        </a:lnTo>
                        <a:lnTo>
                          <a:pt x="24" y="24"/>
                        </a:lnTo>
                        <a:lnTo>
                          <a:pt x="22" y="24"/>
                        </a:lnTo>
                        <a:lnTo>
                          <a:pt x="20" y="23"/>
                        </a:lnTo>
                        <a:lnTo>
                          <a:pt x="17" y="20"/>
                        </a:lnTo>
                        <a:lnTo>
                          <a:pt x="14" y="19"/>
                        </a:lnTo>
                        <a:lnTo>
                          <a:pt x="11" y="16"/>
                        </a:lnTo>
                        <a:lnTo>
                          <a:pt x="7" y="15"/>
                        </a:lnTo>
                        <a:lnTo>
                          <a:pt x="2" y="14"/>
                        </a:lnTo>
                        <a:lnTo>
                          <a:pt x="0" y="12"/>
                        </a:lnTo>
                        <a:lnTo>
                          <a:pt x="0" y="7"/>
                        </a:lnTo>
                        <a:lnTo>
                          <a:pt x="0" y="5"/>
                        </a:lnTo>
                        <a:lnTo>
                          <a:pt x="1" y="4"/>
                        </a:lnTo>
                        <a:lnTo>
                          <a:pt x="1" y="3"/>
                        </a:lnTo>
                        <a:lnTo>
                          <a:pt x="3" y="2"/>
                        </a:lnTo>
                        <a:lnTo>
                          <a:pt x="5" y="5"/>
                        </a:lnTo>
                        <a:lnTo>
                          <a:pt x="7" y="4"/>
                        </a:lnTo>
                        <a:lnTo>
                          <a:pt x="12" y="2"/>
                        </a:lnTo>
                        <a:lnTo>
                          <a:pt x="18" y="5"/>
                        </a:lnTo>
                        <a:lnTo>
                          <a:pt x="19" y="6"/>
                        </a:lnTo>
                        <a:lnTo>
                          <a:pt x="21" y="6"/>
                        </a:lnTo>
                        <a:lnTo>
                          <a:pt x="23" y="6"/>
                        </a:lnTo>
                        <a:lnTo>
                          <a:pt x="32" y="5"/>
                        </a:lnTo>
                        <a:lnTo>
                          <a:pt x="34" y="4"/>
                        </a:lnTo>
                        <a:lnTo>
                          <a:pt x="37" y="3"/>
                        </a:lnTo>
                        <a:lnTo>
                          <a:pt x="42" y="3"/>
                        </a:lnTo>
                        <a:lnTo>
                          <a:pt x="44" y="1"/>
                        </a:lnTo>
                        <a:lnTo>
                          <a:pt x="47" y="1"/>
                        </a:lnTo>
                        <a:lnTo>
                          <a:pt x="50"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3" name="Freeform 126">
                    <a:extLst>
                      <a:ext uri="{FF2B5EF4-FFF2-40B4-BE49-F238E27FC236}">
                        <a16:creationId xmlns:a16="http://schemas.microsoft.com/office/drawing/2014/main" id="{A6ED75ED-D080-4CC9-82CF-7D3E487146FF}"/>
                      </a:ext>
                    </a:extLst>
                  </p:cNvPr>
                  <p:cNvSpPr>
                    <a:spLocks/>
                  </p:cNvSpPr>
                  <p:nvPr/>
                </p:nvSpPr>
                <p:spPr bwMode="gray">
                  <a:xfrm>
                    <a:off x="8180228" y="4838176"/>
                    <a:ext cx="604794" cy="633700"/>
                  </a:xfrm>
                  <a:custGeom>
                    <a:avLst/>
                    <a:gdLst>
                      <a:gd name="T0" fmla="*/ 57 w 187"/>
                      <a:gd name="T1" fmla="*/ 11 h 196"/>
                      <a:gd name="T2" fmla="*/ 54 w 187"/>
                      <a:gd name="T3" fmla="*/ 17 h 196"/>
                      <a:gd name="T4" fmla="*/ 43 w 187"/>
                      <a:gd name="T5" fmla="*/ 15 h 196"/>
                      <a:gd name="T6" fmla="*/ 36 w 187"/>
                      <a:gd name="T7" fmla="*/ 26 h 196"/>
                      <a:gd name="T8" fmla="*/ 28 w 187"/>
                      <a:gd name="T9" fmla="*/ 21 h 196"/>
                      <a:gd name="T10" fmla="*/ 22 w 187"/>
                      <a:gd name="T11" fmla="*/ 22 h 196"/>
                      <a:gd name="T12" fmla="*/ 7 w 187"/>
                      <a:gd name="T13" fmla="*/ 27 h 196"/>
                      <a:gd name="T14" fmla="*/ 1 w 187"/>
                      <a:gd name="T15" fmla="*/ 31 h 196"/>
                      <a:gd name="T16" fmla="*/ 1 w 187"/>
                      <a:gd name="T17" fmla="*/ 45 h 196"/>
                      <a:gd name="T18" fmla="*/ 3 w 187"/>
                      <a:gd name="T19" fmla="*/ 51 h 196"/>
                      <a:gd name="T20" fmla="*/ 4 w 187"/>
                      <a:gd name="T21" fmla="*/ 62 h 196"/>
                      <a:gd name="T22" fmla="*/ 14 w 187"/>
                      <a:gd name="T23" fmla="*/ 70 h 196"/>
                      <a:gd name="T24" fmla="*/ 18 w 187"/>
                      <a:gd name="T25" fmla="*/ 73 h 196"/>
                      <a:gd name="T26" fmla="*/ 27 w 187"/>
                      <a:gd name="T27" fmla="*/ 65 h 196"/>
                      <a:gd name="T28" fmla="*/ 39 w 187"/>
                      <a:gd name="T29" fmla="*/ 61 h 196"/>
                      <a:gd name="T30" fmla="*/ 56 w 187"/>
                      <a:gd name="T31" fmla="*/ 75 h 196"/>
                      <a:gd name="T32" fmla="*/ 67 w 187"/>
                      <a:gd name="T33" fmla="*/ 96 h 196"/>
                      <a:gd name="T34" fmla="*/ 75 w 187"/>
                      <a:gd name="T35" fmla="*/ 103 h 196"/>
                      <a:gd name="T36" fmla="*/ 89 w 187"/>
                      <a:gd name="T37" fmla="*/ 118 h 196"/>
                      <a:gd name="T38" fmla="*/ 110 w 187"/>
                      <a:gd name="T39" fmla="*/ 128 h 196"/>
                      <a:gd name="T40" fmla="*/ 122 w 187"/>
                      <a:gd name="T41" fmla="*/ 138 h 196"/>
                      <a:gd name="T42" fmla="*/ 129 w 187"/>
                      <a:gd name="T43" fmla="*/ 141 h 196"/>
                      <a:gd name="T44" fmla="*/ 132 w 187"/>
                      <a:gd name="T45" fmla="*/ 150 h 196"/>
                      <a:gd name="T46" fmla="*/ 140 w 187"/>
                      <a:gd name="T47" fmla="*/ 152 h 196"/>
                      <a:gd name="T48" fmla="*/ 144 w 187"/>
                      <a:gd name="T49" fmla="*/ 161 h 196"/>
                      <a:gd name="T50" fmla="*/ 147 w 187"/>
                      <a:gd name="T51" fmla="*/ 180 h 196"/>
                      <a:gd name="T52" fmla="*/ 143 w 187"/>
                      <a:gd name="T53" fmla="*/ 191 h 196"/>
                      <a:gd name="T54" fmla="*/ 144 w 187"/>
                      <a:gd name="T55" fmla="*/ 196 h 196"/>
                      <a:gd name="T56" fmla="*/ 151 w 187"/>
                      <a:gd name="T57" fmla="*/ 191 h 196"/>
                      <a:gd name="T58" fmla="*/ 157 w 187"/>
                      <a:gd name="T59" fmla="*/ 186 h 196"/>
                      <a:gd name="T60" fmla="*/ 163 w 187"/>
                      <a:gd name="T61" fmla="*/ 175 h 196"/>
                      <a:gd name="T62" fmla="*/ 164 w 187"/>
                      <a:gd name="T63" fmla="*/ 169 h 196"/>
                      <a:gd name="T64" fmla="*/ 159 w 187"/>
                      <a:gd name="T65" fmla="*/ 161 h 196"/>
                      <a:gd name="T66" fmla="*/ 160 w 187"/>
                      <a:gd name="T67" fmla="*/ 147 h 196"/>
                      <a:gd name="T68" fmla="*/ 175 w 187"/>
                      <a:gd name="T69" fmla="*/ 148 h 196"/>
                      <a:gd name="T70" fmla="*/ 185 w 187"/>
                      <a:gd name="T71" fmla="*/ 157 h 196"/>
                      <a:gd name="T72" fmla="*/ 184 w 187"/>
                      <a:gd name="T73" fmla="*/ 147 h 196"/>
                      <a:gd name="T74" fmla="*/ 165 w 187"/>
                      <a:gd name="T75" fmla="*/ 132 h 196"/>
                      <a:gd name="T76" fmla="*/ 148 w 187"/>
                      <a:gd name="T77" fmla="*/ 124 h 196"/>
                      <a:gd name="T78" fmla="*/ 147 w 187"/>
                      <a:gd name="T79" fmla="*/ 119 h 196"/>
                      <a:gd name="T80" fmla="*/ 145 w 187"/>
                      <a:gd name="T81" fmla="*/ 113 h 196"/>
                      <a:gd name="T82" fmla="*/ 135 w 187"/>
                      <a:gd name="T83" fmla="*/ 114 h 196"/>
                      <a:gd name="T84" fmla="*/ 127 w 187"/>
                      <a:gd name="T85" fmla="*/ 110 h 196"/>
                      <a:gd name="T86" fmla="*/ 117 w 187"/>
                      <a:gd name="T87" fmla="*/ 100 h 196"/>
                      <a:gd name="T88" fmla="*/ 110 w 187"/>
                      <a:gd name="T89" fmla="*/ 82 h 196"/>
                      <a:gd name="T90" fmla="*/ 105 w 187"/>
                      <a:gd name="T91" fmla="*/ 76 h 196"/>
                      <a:gd name="T92" fmla="*/ 91 w 187"/>
                      <a:gd name="T93" fmla="*/ 66 h 196"/>
                      <a:gd name="T94" fmla="*/ 89 w 187"/>
                      <a:gd name="T95" fmla="*/ 51 h 196"/>
                      <a:gd name="T96" fmla="*/ 88 w 187"/>
                      <a:gd name="T97" fmla="*/ 45 h 196"/>
                      <a:gd name="T98" fmla="*/ 92 w 187"/>
                      <a:gd name="T99" fmla="*/ 36 h 196"/>
                      <a:gd name="T100" fmla="*/ 106 w 187"/>
                      <a:gd name="T101" fmla="*/ 32 h 196"/>
                      <a:gd name="T102" fmla="*/ 110 w 187"/>
                      <a:gd name="T103" fmla="*/ 35 h 196"/>
                      <a:gd name="T104" fmla="*/ 114 w 187"/>
                      <a:gd name="T105" fmla="*/ 34 h 196"/>
                      <a:gd name="T106" fmla="*/ 112 w 187"/>
                      <a:gd name="T107" fmla="*/ 30 h 196"/>
                      <a:gd name="T108" fmla="*/ 108 w 187"/>
                      <a:gd name="T109" fmla="*/ 24 h 196"/>
                      <a:gd name="T110" fmla="*/ 106 w 187"/>
                      <a:gd name="T111" fmla="*/ 19 h 196"/>
                      <a:gd name="T112" fmla="*/ 108 w 187"/>
                      <a:gd name="T113" fmla="*/ 13 h 196"/>
                      <a:gd name="T114" fmla="*/ 91 w 187"/>
                      <a:gd name="T115" fmla="*/ 9 h 196"/>
                      <a:gd name="T116" fmla="*/ 86 w 187"/>
                      <a:gd name="T117" fmla="*/ 1 h 196"/>
                      <a:gd name="T118" fmla="*/ 79 w 187"/>
                      <a:gd name="T119" fmla="*/ 2 h 196"/>
                      <a:gd name="T120" fmla="*/ 62 w 187"/>
                      <a:gd name="T121" fmla="*/ 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96">
                        <a:moveTo>
                          <a:pt x="58" y="5"/>
                        </a:moveTo>
                        <a:lnTo>
                          <a:pt x="58" y="8"/>
                        </a:lnTo>
                        <a:lnTo>
                          <a:pt x="58" y="10"/>
                        </a:lnTo>
                        <a:lnTo>
                          <a:pt x="57" y="11"/>
                        </a:lnTo>
                        <a:lnTo>
                          <a:pt x="53" y="11"/>
                        </a:lnTo>
                        <a:lnTo>
                          <a:pt x="53" y="13"/>
                        </a:lnTo>
                        <a:lnTo>
                          <a:pt x="53" y="15"/>
                        </a:lnTo>
                        <a:lnTo>
                          <a:pt x="54" y="17"/>
                        </a:lnTo>
                        <a:lnTo>
                          <a:pt x="53" y="18"/>
                        </a:lnTo>
                        <a:lnTo>
                          <a:pt x="48" y="17"/>
                        </a:lnTo>
                        <a:lnTo>
                          <a:pt x="44" y="17"/>
                        </a:lnTo>
                        <a:lnTo>
                          <a:pt x="43" y="15"/>
                        </a:lnTo>
                        <a:lnTo>
                          <a:pt x="40" y="14"/>
                        </a:lnTo>
                        <a:lnTo>
                          <a:pt x="40" y="17"/>
                        </a:lnTo>
                        <a:lnTo>
                          <a:pt x="37" y="23"/>
                        </a:lnTo>
                        <a:lnTo>
                          <a:pt x="36" y="26"/>
                        </a:lnTo>
                        <a:lnTo>
                          <a:pt x="35" y="27"/>
                        </a:lnTo>
                        <a:lnTo>
                          <a:pt x="34" y="26"/>
                        </a:lnTo>
                        <a:lnTo>
                          <a:pt x="32" y="23"/>
                        </a:lnTo>
                        <a:lnTo>
                          <a:pt x="28" y="21"/>
                        </a:lnTo>
                        <a:lnTo>
                          <a:pt x="27" y="15"/>
                        </a:lnTo>
                        <a:lnTo>
                          <a:pt x="23" y="17"/>
                        </a:lnTo>
                        <a:lnTo>
                          <a:pt x="22" y="19"/>
                        </a:lnTo>
                        <a:lnTo>
                          <a:pt x="22" y="22"/>
                        </a:lnTo>
                        <a:lnTo>
                          <a:pt x="20" y="23"/>
                        </a:lnTo>
                        <a:lnTo>
                          <a:pt x="18" y="26"/>
                        </a:lnTo>
                        <a:lnTo>
                          <a:pt x="14" y="26"/>
                        </a:lnTo>
                        <a:lnTo>
                          <a:pt x="7" y="27"/>
                        </a:lnTo>
                        <a:lnTo>
                          <a:pt x="4" y="28"/>
                        </a:lnTo>
                        <a:lnTo>
                          <a:pt x="1" y="28"/>
                        </a:lnTo>
                        <a:lnTo>
                          <a:pt x="1" y="29"/>
                        </a:lnTo>
                        <a:lnTo>
                          <a:pt x="1" y="31"/>
                        </a:lnTo>
                        <a:lnTo>
                          <a:pt x="5" y="38"/>
                        </a:lnTo>
                        <a:lnTo>
                          <a:pt x="5" y="41"/>
                        </a:lnTo>
                        <a:lnTo>
                          <a:pt x="2" y="43"/>
                        </a:lnTo>
                        <a:lnTo>
                          <a:pt x="1" y="45"/>
                        </a:lnTo>
                        <a:lnTo>
                          <a:pt x="0" y="48"/>
                        </a:lnTo>
                        <a:lnTo>
                          <a:pt x="0" y="49"/>
                        </a:lnTo>
                        <a:lnTo>
                          <a:pt x="1" y="50"/>
                        </a:lnTo>
                        <a:lnTo>
                          <a:pt x="3" y="51"/>
                        </a:lnTo>
                        <a:lnTo>
                          <a:pt x="4" y="53"/>
                        </a:lnTo>
                        <a:lnTo>
                          <a:pt x="3" y="56"/>
                        </a:lnTo>
                        <a:lnTo>
                          <a:pt x="3" y="59"/>
                        </a:lnTo>
                        <a:lnTo>
                          <a:pt x="4" y="62"/>
                        </a:lnTo>
                        <a:lnTo>
                          <a:pt x="6" y="65"/>
                        </a:lnTo>
                        <a:lnTo>
                          <a:pt x="13" y="66"/>
                        </a:lnTo>
                        <a:lnTo>
                          <a:pt x="14" y="68"/>
                        </a:lnTo>
                        <a:lnTo>
                          <a:pt x="14" y="70"/>
                        </a:lnTo>
                        <a:lnTo>
                          <a:pt x="13" y="73"/>
                        </a:lnTo>
                        <a:lnTo>
                          <a:pt x="13" y="73"/>
                        </a:lnTo>
                        <a:lnTo>
                          <a:pt x="16" y="74"/>
                        </a:lnTo>
                        <a:lnTo>
                          <a:pt x="18" y="73"/>
                        </a:lnTo>
                        <a:lnTo>
                          <a:pt x="23" y="71"/>
                        </a:lnTo>
                        <a:lnTo>
                          <a:pt x="23" y="69"/>
                        </a:lnTo>
                        <a:lnTo>
                          <a:pt x="26" y="65"/>
                        </a:lnTo>
                        <a:lnTo>
                          <a:pt x="27" y="65"/>
                        </a:lnTo>
                        <a:lnTo>
                          <a:pt x="28" y="63"/>
                        </a:lnTo>
                        <a:lnTo>
                          <a:pt x="33" y="61"/>
                        </a:lnTo>
                        <a:lnTo>
                          <a:pt x="36" y="61"/>
                        </a:lnTo>
                        <a:lnTo>
                          <a:pt x="39" y="61"/>
                        </a:lnTo>
                        <a:lnTo>
                          <a:pt x="50" y="68"/>
                        </a:lnTo>
                        <a:lnTo>
                          <a:pt x="55" y="70"/>
                        </a:lnTo>
                        <a:lnTo>
                          <a:pt x="56" y="71"/>
                        </a:lnTo>
                        <a:lnTo>
                          <a:pt x="56" y="75"/>
                        </a:lnTo>
                        <a:lnTo>
                          <a:pt x="60" y="85"/>
                        </a:lnTo>
                        <a:lnTo>
                          <a:pt x="61" y="88"/>
                        </a:lnTo>
                        <a:lnTo>
                          <a:pt x="61" y="90"/>
                        </a:lnTo>
                        <a:lnTo>
                          <a:pt x="67" y="96"/>
                        </a:lnTo>
                        <a:lnTo>
                          <a:pt x="70" y="100"/>
                        </a:lnTo>
                        <a:lnTo>
                          <a:pt x="71" y="104"/>
                        </a:lnTo>
                        <a:lnTo>
                          <a:pt x="73" y="103"/>
                        </a:lnTo>
                        <a:lnTo>
                          <a:pt x="75" y="103"/>
                        </a:lnTo>
                        <a:lnTo>
                          <a:pt x="78" y="105"/>
                        </a:lnTo>
                        <a:lnTo>
                          <a:pt x="82" y="111"/>
                        </a:lnTo>
                        <a:lnTo>
                          <a:pt x="84" y="112"/>
                        </a:lnTo>
                        <a:lnTo>
                          <a:pt x="89" y="118"/>
                        </a:lnTo>
                        <a:lnTo>
                          <a:pt x="93" y="122"/>
                        </a:lnTo>
                        <a:lnTo>
                          <a:pt x="101" y="128"/>
                        </a:lnTo>
                        <a:lnTo>
                          <a:pt x="102" y="127"/>
                        </a:lnTo>
                        <a:lnTo>
                          <a:pt x="110" y="128"/>
                        </a:lnTo>
                        <a:lnTo>
                          <a:pt x="112" y="128"/>
                        </a:lnTo>
                        <a:lnTo>
                          <a:pt x="116" y="133"/>
                        </a:lnTo>
                        <a:lnTo>
                          <a:pt x="117" y="136"/>
                        </a:lnTo>
                        <a:lnTo>
                          <a:pt x="122" y="138"/>
                        </a:lnTo>
                        <a:lnTo>
                          <a:pt x="122" y="139"/>
                        </a:lnTo>
                        <a:lnTo>
                          <a:pt x="122" y="142"/>
                        </a:lnTo>
                        <a:lnTo>
                          <a:pt x="127" y="140"/>
                        </a:lnTo>
                        <a:lnTo>
                          <a:pt x="129" y="141"/>
                        </a:lnTo>
                        <a:lnTo>
                          <a:pt x="130" y="143"/>
                        </a:lnTo>
                        <a:lnTo>
                          <a:pt x="131" y="146"/>
                        </a:lnTo>
                        <a:lnTo>
                          <a:pt x="130" y="148"/>
                        </a:lnTo>
                        <a:lnTo>
                          <a:pt x="132" y="150"/>
                        </a:lnTo>
                        <a:lnTo>
                          <a:pt x="135" y="151"/>
                        </a:lnTo>
                        <a:lnTo>
                          <a:pt x="137" y="153"/>
                        </a:lnTo>
                        <a:lnTo>
                          <a:pt x="138" y="155"/>
                        </a:lnTo>
                        <a:lnTo>
                          <a:pt x="140" y="152"/>
                        </a:lnTo>
                        <a:lnTo>
                          <a:pt x="141" y="152"/>
                        </a:lnTo>
                        <a:lnTo>
                          <a:pt x="143" y="156"/>
                        </a:lnTo>
                        <a:lnTo>
                          <a:pt x="143" y="157"/>
                        </a:lnTo>
                        <a:lnTo>
                          <a:pt x="144" y="161"/>
                        </a:lnTo>
                        <a:lnTo>
                          <a:pt x="147" y="167"/>
                        </a:lnTo>
                        <a:lnTo>
                          <a:pt x="149" y="172"/>
                        </a:lnTo>
                        <a:lnTo>
                          <a:pt x="151" y="178"/>
                        </a:lnTo>
                        <a:lnTo>
                          <a:pt x="147" y="180"/>
                        </a:lnTo>
                        <a:lnTo>
                          <a:pt x="144" y="182"/>
                        </a:lnTo>
                        <a:lnTo>
                          <a:pt x="145" y="184"/>
                        </a:lnTo>
                        <a:lnTo>
                          <a:pt x="144" y="188"/>
                        </a:lnTo>
                        <a:lnTo>
                          <a:pt x="143" y="191"/>
                        </a:lnTo>
                        <a:lnTo>
                          <a:pt x="143" y="194"/>
                        </a:lnTo>
                        <a:lnTo>
                          <a:pt x="143" y="196"/>
                        </a:lnTo>
                        <a:lnTo>
                          <a:pt x="144" y="196"/>
                        </a:lnTo>
                        <a:lnTo>
                          <a:pt x="144" y="196"/>
                        </a:lnTo>
                        <a:lnTo>
                          <a:pt x="145" y="196"/>
                        </a:lnTo>
                        <a:lnTo>
                          <a:pt x="148" y="196"/>
                        </a:lnTo>
                        <a:lnTo>
                          <a:pt x="149" y="196"/>
                        </a:lnTo>
                        <a:lnTo>
                          <a:pt x="151" y="191"/>
                        </a:lnTo>
                        <a:lnTo>
                          <a:pt x="152" y="190"/>
                        </a:lnTo>
                        <a:lnTo>
                          <a:pt x="154" y="188"/>
                        </a:lnTo>
                        <a:lnTo>
                          <a:pt x="156" y="187"/>
                        </a:lnTo>
                        <a:lnTo>
                          <a:pt x="157" y="186"/>
                        </a:lnTo>
                        <a:lnTo>
                          <a:pt x="157" y="179"/>
                        </a:lnTo>
                        <a:lnTo>
                          <a:pt x="157" y="178"/>
                        </a:lnTo>
                        <a:lnTo>
                          <a:pt x="160" y="177"/>
                        </a:lnTo>
                        <a:lnTo>
                          <a:pt x="163" y="175"/>
                        </a:lnTo>
                        <a:lnTo>
                          <a:pt x="164" y="175"/>
                        </a:lnTo>
                        <a:lnTo>
                          <a:pt x="165" y="174"/>
                        </a:lnTo>
                        <a:lnTo>
                          <a:pt x="165" y="170"/>
                        </a:lnTo>
                        <a:lnTo>
                          <a:pt x="164" y="169"/>
                        </a:lnTo>
                        <a:lnTo>
                          <a:pt x="164" y="166"/>
                        </a:lnTo>
                        <a:lnTo>
                          <a:pt x="163" y="164"/>
                        </a:lnTo>
                        <a:lnTo>
                          <a:pt x="160" y="163"/>
                        </a:lnTo>
                        <a:lnTo>
                          <a:pt x="159" y="161"/>
                        </a:lnTo>
                        <a:lnTo>
                          <a:pt x="156" y="160"/>
                        </a:lnTo>
                        <a:lnTo>
                          <a:pt x="156" y="157"/>
                        </a:lnTo>
                        <a:lnTo>
                          <a:pt x="157" y="151"/>
                        </a:lnTo>
                        <a:lnTo>
                          <a:pt x="160" y="147"/>
                        </a:lnTo>
                        <a:lnTo>
                          <a:pt x="163" y="144"/>
                        </a:lnTo>
                        <a:lnTo>
                          <a:pt x="166" y="143"/>
                        </a:lnTo>
                        <a:lnTo>
                          <a:pt x="171" y="147"/>
                        </a:lnTo>
                        <a:lnTo>
                          <a:pt x="175" y="148"/>
                        </a:lnTo>
                        <a:lnTo>
                          <a:pt x="178" y="149"/>
                        </a:lnTo>
                        <a:lnTo>
                          <a:pt x="179" y="152"/>
                        </a:lnTo>
                        <a:lnTo>
                          <a:pt x="181" y="156"/>
                        </a:lnTo>
                        <a:lnTo>
                          <a:pt x="185" y="157"/>
                        </a:lnTo>
                        <a:lnTo>
                          <a:pt x="185" y="157"/>
                        </a:lnTo>
                        <a:lnTo>
                          <a:pt x="187" y="152"/>
                        </a:lnTo>
                        <a:lnTo>
                          <a:pt x="186" y="150"/>
                        </a:lnTo>
                        <a:lnTo>
                          <a:pt x="184" y="147"/>
                        </a:lnTo>
                        <a:lnTo>
                          <a:pt x="181" y="144"/>
                        </a:lnTo>
                        <a:lnTo>
                          <a:pt x="178" y="139"/>
                        </a:lnTo>
                        <a:lnTo>
                          <a:pt x="168" y="135"/>
                        </a:lnTo>
                        <a:lnTo>
                          <a:pt x="165" y="132"/>
                        </a:lnTo>
                        <a:lnTo>
                          <a:pt x="162" y="131"/>
                        </a:lnTo>
                        <a:lnTo>
                          <a:pt x="152" y="126"/>
                        </a:lnTo>
                        <a:lnTo>
                          <a:pt x="149" y="125"/>
                        </a:lnTo>
                        <a:lnTo>
                          <a:pt x="148" y="124"/>
                        </a:lnTo>
                        <a:lnTo>
                          <a:pt x="147" y="124"/>
                        </a:lnTo>
                        <a:lnTo>
                          <a:pt x="145" y="123"/>
                        </a:lnTo>
                        <a:lnTo>
                          <a:pt x="145" y="121"/>
                        </a:lnTo>
                        <a:lnTo>
                          <a:pt x="147" y="119"/>
                        </a:lnTo>
                        <a:lnTo>
                          <a:pt x="149" y="118"/>
                        </a:lnTo>
                        <a:lnTo>
                          <a:pt x="149" y="115"/>
                        </a:lnTo>
                        <a:lnTo>
                          <a:pt x="148" y="113"/>
                        </a:lnTo>
                        <a:lnTo>
                          <a:pt x="145" y="113"/>
                        </a:lnTo>
                        <a:lnTo>
                          <a:pt x="144" y="114"/>
                        </a:lnTo>
                        <a:lnTo>
                          <a:pt x="146" y="113"/>
                        </a:lnTo>
                        <a:lnTo>
                          <a:pt x="144" y="114"/>
                        </a:lnTo>
                        <a:lnTo>
                          <a:pt x="135" y="114"/>
                        </a:lnTo>
                        <a:lnTo>
                          <a:pt x="135" y="116"/>
                        </a:lnTo>
                        <a:lnTo>
                          <a:pt x="131" y="113"/>
                        </a:lnTo>
                        <a:lnTo>
                          <a:pt x="128" y="110"/>
                        </a:lnTo>
                        <a:lnTo>
                          <a:pt x="127" y="110"/>
                        </a:lnTo>
                        <a:lnTo>
                          <a:pt x="126" y="108"/>
                        </a:lnTo>
                        <a:lnTo>
                          <a:pt x="125" y="108"/>
                        </a:lnTo>
                        <a:lnTo>
                          <a:pt x="119" y="102"/>
                        </a:lnTo>
                        <a:lnTo>
                          <a:pt x="117" y="100"/>
                        </a:lnTo>
                        <a:lnTo>
                          <a:pt x="115" y="96"/>
                        </a:lnTo>
                        <a:lnTo>
                          <a:pt x="113" y="91"/>
                        </a:lnTo>
                        <a:lnTo>
                          <a:pt x="112" y="89"/>
                        </a:lnTo>
                        <a:lnTo>
                          <a:pt x="110" y="82"/>
                        </a:lnTo>
                        <a:lnTo>
                          <a:pt x="108" y="78"/>
                        </a:lnTo>
                        <a:lnTo>
                          <a:pt x="107" y="77"/>
                        </a:lnTo>
                        <a:lnTo>
                          <a:pt x="105" y="77"/>
                        </a:lnTo>
                        <a:lnTo>
                          <a:pt x="105" y="76"/>
                        </a:lnTo>
                        <a:lnTo>
                          <a:pt x="101" y="73"/>
                        </a:lnTo>
                        <a:lnTo>
                          <a:pt x="99" y="71"/>
                        </a:lnTo>
                        <a:lnTo>
                          <a:pt x="93" y="69"/>
                        </a:lnTo>
                        <a:lnTo>
                          <a:pt x="91" y="66"/>
                        </a:lnTo>
                        <a:lnTo>
                          <a:pt x="89" y="63"/>
                        </a:lnTo>
                        <a:lnTo>
                          <a:pt x="88" y="61"/>
                        </a:lnTo>
                        <a:lnTo>
                          <a:pt x="88" y="56"/>
                        </a:lnTo>
                        <a:lnTo>
                          <a:pt x="89" y="51"/>
                        </a:lnTo>
                        <a:lnTo>
                          <a:pt x="91" y="49"/>
                        </a:lnTo>
                        <a:lnTo>
                          <a:pt x="91" y="48"/>
                        </a:lnTo>
                        <a:lnTo>
                          <a:pt x="90" y="45"/>
                        </a:lnTo>
                        <a:lnTo>
                          <a:pt x="88" y="45"/>
                        </a:lnTo>
                        <a:lnTo>
                          <a:pt x="87" y="40"/>
                        </a:lnTo>
                        <a:lnTo>
                          <a:pt x="88" y="39"/>
                        </a:lnTo>
                        <a:lnTo>
                          <a:pt x="91" y="36"/>
                        </a:lnTo>
                        <a:lnTo>
                          <a:pt x="92" y="36"/>
                        </a:lnTo>
                        <a:lnTo>
                          <a:pt x="92" y="36"/>
                        </a:lnTo>
                        <a:lnTo>
                          <a:pt x="94" y="36"/>
                        </a:lnTo>
                        <a:lnTo>
                          <a:pt x="103" y="31"/>
                        </a:lnTo>
                        <a:lnTo>
                          <a:pt x="106" y="32"/>
                        </a:lnTo>
                        <a:lnTo>
                          <a:pt x="109" y="31"/>
                        </a:lnTo>
                        <a:lnTo>
                          <a:pt x="110" y="31"/>
                        </a:lnTo>
                        <a:lnTo>
                          <a:pt x="111" y="32"/>
                        </a:lnTo>
                        <a:lnTo>
                          <a:pt x="110" y="35"/>
                        </a:lnTo>
                        <a:lnTo>
                          <a:pt x="110" y="35"/>
                        </a:lnTo>
                        <a:lnTo>
                          <a:pt x="111" y="36"/>
                        </a:lnTo>
                        <a:lnTo>
                          <a:pt x="113" y="35"/>
                        </a:lnTo>
                        <a:lnTo>
                          <a:pt x="114" y="34"/>
                        </a:lnTo>
                        <a:lnTo>
                          <a:pt x="114" y="33"/>
                        </a:lnTo>
                        <a:lnTo>
                          <a:pt x="113" y="32"/>
                        </a:lnTo>
                        <a:lnTo>
                          <a:pt x="113" y="31"/>
                        </a:lnTo>
                        <a:lnTo>
                          <a:pt x="112" y="30"/>
                        </a:lnTo>
                        <a:lnTo>
                          <a:pt x="109" y="29"/>
                        </a:lnTo>
                        <a:lnTo>
                          <a:pt x="109" y="28"/>
                        </a:lnTo>
                        <a:lnTo>
                          <a:pt x="109" y="26"/>
                        </a:lnTo>
                        <a:lnTo>
                          <a:pt x="108" y="24"/>
                        </a:lnTo>
                        <a:lnTo>
                          <a:pt x="108" y="22"/>
                        </a:lnTo>
                        <a:lnTo>
                          <a:pt x="108" y="20"/>
                        </a:lnTo>
                        <a:lnTo>
                          <a:pt x="107" y="20"/>
                        </a:lnTo>
                        <a:lnTo>
                          <a:pt x="106" y="19"/>
                        </a:lnTo>
                        <a:lnTo>
                          <a:pt x="106" y="18"/>
                        </a:lnTo>
                        <a:lnTo>
                          <a:pt x="107" y="16"/>
                        </a:lnTo>
                        <a:lnTo>
                          <a:pt x="110" y="13"/>
                        </a:lnTo>
                        <a:lnTo>
                          <a:pt x="108" y="13"/>
                        </a:lnTo>
                        <a:lnTo>
                          <a:pt x="104" y="12"/>
                        </a:lnTo>
                        <a:lnTo>
                          <a:pt x="95" y="11"/>
                        </a:lnTo>
                        <a:lnTo>
                          <a:pt x="92" y="9"/>
                        </a:lnTo>
                        <a:lnTo>
                          <a:pt x="91" y="9"/>
                        </a:lnTo>
                        <a:lnTo>
                          <a:pt x="87" y="6"/>
                        </a:lnTo>
                        <a:lnTo>
                          <a:pt x="86" y="4"/>
                        </a:lnTo>
                        <a:lnTo>
                          <a:pt x="86" y="2"/>
                        </a:lnTo>
                        <a:lnTo>
                          <a:pt x="86" y="1"/>
                        </a:lnTo>
                        <a:lnTo>
                          <a:pt x="85" y="0"/>
                        </a:lnTo>
                        <a:lnTo>
                          <a:pt x="83" y="0"/>
                        </a:lnTo>
                        <a:lnTo>
                          <a:pt x="82" y="1"/>
                        </a:lnTo>
                        <a:lnTo>
                          <a:pt x="79" y="2"/>
                        </a:lnTo>
                        <a:lnTo>
                          <a:pt x="74" y="2"/>
                        </a:lnTo>
                        <a:lnTo>
                          <a:pt x="68" y="5"/>
                        </a:lnTo>
                        <a:lnTo>
                          <a:pt x="63" y="6"/>
                        </a:lnTo>
                        <a:lnTo>
                          <a:pt x="62" y="6"/>
                        </a:lnTo>
                        <a:lnTo>
                          <a:pt x="58"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4" name="Freeform 59">
                    <a:extLst>
                      <a:ext uri="{FF2B5EF4-FFF2-40B4-BE49-F238E27FC236}">
                        <a16:creationId xmlns:a16="http://schemas.microsoft.com/office/drawing/2014/main" id="{CAD6A04D-D0CD-4D33-A313-9757FAF42245}"/>
                      </a:ext>
                    </a:extLst>
                  </p:cNvPr>
                  <p:cNvSpPr>
                    <a:spLocks/>
                  </p:cNvSpPr>
                  <p:nvPr/>
                </p:nvSpPr>
                <p:spPr bwMode="gray">
                  <a:xfrm>
                    <a:off x="8257848" y="5248787"/>
                    <a:ext cx="77620" cy="161658"/>
                  </a:xfrm>
                  <a:custGeom>
                    <a:avLst/>
                    <a:gdLst>
                      <a:gd name="T0" fmla="*/ 26 w 42"/>
                      <a:gd name="T1" fmla="*/ 0 h 88"/>
                      <a:gd name="T2" fmla="*/ 32 w 42"/>
                      <a:gd name="T3" fmla="*/ 2 h 88"/>
                      <a:gd name="T4" fmla="*/ 33 w 42"/>
                      <a:gd name="T5" fmla="*/ 4 h 88"/>
                      <a:gd name="T6" fmla="*/ 36 w 42"/>
                      <a:gd name="T7" fmla="*/ 6 h 88"/>
                      <a:gd name="T8" fmla="*/ 38 w 42"/>
                      <a:gd name="T9" fmla="*/ 11 h 88"/>
                      <a:gd name="T10" fmla="*/ 41 w 42"/>
                      <a:gd name="T11" fmla="*/ 22 h 88"/>
                      <a:gd name="T12" fmla="*/ 42 w 42"/>
                      <a:gd name="T13" fmla="*/ 32 h 88"/>
                      <a:gd name="T14" fmla="*/ 41 w 42"/>
                      <a:gd name="T15" fmla="*/ 40 h 88"/>
                      <a:gd name="T16" fmla="*/ 41 w 42"/>
                      <a:gd name="T17" fmla="*/ 56 h 88"/>
                      <a:gd name="T18" fmla="*/ 40 w 42"/>
                      <a:gd name="T19" fmla="*/ 70 h 88"/>
                      <a:gd name="T20" fmla="*/ 39 w 42"/>
                      <a:gd name="T21" fmla="*/ 74 h 88"/>
                      <a:gd name="T22" fmla="*/ 39 w 42"/>
                      <a:gd name="T23" fmla="*/ 76 h 88"/>
                      <a:gd name="T24" fmla="*/ 36 w 42"/>
                      <a:gd name="T25" fmla="*/ 78 h 88"/>
                      <a:gd name="T26" fmla="*/ 29 w 42"/>
                      <a:gd name="T27" fmla="*/ 77 h 88"/>
                      <a:gd name="T28" fmla="*/ 26 w 42"/>
                      <a:gd name="T29" fmla="*/ 79 h 88"/>
                      <a:gd name="T30" fmla="*/ 24 w 42"/>
                      <a:gd name="T31" fmla="*/ 84 h 88"/>
                      <a:gd name="T32" fmla="*/ 21 w 42"/>
                      <a:gd name="T33" fmla="*/ 87 h 88"/>
                      <a:gd name="T34" fmla="*/ 16 w 42"/>
                      <a:gd name="T35" fmla="*/ 88 h 88"/>
                      <a:gd name="T36" fmla="*/ 13 w 42"/>
                      <a:gd name="T37" fmla="*/ 86 h 88"/>
                      <a:gd name="T38" fmla="*/ 8 w 42"/>
                      <a:gd name="T39" fmla="*/ 78 h 88"/>
                      <a:gd name="T40" fmla="*/ 7 w 42"/>
                      <a:gd name="T41" fmla="*/ 74 h 88"/>
                      <a:gd name="T42" fmla="*/ 7 w 42"/>
                      <a:gd name="T43" fmla="*/ 70 h 88"/>
                      <a:gd name="T44" fmla="*/ 5 w 42"/>
                      <a:gd name="T45" fmla="*/ 67 h 88"/>
                      <a:gd name="T46" fmla="*/ 7 w 42"/>
                      <a:gd name="T47" fmla="*/ 56 h 88"/>
                      <a:gd name="T48" fmla="*/ 9 w 42"/>
                      <a:gd name="T49" fmla="*/ 54 h 88"/>
                      <a:gd name="T50" fmla="*/ 9 w 42"/>
                      <a:gd name="T51" fmla="*/ 51 h 88"/>
                      <a:gd name="T52" fmla="*/ 8 w 42"/>
                      <a:gd name="T53" fmla="*/ 49 h 88"/>
                      <a:gd name="T54" fmla="*/ 5 w 42"/>
                      <a:gd name="T55" fmla="*/ 27 h 88"/>
                      <a:gd name="T56" fmla="*/ 4 w 42"/>
                      <a:gd name="T57" fmla="*/ 27 h 88"/>
                      <a:gd name="T58" fmla="*/ 1 w 42"/>
                      <a:gd name="T59" fmla="*/ 27 h 88"/>
                      <a:gd name="T60" fmla="*/ 0 w 42"/>
                      <a:gd name="T61" fmla="*/ 24 h 88"/>
                      <a:gd name="T62" fmla="*/ 0 w 42"/>
                      <a:gd name="T63" fmla="*/ 13 h 88"/>
                      <a:gd name="T64" fmla="*/ 0 w 42"/>
                      <a:gd name="T65" fmla="*/ 12 h 88"/>
                      <a:gd name="T66" fmla="*/ 5 w 42"/>
                      <a:gd name="T67" fmla="*/ 17 h 88"/>
                      <a:gd name="T68" fmla="*/ 10 w 42"/>
                      <a:gd name="T69" fmla="*/ 16 h 88"/>
                      <a:gd name="T70" fmla="*/ 20 w 42"/>
                      <a:gd name="T71" fmla="*/ 6 h 88"/>
                      <a:gd name="T72" fmla="*/ 23 w 42"/>
                      <a:gd name="T73" fmla="*/ 5 h 88"/>
                      <a:gd name="T74" fmla="*/ 26 w 42"/>
                      <a:gd name="T7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88">
                        <a:moveTo>
                          <a:pt x="26" y="0"/>
                        </a:moveTo>
                        <a:cubicBezTo>
                          <a:pt x="32" y="2"/>
                          <a:pt x="32" y="2"/>
                          <a:pt x="32" y="2"/>
                        </a:cubicBezTo>
                        <a:cubicBezTo>
                          <a:pt x="33" y="4"/>
                          <a:pt x="33" y="4"/>
                          <a:pt x="33" y="4"/>
                        </a:cubicBezTo>
                        <a:cubicBezTo>
                          <a:pt x="36" y="6"/>
                          <a:pt x="36" y="6"/>
                          <a:pt x="36" y="6"/>
                        </a:cubicBezTo>
                        <a:cubicBezTo>
                          <a:pt x="38" y="11"/>
                          <a:pt x="38" y="11"/>
                          <a:pt x="38" y="11"/>
                        </a:cubicBezTo>
                        <a:cubicBezTo>
                          <a:pt x="41" y="22"/>
                          <a:pt x="41" y="22"/>
                          <a:pt x="41" y="22"/>
                        </a:cubicBezTo>
                        <a:cubicBezTo>
                          <a:pt x="42" y="32"/>
                          <a:pt x="42" y="32"/>
                          <a:pt x="42" y="32"/>
                        </a:cubicBezTo>
                        <a:cubicBezTo>
                          <a:pt x="41" y="40"/>
                          <a:pt x="41" y="40"/>
                          <a:pt x="41" y="40"/>
                        </a:cubicBezTo>
                        <a:cubicBezTo>
                          <a:pt x="41" y="56"/>
                          <a:pt x="41" y="56"/>
                          <a:pt x="41" y="56"/>
                        </a:cubicBezTo>
                        <a:cubicBezTo>
                          <a:pt x="40" y="70"/>
                          <a:pt x="40" y="70"/>
                          <a:pt x="40" y="70"/>
                        </a:cubicBezTo>
                        <a:cubicBezTo>
                          <a:pt x="39" y="74"/>
                          <a:pt x="39" y="74"/>
                          <a:pt x="39" y="74"/>
                        </a:cubicBezTo>
                        <a:cubicBezTo>
                          <a:pt x="39" y="76"/>
                          <a:pt x="39" y="76"/>
                          <a:pt x="39" y="76"/>
                        </a:cubicBezTo>
                        <a:cubicBezTo>
                          <a:pt x="36" y="78"/>
                          <a:pt x="36" y="78"/>
                          <a:pt x="36" y="78"/>
                        </a:cubicBezTo>
                        <a:cubicBezTo>
                          <a:pt x="29" y="77"/>
                          <a:pt x="29" y="77"/>
                          <a:pt x="29" y="77"/>
                        </a:cubicBezTo>
                        <a:cubicBezTo>
                          <a:pt x="26" y="79"/>
                          <a:pt x="26" y="79"/>
                          <a:pt x="26" y="79"/>
                        </a:cubicBezTo>
                        <a:cubicBezTo>
                          <a:pt x="24" y="84"/>
                          <a:pt x="24" y="84"/>
                          <a:pt x="24" y="84"/>
                        </a:cubicBezTo>
                        <a:cubicBezTo>
                          <a:pt x="21" y="87"/>
                          <a:pt x="21" y="87"/>
                          <a:pt x="21" y="87"/>
                        </a:cubicBezTo>
                        <a:cubicBezTo>
                          <a:pt x="16" y="88"/>
                          <a:pt x="16" y="88"/>
                          <a:pt x="16" y="88"/>
                        </a:cubicBezTo>
                        <a:cubicBezTo>
                          <a:pt x="13" y="86"/>
                          <a:pt x="13" y="86"/>
                          <a:pt x="13" y="86"/>
                        </a:cubicBezTo>
                        <a:cubicBezTo>
                          <a:pt x="8" y="78"/>
                          <a:pt x="8" y="78"/>
                          <a:pt x="8" y="78"/>
                        </a:cubicBezTo>
                        <a:cubicBezTo>
                          <a:pt x="7" y="74"/>
                          <a:pt x="7" y="74"/>
                          <a:pt x="7" y="74"/>
                        </a:cubicBezTo>
                        <a:cubicBezTo>
                          <a:pt x="7" y="70"/>
                          <a:pt x="7" y="70"/>
                          <a:pt x="7" y="70"/>
                        </a:cubicBezTo>
                        <a:cubicBezTo>
                          <a:pt x="5" y="67"/>
                          <a:pt x="5" y="67"/>
                          <a:pt x="5" y="67"/>
                        </a:cubicBezTo>
                        <a:cubicBezTo>
                          <a:pt x="7" y="56"/>
                          <a:pt x="7" y="56"/>
                          <a:pt x="7" y="56"/>
                        </a:cubicBezTo>
                        <a:cubicBezTo>
                          <a:pt x="9" y="54"/>
                          <a:pt x="9" y="54"/>
                          <a:pt x="9" y="54"/>
                        </a:cubicBezTo>
                        <a:cubicBezTo>
                          <a:pt x="9" y="51"/>
                          <a:pt x="9" y="51"/>
                          <a:pt x="9" y="51"/>
                        </a:cubicBezTo>
                        <a:cubicBezTo>
                          <a:pt x="8" y="49"/>
                          <a:pt x="8" y="49"/>
                          <a:pt x="8" y="49"/>
                        </a:cubicBezTo>
                        <a:cubicBezTo>
                          <a:pt x="5" y="41"/>
                          <a:pt x="10" y="39"/>
                          <a:pt x="5" y="27"/>
                        </a:cubicBezTo>
                        <a:cubicBezTo>
                          <a:pt x="4" y="27"/>
                          <a:pt x="4" y="27"/>
                          <a:pt x="4" y="27"/>
                        </a:cubicBezTo>
                        <a:cubicBezTo>
                          <a:pt x="1" y="27"/>
                          <a:pt x="1" y="27"/>
                          <a:pt x="1" y="27"/>
                        </a:cubicBezTo>
                        <a:cubicBezTo>
                          <a:pt x="0" y="24"/>
                          <a:pt x="0" y="24"/>
                          <a:pt x="0" y="24"/>
                        </a:cubicBezTo>
                        <a:cubicBezTo>
                          <a:pt x="0" y="13"/>
                          <a:pt x="0" y="13"/>
                          <a:pt x="0" y="13"/>
                        </a:cubicBezTo>
                        <a:cubicBezTo>
                          <a:pt x="0" y="12"/>
                          <a:pt x="0" y="12"/>
                          <a:pt x="0" y="12"/>
                        </a:cubicBezTo>
                        <a:cubicBezTo>
                          <a:pt x="5" y="17"/>
                          <a:pt x="5" y="17"/>
                          <a:pt x="5" y="17"/>
                        </a:cubicBezTo>
                        <a:cubicBezTo>
                          <a:pt x="10" y="16"/>
                          <a:pt x="10" y="16"/>
                          <a:pt x="10" y="16"/>
                        </a:cubicBezTo>
                        <a:cubicBezTo>
                          <a:pt x="20" y="6"/>
                          <a:pt x="20" y="6"/>
                          <a:pt x="20" y="6"/>
                        </a:cubicBezTo>
                        <a:cubicBezTo>
                          <a:pt x="23" y="5"/>
                          <a:pt x="23" y="5"/>
                          <a:pt x="23" y="5"/>
                        </a:cubicBezTo>
                        <a:cubicBezTo>
                          <a:pt x="26" y="0"/>
                          <a:pt x="26" y="0"/>
                          <a:pt x="26" y="0"/>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55" name="Freeform 479">
                  <a:extLst>
                    <a:ext uri="{FF2B5EF4-FFF2-40B4-BE49-F238E27FC236}">
                      <a16:creationId xmlns:a16="http://schemas.microsoft.com/office/drawing/2014/main" id="{A28033E1-037E-49B8-8EDB-E3318A00F0EE}"/>
                    </a:ext>
                  </a:extLst>
                </p:cNvPr>
                <p:cNvSpPr>
                  <a:spLocks/>
                </p:cNvSpPr>
                <p:nvPr/>
              </p:nvSpPr>
              <p:spPr bwMode="gray">
                <a:xfrm>
                  <a:off x="8322537" y="4692677"/>
                  <a:ext cx="391341" cy="190758"/>
                </a:xfrm>
                <a:custGeom>
                  <a:avLst/>
                  <a:gdLst>
                    <a:gd name="T0" fmla="*/ 68 w 121"/>
                    <a:gd name="T1" fmla="*/ 8 h 59"/>
                    <a:gd name="T2" fmla="*/ 61 w 121"/>
                    <a:gd name="T3" fmla="*/ 12 h 59"/>
                    <a:gd name="T4" fmla="*/ 54 w 121"/>
                    <a:gd name="T5" fmla="*/ 17 h 59"/>
                    <a:gd name="T6" fmla="*/ 53 w 121"/>
                    <a:gd name="T7" fmla="*/ 26 h 59"/>
                    <a:gd name="T8" fmla="*/ 55 w 121"/>
                    <a:gd name="T9" fmla="*/ 33 h 59"/>
                    <a:gd name="T10" fmla="*/ 51 w 121"/>
                    <a:gd name="T11" fmla="*/ 31 h 59"/>
                    <a:gd name="T12" fmla="*/ 44 w 121"/>
                    <a:gd name="T13" fmla="*/ 30 h 59"/>
                    <a:gd name="T14" fmla="*/ 33 w 121"/>
                    <a:gd name="T15" fmla="*/ 33 h 59"/>
                    <a:gd name="T16" fmla="*/ 23 w 121"/>
                    <a:gd name="T17" fmla="*/ 37 h 59"/>
                    <a:gd name="T18" fmla="*/ 16 w 121"/>
                    <a:gd name="T19" fmla="*/ 34 h 59"/>
                    <a:gd name="T20" fmla="*/ 14 w 121"/>
                    <a:gd name="T21" fmla="*/ 38 h 59"/>
                    <a:gd name="T22" fmla="*/ 9 w 121"/>
                    <a:gd name="T23" fmla="*/ 37 h 59"/>
                    <a:gd name="T24" fmla="*/ 5 w 121"/>
                    <a:gd name="T25" fmla="*/ 34 h 59"/>
                    <a:gd name="T26" fmla="*/ 0 w 121"/>
                    <a:gd name="T27" fmla="*/ 35 h 59"/>
                    <a:gd name="T28" fmla="*/ 4 w 121"/>
                    <a:gd name="T29" fmla="*/ 39 h 59"/>
                    <a:gd name="T30" fmla="*/ 4 w 121"/>
                    <a:gd name="T31" fmla="*/ 45 h 59"/>
                    <a:gd name="T32" fmla="*/ 4 w 121"/>
                    <a:gd name="T33" fmla="*/ 48 h 59"/>
                    <a:gd name="T34" fmla="*/ 10 w 121"/>
                    <a:gd name="T35" fmla="*/ 50 h 59"/>
                    <a:gd name="T36" fmla="*/ 14 w 121"/>
                    <a:gd name="T37" fmla="*/ 50 h 59"/>
                    <a:gd name="T38" fmla="*/ 19 w 121"/>
                    <a:gd name="T39" fmla="*/ 51 h 59"/>
                    <a:gd name="T40" fmla="*/ 30 w 121"/>
                    <a:gd name="T41" fmla="*/ 47 h 59"/>
                    <a:gd name="T42" fmla="*/ 38 w 121"/>
                    <a:gd name="T43" fmla="*/ 46 h 59"/>
                    <a:gd name="T44" fmla="*/ 41 w 121"/>
                    <a:gd name="T45" fmla="*/ 45 h 59"/>
                    <a:gd name="T46" fmla="*/ 42 w 121"/>
                    <a:gd name="T47" fmla="*/ 47 h 59"/>
                    <a:gd name="T48" fmla="*/ 43 w 121"/>
                    <a:gd name="T49" fmla="*/ 51 h 59"/>
                    <a:gd name="T50" fmla="*/ 48 w 121"/>
                    <a:gd name="T51" fmla="*/ 54 h 59"/>
                    <a:gd name="T52" fmla="*/ 60 w 121"/>
                    <a:gd name="T53" fmla="*/ 57 h 59"/>
                    <a:gd name="T54" fmla="*/ 66 w 121"/>
                    <a:gd name="T55" fmla="*/ 58 h 59"/>
                    <a:gd name="T56" fmla="*/ 79 w 121"/>
                    <a:gd name="T57" fmla="*/ 59 h 59"/>
                    <a:gd name="T58" fmla="*/ 84 w 121"/>
                    <a:gd name="T59" fmla="*/ 55 h 59"/>
                    <a:gd name="T60" fmla="*/ 94 w 121"/>
                    <a:gd name="T61" fmla="*/ 55 h 59"/>
                    <a:gd name="T62" fmla="*/ 96 w 121"/>
                    <a:gd name="T63" fmla="*/ 52 h 59"/>
                    <a:gd name="T64" fmla="*/ 101 w 121"/>
                    <a:gd name="T65" fmla="*/ 51 h 59"/>
                    <a:gd name="T66" fmla="*/ 107 w 121"/>
                    <a:gd name="T67" fmla="*/ 46 h 59"/>
                    <a:gd name="T68" fmla="*/ 110 w 121"/>
                    <a:gd name="T69" fmla="*/ 42 h 59"/>
                    <a:gd name="T70" fmla="*/ 113 w 121"/>
                    <a:gd name="T71" fmla="*/ 34 h 59"/>
                    <a:gd name="T72" fmla="*/ 112 w 121"/>
                    <a:gd name="T73" fmla="*/ 30 h 59"/>
                    <a:gd name="T74" fmla="*/ 121 w 121"/>
                    <a:gd name="T75" fmla="*/ 27 h 59"/>
                    <a:gd name="T76" fmla="*/ 118 w 121"/>
                    <a:gd name="T77" fmla="*/ 17 h 59"/>
                    <a:gd name="T78" fmla="*/ 117 w 121"/>
                    <a:gd name="T79" fmla="*/ 7 h 59"/>
                    <a:gd name="T80" fmla="*/ 104 w 121"/>
                    <a:gd name="T81" fmla="*/ 5 h 59"/>
                    <a:gd name="T82" fmla="*/ 98 w 121"/>
                    <a:gd name="T83" fmla="*/ 0 h 59"/>
                    <a:gd name="T84" fmla="*/ 86 w 121"/>
                    <a:gd name="T85" fmla="*/ 3 h 59"/>
                    <a:gd name="T86" fmla="*/ 83 w 121"/>
                    <a:gd name="T87" fmla="*/ 7 h 59"/>
                    <a:gd name="T88" fmla="*/ 77 w 121"/>
                    <a:gd name="T89" fmla="*/ 9 h 59"/>
                    <a:gd name="T90" fmla="*/ 72 w 121"/>
                    <a:gd name="T91"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59">
                      <a:moveTo>
                        <a:pt x="68" y="6"/>
                      </a:moveTo>
                      <a:lnTo>
                        <a:pt x="68" y="8"/>
                      </a:lnTo>
                      <a:lnTo>
                        <a:pt x="62" y="9"/>
                      </a:lnTo>
                      <a:lnTo>
                        <a:pt x="61" y="12"/>
                      </a:lnTo>
                      <a:lnTo>
                        <a:pt x="60" y="15"/>
                      </a:lnTo>
                      <a:lnTo>
                        <a:pt x="54" y="17"/>
                      </a:lnTo>
                      <a:lnTo>
                        <a:pt x="52" y="21"/>
                      </a:lnTo>
                      <a:lnTo>
                        <a:pt x="53" y="26"/>
                      </a:lnTo>
                      <a:lnTo>
                        <a:pt x="55" y="30"/>
                      </a:lnTo>
                      <a:lnTo>
                        <a:pt x="55" y="33"/>
                      </a:lnTo>
                      <a:lnTo>
                        <a:pt x="52" y="33"/>
                      </a:lnTo>
                      <a:lnTo>
                        <a:pt x="51" y="31"/>
                      </a:lnTo>
                      <a:lnTo>
                        <a:pt x="47" y="31"/>
                      </a:lnTo>
                      <a:lnTo>
                        <a:pt x="44" y="30"/>
                      </a:lnTo>
                      <a:lnTo>
                        <a:pt x="43" y="32"/>
                      </a:lnTo>
                      <a:lnTo>
                        <a:pt x="33" y="33"/>
                      </a:lnTo>
                      <a:lnTo>
                        <a:pt x="27" y="37"/>
                      </a:lnTo>
                      <a:lnTo>
                        <a:pt x="23" y="37"/>
                      </a:lnTo>
                      <a:lnTo>
                        <a:pt x="19" y="34"/>
                      </a:lnTo>
                      <a:lnTo>
                        <a:pt x="16" y="34"/>
                      </a:lnTo>
                      <a:lnTo>
                        <a:pt x="14" y="35"/>
                      </a:lnTo>
                      <a:lnTo>
                        <a:pt x="14" y="38"/>
                      </a:lnTo>
                      <a:lnTo>
                        <a:pt x="12" y="38"/>
                      </a:lnTo>
                      <a:lnTo>
                        <a:pt x="9" y="37"/>
                      </a:lnTo>
                      <a:lnTo>
                        <a:pt x="8" y="35"/>
                      </a:lnTo>
                      <a:lnTo>
                        <a:pt x="5" y="34"/>
                      </a:lnTo>
                      <a:lnTo>
                        <a:pt x="3" y="34"/>
                      </a:lnTo>
                      <a:lnTo>
                        <a:pt x="0" y="35"/>
                      </a:lnTo>
                      <a:lnTo>
                        <a:pt x="1" y="38"/>
                      </a:lnTo>
                      <a:lnTo>
                        <a:pt x="4" y="39"/>
                      </a:lnTo>
                      <a:lnTo>
                        <a:pt x="4" y="41"/>
                      </a:lnTo>
                      <a:lnTo>
                        <a:pt x="4" y="45"/>
                      </a:lnTo>
                      <a:lnTo>
                        <a:pt x="3" y="47"/>
                      </a:lnTo>
                      <a:lnTo>
                        <a:pt x="4" y="48"/>
                      </a:lnTo>
                      <a:lnTo>
                        <a:pt x="8" y="49"/>
                      </a:lnTo>
                      <a:lnTo>
                        <a:pt x="10" y="50"/>
                      </a:lnTo>
                      <a:lnTo>
                        <a:pt x="12" y="49"/>
                      </a:lnTo>
                      <a:lnTo>
                        <a:pt x="14" y="50"/>
                      </a:lnTo>
                      <a:lnTo>
                        <a:pt x="18" y="51"/>
                      </a:lnTo>
                      <a:lnTo>
                        <a:pt x="19" y="51"/>
                      </a:lnTo>
                      <a:lnTo>
                        <a:pt x="24" y="50"/>
                      </a:lnTo>
                      <a:lnTo>
                        <a:pt x="30" y="47"/>
                      </a:lnTo>
                      <a:lnTo>
                        <a:pt x="35" y="47"/>
                      </a:lnTo>
                      <a:lnTo>
                        <a:pt x="38" y="46"/>
                      </a:lnTo>
                      <a:lnTo>
                        <a:pt x="39" y="45"/>
                      </a:lnTo>
                      <a:lnTo>
                        <a:pt x="41" y="45"/>
                      </a:lnTo>
                      <a:lnTo>
                        <a:pt x="42" y="46"/>
                      </a:lnTo>
                      <a:lnTo>
                        <a:pt x="42" y="47"/>
                      </a:lnTo>
                      <a:lnTo>
                        <a:pt x="42" y="49"/>
                      </a:lnTo>
                      <a:lnTo>
                        <a:pt x="43" y="51"/>
                      </a:lnTo>
                      <a:lnTo>
                        <a:pt x="47" y="54"/>
                      </a:lnTo>
                      <a:lnTo>
                        <a:pt x="48" y="54"/>
                      </a:lnTo>
                      <a:lnTo>
                        <a:pt x="51" y="56"/>
                      </a:lnTo>
                      <a:lnTo>
                        <a:pt x="60" y="57"/>
                      </a:lnTo>
                      <a:lnTo>
                        <a:pt x="64" y="58"/>
                      </a:lnTo>
                      <a:lnTo>
                        <a:pt x="66" y="58"/>
                      </a:lnTo>
                      <a:lnTo>
                        <a:pt x="70" y="58"/>
                      </a:lnTo>
                      <a:lnTo>
                        <a:pt x="79" y="59"/>
                      </a:lnTo>
                      <a:lnTo>
                        <a:pt x="82" y="58"/>
                      </a:lnTo>
                      <a:lnTo>
                        <a:pt x="84" y="55"/>
                      </a:lnTo>
                      <a:lnTo>
                        <a:pt x="88" y="54"/>
                      </a:lnTo>
                      <a:lnTo>
                        <a:pt x="94" y="55"/>
                      </a:lnTo>
                      <a:lnTo>
                        <a:pt x="95" y="52"/>
                      </a:lnTo>
                      <a:lnTo>
                        <a:pt x="96" y="52"/>
                      </a:lnTo>
                      <a:lnTo>
                        <a:pt x="101" y="53"/>
                      </a:lnTo>
                      <a:lnTo>
                        <a:pt x="101" y="51"/>
                      </a:lnTo>
                      <a:lnTo>
                        <a:pt x="104" y="50"/>
                      </a:lnTo>
                      <a:lnTo>
                        <a:pt x="107" y="46"/>
                      </a:lnTo>
                      <a:lnTo>
                        <a:pt x="110" y="46"/>
                      </a:lnTo>
                      <a:lnTo>
                        <a:pt x="110" y="42"/>
                      </a:lnTo>
                      <a:lnTo>
                        <a:pt x="110" y="39"/>
                      </a:lnTo>
                      <a:lnTo>
                        <a:pt x="113" y="34"/>
                      </a:lnTo>
                      <a:lnTo>
                        <a:pt x="111" y="32"/>
                      </a:lnTo>
                      <a:lnTo>
                        <a:pt x="112" y="30"/>
                      </a:lnTo>
                      <a:lnTo>
                        <a:pt x="120" y="29"/>
                      </a:lnTo>
                      <a:lnTo>
                        <a:pt x="121" y="27"/>
                      </a:lnTo>
                      <a:lnTo>
                        <a:pt x="121" y="21"/>
                      </a:lnTo>
                      <a:lnTo>
                        <a:pt x="118" y="17"/>
                      </a:lnTo>
                      <a:lnTo>
                        <a:pt x="117" y="11"/>
                      </a:lnTo>
                      <a:lnTo>
                        <a:pt x="117" y="7"/>
                      </a:lnTo>
                      <a:lnTo>
                        <a:pt x="115" y="4"/>
                      </a:lnTo>
                      <a:lnTo>
                        <a:pt x="104" y="5"/>
                      </a:lnTo>
                      <a:lnTo>
                        <a:pt x="100" y="2"/>
                      </a:lnTo>
                      <a:lnTo>
                        <a:pt x="98" y="0"/>
                      </a:lnTo>
                      <a:lnTo>
                        <a:pt x="88" y="0"/>
                      </a:lnTo>
                      <a:lnTo>
                        <a:pt x="86" y="3"/>
                      </a:lnTo>
                      <a:lnTo>
                        <a:pt x="86" y="5"/>
                      </a:lnTo>
                      <a:lnTo>
                        <a:pt x="83" y="7"/>
                      </a:lnTo>
                      <a:lnTo>
                        <a:pt x="80" y="8"/>
                      </a:lnTo>
                      <a:lnTo>
                        <a:pt x="77" y="9"/>
                      </a:lnTo>
                      <a:lnTo>
                        <a:pt x="74" y="8"/>
                      </a:lnTo>
                      <a:lnTo>
                        <a:pt x="72" y="7"/>
                      </a:lnTo>
                      <a:lnTo>
                        <a:pt x="68" y="6"/>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6" name="Freeform 485">
                  <a:extLst>
                    <a:ext uri="{FF2B5EF4-FFF2-40B4-BE49-F238E27FC236}">
                      <a16:creationId xmlns:a16="http://schemas.microsoft.com/office/drawing/2014/main" id="{B801E7FA-E5F9-4E23-8C4E-334DCAE41734}"/>
                    </a:ext>
                  </a:extLst>
                </p:cNvPr>
                <p:cNvSpPr>
                  <a:spLocks/>
                </p:cNvSpPr>
                <p:nvPr/>
              </p:nvSpPr>
              <p:spPr bwMode="gray">
                <a:xfrm>
                  <a:off x="7358743" y="5200289"/>
                  <a:ext cx="168180" cy="329782"/>
                </a:xfrm>
                <a:custGeom>
                  <a:avLst/>
                  <a:gdLst>
                    <a:gd name="T0" fmla="*/ 32 w 52"/>
                    <a:gd name="T1" fmla="*/ 94 h 102"/>
                    <a:gd name="T2" fmla="*/ 34 w 52"/>
                    <a:gd name="T3" fmla="*/ 88 h 102"/>
                    <a:gd name="T4" fmla="*/ 40 w 52"/>
                    <a:gd name="T5" fmla="*/ 82 h 102"/>
                    <a:gd name="T6" fmla="*/ 36 w 52"/>
                    <a:gd name="T7" fmla="*/ 76 h 102"/>
                    <a:gd name="T8" fmla="*/ 35 w 52"/>
                    <a:gd name="T9" fmla="*/ 68 h 102"/>
                    <a:gd name="T10" fmla="*/ 39 w 52"/>
                    <a:gd name="T11" fmla="*/ 62 h 102"/>
                    <a:gd name="T12" fmla="*/ 34 w 52"/>
                    <a:gd name="T13" fmla="*/ 56 h 102"/>
                    <a:gd name="T14" fmla="*/ 36 w 52"/>
                    <a:gd name="T15" fmla="*/ 49 h 102"/>
                    <a:gd name="T16" fmla="*/ 42 w 52"/>
                    <a:gd name="T17" fmla="*/ 45 h 102"/>
                    <a:gd name="T18" fmla="*/ 40 w 52"/>
                    <a:gd name="T19" fmla="*/ 39 h 102"/>
                    <a:gd name="T20" fmla="*/ 42 w 52"/>
                    <a:gd name="T21" fmla="*/ 32 h 102"/>
                    <a:gd name="T22" fmla="*/ 43 w 52"/>
                    <a:gd name="T23" fmla="*/ 24 h 102"/>
                    <a:gd name="T24" fmla="*/ 49 w 52"/>
                    <a:gd name="T25" fmla="*/ 15 h 102"/>
                    <a:gd name="T26" fmla="*/ 52 w 52"/>
                    <a:gd name="T27" fmla="*/ 9 h 102"/>
                    <a:gd name="T28" fmla="*/ 48 w 52"/>
                    <a:gd name="T29" fmla="*/ 3 h 102"/>
                    <a:gd name="T30" fmla="*/ 38 w 52"/>
                    <a:gd name="T31" fmla="*/ 2 h 102"/>
                    <a:gd name="T32" fmla="*/ 27 w 52"/>
                    <a:gd name="T33" fmla="*/ 3 h 102"/>
                    <a:gd name="T34" fmla="*/ 22 w 52"/>
                    <a:gd name="T35" fmla="*/ 3 h 102"/>
                    <a:gd name="T36" fmla="*/ 17 w 52"/>
                    <a:gd name="T37" fmla="*/ 0 h 102"/>
                    <a:gd name="T38" fmla="*/ 10 w 52"/>
                    <a:gd name="T39" fmla="*/ 5 h 102"/>
                    <a:gd name="T40" fmla="*/ 14 w 52"/>
                    <a:gd name="T41" fmla="*/ 21 h 102"/>
                    <a:gd name="T42" fmla="*/ 11 w 52"/>
                    <a:gd name="T43" fmla="*/ 30 h 102"/>
                    <a:gd name="T44" fmla="*/ 9 w 52"/>
                    <a:gd name="T45" fmla="*/ 37 h 102"/>
                    <a:gd name="T46" fmla="*/ 9 w 52"/>
                    <a:gd name="T47" fmla="*/ 44 h 102"/>
                    <a:gd name="T48" fmla="*/ 5 w 52"/>
                    <a:gd name="T49" fmla="*/ 53 h 102"/>
                    <a:gd name="T50" fmla="*/ 1 w 52"/>
                    <a:gd name="T51" fmla="*/ 63 h 102"/>
                    <a:gd name="T52" fmla="*/ 0 w 52"/>
                    <a:gd name="T53" fmla="*/ 68 h 102"/>
                    <a:gd name="T54" fmla="*/ 6 w 52"/>
                    <a:gd name="T55" fmla="*/ 74 h 102"/>
                    <a:gd name="T56" fmla="*/ 12 w 52"/>
                    <a:gd name="T57" fmla="*/ 72 h 102"/>
                    <a:gd name="T58" fmla="*/ 11 w 52"/>
                    <a:gd name="T59" fmla="*/ 75 h 102"/>
                    <a:gd name="T60" fmla="*/ 10 w 52"/>
                    <a:gd name="T61" fmla="*/ 83 h 102"/>
                    <a:gd name="T62" fmla="*/ 11 w 52"/>
                    <a:gd name="T63" fmla="*/ 91 h 102"/>
                    <a:gd name="T64" fmla="*/ 9 w 52"/>
                    <a:gd name="T65" fmla="*/ 98 h 102"/>
                    <a:gd name="T66" fmla="*/ 9 w 52"/>
                    <a:gd name="T67" fmla="*/ 102 h 102"/>
                    <a:gd name="T68" fmla="*/ 16 w 52"/>
                    <a:gd name="T69" fmla="*/ 101 h 102"/>
                    <a:gd name="T70" fmla="*/ 22 w 52"/>
                    <a:gd name="T71" fmla="*/ 102 h 102"/>
                    <a:gd name="T72" fmla="*/ 28 w 52"/>
                    <a:gd name="T73" fmla="*/ 101 h 102"/>
                    <a:gd name="T74" fmla="*/ 33 w 52"/>
                    <a:gd name="T75" fmla="*/ 9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 h="102">
                      <a:moveTo>
                        <a:pt x="33" y="99"/>
                      </a:moveTo>
                      <a:lnTo>
                        <a:pt x="32" y="94"/>
                      </a:lnTo>
                      <a:lnTo>
                        <a:pt x="31" y="91"/>
                      </a:lnTo>
                      <a:lnTo>
                        <a:pt x="34" y="88"/>
                      </a:lnTo>
                      <a:lnTo>
                        <a:pt x="38" y="85"/>
                      </a:lnTo>
                      <a:lnTo>
                        <a:pt x="40" y="82"/>
                      </a:lnTo>
                      <a:lnTo>
                        <a:pt x="39" y="79"/>
                      </a:lnTo>
                      <a:lnTo>
                        <a:pt x="36" y="76"/>
                      </a:lnTo>
                      <a:lnTo>
                        <a:pt x="35" y="72"/>
                      </a:lnTo>
                      <a:lnTo>
                        <a:pt x="35" y="68"/>
                      </a:lnTo>
                      <a:lnTo>
                        <a:pt x="37" y="65"/>
                      </a:lnTo>
                      <a:lnTo>
                        <a:pt x="39" y="62"/>
                      </a:lnTo>
                      <a:lnTo>
                        <a:pt x="38" y="61"/>
                      </a:lnTo>
                      <a:lnTo>
                        <a:pt x="34" y="56"/>
                      </a:lnTo>
                      <a:lnTo>
                        <a:pt x="34" y="51"/>
                      </a:lnTo>
                      <a:lnTo>
                        <a:pt x="36" y="49"/>
                      </a:lnTo>
                      <a:lnTo>
                        <a:pt x="39" y="48"/>
                      </a:lnTo>
                      <a:lnTo>
                        <a:pt x="42" y="45"/>
                      </a:lnTo>
                      <a:lnTo>
                        <a:pt x="42" y="42"/>
                      </a:lnTo>
                      <a:lnTo>
                        <a:pt x="40" y="39"/>
                      </a:lnTo>
                      <a:lnTo>
                        <a:pt x="40" y="37"/>
                      </a:lnTo>
                      <a:lnTo>
                        <a:pt x="42" y="32"/>
                      </a:lnTo>
                      <a:lnTo>
                        <a:pt x="43" y="28"/>
                      </a:lnTo>
                      <a:lnTo>
                        <a:pt x="43" y="24"/>
                      </a:lnTo>
                      <a:lnTo>
                        <a:pt x="43" y="22"/>
                      </a:lnTo>
                      <a:lnTo>
                        <a:pt x="49" y="15"/>
                      </a:lnTo>
                      <a:lnTo>
                        <a:pt x="52" y="11"/>
                      </a:lnTo>
                      <a:lnTo>
                        <a:pt x="52" y="9"/>
                      </a:lnTo>
                      <a:lnTo>
                        <a:pt x="49" y="6"/>
                      </a:lnTo>
                      <a:lnTo>
                        <a:pt x="48" y="3"/>
                      </a:lnTo>
                      <a:lnTo>
                        <a:pt x="43" y="2"/>
                      </a:lnTo>
                      <a:lnTo>
                        <a:pt x="38" y="2"/>
                      </a:lnTo>
                      <a:lnTo>
                        <a:pt x="34" y="4"/>
                      </a:lnTo>
                      <a:lnTo>
                        <a:pt x="27" y="3"/>
                      </a:lnTo>
                      <a:lnTo>
                        <a:pt x="24" y="4"/>
                      </a:lnTo>
                      <a:lnTo>
                        <a:pt x="22" y="3"/>
                      </a:lnTo>
                      <a:lnTo>
                        <a:pt x="21" y="0"/>
                      </a:lnTo>
                      <a:lnTo>
                        <a:pt x="17" y="0"/>
                      </a:lnTo>
                      <a:lnTo>
                        <a:pt x="13" y="2"/>
                      </a:lnTo>
                      <a:lnTo>
                        <a:pt x="10" y="5"/>
                      </a:lnTo>
                      <a:lnTo>
                        <a:pt x="13" y="18"/>
                      </a:lnTo>
                      <a:lnTo>
                        <a:pt x="14" y="21"/>
                      </a:lnTo>
                      <a:lnTo>
                        <a:pt x="13" y="23"/>
                      </a:lnTo>
                      <a:lnTo>
                        <a:pt x="11" y="30"/>
                      </a:lnTo>
                      <a:lnTo>
                        <a:pt x="10" y="32"/>
                      </a:lnTo>
                      <a:lnTo>
                        <a:pt x="9" y="37"/>
                      </a:lnTo>
                      <a:lnTo>
                        <a:pt x="9" y="41"/>
                      </a:lnTo>
                      <a:lnTo>
                        <a:pt x="9" y="44"/>
                      </a:lnTo>
                      <a:lnTo>
                        <a:pt x="6" y="49"/>
                      </a:lnTo>
                      <a:lnTo>
                        <a:pt x="5" y="53"/>
                      </a:lnTo>
                      <a:lnTo>
                        <a:pt x="1" y="58"/>
                      </a:lnTo>
                      <a:lnTo>
                        <a:pt x="1" y="63"/>
                      </a:lnTo>
                      <a:lnTo>
                        <a:pt x="0" y="67"/>
                      </a:lnTo>
                      <a:lnTo>
                        <a:pt x="0" y="68"/>
                      </a:lnTo>
                      <a:lnTo>
                        <a:pt x="3" y="70"/>
                      </a:lnTo>
                      <a:lnTo>
                        <a:pt x="6" y="74"/>
                      </a:lnTo>
                      <a:lnTo>
                        <a:pt x="8" y="73"/>
                      </a:lnTo>
                      <a:lnTo>
                        <a:pt x="12" y="72"/>
                      </a:lnTo>
                      <a:lnTo>
                        <a:pt x="11" y="74"/>
                      </a:lnTo>
                      <a:lnTo>
                        <a:pt x="11" y="75"/>
                      </a:lnTo>
                      <a:lnTo>
                        <a:pt x="11" y="79"/>
                      </a:lnTo>
                      <a:lnTo>
                        <a:pt x="10" y="83"/>
                      </a:lnTo>
                      <a:lnTo>
                        <a:pt x="11" y="85"/>
                      </a:lnTo>
                      <a:lnTo>
                        <a:pt x="11" y="91"/>
                      </a:lnTo>
                      <a:lnTo>
                        <a:pt x="10" y="94"/>
                      </a:lnTo>
                      <a:lnTo>
                        <a:pt x="9" y="98"/>
                      </a:lnTo>
                      <a:lnTo>
                        <a:pt x="9" y="101"/>
                      </a:lnTo>
                      <a:lnTo>
                        <a:pt x="9" y="102"/>
                      </a:lnTo>
                      <a:lnTo>
                        <a:pt x="13" y="101"/>
                      </a:lnTo>
                      <a:lnTo>
                        <a:pt x="16" y="101"/>
                      </a:lnTo>
                      <a:lnTo>
                        <a:pt x="20" y="101"/>
                      </a:lnTo>
                      <a:lnTo>
                        <a:pt x="22" y="102"/>
                      </a:lnTo>
                      <a:lnTo>
                        <a:pt x="26" y="102"/>
                      </a:lnTo>
                      <a:lnTo>
                        <a:pt x="28" y="101"/>
                      </a:lnTo>
                      <a:lnTo>
                        <a:pt x="30" y="100"/>
                      </a:lnTo>
                      <a:lnTo>
                        <a:pt x="33" y="99"/>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7" name="Freeform 509">
                  <a:extLst>
                    <a:ext uri="{FF2B5EF4-FFF2-40B4-BE49-F238E27FC236}">
                      <a16:creationId xmlns:a16="http://schemas.microsoft.com/office/drawing/2014/main" id="{F23DB8B0-E3F9-4D08-BA3B-C3B5B5872C4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8" name="Freeform 553">
                  <a:extLst>
                    <a:ext uri="{FF2B5EF4-FFF2-40B4-BE49-F238E27FC236}">
                      <a16:creationId xmlns:a16="http://schemas.microsoft.com/office/drawing/2014/main" id="{903A8B90-4602-43C3-A21E-B33490233296}"/>
                    </a:ext>
                  </a:extLst>
                </p:cNvPr>
                <p:cNvSpPr>
                  <a:spLocks/>
                </p:cNvSpPr>
                <p:nvPr/>
              </p:nvSpPr>
              <p:spPr bwMode="gray">
                <a:xfrm>
                  <a:off x="8840009" y="4126875"/>
                  <a:ext cx="168180" cy="126093"/>
                </a:xfrm>
                <a:custGeom>
                  <a:avLst/>
                  <a:gdLst>
                    <a:gd name="T0" fmla="*/ 0 w 52"/>
                    <a:gd name="T1" fmla="*/ 35 h 39"/>
                    <a:gd name="T2" fmla="*/ 0 w 52"/>
                    <a:gd name="T3" fmla="*/ 33 h 39"/>
                    <a:gd name="T4" fmla="*/ 3 w 52"/>
                    <a:gd name="T5" fmla="*/ 31 h 39"/>
                    <a:gd name="T6" fmla="*/ 4 w 52"/>
                    <a:gd name="T7" fmla="*/ 30 h 39"/>
                    <a:gd name="T8" fmla="*/ 5 w 52"/>
                    <a:gd name="T9" fmla="*/ 26 h 39"/>
                    <a:gd name="T10" fmla="*/ 5 w 52"/>
                    <a:gd name="T11" fmla="*/ 22 h 39"/>
                    <a:gd name="T12" fmla="*/ 7 w 52"/>
                    <a:gd name="T13" fmla="*/ 21 h 39"/>
                    <a:gd name="T14" fmla="*/ 13 w 52"/>
                    <a:gd name="T15" fmla="*/ 20 h 39"/>
                    <a:gd name="T16" fmla="*/ 16 w 52"/>
                    <a:gd name="T17" fmla="*/ 19 h 39"/>
                    <a:gd name="T18" fmla="*/ 19 w 52"/>
                    <a:gd name="T19" fmla="*/ 14 h 39"/>
                    <a:gd name="T20" fmla="*/ 22 w 52"/>
                    <a:gd name="T21" fmla="*/ 10 h 39"/>
                    <a:gd name="T22" fmla="*/ 24 w 52"/>
                    <a:gd name="T23" fmla="*/ 5 h 39"/>
                    <a:gd name="T24" fmla="*/ 24 w 52"/>
                    <a:gd name="T25" fmla="*/ 0 h 39"/>
                    <a:gd name="T26" fmla="*/ 23 w 52"/>
                    <a:gd name="T27" fmla="*/ 9 h 39"/>
                    <a:gd name="T28" fmla="*/ 20 w 52"/>
                    <a:gd name="T29" fmla="*/ 14 h 39"/>
                    <a:gd name="T30" fmla="*/ 18 w 52"/>
                    <a:gd name="T31" fmla="*/ 17 h 39"/>
                    <a:gd name="T32" fmla="*/ 16 w 52"/>
                    <a:gd name="T33" fmla="*/ 19 h 39"/>
                    <a:gd name="T34" fmla="*/ 17 w 52"/>
                    <a:gd name="T35" fmla="*/ 21 h 39"/>
                    <a:gd name="T36" fmla="*/ 19 w 52"/>
                    <a:gd name="T37" fmla="*/ 21 h 39"/>
                    <a:gd name="T38" fmla="*/ 22 w 52"/>
                    <a:gd name="T39" fmla="*/ 22 h 39"/>
                    <a:gd name="T40" fmla="*/ 25 w 52"/>
                    <a:gd name="T41" fmla="*/ 22 h 39"/>
                    <a:gd name="T42" fmla="*/ 25 w 52"/>
                    <a:gd name="T43" fmla="*/ 19 h 39"/>
                    <a:gd name="T44" fmla="*/ 25 w 52"/>
                    <a:gd name="T45" fmla="*/ 15 h 39"/>
                    <a:gd name="T46" fmla="*/ 26 w 52"/>
                    <a:gd name="T47" fmla="*/ 14 h 39"/>
                    <a:gd name="T48" fmla="*/ 27 w 52"/>
                    <a:gd name="T49" fmla="*/ 12 h 39"/>
                    <a:gd name="T50" fmla="*/ 30 w 52"/>
                    <a:gd name="T51" fmla="*/ 11 h 39"/>
                    <a:gd name="T52" fmla="*/ 31 w 52"/>
                    <a:gd name="T53" fmla="*/ 13 h 39"/>
                    <a:gd name="T54" fmla="*/ 34 w 52"/>
                    <a:gd name="T55" fmla="*/ 14 h 39"/>
                    <a:gd name="T56" fmla="*/ 35 w 52"/>
                    <a:gd name="T57" fmla="*/ 15 h 39"/>
                    <a:gd name="T58" fmla="*/ 38 w 52"/>
                    <a:gd name="T59" fmla="*/ 16 h 39"/>
                    <a:gd name="T60" fmla="*/ 42 w 52"/>
                    <a:gd name="T61" fmla="*/ 17 h 39"/>
                    <a:gd name="T62" fmla="*/ 47 w 52"/>
                    <a:gd name="T63" fmla="*/ 17 h 39"/>
                    <a:gd name="T64" fmla="*/ 49 w 52"/>
                    <a:gd name="T65" fmla="*/ 18 h 39"/>
                    <a:gd name="T66" fmla="*/ 52 w 52"/>
                    <a:gd name="T67" fmla="*/ 24 h 39"/>
                    <a:gd name="T68" fmla="*/ 50 w 52"/>
                    <a:gd name="T69" fmla="*/ 28 h 39"/>
                    <a:gd name="T70" fmla="*/ 50 w 52"/>
                    <a:gd name="T71" fmla="*/ 33 h 39"/>
                    <a:gd name="T72" fmla="*/ 51 w 52"/>
                    <a:gd name="T73" fmla="*/ 36 h 39"/>
                    <a:gd name="T74" fmla="*/ 44 w 52"/>
                    <a:gd name="T75" fmla="*/ 37 h 39"/>
                    <a:gd name="T76" fmla="*/ 37 w 52"/>
                    <a:gd name="T77" fmla="*/ 39 h 39"/>
                    <a:gd name="T78" fmla="*/ 22 w 52"/>
                    <a:gd name="T79" fmla="*/ 39 h 39"/>
                    <a:gd name="T80" fmla="*/ 4 w 52"/>
                    <a:gd name="T81" fmla="*/ 36 h 39"/>
                    <a:gd name="T82" fmla="*/ 0 w 52"/>
                    <a:gd name="T83" fmla="*/ 3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 h="39">
                      <a:moveTo>
                        <a:pt x="0" y="35"/>
                      </a:moveTo>
                      <a:lnTo>
                        <a:pt x="0" y="33"/>
                      </a:lnTo>
                      <a:lnTo>
                        <a:pt x="3" y="31"/>
                      </a:lnTo>
                      <a:lnTo>
                        <a:pt x="4" y="30"/>
                      </a:lnTo>
                      <a:lnTo>
                        <a:pt x="5" y="26"/>
                      </a:lnTo>
                      <a:lnTo>
                        <a:pt x="5" y="22"/>
                      </a:lnTo>
                      <a:lnTo>
                        <a:pt x="7" y="21"/>
                      </a:lnTo>
                      <a:lnTo>
                        <a:pt x="13" y="20"/>
                      </a:lnTo>
                      <a:lnTo>
                        <a:pt x="16" y="19"/>
                      </a:lnTo>
                      <a:lnTo>
                        <a:pt x="19" y="14"/>
                      </a:lnTo>
                      <a:lnTo>
                        <a:pt x="22" y="10"/>
                      </a:lnTo>
                      <a:lnTo>
                        <a:pt x="24" y="5"/>
                      </a:lnTo>
                      <a:lnTo>
                        <a:pt x="24" y="0"/>
                      </a:lnTo>
                      <a:lnTo>
                        <a:pt x="23" y="9"/>
                      </a:lnTo>
                      <a:lnTo>
                        <a:pt x="20" y="14"/>
                      </a:lnTo>
                      <a:lnTo>
                        <a:pt x="18" y="17"/>
                      </a:lnTo>
                      <a:lnTo>
                        <a:pt x="16" y="19"/>
                      </a:lnTo>
                      <a:lnTo>
                        <a:pt x="17" y="21"/>
                      </a:lnTo>
                      <a:lnTo>
                        <a:pt x="19" y="21"/>
                      </a:lnTo>
                      <a:lnTo>
                        <a:pt x="22" y="22"/>
                      </a:lnTo>
                      <a:lnTo>
                        <a:pt x="25" y="22"/>
                      </a:lnTo>
                      <a:lnTo>
                        <a:pt x="25" y="19"/>
                      </a:lnTo>
                      <a:lnTo>
                        <a:pt x="25" y="15"/>
                      </a:lnTo>
                      <a:lnTo>
                        <a:pt x="26" y="14"/>
                      </a:lnTo>
                      <a:lnTo>
                        <a:pt x="27" y="12"/>
                      </a:lnTo>
                      <a:lnTo>
                        <a:pt x="30" y="11"/>
                      </a:lnTo>
                      <a:lnTo>
                        <a:pt x="31" y="13"/>
                      </a:lnTo>
                      <a:lnTo>
                        <a:pt x="34" y="14"/>
                      </a:lnTo>
                      <a:lnTo>
                        <a:pt x="35" y="15"/>
                      </a:lnTo>
                      <a:lnTo>
                        <a:pt x="38" y="16"/>
                      </a:lnTo>
                      <a:lnTo>
                        <a:pt x="42" y="17"/>
                      </a:lnTo>
                      <a:lnTo>
                        <a:pt x="47" y="17"/>
                      </a:lnTo>
                      <a:lnTo>
                        <a:pt x="49" y="18"/>
                      </a:lnTo>
                      <a:lnTo>
                        <a:pt x="52" y="24"/>
                      </a:lnTo>
                      <a:lnTo>
                        <a:pt x="50" y="28"/>
                      </a:lnTo>
                      <a:lnTo>
                        <a:pt x="50" y="33"/>
                      </a:lnTo>
                      <a:lnTo>
                        <a:pt x="51" y="36"/>
                      </a:lnTo>
                      <a:lnTo>
                        <a:pt x="44" y="37"/>
                      </a:lnTo>
                      <a:lnTo>
                        <a:pt x="37" y="39"/>
                      </a:lnTo>
                      <a:lnTo>
                        <a:pt x="22" y="39"/>
                      </a:lnTo>
                      <a:lnTo>
                        <a:pt x="4" y="36"/>
                      </a:lnTo>
                      <a:lnTo>
                        <a:pt x="0" y="3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5" name="Gruppieren 1444">
                  <a:extLst>
                    <a:ext uri="{FF2B5EF4-FFF2-40B4-BE49-F238E27FC236}">
                      <a16:creationId xmlns:a16="http://schemas.microsoft.com/office/drawing/2014/main" id="{64E8CAC1-2E15-4148-9FB2-039F7BAEBA49}"/>
                    </a:ext>
                  </a:extLst>
                </p:cNvPr>
                <p:cNvGrpSpPr/>
                <p:nvPr/>
              </p:nvGrpSpPr>
              <p:grpSpPr>
                <a:xfrm>
                  <a:off x="7452533" y="3473779"/>
                  <a:ext cx="329893" cy="255416"/>
                  <a:chOff x="7452533" y="3473779"/>
                  <a:chExt cx="329893" cy="255416"/>
                </a:xfrm>
                <a:grpFill/>
              </p:grpSpPr>
              <p:sp>
                <p:nvSpPr>
                  <p:cNvPr id="1419" name="Freeform 157">
                    <a:extLst>
                      <a:ext uri="{FF2B5EF4-FFF2-40B4-BE49-F238E27FC236}">
                        <a16:creationId xmlns:a16="http://schemas.microsoft.com/office/drawing/2014/main" id="{2401605A-A58A-490F-A638-F44ECA82CA87}"/>
                      </a:ext>
                    </a:extLst>
                  </p:cNvPr>
                  <p:cNvSpPr>
                    <a:spLocks/>
                  </p:cNvSpPr>
                  <p:nvPr/>
                </p:nvSpPr>
                <p:spPr bwMode="gray">
                  <a:xfrm>
                    <a:off x="7452533" y="3493180"/>
                    <a:ext cx="19407" cy="6467"/>
                  </a:xfrm>
                  <a:custGeom>
                    <a:avLst/>
                    <a:gdLst>
                      <a:gd name="T0" fmla="*/ 6 w 6"/>
                      <a:gd name="T1" fmla="*/ 2 h 2"/>
                      <a:gd name="T2" fmla="*/ 5 w 6"/>
                      <a:gd name="T3" fmla="*/ 1 h 2"/>
                      <a:gd name="T4" fmla="*/ 1 w 6"/>
                      <a:gd name="T5" fmla="*/ 0 h 2"/>
                      <a:gd name="T6" fmla="*/ 0 w 6"/>
                      <a:gd name="T7" fmla="*/ 1 h 2"/>
                      <a:gd name="T8" fmla="*/ 1 w 6"/>
                      <a:gd name="T9" fmla="*/ 2 h 2"/>
                      <a:gd name="T10" fmla="*/ 3 w 6"/>
                      <a:gd name="T11" fmla="*/ 2 h 2"/>
                      <a:gd name="T12" fmla="*/ 5 w 6"/>
                      <a:gd name="T13" fmla="*/ 2 h 2"/>
                      <a:gd name="T14" fmla="*/ 6 w 6"/>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2"/>
                        </a:moveTo>
                        <a:lnTo>
                          <a:pt x="5" y="1"/>
                        </a:lnTo>
                        <a:lnTo>
                          <a:pt x="1" y="0"/>
                        </a:lnTo>
                        <a:lnTo>
                          <a:pt x="0" y="1"/>
                        </a:lnTo>
                        <a:lnTo>
                          <a:pt x="1" y="2"/>
                        </a:lnTo>
                        <a:lnTo>
                          <a:pt x="3" y="2"/>
                        </a:lnTo>
                        <a:lnTo>
                          <a:pt x="5" y="2"/>
                        </a:lnTo>
                        <a:lnTo>
                          <a:pt x="6"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0" name="Freeform 158">
                    <a:extLst>
                      <a:ext uri="{FF2B5EF4-FFF2-40B4-BE49-F238E27FC236}">
                        <a16:creationId xmlns:a16="http://schemas.microsoft.com/office/drawing/2014/main" id="{8CD13C3A-6D96-4925-9290-D78B5C73E33D}"/>
                      </a:ext>
                    </a:extLst>
                  </p:cNvPr>
                  <p:cNvSpPr>
                    <a:spLocks/>
                  </p:cNvSpPr>
                  <p:nvPr/>
                </p:nvSpPr>
                <p:spPr bwMode="gray">
                  <a:xfrm>
                    <a:off x="7462235" y="3473779"/>
                    <a:ext cx="25874" cy="38799"/>
                  </a:xfrm>
                  <a:custGeom>
                    <a:avLst/>
                    <a:gdLst>
                      <a:gd name="T0" fmla="*/ 8 w 8"/>
                      <a:gd name="T1" fmla="*/ 11 h 12"/>
                      <a:gd name="T2" fmla="*/ 8 w 8"/>
                      <a:gd name="T3" fmla="*/ 12 h 12"/>
                      <a:gd name="T4" fmla="*/ 8 w 8"/>
                      <a:gd name="T5" fmla="*/ 9 h 12"/>
                      <a:gd name="T6" fmla="*/ 7 w 8"/>
                      <a:gd name="T7" fmla="*/ 6 h 12"/>
                      <a:gd name="T8" fmla="*/ 4 w 8"/>
                      <a:gd name="T9" fmla="*/ 2 h 12"/>
                      <a:gd name="T10" fmla="*/ 2 w 8"/>
                      <a:gd name="T11" fmla="*/ 0 h 12"/>
                      <a:gd name="T12" fmla="*/ 0 w 8"/>
                      <a:gd name="T13" fmla="*/ 4 h 12"/>
                      <a:gd name="T14" fmla="*/ 0 w 8"/>
                      <a:gd name="T15" fmla="*/ 5 h 12"/>
                      <a:gd name="T16" fmla="*/ 4 w 8"/>
                      <a:gd name="T17" fmla="*/ 6 h 12"/>
                      <a:gd name="T18" fmla="*/ 6 w 8"/>
                      <a:gd name="T19" fmla="*/ 9 h 12"/>
                      <a:gd name="T20" fmla="*/ 6 w 8"/>
                      <a:gd name="T21" fmla="*/ 11 h 12"/>
                      <a:gd name="T22" fmla="*/ 7 w 8"/>
                      <a:gd name="T23" fmla="*/ 12 h 12"/>
                      <a:gd name="T24" fmla="*/ 8 w 8"/>
                      <a:gd name="T25"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2">
                        <a:moveTo>
                          <a:pt x="8" y="11"/>
                        </a:moveTo>
                        <a:lnTo>
                          <a:pt x="8" y="12"/>
                        </a:lnTo>
                        <a:lnTo>
                          <a:pt x="8" y="9"/>
                        </a:lnTo>
                        <a:lnTo>
                          <a:pt x="7" y="6"/>
                        </a:lnTo>
                        <a:lnTo>
                          <a:pt x="4" y="2"/>
                        </a:lnTo>
                        <a:lnTo>
                          <a:pt x="2" y="0"/>
                        </a:lnTo>
                        <a:lnTo>
                          <a:pt x="0" y="4"/>
                        </a:lnTo>
                        <a:lnTo>
                          <a:pt x="0" y="5"/>
                        </a:lnTo>
                        <a:lnTo>
                          <a:pt x="4" y="6"/>
                        </a:lnTo>
                        <a:lnTo>
                          <a:pt x="6" y="9"/>
                        </a:lnTo>
                        <a:lnTo>
                          <a:pt x="6" y="11"/>
                        </a:lnTo>
                        <a:lnTo>
                          <a:pt x="7" y="12"/>
                        </a:lnTo>
                        <a:lnTo>
                          <a:pt x="8" y="1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1" name="Freeform 159">
                    <a:extLst>
                      <a:ext uri="{FF2B5EF4-FFF2-40B4-BE49-F238E27FC236}">
                        <a16:creationId xmlns:a16="http://schemas.microsoft.com/office/drawing/2014/main" id="{17BC8D2B-1CDD-4679-8A2E-1C45D626961B}"/>
                      </a:ext>
                    </a:extLst>
                  </p:cNvPr>
                  <p:cNvSpPr>
                    <a:spLocks/>
                  </p:cNvSpPr>
                  <p:nvPr/>
                </p:nvSpPr>
                <p:spPr bwMode="gray">
                  <a:xfrm>
                    <a:off x="7475171" y="3473779"/>
                    <a:ext cx="22640" cy="25865"/>
                  </a:xfrm>
                  <a:custGeom>
                    <a:avLst/>
                    <a:gdLst>
                      <a:gd name="T0" fmla="*/ 6 w 7"/>
                      <a:gd name="T1" fmla="*/ 8 h 8"/>
                      <a:gd name="T2" fmla="*/ 7 w 7"/>
                      <a:gd name="T3" fmla="*/ 8 h 8"/>
                      <a:gd name="T4" fmla="*/ 7 w 7"/>
                      <a:gd name="T5" fmla="*/ 6 h 8"/>
                      <a:gd name="T6" fmla="*/ 4 w 7"/>
                      <a:gd name="T7" fmla="*/ 2 h 8"/>
                      <a:gd name="T8" fmla="*/ 3 w 7"/>
                      <a:gd name="T9" fmla="*/ 2 h 8"/>
                      <a:gd name="T10" fmla="*/ 1 w 7"/>
                      <a:gd name="T11" fmla="*/ 0 h 8"/>
                      <a:gd name="T12" fmla="*/ 0 w 7"/>
                      <a:gd name="T13" fmla="*/ 0 h 8"/>
                      <a:gd name="T14" fmla="*/ 1 w 7"/>
                      <a:gd name="T15" fmla="*/ 2 h 8"/>
                      <a:gd name="T16" fmla="*/ 3 w 7"/>
                      <a:gd name="T17" fmla="*/ 4 h 8"/>
                      <a:gd name="T18" fmla="*/ 4 w 7"/>
                      <a:gd name="T19" fmla="*/ 8 h 8"/>
                      <a:gd name="T20" fmla="*/ 6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6" y="8"/>
                        </a:moveTo>
                        <a:lnTo>
                          <a:pt x="7" y="8"/>
                        </a:lnTo>
                        <a:lnTo>
                          <a:pt x="7" y="6"/>
                        </a:lnTo>
                        <a:lnTo>
                          <a:pt x="4" y="2"/>
                        </a:lnTo>
                        <a:lnTo>
                          <a:pt x="3" y="2"/>
                        </a:lnTo>
                        <a:lnTo>
                          <a:pt x="1" y="0"/>
                        </a:lnTo>
                        <a:lnTo>
                          <a:pt x="0" y="0"/>
                        </a:lnTo>
                        <a:lnTo>
                          <a:pt x="1" y="2"/>
                        </a:lnTo>
                        <a:lnTo>
                          <a:pt x="3" y="4"/>
                        </a:lnTo>
                        <a:lnTo>
                          <a:pt x="4" y="8"/>
                        </a:lnTo>
                        <a:lnTo>
                          <a:pt x="6"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2" name="Freeform 160">
                    <a:extLst>
                      <a:ext uri="{FF2B5EF4-FFF2-40B4-BE49-F238E27FC236}">
                        <a16:creationId xmlns:a16="http://schemas.microsoft.com/office/drawing/2014/main" id="{E1BEEBD7-B369-4BBE-8BBB-627DF1AE4CE4}"/>
                      </a:ext>
                    </a:extLst>
                  </p:cNvPr>
                  <p:cNvSpPr>
                    <a:spLocks/>
                  </p:cNvSpPr>
                  <p:nvPr/>
                </p:nvSpPr>
                <p:spPr bwMode="gray">
                  <a:xfrm>
                    <a:off x="7491345" y="3473779"/>
                    <a:ext cx="16169" cy="12931"/>
                  </a:xfrm>
                  <a:custGeom>
                    <a:avLst/>
                    <a:gdLst>
                      <a:gd name="T0" fmla="*/ 4 w 5"/>
                      <a:gd name="T1" fmla="*/ 1 h 4"/>
                      <a:gd name="T2" fmla="*/ 5 w 5"/>
                      <a:gd name="T3" fmla="*/ 1 h 4"/>
                      <a:gd name="T4" fmla="*/ 1 w 5"/>
                      <a:gd name="T5" fmla="*/ 0 h 4"/>
                      <a:gd name="T6" fmla="*/ 0 w 5"/>
                      <a:gd name="T7" fmla="*/ 1 h 4"/>
                      <a:gd name="T8" fmla="*/ 2 w 5"/>
                      <a:gd name="T9" fmla="*/ 3 h 4"/>
                      <a:gd name="T10" fmla="*/ 3 w 5"/>
                      <a:gd name="T11" fmla="*/ 4 h 4"/>
                      <a:gd name="T12" fmla="*/ 4 w 5"/>
                      <a:gd name="T13" fmla="*/ 4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lnTo>
                          <a:pt x="5" y="1"/>
                        </a:lnTo>
                        <a:lnTo>
                          <a:pt x="1" y="0"/>
                        </a:lnTo>
                        <a:lnTo>
                          <a:pt x="0" y="1"/>
                        </a:lnTo>
                        <a:lnTo>
                          <a:pt x="2" y="3"/>
                        </a:lnTo>
                        <a:lnTo>
                          <a:pt x="3" y="4"/>
                        </a:lnTo>
                        <a:lnTo>
                          <a:pt x="4" y="4"/>
                        </a:lnTo>
                        <a:lnTo>
                          <a:pt x="4"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3" name="Freeform 161">
                    <a:extLst>
                      <a:ext uri="{FF2B5EF4-FFF2-40B4-BE49-F238E27FC236}">
                        <a16:creationId xmlns:a16="http://schemas.microsoft.com/office/drawing/2014/main" id="{C8B3AF28-8921-46F1-8B0A-BC2C94285C07}"/>
                      </a:ext>
                    </a:extLst>
                  </p:cNvPr>
                  <p:cNvSpPr>
                    <a:spLocks/>
                  </p:cNvSpPr>
                  <p:nvPr/>
                </p:nvSpPr>
                <p:spPr bwMode="gray">
                  <a:xfrm>
                    <a:off x="7484876" y="3519042"/>
                    <a:ext cx="12935" cy="12931"/>
                  </a:xfrm>
                  <a:custGeom>
                    <a:avLst/>
                    <a:gdLst>
                      <a:gd name="T0" fmla="*/ 4 w 4"/>
                      <a:gd name="T1" fmla="*/ 4 h 4"/>
                      <a:gd name="T2" fmla="*/ 4 w 4"/>
                      <a:gd name="T3" fmla="*/ 2 h 4"/>
                      <a:gd name="T4" fmla="*/ 4 w 4"/>
                      <a:gd name="T5" fmla="*/ 0 h 4"/>
                      <a:gd name="T6" fmla="*/ 1 w 4"/>
                      <a:gd name="T7" fmla="*/ 0 h 4"/>
                      <a:gd name="T8" fmla="*/ 0 w 4"/>
                      <a:gd name="T9" fmla="*/ 0 h 4"/>
                      <a:gd name="T10" fmla="*/ 0 w 4"/>
                      <a:gd name="T11" fmla="*/ 1 h 4"/>
                      <a:gd name="T12" fmla="*/ 1 w 4"/>
                      <a:gd name="T13" fmla="*/ 2 h 4"/>
                      <a:gd name="T14" fmla="*/ 2 w 4"/>
                      <a:gd name="T15" fmla="*/ 4 h 4"/>
                      <a:gd name="T16" fmla="*/ 4 w 4"/>
                      <a:gd name="T17" fmla="*/ 4 h 4"/>
                      <a:gd name="T18" fmla="*/ 4 w 4"/>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4" y="4"/>
                        </a:moveTo>
                        <a:lnTo>
                          <a:pt x="4" y="2"/>
                        </a:lnTo>
                        <a:lnTo>
                          <a:pt x="4" y="0"/>
                        </a:lnTo>
                        <a:lnTo>
                          <a:pt x="1" y="0"/>
                        </a:lnTo>
                        <a:lnTo>
                          <a:pt x="0" y="0"/>
                        </a:lnTo>
                        <a:lnTo>
                          <a:pt x="0" y="1"/>
                        </a:lnTo>
                        <a:lnTo>
                          <a:pt x="1" y="2"/>
                        </a:lnTo>
                        <a:lnTo>
                          <a:pt x="2" y="4"/>
                        </a:lnTo>
                        <a:lnTo>
                          <a:pt x="4" y="4"/>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4" name="Freeform 162">
                    <a:extLst>
                      <a:ext uri="{FF2B5EF4-FFF2-40B4-BE49-F238E27FC236}">
                        <a16:creationId xmlns:a16="http://schemas.microsoft.com/office/drawing/2014/main" id="{F27811AE-3A2F-4E2B-9D31-CA9F7633578F}"/>
                      </a:ext>
                    </a:extLst>
                  </p:cNvPr>
                  <p:cNvSpPr>
                    <a:spLocks/>
                  </p:cNvSpPr>
                  <p:nvPr/>
                </p:nvSpPr>
                <p:spPr bwMode="gray">
                  <a:xfrm>
                    <a:off x="7478407" y="3544907"/>
                    <a:ext cx="9702" cy="25865"/>
                  </a:xfrm>
                  <a:custGeom>
                    <a:avLst/>
                    <a:gdLst>
                      <a:gd name="T0" fmla="*/ 1 w 3"/>
                      <a:gd name="T1" fmla="*/ 1 h 8"/>
                      <a:gd name="T2" fmla="*/ 1 w 3"/>
                      <a:gd name="T3" fmla="*/ 0 h 8"/>
                      <a:gd name="T4" fmla="*/ 0 w 3"/>
                      <a:gd name="T5" fmla="*/ 1 h 8"/>
                      <a:gd name="T6" fmla="*/ 1 w 3"/>
                      <a:gd name="T7" fmla="*/ 6 h 8"/>
                      <a:gd name="T8" fmla="*/ 2 w 3"/>
                      <a:gd name="T9" fmla="*/ 8 h 8"/>
                      <a:gd name="T10" fmla="*/ 3 w 3"/>
                      <a:gd name="T11" fmla="*/ 8 h 8"/>
                      <a:gd name="T12" fmla="*/ 3 w 3"/>
                      <a:gd name="T13" fmla="*/ 7 h 8"/>
                      <a:gd name="T14" fmla="*/ 3 w 3"/>
                      <a:gd name="T15" fmla="*/ 5 h 8"/>
                      <a:gd name="T16" fmla="*/ 3 w 3"/>
                      <a:gd name="T17" fmla="*/ 4 h 8"/>
                      <a:gd name="T18" fmla="*/ 1 w 3"/>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1"/>
                        </a:moveTo>
                        <a:lnTo>
                          <a:pt x="1" y="0"/>
                        </a:lnTo>
                        <a:lnTo>
                          <a:pt x="0" y="1"/>
                        </a:lnTo>
                        <a:lnTo>
                          <a:pt x="1" y="6"/>
                        </a:lnTo>
                        <a:lnTo>
                          <a:pt x="2" y="8"/>
                        </a:lnTo>
                        <a:lnTo>
                          <a:pt x="3" y="8"/>
                        </a:lnTo>
                        <a:lnTo>
                          <a:pt x="3" y="7"/>
                        </a:lnTo>
                        <a:lnTo>
                          <a:pt x="3" y="5"/>
                        </a:lnTo>
                        <a:lnTo>
                          <a:pt x="3" y="4"/>
                        </a:lnTo>
                        <a:lnTo>
                          <a:pt x="1"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5" name="Freeform 590">
                    <a:extLst>
                      <a:ext uri="{FF2B5EF4-FFF2-40B4-BE49-F238E27FC236}">
                        <a16:creationId xmlns:a16="http://schemas.microsoft.com/office/drawing/2014/main" id="{B1A05A2E-DFF4-4DDB-A6A4-E70AF668CCEF}"/>
                      </a:ext>
                    </a:extLst>
                  </p:cNvPr>
                  <p:cNvSpPr>
                    <a:spLocks/>
                  </p:cNvSpPr>
                  <p:nvPr/>
                </p:nvSpPr>
                <p:spPr bwMode="gray">
                  <a:xfrm>
                    <a:off x="7756552" y="3648368"/>
                    <a:ext cx="25874" cy="80827"/>
                  </a:xfrm>
                  <a:custGeom>
                    <a:avLst/>
                    <a:gdLst>
                      <a:gd name="T0" fmla="*/ 5 w 8"/>
                      <a:gd name="T1" fmla="*/ 1 h 25"/>
                      <a:gd name="T2" fmla="*/ 4 w 8"/>
                      <a:gd name="T3" fmla="*/ 0 h 25"/>
                      <a:gd name="T4" fmla="*/ 4 w 8"/>
                      <a:gd name="T5" fmla="*/ 2 h 25"/>
                      <a:gd name="T6" fmla="*/ 2 w 8"/>
                      <a:gd name="T7" fmla="*/ 3 h 25"/>
                      <a:gd name="T8" fmla="*/ 1 w 8"/>
                      <a:gd name="T9" fmla="*/ 5 h 25"/>
                      <a:gd name="T10" fmla="*/ 2 w 8"/>
                      <a:gd name="T11" fmla="*/ 6 h 25"/>
                      <a:gd name="T12" fmla="*/ 2 w 8"/>
                      <a:gd name="T13" fmla="*/ 8 h 25"/>
                      <a:gd name="T14" fmla="*/ 3 w 8"/>
                      <a:gd name="T15" fmla="*/ 10 h 25"/>
                      <a:gd name="T16" fmla="*/ 0 w 8"/>
                      <a:gd name="T17" fmla="*/ 13 h 25"/>
                      <a:gd name="T18" fmla="*/ 1 w 8"/>
                      <a:gd name="T19" fmla="*/ 15 h 25"/>
                      <a:gd name="T20" fmla="*/ 2 w 8"/>
                      <a:gd name="T21" fmla="*/ 16 h 25"/>
                      <a:gd name="T22" fmla="*/ 4 w 8"/>
                      <a:gd name="T23" fmla="*/ 14 h 25"/>
                      <a:gd name="T24" fmla="*/ 5 w 8"/>
                      <a:gd name="T25" fmla="*/ 16 h 25"/>
                      <a:gd name="T26" fmla="*/ 5 w 8"/>
                      <a:gd name="T27" fmla="*/ 18 h 25"/>
                      <a:gd name="T28" fmla="*/ 4 w 8"/>
                      <a:gd name="T29" fmla="*/ 25 h 25"/>
                      <a:gd name="T30" fmla="*/ 7 w 8"/>
                      <a:gd name="T31" fmla="*/ 20 h 25"/>
                      <a:gd name="T32" fmla="*/ 7 w 8"/>
                      <a:gd name="T33" fmla="*/ 18 h 25"/>
                      <a:gd name="T34" fmla="*/ 8 w 8"/>
                      <a:gd name="T35" fmla="*/ 16 h 25"/>
                      <a:gd name="T36" fmla="*/ 8 w 8"/>
                      <a:gd name="T37" fmla="*/ 12 h 25"/>
                      <a:gd name="T38" fmla="*/ 8 w 8"/>
                      <a:gd name="T39" fmla="*/ 12 h 25"/>
                      <a:gd name="T40" fmla="*/ 8 w 8"/>
                      <a:gd name="T41" fmla="*/ 9 h 25"/>
                      <a:gd name="T42" fmla="*/ 8 w 8"/>
                      <a:gd name="T43" fmla="*/ 8 h 25"/>
                      <a:gd name="T44" fmla="*/ 6 w 8"/>
                      <a:gd name="T45" fmla="*/ 6 h 25"/>
                      <a:gd name="T46" fmla="*/ 5 w 8"/>
                      <a:gd name="T4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25">
                        <a:moveTo>
                          <a:pt x="5" y="1"/>
                        </a:moveTo>
                        <a:lnTo>
                          <a:pt x="4" y="0"/>
                        </a:lnTo>
                        <a:lnTo>
                          <a:pt x="4" y="2"/>
                        </a:lnTo>
                        <a:lnTo>
                          <a:pt x="2" y="3"/>
                        </a:lnTo>
                        <a:lnTo>
                          <a:pt x="1" y="5"/>
                        </a:lnTo>
                        <a:lnTo>
                          <a:pt x="2" y="6"/>
                        </a:lnTo>
                        <a:lnTo>
                          <a:pt x="2" y="8"/>
                        </a:lnTo>
                        <a:lnTo>
                          <a:pt x="3" y="10"/>
                        </a:lnTo>
                        <a:lnTo>
                          <a:pt x="0" y="13"/>
                        </a:lnTo>
                        <a:lnTo>
                          <a:pt x="1" y="15"/>
                        </a:lnTo>
                        <a:lnTo>
                          <a:pt x="2" y="16"/>
                        </a:lnTo>
                        <a:lnTo>
                          <a:pt x="4" y="14"/>
                        </a:lnTo>
                        <a:lnTo>
                          <a:pt x="5" y="16"/>
                        </a:lnTo>
                        <a:lnTo>
                          <a:pt x="5" y="18"/>
                        </a:lnTo>
                        <a:lnTo>
                          <a:pt x="4" y="25"/>
                        </a:lnTo>
                        <a:lnTo>
                          <a:pt x="7" y="20"/>
                        </a:lnTo>
                        <a:lnTo>
                          <a:pt x="7" y="18"/>
                        </a:lnTo>
                        <a:lnTo>
                          <a:pt x="8" y="16"/>
                        </a:lnTo>
                        <a:lnTo>
                          <a:pt x="8" y="12"/>
                        </a:lnTo>
                        <a:lnTo>
                          <a:pt x="8" y="12"/>
                        </a:lnTo>
                        <a:lnTo>
                          <a:pt x="8" y="9"/>
                        </a:lnTo>
                        <a:lnTo>
                          <a:pt x="8" y="8"/>
                        </a:lnTo>
                        <a:lnTo>
                          <a:pt x="6" y="6"/>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6" name="Gruppieren 1445">
                  <a:extLst>
                    <a:ext uri="{FF2B5EF4-FFF2-40B4-BE49-F238E27FC236}">
                      <a16:creationId xmlns:a16="http://schemas.microsoft.com/office/drawing/2014/main" id="{5652CBB3-3FFE-4953-BC47-991D505DCB73}"/>
                    </a:ext>
                  </a:extLst>
                </p:cNvPr>
                <p:cNvGrpSpPr/>
                <p:nvPr/>
              </p:nvGrpSpPr>
              <p:grpSpPr>
                <a:xfrm>
                  <a:off x="7905319" y="5332850"/>
                  <a:ext cx="155245" cy="80824"/>
                  <a:chOff x="7905319" y="5332850"/>
                  <a:chExt cx="155245" cy="80824"/>
                </a:xfrm>
                <a:grpFill/>
              </p:grpSpPr>
              <p:sp>
                <p:nvSpPr>
                  <p:cNvPr id="1416" name="Freeform 625">
                    <a:extLst>
                      <a:ext uri="{FF2B5EF4-FFF2-40B4-BE49-F238E27FC236}">
                        <a16:creationId xmlns:a16="http://schemas.microsoft.com/office/drawing/2014/main" id="{DDF95ABB-6083-43FC-839A-FE638BF23E87}"/>
                      </a:ext>
                    </a:extLst>
                  </p:cNvPr>
                  <p:cNvSpPr>
                    <a:spLocks/>
                  </p:cNvSpPr>
                  <p:nvPr/>
                </p:nvSpPr>
                <p:spPr bwMode="gray">
                  <a:xfrm>
                    <a:off x="7905319" y="5397511"/>
                    <a:ext cx="16168" cy="16163"/>
                  </a:xfrm>
                  <a:custGeom>
                    <a:avLst/>
                    <a:gdLst>
                      <a:gd name="T0" fmla="*/ 4 w 5"/>
                      <a:gd name="T1" fmla="*/ 0 h 5"/>
                      <a:gd name="T2" fmla="*/ 4 w 5"/>
                      <a:gd name="T3" fmla="*/ 0 h 5"/>
                      <a:gd name="T4" fmla="*/ 5 w 5"/>
                      <a:gd name="T5" fmla="*/ 0 h 5"/>
                      <a:gd name="T6" fmla="*/ 5 w 5"/>
                      <a:gd name="T7" fmla="*/ 2 h 5"/>
                      <a:gd name="T8" fmla="*/ 4 w 5"/>
                      <a:gd name="T9" fmla="*/ 4 h 5"/>
                      <a:gd name="T10" fmla="*/ 2 w 5"/>
                      <a:gd name="T11" fmla="*/ 5 h 5"/>
                      <a:gd name="T12" fmla="*/ 0 w 5"/>
                      <a:gd name="T13" fmla="*/ 4 h 5"/>
                      <a:gd name="T14" fmla="*/ 1 w 5"/>
                      <a:gd name="T15" fmla="*/ 2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lnTo>
                          <a:pt x="4" y="0"/>
                        </a:lnTo>
                        <a:lnTo>
                          <a:pt x="5" y="0"/>
                        </a:lnTo>
                        <a:lnTo>
                          <a:pt x="5" y="2"/>
                        </a:lnTo>
                        <a:lnTo>
                          <a:pt x="4" y="4"/>
                        </a:lnTo>
                        <a:lnTo>
                          <a:pt x="2" y="5"/>
                        </a:lnTo>
                        <a:lnTo>
                          <a:pt x="0" y="4"/>
                        </a:lnTo>
                        <a:lnTo>
                          <a:pt x="1" y="2"/>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7" name="Freeform 626">
                    <a:extLst>
                      <a:ext uri="{FF2B5EF4-FFF2-40B4-BE49-F238E27FC236}">
                        <a16:creationId xmlns:a16="http://schemas.microsoft.com/office/drawing/2014/main" id="{23F9676D-FB8F-445A-9EB0-B1D18C2AF681}"/>
                      </a:ext>
                    </a:extLst>
                  </p:cNvPr>
                  <p:cNvSpPr>
                    <a:spLocks/>
                  </p:cNvSpPr>
                  <p:nvPr/>
                </p:nvSpPr>
                <p:spPr bwMode="gray">
                  <a:xfrm>
                    <a:off x="7963537" y="5339317"/>
                    <a:ext cx="51747" cy="45263"/>
                  </a:xfrm>
                  <a:custGeom>
                    <a:avLst/>
                    <a:gdLst>
                      <a:gd name="T0" fmla="*/ 13 w 16"/>
                      <a:gd name="T1" fmla="*/ 1 h 14"/>
                      <a:gd name="T2" fmla="*/ 12 w 16"/>
                      <a:gd name="T3" fmla="*/ 3 h 14"/>
                      <a:gd name="T4" fmla="*/ 12 w 16"/>
                      <a:gd name="T5" fmla="*/ 5 h 14"/>
                      <a:gd name="T6" fmla="*/ 15 w 16"/>
                      <a:gd name="T7" fmla="*/ 5 h 14"/>
                      <a:gd name="T8" fmla="*/ 16 w 16"/>
                      <a:gd name="T9" fmla="*/ 7 h 14"/>
                      <a:gd name="T10" fmla="*/ 15 w 16"/>
                      <a:gd name="T11" fmla="*/ 11 h 14"/>
                      <a:gd name="T12" fmla="*/ 12 w 16"/>
                      <a:gd name="T13" fmla="*/ 14 h 14"/>
                      <a:gd name="T14" fmla="*/ 7 w 16"/>
                      <a:gd name="T15" fmla="*/ 11 h 14"/>
                      <a:gd name="T16" fmla="*/ 6 w 16"/>
                      <a:gd name="T17" fmla="*/ 9 h 14"/>
                      <a:gd name="T18" fmla="*/ 4 w 16"/>
                      <a:gd name="T19" fmla="*/ 9 h 14"/>
                      <a:gd name="T20" fmla="*/ 2 w 16"/>
                      <a:gd name="T21" fmla="*/ 10 h 14"/>
                      <a:gd name="T22" fmla="*/ 0 w 16"/>
                      <a:gd name="T23" fmla="*/ 8 h 14"/>
                      <a:gd name="T24" fmla="*/ 3 w 16"/>
                      <a:gd name="T25" fmla="*/ 5 h 14"/>
                      <a:gd name="T26" fmla="*/ 13 w 16"/>
                      <a:gd name="T27" fmla="*/ 0 h 14"/>
                      <a:gd name="T28" fmla="*/ 13 w 16"/>
                      <a:gd name="T29" fmla="*/ 0 h 14"/>
                      <a:gd name="T30" fmla="*/ 13 w 16"/>
                      <a:gd name="T3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4">
                        <a:moveTo>
                          <a:pt x="13" y="1"/>
                        </a:moveTo>
                        <a:lnTo>
                          <a:pt x="12" y="3"/>
                        </a:lnTo>
                        <a:lnTo>
                          <a:pt x="12" y="5"/>
                        </a:lnTo>
                        <a:lnTo>
                          <a:pt x="15" y="5"/>
                        </a:lnTo>
                        <a:lnTo>
                          <a:pt x="16" y="7"/>
                        </a:lnTo>
                        <a:lnTo>
                          <a:pt x="15" y="11"/>
                        </a:lnTo>
                        <a:lnTo>
                          <a:pt x="12" y="14"/>
                        </a:lnTo>
                        <a:lnTo>
                          <a:pt x="7" y="11"/>
                        </a:lnTo>
                        <a:lnTo>
                          <a:pt x="6" y="9"/>
                        </a:lnTo>
                        <a:lnTo>
                          <a:pt x="4" y="9"/>
                        </a:lnTo>
                        <a:lnTo>
                          <a:pt x="2" y="10"/>
                        </a:lnTo>
                        <a:lnTo>
                          <a:pt x="0" y="8"/>
                        </a:lnTo>
                        <a:lnTo>
                          <a:pt x="3" y="5"/>
                        </a:lnTo>
                        <a:lnTo>
                          <a:pt x="13" y="0"/>
                        </a:lnTo>
                        <a:lnTo>
                          <a:pt x="13" y="0"/>
                        </a:lnTo>
                        <a:lnTo>
                          <a:pt x="13"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8" name="Freeform 627">
                    <a:extLst>
                      <a:ext uri="{FF2B5EF4-FFF2-40B4-BE49-F238E27FC236}">
                        <a16:creationId xmlns:a16="http://schemas.microsoft.com/office/drawing/2014/main" id="{FDC399B6-6A0E-41F4-AF03-526F3E09A216}"/>
                      </a:ext>
                    </a:extLst>
                  </p:cNvPr>
                  <p:cNvSpPr>
                    <a:spLocks/>
                  </p:cNvSpPr>
                  <p:nvPr/>
                </p:nvSpPr>
                <p:spPr bwMode="gray">
                  <a:xfrm>
                    <a:off x="8037924" y="5332850"/>
                    <a:ext cx="22640" cy="16163"/>
                  </a:xfrm>
                  <a:custGeom>
                    <a:avLst/>
                    <a:gdLst>
                      <a:gd name="T0" fmla="*/ 6 w 7"/>
                      <a:gd name="T1" fmla="*/ 1 h 5"/>
                      <a:gd name="T2" fmla="*/ 6 w 7"/>
                      <a:gd name="T3" fmla="*/ 1 h 5"/>
                      <a:gd name="T4" fmla="*/ 6 w 7"/>
                      <a:gd name="T5" fmla="*/ 2 h 5"/>
                      <a:gd name="T6" fmla="*/ 7 w 7"/>
                      <a:gd name="T7" fmla="*/ 5 h 5"/>
                      <a:gd name="T8" fmla="*/ 5 w 7"/>
                      <a:gd name="T9" fmla="*/ 5 h 5"/>
                      <a:gd name="T10" fmla="*/ 2 w 7"/>
                      <a:gd name="T11" fmla="*/ 4 h 5"/>
                      <a:gd name="T12" fmla="*/ 0 w 7"/>
                      <a:gd name="T13" fmla="*/ 2 h 5"/>
                      <a:gd name="T14" fmla="*/ 2 w 7"/>
                      <a:gd name="T15" fmla="*/ 0 h 5"/>
                      <a:gd name="T16" fmla="*/ 4 w 7"/>
                      <a:gd name="T17" fmla="*/ 0 h 5"/>
                      <a:gd name="T18" fmla="*/ 5 w 7"/>
                      <a:gd name="T19" fmla="*/ 0 h 5"/>
                      <a:gd name="T20" fmla="*/ 6 w 7"/>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5">
                        <a:moveTo>
                          <a:pt x="6" y="1"/>
                        </a:moveTo>
                        <a:lnTo>
                          <a:pt x="6" y="1"/>
                        </a:lnTo>
                        <a:lnTo>
                          <a:pt x="6" y="2"/>
                        </a:lnTo>
                        <a:lnTo>
                          <a:pt x="7" y="5"/>
                        </a:lnTo>
                        <a:lnTo>
                          <a:pt x="5" y="5"/>
                        </a:lnTo>
                        <a:lnTo>
                          <a:pt x="2" y="4"/>
                        </a:lnTo>
                        <a:lnTo>
                          <a:pt x="0" y="2"/>
                        </a:lnTo>
                        <a:lnTo>
                          <a:pt x="2" y="0"/>
                        </a:lnTo>
                        <a:lnTo>
                          <a:pt x="4" y="0"/>
                        </a:lnTo>
                        <a:lnTo>
                          <a:pt x="5" y="0"/>
                        </a:lnTo>
                        <a:lnTo>
                          <a:pt x="6"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1" name="Freeform 475">
                  <a:extLst>
                    <a:ext uri="{FF2B5EF4-FFF2-40B4-BE49-F238E27FC236}">
                      <a16:creationId xmlns:a16="http://schemas.microsoft.com/office/drawing/2014/main" id="{A949B8FA-0CD0-4195-950A-1023CDAD784E}"/>
                    </a:ext>
                  </a:extLst>
                </p:cNvPr>
                <p:cNvSpPr>
                  <a:spLocks/>
                </p:cNvSpPr>
                <p:nvPr/>
              </p:nvSpPr>
              <p:spPr bwMode="gray">
                <a:xfrm>
                  <a:off x="7310227" y="4172142"/>
                  <a:ext cx="219926" cy="323317"/>
                </a:xfrm>
                <a:custGeom>
                  <a:avLst/>
                  <a:gdLst>
                    <a:gd name="T0" fmla="*/ 65 w 68"/>
                    <a:gd name="T1" fmla="*/ 29 h 100"/>
                    <a:gd name="T2" fmla="*/ 51 w 68"/>
                    <a:gd name="T3" fmla="*/ 25 h 100"/>
                    <a:gd name="T4" fmla="*/ 43 w 68"/>
                    <a:gd name="T5" fmla="*/ 29 h 100"/>
                    <a:gd name="T6" fmla="*/ 39 w 68"/>
                    <a:gd name="T7" fmla="*/ 18 h 100"/>
                    <a:gd name="T8" fmla="*/ 44 w 68"/>
                    <a:gd name="T9" fmla="*/ 12 h 100"/>
                    <a:gd name="T10" fmla="*/ 44 w 68"/>
                    <a:gd name="T11" fmla="*/ 1 h 100"/>
                    <a:gd name="T12" fmla="*/ 39 w 68"/>
                    <a:gd name="T13" fmla="*/ 2 h 100"/>
                    <a:gd name="T14" fmla="*/ 33 w 68"/>
                    <a:gd name="T15" fmla="*/ 6 h 100"/>
                    <a:gd name="T16" fmla="*/ 31 w 68"/>
                    <a:gd name="T17" fmla="*/ 10 h 100"/>
                    <a:gd name="T18" fmla="*/ 25 w 68"/>
                    <a:gd name="T19" fmla="*/ 16 h 100"/>
                    <a:gd name="T20" fmla="*/ 30 w 68"/>
                    <a:gd name="T21" fmla="*/ 18 h 100"/>
                    <a:gd name="T22" fmla="*/ 34 w 68"/>
                    <a:gd name="T23" fmla="*/ 18 h 100"/>
                    <a:gd name="T24" fmla="*/ 29 w 68"/>
                    <a:gd name="T25" fmla="*/ 26 h 100"/>
                    <a:gd name="T26" fmla="*/ 19 w 68"/>
                    <a:gd name="T27" fmla="*/ 28 h 100"/>
                    <a:gd name="T28" fmla="*/ 9 w 68"/>
                    <a:gd name="T29" fmla="*/ 28 h 100"/>
                    <a:gd name="T30" fmla="*/ 7 w 68"/>
                    <a:gd name="T31" fmla="*/ 35 h 100"/>
                    <a:gd name="T32" fmla="*/ 12 w 68"/>
                    <a:gd name="T33" fmla="*/ 38 h 100"/>
                    <a:gd name="T34" fmla="*/ 7 w 68"/>
                    <a:gd name="T35" fmla="*/ 45 h 100"/>
                    <a:gd name="T36" fmla="*/ 7 w 68"/>
                    <a:gd name="T37" fmla="*/ 51 h 100"/>
                    <a:gd name="T38" fmla="*/ 12 w 68"/>
                    <a:gd name="T39" fmla="*/ 52 h 100"/>
                    <a:gd name="T40" fmla="*/ 23 w 68"/>
                    <a:gd name="T41" fmla="*/ 56 h 100"/>
                    <a:gd name="T42" fmla="*/ 16 w 68"/>
                    <a:gd name="T43" fmla="*/ 61 h 100"/>
                    <a:gd name="T44" fmla="*/ 9 w 68"/>
                    <a:gd name="T45" fmla="*/ 72 h 100"/>
                    <a:gd name="T46" fmla="*/ 24 w 68"/>
                    <a:gd name="T47" fmla="*/ 69 h 100"/>
                    <a:gd name="T48" fmla="*/ 16 w 68"/>
                    <a:gd name="T49" fmla="*/ 73 h 100"/>
                    <a:gd name="T50" fmla="*/ 8 w 68"/>
                    <a:gd name="T51" fmla="*/ 79 h 100"/>
                    <a:gd name="T52" fmla="*/ 4 w 68"/>
                    <a:gd name="T53" fmla="*/ 81 h 100"/>
                    <a:gd name="T54" fmla="*/ 0 w 68"/>
                    <a:gd name="T55" fmla="*/ 85 h 100"/>
                    <a:gd name="T56" fmla="*/ 4 w 68"/>
                    <a:gd name="T57" fmla="*/ 87 h 100"/>
                    <a:gd name="T58" fmla="*/ 3 w 68"/>
                    <a:gd name="T59" fmla="*/ 91 h 100"/>
                    <a:gd name="T60" fmla="*/ 11 w 68"/>
                    <a:gd name="T61" fmla="*/ 91 h 100"/>
                    <a:gd name="T62" fmla="*/ 4 w 68"/>
                    <a:gd name="T63" fmla="*/ 97 h 100"/>
                    <a:gd name="T64" fmla="*/ 13 w 68"/>
                    <a:gd name="T65" fmla="*/ 95 h 100"/>
                    <a:gd name="T66" fmla="*/ 9 w 68"/>
                    <a:gd name="T67" fmla="*/ 98 h 100"/>
                    <a:gd name="T68" fmla="*/ 12 w 68"/>
                    <a:gd name="T69" fmla="*/ 99 h 100"/>
                    <a:gd name="T70" fmla="*/ 17 w 68"/>
                    <a:gd name="T71" fmla="*/ 99 h 100"/>
                    <a:gd name="T72" fmla="*/ 29 w 68"/>
                    <a:gd name="T73" fmla="*/ 95 h 100"/>
                    <a:gd name="T74" fmla="*/ 32 w 68"/>
                    <a:gd name="T75" fmla="*/ 90 h 100"/>
                    <a:gd name="T76" fmla="*/ 34 w 68"/>
                    <a:gd name="T77" fmla="*/ 92 h 100"/>
                    <a:gd name="T78" fmla="*/ 42 w 68"/>
                    <a:gd name="T79" fmla="*/ 88 h 100"/>
                    <a:gd name="T80" fmla="*/ 44 w 68"/>
                    <a:gd name="T81" fmla="*/ 85 h 100"/>
                    <a:gd name="T82" fmla="*/ 58 w 68"/>
                    <a:gd name="T83" fmla="*/ 82 h 100"/>
                    <a:gd name="T84" fmla="*/ 63 w 68"/>
                    <a:gd name="T85" fmla="*/ 81 h 100"/>
                    <a:gd name="T86" fmla="*/ 65 w 68"/>
                    <a:gd name="T87" fmla="*/ 69 h 100"/>
                    <a:gd name="T88" fmla="*/ 67 w 68"/>
                    <a:gd name="T89" fmla="*/ 57 h 100"/>
                    <a:gd name="T90" fmla="*/ 67 w 68"/>
                    <a:gd name="T91" fmla="*/ 47 h 100"/>
                    <a:gd name="T92" fmla="*/ 65 w 68"/>
                    <a:gd name="T93" fmla="*/ 3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100">
                      <a:moveTo>
                        <a:pt x="65" y="34"/>
                      </a:moveTo>
                      <a:lnTo>
                        <a:pt x="65" y="32"/>
                      </a:lnTo>
                      <a:lnTo>
                        <a:pt x="65" y="29"/>
                      </a:lnTo>
                      <a:lnTo>
                        <a:pt x="64" y="26"/>
                      </a:lnTo>
                      <a:lnTo>
                        <a:pt x="60" y="22"/>
                      </a:lnTo>
                      <a:lnTo>
                        <a:pt x="51" y="25"/>
                      </a:lnTo>
                      <a:lnTo>
                        <a:pt x="50" y="27"/>
                      </a:lnTo>
                      <a:lnTo>
                        <a:pt x="46" y="31"/>
                      </a:lnTo>
                      <a:lnTo>
                        <a:pt x="43" y="29"/>
                      </a:lnTo>
                      <a:lnTo>
                        <a:pt x="41" y="24"/>
                      </a:lnTo>
                      <a:lnTo>
                        <a:pt x="36" y="21"/>
                      </a:lnTo>
                      <a:lnTo>
                        <a:pt x="39" y="18"/>
                      </a:lnTo>
                      <a:lnTo>
                        <a:pt x="39" y="15"/>
                      </a:lnTo>
                      <a:lnTo>
                        <a:pt x="42" y="14"/>
                      </a:lnTo>
                      <a:lnTo>
                        <a:pt x="44" y="12"/>
                      </a:lnTo>
                      <a:lnTo>
                        <a:pt x="45" y="8"/>
                      </a:lnTo>
                      <a:lnTo>
                        <a:pt x="45" y="7"/>
                      </a:lnTo>
                      <a:lnTo>
                        <a:pt x="44" y="1"/>
                      </a:lnTo>
                      <a:lnTo>
                        <a:pt x="44" y="0"/>
                      </a:lnTo>
                      <a:lnTo>
                        <a:pt x="42" y="1"/>
                      </a:lnTo>
                      <a:lnTo>
                        <a:pt x="39" y="2"/>
                      </a:lnTo>
                      <a:lnTo>
                        <a:pt x="38" y="1"/>
                      </a:lnTo>
                      <a:lnTo>
                        <a:pt x="35" y="4"/>
                      </a:lnTo>
                      <a:lnTo>
                        <a:pt x="33" y="6"/>
                      </a:lnTo>
                      <a:lnTo>
                        <a:pt x="32" y="6"/>
                      </a:lnTo>
                      <a:lnTo>
                        <a:pt x="30" y="9"/>
                      </a:lnTo>
                      <a:lnTo>
                        <a:pt x="31" y="10"/>
                      </a:lnTo>
                      <a:lnTo>
                        <a:pt x="31" y="11"/>
                      </a:lnTo>
                      <a:lnTo>
                        <a:pt x="29" y="13"/>
                      </a:lnTo>
                      <a:lnTo>
                        <a:pt x="25" y="16"/>
                      </a:lnTo>
                      <a:lnTo>
                        <a:pt x="26" y="17"/>
                      </a:lnTo>
                      <a:lnTo>
                        <a:pt x="29" y="17"/>
                      </a:lnTo>
                      <a:lnTo>
                        <a:pt x="30" y="18"/>
                      </a:lnTo>
                      <a:lnTo>
                        <a:pt x="32" y="17"/>
                      </a:lnTo>
                      <a:lnTo>
                        <a:pt x="34" y="17"/>
                      </a:lnTo>
                      <a:lnTo>
                        <a:pt x="34" y="18"/>
                      </a:lnTo>
                      <a:lnTo>
                        <a:pt x="34" y="21"/>
                      </a:lnTo>
                      <a:lnTo>
                        <a:pt x="28" y="25"/>
                      </a:lnTo>
                      <a:lnTo>
                        <a:pt x="29" y="26"/>
                      </a:lnTo>
                      <a:lnTo>
                        <a:pt x="28" y="27"/>
                      </a:lnTo>
                      <a:lnTo>
                        <a:pt x="24" y="27"/>
                      </a:lnTo>
                      <a:lnTo>
                        <a:pt x="19" y="28"/>
                      </a:lnTo>
                      <a:lnTo>
                        <a:pt x="17" y="26"/>
                      </a:lnTo>
                      <a:lnTo>
                        <a:pt x="11" y="26"/>
                      </a:lnTo>
                      <a:lnTo>
                        <a:pt x="9" y="28"/>
                      </a:lnTo>
                      <a:lnTo>
                        <a:pt x="7" y="31"/>
                      </a:lnTo>
                      <a:lnTo>
                        <a:pt x="8" y="35"/>
                      </a:lnTo>
                      <a:lnTo>
                        <a:pt x="7" y="35"/>
                      </a:lnTo>
                      <a:lnTo>
                        <a:pt x="4" y="35"/>
                      </a:lnTo>
                      <a:lnTo>
                        <a:pt x="6" y="38"/>
                      </a:lnTo>
                      <a:lnTo>
                        <a:pt x="12" y="38"/>
                      </a:lnTo>
                      <a:lnTo>
                        <a:pt x="13" y="40"/>
                      </a:lnTo>
                      <a:lnTo>
                        <a:pt x="8" y="43"/>
                      </a:lnTo>
                      <a:lnTo>
                        <a:pt x="7" y="45"/>
                      </a:lnTo>
                      <a:lnTo>
                        <a:pt x="5" y="46"/>
                      </a:lnTo>
                      <a:lnTo>
                        <a:pt x="5" y="48"/>
                      </a:lnTo>
                      <a:lnTo>
                        <a:pt x="7" y="51"/>
                      </a:lnTo>
                      <a:lnTo>
                        <a:pt x="8" y="51"/>
                      </a:lnTo>
                      <a:lnTo>
                        <a:pt x="8" y="52"/>
                      </a:lnTo>
                      <a:lnTo>
                        <a:pt x="12" y="52"/>
                      </a:lnTo>
                      <a:lnTo>
                        <a:pt x="12" y="54"/>
                      </a:lnTo>
                      <a:lnTo>
                        <a:pt x="21" y="55"/>
                      </a:lnTo>
                      <a:lnTo>
                        <a:pt x="23" y="56"/>
                      </a:lnTo>
                      <a:lnTo>
                        <a:pt x="21" y="57"/>
                      </a:lnTo>
                      <a:lnTo>
                        <a:pt x="17" y="58"/>
                      </a:lnTo>
                      <a:lnTo>
                        <a:pt x="16" y="61"/>
                      </a:lnTo>
                      <a:lnTo>
                        <a:pt x="15" y="65"/>
                      </a:lnTo>
                      <a:lnTo>
                        <a:pt x="14" y="68"/>
                      </a:lnTo>
                      <a:lnTo>
                        <a:pt x="9" y="72"/>
                      </a:lnTo>
                      <a:lnTo>
                        <a:pt x="19" y="70"/>
                      </a:lnTo>
                      <a:lnTo>
                        <a:pt x="23" y="66"/>
                      </a:lnTo>
                      <a:lnTo>
                        <a:pt x="24" y="69"/>
                      </a:lnTo>
                      <a:lnTo>
                        <a:pt x="26" y="69"/>
                      </a:lnTo>
                      <a:lnTo>
                        <a:pt x="26" y="70"/>
                      </a:lnTo>
                      <a:lnTo>
                        <a:pt x="16" y="73"/>
                      </a:lnTo>
                      <a:lnTo>
                        <a:pt x="12" y="73"/>
                      </a:lnTo>
                      <a:lnTo>
                        <a:pt x="9" y="78"/>
                      </a:lnTo>
                      <a:lnTo>
                        <a:pt x="8" y="79"/>
                      </a:lnTo>
                      <a:lnTo>
                        <a:pt x="8" y="81"/>
                      </a:lnTo>
                      <a:lnTo>
                        <a:pt x="6" y="80"/>
                      </a:lnTo>
                      <a:lnTo>
                        <a:pt x="4" y="81"/>
                      </a:lnTo>
                      <a:lnTo>
                        <a:pt x="2" y="81"/>
                      </a:lnTo>
                      <a:lnTo>
                        <a:pt x="0" y="82"/>
                      </a:lnTo>
                      <a:lnTo>
                        <a:pt x="0" y="85"/>
                      </a:lnTo>
                      <a:lnTo>
                        <a:pt x="7" y="83"/>
                      </a:lnTo>
                      <a:lnTo>
                        <a:pt x="7" y="85"/>
                      </a:lnTo>
                      <a:lnTo>
                        <a:pt x="4" y="87"/>
                      </a:lnTo>
                      <a:lnTo>
                        <a:pt x="2" y="90"/>
                      </a:lnTo>
                      <a:lnTo>
                        <a:pt x="1" y="91"/>
                      </a:lnTo>
                      <a:lnTo>
                        <a:pt x="3" y="91"/>
                      </a:lnTo>
                      <a:lnTo>
                        <a:pt x="4" y="93"/>
                      </a:lnTo>
                      <a:lnTo>
                        <a:pt x="4" y="93"/>
                      </a:lnTo>
                      <a:lnTo>
                        <a:pt x="11" y="91"/>
                      </a:lnTo>
                      <a:lnTo>
                        <a:pt x="11" y="92"/>
                      </a:lnTo>
                      <a:lnTo>
                        <a:pt x="8" y="94"/>
                      </a:lnTo>
                      <a:lnTo>
                        <a:pt x="4" y="97"/>
                      </a:lnTo>
                      <a:lnTo>
                        <a:pt x="6" y="97"/>
                      </a:lnTo>
                      <a:lnTo>
                        <a:pt x="13" y="94"/>
                      </a:lnTo>
                      <a:lnTo>
                        <a:pt x="13" y="95"/>
                      </a:lnTo>
                      <a:lnTo>
                        <a:pt x="13" y="97"/>
                      </a:lnTo>
                      <a:lnTo>
                        <a:pt x="11" y="97"/>
                      </a:lnTo>
                      <a:lnTo>
                        <a:pt x="9" y="98"/>
                      </a:lnTo>
                      <a:lnTo>
                        <a:pt x="10" y="99"/>
                      </a:lnTo>
                      <a:lnTo>
                        <a:pt x="10" y="100"/>
                      </a:lnTo>
                      <a:lnTo>
                        <a:pt x="12" y="99"/>
                      </a:lnTo>
                      <a:lnTo>
                        <a:pt x="15" y="99"/>
                      </a:lnTo>
                      <a:lnTo>
                        <a:pt x="16" y="99"/>
                      </a:lnTo>
                      <a:lnTo>
                        <a:pt x="17" y="99"/>
                      </a:lnTo>
                      <a:lnTo>
                        <a:pt x="20" y="98"/>
                      </a:lnTo>
                      <a:lnTo>
                        <a:pt x="21" y="98"/>
                      </a:lnTo>
                      <a:lnTo>
                        <a:pt x="29" y="95"/>
                      </a:lnTo>
                      <a:lnTo>
                        <a:pt x="32" y="94"/>
                      </a:lnTo>
                      <a:lnTo>
                        <a:pt x="32" y="92"/>
                      </a:lnTo>
                      <a:lnTo>
                        <a:pt x="32" y="90"/>
                      </a:lnTo>
                      <a:lnTo>
                        <a:pt x="33" y="90"/>
                      </a:lnTo>
                      <a:lnTo>
                        <a:pt x="33" y="91"/>
                      </a:lnTo>
                      <a:lnTo>
                        <a:pt x="34" y="92"/>
                      </a:lnTo>
                      <a:lnTo>
                        <a:pt x="38" y="90"/>
                      </a:lnTo>
                      <a:lnTo>
                        <a:pt x="39" y="88"/>
                      </a:lnTo>
                      <a:lnTo>
                        <a:pt x="42" y="88"/>
                      </a:lnTo>
                      <a:lnTo>
                        <a:pt x="43" y="87"/>
                      </a:lnTo>
                      <a:lnTo>
                        <a:pt x="43" y="86"/>
                      </a:lnTo>
                      <a:lnTo>
                        <a:pt x="44" y="85"/>
                      </a:lnTo>
                      <a:lnTo>
                        <a:pt x="51" y="83"/>
                      </a:lnTo>
                      <a:lnTo>
                        <a:pt x="55" y="82"/>
                      </a:lnTo>
                      <a:lnTo>
                        <a:pt x="58" y="82"/>
                      </a:lnTo>
                      <a:lnTo>
                        <a:pt x="60" y="83"/>
                      </a:lnTo>
                      <a:lnTo>
                        <a:pt x="62" y="83"/>
                      </a:lnTo>
                      <a:lnTo>
                        <a:pt x="63" y="81"/>
                      </a:lnTo>
                      <a:lnTo>
                        <a:pt x="62" y="78"/>
                      </a:lnTo>
                      <a:lnTo>
                        <a:pt x="64" y="73"/>
                      </a:lnTo>
                      <a:lnTo>
                        <a:pt x="65" y="69"/>
                      </a:lnTo>
                      <a:lnTo>
                        <a:pt x="67" y="65"/>
                      </a:lnTo>
                      <a:lnTo>
                        <a:pt x="68" y="63"/>
                      </a:lnTo>
                      <a:lnTo>
                        <a:pt x="67" y="57"/>
                      </a:lnTo>
                      <a:lnTo>
                        <a:pt x="65" y="52"/>
                      </a:lnTo>
                      <a:lnTo>
                        <a:pt x="67" y="51"/>
                      </a:lnTo>
                      <a:lnTo>
                        <a:pt x="67" y="47"/>
                      </a:lnTo>
                      <a:lnTo>
                        <a:pt x="63" y="38"/>
                      </a:lnTo>
                      <a:lnTo>
                        <a:pt x="64" y="35"/>
                      </a:lnTo>
                      <a:lnTo>
                        <a:pt x="65" y="34"/>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7" name="Gruppieren 1446">
                  <a:extLst>
                    <a:ext uri="{FF2B5EF4-FFF2-40B4-BE49-F238E27FC236}">
                      <a16:creationId xmlns:a16="http://schemas.microsoft.com/office/drawing/2014/main" id="{D6664C9E-8E4E-43D0-A152-D9BBED290986}"/>
                    </a:ext>
                  </a:extLst>
                </p:cNvPr>
                <p:cNvGrpSpPr/>
                <p:nvPr/>
              </p:nvGrpSpPr>
              <p:grpSpPr>
                <a:xfrm>
                  <a:off x="7426654" y="3800324"/>
                  <a:ext cx="501305" cy="814757"/>
                  <a:chOff x="7426654" y="3800324"/>
                  <a:chExt cx="501305" cy="814757"/>
                </a:xfrm>
                <a:grpFill/>
              </p:grpSpPr>
              <p:grpSp>
                <p:nvGrpSpPr>
                  <p:cNvPr id="1401" name="Group 4329">
                    <a:extLst>
                      <a:ext uri="{FF2B5EF4-FFF2-40B4-BE49-F238E27FC236}">
                        <a16:creationId xmlns:a16="http://schemas.microsoft.com/office/drawing/2014/main" id="{632142B9-5773-4873-BD71-4260161CA015}"/>
                      </a:ext>
                    </a:extLst>
                  </p:cNvPr>
                  <p:cNvGrpSpPr/>
                  <p:nvPr/>
                </p:nvGrpSpPr>
                <p:grpSpPr bwMode="gray">
                  <a:xfrm>
                    <a:off x="7455766" y="3800324"/>
                    <a:ext cx="472193" cy="814757"/>
                    <a:chOff x="5308638" y="3359488"/>
                    <a:chExt cx="190781" cy="329293"/>
                  </a:xfrm>
                  <a:grpFill/>
                </p:grpSpPr>
                <p:sp>
                  <p:nvSpPr>
                    <p:cNvPr id="1403" name="Freeform 591">
                      <a:extLst>
                        <a:ext uri="{FF2B5EF4-FFF2-40B4-BE49-F238E27FC236}">
                          <a16:creationId xmlns:a16="http://schemas.microsoft.com/office/drawing/2014/main" id="{0ACE2F64-D1C0-4439-9012-6B7DF27D2C3B}"/>
                        </a:ext>
                      </a:extLst>
                    </p:cNvPr>
                    <p:cNvSpPr>
                      <a:spLocks/>
                    </p:cNvSpPr>
                    <p:nvPr/>
                  </p:nvSpPr>
                  <p:spPr bwMode="gray">
                    <a:xfrm>
                      <a:off x="5317785" y="3388236"/>
                      <a:ext cx="18294" cy="27441"/>
                    </a:xfrm>
                    <a:custGeom>
                      <a:avLst/>
                      <a:gdLst>
                        <a:gd name="T0" fmla="*/ 13 w 14"/>
                        <a:gd name="T1" fmla="*/ 0 h 21"/>
                        <a:gd name="T2" fmla="*/ 11 w 14"/>
                        <a:gd name="T3" fmla="*/ 0 h 21"/>
                        <a:gd name="T4" fmla="*/ 8 w 14"/>
                        <a:gd name="T5" fmla="*/ 2 h 21"/>
                        <a:gd name="T6" fmla="*/ 4 w 14"/>
                        <a:gd name="T7" fmla="*/ 6 h 21"/>
                        <a:gd name="T8" fmla="*/ 4 w 14"/>
                        <a:gd name="T9" fmla="*/ 7 h 21"/>
                        <a:gd name="T10" fmla="*/ 4 w 14"/>
                        <a:gd name="T11" fmla="*/ 8 h 21"/>
                        <a:gd name="T12" fmla="*/ 3 w 14"/>
                        <a:gd name="T13" fmla="*/ 9 h 21"/>
                        <a:gd name="T14" fmla="*/ 1 w 14"/>
                        <a:gd name="T15" fmla="*/ 7 h 21"/>
                        <a:gd name="T16" fmla="*/ 0 w 14"/>
                        <a:gd name="T17" fmla="*/ 10 h 21"/>
                        <a:gd name="T18" fmla="*/ 0 w 14"/>
                        <a:gd name="T19" fmla="*/ 14 h 21"/>
                        <a:gd name="T20" fmla="*/ 2 w 14"/>
                        <a:gd name="T21" fmla="*/ 17 h 21"/>
                        <a:gd name="T22" fmla="*/ 0 w 14"/>
                        <a:gd name="T23" fmla="*/ 19 h 21"/>
                        <a:gd name="T24" fmla="*/ 0 w 14"/>
                        <a:gd name="T25" fmla="*/ 19 h 21"/>
                        <a:gd name="T26" fmla="*/ 1 w 14"/>
                        <a:gd name="T27" fmla="*/ 21 h 21"/>
                        <a:gd name="T28" fmla="*/ 4 w 14"/>
                        <a:gd name="T29" fmla="*/ 20 h 21"/>
                        <a:gd name="T30" fmla="*/ 4 w 14"/>
                        <a:gd name="T31" fmla="*/ 18 h 21"/>
                        <a:gd name="T32" fmla="*/ 5 w 14"/>
                        <a:gd name="T33" fmla="*/ 17 h 21"/>
                        <a:gd name="T34" fmla="*/ 6 w 14"/>
                        <a:gd name="T35" fmla="*/ 16 h 21"/>
                        <a:gd name="T36" fmla="*/ 8 w 14"/>
                        <a:gd name="T37" fmla="*/ 16 h 21"/>
                        <a:gd name="T38" fmla="*/ 10 w 14"/>
                        <a:gd name="T39" fmla="*/ 14 h 21"/>
                        <a:gd name="T40" fmla="*/ 11 w 14"/>
                        <a:gd name="T41" fmla="*/ 12 h 21"/>
                        <a:gd name="T42" fmla="*/ 10 w 14"/>
                        <a:gd name="T43" fmla="*/ 12 h 21"/>
                        <a:gd name="T44" fmla="*/ 10 w 14"/>
                        <a:gd name="T45" fmla="*/ 10 h 21"/>
                        <a:gd name="T46" fmla="*/ 11 w 14"/>
                        <a:gd name="T47" fmla="*/ 8 h 21"/>
                        <a:gd name="T48" fmla="*/ 12 w 14"/>
                        <a:gd name="T49" fmla="*/ 8 h 21"/>
                        <a:gd name="T50" fmla="*/ 14 w 14"/>
                        <a:gd name="T51" fmla="*/ 7 h 21"/>
                        <a:gd name="T52" fmla="*/ 13 w 14"/>
                        <a:gd name="T53" fmla="*/ 7 h 21"/>
                        <a:gd name="T54" fmla="*/ 12 w 14"/>
                        <a:gd name="T55" fmla="*/ 6 h 21"/>
                        <a:gd name="T56" fmla="*/ 13 w 14"/>
                        <a:gd name="T5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21">
                          <a:moveTo>
                            <a:pt x="13" y="0"/>
                          </a:moveTo>
                          <a:lnTo>
                            <a:pt x="11" y="0"/>
                          </a:lnTo>
                          <a:lnTo>
                            <a:pt x="8" y="2"/>
                          </a:lnTo>
                          <a:lnTo>
                            <a:pt x="4" y="6"/>
                          </a:lnTo>
                          <a:lnTo>
                            <a:pt x="4" y="7"/>
                          </a:lnTo>
                          <a:lnTo>
                            <a:pt x="4" y="8"/>
                          </a:lnTo>
                          <a:lnTo>
                            <a:pt x="3" y="9"/>
                          </a:lnTo>
                          <a:lnTo>
                            <a:pt x="1" y="7"/>
                          </a:lnTo>
                          <a:lnTo>
                            <a:pt x="0" y="10"/>
                          </a:lnTo>
                          <a:lnTo>
                            <a:pt x="0" y="14"/>
                          </a:lnTo>
                          <a:lnTo>
                            <a:pt x="2" y="17"/>
                          </a:lnTo>
                          <a:lnTo>
                            <a:pt x="0" y="19"/>
                          </a:lnTo>
                          <a:lnTo>
                            <a:pt x="0" y="19"/>
                          </a:lnTo>
                          <a:lnTo>
                            <a:pt x="1" y="21"/>
                          </a:lnTo>
                          <a:lnTo>
                            <a:pt x="4" y="20"/>
                          </a:lnTo>
                          <a:lnTo>
                            <a:pt x="4" y="18"/>
                          </a:lnTo>
                          <a:lnTo>
                            <a:pt x="5" y="17"/>
                          </a:lnTo>
                          <a:lnTo>
                            <a:pt x="6" y="16"/>
                          </a:lnTo>
                          <a:lnTo>
                            <a:pt x="8" y="16"/>
                          </a:lnTo>
                          <a:lnTo>
                            <a:pt x="10" y="14"/>
                          </a:lnTo>
                          <a:lnTo>
                            <a:pt x="11" y="12"/>
                          </a:lnTo>
                          <a:lnTo>
                            <a:pt x="10" y="12"/>
                          </a:lnTo>
                          <a:lnTo>
                            <a:pt x="10" y="10"/>
                          </a:lnTo>
                          <a:lnTo>
                            <a:pt x="11" y="8"/>
                          </a:lnTo>
                          <a:lnTo>
                            <a:pt x="12" y="8"/>
                          </a:lnTo>
                          <a:lnTo>
                            <a:pt x="14" y="7"/>
                          </a:lnTo>
                          <a:lnTo>
                            <a:pt x="13" y="7"/>
                          </a:lnTo>
                          <a:lnTo>
                            <a:pt x="12" y="6"/>
                          </a:lnTo>
                          <a:lnTo>
                            <a:pt x="1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4" name="Freeform 592">
                      <a:extLst>
                        <a:ext uri="{FF2B5EF4-FFF2-40B4-BE49-F238E27FC236}">
                          <a16:creationId xmlns:a16="http://schemas.microsoft.com/office/drawing/2014/main" id="{FCEE9334-491E-4AED-91C5-4A6C485AE6F3}"/>
                        </a:ext>
                      </a:extLst>
                    </p:cNvPr>
                    <p:cNvSpPr>
                      <a:spLocks/>
                    </p:cNvSpPr>
                    <p:nvPr/>
                  </p:nvSpPr>
                  <p:spPr bwMode="gray">
                    <a:xfrm>
                      <a:off x="5308638" y="3419597"/>
                      <a:ext cx="9147" cy="5226"/>
                    </a:xfrm>
                    <a:custGeom>
                      <a:avLst/>
                      <a:gdLst>
                        <a:gd name="T0" fmla="*/ 6 w 7"/>
                        <a:gd name="T1" fmla="*/ 1 h 4"/>
                        <a:gd name="T2" fmla="*/ 7 w 7"/>
                        <a:gd name="T3" fmla="*/ 1 h 4"/>
                        <a:gd name="T4" fmla="*/ 5 w 7"/>
                        <a:gd name="T5" fmla="*/ 0 h 4"/>
                        <a:gd name="T6" fmla="*/ 0 w 7"/>
                        <a:gd name="T7" fmla="*/ 1 h 4"/>
                        <a:gd name="T8" fmla="*/ 0 w 7"/>
                        <a:gd name="T9" fmla="*/ 2 h 4"/>
                        <a:gd name="T10" fmla="*/ 2 w 7"/>
                        <a:gd name="T11" fmla="*/ 4 h 4"/>
                        <a:gd name="T12" fmla="*/ 6 w 7"/>
                        <a:gd name="T13" fmla="*/ 4 h 4"/>
                        <a:gd name="T14" fmla="*/ 6 w 7"/>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6" y="1"/>
                          </a:moveTo>
                          <a:lnTo>
                            <a:pt x="7" y="1"/>
                          </a:lnTo>
                          <a:lnTo>
                            <a:pt x="5" y="0"/>
                          </a:lnTo>
                          <a:lnTo>
                            <a:pt x="0" y="1"/>
                          </a:lnTo>
                          <a:lnTo>
                            <a:pt x="0" y="2"/>
                          </a:lnTo>
                          <a:lnTo>
                            <a:pt x="2" y="4"/>
                          </a:lnTo>
                          <a:lnTo>
                            <a:pt x="6" y="4"/>
                          </a:lnTo>
                          <a:lnTo>
                            <a:pt x="6"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5" name="Freeform 593">
                      <a:extLst>
                        <a:ext uri="{FF2B5EF4-FFF2-40B4-BE49-F238E27FC236}">
                          <a16:creationId xmlns:a16="http://schemas.microsoft.com/office/drawing/2014/main" id="{FB02B67F-1EDD-45AF-AEBC-B45C66E322B5}"/>
                        </a:ext>
                      </a:extLst>
                    </p:cNvPr>
                    <p:cNvSpPr>
                      <a:spLocks/>
                    </p:cNvSpPr>
                    <p:nvPr/>
                  </p:nvSpPr>
                  <p:spPr bwMode="gray">
                    <a:xfrm>
                      <a:off x="5394881" y="3359488"/>
                      <a:ext cx="13067" cy="10454"/>
                    </a:xfrm>
                    <a:custGeom>
                      <a:avLst/>
                      <a:gdLst>
                        <a:gd name="T0" fmla="*/ 10 w 10"/>
                        <a:gd name="T1" fmla="*/ 7 h 8"/>
                        <a:gd name="T2" fmla="*/ 10 w 10"/>
                        <a:gd name="T3" fmla="*/ 6 h 8"/>
                        <a:gd name="T4" fmla="*/ 9 w 10"/>
                        <a:gd name="T5" fmla="*/ 6 h 8"/>
                        <a:gd name="T6" fmla="*/ 4 w 10"/>
                        <a:gd name="T7" fmla="*/ 5 h 8"/>
                        <a:gd name="T8" fmla="*/ 4 w 10"/>
                        <a:gd name="T9" fmla="*/ 3 h 8"/>
                        <a:gd name="T10" fmla="*/ 2 w 10"/>
                        <a:gd name="T11" fmla="*/ 0 h 8"/>
                        <a:gd name="T12" fmla="*/ 1 w 10"/>
                        <a:gd name="T13" fmla="*/ 0 h 8"/>
                        <a:gd name="T14" fmla="*/ 0 w 10"/>
                        <a:gd name="T15" fmla="*/ 3 h 8"/>
                        <a:gd name="T16" fmla="*/ 0 w 10"/>
                        <a:gd name="T17" fmla="*/ 6 h 8"/>
                        <a:gd name="T18" fmla="*/ 2 w 10"/>
                        <a:gd name="T19" fmla="*/ 7 h 8"/>
                        <a:gd name="T20" fmla="*/ 6 w 10"/>
                        <a:gd name="T21" fmla="*/ 7 h 8"/>
                        <a:gd name="T22" fmla="*/ 9 w 10"/>
                        <a:gd name="T23" fmla="*/ 8 h 8"/>
                        <a:gd name="T24" fmla="*/ 10 w 10"/>
                        <a:gd name="T25"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10" y="7"/>
                          </a:moveTo>
                          <a:lnTo>
                            <a:pt x="10" y="6"/>
                          </a:lnTo>
                          <a:lnTo>
                            <a:pt x="9" y="6"/>
                          </a:lnTo>
                          <a:lnTo>
                            <a:pt x="4" y="5"/>
                          </a:lnTo>
                          <a:lnTo>
                            <a:pt x="4" y="3"/>
                          </a:lnTo>
                          <a:lnTo>
                            <a:pt x="2" y="0"/>
                          </a:lnTo>
                          <a:lnTo>
                            <a:pt x="1" y="0"/>
                          </a:lnTo>
                          <a:lnTo>
                            <a:pt x="0" y="3"/>
                          </a:lnTo>
                          <a:lnTo>
                            <a:pt x="0" y="6"/>
                          </a:lnTo>
                          <a:lnTo>
                            <a:pt x="2" y="7"/>
                          </a:lnTo>
                          <a:lnTo>
                            <a:pt x="6" y="7"/>
                          </a:lnTo>
                          <a:lnTo>
                            <a:pt x="9" y="8"/>
                          </a:lnTo>
                          <a:lnTo>
                            <a:pt x="10"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6" name="Freeform 594">
                      <a:extLst>
                        <a:ext uri="{FF2B5EF4-FFF2-40B4-BE49-F238E27FC236}">
                          <a16:creationId xmlns:a16="http://schemas.microsoft.com/office/drawing/2014/main" id="{5392A22E-660E-4940-B52C-E5339EE5E5D5}"/>
                        </a:ext>
                      </a:extLst>
                    </p:cNvPr>
                    <p:cNvSpPr>
                      <a:spLocks/>
                    </p:cNvSpPr>
                    <p:nvPr/>
                  </p:nvSpPr>
                  <p:spPr bwMode="gray">
                    <a:xfrm>
                      <a:off x="5393575" y="3369942"/>
                      <a:ext cx="5226" cy="3920"/>
                    </a:xfrm>
                    <a:custGeom>
                      <a:avLst/>
                      <a:gdLst>
                        <a:gd name="T0" fmla="*/ 4 w 4"/>
                        <a:gd name="T1" fmla="*/ 3 h 3"/>
                        <a:gd name="T2" fmla="*/ 4 w 4"/>
                        <a:gd name="T3" fmla="*/ 1 h 3"/>
                        <a:gd name="T4" fmla="*/ 2 w 4"/>
                        <a:gd name="T5" fmla="*/ 0 h 3"/>
                        <a:gd name="T6" fmla="*/ 1 w 4"/>
                        <a:gd name="T7" fmla="*/ 0 h 3"/>
                        <a:gd name="T8" fmla="*/ 0 w 4"/>
                        <a:gd name="T9" fmla="*/ 0 h 3"/>
                        <a:gd name="T10" fmla="*/ 0 w 4"/>
                        <a:gd name="T11" fmla="*/ 2 h 3"/>
                        <a:gd name="T12" fmla="*/ 1 w 4"/>
                        <a:gd name="T13" fmla="*/ 3 h 3"/>
                        <a:gd name="T14" fmla="*/ 4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4" y="3"/>
                          </a:moveTo>
                          <a:lnTo>
                            <a:pt x="4" y="1"/>
                          </a:lnTo>
                          <a:lnTo>
                            <a:pt x="2" y="0"/>
                          </a:lnTo>
                          <a:lnTo>
                            <a:pt x="1" y="0"/>
                          </a:lnTo>
                          <a:lnTo>
                            <a:pt x="0" y="0"/>
                          </a:lnTo>
                          <a:lnTo>
                            <a:pt x="0" y="2"/>
                          </a:lnTo>
                          <a:lnTo>
                            <a:pt x="1" y="3"/>
                          </a:lnTo>
                          <a:lnTo>
                            <a:pt x="4"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7" name="Freeform 595">
                      <a:extLst>
                        <a:ext uri="{FF2B5EF4-FFF2-40B4-BE49-F238E27FC236}">
                          <a16:creationId xmlns:a16="http://schemas.microsoft.com/office/drawing/2014/main" id="{98287726-5679-496E-A311-3B124EBA5284}"/>
                        </a:ext>
                      </a:extLst>
                    </p:cNvPr>
                    <p:cNvSpPr>
                      <a:spLocks/>
                    </p:cNvSpPr>
                    <p:nvPr/>
                  </p:nvSpPr>
                  <p:spPr bwMode="gray">
                    <a:xfrm>
                      <a:off x="5337385" y="3381702"/>
                      <a:ext cx="162034" cy="307079"/>
                    </a:xfrm>
                    <a:custGeom>
                      <a:avLst/>
                      <a:gdLst>
                        <a:gd name="T0" fmla="*/ 66 w 124"/>
                        <a:gd name="T1" fmla="*/ 220 h 235"/>
                        <a:gd name="T2" fmla="*/ 75 w 124"/>
                        <a:gd name="T3" fmla="*/ 213 h 235"/>
                        <a:gd name="T4" fmla="*/ 95 w 124"/>
                        <a:gd name="T5" fmla="*/ 215 h 235"/>
                        <a:gd name="T6" fmla="*/ 119 w 124"/>
                        <a:gd name="T7" fmla="*/ 202 h 235"/>
                        <a:gd name="T8" fmla="*/ 110 w 124"/>
                        <a:gd name="T9" fmla="*/ 194 h 235"/>
                        <a:gd name="T10" fmla="*/ 114 w 124"/>
                        <a:gd name="T11" fmla="*/ 190 h 235"/>
                        <a:gd name="T12" fmla="*/ 122 w 124"/>
                        <a:gd name="T13" fmla="*/ 181 h 235"/>
                        <a:gd name="T14" fmla="*/ 116 w 124"/>
                        <a:gd name="T15" fmla="*/ 160 h 235"/>
                        <a:gd name="T16" fmla="*/ 97 w 124"/>
                        <a:gd name="T17" fmla="*/ 163 h 235"/>
                        <a:gd name="T18" fmla="*/ 98 w 124"/>
                        <a:gd name="T19" fmla="*/ 146 h 235"/>
                        <a:gd name="T20" fmla="*/ 100 w 124"/>
                        <a:gd name="T21" fmla="*/ 142 h 235"/>
                        <a:gd name="T22" fmla="*/ 91 w 124"/>
                        <a:gd name="T23" fmla="*/ 125 h 235"/>
                        <a:gd name="T24" fmla="*/ 78 w 124"/>
                        <a:gd name="T25" fmla="*/ 111 h 235"/>
                        <a:gd name="T26" fmla="*/ 66 w 124"/>
                        <a:gd name="T27" fmla="*/ 85 h 235"/>
                        <a:gd name="T28" fmla="*/ 45 w 124"/>
                        <a:gd name="T29" fmla="*/ 77 h 235"/>
                        <a:gd name="T30" fmla="*/ 52 w 124"/>
                        <a:gd name="T31" fmla="*/ 66 h 235"/>
                        <a:gd name="T32" fmla="*/ 57 w 124"/>
                        <a:gd name="T33" fmla="*/ 58 h 235"/>
                        <a:gd name="T34" fmla="*/ 68 w 124"/>
                        <a:gd name="T35" fmla="*/ 32 h 235"/>
                        <a:gd name="T36" fmla="*/ 45 w 124"/>
                        <a:gd name="T37" fmla="*/ 28 h 235"/>
                        <a:gd name="T38" fmla="*/ 29 w 124"/>
                        <a:gd name="T39" fmla="*/ 30 h 235"/>
                        <a:gd name="T40" fmla="*/ 32 w 124"/>
                        <a:gd name="T41" fmla="*/ 22 h 235"/>
                        <a:gd name="T42" fmla="*/ 44 w 124"/>
                        <a:gd name="T43" fmla="*/ 0 h 235"/>
                        <a:gd name="T44" fmla="*/ 22 w 124"/>
                        <a:gd name="T45" fmla="*/ 2 h 235"/>
                        <a:gd name="T46" fmla="*/ 11 w 124"/>
                        <a:gd name="T47" fmla="*/ 17 h 235"/>
                        <a:gd name="T48" fmla="*/ 8 w 124"/>
                        <a:gd name="T49" fmla="*/ 33 h 235"/>
                        <a:gd name="T50" fmla="*/ 10 w 124"/>
                        <a:gd name="T51" fmla="*/ 38 h 235"/>
                        <a:gd name="T52" fmla="*/ 8 w 124"/>
                        <a:gd name="T53" fmla="*/ 46 h 235"/>
                        <a:gd name="T54" fmla="*/ 1 w 124"/>
                        <a:gd name="T55" fmla="*/ 56 h 235"/>
                        <a:gd name="T56" fmla="*/ 10 w 124"/>
                        <a:gd name="T57" fmla="*/ 62 h 235"/>
                        <a:gd name="T58" fmla="*/ 9 w 124"/>
                        <a:gd name="T59" fmla="*/ 73 h 235"/>
                        <a:gd name="T60" fmla="*/ 10 w 124"/>
                        <a:gd name="T61" fmla="*/ 82 h 235"/>
                        <a:gd name="T62" fmla="*/ 9 w 124"/>
                        <a:gd name="T63" fmla="*/ 95 h 235"/>
                        <a:gd name="T64" fmla="*/ 16 w 124"/>
                        <a:gd name="T65" fmla="*/ 71 h 235"/>
                        <a:gd name="T66" fmla="*/ 15 w 124"/>
                        <a:gd name="T67" fmla="*/ 79 h 235"/>
                        <a:gd name="T68" fmla="*/ 23 w 124"/>
                        <a:gd name="T69" fmla="*/ 78 h 235"/>
                        <a:gd name="T70" fmla="*/ 22 w 124"/>
                        <a:gd name="T71" fmla="*/ 89 h 235"/>
                        <a:gd name="T72" fmla="*/ 18 w 124"/>
                        <a:gd name="T73" fmla="*/ 107 h 235"/>
                        <a:gd name="T74" fmla="*/ 19 w 124"/>
                        <a:gd name="T75" fmla="*/ 111 h 235"/>
                        <a:gd name="T76" fmla="*/ 28 w 124"/>
                        <a:gd name="T77" fmla="*/ 110 h 235"/>
                        <a:gd name="T78" fmla="*/ 47 w 124"/>
                        <a:gd name="T79" fmla="*/ 107 h 235"/>
                        <a:gd name="T80" fmla="*/ 42 w 124"/>
                        <a:gd name="T81" fmla="*/ 124 h 235"/>
                        <a:gd name="T82" fmla="*/ 52 w 124"/>
                        <a:gd name="T83" fmla="*/ 126 h 235"/>
                        <a:gd name="T84" fmla="*/ 52 w 124"/>
                        <a:gd name="T85" fmla="*/ 139 h 235"/>
                        <a:gd name="T86" fmla="*/ 49 w 124"/>
                        <a:gd name="T87" fmla="*/ 151 h 235"/>
                        <a:gd name="T88" fmla="*/ 28 w 124"/>
                        <a:gd name="T89" fmla="*/ 161 h 235"/>
                        <a:gd name="T90" fmla="*/ 31 w 124"/>
                        <a:gd name="T91" fmla="*/ 177 h 235"/>
                        <a:gd name="T92" fmla="*/ 17 w 124"/>
                        <a:gd name="T93" fmla="*/ 194 h 235"/>
                        <a:gd name="T94" fmla="*/ 28 w 124"/>
                        <a:gd name="T95" fmla="*/ 194 h 235"/>
                        <a:gd name="T96" fmla="*/ 41 w 124"/>
                        <a:gd name="T97" fmla="*/ 199 h 235"/>
                        <a:gd name="T98" fmla="*/ 56 w 124"/>
                        <a:gd name="T99" fmla="*/ 192 h 235"/>
                        <a:gd name="T100" fmla="*/ 45 w 124"/>
                        <a:gd name="T101" fmla="*/ 205 h 235"/>
                        <a:gd name="T102" fmla="*/ 14 w 124"/>
                        <a:gd name="T103" fmla="*/ 228 h 235"/>
                        <a:gd name="T104" fmla="*/ 13 w 124"/>
                        <a:gd name="T105" fmla="*/ 234 h 235"/>
                        <a:gd name="T106" fmla="*/ 22 w 124"/>
                        <a:gd name="T107" fmla="*/ 226 h 235"/>
                        <a:gd name="T108" fmla="*/ 43 w 124"/>
                        <a:gd name="T109"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35">
                          <a:moveTo>
                            <a:pt x="57" y="222"/>
                          </a:moveTo>
                          <a:lnTo>
                            <a:pt x="58" y="222"/>
                          </a:lnTo>
                          <a:lnTo>
                            <a:pt x="59" y="220"/>
                          </a:lnTo>
                          <a:lnTo>
                            <a:pt x="61" y="219"/>
                          </a:lnTo>
                          <a:lnTo>
                            <a:pt x="65" y="220"/>
                          </a:lnTo>
                          <a:lnTo>
                            <a:pt x="66" y="220"/>
                          </a:lnTo>
                          <a:lnTo>
                            <a:pt x="65" y="218"/>
                          </a:lnTo>
                          <a:lnTo>
                            <a:pt x="73" y="218"/>
                          </a:lnTo>
                          <a:lnTo>
                            <a:pt x="73" y="216"/>
                          </a:lnTo>
                          <a:lnTo>
                            <a:pt x="75" y="216"/>
                          </a:lnTo>
                          <a:lnTo>
                            <a:pt x="75" y="214"/>
                          </a:lnTo>
                          <a:lnTo>
                            <a:pt x="75" y="213"/>
                          </a:lnTo>
                          <a:lnTo>
                            <a:pt x="77" y="214"/>
                          </a:lnTo>
                          <a:lnTo>
                            <a:pt x="79" y="215"/>
                          </a:lnTo>
                          <a:lnTo>
                            <a:pt x="82" y="214"/>
                          </a:lnTo>
                          <a:lnTo>
                            <a:pt x="82" y="215"/>
                          </a:lnTo>
                          <a:lnTo>
                            <a:pt x="84" y="216"/>
                          </a:lnTo>
                          <a:lnTo>
                            <a:pt x="95" y="215"/>
                          </a:lnTo>
                          <a:lnTo>
                            <a:pt x="99" y="215"/>
                          </a:lnTo>
                          <a:lnTo>
                            <a:pt x="112" y="211"/>
                          </a:lnTo>
                          <a:lnTo>
                            <a:pt x="113" y="210"/>
                          </a:lnTo>
                          <a:lnTo>
                            <a:pt x="119" y="206"/>
                          </a:lnTo>
                          <a:lnTo>
                            <a:pt x="120" y="203"/>
                          </a:lnTo>
                          <a:lnTo>
                            <a:pt x="119" y="202"/>
                          </a:lnTo>
                          <a:lnTo>
                            <a:pt x="112" y="202"/>
                          </a:lnTo>
                          <a:lnTo>
                            <a:pt x="108" y="201"/>
                          </a:lnTo>
                          <a:lnTo>
                            <a:pt x="108" y="199"/>
                          </a:lnTo>
                          <a:lnTo>
                            <a:pt x="107" y="197"/>
                          </a:lnTo>
                          <a:lnTo>
                            <a:pt x="110" y="196"/>
                          </a:lnTo>
                          <a:lnTo>
                            <a:pt x="110" y="194"/>
                          </a:lnTo>
                          <a:lnTo>
                            <a:pt x="112" y="193"/>
                          </a:lnTo>
                          <a:lnTo>
                            <a:pt x="111" y="192"/>
                          </a:lnTo>
                          <a:lnTo>
                            <a:pt x="109" y="191"/>
                          </a:lnTo>
                          <a:lnTo>
                            <a:pt x="111" y="190"/>
                          </a:lnTo>
                          <a:lnTo>
                            <a:pt x="113" y="189"/>
                          </a:lnTo>
                          <a:lnTo>
                            <a:pt x="114" y="190"/>
                          </a:lnTo>
                          <a:lnTo>
                            <a:pt x="117" y="189"/>
                          </a:lnTo>
                          <a:lnTo>
                            <a:pt x="117" y="188"/>
                          </a:lnTo>
                          <a:lnTo>
                            <a:pt x="117" y="185"/>
                          </a:lnTo>
                          <a:lnTo>
                            <a:pt x="118" y="185"/>
                          </a:lnTo>
                          <a:lnTo>
                            <a:pt x="120" y="184"/>
                          </a:lnTo>
                          <a:lnTo>
                            <a:pt x="122" y="181"/>
                          </a:lnTo>
                          <a:lnTo>
                            <a:pt x="124" y="175"/>
                          </a:lnTo>
                          <a:lnTo>
                            <a:pt x="124" y="171"/>
                          </a:lnTo>
                          <a:lnTo>
                            <a:pt x="124" y="166"/>
                          </a:lnTo>
                          <a:lnTo>
                            <a:pt x="121" y="163"/>
                          </a:lnTo>
                          <a:lnTo>
                            <a:pt x="118" y="161"/>
                          </a:lnTo>
                          <a:lnTo>
                            <a:pt x="116" y="160"/>
                          </a:lnTo>
                          <a:lnTo>
                            <a:pt x="112" y="160"/>
                          </a:lnTo>
                          <a:lnTo>
                            <a:pt x="105" y="161"/>
                          </a:lnTo>
                          <a:lnTo>
                            <a:pt x="103" y="165"/>
                          </a:lnTo>
                          <a:lnTo>
                            <a:pt x="101" y="164"/>
                          </a:lnTo>
                          <a:lnTo>
                            <a:pt x="99" y="163"/>
                          </a:lnTo>
                          <a:lnTo>
                            <a:pt x="97" y="163"/>
                          </a:lnTo>
                          <a:lnTo>
                            <a:pt x="99" y="160"/>
                          </a:lnTo>
                          <a:lnTo>
                            <a:pt x="102" y="156"/>
                          </a:lnTo>
                          <a:lnTo>
                            <a:pt x="103" y="154"/>
                          </a:lnTo>
                          <a:lnTo>
                            <a:pt x="103" y="151"/>
                          </a:lnTo>
                          <a:lnTo>
                            <a:pt x="100" y="147"/>
                          </a:lnTo>
                          <a:lnTo>
                            <a:pt x="98" y="146"/>
                          </a:lnTo>
                          <a:lnTo>
                            <a:pt x="97" y="145"/>
                          </a:lnTo>
                          <a:lnTo>
                            <a:pt x="96" y="143"/>
                          </a:lnTo>
                          <a:lnTo>
                            <a:pt x="92" y="140"/>
                          </a:lnTo>
                          <a:lnTo>
                            <a:pt x="93" y="139"/>
                          </a:lnTo>
                          <a:lnTo>
                            <a:pt x="96" y="142"/>
                          </a:lnTo>
                          <a:lnTo>
                            <a:pt x="100" y="142"/>
                          </a:lnTo>
                          <a:lnTo>
                            <a:pt x="100" y="142"/>
                          </a:lnTo>
                          <a:lnTo>
                            <a:pt x="99" y="138"/>
                          </a:lnTo>
                          <a:lnTo>
                            <a:pt x="97" y="136"/>
                          </a:lnTo>
                          <a:lnTo>
                            <a:pt x="95" y="133"/>
                          </a:lnTo>
                          <a:lnTo>
                            <a:pt x="94" y="128"/>
                          </a:lnTo>
                          <a:lnTo>
                            <a:pt x="91" y="125"/>
                          </a:lnTo>
                          <a:lnTo>
                            <a:pt x="90" y="122"/>
                          </a:lnTo>
                          <a:lnTo>
                            <a:pt x="87" y="118"/>
                          </a:lnTo>
                          <a:lnTo>
                            <a:pt x="84" y="117"/>
                          </a:lnTo>
                          <a:lnTo>
                            <a:pt x="80" y="116"/>
                          </a:lnTo>
                          <a:lnTo>
                            <a:pt x="79" y="115"/>
                          </a:lnTo>
                          <a:lnTo>
                            <a:pt x="78" y="111"/>
                          </a:lnTo>
                          <a:lnTo>
                            <a:pt x="75" y="108"/>
                          </a:lnTo>
                          <a:lnTo>
                            <a:pt x="74" y="104"/>
                          </a:lnTo>
                          <a:lnTo>
                            <a:pt x="73" y="101"/>
                          </a:lnTo>
                          <a:lnTo>
                            <a:pt x="72" y="90"/>
                          </a:lnTo>
                          <a:lnTo>
                            <a:pt x="69" y="88"/>
                          </a:lnTo>
                          <a:lnTo>
                            <a:pt x="66" y="85"/>
                          </a:lnTo>
                          <a:lnTo>
                            <a:pt x="64" y="81"/>
                          </a:lnTo>
                          <a:lnTo>
                            <a:pt x="56" y="77"/>
                          </a:lnTo>
                          <a:lnTo>
                            <a:pt x="54" y="76"/>
                          </a:lnTo>
                          <a:lnTo>
                            <a:pt x="49" y="78"/>
                          </a:lnTo>
                          <a:lnTo>
                            <a:pt x="45" y="77"/>
                          </a:lnTo>
                          <a:lnTo>
                            <a:pt x="45" y="77"/>
                          </a:lnTo>
                          <a:lnTo>
                            <a:pt x="45" y="74"/>
                          </a:lnTo>
                          <a:lnTo>
                            <a:pt x="47" y="73"/>
                          </a:lnTo>
                          <a:lnTo>
                            <a:pt x="50" y="72"/>
                          </a:lnTo>
                          <a:lnTo>
                            <a:pt x="53" y="72"/>
                          </a:lnTo>
                          <a:lnTo>
                            <a:pt x="56" y="71"/>
                          </a:lnTo>
                          <a:lnTo>
                            <a:pt x="52" y="66"/>
                          </a:lnTo>
                          <a:lnTo>
                            <a:pt x="51" y="65"/>
                          </a:lnTo>
                          <a:lnTo>
                            <a:pt x="51" y="64"/>
                          </a:lnTo>
                          <a:lnTo>
                            <a:pt x="53" y="64"/>
                          </a:lnTo>
                          <a:lnTo>
                            <a:pt x="55" y="63"/>
                          </a:lnTo>
                          <a:lnTo>
                            <a:pt x="57" y="60"/>
                          </a:lnTo>
                          <a:lnTo>
                            <a:pt x="57" y="58"/>
                          </a:lnTo>
                          <a:lnTo>
                            <a:pt x="61" y="52"/>
                          </a:lnTo>
                          <a:lnTo>
                            <a:pt x="62" y="50"/>
                          </a:lnTo>
                          <a:lnTo>
                            <a:pt x="63" y="46"/>
                          </a:lnTo>
                          <a:lnTo>
                            <a:pt x="64" y="42"/>
                          </a:lnTo>
                          <a:lnTo>
                            <a:pt x="68" y="37"/>
                          </a:lnTo>
                          <a:lnTo>
                            <a:pt x="68" y="32"/>
                          </a:lnTo>
                          <a:lnTo>
                            <a:pt x="66" y="29"/>
                          </a:lnTo>
                          <a:lnTo>
                            <a:pt x="62" y="29"/>
                          </a:lnTo>
                          <a:lnTo>
                            <a:pt x="58" y="29"/>
                          </a:lnTo>
                          <a:lnTo>
                            <a:pt x="52" y="28"/>
                          </a:lnTo>
                          <a:lnTo>
                            <a:pt x="48" y="29"/>
                          </a:lnTo>
                          <a:lnTo>
                            <a:pt x="45" y="28"/>
                          </a:lnTo>
                          <a:lnTo>
                            <a:pt x="34" y="32"/>
                          </a:lnTo>
                          <a:lnTo>
                            <a:pt x="32" y="33"/>
                          </a:lnTo>
                          <a:lnTo>
                            <a:pt x="31" y="32"/>
                          </a:lnTo>
                          <a:lnTo>
                            <a:pt x="31" y="30"/>
                          </a:lnTo>
                          <a:lnTo>
                            <a:pt x="31" y="29"/>
                          </a:lnTo>
                          <a:lnTo>
                            <a:pt x="29" y="30"/>
                          </a:lnTo>
                          <a:lnTo>
                            <a:pt x="29" y="29"/>
                          </a:lnTo>
                          <a:lnTo>
                            <a:pt x="33" y="28"/>
                          </a:lnTo>
                          <a:lnTo>
                            <a:pt x="36" y="25"/>
                          </a:lnTo>
                          <a:lnTo>
                            <a:pt x="31" y="24"/>
                          </a:lnTo>
                          <a:lnTo>
                            <a:pt x="31" y="22"/>
                          </a:lnTo>
                          <a:lnTo>
                            <a:pt x="32" y="22"/>
                          </a:lnTo>
                          <a:lnTo>
                            <a:pt x="35" y="18"/>
                          </a:lnTo>
                          <a:lnTo>
                            <a:pt x="40" y="15"/>
                          </a:lnTo>
                          <a:lnTo>
                            <a:pt x="43" y="11"/>
                          </a:lnTo>
                          <a:lnTo>
                            <a:pt x="47" y="8"/>
                          </a:lnTo>
                          <a:lnTo>
                            <a:pt x="47" y="1"/>
                          </a:lnTo>
                          <a:lnTo>
                            <a:pt x="44" y="0"/>
                          </a:lnTo>
                          <a:lnTo>
                            <a:pt x="40" y="1"/>
                          </a:lnTo>
                          <a:lnTo>
                            <a:pt x="36" y="2"/>
                          </a:lnTo>
                          <a:lnTo>
                            <a:pt x="32" y="2"/>
                          </a:lnTo>
                          <a:lnTo>
                            <a:pt x="28" y="3"/>
                          </a:lnTo>
                          <a:lnTo>
                            <a:pt x="27" y="3"/>
                          </a:lnTo>
                          <a:lnTo>
                            <a:pt x="22" y="2"/>
                          </a:lnTo>
                          <a:lnTo>
                            <a:pt x="19" y="2"/>
                          </a:lnTo>
                          <a:lnTo>
                            <a:pt x="16" y="7"/>
                          </a:lnTo>
                          <a:lnTo>
                            <a:pt x="15" y="12"/>
                          </a:lnTo>
                          <a:lnTo>
                            <a:pt x="12" y="12"/>
                          </a:lnTo>
                          <a:lnTo>
                            <a:pt x="13" y="16"/>
                          </a:lnTo>
                          <a:lnTo>
                            <a:pt x="11" y="17"/>
                          </a:lnTo>
                          <a:lnTo>
                            <a:pt x="12" y="18"/>
                          </a:lnTo>
                          <a:lnTo>
                            <a:pt x="14" y="21"/>
                          </a:lnTo>
                          <a:lnTo>
                            <a:pt x="6" y="25"/>
                          </a:lnTo>
                          <a:lnTo>
                            <a:pt x="6" y="31"/>
                          </a:lnTo>
                          <a:lnTo>
                            <a:pt x="8" y="33"/>
                          </a:lnTo>
                          <a:lnTo>
                            <a:pt x="8" y="33"/>
                          </a:lnTo>
                          <a:lnTo>
                            <a:pt x="5" y="33"/>
                          </a:lnTo>
                          <a:lnTo>
                            <a:pt x="5" y="33"/>
                          </a:lnTo>
                          <a:lnTo>
                            <a:pt x="5" y="37"/>
                          </a:lnTo>
                          <a:lnTo>
                            <a:pt x="6" y="38"/>
                          </a:lnTo>
                          <a:lnTo>
                            <a:pt x="10" y="37"/>
                          </a:lnTo>
                          <a:lnTo>
                            <a:pt x="10" y="38"/>
                          </a:lnTo>
                          <a:lnTo>
                            <a:pt x="8" y="39"/>
                          </a:lnTo>
                          <a:lnTo>
                            <a:pt x="10" y="40"/>
                          </a:lnTo>
                          <a:lnTo>
                            <a:pt x="8" y="42"/>
                          </a:lnTo>
                          <a:lnTo>
                            <a:pt x="8" y="43"/>
                          </a:lnTo>
                          <a:lnTo>
                            <a:pt x="8" y="45"/>
                          </a:lnTo>
                          <a:lnTo>
                            <a:pt x="8" y="46"/>
                          </a:lnTo>
                          <a:lnTo>
                            <a:pt x="6" y="47"/>
                          </a:lnTo>
                          <a:lnTo>
                            <a:pt x="6" y="48"/>
                          </a:lnTo>
                          <a:lnTo>
                            <a:pt x="5" y="49"/>
                          </a:lnTo>
                          <a:lnTo>
                            <a:pt x="5" y="51"/>
                          </a:lnTo>
                          <a:lnTo>
                            <a:pt x="5" y="55"/>
                          </a:lnTo>
                          <a:lnTo>
                            <a:pt x="1" y="56"/>
                          </a:lnTo>
                          <a:lnTo>
                            <a:pt x="0" y="57"/>
                          </a:lnTo>
                          <a:lnTo>
                            <a:pt x="0" y="58"/>
                          </a:lnTo>
                          <a:lnTo>
                            <a:pt x="3" y="58"/>
                          </a:lnTo>
                          <a:lnTo>
                            <a:pt x="4" y="61"/>
                          </a:lnTo>
                          <a:lnTo>
                            <a:pt x="7" y="64"/>
                          </a:lnTo>
                          <a:lnTo>
                            <a:pt x="10" y="62"/>
                          </a:lnTo>
                          <a:lnTo>
                            <a:pt x="13" y="59"/>
                          </a:lnTo>
                          <a:lnTo>
                            <a:pt x="13" y="59"/>
                          </a:lnTo>
                          <a:lnTo>
                            <a:pt x="13" y="59"/>
                          </a:lnTo>
                          <a:lnTo>
                            <a:pt x="13" y="61"/>
                          </a:lnTo>
                          <a:lnTo>
                            <a:pt x="10" y="70"/>
                          </a:lnTo>
                          <a:lnTo>
                            <a:pt x="9" y="73"/>
                          </a:lnTo>
                          <a:lnTo>
                            <a:pt x="9" y="74"/>
                          </a:lnTo>
                          <a:lnTo>
                            <a:pt x="8" y="76"/>
                          </a:lnTo>
                          <a:lnTo>
                            <a:pt x="8" y="79"/>
                          </a:lnTo>
                          <a:lnTo>
                            <a:pt x="8" y="82"/>
                          </a:lnTo>
                          <a:lnTo>
                            <a:pt x="9" y="81"/>
                          </a:lnTo>
                          <a:lnTo>
                            <a:pt x="10" y="82"/>
                          </a:lnTo>
                          <a:lnTo>
                            <a:pt x="10" y="84"/>
                          </a:lnTo>
                          <a:lnTo>
                            <a:pt x="8" y="89"/>
                          </a:lnTo>
                          <a:lnTo>
                            <a:pt x="6" y="95"/>
                          </a:lnTo>
                          <a:lnTo>
                            <a:pt x="6" y="97"/>
                          </a:lnTo>
                          <a:lnTo>
                            <a:pt x="8" y="97"/>
                          </a:lnTo>
                          <a:lnTo>
                            <a:pt x="9" y="95"/>
                          </a:lnTo>
                          <a:lnTo>
                            <a:pt x="9" y="91"/>
                          </a:lnTo>
                          <a:lnTo>
                            <a:pt x="13" y="84"/>
                          </a:lnTo>
                          <a:lnTo>
                            <a:pt x="12" y="80"/>
                          </a:lnTo>
                          <a:lnTo>
                            <a:pt x="12" y="78"/>
                          </a:lnTo>
                          <a:lnTo>
                            <a:pt x="11" y="77"/>
                          </a:lnTo>
                          <a:lnTo>
                            <a:pt x="16" y="71"/>
                          </a:lnTo>
                          <a:lnTo>
                            <a:pt x="15" y="73"/>
                          </a:lnTo>
                          <a:lnTo>
                            <a:pt x="13" y="78"/>
                          </a:lnTo>
                          <a:lnTo>
                            <a:pt x="13" y="81"/>
                          </a:lnTo>
                          <a:lnTo>
                            <a:pt x="14" y="80"/>
                          </a:lnTo>
                          <a:lnTo>
                            <a:pt x="15" y="80"/>
                          </a:lnTo>
                          <a:lnTo>
                            <a:pt x="15" y="79"/>
                          </a:lnTo>
                          <a:lnTo>
                            <a:pt x="16" y="78"/>
                          </a:lnTo>
                          <a:lnTo>
                            <a:pt x="18" y="80"/>
                          </a:lnTo>
                          <a:lnTo>
                            <a:pt x="18" y="79"/>
                          </a:lnTo>
                          <a:lnTo>
                            <a:pt x="18" y="75"/>
                          </a:lnTo>
                          <a:lnTo>
                            <a:pt x="21" y="77"/>
                          </a:lnTo>
                          <a:lnTo>
                            <a:pt x="23" y="78"/>
                          </a:lnTo>
                          <a:lnTo>
                            <a:pt x="21" y="79"/>
                          </a:lnTo>
                          <a:lnTo>
                            <a:pt x="21" y="80"/>
                          </a:lnTo>
                          <a:lnTo>
                            <a:pt x="20" y="82"/>
                          </a:lnTo>
                          <a:lnTo>
                            <a:pt x="20" y="86"/>
                          </a:lnTo>
                          <a:lnTo>
                            <a:pt x="21" y="87"/>
                          </a:lnTo>
                          <a:lnTo>
                            <a:pt x="22" y="89"/>
                          </a:lnTo>
                          <a:lnTo>
                            <a:pt x="23" y="92"/>
                          </a:lnTo>
                          <a:lnTo>
                            <a:pt x="21" y="94"/>
                          </a:lnTo>
                          <a:lnTo>
                            <a:pt x="20" y="98"/>
                          </a:lnTo>
                          <a:lnTo>
                            <a:pt x="18" y="102"/>
                          </a:lnTo>
                          <a:lnTo>
                            <a:pt x="17" y="104"/>
                          </a:lnTo>
                          <a:lnTo>
                            <a:pt x="18" y="107"/>
                          </a:lnTo>
                          <a:lnTo>
                            <a:pt x="15" y="106"/>
                          </a:lnTo>
                          <a:lnTo>
                            <a:pt x="15" y="107"/>
                          </a:lnTo>
                          <a:lnTo>
                            <a:pt x="17" y="114"/>
                          </a:lnTo>
                          <a:lnTo>
                            <a:pt x="18" y="115"/>
                          </a:lnTo>
                          <a:lnTo>
                            <a:pt x="19" y="115"/>
                          </a:lnTo>
                          <a:lnTo>
                            <a:pt x="19" y="111"/>
                          </a:lnTo>
                          <a:lnTo>
                            <a:pt x="19" y="110"/>
                          </a:lnTo>
                          <a:lnTo>
                            <a:pt x="21" y="110"/>
                          </a:lnTo>
                          <a:lnTo>
                            <a:pt x="25" y="113"/>
                          </a:lnTo>
                          <a:lnTo>
                            <a:pt x="27" y="114"/>
                          </a:lnTo>
                          <a:lnTo>
                            <a:pt x="28" y="112"/>
                          </a:lnTo>
                          <a:lnTo>
                            <a:pt x="28" y="110"/>
                          </a:lnTo>
                          <a:lnTo>
                            <a:pt x="35" y="110"/>
                          </a:lnTo>
                          <a:lnTo>
                            <a:pt x="39" y="108"/>
                          </a:lnTo>
                          <a:lnTo>
                            <a:pt x="40" y="107"/>
                          </a:lnTo>
                          <a:lnTo>
                            <a:pt x="42" y="106"/>
                          </a:lnTo>
                          <a:lnTo>
                            <a:pt x="48" y="107"/>
                          </a:lnTo>
                          <a:lnTo>
                            <a:pt x="47" y="107"/>
                          </a:lnTo>
                          <a:lnTo>
                            <a:pt x="46" y="107"/>
                          </a:lnTo>
                          <a:lnTo>
                            <a:pt x="43" y="110"/>
                          </a:lnTo>
                          <a:lnTo>
                            <a:pt x="40" y="117"/>
                          </a:lnTo>
                          <a:lnTo>
                            <a:pt x="39" y="119"/>
                          </a:lnTo>
                          <a:lnTo>
                            <a:pt x="40" y="121"/>
                          </a:lnTo>
                          <a:lnTo>
                            <a:pt x="42" y="124"/>
                          </a:lnTo>
                          <a:lnTo>
                            <a:pt x="43" y="127"/>
                          </a:lnTo>
                          <a:lnTo>
                            <a:pt x="43" y="127"/>
                          </a:lnTo>
                          <a:lnTo>
                            <a:pt x="44" y="126"/>
                          </a:lnTo>
                          <a:lnTo>
                            <a:pt x="46" y="130"/>
                          </a:lnTo>
                          <a:lnTo>
                            <a:pt x="50" y="128"/>
                          </a:lnTo>
                          <a:lnTo>
                            <a:pt x="52" y="126"/>
                          </a:lnTo>
                          <a:lnTo>
                            <a:pt x="53" y="127"/>
                          </a:lnTo>
                          <a:lnTo>
                            <a:pt x="52" y="128"/>
                          </a:lnTo>
                          <a:lnTo>
                            <a:pt x="52" y="133"/>
                          </a:lnTo>
                          <a:lnTo>
                            <a:pt x="51" y="135"/>
                          </a:lnTo>
                          <a:lnTo>
                            <a:pt x="49" y="138"/>
                          </a:lnTo>
                          <a:lnTo>
                            <a:pt x="52" y="139"/>
                          </a:lnTo>
                          <a:lnTo>
                            <a:pt x="51" y="141"/>
                          </a:lnTo>
                          <a:lnTo>
                            <a:pt x="49" y="146"/>
                          </a:lnTo>
                          <a:lnTo>
                            <a:pt x="50" y="147"/>
                          </a:lnTo>
                          <a:lnTo>
                            <a:pt x="51" y="148"/>
                          </a:lnTo>
                          <a:lnTo>
                            <a:pt x="50" y="149"/>
                          </a:lnTo>
                          <a:lnTo>
                            <a:pt x="49" y="151"/>
                          </a:lnTo>
                          <a:lnTo>
                            <a:pt x="38" y="150"/>
                          </a:lnTo>
                          <a:lnTo>
                            <a:pt x="34" y="153"/>
                          </a:lnTo>
                          <a:lnTo>
                            <a:pt x="30" y="156"/>
                          </a:lnTo>
                          <a:lnTo>
                            <a:pt x="23" y="163"/>
                          </a:lnTo>
                          <a:lnTo>
                            <a:pt x="25" y="164"/>
                          </a:lnTo>
                          <a:lnTo>
                            <a:pt x="28" y="161"/>
                          </a:lnTo>
                          <a:lnTo>
                            <a:pt x="32" y="160"/>
                          </a:lnTo>
                          <a:lnTo>
                            <a:pt x="32" y="163"/>
                          </a:lnTo>
                          <a:lnTo>
                            <a:pt x="32" y="169"/>
                          </a:lnTo>
                          <a:lnTo>
                            <a:pt x="32" y="170"/>
                          </a:lnTo>
                          <a:lnTo>
                            <a:pt x="35" y="171"/>
                          </a:lnTo>
                          <a:lnTo>
                            <a:pt x="31" y="177"/>
                          </a:lnTo>
                          <a:lnTo>
                            <a:pt x="23" y="184"/>
                          </a:lnTo>
                          <a:lnTo>
                            <a:pt x="14" y="188"/>
                          </a:lnTo>
                          <a:lnTo>
                            <a:pt x="14" y="189"/>
                          </a:lnTo>
                          <a:lnTo>
                            <a:pt x="15" y="191"/>
                          </a:lnTo>
                          <a:lnTo>
                            <a:pt x="17" y="194"/>
                          </a:lnTo>
                          <a:lnTo>
                            <a:pt x="17" y="194"/>
                          </a:lnTo>
                          <a:lnTo>
                            <a:pt x="19" y="195"/>
                          </a:lnTo>
                          <a:lnTo>
                            <a:pt x="21" y="194"/>
                          </a:lnTo>
                          <a:lnTo>
                            <a:pt x="24" y="192"/>
                          </a:lnTo>
                          <a:lnTo>
                            <a:pt x="26" y="190"/>
                          </a:lnTo>
                          <a:lnTo>
                            <a:pt x="27" y="191"/>
                          </a:lnTo>
                          <a:lnTo>
                            <a:pt x="28" y="194"/>
                          </a:lnTo>
                          <a:lnTo>
                            <a:pt x="29" y="196"/>
                          </a:lnTo>
                          <a:lnTo>
                            <a:pt x="32" y="196"/>
                          </a:lnTo>
                          <a:lnTo>
                            <a:pt x="35" y="194"/>
                          </a:lnTo>
                          <a:lnTo>
                            <a:pt x="36" y="194"/>
                          </a:lnTo>
                          <a:lnTo>
                            <a:pt x="36" y="194"/>
                          </a:lnTo>
                          <a:lnTo>
                            <a:pt x="41" y="199"/>
                          </a:lnTo>
                          <a:lnTo>
                            <a:pt x="43" y="200"/>
                          </a:lnTo>
                          <a:lnTo>
                            <a:pt x="45" y="200"/>
                          </a:lnTo>
                          <a:lnTo>
                            <a:pt x="47" y="199"/>
                          </a:lnTo>
                          <a:lnTo>
                            <a:pt x="48" y="197"/>
                          </a:lnTo>
                          <a:lnTo>
                            <a:pt x="52" y="195"/>
                          </a:lnTo>
                          <a:lnTo>
                            <a:pt x="56" y="192"/>
                          </a:lnTo>
                          <a:lnTo>
                            <a:pt x="56" y="193"/>
                          </a:lnTo>
                          <a:lnTo>
                            <a:pt x="55" y="196"/>
                          </a:lnTo>
                          <a:lnTo>
                            <a:pt x="51" y="201"/>
                          </a:lnTo>
                          <a:lnTo>
                            <a:pt x="50" y="203"/>
                          </a:lnTo>
                          <a:lnTo>
                            <a:pt x="49" y="205"/>
                          </a:lnTo>
                          <a:lnTo>
                            <a:pt x="45" y="205"/>
                          </a:lnTo>
                          <a:lnTo>
                            <a:pt x="36" y="205"/>
                          </a:lnTo>
                          <a:lnTo>
                            <a:pt x="32" y="206"/>
                          </a:lnTo>
                          <a:lnTo>
                            <a:pt x="30" y="209"/>
                          </a:lnTo>
                          <a:lnTo>
                            <a:pt x="27" y="211"/>
                          </a:lnTo>
                          <a:lnTo>
                            <a:pt x="26" y="215"/>
                          </a:lnTo>
                          <a:lnTo>
                            <a:pt x="14" y="228"/>
                          </a:lnTo>
                          <a:lnTo>
                            <a:pt x="9" y="231"/>
                          </a:lnTo>
                          <a:lnTo>
                            <a:pt x="8" y="233"/>
                          </a:lnTo>
                          <a:lnTo>
                            <a:pt x="8" y="235"/>
                          </a:lnTo>
                          <a:lnTo>
                            <a:pt x="9" y="233"/>
                          </a:lnTo>
                          <a:lnTo>
                            <a:pt x="10" y="232"/>
                          </a:lnTo>
                          <a:lnTo>
                            <a:pt x="13" y="234"/>
                          </a:lnTo>
                          <a:lnTo>
                            <a:pt x="15" y="233"/>
                          </a:lnTo>
                          <a:lnTo>
                            <a:pt x="15" y="235"/>
                          </a:lnTo>
                          <a:lnTo>
                            <a:pt x="17" y="233"/>
                          </a:lnTo>
                          <a:lnTo>
                            <a:pt x="18" y="231"/>
                          </a:lnTo>
                          <a:lnTo>
                            <a:pt x="21" y="229"/>
                          </a:lnTo>
                          <a:lnTo>
                            <a:pt x="22" y="226"/>
                          </a:lnTo>
                          <a:lnTo>
                            <a:pt x="31" y="226"/>
                          </a:lnTo>
                          <a:lnTo>
                            <a:pt x="37" y="228"/>
                          </a:lnTo>
                          <a:lnTo>
                            <a:pt x="39" y="228"/>
                          </a:lnTo>
                          <a:lnTo>
                            <a:pt x="41" y="226"/>
                          </a:lnTo>
                          <a:lnTo>
                            <a:pt x="42" y="219"/>
                          </a:lnTo>
                          <a:lnTo>
                            <a:pt x="43" y="219"/>
                          </a:lnTo>
                          <a:lnTo>
                            <a:pt x="45" y="219"/>
                          </a:lnTo>
                          <a:lnTo>
                            <a:pt x="48" y="218"/>
                          </a:lnTo>
                          <a:lnTo>
                            <a:pt x="53" y="216"/>
                          </a:lnTo>
                          <a:lnTo>
                            <a:pt x="57" y="22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8" name="Freeform 596">
                      <a:extLst>
                        <a:ext uri="{FF2B5EF4-FFF2-40B4-BE49-F238E27FC236}">
                          <a16:creationId xmlns:a16="http://schemas.microsoft.com/office/drawing/2014/main" id="{6040D5D4-49A8-4DC3-B814-67F7F76D6986}"/>
                        </a:ext>
                      </a:extLst>
                    </p:cNvPr>
                    <p:cNvSpPr>
                      <a:spLocks/>
                    </p:cNvSpPr>
                    <p:nvPr/>
                  </p:nvSpPr>
                  <p:spPr bwMode="gray">
                    <a:xfrm>
                      <a:off x="5434083" y="3663954"/>
                      <a:ext cx="7841" cy="5226"/>
                    </a:xfrm>
                    <a:custGeom>
                      <a:avLst/>
                      <a:gdLst>
                        <a:gd name="T0" fmla="*/ 4 w 6"/>
                        <a:gd name="T1" fmla="*/ 1 h 4"/>
                        <a:gd name="T2" fmla="*/ 4 w 6"/>
                        <a:gd name="T3" fmla="*/ 0 h 4"/>
                        <a:gd name="T4" fmla="*/ 2 w 6"/>
                        <a:gd name="T5" fmla="*/ 1 h 4"/>
                        <a:gd name="T6" fmla="*/ 1 w 6"/>
                        <a:gd name="T7" fmla="*/ 2 h 4"/>
                        <a:gd name="T8" fmla="*/ 0 w 6"/>
                        <a:gd name="T9" fmla="*/ 3 h 4"/>
                        <a:gd name="T10" fmla="*/ 1 w 6"/>
                        <a:gd name="T11" fmla="*/ 3 h 4"/>
                        <a:gd name="T12" fmla="*/ 3 w 6"/>
                        <a:gd name="T13" fmla="*/ 4 h 4"/>
                        <a:gd name="T14" fmla="*/ 5 w 6"/>
                        <a:gd name="T15" fmla="*/ 4 h 4"/>
                        <a:gd name="T16" fmla="*/ 6 w 6"/>
                        <a:gd name="T17" fmla="*/ 2 h 4"/>
                        <a:gd name="T18" fmla="*/ 6 w 6"/>
                        <a:gd name="T19" fmla="*/ 2 h 4"/>
                        <a:gd name="T20" fmla="*/ 4 w 6"/>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4" y="1"/>
                          </a:moveTo>
                          <a:lnTo>
                            <a:pt x="4" y="0"/>
                          </a:lnTo>
                          <a:lnTo>
                            <a:pt x="2" y="1"/>
                          </a:lnTo>
                          <a:lnTo>
                            <a:pt x="1" y="2"/>
                          </a:lnTo>
                          <a:lnTo>
                            <a:pt x="0" y="3"/>
                          </a:lnTo>
                          <a:lnTo>
                            <a:pt x="1" y="3"/>
                          </a:lnTo>
                          <a:lnTo>
                            <a:pt x="3" y="4"/>
                          </a:lnTo>
                          <a:lnTo>
                            <a:pt x="5" y="4"/>
                          </a:lnTo>
                          <a:lnTo>
                            <a:pt x="6" y="2"/>
                          </a:lnTo>
                          <a:lnTo>
                            <a:pt x="6" y="2"/>
                          </a:lnTo>
                          <a:lnTo>
                            <a:pt x="4"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9" name="Freeform 597">
                      <a:extLst>
                        <a:ext uri="{FF2B5EF4-FFF2-40B4-BE49-F238E27FC236}">
                          <a16:creationId xmlns:a16="http://schemas.microsoft.com/office/drawing/2014/main" id="{FA6C8506-248D-4A5C-993B-047927804E75}"/>
                        </a:ext>
                      </a:extLst>
                    </p:cNvPr>
                    <p:cNvSpPr>
                      <a:spLocks/>
                    </p:cNvSpPr>
                    <p:nvPr/>
                  </p:nvSpPr>
                  <p:spPr bwMode="gray">
                    <a:xfrm>
                      <a:off x="5372667" y="3575096"/>
                      <a:ext cx="6533" cy="6533"/>
                    </a:xfrm>
                    <a:custGeom>
                      <a:avLst/>
                      <a:gdLst>
                        <a:gd name="T0" fmla="*/ 4 w 5"/>
                        <a:gd name="T1" fmla="*/ 5 h 5"/>
                        <a:gd name="T2" fmla="*/ 5 w 5"/>
                        <a:gd name="T3" fmla="*/ 3 h 5"/>
                        <a:gd name="T4" fmla="*/ 1 w 5"/>
                        <a:gd name="T5" fmla="*/ 0 h 5"/>
                        <a:gd name="T6" fmla="*/ 0 w 5"/>
                        <a:gd name="T7" fmla="*/ 0 h 5"/>
                        <a:gd name="T8" fmla="*/ 4 w 5"/>
                        <a:gd name="T9" fmla="*/ 5 h 5"/>
                      </a:gdLst>
                      <a:ahLst/>
                      <a:cxnLst>
                        <a:cxn ang="0">
                          <a:pos x="T0" y="T1"/>
                        </a:cxn>
                        <a:cxn ang="0">
                          <a:pos x="T2" y="T3"/>
                        </a:cxn>
                        <a:cxn ang="0">
                          <a:pos x="T4" y="T5"/>
                        </a:cxn>
                        <a:cxn ang="0">
                          <a:pos x="T6" y="T7"/>
                        </a:cxn>
                        <a:cxn ang="0">
                          <a:pos x="T8" y="T9"/>
                        </a:cxn>
                      </a:cxnLst>
                      <a:rect l="0" t="0" r="r" b="b"/>
                      <a:pathLst>
                        <a:path w="5" h="5">
                          <a:moveTo>
                            <a:pt x="4" y="5"/>
                          </a:moveTo>
                          <a:lnTo>
                            <a:pt x="5" y="3"/>
                          </a:lnTo>
                          <a:lnTo>
                            <a:pt x="1" y="0"/>
                          </a:lnTo>
                          <a:lnTo>
                            <a:pt x="0" y="0"/>
                          </a:lnTo>
                          <a:lnTo>
                            <a:pt x="4"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0" name="Freeform 598">
                      <a:extLst>
                        <a:ext uri="{FF2B5EF4-FFF2-40B4-BE49-F238E27FC236}">
                          <a16:creationId xmlns:a16="http://schemas.microsoft.com/office/drawing/2014/main" id="{05D54D7C-A039-4160-8BE2-02F7096CA82C}"/>
                        </a:ext>
                      </a:extLst>
                    </p:cNvPr>
                    <p:cNvSpPr>
                      <a:spLocks/>
                    </p:cNvSpPr>
                    <p:nvPr/>
                  </p:nvSpPr>
                  <p:spPr bwMode="gray">
                    <a:xfrm>
                      <a:off x="5364826" y="3539815"/>
                      <a:ext cx="9147" cy="11761"/>
                    </a:xfrm>
                    <a:custGeom>
                      <a:avLst/>
                      <a:gdLst>
                        <a:gd name="T0" fmla="*/ 6 w 7"/>
                        <a:gd name="T1" fmla="*/ 0 h 9"/>
                        <a:gd name="T2" fmla="*/ 3 w 7"/>
                        <a:gd name="T3" fmla="*/ 4 h 9"/>
                        <a:gd name="T4" fmla="*/ 0 w 7"/>
                        <a:gd name="T5" fmla="*/ 9 h 9"/>
                        <a:gd name="T6" fmla="*/ 3 w 7"/>
                        <a:gd name="T7" fmla="*/ 9 h 9"/>
                        <a:gd name="T8" fmla="*/ 6 w 7"/>
                        <a:gd name="T9" fmla="*/ 7 h 9"/>
                        <a:gd name="T10" fmla="*/ 7 w 7"/>
                        <a:gd name="T11" fmla="*/ 5 h 9"/>
                        <a:gd name="T12" fmla="*/ 7 w 7"/>
                        <a:gd name="T13" fmla="*/ 3 h 9"/>
                        <a:gd name="T14" fmla="*/ 7 w 7"/>
                        <a:gd name="T15" fmla="*/ 2 h 9"/>
                        <a:gd name="T16" fmla="*/ 6 w 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6" y="0"/>
                          </a:moveTo>
                          <a:lnTo>
                            <a:pt x="3" y="4"/>
                          </a:lnTo>
                          <a:lnTo>
                            <a:pt x="0" y="9"/>
                          </a:lnTo>
                          <a:lnTo>
                            <a:pt x="3" y="9"/>
                          </a:lnTo>
                          <a:lnTo>
                            <a:pt x="6" y="7"/>
                          </a:lnTo>
                          <a:lnTo>
                            <a:pt x="7" y="5"/>
                          </a:lnTo>
                          <a:lnTo>
                            <a:pt x="7" y="3"/>
                          </a:lnTo>
                          <a:lnTo>
                            <a:pt x="7" y="2"/>
                          </a:lnTo>
                          <a:lnTo>
                            <a:pt x="6"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1" name="Freeform 599">
                      <a:extLst>
                        <a:ext uri="{FF2B5EF4-FFF2-40B4-BE49-F238E27FC236}">
                          <a16:creationId xmlns:a16="http://schemas.microsoft.com/office/drawing/2014/main" id="{4F573335-8142-448F-ADD5-89A01E281154}"/>
                        </a:ext>
                      </a:extLst>
                    </p:cNvPr>
                    <p:cNvSpPr>
                      <a:spLocks/>
                    </p:cNvSpPr>
                    <p:nvPr/>
                  </p:nvSpPr>
                  <p:spPr bwMode="gray">
                    <a:xfrm>
                      <a:off x="5353066" y="3494080"/>
                      <a:ext cx="5226" cy="10454"/>
                    </a:xfrm>
                    <a:custGeom>
                      <a:avLst/>
                      <a:gdLst>
                        <a:gd name="T0" fmla="*/ 1 w 4"/>
                        <a:gd name="T1" fmla="*/ 0 h 8"/>
                        <a:gd name="T2" fmla="*/ 1 w 4"/>
                        <a:gd name="T3" fmla="*/ 0 h 8"/>
                        <a:gd name="T4" fmla="*/ 0 w 4"/>
                        <a:gd name="T5" fmla="*/ 2 h 8"/>
                        <a:gd name="T6" fmla="*/ 1 w 4"/>
                        <a:gd name="T7" fmla="*/ 5 h 8"/>
                        <a:gd name="T8" fmla="*/ 2 w 4"/>
                        <a:gd name="T9" fmla="*/ 8 h 8"/>
                        <a:gd name="T10" fmla="*/ 3 w 4"/>
                        <a:gd name="T11" fmla="*/ 7 h 8"/>
                        <a:gd name="T12" fmla="*/ 4 w 4"/>
                        <a:gd name="T13" fmla="*/ 3 h 8"/>
                        <a:gd name="T14" fmla="*/ 3 w 4"/>
                        <a:gd name="T15" fmla="*/ 0 h 8"/>
                        <a:gd name="T16" fmla="*/ 1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1" y="0"/>
                          </a:moveTo>
                          <a:lnTo>
                            <a:pt x="1" y="0"/>
                          </a:lnTo>
                          <a:lnTo>
                            <a:pt x="0" y="2"/>
                          </a:lnTo>
                          <a:lnTo>
                            <a:pt x="1" y="5"/>
                          </a:lnTo>
                          <a:lnTo>
                            <a:pt x="2" y="8"/>
                          </a:lnTo>
                          <a:lnTo>
                            <a:pt x="3" y="7"/>
                          </a:lnTo>
                          <a:lnTo>
                            <a:pt x="4" y="3"/>
                          </a:lnTo>
                          <a:lnTo>
                            <a:pt x="3"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2" name="Freeform 600">
                      <a:extLst>
                        <a:ext uri="{FF2B5EF4-FFF2-40B4-BE49-F238E27FC236}">
                          <a16:creationId xmlns:a16="http://schemas.microsoft.com/office/drawing/2014/main" id="{E4961698-E0E6-46D7-AE65-004D345ED812}"/>
                        </a:ext>
                      </a:extLst>
                    </p:cNvPr>
                    <p:cNvSpPr>
                      <a:spLocks/>
                    </p:cNvSpPr>
                    <p:nvPr/>
                  </p:nvSpPr>
                  <p:spPr bwMode="gray">
                    <a:xfrm>
                      <a:off x="5329545" y="3486239"/>
                      <a:ext cx="9147" cy="10454"/>
                    </a:xfrm>
                    <a:custGeom>
                      <a:avLst/>
                      <a:gdLst>
                        <a:gd name="T0" fmla="*/ 5 w 7"/>
                        <a:gd name="T1" fmla="*/ 1 h 8"/>
                        <a:gd name="T2" fmla="*/ 5 w 7"/>
                        <a:gd name="T3" fmla="*/ 0 h 8"/>
                        <a:gd name="T4" fmla="*/ 4 w 7"/>
                        <a:gd name="T5" fmla="*/ 1 h 8"/>
                        <a:gd name="T6" fmla="*/ 1 w 7"/>
                        <a:gd name="T7" fmla="*/ 2 h 8"/>
                        <a:gd name="T8" fmla="*/ 0 w 7"/>
                        <a:gd name="T9" fmla="*/ 5 h 8"/>
                        <a:gd name="T10" fmla="*/ 0 w 7"/>
                        <a:gd name="T11" fmla="*/ 6 h 8"/>
                        <a:gd name="T12" fmla="*/ 2 w 7"/>
                        <a:gd name="T13" fmla="*/ 4 h 8"/>
                        <a:gd name="T14" fmla="*/ 4 w 7"/>
                        <a:gd name="T15" fmla="*/ 8 h 8"/>
                        <a:gd name="T16" fmla="*/ 6 w 7"/>
                        <a:gd name="T17" fmla="*/ 6 h 8"/>
                        <a:gd name="T18" fmla="*/ 7 w 7"/>
                        <a:gd name="T19" fmla="*/ 4 h 8"/>
                        <a:gd name="T20" fmla="*/ 5 w 7"/>
                        <a:gd name="T2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1"/>
                          </a:moveTo>
                          <a:lnTo>
                            <a:pt x="5" y="0"/>
                          </a:lnTo>
                          <a:lnTo>
                            <a:pt x="4" y="1"/>
                          </a:lnTo>
                          <a:lnTo>
                            <a:pt x="1" y="2"/>
                          </a:lnTo>
                          <a:lnTo>
                            <a:pt x="0" y="5"/>
                          </a:lnTo>
                          <a:lnTo>
                            <a:pt x="0" y="6"/>
                          </a:lnTo>
                          <a:lnTo>
                            <a:pt x="2" y="4"/>
                          </a:lnTo>
                          <a:lnTo>
                            <a:pt x="4" y="8"/>
                          </a:lnTo>
                          <a:lnTo>
                            <a:pt x="6" y="6"/>
                          </a:lnTo>
                          <a:lnTo>
                            <a:pt x="7" y="4"/>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3" name="Freeform 601">
                      <a:extLst>
                        <a:ext uri="{FF2B5EF4-FFF2-40B4-BE49-F238E27FC236}">
                          <a16:creationId xmlns:a16="http://schemas.microsoft.com/office/drawing/2014/main" id="{5D9C43F5-E315-4BDC-91F0-538EC8AA368E}"/>
                        </a:ext>
                      </a:extLst>
                    </p:cNvPr>
                    <p:cNvSpPr>
                      <a:spLocks/>
                    </p:cNvSpPr>
                    <p:nvPr/>
                  </p:nvSpPr>
                  <p:spPr bwMode="gray">
                    <a:xfrm>
                      <a:off x="5338693" y="3478399"/>
                      <a:ext cx="6533" cy="11761"/>
                    </a:xfrm>
                    <a:custGeom>
                      <a:avLst/>
                      <a:gdLst>
                        <a:gd name="T0" fmla="*/ 5 w 5"/>
                        <a:gd name="T1" fmla="*/ 0 h 9"/>
                        <a:gd name="T2" fmla="*/ 3 w 5"/>
                        <a:gd name="T3" fmla="*/ 2 h 9"/>
                        <a:gd name="T4" fmla="*/ 2 w 5"/>
                        <a:gd name="T5" fmla="*/ 4 h 9"/>
                        <a:gd name="T6" fmla="*/ 1 w 5"/>
                        <a:gd name="T7" fmla="*/ 5 h 9"/>
                        <a:gd name="T8" fmla="*/ 0 w 5"/>
                        <a:gd name="T9" fmla="*/ 7 h 9"/>
                        <a:gd name="T10" fmla="*/ 0 w 5"/>
                        <a:gd name="T11" fmla="*/ 9 h 9"/>
                        <a:gd name="T12" fmla="*/ 1 w 5"/>
                        <a:gd name="T13" fmla="*/ 8 h 9"/>
                        <a:gd name="T14" fmla="*/ 3 w 5"/>
                        <a:gd name="T15" fmla="*/ 6 h 9"/>
                        <a:gd name="T16" fmla="*/ 4 w 5"/>
                        <a:gd name="T17" fmla="*/ 3 h 9"/>
                        <a:gd name="T18" fmla="*/ 5 w 5"/>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9">
                          <a:moveTo>
                            <a:pt x="5" y="0"/>
                          </a:moveTo>
                          <a:lnTo>
                            <a:pt x="3" y="2"/>
                          </a:lnTo>
                          <a:lnTo>
                            <a:pt x="2" y="4"/>
                          </a:lnTo>
                          <a:lnTo>
                            <a:pt x="1" y="5"/>
                          </a:lnTo>
                          <a:lnTo>
                            <a:pt x="0" y="7"/>
                          </a:lnTo>
                          <a:lnTo>
                            <a:pt x="0" y="9"/>
                          </a:lnTo>
                          <a:lnTo>
                            <a:pt x="1" y="8"/>
                          </a:lnTo>
                          <a:lnTo>
                            <a:pt x="3" y="6"/>
                          </a:lnTo>
                          <a:lnTo>
                            <a:pt x="4" y="3"/>
                          </a:lnTo>
                          <a:lnTo>
                            <a:pt x="5"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4" name="Freeform 602">
                      <a:extLst>
                        <a:ext uri="{FF2B5EF4-FFF2-40B4-BE49-F238E27FC236}">
                          <a16:creationId xmlns:a16="http://schemas.microsoft.com/office/drawing/2014/main" id="{4C8B93E6-C7CB-41D5-8DC5-3D8F990A97F2}"/>
                        </a:ext>
                      </a:extLst>
                    </p:cNvPr>
                    <p:cNvSpPr>
                      <a:spLocks/>
                    </p:cNvSpPr>
                    <p:nvPr/>
                  </p:nvSpPr>
                  <p:spPr bwMode="gray">
                    <a:xfrm>
                      <a:off x="5332159" y="3460106"/>
                      <a:ext cx="13067" cy="13067"/>
                    </a:xfrm>
                    <a:custGeom>
                      <a:avLst/>
                      <a:gdLst>
                        <a:gd name="T0" fmla="*/ 0 w 10"/>
                        <a:gd name="T1" fmla="*/ 9 h 10"/>
                        <a:gd name="T2" fmla="*/ 0 w 10"/>
                        <a:gd name="T3" fmla="*/ 8 h 10"/>
                        <a:gd name="T4" fmla="*/ 0 w 10"/>
                        <a:gd name="T5" fmla="*/ 9 h 10"/>
                        <a:gd name="T6" fmla="*/ 2 w 10"/>
                        <a:gd name="T7" fmla="*/ 10 h 10"/>
                        <a:gd name="T8" fmla="*/ 5 w 10"/>
                        <a:gd name="T9" fmla="*/ 10 h 10"/>
                        <a:gd name="T10" fmla="*/ 8 w 10"/>
                        <a:gd name="T11" fmla="*/ 8 h 10"/>
                        <a:gd name="T12" fmla="*/ 10 w 10"/>
                        <a:gd name="T13" fmla="*/ 7 h 10"/>
                        <a:gd name="T14" fmla="*/ 10 w 10"/>
                        <a:gd name="T15" fmla="*/ 5 h 10"/>
                        <a:gd name="T16" fmla="*/ 5 w 10"/>
                        <a:gd name="T17" fmla="*/ 1 h 10"/>
                        <a:gd name="T18" fmla="*/ 5 w 10"/>
                        <a:gd name="T19" fmla="*/ 0 h 10"/>
                        <a:gd name="T20" fmla="*/ 2 w 10"/>
                        <a:gd name="T21" fmla="*/ 0 h 10"/>
                        <a:gd name="T22" fmla="*/ 1 w 10"/>
                        <a:gd name="T23" fmla="*/ 1 h 10"/>
                        <a:gd name="T24" fmla="*/ 2 w 10"/>
                        <a:gd name="T25" fmla="*/ 3 h 10"/>
                        <a:gd name="T26" fmla="*/ 4 w 10"/>
                        <a:gd name="T27" fmla="*/ 4 h 10"/>
                        <a:gd name="T28" fmla="*/ 4 w 10"/>
                        <a:gd name="T29" fmla="*/ 7 h 10"/>
                        <a:gd name="T30" fmla="*/ 4 w 10"/>
                        <a:gd name="T31" fmla="*/ 7 h 10"/>
                        <a:gd name="T32" fmla="*/ 4 w 10"/>
                        <a:gd name="T33" fmla="*/ 8 h 10"/>
                        <a:gd name="T34" fmla="*/ 2 w 10"/>
                        <a:gd name="T35" fmla="*/ 9 h 10"/>
                        <a:gd name="T36" fmla="*/ 0 w 10"/>
                        <a:gd name="T3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0" y="9"/>
                          </a:moveTo>
                          <a:lnTo>
                            <a:pt x="0" y="8"/>
                          </a:lnTo>
                          <a:lnTo>
                            <a:pt x="0" y="9"/>
                          </a:lnTo>
                          <a:lnTo>
                            <a:pt x="2" y="10"/>
                          </a:lnTo>
                          <a:lnTo>
                            <a:pt x="5" y="10"/>
                          </a:lnTo>
                          <a:lnTo>
                            <a:pt x="8" y="8"/>
                          </a:lnTo>
                          <a:lnTo>
                            <a:pt x="10" y="7"/>
                          </a:lnTo>
                          <a:lnTo>
                            <a:pt x="10" y="5"/>
                          </a:lnTo>
                          <a:lnTo>
                            <a:pt x="5" y="1"/>
                          </a:lnTo>
                          <a:lnTo>
                            <a:pt x="5" y="0"/>
                          </a:lnTo>
                          <a:lnTo>
                            <a:pt x="2" y="0"/>
                          </a:lnTo>
                          <a:lnTo>
                            <a:pt x="1" y="1"/>
                          </a:lnTo>
                          <a:lnTo>
                            <a:pt x="2" y="3"/>
                          </a:lnTo>
                          <a:lnTo>
                            <a:pt x="4" y="4"/>
                          </a:lnTo>
                          <a:lnTo>
                            <a:pt x="4" y="7"/>
                          </a:lnTo>
                          <a:lnTo>
                            <a:pt x="4" y="7"/>
                          </a:lnTo>
                          <a:lnTo>
                            <a:pt x="4" y="8"/>
                          </a:lnTo>
                          <a:lnTo>
                            <a:pt x="2" y="9"/>
                          </a:lnTo>
                          <a:lnTo>
                            <a:pt x="0" y="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5" name="Freeform 603">
                      <a:extLst>
                        <a:ext uri="{FF2B5EF4-FFF2-40B4-BE49-F238E27FC236}">
                          <a16:creationId xmlns:a16="http://schemas.microsoft.com/office/drawing/2014/main" id="{94823EE5-7701-46C0-B10E-055ADEF95D97}"/>
                        </a:ext>
                      </a:extLst>
                    </p:cNvPr>
                    <p:cNvSpPr>
                      <a:spLocks/>
                    </p:cNvSpPr>
                    <p:nvPr/>
                  </p:nvSpPr>
                  <p:spPr bwMode="gray">
                    <a:xfrm>
                      <a:off x="5325625" y="3418291"/>
                      <a:ext cx="19600" cy="24828"/>
                    </a:xfrm>
                    <a:custGeom>
                      <a:avLst/>
                      <a:gdLst>
                        <a:gd name="T0" fmla="*/ 5 w 15"/>
                        <a:gd name="T1" fmla="*/ 1 h 19"/>
                        <a:gd name="T2" fmla="*/ 5 w 15"/>
                        <a:gd name="T3" fmla="*/ 0 h 19"/>
                        <a:gd name="T4" fmla="*/ 4 w 15"/>
                        <a:gd name="T5" fmla="*/ 6 h 19"/>
                        <a:gd name="T6" fmla="*/ 2 w 15"/>
                        <a:gd name="T7" fmla="*/ 4 h 19"/>
                        <a:gd name="T8" fmla="*/ 0 w 15"/>
                        <a:gd name="T9" fmla="*/ 6 h 19"/>
                        <a:gd name="T10" fmla="*/ 0 w 15"/>
                        <a:gd name="T11" fmla="*/ 9 h 19"/>
                        <a:gd name="T12" fmla="*/ 1 w 15"/>
                        <a:gd name="T13" fmla="*/ 10 h 19"/>
                        <a:gd name="T14" fmla="*/ 3 w 15"/>
                        <a:gd name="T15" fmla="*/ 10 h 19"/>
                        <a:gd name="T16" fmla="*/ 4 w 15"/>
                        <a:gd name="T17" fmla="*/ 13 h 19"/>
                        <a:gd name="T18" fmla="*/ 5 w 15"/>
                        <a:gd name="T19" fmla="*/ 15 h 19"/>
                        <a:gd name="T20" fmla="*/ 5 w 15"/>
                        <a:gd name="T21" fmla="*/ 17 h 19"/>
                        <a:gd name="T22" fmla="*/ 11 w 15"/>
                        <a:gd name="T23" fmla="*/ 16 h 19"/>
                        <a:gd name="T24" fmla="*/ 11 w 15"/>
                        <a:gd name="T25" fmla="*/ 19 h 19"/>
                        <a:gd name="T26" fmla="*/ 13 w 15"/>
                        <a:gd name="T27" fmla="*/ 18 h 19"/>
                        <a:gd name="T28" fmla="*/ 15 w 15"/>
                        <a:gd name="T29" fmla="*/ 14 h 19"/>
                        <a:gd name="T30" fmla="*/ 11 w 15"/>
                        <a:gd name="T31" fmla="*/ 13 h 19"/>
                        <a:gd name="T32" fmla="*/ 10 w 15"/>
                        <a:gd name="T33" fmla="*/ 12 h 19"/>
                        <a:gd name="T34" fmla="*/ 10 w 15"/>
                        <a:gd name="T35" fmla="*/ 9 h 19"/>
                        <a:gd name="T36" fmla="*/ 8 w 15"/>
                        <a:gd name="T37" fmla="*/ 6 h 19"/>
                        <a:gd name="T38" fmla="*/ 8 w 15"/>
                        <a:gd name="T39" fmla="*/ 5 h 19"/>
                        <a:gd name="T40" fmla="*/ 7 w 15"/>
                        <a:gd name="T41" fmla="*/ 2 h 19"/>
                        <a:gd name="T42" fmla="*/ 5 w 15"/>
                        <a:gd name="T4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5" y="1"/>
                          </a:moveTo>
                          <a:lnTo>
                            <a:pt x="5" y="0"/>
                          </a:lnTo>
                          <a:lnTo>
                            <a:pt x="4" y="6"/>
                          </a:lnTo>
                          <a:lnTo>
                            <a:pt x="2" y="4"/>
                          </a:lnTo>
                          <a:lnTo>
                            <a:pt x="0" y="6"/>
                          </a:lnTo>
                          <a:lnTo>
                            <a:pt x="0" y="9"/>
                          </a:lnTo>
                          <a:lnTo>
                            <a:pt x="1" y="10"/>
                          </a:lnTo>
                          <a:lnTo>
                            <a:pt x="3" y="10"/>
                          </a:lnTo>
                          <a:lnTo>
                            <a:pt x="4" y="13"/>
                          </a:lnTo>
                          <a:lnTo>
                            <a:pt x="5" y="15"/>
                          </a:lnTo>
                          <a:lnTo>
                            <a:pt x="5" y="17"/>
                          </a:lnTo>
                          <a:lnTo>
                            <a:pt x="11" y="16"/>
                          </a:lnTo>
                          <a:lnTo>
                            <a:pt x="11" y="19"/>
                          </a:lnTo>
                          <a:lnTo>
                            <a:pt x="13" y="18"/>
                          </a:lnTo>
                          <a:lnTo>
                            <a:pt x="15" y="14"/>
                          </a:lnTo>
                          <a:lnTo>
                            <a:pt x="11" y="13"/>
                          </a:lnTo>
                          <a:lnTo>
                            <a:pt x="10" y="12"/>
                          </a:lnTo>
                          <a:lnTo>
                            <a:pt x="10" y="9"/>
                          </a:lnTo>
                          <a:lnTo>
                            <a:pt x="8" y="6"/>
                          </a:lnTo>
                          <a:lnTo>
                            <a:pt x="8" y="5"/>
                          </a:lnTo>
                          <a:lnTo>
                            <a:pt x="7" y="2"/>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402" name="Freeform 655">
                    <a:extLst>
                      <a:ext uri="{FF2B5EF4-FFF2-40B4-BE49-F238E27FC236}">
                        <a16:creationId xmlns:a16="http://schemas.microsoft.com/office/drawing/2014/main" id="{40F07B5F-1B26-4CC7-894A-71B884BA86DE}"/>
                      </a:ext>
                    </a:extLst>
                  </p:cNvPr>
                  <p:cNvSpPr>
                    <a:spLocks/>
                  </p:cNvSpPr>
                  <p:nvPr/>
                </p:nvSpPr>
                <p:spPr bwMode="gray">
                  <a:xfrm>
                    <a:off x="7426654" y="4165673"/>
                    <a:ext cx="132604" cy="116394"/>
                  </a:xfrm>
                  <a:custGeom>
                    <a:avLst/>
                    <a:gdLst>
                      <a:gd name="T0" fmla="*/ 9 w 41"/>
                      <a:gd name="T1" fmla="*/ 10 h 36"/>
                      <a:gd name="T2" fmla="*/ 8 w 41"/>
                      <a:gd name="T3" fmla="*/ 14 h 36"/>
                      <a:gd name="T4" fmla="*/ 6 w 41"/>
                      <a:gd name="T5" fmla="*/ 16 h 36"/>
                      <a:gd name="T6" fmla="*/ 3 w 41"/>
                      <a:gd name="T7" fmla="*/ 17 h 36"/>
                      <a:gd name="T8" fmla="*/ 3 w 41"/>
                      <a:gd name="T9" fmla="*/ 20 h 36"/>
                      <a:gd name="T10" fmla="*/ 0 w 41"/>
                      <a:gd name="T11" fmla="*/ 23 h 36"/>
                      <a:gd name="T12" fmla="*/ 5 w 41"/>
                      <a:gd name="T13" fmla="*/ 26 h 36"/>
                      <a:gd name="T14" fmla="*/ 7 w 41"/>
                      <a:gd name="T15" fmla="*/ 31 h 36"/>
                      <a:gd name="T16" fmla="*/ 10 w 41"/>
                      <a:gd name="T17" fmla="*/ 33 h 36"/>
                      <a:gd name="T18" fmla="*/ 14 w 41"/>
                      <a:gd name="T19" fmla="*/ 30 h 36"/>
                      <a:gd name="T20" fmla="*/ 15 w 41"/>
                      <a:gd name="T21" fmla="*/ 27 h 36"/>
                      <a:gd name="T22" fmla="*/ 24 w 41"/>
                      <a:gd name="T23" fmla="*/ 24 h 36"/>
                      <a:gd name="T24" fmla="*/ 28 w 41"/>
                      <a:gd name="T25" fmla="*/ 28 h 36"/>
                      <a:gd name="T26" fmla="*/ 29 w 41"/>
                      <a:gd name="T27" fmla="*/ 31 h 36"/>
                      <a:gd name="T28" fmla="*/ 29 w 41"/>
                      <a:gd name="T29" fmla="*/ 35 h 36"/>
                      <a:gd name="T30" fmla="*/ 29 w 41"/>
                      <a:gd name="T31" fmla="*/ 36 h 36"/>
                      <a:gd name="T32" fmla="*/ 30 w 41"/>
                      <a:gd name="T33" fmla="*/ 36 h 36"/>
                      <a:gd name="T34" fmla="*/ 34 w 41"/>
                      <a:gd name="T35" fmla="*/ 34 h 36"/>
                      <a:gd name="T36" fmla="*/ 35 w 41"/>
                      <a:gd name="T37" fmla="*/ 31 h 36"/>
                      <a:gd name="T38" fmla="*/ 39 w 41"/>
                      <a:gd name="T39" fmla="*/ 30 h 36"/>
                      <a:gd name="T40" fmla="*/ 40 w 41"/>
                      <a:gd name="T41" fmla="*/ 28 h 36"/>
                      <a:gd name="T42" fmla="*/ 39 w 41"/>
                      <a:gd name="T43" fmla="*/ 24 h 36"/>
                      <a:gd name="T44" fmla="*/ 38 w 41"/>
                      <a:gd name="T45" fmla="*/ 23 h 36"/>
                      <a:gd name="T46" fmla="*/ 40 w 41"/>
                      <a:gd name="T47" fmla="*/ 26 h 36"/>
                      <a:gd name="T48" fmla="*/ 41 w 41"/>
                      <a:gd name="T49" fmla="*/ 23 h 36"/>
                      <a:gd name="T50" fmla="*/ 39 w 41"/>
                      <a:gd name="T51" fmla="*/ 19 h 36"/>
                      <a:gd name="T52" fmla="*/ 38 w 41"/>
                      <a:gd name="T53" fmla="*/ 19 h 36"/>
                      <a:gd name="T54" fmla="*/ 33 w 41"/>
                      <a:gd name="T55" fmla="*/ 19 h 36"/>
                      <a:gd name="T56" fmla="*/ 35 w 41"/>
                      <a:gd name="T57" fmla="*/ 16 h 36"/>
                      <a:gd name="T58" fmla="*/ 35 w 41"/>
                      <a:gd name="T59" fmla="*/ 11 h 36"/>
                      <a:gd name="T60" fmla="*/ 32 w 41"/>
                      <a:gd name="T61" fmla="*/ 7 h 36"/>
                      <a:gd name="T62" fmla="*/ 31 w 41"/>
                      <a:gd name="T63" fmla="*/ 5 h 36"/>
                      <a:gd name="T64" fmla="*/ 26 w 41"/>
                      <a:gd name="T65" fmla="*/ 3 h 36"/>
                      <a:gd name="T66" fmla="*/ 19 w 41"/>
                      <a:gd name="T67" fmla="*/ 5 h 36"/>
                      <a:gd name="T68" fmla="*/ 17 w 41"/>
                      <a:gd name="T69" fmla="*/ 7 h 36"/>
                      <a:gd name="T70" fmla="*/ 15 w 41"/>
                      <a:gd name="T71" fmla="*/ 7 h 36"/>
                      <a:gd name="T72" fmla="*/ 14 w 41"/>
                      <a:gd name="T73" fmla="*/ 6 h 36"/>
                      <a:gd name="T74" fmla="*/ 17 w 41"/>
                      <a:gd name="T75" fmla="*/ 3 h 36"/>
                      <a:gd name="T76" fmla="*/ 16 w 41"/>
                      <a:gd name="T77" fmla="*/ 2 h 36"/>
                      <a:gd name="T78" fmla="*/ 14 w 41"/>
                      <a:gd name="T79" fmla="*/ 1 h 36"/>
                      <a:gd name="T80" fmla="*/ 11 w 41"/>
                      <a:gd name="T81" fmla="*/ 0 h 36"/>
                      <a:gd name="T82" fmla="*/ 11 w 41"/>
                      <a:gd name="T83" fmla="*/ 1 h 36"/>
                      <a:gd name="T84" fmla="*/ 10 w 41"/>
                      <a:gd name="T85" fmla="*/ 2 h 36"/>
                      <a:gd name="T86" fmla="*/ 10 w 41"/>
                      <a:gd name="T87" fmla="*/ 3 h 36"/>
                      <a:gd name="T88" fmla="*/ 10 w 41"/>
                      <a:gd name="T89" fmla="*/ 6 h 36"/>
                      <a:gd name="T90" fmla="*/ 10 w 41"/>
                      <a:gd name="T91" fmla="*/ 8 h 36"/>
                      <a:gd name="T92" fmla="*/ 10 w 41"/>
                      <a:gd name="T93" fmla="*/ 10 h 36"/>
                      <a:gd name="T94" fmla="*/ 9 w 41"/>
                      <a:gd name="T95"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36">
                        <a:moveTo>
                          <a:pt x="9" y="10"/>
                        </a:moveTo>
                        <a:lnTo>
                          <a:pt x="8" y="14"/>
                        </a:lnTo>
                        <a:lnTo>
                          <a:pt x="6" y="16"/>
                        </a:lnTo>
                        <a:lnTo>
                          <a:pt x="3" y="17"/>
                        </a:lnTo>
                        <a:lnTo>
                          <a:pt x="3" y="20"/>
                        </a:lnTo>
                        <a:lnTo>
                          <a:pt x="0" y="23"/>
                        </a:lnTo>
                        <a:lnTo>
                          <a:pt x="5" y="26"/>
                        </a:lnTo>
                        <a:lnTo>
                          <a:pt x="7" y="31"/>
                        </a:lnTo>
                        <a:lnTo>
                          <a:pt x="10" y="33"/>
                        </a:lnTo>
                        <a:lnTo>
                          <a:pt x="14" y="30"/>
                        </a:lnTo>
                        <a:lnTo>
                          <a:pt x="15" y="27"/>
                        </a:lnTo>
                        <a:lnTo>
                          <a:pt x="24" y="24"/>
                        </a:lnTo>
                        <a:lnTo>
                          <a:pt x="28" y="28"/>
                        </a:lnTo>
                        <a:lnTo>
                          <a:pt x="29" y="31"/>
                        </a:lnTo>
                        <a:lnTo>
                          <a:pt x="29" y="35"/>
                        </a:lnTo>
                        <a:lnTo>
                          <a:pt x="29" y="36"/>
                        </a:lnTo>
                        <a:lnTo>
                          <a:pt x="30" y="36"/>
                        </a:lnTo>
                        <a:lnTo>
                          <a:pt x="34" y="34"/>
                        </a:lnTo>
                        <a:lnTo>
                          <a:pt x="35" y="31"/>
                        </a:lnTo>
                        <a:lnTo>
                          <a:pt x="39" y="30"/>
                        </a:lnTo>
                        <a:lnTo>
                          <a:pt x="40" y="28"/>
                        </a:lnTo>
                        <a:lnTo>
                          <a:pt x="39" y="24"/>
                        </a:lnTo>
                        <a:lnTo>
                          <a:pt x="38" y="23"/>
                        </a:lnTo>
                        <a:lnTo>
                          <a:pt x="40" y="26"/>
                        </a:lnTo>
                        <a:lnTo>
                          <a:pt x="41" y="23"/>
                        </a:lnTo>
                        <a:lnTo>
                          <a:pt x="39" y="19"/>
                        </a:lnTo>
                        <a:lnTo>
                          <a:pt x="38" y="19"/>
                        </a:lnTo>
                        <a:lnTo>
                          <a:pt x="33" y="19"/>
                        </a:lnTo>
                        <a:lnTo>
                          <a:pt x="35" y="16"/>
                        </a:lnTo>
                        <a:lnTo>
                          <a:pt x="35" y="11"/>
                        </a:lnTo>
                        <a:lnTo>
                          <a:pt x="32" y="7"/>
                        </a:lnTo>
                        <a:lnTo>
                          <a:pt x="31" y="5"/>
                        </a:lnTo>
                        <a:lnTo>
                          <a:pt x="26" y="3"/>
                        </a:lnTo>
                        <a:lnTo>
                          <a:pt x="19" y="5"/>
                        </a:lnTo>
                        <a:lnTo>
                          <a:pt x="17" y="7"/>
                        </a:lnTo>
                        <a:lnTo>
                          <a:pt x="15" y="7"/>
                        </a:lnTo>
                        <a:lnTo>
                          <a:pt x="14" y="6"/>
                        </a:lnTo>
                        <a:lnTo>
                          <a:pt x="17" y="3"/>
                        </a:lnTo>
                        <a:lnTo>
                          <a:pt x="16" y="2"/>
                        </a:lnTo>
                        <a:lnTo>
                          <a:pt x="14" y="1"/>
                        </a:lnTo>
                        <a:lnTo>
                          <a:pt x="11" y="0"/>
                        </a:lnTo>
                        <a:lnTo>
                          <a:pt x="11" y="1"/>
                        </a:lnTo>
                        <a:lnTo>
                          <a:pt x="10" y="2"/>
                        </a:lnTo>
                        <a:lnTo>
                          <a:pt x="10" y="3"/>
                        </a:lnTo>
                        <a:lnTo>
                          <a:pt x="10" y="6"/>
                        </a:lnTo>
                        <a:lnTo>
                          <a:pt x="10" y="8"/>
                        </a:lnTo>
                        <a:lnTo>
                          <a:pt x="10" y="10"/>
                        </a:lnTo>
                        <a:lnTo>
                          <a:pt x="9" y="1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3" name="Freeform 657">
                  <a:extLst>
                    <a:ext uri="{FF2B5EF4-FFF2-40B4-BE49-F238E27FC236}">
                      <a16:creationId xmlns:a16="http://schemas.microsoft.com/office/drawing/2014/main" id="{E0073083-8F41-4ECC-9A40-5B69C09D8104}"/>
                    </a:ext>
                  </a:extLst>
                </p:cNvPr>
                <p:cNvSpPr>
                  <a:spLocks/>
                </p:cNvSpPr>
                <p:nvPr/>
              </p:nvSpPr>
              <p:spPr bwMode="gray">
                <a:xfrm>
                  <a:off x="8966140" y="4417863"/>
                  <a:ext cx="931452" cy="614305"/>
                </a:xfrm>
                <a:custGeom>
                  <a:avLst/>
                  <a:gdLst>
                    <a:gd name="T0" fmla="*/ 43 w 288"/>
                    <a:gd name="T1" fmla="*/ 111 h 190"/>
                    <a:gd name="T2" fmla="*/ 12 w 288"/>
                    <a:gd name="T3" fmla="*/ 109 h 190"/>
                    <a:gd name="T4" fmla="*/ 5 w 288"/>
                    <a:gd name="T5" fmla="*/ 81 h 190"/>
                    <a:gd name="T6" fmla="*/ 25 w 288"/>
                    <a:gd name="T7" fmla="*/ 53 h 190"/>
                    <a:gd name="T8" fmla="*/ 25 w 288"/>
                    <a:gd name="T9" fmla="*/ 28 h 190"/>
                    <a:gd name="T10" fmla="*/ 35 w 288"/>
                    <a:gd name="T11" fmla="*/ 15 h 190"/>
                    <a:gd name="T12" fmla="*/ 64 w 288"/>
                    <a:gd name="T13" fmla="*/ 13 h 190"/>
                    <a:gd name="T14" fmla="*/ 80 w 288"/>
                    <a:gd name="T15" fmla="*/ 19 h 190"/>
                    <a:gd name="T16" fmla="*/ 95 w 288"/>
                    <a:gd name="T17" fmla="*/ 22 h 190"/>
                    <a:gd name="T18" fmla="*/ 112 w 288"/>
                    <a:gd name="T19" fmla="*/ 20 h 190"/>
                    <a:gd name="T20" fmla="*/ 130 w 288"/>
                    <a:gd name="T21" fmla="*/ 25 h 190"/>
                    <a:gd name="T22" fmla="*/ 137 w 288"/>
                    <a:gd name="T23" fmla="*/ 15 h 190"/>
                    <a:gd name="T24" fmla="*/ 156 w 288"/>
                    <a:gd name="T25" fmla="*/ 5 h 190"/>
                    <a:gd name="T26" fmla="*/ 171 w 288"/>
                    <a:gd name="T27" fmla="*/ 2 h 190"/>
                    <a:gd name="T28" fmla="*/ 192 w 288"/>
                    <a:gd name="T29" fmla="*/ 7 h 190"/>
                    <a:gd name="T30" fmla="*/ 193 w 288"/>
                    <a:gd name="T31" fmla="*/ 21 h 190"/>
                    <a:gd name="T32" fmla="*/ 209 w 288"/>
                    <a:gd name="T33" fmla="*/ 31 h 190"/>
                    <a:gd name="T34" fmla="*/ 220 w 288"/>
                    <a:gd name="T35" fmla="*/ 48 h 190"/>
                    <a:gd name="T36" fmla="*/ 244 w 288"/>
                    <a:gd name="T37" fmla="*/ 47 h 190"/>
                    <a:gd name="T38" fmla="*/ 259 w 288"/>
                    <a:gd name="T39" fmla="*/ 58 h 190"/>
                    <a:gd name="T40" fmla="*/ 278 w 288"/>
                    <a:gd name="T41" fmla="*/ 65 h 190"/>
                    <a:gd name="T42" fmla="*/ 286 w 288"/>
                    <a:gd name="T43" fmla="*/ 81 h 190"/>
                    <a:gd name="T44" fmla="*/ 280 w 288"/>
                    <a:gd name="T45" fmla="*/ 93 h 190"/>
                    <a:gd name="T46" fmla="*/ 279 w 288"/>
                    <a:gd name="T47" fmla="*/ 113 h 190"/>
                    <a:gd name="T48" fmla="*/ 257 w 288"/>
                    <a:gd name="T49" fmla="*/ 121 h 190"/>
                    <a:gd name="T50" fmla="*/ 237 w 288"/>
                    <a:gd name="T51" fmla="*/ 135 h 190"/>
                    <a:gd name="T52" fmla="*/ 219 w 288"/>
                    <a:gd name="T53" fmla="*/ 140 h 190"/>
                    <a:gd name="T54" fmla="*/ 210 w 288"/>
                    <a:gd name="T55" fmla="*/ 149 h 190"/>
                    <a:gd name="T56" fmla="*/ 206 w 288"/>
                    <a:gd name="T57" fmla="*/ 158 h 190"/>
                    <a:gd name="T58" fmla="*/ 199 w 288"/>
                    <a:gd name="T59" fmla="*/ 154 h 190"/>
                    <a:gd name="T60" fmla="*/ 193 w 288"/>
                    <a:gd name="T61" fmla="*/ 147 h 190"/>
                    <a:gd name="T62" fmla="*/ 192 w 288"/>
                    <a:gd name="T63" fmla="*/ 152 h 190"/>
                    <a:gd name="T64" fmla="*/ 198 w 288"/>
                    <a:gd name="T65" fmla="*/ 156 h 190"/>
                    <a:gd name="T66" fmla="*/ 205 w 288"/>
                    <a:gd name="T67" fmla="*/ 161 h 190"/>
                    <a:gd name="T68" fmla="*/ 218 w 288"/>
                    <a:gd name="T69" fmla="*/ 171 h 190"/>
                    <a:gd name="T70" fmla="*/ 232 w 288"/>
                    <a:gd name="T71" fmla="*/ 169 h 190"/>
                    <a:gd name="T72" fmla="*/ 209 w 288"/>
                    <a:gd name="T73" fmla="*/ 179 h 190"/>
                    <a:gd name="T74" fmla="*/ 197 w 288"/>
                    <a:gd name="T75" fmla="*/ 187 h 190"/>
                    <a:gd name="T76" fmla="*/ 183 w 288"/>
                    <a:gd name="T77" fmla="*/ 184 h 190"/>
                    <a:gd name="T78" fmla="*/ 176 w 288"/>
                    <a:gd name="T79" fmla="*/ 171 h 190"/>
                    <a:gd name="T80" fmla="*/ 178 w 288"/>
                    <a:gd name="T81" fmla="*/ 159 h 190"/>
                    <a:gd name="T82" fmla="*/ 180 w 288"/>
                    <a:gd name="T83" fmla="*/ 152 h 190"/>
                    <a:gd name="T84" fmla="*/ 162 w 288"/>
                    <a:gd name="T85" fmla="*/ 150 h 190"/>
                    <a:gd name="T86" fmla="*/ 153 w 288"/>
                    <a:gd name="T87" fmla="*/ 143 h 190"/>
                    <a:gd name="T88" fmla="*/ 158 w 288"/>
                    <a:gd name="T89" fmla="*/ 136 h 190"/>
                    <a:gd name="T90" fmla="*/ 143 w 288"/>
                    <a:gd name="T91" fmla="*/ 141 h 190"/>
                    <a:gd name="T92" fmla="*/ 130 w 288"/>
                    <a:gd name="T93" fmla="*/ 147 h 190"/>
                    <a:gd name="T94" fmla="*/ 126 w 288"/>
                    <a:gd name="T95" fmla="*/ 158 h 190"/>
                    <a:gd name="T96" fmla="*/ 121 w 288"/>
                    <a:gd name="T97" fmla="*/ 163 h 190"/>
                    <a:gd name="T98" fmla="*/ 107 w 288"/>
                    <a:gd name="T99" fmla="*/ 171 h 190"/>
                    <a:gd name="T100" fmla="*/ 102 w 288"/>
                    <a:gd name="T101" fmla="*/ 162 h 190"/>
                    <a:gd name="T102" fmla="*/ 111 w 288"/>
                    <a:gd name="T103" fmla="*/ 144 h 190"/>
                    <a:gd name="T104" fmla="*/ 125 w 288"/>
                    <a:gd name="T105" fmla="*/ 140 h 190"/>
                    <a:gd name="T106" fmla="*/ 118 w 288"/>
                    <a:gd name="T107" fmla="*/ 122 h 190"/>
                    <a:gd name="T108" fmla="*/ 110 w 288"/>
                    <a:gd name="T109" fmla="*/ 107 h 190"/>
                    <a:gd name="T110" fmla="*/ 85 w 288"/>
                    <a:gd name="T111" fmla="*/ 9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190">
                      <a:moveTo>
                        <a:pt x="72" y="102"/>
                      </a:moveTo>
                      <a:lnTo>
                        <a:pt x="70" y="102"/>
                      </a:lnTo>
                      <a:lnTo>
                        <a:pt x="60" y="108"/>
                      </a:lnTo>
                      <a:lnTo>
                        <a:pt x="55" y="108"/>
                      </a:lnTo>
                      <a:lnTo>
                        <a:pt x="51" y="109"/>
                      </a:lnTo>
                      <a:lnTo>
                        <a:pt x="46" y="113"/>
                      </a:lnTo>
                      <a:lnTo>
                        <a:pt x="43" y="111"/>
                      </a:lnTo>
                      <a:lnTo>
                        <a:pt x="40" y="108"/>
                      </a:lnTo>
                      <a:lnTo>
                        <a:pt x="35" y="109"/>
                      </a:lnTo>
                      <a:lnTo>
                        <a:pt x="31" y="110"/>
                      </a:lnTo>
                      <a:lnTo>
                        <a:pt x="24" y="109"/>
                      </a:lnTo>
                      <a:lnTo>
                        <a:pt x="19" y="108"/>
                      </a:lnTo>
                      <a:lnTo>
                        <a:pt x="14" y="108"/>
                      </a:lnTo>
                      <a:lnTo>
                        <a:pt x="12" y="109"/>
                      </a:lnTo>
                      <a:lnTo>
                        <a:pt x="11" y="106"/>
                      </a:lnTo>
                      <a:lnTo>
                        <a:pt x="8" y="104"/>
                      </a:lnTo>
                      <a:lnTo>
                        <a:pt x="5" y="101"/>
                      </a:lnTo>
                      <a:lnTo>
                        <a:pt x="0" y="98"/>
                      </a:lnTo>
                      <a:lnTo>
                        <a:pt x="2" y="92"/>
                      </a:lnTo>
                      <a:lnTo>
                        <a:pt x="5" y="83"/>
                      </a:lnTo>
                      <a:lnTo>
                        <a:pt x="5" y="81"/>
                      </a:lnTo>
                      <a:lnTo>
                        <a:pt x="7" y="82"/>
                      </a:lnTo>
                      <a:lnTo>
                        <a:pt x="10" y="81"/>
                      </a:lnTo>
                      <a:lnTo>
                        <a:pt x="9" y="78"/>
                      </a:lnTo>
                      <a:lnTo>
                        <a:pt x="10" y="74"/>
                      </a:lnTo>
                      <a:lnTo>
                        <a:pt x="15" y="63"/>
                      </a:lnTo>
                      <a:lnTo>
                        <a:pt x="20" y="57"/>
                      </a:lnTo>
                      <a:lnTo>
                        <a:pt x="25" y="53"/>
                      </a:lnTo>
                      <a:lnTo>
                        <a:pt x="30" y="49"/>
                      </a:lnTo>
                      <a:lnTo>
                        <a:pt x="31" y="45"/>
                      </a:lnTo>
                      <a:lnTo>
                        <a:pt x="30" y="41"/>
                      </a:lnTo>
                      <a:lnTo>
                        <a:pt x="30" y="37"/>
                      </a:lnTo>
                      <a:lnTo>
                        <a:pt x="28" y="34"/>
                      </a:lnTo>
                      <a:lnTo>
                        <a:pt x="27" y="33"/>
                      </a:lnTo>
                      <a:lnTo>
                        <a:pt x="25" y="28"/>
                      </a:lnTo>
                      <a:lnTo>
                        <a:pt x="24" y="24"/>
                      </a:lnTo>
                      <a:lnTo>
                        <a:pt x="22" y="20"/>
                      </a:lnTo>
                      <a:lnTo>
                        <a:pt x="24" y="19"/>
                      </a:lnTo>
                      <a:lnTo>
                        <a:pt x="27" y="18"/>
                      </a:lnTo>
                      <a:lnTo>
                        <a:pt x="29" y="19"/>
                      </a:lnTo>
                      <a:lnTo>
                        <a:pt x="34" y="16"/>
                      </a:lnTo>
                      <a:lnTo>
                        <a:pt x="35" y="15"/>
                      </a:lnTo>
                      <a:lnTo>
                        <a:pt x="36" y="12"/>
                      </a:lnTo>
                      <a:lnTo>
                        <a:pt x="38" y="12"/>
                      </a:lnTo>
                      <a:lnTo>
                        <a:pt x="50" y="10"/>
                      </a:lnTo>
                      <a:lnTo>
                        <a:pt x="52" y="11"/>
                      </a:lnTo>
                      <a:lnTo>
                        <a:pt x="57" y="11"/>
                      </a:lnTo>
                      <a:lnTo>
                        <a:pt x="60" y="10"/>
                      </a:lnTo>
                      <a:lnTo>
                        <a:pt x="64" y="13"/>
                      </a:lnTo>
                      <a:lnTo>
                        <a:pt x="68" y="14"/>
                      </a:lnTo>
                      <a:lnTo>
                        <a:pt x="71" y="15"/>
                      </a:lnTo>
                      <a:lnTo>
                        <a:pt x="73" y="14"/>
                      </a:lnTo>
                      <a:lnTo>
                        <a:pt x="75" y="15"/>
                      </a:lnTo>
                      <a:lnTo>
                        <a:pt x="78" y="16"/>
                      </a:lnTo>
                      <a:lnTo>
                        <a:pt x="80" y="17"/>
                      </a:lnTo>
                      <a:lnTo>
                        <a:pt x="80" y="19"/>
                      </a:lnTo>
                      <a:lnTo>
                        <a:pt x="82" y="21"/>
                      </a:lnTo>
                      <a:lnTo>
                        <a:pt x="87" y="21"/>
                      </a:lnTo>
                      <a:lnTo>
                        <a:pt x="87" y="23"/>
                      </a:lnTo>
                      <a:lnTo>
                        <a:pt x="89" y="24"/>
                      </a:lnTo>
                      <a:lnTo>
                        <a:pt x="91" y="23"/>
                      </a:lnTo>
                      <a:lnTo>
                        <a:pt x="93" y="22"/>
                      </a:lnTo>
                      <a:lnTo>
                        <a:pt x="95" y="22"/>
                      </a:lnTo>
                      <a:lnTo>
                        <a:pt x="97" y="20"/>
                      </a:lnTo>
                      <a:lnTo>
                        <a:pt x="99" y="22"/>
                      </a:lnTo>
                      <a:lnTo>
                        <a:pt x="101" y="23"/>
                      </a:lnTo>
                      <a:lnTo>
                        <a:pt x="104" y="22"/>
                      </a:lnTo>
                      <a:lnTo>
                        <a:pt x="105" y="24"/>
                      </a:lnTo>
                      <a:lnTo>
                        <a:pt x="107" y="25"/>
                      </a:lnTo>
                      <a:lnTo>
                        <a:pt x="112" y="20"/>
                      </a:lnTo>
                      <a:lnTo>
                        <a:pt x="116" y="23"/>
                      </a:lnTo>
                      <a:lnTo>
                        <a:pt x="116" y="25"/>
                      </a:lnTo>
                      <a:lnTo>
                        <a:pt x="119" y="27"/>
                      </a:lnTo>
                      <a:lnTo>
                        <a:pt x="120" y="25"/>
                      </a:lnTo>
                      <a:lnTo>
                        <a:pt x="123" y="25"/>
                      </a:lnTo>
                      <a:lnTo>
                        <a:pt x="128" y="24"/>
                      </a:lnTo>
                      <a:lnTo>
                        <a:pt x="130" y="25"/>
                      </a:lnTo>
                      <a:lnTo>
                        <a:pt x="132" y="25"/>
                      </a:lnTo>
                      <a:lnTo>
                        <a:pt x="134" y="28"/>
                      </a:lnTo>
                      <a:lnTo>
                        <a:pt x="136" y="27"/>
                      </a:lnTo>
                      <a:lnTo>
                        <a:pt x="137" y="25"/>
                      </a:lnTo>
                      <a:lnTo>
                        <a:pt x="137" y="20"/>
                      </a:lnTo>
                      <a:lnTo>
                        <a:pt x="137" y="18"/>
                      </a:lnTo>
                      <a:lnTo>
                        <a:pt x="137" y="15"/>
                      </a:lnTo>
                      <a:lnTo>
                        <a:pt x="138" y="13"/>
                      </a:lnTo>
                      <a:lnTo>
                        <a:pt x="143" y="7"/>
                      </a:lnTo>
                      <a:lnTo>
                        <a:pt x="146" y="6"/>
                      </a:lnTo>
                      <a:lnTo>
                        <a:pt x="148" y="6"/>
                      </a:lnTo>
                      <a:lnTo>
                        <a:pt x="150" y="5"/>
                      </a:lnTo>
                      <a:lnTo>
                        <a:pt x="156" y="5"/>
                      </a:lnTo>
                      <a:lnTo>
                        <a:pt x="156" y="5"/>
                      </a:lnTo>
                      <a:lnTo>
                        <a:pt x="158" y="7"/>
                      </a:lnTo>
                      <a:lnTo>
                        <a:pt x="160" y="7"/>
                      </a:lnTo>
                      <a:lnTo>
                        <a:pt x="162" y="6"/>
                      </a:lnTo>
                      <a:lnTo>
                        <a:pt x="163" y="5"/>
                      </a:lnTo>
                      <a:lnTo>
                        <a:pt x="164" y="2"/>
                      </a:lnTo>
                      <a:lnTo>
                        <a:pt x="166" y="1"/>
                      </a:lnTo>
                      <a:lnTo>
                        <a:pt x="171" y="2"/>
                      </a:lnTo>
                      <a:lnTo>
                        <a:pt x="173" y="2"/>
                      </a:lnTo>
                      <a:lnTo>
                        <a:pt x="178" y="0"/>
                      </a:lnTo>
                      <a:lnTo>
                        <a:pt x="182" y="1"/>
                      </a:lnTo>
                      <a:lnTo>
                        <a:pt x="187" y="0"/>
                      </a:lnTo>
                      <a:lnTo>
                        <a:pt x="191" y="3"/>
                      </a:lnTo>
                      <a:lnTo>
                        <a:pt x="192" y="5"/>
                      </a:lnTo>
                      <a:lnTo>
                        <a:pt x="192" y="7"/>
                      </a:lnTo>
                      <a:lnTo>
                        <a:pt x="196" y="11"/>
                      </a:lnTo>
                      <a:lnTo>
                        <a:pt x="197" y="12"/>
                      </a:lnTo>
                      <a:lnTo>
                        <a:pt x="197" y="15"/>
                      </a:lnTo>
                      <a:lnTo>
                        <a:pt x="194" y="16"/>
                      </a:lnTo>
                      <a:lnTo>
                        <a:pt x="192" y="16"/>
                      </a:lnTo>
                      <a:lnTo>
                        <a:pt x="193" y="19"/>
                      </a:lnTo>
                      <a:lnTo>
                        <a:pt x="193" y="21"/>
                      </a:lnTo>
                      <a:lnTo>
                        <a:pt x="194" y="25"/>
                      </a:lnTo>
                      <a:lnTo>
                        <a:pt x="197" y="27"/>
                      </a:lnTo>
                      <a:lnTo>
                        <a:pt x="199" y="28"/>
                      </a:lnTo>
                      <a:lnTo>
                        <a:pt x="203" y="29"/>
                      </a:lnTo>
                      <a:lnTo>
                        <a:pt x="206" y="28"/>
                      </a:lnTo>
                      <a:lnTo>
                        <a:pt x="208" y="28"/>
                      </a:lnTo>
                      <a:lnTo>
                        <a:pt x="209" y="31"/>
                      </a:lnTo>
                      <a:lnTo>
                        <a:pt x="212" y="34"/>
                      </a:lnTo>
                      <a:lnTo>
                        <a:pt x="214" y="42"/>
                      </a:lnTo>
                      <a:lnTo>
                        <a:pt x="213" y="44"/>
                      </a:lnTo>
                      <a:lnTo>
                        <a:pt x="214" y="46"/>
                      </a:lnTo>
                      <a:lnTo>
                        <a:pt x="216" y="48"/>
                      </a:lnTo>
                      <a:lnTo>
                        <a:pt x="218" y="49"/>
                      </a:lnTo>
                      <a:lnTo>
                        <a:pt x="220" y="48"/>
                      </a:lnTo>
                      <a:lnTo>
                        <a:pt x="222" y="48"/>
                      </a:lnTo>
                      <a:lnTo>
                        <a:pt x="225" y="48"/>
                      </a:lnTo>
                      <a:lnTo>
                        <a:pt x="228" y="51"/>
                      </a:lnTo>
                      <a:lnTo>
                        <a:pt x="230" y="50"/>
                      </a:lnTo>
                      <a:lnTo>
                        <a:pt x="232" y="51"/>
                      </a:lnTo>
                      <a:lnTo>
                        <a:pt x="240" y="49"/>
                      </a:lnTo>
                      <a:lnTo>
                        <a:pt x="244" y="47"/>
                      </a:lnTo>
                      <a:lnTo>
                        <a:pt x="246" y="48"/>
                      </a:lnTo>
                      <a:lnTo>
                        <a:pt x="248" y="50"/>
                      </a:lnTo>
                      <a:lnTo>
                        <a:pt x="250" y="56"/>
                      </a:lnTo>
                      <a:lnTo>
                        <a:pt x="254" y="60"/>
                      </a:lnTo>
                      <a:lnTo>
                        <a:pt x="256" y="59"/>
                      </a:lnTo>
                      <a:lnTo>
                        <a:pt x="257" y="57"/>
                      </a:lnTo>
                      <a:lnTo>
                        <a:pt x="259" y="58"/>
                      </a:lnTo>
                      <a:lnTo>
                        <a:pt x="261" y="59"/>
                      </a:lnTo>
                      <a:lnTo>
                        <a:pt x="263" y="60"/>
                      </a:lnTo>
                      <a:lnTo>
                        <a:pt x="265" y="61"/>
                      </a:lnTo>
                      <a:lnTo>
                        <a:pt x="267" y="62"/>
                      </a:lnTo>
                      <a:lnTo>
                        <a:pt x="272" y="62"/>
                      </a:lnTo>
                      <a:lnTo>
                        <a:pt x="275" y="65"/>
                      </a:lnTo>
                      <a:lnTo>
                        <a:pt x="278" y="65"/>
                      </a:lnTo>
                      <a:lnTo>
                        <a:pt x="281" y="68"/>
                      </a:lnTo>
                      <a:lnTo>
                        <a:pt x="284" y="68"/>
                      </a:lnTo>
                      <a:lnTo>
                        <a:pt x="286" y="68"/>
                      </a:lnTo>
                      <a:lnTo>
                        <a:pt x="288" y="70"/>
                      </a:lnTo>
                      <a:lnTo>
                        <a:pt x="286" y="71"/>
                      </a:lnTo>
                      <a:lnTo>
                        <a:pt x="288" y="78"/>
                      </a:lnTo>
                      <a:lnTo>
                        <a:pt x="286" y="81"/>
                      </a:lnTo>
                      <a:lnTo>
                        <a:pt x="281" y="83"/>
                      </a:lnTo>
                      <a:lnTo>
                        <a:pt x="283" y="84"/>
                      </a:lnTo>
                      <a:lnTo>
                        <a:pt x="285" y="85"/>
                      </a:lnTo>
                      <a:lnTo>
                        <a:pt x="287" y="87"/>
                      </a:lnTo>
                      <a:lnTo>
                        <a:pt x="281" y="88"/>
                      </a:lnTo>
                      <a:lnTo>
                        <a:pt x="281" y="91"/>
                      </a:lnTo>
                      <a:lnTo>
                        <a:pt x="280" y="93"/>
                      </a:lnTo>
                      <a:lnTo>
                        <a:pt x="282" y="94"/>
                      </a:lnTo>
                      <a:lnTo>
                        <a:pt x="283" y="97"/>
                      </a:lnTo>
                      <a:lnTo>
                        <a:pt x="282" y="99"/>
                      </a:lnTo>
                      <a:lnTo>
                        <a:pt x="284" y="100"/>
                      </a:lnTo>
                      <a:lnTo>
                        <a:pt x="283" y="105"/>
                      </a:lnTo>
                      <a:lnTo>
                        <a:pt x="281" y="111"/>
                      </a:lnTo>
                      <a:lnTo>
                        <a:pt x="279" y="113"/>
                      </a:lnTo>
                      <a:lnTo>
                        <a:pt x="275" y="111"/>
                      </a:lnTo>
                      <a:lnTo>
                        <a:pt x="272" y="112"/>
                      </a:lnTo>
                      <a:lnTo>
                        <a:pt x="268" y="110"/>
                      </a:lnTo>
                      <a:lnTo>
                        <a:pt x="266" y="111"/>
                      </a:lnTo>
                      <a:lnTo>
                        <a:pt x="264" y="115"/>
                      </a:lnTo>
                      <a:lnTo>
                        <a:pt x="259" y="117"/>
                      </a:lnTo>
                      <a:lnTo>
                        <a:pt x="257" y="121"/>
                      </a:lnTo>
                      <a:lnTo>
                        <a:pt x="258" y="123"/>
                      </a:lnTo>
                      <a:lnTo>
                        <a:pt x="258" y="128"/>
                      </a:lnTo>
                      <a:lnTo>
                        <a:pt x="251" y="128"/>
                      </a:lnTo>
                      <a:lnTo>
                        <a:pt x="247" y="130"/>
                      </a:lnTo>
                      <a:lnTo>
                        <a:pt x="244" y="132"/>
                      </a:lnTo>
                      <a:lnTo>
                        <a:pt x="242" y="132"/>
                      </a:lnTo>
                      <a:lnTo>
                        <a:pt x="237" y="135"/>
                      </a:lnTo>
                      <a:lnTo>
                        <a:pt x="236" y="138"/>
                      </a:lnTo>
                      <a:lnTo>
                        <a:pt x="232" y="136"/>
                      </a:lnTo>
                      <a:lnTo>
                        <a:pt x="226" y="139"/>
                      </a:lnTo>
                      <a:lnTo>
                        <a:pt x="225" y="140"/>
                      </a:lnTo>
                      <a:lnTo>
                        <a:pt x="225" y="139"/>
                      </a:lnTo>
                      <a:lnTo>
                        <a:pt x="222" y="140"/>
                      </a:lnTo>
                      <a:lnTo>
                        <a:pt x="219" y="140"/>
                      </a:lnTo>
                      <a:lnTo>
                        <a:pt x="215" y="144"/>
                      </a:lnTo>
                      <a:lnTo>
                        <a:pt x="214" y="145"/>
                      </a:lnTo>
                      <a:lnTo>
                        <a:pt x="212" y="148"/>
                      </a:lnTo>
                      <a:lnTo>
                        <a:pt x="210" y="151"/>
                      </a:lnTo>
                      <a:lnTo>
                        <a:pt x="208" y="152"/>
                      </a:lnTo>
                      <a:lnTo>
                        <a:pt x="209" y="150"/>
                      </a:lnTo>
                      <a:lnTo>
                        <a:pt x="210" y="149"/>
                      </a:lnTo>
                      <a:lnTo>
                        <a:pt x="211" y="148"/>
                      </a:lnTo>
                      <a:lnTo>
                        <a:pt x="210" y="144"/>
                      </a:lnTo>
                      <a:lnTo>
                        <a:pt x="209" y="144"/>
                      </a:lnTo>
                      <a:lnTo>
                        <a:pt x="207" y="148"/>
                      </a:lnTo>
                      <a:lnTo>
                        <a:pt x="205" y="151"/>
                      </a:lnTo>
                      <a:lnTo>
                        <a:pt x="206" y="155"/>
                      </a:lnTo>
                      <a:lnTo>
                        <a:pt x="206" y="158"/>
                      </a:lnTo>
                      <a:lnTo>
                        <a:pt x="204" y="158"/>
                      </a:lnTo>
                      <a:lnTo>
                        <a:pt x="204" y="157"/>
                      </a:lnTo>
                      <a:lnTo>
                        <a:pt x="202" y="153"/>
                      </a:lnTo>
                      <a:lnTo>
                        <a:pt x="203" y="152"/>
                      </a:lnTo>
                      <a:lnTo>
                        <a:pt x="202" y="151"/>
                      </a:lnTo>
                      <a:lnTo>
                        <a:pt x="200" y="152"/>
                      </a:lnTo>
                      <a:lnTo>
                        <a:pt x="199" y="154"/>
                      </a:lnTo>
                      <a:lnTo>
                        <a:pt x="198" y="154"/>
                      </a:lnTo>
                      <a:lnTo>
                        <a:pt x="199" y="152"/>
                      </a:lnTo>
                      <a:lnTo>
                        <a:pt x="198" y="151"/>
                      </a:lnTo>
                      <a:lnTo>
                        <a:pt x="194" y="151"/>
                      </a:lnTo>
                      <a:lnTo>
                        <a:pt x="194" y="150"/>
                      </a:lnTo>
                      <a:lnTo>
                        <a:pt x="194" y="148"/>
                      </a:lnTo>
                      <a:lnTo>
                        <a:pt x="193" y="147"/>
                      </a:lnTo>
                      <a:lnTo>
                        <a:pt x="193" y="150"/>
                      </a:lnTo>
                      <a:lnTo>
                        <a:pt x="192" y="151"/>
                      </a:lnTo>
                      <a:lnTo>
                        <a:pt x="186" y="149"/>
                      </a:lnTo>
                      <a:lnTo>
                        <a:pt x="188" y="150"/>
                      </a:lnTo>
                      <a:lnTo>
                        <a:pt x="189" y="152"/>
                      </a:lnTo>
                      <a:lnTo>
                        <a:pt x="190" y="152"/>
                      </a:lnTo>
                      <a:lnTo>
                        <a:pt x="192" y="152"/>
                      </a:lnTo>
                      <a:lnTo>
                        <a:pt x="192" y="154"/>
                      </a:lnTo>
                      <a:lnTo>
                        <a:pt x="192" y="156"/>
                      </a:lnTo>
                      <a:lnTo>
                        <a:pt x="193" y="157"/>
                      </a:lnTo>
                      <a:lnTo>
                        <a:pt x="194" y="156"/>
                      </a:lnTo>
                      <a:lnTo>
                        <a:pt x="194" y="154"/>
                      </a:lnTo>
                      <a:lnTo>
                        <a:pt x="197" y="154"/>
                      </a:lnTo>
                      <a:lnTo>
                        <a:pt x="198" y="156"/>
                      </a:lnTo>
                      <a:lnTo>
                        <a:pt x="200" y="156"/>
                      </a:lnTo>
                      <a:lnTo>
                        <a:pt x="199" y="159"/>
                      </a:lnTo>
                      <a:lnTo>
                        <a:pt x="199" y="160"/>
                      </a:lnTo>
                      <a:lnTo>
                        <a:pt x="201" y="159"/>
                      </a:lnTo>
                      <a:lnTo>
                        <a:pt x="202" y="160"/>
                      </a:lnTo>
                      <a:lnTo>
                        <a:pt x="201" y="162"/>
                      </a:lnTo>
                      <a:lnTo>
                        <a:pt x="205" y="161"/>
                      </a:lnTo>
                      <a:lnTo>
                        <a:pt x="207" y="164"/>
                      </a:lnTo>
                      <a:lnTo>
                        <a:pt x="207" y="167"/>
                      </a:lnTo>
                      <a:lnTo>
                        <a:pt x="208" y="170"/>
                      </a:lnTo>
                      <a:lnTo>
                        <a:pt x="209" y="169"/>
                      </a:lnTo>
                      <a:lnTo>
                        <a:pt x="214" y="170"/>
                      </a:lnTo>
                      <a:lnTo>
                        <a:pt x="214" y="169"/>
                      </a:lnTo>
                      <a:lnTo>
                        <a:pt x="218" y="171"/>
                      </a:lnTo>
                      <a:lnTo>
                        <a:pt x="221" y="167"/>
                      </a:lnTo>
                      <a:lnTo>
                        <a:pt x="222" y="167"/>
                      </a:lnTo>
                      <a:lnTo>
                        <a:pt x="223" y="169"/>
                      </a:lnTo>
                      <a:lnTo>
                        <a:pt x="225" y="167"/>
                      </a:lnTo>
                      <a:lnTo>
                        <a:pt x="229" y="166"/>
                      </a:lnTo>
                      <a:lnTo>
                        <a:pt x="232" y="166"/>
                      </a:lnTo>
                      <a:lnTo>
                        <a:pt x="232" y="169"/>
                      </a:lnTo>
                      <a:lnTo>
                        <a:pt x="231" y="170"/>
                      </a:lnTo>
                      <a:lnTo>
                        <a:pt x="230" y="173"/>
                      </a:lnTo>
                      <a:lnTo>
                        <a:pt x="230" y="175"/>
                      </a:lnTo>
                      <a:lnTo>
                        <a:pt x="225" y="175"/>
                      </a:lnTo>
                      <a:lnTo>
                        <a:pt x="224" y="176"/>
                      </a:lnTo>
                      <a:lnTo>
                        <a:pt x="215" y="174"/>
                      </a:lnTo>
                      <a:lnTo>
                        <a:pt x="209" y="179"/>
                      </a:lnTo>
                      <a:lnTo>
                        <a:pt x="207" y="182"/>
                      </a:lnTo>
                      <a:lnTo>
                        <a:pt x="203" y="181"/>
                      </a:lnTo>
                      <a:lnTo>
                        <a:pt x="199" y="182"/>
                      </a:lnTo>
                      <a:lnTo>
                        <a:pt x="201" y="183"/>
                      </a:lnTo>
                      <a:lnTo>
                        <a:pt x="199" y="183"/>
                      </a:lnTo>
                      <a:lnTo>
                        <a:pt x="197" y="186"/>
                      </a:lnTo>
                      <a:lnTo>
                        <a:pt x="197" y="187"/>
                      </a:lnTo>
                      <a:lnTo>
                        <a:pt x="196" y="188"/>
                      </a:lnTo>
                      <a:lnTo>
                        <a:pt x="194" y="188"/>
                      </a:lnTo>
                      <a:lnTo>
                        <a:pt x="191" y="190"/>
                      </a:lnTo>
                      <a:lnTo>
                        <a:pt x="186" y="189"/>
                      </a:lnTo>
                      <a:lnTo>
                        <a:pt x="185" y="189"/>
                      </a:lnTo>
                      <a:lnTo>
                        <a:pt x="182" y="187"/>
                      </a:lnTo>
                      <a:lnTo>
                        <a:pt x="183" y="184"/>
                      </a:lnTo>
                      <a:lnTo>
                        <a:pt x="183" y="182"/>
                      </a:lnTo>
                      <a:lnTo>
                        <a:pt x="184" y="179"/>
                      </a:lnTo>
                      <a:lnTo>
                        <a:pt x="184" y="176"/>
                      </a:lnTo>
                      <a:lnTo>
                        <a:pt x="182" y="173"/>
                      </a:lnTo>
                      <a:lnTo>
                        <a:pt x="180" y="173"/>
                      </a:lnTo>
                      <a:lnTo>
                        <a:pt x="178" y="173"/>
                      </a:lnTo>
                      <a:lnTo>
                        <a:pt x="176" y="171"/>
                      </a:lnTo>
                      <a:lnTo>
                        <a:pt x="173" y="169"/>
                      </a:lnTo>
                      <a:lnTo>
                        <a:pt x="168" y="169"/>
                      </a:lnTo>
                      <a:lnTo>
                        <a:pt x="168" y="168"/>
                      </a:lnTo>
                      <a:lnTo>
                        <a:pt x="169" y="166"/>
                      </a:lnTo>
                      <a:lnTo>
                        <a:pt x="172" y="165"/>
                      </a:lnTo>
                      <a:lnTo>
                        <a:pt x="175" y="161"/>
                      </a:lnTo>
                      <a:lnTo>
                        <a:pt x="178" y="159"/>
                      </a:lnTo>
                      <a:lnTo>
                        <a:pt x="186" y="157"/>
                      </a:lnTo>
                      <a:lnTo>
                        <a:pt x="187" y="156"/>
                      </a:lnTo>
                      <a:lnTo>
                        <a:pt x="186" y="155"/>
                      </a:lnTo>
                      <a:lnTo>
                        <a:pt x="186" y="153"/>
                      </a:lnTo>
                      <a:lnTo>
                        <a:pt x="184" y="151"/>
                      </a:lnTo>
                      <a:lnTo>
                        <a:pt x="182" y="153"/>
                      </a:lnTo>
                      <a:lnTo>
                        <a:pt x="180" y="152"/>
                      </a:lnTo>
                      <a:lnTo>
                        <a:pt x="179" y="150"/>
                      </a:lnTo>
                      <a:lnTo>
                        <a:pt x="177" y="151"/>
                      </a:lnTo>
                      <a:lnTo>
                        <a:pt x="176" y="152"/>
                      </a:lnTo>
                      <a:lnTo>
                        <a:pt x="175" y="152"/>
                      </a:lnTo>
                      <a:lnTo>
                        <a:pt x="168" y="153"/>
                      </a:lnTo>
                      <a:lnTo>
                        <a:pt x="163" y="152"/>
                      </a:lnTo>
                      <a:lnTo>
                        <a:pt x="162" y="150"/>
                      </a:lnTo>
                      <a:lnTo>
                        <a:pt x="160" y="149"/>
                      </a:lnTo>
                      <a:lnTo>
                        <a:pt x="156" y="149"/>
                      </a:lnTo>
                      <a:lnTo>
                        <a:pt x="156" y="148"/>
                      </a:lnTo>
                      <a:lnTo>
                        <a:pt x="160" y="145"/>
                      </a:lnTo>
                      <a:lnTo>
                        <a:pt x="159" y="145"/>
                      </a:lnTo>
                      <a:lnTo>
                        <a:pt x="155" y="144"/>
                      </a:lnTo>
                      <a:lnTo>
                        <a:pt x="153" y="143"/>
                      </a:lnTo>
                      <a:lnTo>
                        <a:pt x="155" y="143"/>
                      </a:lnTo>
                      <a:lnTo>
                        <a:pt x="163" y="143"/>
                      </a:lnTo>
                      <a:lnTo>
                        <a:pt x="163" y="143"/>
                      </a:lnTo>
                      <a:lnTo>
                        <a:pt x="163" y="142"/>
                      </a:lnTo>
                      <a:lnTo>
                        <a:pt x="161" y="141"/>
                      </a:lnTo>
                      <a:lnTo>
                        <a:pt x="159" y="139"/>
                      </a:lnTo>
                      <a:lnTo>
                        <a:pt x="158" y="136"/>
                      </a:lnTo>
                      <a:lnTo>
                        <a:pt x="157" y="138"/>
                      </a:lnTo>
                      <a:lnTo>
                        <a:pt x="155" y="139"/>
                      </a:lnTo>
                      <a:lnTo>
                        <a:pt x="152" y="140"/>
                      </a:lnTo>
                      <a:lnTo>
                        <a:pt x="153" y="137"/>
                      </a:lnTo>
                      <a:lnTo>
                        <a:pt x="151" y="139"/>
                      </a:lnTo>
                      <a:lnTo>
                        <a:pt x="147" y="140"/>
                      </a:lnTo>
                      <a:lnTo>
                        <a:pt x="143" y="141"/>
                      </a:lnTo>
                      <a:lnTo>
                        <a:pt x="141" y="143"/>
                      </a:lnTo>
                      <a:lnTo>
                        <a:pt x="139" y="143"/>
                      </a:lnTo>
                      <a:lnTo>
                        <a:pt x="138" y="145"/>
                      </a:lnTo>
                      <a:lnTo>
                        <a:pt x="135" y="150"/>
                      </a:lnTo>
                      <a:lnTo>
                        <a:pt x="134" y="150"/>
                      </a:lnTo>
                      <a:lnTo>
                        <a:pt x="133" y="148"/>
                      </a:lnTo>
                      <a:lnTo>
                        <a:pt x="130" y="147"/>
                      </a:lnTo>
                      <a:lnTo>
                        <a:pt x="129" y="146"/>
                      </a:lnTo>
                      <a:lnTo>
                        <a:pt x="130" y="148"/>
                      </a:lnTo>
                      <a:lnTo>
                        <a:pt x="133" y="150"/>
                      </a:lnTo>
                      <a:lnTo>
                        <a:pt x="133" y="153"/>
                      </a:lnTo>
                      <a:lnTo>
                        <a:pt x="132" y="156"/>
                      </a:lnTo>
                      <a:lnTo>
                        <a:pt x="130" y="158"/>
                      </a:lnTo>
                      <a:lnTo>
                        <a:pt x="126" y="158"/>
                      </a:lnTo>
                      <a:lnTo>
                        <a:pt x="125" y="160"/>
                      </a:lnTo>
                      <a:lnTo>
                        <a:pt x="124" y="161"/>
                      </a:lnTo>
                      <a:lnTo>
                        <a:pt x="124" y="162"/>
                      </a:lnTo>
                      <a:lnTo>
                        <a:pt x="122" y="162"/>
                      </a:lnTo>
                      <a:lnTo>
                        <a:pt x="122" y="159"/>
                      </a:lnTo>
                      <a:lnTo>
                        <a:pt x="121" y="158"/>
                      </a:lnTo>
                      <a:lnTo>
                        <a:pt x="121" y="163"/>
                      </a:lnTo>
                      <a:lnTo>
                        <a:pt x="122" y="168"/>
                      </a:lnTo>
                      <a:lnTo>
                        <a:pt x="121" y="168"/>
                      </a:lnTo>
                      <a:lnTo>
                        <a:pt x="119" y="167"/>
                      </a:lnTo>
                      <a:lnTo>
                        <a:pt x="117" y="167"/>
                      </a:lnTo>
                      <a:lnTo>
                        <a:pt x="114" y="168"/>
                      </a:lnTo>
                      <a:lnTo>
                        <a:pt x="110" y="169"/>
                      </a:lnTo>
                      <a:lnTo>
                        <a:pt x="107" y="171"/>
                      </a:lnTo>
                      <a:lnTo>
                        <a:pt x="104" y="171"/>
                      </a:lnTo>
                      <a:lnTo>
                        <a:pt x="100" y="166"/>
                      </a:lnTo>
                      <a:lnTo>
                        <a:pt x="98" y="167"/>
                      </a:lnTo>
                      <a:lnTo>
                        <a:pt x="98" y="166"/>
                      </a:lnTo>
                      <a:lnTo>
                        <a:pt x="100" y="166"/>
                      </a:lnTo>
                      <a:lnTo>
                        <a:pt x="102" y="164"/>
                      </a:lnTo>
                      <a:lnTo>
                        <a:pt x="102" y="162"/>
                      </a:lnTo>
                      <a:lnTo>
                        <a:pt x="103" y="160"/>
                      </a:lnTo>
                      <a:lnTo>
                        <a:pt x="105" y="158"/>
                      </a:lnTo>
                      <a:lnTo>
                        <a:pt x="106" y="156"/>
                      </a:lnTo>
                      <a:lnTo>
                        <a:pt x="107" y="154"/>
                      </a:lnTo>
                      <a:lnTo>
                        <a:pt x="110" y="153"/>
                      </a:lnTo>
                      <a:lnTo>
                        <a:pt x="110" y="146"/>
                      </a:lnTo>
                      <a:lnTo>
                        <a:pt x="111" y="144"/>
                      </a:lnTo>
                      <a:lnTo>
                        <a:pt x="113" y="143"/>
                      </a:lnTo>
                      <a:lnTo>
                        <a:pt x="115" y="145"/>
                      </a:lnTo>
                      <a:lnTo>
                        <a:pt x="116" y="144"/>
                      </a:lnTo>
                      <a:lnTo>
                        <a:pt x="123" y="145"/>
                      </a:lnTo>
                      <a:lnTo>
                        <a:pt x="125" y="144"/>
                      </a:lnTo>
                      <a:lnTo>
                        <a:pt x="126" y="142"/>
                      </a:lnTo>
                      <a:lnTo>
                        <a:pt x="125" y="140"/>
                      </a:lnTo>
                      <a:lnTo>
                        <a:pt x="126" y="137"/>
                      </a:lnTo>
                      <a:lnTo>
                        <a:pt x="125" y="135"/>
                      </a:lnTo>
                      <a:lnTo>
                        <a:pt x="124" y="133"/>
                      </a:lnTo>
                      <a:lnTo>
                        <a:pt x="120" y="131"/>
                      </a:lnTo>
                      <a:lnTo>
                        <a:pt x="118" y="127"/>
                      </a:lnTo>
                      <a:lnTo>
                        <a:pt x="119" y="124"/>
                      </a:lnTo>
                      <a:lnTo>
                        <a:pt x="118" y="122"/>
                      </a:lnTo>
                      <a:lnTo>
                        <a:pt x="116" y="122"/>
                      </a:lnTo>
                      <a:lnTo>
                        <a:pt x="115" y="120"/>
                      </a:lnTo>
                      <a:lnTo>
                        <a:pt x="112" y="118"/>
                      </a:lnTo>
                      <a:lnTo>
                        <a:pt x="113" y="114"/>
                      </a:lnTo>
                      <a:lnTo>
                        <a:pt x="113" y="109"/>
                      </a:lnTo>
                      <a:lnTo>
                        <a:pt x="112" y="107"/>
                      </a:lnTo>
                      <a:lnTo>
                        <a:pt x="110" y="107"/>
                      </a:lnTo>
                      <a:lnTo>
                        <a:pt x="107" y="104"/>
                      </a:lnTo>
                      <a:lnTo>
                        <a:pt x="104" y="104"/>
                      </a:lnTo>
                      <a:lnTo>
                        <a:pt x="100" y="104"/>
                      </a:lnTo>
                      <a:lnTo>
                        <a:pt x="98" y="104"/>
                      </a:lnTo>
                      <a:lnTo>
                        <a:pt x="92" y="99"/>
                      </a:lnTo>
                      <a:lnTo>
                        <a:pt x="90" y="98"/>
                      </a:lnTo>
                      <a:lnTo>
                        <a:pt x="85" y="96"/>
                      </a:lnTo>
                      <a:lnTo>
                        <a:pt x="81" y="98"/>
                      </a:lnTo>
                      <a:lnTo>
                        <a:pt x="78" y="98"/>
                      </a:lnTo>
                      <a:lnTo>
                        <a:pt x="76" y="98"/>
                      </a:lnTo>
                      <a:lnTo>
                        <a:pt x="74" y="99"/>
                      </a:lnTo>
                      <a:lnTo>
                        <a:pt x="72" y="10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4" name="Freeform 658">
                  <a:extLst>
                    <a:ext uri="{FF2B5EF4-FFF2-40B4-BE49-F238E27FC236}">
                      <a16:creationId xmlns:a16="http://schemas.microsoft.com/office/drawing/2014/main" id="{BBE0CAFA-A838-48FE-B41C-1DFC974A4D17}"/>
                    </a:ext>
                  </a:extLst>
                </p:cNvPr>
                <p:cNvSpPr>
                  <a:spLocks/>
                </p:cNvSpPr>
                <p:nvPr/>
              </p:nvSpPr>
              <p:spPr bwMode="gray">
                <a:xfrm>
                  <a:off x="8448668" y="4521327"/>
                  <a:ext cx="352529" cy="206922"/>
                </a:xfrm>
                <a:custGeom>
                  <a:avLst/>
                  <a:gdLst>
                    <a:gd name="T0" fmla="*/ 107 w 109"/>
                    <a:gd name="T1" fmla="*/ 41 h 64"/>
                    <a:gd name="T2" fmla="*/ 102 w 109"/>
                    <a:gd name="T3" fmla="*/ 43 h 64"/>
                    <a:gd name="T4" fmla="*/ 98 w 109"/>
                    <a:gd name="T5" fmla="*/ 46 h 64"/>
                    <a:gd name="T6" fmla="*/ 98 w 109"/>
                    <a:gd name="T7" fmla="*/ 51 h 64"/>
                    <a:gd name="T8" fmla="*/ 93 w 109"/>
                    <a:gd name="T9" fmla="*/ 54 h 64"/>
                    <a:gd name="T10" fmla="*/ 90 w 109"/>
                    <a:gd name="T11" fmla="*/ 59 h 64"/>
                    <a:gd name="T12" fmla="*/ 83 w 109"/>
                    <a:gd name="T13" fmla="*/ 58 h 64"/>
                    <a:gd name="T14" fmla="*/ 79 w 109"/>
                    <a:gd name="T15" fmla="*/ 61 h 64"/>
                    <a:gd name="T16" fmla="*/ 78 w 109"/>
                    <a:gd name="T17" fmla="*/ 60 h 64"/>
                    <a:gd name="T18" fmla="*/ 65 w 109"/>
                    <a:gd name="T19" fmla="*/ 58 h 64"/>
                    <a:gd name="T20" fmla="*/ 59 w 109"/>
                    <a:gd name="T21" fmla="*/ 53 h 64"/>
                    <a:gd name="T22" fmla="*/ 47 w 109"/>
                    <a:gd name="T23" fmla="*/ 56 h 64"/>
                    <a:gd name="T24" fmla="*/ 44 w 109"/>
                    <a:gd name="T25" fmla="*/ 60 h 64"/>
                    <a:gd name="T26" fmla="*/ 38 w 109"/>
                    <a:gd name="T27" fmla="*/ 62 h 64"/>
                    <a:gd name="T28" fmla="*/ 33 w 109"/>
                    <a:gd name="T29" fmla="*/ 60 h 64"/>
                    <a:gd name="T30" fmla="*/ 27 w 109"/>
                    <a:gd name="T31" fmla="*/ 57 h 64"/>
                    <a:gd name="T32" fmla="*/ 17 w 109"/>
                    <a:gd name="T33" fmla="*/ 47 h 64"/>
                    <a:gd name="T34" fmla="*/ 6 w 109"/>
                    <a:gd name="T35" fmla="*/ 37 h 64"/>
                    <a:gd name="T36" fmla="*/ 5 w 109"/>
                    <a:gd name="T37" fmla="*/ 28 h 64"/>
                    <a:gd name="T38" fmla="*/ 0 w 109"/>
                    <a:gd name="T39" fmla="*/ 23 h 64"/>
                    <a:gd name="T40" fmla="*/ 0 w 109"/>
                    <a:gd name="T41" fmla="*/ 20 h 64"/>
                    <a:gd name="T42" fmla="*/ 5 w 109"/>
                    <a:gd name="T43" fmla="*/ 24 h 64"/>
                    <a:gd name="T44" fmla="*/ 11 w 109"/>
                    <a:gd name="T45" fmla="*/ 18 h 64"/>
                    <a:gd name="T46" fmla="*/ 21 w 109"/>
                    <a:gd name="T47" fmla="*/ 14 h 64"/>
                    <a:gd name="T48" fmla="*/ 34 w 109"/>
                    <a:gd name="T49" fmla="*/ 6 h 64"/>
                    <a:gd name="T50" fmla="*/ 38 w 109"/>
                    <a:gd name="T51" fmla="*/ 1 h 64"/>
                    <a:gd name="T52" fmla="*/ 42 w 109"/>
                    <a:gd name="T53" fmla="*/ 7 h 64"/>
                    <a:gd name="T54" fmla="*/ 46 w 109"/>
                    <a:gd name="T55" fmla="*/ 8 h 64"/>
                    <a:gd name="T56" fmla="*/ 53 w 109"/>
                    <a:gd name="T57" fmla="*/ 5 h 64"/>
                    <a:gd name="T58" fmla="*/ 57 w 109"/>
                    <a:gd name="T59" fmla="*/ 8 h 64"/>
                    <a:gd name="T60" fmla="*/ 65 w 109"/>
                    <a:gd name="T61" fmla="*/ 13 h 64"/>
                    <a:gd name="T62" fmla="*/ 69 w 109"/>
                    <a:gd name="T63" fmla="*/ 14 h 64"/>
                    <a:gd name="T64" fmla="*/ 68 w 109"/>
                    <a:gd name="T65" fmla="*/ 18 h 64"/>
                    <a:gd name="T66" fmla="*/ 76 w 109"/>
                    <a:gd name="T67" fmla="*/ 23 h 64"/>
                    <a:gd name="T68" fmla="*/ 78 w 109"/>
                    <a:gd name="T69" fmla="*/ 19 h 64"/>
                    <a:gd name="T70" fmla="*/ 85 w 109"/>
                    <a:gd name="T71" fmla="*/ 21 h 64"/>
                    <a:gd name="T72" fmla="*/ 91 w 109"/>
                    <a:gd name="T73" fmla="*/ 26 h 64"/>
                    <a:gd name="T74" fmla="*/ 95 w 109"/>
                    <a:gd name="T75" fmla="*/ 27 h 64"/>
                    <a:gd name="T76" fmla="*/ 103 w 109"/>
                    <a:gd name="T77"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64">
                      <a:moveTo>
                        <a:pt x="109" y="39"/>
                      </a:moveTo>
                      <a:lnTo>
                        <a:pt x="107" y="41"/>
                      </a:lnTo>
                      <a:lnTo>
                        <a:pt x="104" y="41"/>
                      </a:lnTo>
                      <a:lnTo>
                        <a:pt x="102" y="43"/>
                      </a:lnTo>
                      <a:lnTo>
                        <a:pt x="100" y="46"/>
                      </a:lnTo>
                      <a:lnTo>
                        <a:pt x="98" y="46"/>
                      </a:lnTo>
                      <a:lnTo>
                        <a:pt x="98" y="47"/>
                      </a:lnTo>
                      <a:lnTo>
                        <a:pt x="98" y="51"/>
                      </a:lnTo>
                      <a:lnTo>
                        <a:pt x="96" y="53"/>
                      </a:lnTo>
                      <a:lnTo>
                        <a:pt x="93" y="54"/>
                      </a:lnTo>
                      <a:lnTo>
                        <a:pt x="93" y="56"/>
                      </a:lnTo>
                      <a:lnTo>
                        <a:pt x="90" y="59"/>
                      </a:lnTo>
                      <a:lnTo>
                        <a:pt x="85" y="60"/>
                      </a:lnTo>
                      <a:lnTo>
                        <a:pt x="83" y="58"/>
                      </a:lnTo>
                      <a:lnTo>
                        <a:pt x="82" y="58"/>
                      </a:lnTo>
                      <a:lnTo>
                        <a:pt x="79" y="61"/>
                      </a:lnTo>
                      <a:lnTo>
                        <a:pt x="78" y="64"/>
                      </a:lnTo>
                      <a:lnTo>
                        <a:pt x="78" y="60"/>
                      </a:lnTo>
                      <a:lnTo>
                        <a:pt x="76" y="57"/>
                      </a:lnTo>
                      <a:lnTo>
                        <a:pt x="65" y="58"/>
                      </a:lnTo>
                      <a:lnTo>
                        <a:pt x="61" y="55"/>
                      </a:lnTo>
                      <a:lnTo>
                        <a:pt x="59" y="53"/>
                      </a:lnTo>
                      <a:lnTo>
                        <a:pt x="49" y="53"/>
                      </a:lnTo>
                      <a:lnTo>
                        <a:pt x="47" y="56"/>
                      </a:lnTo>
                      <a:lnTo>
                        <a:pt x="47" y="58"/>
                      </a:lnTo>
                      <a:lnTo>
                        <a:pt x="44" y="60"/>
                      </a:lnTo>
                      <a:lnTo>
                        <a:pt x="41" y="61"/>
                      </a:lnTo>
                      <a:lnTo>
                        <a:pt x="38" y="62"/>
                      </a:lnTo>
                      <a:lnTo>
                        <a:pt x="34" y="61"/>
                      </a:lnTo>
                      <a:lnTo>
                        <a:pt x="33" y="60"/>
                      </a:lnTo>
                      <a:lnTo>
                        <a:pt x="29" y="59"/>
                      </a:lnTo>
                      <a:lnTo>
                        <a:pt x="27" y="57"/>
                      </a:lnTo>
                      <a:lnTo>
                        <a:pt x="20" y="51"/>
                      </a:lnTo>
                      <a:lnTo>
                        <a:pt x="17" y="47"/>
                      </a:lnTo>
                      <a:lnTo>
                        <a:pt x="9" y="41"/>
                      </a:lnTo>
                      <a:lnTo>
                        <a:pt x="6" y="37"/>
                      </a:lnTo>
                      <a:lnTo>
                        <a:pt x="6" y="32"/>
                      </a:lnTo>
                      <a:lnTo>
                        <a:pt x="5" y="28"/>
                      </a:lnTo>
                      <a:lnTo>
                        <a:pt x="2" y="27"/>
                      </a:lnTo>
                      <a:lnTo>
                        <a:pt x="0" y="23"/>
                      </a:lnTo>
                      <a:lnTo>
                        <a:pt x="0" y="21"/>
                      </a:lnTo>
                      <a:lnTo>
                        <a:pt x="0" y="20"/>
                      </a:lnTo>
                      <a:lnTo>
                        <a:pt x="4" y="24"/>
                      </a:lnTo>
                      <a:lnTo>
                        <a:pt x="5" y="24"/>
                      </a:lnTo>
                      <a:lnTo>
                        <a:pt x="6" y="20"/>
                      </a:lnTo>
                      <a:lnTo>
                        <a:pt x="11" y="18"/>
                      </a:lnTo>
                      <a:lnTo>
                        <a:pt x="16" y="17"/>
                      </a:lnTo>
                      <a:lnTo>
                        <a:pt x="21" y="14"/>
                      </a:lnTo>
                      <a:lnTo>
                        <a:pt x="23" y="10"/>
                      </a:lnTo>
                      <a:lnTo>
                        <a:pt x="34" y="6"/>
                      </a:lnTo>
                      <a:lnTo>
                        <a:pt x="35" y="0"/>
                      </a:lnTo>
                      <a:lnTo>
                        <a:pt x="38" y="1"/>
                      </a:lnTo>
                      <a:lnTo>
                        <a:pt x="40" y="4"/>
                      </a:lnTo>
                      <a:lnTo>
                        <a:pt x="42" y="7"/>
                      </a:lnTo>
                      <a:lnTo>
                        <a:pt x="44" y="7"/>
                      </a:lnTo>
                      <a:lnTo>
                        <a:pt x="46" y="8"/>
                      </a:lnTo>
                      <a:lnTo>
                        <a:pt x="50" y="4"/>
                      </a:lnTo>
                      <a:lnTo>
                        <a:pt x="53" y="5"/>
                      </a:lnTo>
                      <a:lnTo>
                        <a:pt x="55" y="8"/>
                      </a:lnTo>
                      <a:lnTo>
                        <a:pt x="57" y="8"/>
                      </a:lnTo>
                      <a:lnTo>
                        <a:pt x="63" y="9"/>
                      </a:lnTo>
                      <a:lnTo>
                        <a:pt x="65" y="13"/>
                      </a:lnTo>
                      <a:lnTo>
                        <a:pt x="69" y="13"/>
                      </a:lnTo>
                      <a:lnTo>
                        <a:pt x="69" y="14"/>
                      </a:lnTo>
                      <a:lnTo>
                        <a:pt x="69" y="14"/>
                      </a:lnTo>
                      <a:lnTo>
                        <a:pt x="68" y="18"/>
                      </a:lnTo>
                      <a:lnTo>
                        <a:pt x="73" y="23"/>
                      </a:lnTo>
                      <a:lnTo>
                        <a:pt x="76" y="23"/>
                      </a:lnTo>
                      <a:lnTo>
                        <a:pt x="79" y="21"/>
                      </a:lnTo>
                      <a:lnTo>
                        <a:pt x="78" y="19"/>
                      </a:lnTo>
                      <a:lnTo>
                        <a:pt x="78" y="18"/>
                      </a:lnTo>
                      <a:lnTo>
                        <a:pt x="85" y="21"/>
                      </a:lnTo>
                      <a:lnTo>
                        <a:pt x="91" y="21"/>
                      </a:lnTo>
                      <a:lnTo>
                        <a:pt x="91" y="26"/>
                      </a:lnTo>
                      <a:lnTo>
                        <a:pt x="94" y="28"/>
                      </a:lnTo>
                      <a:lnTo>
                        <a:pt x="95" y="27"/>
                      </a:lnTo>
                      <a:lnTo>
                        <a:pt x="98" y="29"/>
                      </a:lnTo>
                      <a:lnTo>
                        <a:pt x="103" y="37"/>
                      </a:lnTo>
                      <a:lnTo>
                        <a:pt x="109" y="3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5" name="Freeform 659">
                  <a:extLst>
                    <a:ext uri="{FF2B5EF4-FFF2-40B4-BE49-F238E27FC236}">
                      <a16:creationId xmlns:a16="http://schemas.microsoft.com/office/drawing/2014/main" id="{ABDE0B84-D862-42EE-92AA-501E3B9D4FAA}"/>
                    </a:ext>
                  </a:extLst>
                </p:cNvPr>
                <p:cNvSpPr>
                  <a:spLocks/>
                </p:cNvSpPr>
                <p:nvPr/>
              </p:nvSpPr>
              <p:spPr bwMode="gray">
                <a:xfrm>
                  <a:off x="8141420" y="4796143"/>
                  <a:ext cx="226396" cy="132561"/>
                </a:xfrm>
                <a:custGeom>
                  <a:avLst/>
                  <a:gdLst>
                    <a:gd name="T0" fmla="*/ 16 w 70"/>
                    <a:gd name="T1" fmla="*/ 37 h 41"/>
                    <a:gd name="T2" fmla="*/ 13 w 70"/>
                    <a:gd name="T3" fmla="*/ 33 h 41"/>
                    <a:gd name="T4" fmla="*/ 12 w 70"/>
                    <a:gd name="T5" fmla="*/ 28 h 41"/>
                    <a:gd name="T6" fmla="*/ 4 w 70"/>
                    <a:gd name="T7" fmla="*/ 33 h 41"/>
                    <a:gd name="T8" fmla="*/ 0 w 70"/>
                    <a:gd name="T9" fmla="*/ 34 h 41"/>
                    <a:gd name="T10" fmla="*/ 2 w 70"/>
                    <a:gd name="T11" fmla="*/ 24 h 41"/>
                    <a:gd name="T12" fmla="*/ 4 w 70"/>
                    <a:gd name="T13" fmla="*/ 21 h 41"/>
                    <a:gd name="T14" fmla="*/ 6 w 70"/>
                    <a:gd name="T15" fmla="*/ 19 h 41"/>
                    <a:gd name="T16" fmla="*/ 9 w 70"/>
                    <a:gd name="T17" fmla="*/ 14 h 41"/>
                    <a:gd name="T18" fmla="*/ 15 w 70"/>
                    <a:gd name="T19" fmla="*/ 5 h 41"/>
                    <a:gd name="T20" fmla="*/ 21 w 70"/>
                    <a:gd name="T21" fmla="*/ 3 h 41"/>
                    <a:gd name="T22" fmla="*/ 25 w 70"/>
                    <a:gd name="T23" fmla="*/ 1 h 41"/>
                    <a:gd name="T24" fmla="*/ 37 w 70"/>
                    <a:gd name="T25" fmla="*/ 1 h 41"/>
                    <a:gd name="T26" fmla="*/ 51 w 70"/>
                    <a:gd name="T27" fmla="*/ 1 h 41"/>
                    <a:gd name="T28" fmla="*/ 57 w 70"/>
                    <a:gd name="T29" fmla="*/ 6 h 41"/>
                    <a:gd name="T30" fmla="*/ 56 w 70"/>
                    <a:gd name="T31" fmla="*/ 11 h 41"/>
                    <a:gd name="T32" fmla="*/ 60 w 70"/>
                    <a:gd name="T33" fmla="*/ 16 h 41"/>
                    <a:gd name="T34" fmla="*/ 66 w 70"/>
                    <a:gd name="T35" fmla="*/ 18 h 41"/>
                    <a:gd name="T36" fmla="*/ 70 w 70"/>
                    <a:gd name="T37" fmla="*/ 18 h 41"/>
                    <a:gd name="T38" fmla="*/ 70 w 70"/>
                    <a:gd name="T39" fmla="*/ 23 h 41"/>
                    <a:gd name="T40" fmla="*/ 65 w 70"/>
                    <a:gd name="T41" fmla="*/ 24 h 41"/>
                    <a:gd name="T42" fmla="*/ 65 w 70"/>
                    <a:gd name="T43" fmla="*/ 28 h 41"/>
                    <a:gd name="T44" fmla="*/ 65 w 70"/>
                    <a:gd name="T45" fmla="*/ 31 h 41"/>
                    <a:gd name="T46" fmla="*/ 56 w 70"/>
                    <a:gd name="T47" fmla="*/ 30 h 41"/>
                    <a:gd name="T48" fmla="*/ 52 w 70"/>
                    <a:gd name="T49" fmla="*/ 27 h 41"/>
                    <a:gd name="T50" fmla="*/ 49 w 70"/>
                    <a:gd name="T51" fmla="*/ 36 h 41"/>
                    <a:gd name="T52" fmla="*/ 47 w 70"/>
                    <a:gd name="T53" fmla="*/ 40 h 41"/>
                    <a:gd name="T54" fmla="*/ 44 w 70"/>
                    <a:gd name="T55" fmla="*/ 36 h 41"/>
                    <a:gd name="T56" fmla="*/ 39 w 70"/>
                    <a:gd name="T57" fmla="*/ 28 h 41"/>
                    <a:gd name="T58" fmla="*/ 34 w 70"/>
                    <a:gd name="T59" fmla="*/ 32 h 41"/>
                    <a:gd name="T60" fmla="*/ 32 w 70"/>
                    <a:gd name="T61" fmla="*/ 36 h 41"/>
                    <a:gd name="T62" fmla="*/ 26 w 70"/>
                    <a:gd name="T63" fmla="*/ 39 h 41"/>
                    <a:gd name="T64" fmla="*/ 16 w 70"/>
                    <a:gd name="T6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41">
                      <a:moveTo>
                        <a:pt x="16" y="41"/>
                      </a:moveTo>
                      <a:lnTo>
                        <a:pt x="16" y="37"/>
                      </a:lnTo>
                      <a:lnTo>
                        <a:pt x="13" y="37"/>
                      </a:lnTo>
                      <a:lnTo>
                        <a:pt x="13" y="33"/>
                      </a:lnTo>
                      <a:lnTo>
                        <a:pt x="13" y="29"/>
                      </a:lnTo>
                      <a:lnTo>
                        <a:pt x="12" y="28"/>
                      </a:lnTo>
                      <a:lnTo>
                        <a:pt x="6" y="28"/>
                      </a:lnTo>
                      <a:lnTo>
                        <a:pt x="4" y="33"/>
                      </a:lnTo>
                      <a:lnTo>
                        <a:pt x="1" y="35"/>
                      </a:lnTo>
                      <a:lnTo>
                        <a:pt x="0" y="34"/>
                      </a:lnTo>
                      <a:lnTo>
                        <a:pt x="1" y="27"/>
                      </a:lnTo>
                      <a:lnTo>
                        <a:pt x="2" y="24"/>
                      </a:lnTo>
                      <a:lnTo>
                        <a:pt x="3" y="23"/>
                      </a:lnTo>
                      <a:lnTo>
                        <a:pt x="4" y="21"/>
                      </a:lnTo>
                      <a:lnTo>
                        <a:pt x="6" y="20"/>
                      </a:lnTo>
                      <a:lnTo>
                        <a:pt x="6" y="19"/>
                      </a:lnTo>
                      <a:lnTo>
                        <a:pt x="8" y="16"/>
                      </a:lnTo>
                      <a:lnTo>
                        <a:pt x="9" y="14"/>
                      </a:lnTo>
                      <a:lnTo>
                        <a:pt x="16" y="6"/>
                      </a:lnTo>
                      <a:lnTo>
                        <a:pt x="15" y="5"/>
                      </a:lnTo>
                      <a:lnTo>
                        <a:pt x="16" y="3"/>
                      </a:lnTo>
                      <a:lnTo>
                        <a:pt x="21" y="3"/>
                      </a:lnTo>
                      <a:lnTo>
                        <a:pt x="23" y="2"/>
                      </a:lnTo>
                      <a:lnTo>
                        <a:pt x="25" y="1"/>
                      </a:lnTo>
                      <a:lnTo>
                        <a:pt x="27" y="2"/>
                      </a:lnTo>
                      <a:lnTo>
                        <a:pt x="37" y="1"/>
                      </a:lnTo>
                      <a:lnTo>
                        <a:pt x="44" y="0"/>
                      </a:lnTo>
                      <a:lnTo>
                        <a:pt x="51" y="1"/>
                      </a:lnTo>
                      <a:lnTo>
                        <a:pt x="56" y="3"/>
                      </a:lnTo>
                      <a:lnTo>
                        <a:pt x="57" y="6"/>
                      </a:lnTo>
                      <a:lnTo>
                        <a:pt x="57" y="9"/>
                      </a:lnTo>
                      <a:lnTo>
                        <a:pt x="56" y="11"/>
                      </a:lnTo>
                      <a:lnTo>
                        <a:pt x="59" y="15"/>
                      </a:lnTo>
                      <a:lnTo>
                        <a:pt x="60" y="16"/>
                      </a:lnTo>
                      <a:lnTo>
                        <a:pt x="64" y="17"/>
                      </a:lnTo>
                      <a:lnTo>
                        <a:pt x="66" y="18"/>
                      </a:lnTo>
                      <a:lnTo>
                        <a:pt x="68" y="17"/>
                      </a:lnTo>
                      <a:lnTo>
                        <a:pt x="70" y="18"/>
                      </a:lnTo>
                      <a:lnTo>
                        <a:pt x="70" y="21"/>
                      </a:lnTo>
                      <a:lnTo>
                        <a:pt x="70" y="23"/>
                      </a:lnTo>
                      <a:lnTo>
                        <a:pt x="69" y="24"/>
                      </a:lnTo>
                      <a:lnTo>
                        <a:pt x="65" y="24"/>
                      </a:lnTo>
                      <a:lnTo>
                        <a:pt x="65" y="26"/>
                      </a:lnTo>
                      <a:lnTo>
                        <a:pt x="65" y="28"/>
                      </a:lnTo>
                      <a:lnTo>
                        <a:pt x="66" y="30"/>
                      </a:lnTo>
                      <a:lnTo>
                        <a:pt x="65" y="31"/>
                      </a:lnTo>
                      <a:lnTo>
                        <a:pt x="60" y="30"/>
                      </a:lnTo>
                      <a:lnTo>
                        <a:pt x="56" y="30"/>
                      </a:lnTo>
                      <a:lnTo>
                        <a:pt x="55" y="28"/>
                      </a:lnTo>
                      <a:lnTo>
                        <a:pt x="52" y="27"/>
                      </a:lnTo>
                      <a:lnTo>
                        <a:pt x="52" y="30"/>
                      </a:lnTo>
                      <a:lnTo>
                        <a:pt x="49" y="36"/>
                      </a:lnTo>
                      <a:lnTo>
                        <a:pt x="48" y="39"/>
                      </a:lnTo>
                      <a:lnTo>
                        <a:pt x="47" y="40"/>
                      </a:lnTo>
                      <a:lnTo>
                        <a:pt x="46" y="39"/>
                      </a:lnTo>
                      <a:lnTo>
                        <a:pt x="44" y="36"/>
                      </a:lnTo>
                      <a:lnTo>
                        <a:pt x="40" y="34"/>
                      </a:lnTo>
                      <a:lnTo>
                        <a:pt x="39" y="28"/>
                      </a:lnTo>
                      <a:lnTo>
                        <a:pt x="35" y="30"/>
                      </a:lnTo>
                      <a:lnTo>
                        <a:pt x="34" y="32"/>
                      </a:lnTo>
                      <a:lnTo>
                        <a:pt x="34" y="35"/>
                      </a:lnTo>
                      <a:lnTo>
                        <a:pt x="32" y="36"/>
                      </a:lnTo>
                      <a:lnTo>
                        <a:pt x="30" y="39"/>
                      </a:lnTo>
                      <a:lnTo>
                        <a:pt x="26" y="39"/>
                      </a:lnTo>
                      <a:lnTo>
                        <a:pt x="19" y="40"/>
                      </a:lnTo>
                      <a:lnTo>
                        <a:pt x="16" y="4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6" name="Freeform 662">
                  <a:extLst>
                    <a:ext uri="{FF2B5EF4-FFF2-40B4-BE49-F238E27FC236}">
                      <a16:creationId xmlns:a16="http://schemas.microsoft.com/office/drawing/2014/main" id="{9239FCFC-7F9C-421B-BE77-C8D02492642D}"/>
                    </a:ext>
                  </a:extLst>
                </p:cNvPr>
                <p:cNvSpPr>
                  <a:spLocks/>
                </p:cNvSpPr>
                <p:nvPr/>
              </p:nvSpPr>
              <p:spPr bwMode="gray">
                <a:xfrm>
                  <a:off x="7368445" y="5083897"/>
                  <a:ext cx="643603" cy="507610"/>
                </a:xfrm>
                <a:custGeom>
                  <a:avLst/>
                  <a:gdLst>
                    <a:gd name="T0" fmla="*/ 50 w 351"/>
                    <a:gd name="T1" fmla="*/ 224 h 278"/>
                    <a:gd name="T2" fmla="*/ 65 w 351"/>
                    <a:gd name="T3" fmla="*/ 209 h 278"/>
                    <a:gd name="T4" fmla="*/ 57 w 351"/>
                    <a:gd name="T5" fmla="*/ 192 h 278"/>
                    <a:gd name="T6" fmla="*/ 63 w 351"/>
                    <a:gd name="T7" fmla="*/ 174 h 278"/>
                    <a:gd name="T8" fmla="*/ 54 w 351"/>
                    <a:gd name="T9" fmla="*/ 154 h 278"/>
                    <a:gd name="T10" fmla="*/ 69 w 351"/>
                    <a:gd name="T11" fmla="*/ 143 h 278"/>
                    <a:gd name="T12" fmla="*/ 66 w 351"/>
                    <a:gd name="T13" fmla="*/ 129 h 278"/>
                    <a:gd name="T14" fmla="*/ 70 w 351"/>
                    <a:gd name="T15" fmla="*/ 107 h 278"/>
                    <a:gd name="T16" fmla="*/ 86 w 351"/>
                    <a:gd name="T17" fmla="*/ 84 h 278"/>
                    <a:gd name="T18" fmla="*/ 79 w 351"/>
                    <a:gd name="T19" fmla="*/ 70 h 278"/>
                    <a:gd name="T20" fmla="*/ 55 w 351"/>
                    <a:gd name="T21" fmla="*/ 72 h 278"/>
                    <a:gd name="T22" fmla="*/ 33 w 351"/>
                    <a:gd name="T23" fmla="*/ 69 h 278"/>
                    <a:gd name="T24" fmla="*/ 18 w 351"/>
                    <a:gd name="T25" fmla="*/ 67 h 278"/>
                    <a:gd name="T26" fmla="*/ 12 w 351"/>
                    <a:gd name="T27" fmla="*/ 65 h 278"/>
                    <a:gd name="T28" fmla="*/ 13 w 351"/>
                    <a:gd name="T29" fmla="*/ 55 h 278"/>
                    <a:gd name="T30" fmla="*/ 13 w 351"/>
                    <a:gd name="T31" fmla="*/ 42 h 278"/>
                    <a:gd name="T32" fmla="*/ 8 w 351"/>
                    <a:gd name="T33" fmla="*/ 35 h 278"/>
                    <a:gd name="T34" fmla="*/ 8 w 351"/>
                    <a:gd name="T35" fmla="*/ 18 h 278"/>
                    <a:gd name="T36" fmla="*/ 28 w 351"/>
                    <a:gd name="T37" fmla="*/ 11 h 278"/>
                    <a:gd name="T38" fmla="*/ 42 w 351"/>
                    <a:gd name="T39" fmla="*/ 0 h 278"/>
                    <a:gd name="T40" fmla="*/ 65 w 351"/>
                    <a:gd name="T41" fmla="*/ 6 h 278"/>
                    <a:gd name="T42" fmla="*/ 98 w 351"/>
                    <a:gd name="T43" fmla="*/ 4 h 278"/>
                    <a:gd name="T44" fmla="*/ 130 w 351"/>
                    <a:gd name="T45" fmla="*/ 11 h 278"/>
                    <a:gd name="T46" fmla="*/ 156 w 351"/>
                    <a:gd name="T47" fmla="*/ 9 h 278"/>
                    <a:gd name="T48" fmla="*/ 187 w 351"/>
                    <a:gd name="T49" fmla="*/ 12 h 278"/>
                    <a:gd name="T50" fmla="*/ 208 w 351"/>
                    <a:gd name="T51" fmla="*/ 14 h 278"/>
                    <a:gd name="T52" fmla="*/ 225 w 351"/>
                    <a:gd name="T53" fmla="*/ 27 h 278"/>
                    <a:gd name="T54" fmla="*/ 239 w 351"/>
                    <a:gd name="T55" fmla="*/ 35 h 278"/>
                    <a:gd name="T56" fmla="*/ 300 w 351"/>
                    <a:gd name="T57" fmla="*/ 50 h 278"/>
                    <a:gd name="T58" fmla="*/ 305 w 351"/>
                    <a:gd name="T59" fmla="*/ 47 h 278"/>
                    <a:gd name="T60" fmla="*/ 329 w 351"/>
                    <a:gd name="T61" fmla="*/ 51 h 278"/>
                    <a:gd name="T62" fmla="*/ 346 w 351"/>
                    <a:gd name="T63" fmla="*/ 50 h 278"/>
                    <a:gd name="T64" fmla="*/ 346 w 351"/>
                    <a:gd name="T65" fmla="*/ 58 h 278"/>
                    <a:gd name="T66" fmla="*/ 344 w 351"/>
                    <a:gd name="T67" fmla="*/ 73 h 278"/>
                    <a:gd name="T68" fmla="*/ 288 w 351"/>
                    <a:gd name="T69" fmla="*/ 103 h 278"/>
                    <a:gd name="T70" fmla="*/ 277 w 351"/>
                    <a:gd name="T71" fmla="*/ 118 h 278"/>
                    <a:gd name="T72" fmla="*/ 253 w 351"/>
                    <a:gd name="T73" fmla="*/ 153 h 278"/>
                    <a:gd name="T74" fmla="*/ 249 w 351"/>
                    <a:gd name="T75" fmla="*/ 164 h 278"/>
                    <a:gd name="T76" fmla="*/ 253 w 351"/>
                    <a:gd name="T77" fmla="*/ 175 h 278"/>
                    <a:gd name="T78" fmla="*/ 263 w 351"/>
                    <a:gd name="T79" fmla="*/ 180 h 278"/>
                    <a:gd name="T80" fmla="*/ 256 w 351"/>
                    <a:gd name="T81" fmla="*/ 193 h 278"/>
                    <a:gd name="T82" fmla="*/ 242 w 351"/>
                    <a:gd name="T83" fmla="*/ 209 h 278"/>
                    <a:gd name="T84" fmla="*/ 237 w 351"/>
                    <a:gd name="T85" fmla="*/ 222 h 278"/>
                    <a:gd name="T86" fmla="*/ 212 w 351"/>
                    <a:gd name="T87" fmla="*/ 237 h 278"/>
                    <a:gd name="T88" fmla="*/ 203 w 351"/>
                    <a:gd name="T89" fmla="*/ 253 h 278"/>
                    <a:gd name="T90" fmla="*/ 185 w 351"/>
                    <a:gd name="T91" fmla="*/ 256 h 278"/>
                    <a:gd name="T92" fmla="*/ 162 w 351"/>
                    <a:gd name="T93" fmla="*/ 255 h 278"/>
                    <a:gd name="T94" fmla="*/ 131 w 351"/>
                    <a:gd name="T95" fmla="*/ 263 h 278"/>
                    <a:gd name="T96" fmla="*/ 115 w 351"/>
                    <a:gd name="T97" fmla="*/ 271 h 278"/>
                    <a:gd name="T98" fmla="*/ 107 w 351"/>
                    <a:gd name="T99" fmla="*/ 278 h 278"/>
                    <a:gd name="T100" fmla="*/ 86 w 351"/>
                    <a:gd name="T101" fmla="*/ 264 h 278"/>
                    <a:gd name="T102" fmla="*/ 82 w 351"/>
                    <a:gd name="T103" fmla="*/ 251 h 278"/>
                    <a:gd name="T104" fmla="*/ 75 w 351"/>
                    <a:gd name="T105" fmla="*/ 243 h 278"/>
                    <a:gd name="T106" fmla="*/ 53 w 351"/>
                    <a:gd name="T107" fmla="*/ 23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1" h="278">
                      <a:moveTo>
                        <a:pt x="53" y="239"/>
                      </a:moveTo>
                      <a:cubicBezTo>
                        <a:pt x="51" y="230"/>
                        <a:pt x="51" y="230"/>
                        <a:pt x="51" y="230"/>
                      </a:cubicBezTo>
                      <a:cubicBezTo>
                        <a:pt x="50" y="224"/>
                        <a:pt x="50" y="224"/>
                        <a:pt x="50" y="224"/>
                      </a:cubicBezTo>
                      <a:cubicBezTo>
                        <a:pt x="54" y="219"/>
                        <a:pt x="54" y="219"/>
                        <a:pt x="54" y="219"/>
                      </a:cubicBezTo>
                      <a:cubicBezTo>
                        <a:pt x="62" y="214"/>
                        <a:pt x="62" y="214"/>
                        <a:pt x="62" y="214"/>
                      </a:cubicBezTo>
                      <a:cubicBezTo>
                        <a:pt x="65" y="209"/>
                        <a:pt x="65" y="209"/>
                        <a:pt x="65" y="209"/>
                      </a:cubicBezTo>
                      <a:cubicBezTo>
                        <a:pt x="63" y="204"/>
                        <a:pt x="63" y="204"/>
                        <a:pt x="63" y="204"/>
                      </a:cubicBezTo>
                      <a:cubicBezTo>
                        <a:pt x="59" y="198"/>
                        <a:pt x="59" y="198"/>
                        <a:pt x="59" y="198"/>
                      </a:cubicBezTo>
                      <a:cubicBezTo>
                        <a:pt x="57" y="192"/>
                        <a:pt x="57" y="192"/>
                        <a:pt x="57" y="192"/>
                      </a:cubicBezTo>
                      <a:cubicBezTo>
                        <a:pt x="57" y="184"/>
                        <a:pt x="57" y="184"/>
                        <a:pt x="57" y="184"/>
                      </a:cubicBezTo>
                      <a:cubicBezTo>
                        <a:pt x="61" y="178"/>
                        <a:pt x="61" y="178"/>
                        <a:pt x="61" y="178"/>
                      </a:cubicBezTo>
                      <a:cubicBezTo>
                        <a:pt x="63" y="174"/>
                        <a:pt x="63" y="174"/>
                        <a:pt x="63" y="174"/>
                      </a:cubicBezTo>
                      <a:cubicBezTo>
                        <a:pt x="62" y="171"/>
                        <a:pt x="62" y="171"/>
                        <a:pt x="62" y="171"/>
                      </a:cubicBezTo>
                      <a:cubicBezTo>
                        <a:pt x="55" y="162"/>
                        <a:pt x="55" y="162"/>
                        <a:pt x="55" y="162"/>
                      </a:cubicBezTo>
                      <a:cubicBezTo>
                        <a:pt x="54" y="154"/>
                        <a:pt x="54" y="154"/>
                        <a:pt x="54" y="154"/>
                      </a:cubicBezTo>
                      <a:cubicBezTo>
                        <a:pt x="58" y="150"/>
                        <a:pt x="58" y="150"/>
                        <a:pt x="58" y="150"/>
                      </a:cubicBezTo>
                      <a:cubicBezTo>
                        <a:pt x="64" y="149"/>
                        <a:pt x="64" y="149"/>
                        <a:pt x="64" y="149"/>
                      </a:cubicBezTo>
                      <a:cubicBezTo>
                        <a:pt x="69" y="143"/>
                        <a:pt x="69" y="143"/>
                        <a:pt x="69" y="143"/>
                      </a:cubicBezTo>
                      <a:cubicBezTo>
                        <a:pt x="69" y="138"/>
                        <a:pt x="69" y="138"/>
                        <a:pt x="69" y="138"/>
                      </a:cubicBezTo>
                      <a:cubicBezTo>
                        <a:pt x="66" y="133"/>
                        <a:pt x="66" y="133"/>
                        <a:pt x="66" y="133"/>
                      </a:cubicBezTo>
                      <a:cubicBezTo>
                        <a:pt x="66" y="129"/>
                        <a:pt x="66" y="129"/>
                        <a:pt x="66" y="129"/>
                      </a:cubicBezTo>
                      <a:cubicBezTo>
                        <a:pt x="69" y="121"/>
                        <a:pt x="69" y="121"/>
                        <a:pt x="69" y="121"/>
                      </a:cubicBezTo>
                      <a:cubicBezTo>
                        <a:pt x="70" y="114"/>
                        <a:pt x="70" y="114"/>
                        <a:pt x="70" y="114"/>
                      </a:cubicBezTo>
                      <a:cubicBezTo>
                        <a:pt x="70" y="107"/>
                        <a:pt x="70" y="107"/>
                        <a:pt x="70" y="107"/>
                      </a:cubicBezTo>
                      <a:cubicBezTo>
                        <a:pt x="71" y="102"/>
                        <a:pt x="71" y="102"/>
                        <a:pt x="71" y="102"/>
                      </a:cubicBezTo>
                      <a:cubicBezTo>
                        <a:pt x="82" y="91"/>
                        <a:pt x="82" y="91"/>
                        <a:pt x="82" y="91"/>
                      </a:cubicBezTo>
                      <a:cubicBezTo>
                        <a:pt x="86" y="84"/>
                        <a:pt x="86" y="84"/>
                        <a:pt x="86" y="84"/>
                      </a:cubicBezTo>
                      <a:cubicBezTo>
                        <a:pt x="86" y="80"/>
                        <a:pt x="86" y="80"/>
                        <a:pt x="86" y="80"/>
                      </a:cubicBezTo>
                      <a:cubicBezTo>
                        <a:pt x="82" y="75"/>
                        <a:pt x="82" y="75"/>
                        <a:pt x="82" y="75"/>
                      </a:cubicBezTo>
                      <a:cubicBezTo>
                        <a:pt x="79" y="70"/>
                        <a:pt x="79" y="70"/>
                        <a:pt x="79" y="70"/>
                      </a:cubicBezTo>
                      <a:cubicBezTo>
                        <a:pt x="71" y="69"/>
                        <a:pt x="71" y="69"/>
                        <a:pt x="71" y="69"/>
                      </a:cubicBezTo>
                      <a:cubicBezTo>
                        <a:pt x="62" y="68"/>
                        <a:pt x="62" y="68"/>
                        <a:pt x="62" y="68"/>
                      </a:cubicBezTo>
                      <a:cubicBezTo>
                        <a:pt x="55" y="72"/>
                        <a:pt x="55" y="72"/>
                        <a:pt x="55" y="72"/>
                      </a:cubicBezTo>
                      <a:cubicBezTo>
                        <a:pt x="43" y="70"/>
                        <a:pt x="43" y="70"/>
                        <a:pt x="43" y="70"/>
                      </a:cubicBezTo>
                      <a:cubicBezTo>
                        <a:pt x="37" y="71"/>
                        <a:pt x="37" y="71"/>
                        <a:pt x="37" y="71"/>
                      </a:cubicBezTo>
                      <a:cubicBezTo>
                        <a:pt x="33" y="69"/>
                        <a:pt x="33" y="69"/>
                        <a:pt x="33" y="69"/>
                      </a:cubicBezTo>
                      <a:cubicBezTo>
                        <a:pt x="32" y="63"/>
                        <a:pt x="32" y="63"/>
                        <a:pt x="32" y="63"/>
                      </a:cubicBezTo>
                      <a:cubicBezTo>
                        <a:pt x="25" y="64"/>
                        <a:pt x="25" y="64"/>
                        <a:pt x="25" y="64"/>
                      </a:cubicBezTo>
                      <a:cubicBezTo>
                        <a:pt x="18" y="67"/>
                        <a:pt x="18" y="67"/>
                        <a:pt x="18" y="67"/>
                      </a:cubicBezTo>
                      <a:cubicBezTo>
                        <a:pt x="13" y="72"/>
                        <a:pt x="13" y="72"/>
                        <a:pt x="13" y="72"/>
                      </a:cubicBezTo>
                      <a:cubicBezTo>
                        <a:pt x="12" y="70"/>
                        <a:pt x="12" y="70"/>
                        <a:pt x="12" y="70"/>
                      </a:cubicBezTo>
                      <a:cubicBezTo>
                        <a:pt x="12" y="65"/>
                        <a:pt x="12" y="65"/>
                        <a:pt x="12" y="65"/>
                      </a:cubicBezTo>
                      <a:cubicBezTo>
                        <a:pt x="14" y="59"/>
                        <a:pt x="14" y="59"/>
                        <a:pt x="14" y="59"/>
                      </a:cubicBezTo>
                      <a:cubicBezTo>
                        <a:pt x="17" y="54"/>
                        <a:pt x="17" y="54"/>
                        <a:pt x="17" y="54"/>
                      </a:cubicBezTo>
                      <a:cubicBezTo>
                        <a:pt x="13" y="55"/>
                        <a:pt x="13" y="55"/>
                        <a:pt x="13" y="55"/>
                      </a:cubicBezTo>
                      <a:cubicBezTo>
                        <a:pt x="14" y="50"/>
                        <a:pt x="14" y="50"/>
                        <a:pt x="14" y="50"/>
                      </a:cubicBezTo>
                      <a:cubicBezTo>
                        <a:pt x="10" y="48"/>
                        <a:pt x="10" y="48"/>
                        <a:pt x="10" y="48"/>
                      </a:cubicBezTo>
                      <a:cubicBezTo>
                        <a:pt x="13" y="42"/>
                        <a:pt x="13" y="42"/>
                        <a:pt x="13" y="42"/>
                      </a:cubicBezTo>
                      <a:cubicBezTo>
                        <a:pt x="11" y="42"/>
                        <a:pt x="11" y="42"/>
                        <a:pt x="11" y="42"/>
                      </a:cubicBezTo>
                      <a:cubicBezTo>
                        <a:pt x="7" y="40"/>
                        <a:pt x="7" y="40"/>
                        <a:pt x="7" y="40"/>
                      </a:cubicBezTo>
                      <a:cubicBezTo>
                        <a:pt x="8" y="35"/>
                        <a:pt x="8" y="35"/>
                        <a:pt x="8" y="35"/>
                      </a:cubicBezTo>
                      <a:cubicBezTo>
                        <a:pt x="0" y="29"/>
                        <a:pt x="0" y="29"/>
                        <a:pt x="0" y="29"/>
                      </a:cubicBezTo>
                      <a:cubicBezTo>
                        <a:pt x="2" y="22"/>
                        <a:pt x="2" y="22"/>
                        <a:pt x="2" y="22"/>
                      </a:cubicBezTo>
                      <a:cubicBezTo>
                        <a:pt x="8" y="18"/>
                        <a:pt x="8" y="18"/>
                        <a:pt x="8" y="18"/>
                      </a:cubicBezTo>
                      <a:cubicBezTo>
                        <a:pt x="14" y="16"/>
                        <a:pt x="14" y="16"/>
                        <a:pt x="14" y="16"/>
                      </a:cubicBezTo>
                      <a:cubicBezTo>
                        <a:pt x="24" y="15"/>
                        <a:pt x="24" y="15"/>
                        <a:pt x="24" y="15"/>
                      </a:cubicBezTo>
                      <a:cubicBezTo>
                        <a:pt x="28" y="11"/>
                        <a:pt x="28" y="11"/>
                        <a:pt x="28" y="11"/>
                      </a:cubicBezTo>
                      <a:cubicBezTo>
                        <a:pt x="27" y="8"/>
                        <a:pt x="27" y="8"/>
                        <a:pt x="27" y="8"/>
                      </a:cubicBezTo>
                      <a:cubicBezTo>
                        <a:pt x="31" y="3"/>
                        <a:pt x="31" y="3"/>
                        <a:pt x="31" y="3"/>
                      </a:cubicBezTo>
                      <a:cubicBezTo>
                        <a:pt x="42" y="0"/>
                        <a:pt x="42" y="0"/>
                        <a:pt x="42" y="0"/>
                      </a:cubicBezTo>
                      <a:cubicBezTo>
                        <a:pt x="48" y="1"/>
                        <a:pt x="48" y="1"/>
                        <a:pt x="48" y="1"/>
                      </a:cubicBezTo>
                      <a:cubicBezTo>
                        <a:pt x="55" y="5"/>
                        <a:pt x="55" y="5"/>
                        <a:pt x="55" y="5"/>
                      </a:cubicBezTo>
                      <a:cubicBezTo>
                        <a:pt x="65" y="6"/>
                        <a:pt x="65" y="6"/>
                        <a:pt x="65" y="6"/>
                      </a:cubicBezTo>
                      <a:cubicBezTo>
                        <a:pt x="86" y="6"/>
                        <a:pt x="86" y="6"/>
                        <a:pt x="86" y="6"/>
                      </a:cubicBezTo>
                      <a:cubicBezTo>
                        <a:pt x="91" y="3"/>
                        <a:pt x="91" y="3"/>
                        <a:pt x="91" y="3"/>
                      </a:cubicBezTo>
                      <a:cubicBezTo>
                        <a:pt x="98" y="4"/>
                        <a:pt x="98" y="4"/>
                        <a:pt x="98" y="4"/>
                      </a:cubicBezTo>
                      <a:cubicBezTo>
                        <a:pt x="107" y="7"/>
                        <a:pt x="107" y="7"/>
                        <a:pt x="107" y="7"/>
                      </a:cubicBezTo>
                      <a:cubicBezTo>
                        <a:pt x="113" y="7"/>
                        <a:pt x="113" y="7"/>
                        <a:pt x="113" y="7"/>
                      </a:cubicBezTo>
                      <a:cubicBezTo>
                        <a:pt x="130" y="11"/>
                        <a:pt x="130" y="11"/>
                        <a:pt x="130" y="11"/>
                      </a:cubicBezTo>
                      <a:cubicBezTo>
                        <a:pt x="139" y="12"/>
                        <a:pt x="139" y="12"/>
                        <a:pt x="139" y="12"/>
                      </a:cubicBezTo>
                      <a:cubicBezTo>
                        <a:pt x="149" y="11"/>
                        <a:pt x="149" y="11"/>
                        <a:pt x="149" y="11"/>
                      </a:cubicBezTo>
                      <a:cubicBezTo>
                        <a:pt x="156" y="9"/>
                        <a:pt x="156" y="9"/>
                        <a:pt x="156" y="9"/>
                      </a:cubicBezTo>
                      <a:cubicBezTo>
                        <a:pt x="162" y="11"/>
                        <a:pt x="162" y="11"/>
                        <a:pt x="162" y="11"/>
                      </a:cubicBezTo>
                      <a:cubicBezTo>
                        <a:pt x="172" y="13"/>
                        <a:pt x="172" y="13"/>
                        <a:pt x="172" y="13"/>
                      </a:cubicBezTo>
                      <a:cubicBezTo>
                        <a:pt x="187" y="12"/>
                        <a:pt x="187" y="12"/>
                        <a:pt x="187" y="12"/>
                      </a:cubicBezTo>
                      <a:cubicBezTo>
                        <a:pt x="194" y="15"/>
                        <a:pt x="194" y="15"/>
                        <a:pt x="194" y="15"/>
                      </a:cubicBezTo>
                      <a:cubicBezTo>
                        <a:pt x="203" y="15"/>
                        <a:pt x="203" y="15"/>
                        <a:pt x="203" y="15"/>
                      </a:cubicBezTo>
                      <a:cubicBezTo>
                        <a:pt x="208" y="14"/>
                        <a:pt x="208" y="14"/>
                        <a:pt x="208" y="14"/>
                      </a:cubicBezTo>
                      <a:cubicBezTo>
                        <a:pt x="209" y="16"/>
                        <a:pt x="209" y="16"/>
                        <a:pt x="209" y="16"/>
                      </a:cubicBezTo>
                      <a:cubicBezTo>
                        <a:pt x="220" y="25"/>
                        <a:pt x="220" y="25"/>
                        <a:pt x="220" y="25"/>
                      </a:cubicBezTo>
                      <a:cubicBezTo>
                        <a:pt x="225" y="27"/>
                        <a:pt x="225" y="27"/>
                        <a:pt x="225" y="27"/>
                      </a:cubicBezTo>
                      <a:cubicBezTo>
                        <a:pt x="230" y="28"/>
                        <a:pt x="230" y="28"/>
                        <a:pt x="230" y="28"/>
                      </a:cubicBezTo>
                      <a:cubicBezTo>
                        <a:pt x="236" y="32"/>
                        <a:pt x="236" y="32"/>
                        <a:pt x="236" y="32"/>
                      </a:cubicBezTo>
                      <a:cubicBezTo>
                        <a:pt x="239" y="35"/>
                        <a:pt x="239" y="35"/>
                        <a:pt x="239" y="35"/>
                      </a:cubicBezTo>
                      <a:cubicBezTo>
                        <a:pt x="263" y="41"/>
                        <a:pt x="263" y="41"/>
                        <a:pt x="263" y="41"/>
                      </a:cubicBezTo>
                      <a:cubicBezTo>
                        <a:pt x="283" y="47"/>
                        <a:pt x="275" y="24"/>
                        <a:pt x="299" y="47"/>
                      </a:cubicBezTo>
                      <a:cubicBezTo>
                        <a:pt x="300" y="50"/>
                        <a:pt x="300" y="50"/>
                        <a:pt x="300" y="50"/>
                      </a:cubicBezTo>
                      <a:cubicBezTo>
                        <a:pt x="304" y="50"/>
                        <a:pt x="304" y="50"/>
                        <a:pt x="304" y="50"/>
                      </a:cubicBezTo>
                      <a:cubicBezTo>
                        <a:pt x="306" y="49"/>
                        <a:pt x="306" y="49"/>
                        <a:pt x="306" y="49"/>
                      </a:cubicBezTo>
                      <a:cubicBezTo>
                        <a:pt x="305" y="47"/>
                        <a:pt x="305" y="47"/>
                        <a:pt x="305" y="47"/>
                      </a:cubicBezTo>
                      <a:cubicBezTo>
                        <a:pt x="311" y="51"/>
                        <a:pt x="311" y="51"/>
                        <a:pt x="311" y="51"/>
                      </a:cubicBezTo>
                      <a:cubicBezTo>
                        <a:pt x="315" y="52"/>
                        <a:pt x="315" y="52"/>
                        <a:pt x="315" y="52"/>
                      </a:cubicBezTo>
                      <a:cubicBezTo>
                        <a:pt x="329" y="51"/>
                        <a:pt x="329" y="51"/>
                        <a:pt x="329" y="51"/>
                      </a:cubicBezTo>
                      <a:cubicBezTo>
                        <a:pt x="336" y="50"/>
                        <a:pt x="336" y="50"/>
                        <a:pt x="336" y="50"/>
                      </a:cubicBezTo>
                      <a:cubicBezTo>
                        <a:pt x="343" y="50"/>
                        <a:pt x="343" y="50"/>
                        <a:pt x="343" y="50"/>
                      </a:cubicBezTo>
                      <a:cubicBezTo>
                        <a:pt x="346" y="50"/>
                        <a:pt x="346" y="50"/>
                        <a:pt x="346" y="50"/>
                      </a:cubicBezTo>
                      <a:cubicBezTo>
                        <a:pt x="350" y="52"/>
                        <a:pt x="350" y="52"/>
                        <a:pt x="350" y="52"/>
                      </a:cubicBezTo>
                      <a:cubicBezTo>
                        <a:pt x="351" y="56"/>
                        <a:pt x="351" y="56"/>
                        <a:pt x="351" y="56"/>
                      </a:cubicBezTo>
                      <a:cubicBezTo>
                        <a:pt x="346" y="58"/>
                        <a:pt x="346" y="58"/>
                        <a:pt x="346" y="58"/>
                      </a:cubicBezTo>
                      <a:cubicBezTo>
                        <a:pt x="347" y="63"/>
                        <a:pt x="347" y="63"/>
                        <a:pt x="347" y="63"/>
                      </a:cubicBezTo>
                      <a:cubicBezTo>
                        <a:pt x="349" y="67"/>
                        <a:pt x="349" y="67"/>
                        <a:pt x="349" y="67"/>
                      </a:cubicBezTo>
                      <a:cubicBezTo>
                        <a:pt x="344" y="73"/>
                        <a:pt x="344" y="73"/>
                        <a:pt x="344" y="73"/>
                      </a:cubicBezTo>
                      <a:cubicBezTo>
                        <a:pt x="325" y="85"/>
                        <a:pt x="325" y="85"/>
                        <a:pt x="325" y="85"/>
                      </a:cubicBezTo>
                      <a:cubicBezTo>
                        <a:pt x="318" y="92"/>
                        <a:pt x="318" y="92"/>
                        <a:pt x="318" y="92"/>
                      </a:cubicBezTo>
                      <a:cubicBezTo>
                        <a:pt x="288" y="103"/>
                        <a:pt x="288" y="103"/>
                        <a:pt x="288" y="103"/>
                      </a:cubicBezTo>
                      <a:cubicBezTo>
                        <a:pt x="282" y="111"/>
                        <a:pt x="282" y="111"/>
                        <a:pt x="282" y="111"/>
                      </a:cubicBezTo>
                      <a:cubicBezTo>
                        <a:pt x="282" y="114"/>
                        <a:pt x="282" y="114"/>
                        <a:pt x="282" y="114"/>
                      </a:cubicBezTo>
                      <a:cubicBezTo>
                        <a:pt x="277" y="118"/>
                        <a:pt x="277" y="118"/>
                        <a:pt x="277" y="118"/>
                      </a:cubicBezTo>
                      <a:cubicBezTo>
                        <a:pt x="271" y="126"/>
                        <a:pt x="271" y="126"/>
                        <a:pt x="271" y="126"/>
                      </a:cubicBezTo>
                      <a:cubicBezTo>
                        <a:pt x="263" y="140"/>
                        <a:pt x="263" y="140"/>
                        <a:pt x="263" y="140"/>
                      </a:cubicBezTo>
                      <a:cubicBezTo>
                        <a:pt x="253" y="153"/>
                        <a:pt x="253" y="153"/>
                        <a:pt x="253" y="153"/>
                      </a:cubicBezTo>
                      <a:cubicBezTo>
                        <a:pt x="251" y="159"/>
                        <a:pt x="251" y="159"/>
                        <a:pt x="251" y="159"/>
                      </a:cubicBezTo>
                      <a:cubicBezTo>
                        <a:pt x="249" y="162"/>
                        <a:pt x="249" y="162"/>
                        <a:pt x="249" y="162"/>
                      </a:cubicBezTo>
                      <a:cubicBezTo>
                        <a:pt x="249" y="164"/>
                        <a:pt x="249" y="164"/>
                        <a:pt x="249" y="164"/>
                      </a:cubicBezTo>
                      <a:cubicBezTo>
                        <a:pt x="251" y="167"/>
                        <a:pt x="251" y="167"/>
                        <a:pt x="251" y="167"/>
                      </a:cubicBezTo>
                      <a:cubicBezTo>
                        <a:pt x="252" y="172"/>
                        <a:pt x="252" y="172"/>
                        <a:pt x="252" y="172"/>
                      </a:cubicBezTo>
                      <a:cubicBezTo>
                        <a:pt x="253" y="175"/>
                        <a:pt x="253" y="175"/>
                        <a:pt x="253" y="175"/>
                      </a:cubicBezTo>
                      <a:cubicBezTo>
                        <a:pt x="256" y="178"/>
                        <a:pt x="256" y="178"/>
                        <a:pt x="256" y="178"/>
                      </a:cubicBezTo>
                      <a:cubicBezTo>
                        <a:pt x="259" y="180"/>
                        <a:pt x="259" y="180"/>
                        <a:pt x="259" y="180"/>
                      </a:cubicBezTo>
                      <a:cubicBezTo>
                        <a:pt x="263" y="180"/>
                        <a:pt x="263" y="180"/>
                        <a:pt x="263" y="180"/>
                      </a:cubicBezTo>
                      <a:cubicBezTo>
                        <a:pt x="264" y="183"/>
                        <a:pt x="264" y="183"/>
                        <a:pt x="264" y="183"/>
                      </a:cubicBezTo>
                      <a:cubicBezTo>
                        <a:pt x="262" y="188"/>
                        <a:pt x="262" y="188"/>
                        <a:pt x="262" y="188"/>
                      </a:cubicBezTo>
                      <a:cubicBezTo>
                        <a:pt x="256" y="193"/>
                        <a:pt x="256" y="193"/>
                        <a:pt x="256" y="193"/>
                      </a:cubicBezTo>
                      <a:cubicBezTo>
                        <a:pt x="251" y="197"/>
                        <a:pt x="251" y="197"/>
                        <a:pt x="251" y="197"/>
                      </a:cubicBezTo>
                      <a:cubicBezTo>
                        <a:pt x="247" y="200"/>
                        <a:pt x="247" y="200"/>
                        <a:pt x="247" y="200"/>
                      </a:cubicBezTo>
                      <a:cubicBezTo>
                        <a:pt x="242" y="209"/>
                        <a:pt x="242" y="209"/>
                        <a:pt x="242" y="209"/>
                      </a:cubicBezTo>
                      <a:cubicBezTo>
                        <a:pt x="241" y="213"/>
                        <a:pt x="241" y="213"/>
                        <a:pt x="241" y="213"/>
                      </a:cubicBezTo>
                      <a:cubicBezTo>
                        <a:pt x="238" y="217"/>
                        <a:pt x="238" y="217"/>
                        <a:pt x="238" y="217"/>
                      </a:cubicBezTo>
                      <a:cubicBezTo>
                        <a:pt x="237" y="222"/>
                        <a:pt x="237" y="222"/>
                        <a:pt x="237" y="222"/>
                      </a:cubicBezTo>
                      <a:cubicBezTo>
                        <a:pt x="238" y="225"/>
                        <a:pt x="238" y="225"/>
                        <a:pt x="238" y="225"/>
                      </a:cubicBezTo>
                      <a:cubicBezTo>
                        <a:pt x="222" y="227"/>
                        <a:pt x="222" y="227"/>
                        <a:pt x="222" y="227"/>
                      </a:cubicBezTo>
                      <a:cubicBezTo>
                        <a:pt x="212" y="237"/>
                        <a:pt x="212" y="237"/>
                        <a:pt x="212" y="237"/>
                      </a:cubicBezTo>
                      <a:cubicBezTo>
                        <a:pt x="208" y="246"/>
                        <a:pt x="208" y="246"/>
                        <a:pt x="208" y="246"/>
                      </a:cubicBezTo>
                      <a:cubicBezTo>
                        <a:pt x="206" y="250"/>
                        <a:pt x="206" y="250"/>
                        <a:pt x="206" y="250"/>
                      </a:cubicBezTo>
                      <a:cubicBezTo>
                        <a:pt x="203" y="253"/>
                        <a:pt x="203" y="253"/>
                        <a:pt x="203" y="253"/>
                      </a:cubicBezTo>
                      <a:cubicBezTo>
                        <a:pt x="199" y="254"/>
                        <a:pt x="199" y="254"/>
                        <a:pt x="199" y="254"/>
                      </a:cubicBezTo>
                      <a:cubicBezTo>
                        <a:pt x="193" y="253"/>
                        <a:pt x="193" y="253"/>
                        <a:pt x="193" y="253"/>
                      </a:cubicBezTo>
                      <a:cubicBezTo>
                        <a:pt x="185" y="256"/>
                        <a:pt x="185" y="256"/>
                        <a:pt x="185" y="256"/>
                      </a:cubicBezTo>
                      <a:cubicBezTo>
                        <a:pt x="179" y="256"/>
                        <a:pt x="179" y="256"/>
                        <a:pt x="179" y="256"/>
                      </a:cubicBezTo>
                      <a:cubicBezTo>
                        <a:pt x="171" y="254"/>
                        <a:pt x="171" y="254"/>
                        <a:pt x="171" y="254"/>
                      </a:cubicBezTo>
                      <a:cubicBezTo>
                        <a:pt x="162" y="255"/>
                        <a:pt x="162" y="255"/>
                        <a:pt x="162" y="255"/>
                      </a:cubicBezTo>
                      <a:cubicBezTo>
                        <a:pt x="156" y="254"/>
                        <a:pt x="156" y="254"/>
                        <a:pt x="156" y="254"/>
                      </a:cubicBezTo>
                      <a:cubicBezTo>
                        <a:pt x="137" y="257"/>
                        <a:pt x="137" y="257"/>
                        <a:pt x="137" y="257"/>
                      </a:cubicBezTo>
                      <a:cubicBezTo>
                        <a:pt x="131" y="263"/>
                        <a:pt x="131" y="263"/>
                        <a:pt x="131" y="263"/>
                      </a:cubicBezTo>
                      <a:cubicBezTo>
                        <a:pt x="125" y="263"/>
                        <a:pt x="125" y="263"/>
                        <a:pt x="125" y="263"/>
                      </a:cubicBezTo>
                      <a:cubicBezTo>
                        <a:pt x="119" y="266"/>
                        <a:pt x="119" y="266"/>
                        <a:pt x="119" y="266"/>
                      </a:cubicBezTo>
                      <a:cubicBezTo>
                        <a:pt x="115" y="271"/>
                        <a:pt x="115" y="271"/>
                        <a:pt x="115" y="271"/>
                      </a:cubicBezTo>
                      <a:cubicBezTo>
                        <a:pt x="113" y="273"/>
                        <a:pt x="113" y="273"/>
                        <a:pt x="113" y="273"/>
                      </a:cubicBezTo>
                      <a:cubicBezTo>
                        <a:pt x="111" y="276"/>
                        <a:pt x="111" y="276"/>
                        <a:pt x="111" y="276"/>
                      </a:cubicBezTo>
                      <a:cubicBezTo>
                        <a:pt x="107" y="278"/>
                        <a:pt x="107" y="278"/>
                        <a:pt x="107" y="278"/>
                      </a:cubicBezTo>
                      <a:cubicBezTo>
                        <a:pt x="98" y="277"/>
                        <a:pt x="98" y="277"/>
                        <a:pt x="98" y="277"/>
                      </a:cubicBezTo>
                      <a:cubicBezTo>
                        <a:pt x="92" y="272"/>
                        <a:pt x="92" y="272"/>
                        <a:pt x="92" y="272"/>
                      </a:cubicBezTo>
                      <a:cubicBezTo>
                        <a:pt x="86" y="264"/>
                        <a:pt x="86" y="264"/>
                        <a:pt x="86" y="264"/>
                      </a:cubicBezTo>
                      <a:cubicBezTo>
                        <a:pt x="86" y="259"/>
                        <a:pt x="86" y="259"/>
                        <a:pt x="86" y="259"/>
                      </a:cubicBezTo>
                      <a:cubicBezTo>
                        <a:pt x="82" y="256"/>
                        <a:pt x="82" y="256"/>
                        <a:pt x="82" y="256"/>
                      </a:cubicBezTo>
                      <a:cubicBezTo>
                        <a:pt x="82" y="251"/>
                        <a:pt x="82" y="251"/>
                        <a:pt x="82" y="251"/>
                      </a:cubicBezTo>
                      <a:cubicBezTo>
                        <a:pt x="81" y="249"/>
                        <a:pt x="81" y="249"/>
                        <a:pt x="81" y="249"/>
                      </a:cubicBezTo>
                      <a:cubicBezTo>
                        <a:pt x="79" y="247"/>
                        <a:pt x="79" y="247"/>
                        <a:pt x="79" y="247"/>
                      </a:cubicBezTo>
                      <a:cubicBezTo>
                        <a:pt x="75" y="243"/>
                        <a:pt x="75" y="243"/>
                        <a:pt x="75" y="243"/>
                      </a:cubicBezTo>
                      <a:cubicBezTo>
                        <a:pt x="67" y="239"/>
                        <a:pt x="67" y="239"/>
                        <a:pt x="67" y="239"/>
                      </a:cubicBezTo>
                      <a:cubicBezTo>
                        <a:pt x="64" y="238"/>
                        <a:pt x="64" y="238"/>
                        <a:pt x="64" y="238"/>
                      </a:cubicBezTo>
                      <a:cubicBezTo>
                        <a:pt x="53" y="239"/>
                        <a:pt x="53" y="239"/>
                        <a:pt x="53" y="239"/>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7" name="Freeform 740">
                  <a:extLst>
                    <a:ext uri="{FF2B5EF4-FFF2-40B4-BE49-F238E27FC236}">
                      <a16:creationId xmlns:a16="http://schemas.microsoft.com/office/drawing/2014/main" id="{0AA3A849-30D9-4F9C-A456-89FC81473C99}"/>
                    </a:ext>
                  </a:extLst>
                </p:cNvPr>
                <p:cNvSpPr>
                  <a:spLocks/>
                </p:cNvSpPr>
                <p:nvPr/>
              </p:nvSpPr>
              <p:spPr bwMode="gray">
                <a:xfrm>
                  <a:off x="8982309" y="5051566"/>
                  <a:ext cx="323423" cy="200455"/>
                </a:xfrm>
                <a:custGeom>
                  <a:avLst/>
                  <a:gdLst>
                    <a:gd name="T0" fmla="*/ 9 w 100"/>
                    <a:gd name="T1" fmla="*/ 60 h 62"/>
                    <a:gd name="T2" fmla="*/ 9 w 100"/>
                    <a:gd name="T3" fmla="*/ 55 h 62"/>
                    <a:gd name="T4" fmla="*/ 8 w 100"/>
                    <a:gd name="T5" fmla="*/ 46 h 62"/>
                    <a:gd name="T6" fmla="*/ 1 w 100"/>
                    <a:gd name="T7" fmla="*/ 40 h 62"/>
                    <a:gd name="T8" fmla="*/ 1 w 100"/>
                    <a:gd name="T9" fmla="*/ 34 h 62"/>
                    <a:gd name="T10" fmla="*/ 4 w 100"/>
                    <a:gd name="T11" fmla="*/ 26 h 62"/>
                    <a:gd name="T12" fmla="*/ 8 w 100"/>
                    <a:gd name="T13" fmla="*/ 23 h 62"/>
                    <a:gd name="T14" fmla="*/ 4 w 100"/>
                    <a:gd name="T15" fmla="*/ 18 h 62"/>
                    <a:gd name="T16" fmla="*/ 1 w 100"/>
                    <a:gd name="T17" fmla="*/ 14 h 62"/>
                    <a:gd name="T18" fmla="*/ 0 w 100"/>
                    <a:gd name="T19" fmla="*/ 8 h 62"/>
                    <a:gd name="T20" fmla="*/ 1 w 100"/>
                    <a:gd name="T21" fmla="*/ 1 h 62"/>
                    <a:gd name="T22" fmla="*/ 6 w 100"/>
                    <a:gd name="T23" fmla="*/ 0 h 62"/>
                    <a:gd name="T24" fmla="*/ 10 w 100"/>
                    <a:gd name="T25" fmla="*/ 1 h 62"/>
                    <a:gd name="T26" fmla="*/ 8 w 100"/>
                    <a:gd name="T27" fmla="*/ 5 h 62"/>
                    <a:gd name="T28" fmla="*/ 11 w 100"/>
                    <a:gd name="T29" fmla="*/ 8 h 62"/>
                    <a:gd name="T30" fmla="*/ 15 w 100"/>
                    <a:gd name="T31" fmla="*/ 8 h 62"/>
                    <a:gd name="T32" fmla="*/ 25 w 100"/>
                    <a:gd name="T33" fmla="*/ 9 h 62"/>
                    <a:gd name="T34" fmla="*/ 37 w 100"/>
                    <a:gd name="T35" fmla="*/ 9 h 62"/>
                    <a:gd name="T36" fmla="*/ 50 w 100"/>
                    <a:gd name="T37" fmla="*/ 11 h 62"/>
                    <a:gd name="T38" fmla="*/ 54 w 100"/>
                    <a:gd name="T39" fmla="*/ 9 h 62"/>
                    <a:gd name="T40" fmla="*/ 60 w 100"/>
                    <a:gd name="T41" fmla="*/ 6 h 62"/>
                    <a:gd name="T42" fmla="*/ 66 w 100"/>
                    <a:gd name="T43" fmla="*/ 3 h 62"/>
                    <a:gd name="T44" fmla="*/ 73 w 100"/>
                    <a:gd name="T45" fmla="*/ 1 h 62"/>
                    <a:gd name="T46" fmla="*/ 79 w 100"/>
                    <a:gd name="T47" fmla="*/ 1 h 62"/>
                    <a:gd name="T48" fmla="*/ 81 w 100"/>
                    <a:gd name="T49" fmla="*/ 3 h 62"/>
                    <a:gd name="T50" fmla="*/ 89 w 100"/>
                    <a:gd name="T51" fmla="*/ 5 h 62"/>
                    <a:gd name="T52" fmla="*/ 95 w 100"/>
                    <a:gd name="T53" fmla="*/ 9 h 62"/>
                    <a:gd name="T54" fmla="*/ 100 w 100"/>
                    <a:gd name="T55" fmla="*/ 8 h 62"/>
                    <a:gd name="T56" fmla="*/ 99 w 100"/>
                    <a:gd name="T57" fmla="*/ 13 h 62"/>
                    <a:gd name="T58" fmla="*/ 98 w 100"/>
                    <a:gd name="T59" fmla="*/ 16 h 62"/>
                    <a:gd name="T60" fmla="*/ 93 w 100"/>
                    <a:gd name="T61" fmla="*/ 18 h 62"/>
                    <a:gd name="T62" fmla="*/ 89 w 100"/>
                    <a:gd name="T63" fmla="*/ 22 h 62"/>
                    <a:gd name="T64" fmla="*/ 89 w 100"/>
                    <a:gd name="T65" fmla="*/ 30 h 62"/>
                    <a:gd name="T66" fmla="*/ 86 w 100"/>
                    <a:gd name="T67" fmla="*/ 31 h 62"/>
                    <a:gd name="T68" fmla="*/ 86 w 100"/>
                    <a:gd name="T69" fmla="*/ 33 h 62"/>
                    <a:gd name="T70" fmla="*/ 82 w 100"/>
                    <a:gd name="T71" fmla="*/ 35 h 62"/>
                    <a:gd name="T72" fmla="*/ 83 w 100"/>
                    <a:gd name="T73" fmla="*/ 37 h 62"/>
                    <a:gd name="T74" fmla="*/ 85 w 100"/>
                    <a:gd name="T75" fmla="*/ 37 h 62"/>
                    <a:gd name="T76" fmla="*/ 86 w 100"/>
                    <a:gd name="T77" fmla="*/ 39 h 62"/>
                    <a:gd name="T78" fmla="*/ 87 w 100"/>
                    <a:gd name="T79" fmla="*/ 42 h 62"/>
                    <a:gd name="T80" fmla="*/ 90 w 100"/>
                    <a:gd name="T81" fmla="*/ 47 h 62"/>
                    <a:gd name="T82" fmla="*/ 90 w 100"/>
                    <a:gd name="T83" fmla="*/ 48 h 62"/>
                    <a:gd name="T84" fmla="*/ 88 w 100"/>
                    <a:gd name="T85" fmla="*/ 48 h 62"/>
                    <a:gd name="T86" fmla="*/ 81 w 100"/>
                    <a:gd name="T87" fmla="*/ 49 h 62"/>
                    <a:gd name="T88" fmla="*/ 76 w 100"/>
                    <a:gd name="T89" fmla="*/ 46 h 62"/>
                    <a:gd name="T90" fmla="*/ 71 w 100"/>
                    <a:gd name="T91" fmla="*/ 48 h 62"/>
                    <a:gd name="T92" fmla="*/ 66 w 100"/>
                    <a:gd name="T93" fmla="*/ 49 h 62"/>
                    <a:gd name="T94" fmla="*/ 64 w 100"/>
                    <a:gd name="T95" fmla="*/ 51 h 62"/>
                    <a:gd name="T96" fmla="*/ 60 w 100"/>
                    <a:gd name="T97" fmla="*/ 51 h 62"/>
                    <a:gd name="T98" fmla="*/ 60 w 100"/>
                    <a:gd name="T99" fmla="*/ 57 h 62"/>
                    <a:gd name="T100" fmla="*/ 56 w 100"/>
                    <a:gd name="T101" fmla="*/ 60 h 62"/>
                    <a:gd name="T102" fmla="*/ 50 w 100"/>
                    <a:gd name="T103" fmla="*/ 62 h 62"/>
                    <a:gd name="T104" fmla="*/ 39 w 100"/>
                    <a:gd name="T105" fmla="*/ 58 h 62"/>
                    <a:gd name="T106" fmla="*/ 37 w 100"/>
                    <a:gd name="T107" fmla="*/ 56 h 62"/>
                    <a:gd name="T108" fmla="*/ 34 w 100"/>
                    <a:gd name="T109" fmla="*/ 56 h 62"/>
                    <a:gd name="T110" fmla="*/ 25 w 100"/>
                    <a:gd name="T111" fmla="*/ 59 h 62"/>
                    <a:gd name="T112" fmla="*/ 18 w 100"/>
                    <a:gd name="T113" fmla="*/ 59 h 62"/>
                    <a:gd name="T114" fmla="*/ 13 w 100"/>
                    <a:gd name="T115" fmla="*/ 60 h 62"/>
                    <a:gd name="T116" fmla="*/ 9 w 100"/>
                    <a:gd name="T117"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62">
                      <a:moveTo>
                        <a:pt x="9" y="60"/>
                      </a:moveTo>
                      <a:lnTo>
                        <a:pt x="9" y="55"/>
                      </a:lnTo>
                      <a:lnTo>
                        <a:pt x="8" y="46"/>
                      </a:lnTo>
                      <a:lnTo>
                        <a:pt x="1" y="40"/>
                      </a:lnTo>
                      <a:lnTo>
                        <a:pt x="1" y="34"/>
                      </a:lnTo>
                      <a:lnTo>
                        <a:pt x="4" y="26"/>
                      </a:lnTo>
                      <a:lnTo>
                        <a:pt x="8" y="23"/>
                      </a:lnTo>
                      <a:lnTo>
                        <a:pt x="4" y="18"/>
                      </a:lnTo>
                      <a:lnTo>
                        <a:pt x="1" y="14"/>
                      </a:lnTo>
                      <a:lnTo>
                        <a:pt x="0" y="8"/>
                      </a:lnTo>
                      <a:lnTo>
                        <a:pt x="1" y="1"/>
                      </a:lnTo>
                      <a:lnTo>
                        <a:pt x="6" y="0"/>
                      </a:lnTo>
                      <a:lnTo>
                        <a:pt x="10" y="1"/>
                      </a:lnTo>
                      <a:lnTo>
                        <a:pt x="8" y="5"/>
                      </a:lnTo>
                      <a:lnTo>
                        <a:pt x="11" y="8"/>
                      </a:lnTo>
                      <a:lnTo>
                        <a:pt x="15" y="8"/>
                      </a:lnTo>
                      <a:lnTo>
                        <a:pt x="25" y="9"/>
                      </a:lnTo>
                      <a:lnTo>
                        <a:pt x="37" y="9"/>
                      </a:lnTo>
                      <a:lnTo>
                        <a:pt x="50" y="11"/>
                      </a:lnTo>
                      <a:lnTo>
                        <a:pt x="54" y="9"/>
                      </a:lnTo>
                      <a:lnTo>
                        <a:pt x="60" y="6"/>
                      </a:lnTo>
                      <a:lnTo>
                        <a:pt x="66" y="3"/>
                      </a:lnTo>
                      <a:lnTo>
                        <a:pt x="73" y="1"/>
                      </a:lnTo>
                      <a:lnTo>
                        <a:pt x="79" y="1"/>
                      </a:lnTo>
                      <a:lnTo>
                        <a:pt x="81" y="3"/>
                      </a:lnTo>
                      <a:lnTo>
                        <a:pt x="89" y="5"/>
                      </a:lnTo>
                      <a:lnTo>
                        <a:pt x="95" y="9"/>
                      </a:lnTo>
                      <a:lnTo>
                        <a:pt x="100" y="8"/>
                      </a:lnTo>
                      <a:lnTo>
                        <a:pt x="99" y="13"/>
                      </a:lnTo>
                      <a:lnTo>
                        <a:pt x="98" y="16"/>
                      </a:lnTo>
                      <a:lnTo>
                        <a:pt x="93" y="18"/>
                      </a:lnTo>
                      <a:lnTo>
                        <a:pt x="89" y="22"/>
                      </a:lnTo>
                      <a:lnTo>
                        <a:pt x="89" y="30"/>
                      </a:lnTo>
                      <a:lnTo>
                        <a:pt x="86" y="31"/>
                      </a:lnTo>
                      <a:lnTo>
                        <a:pt x="86" y="33"/>
                      </a:lnTo>
                      <a:lnTo>
                        <a:pt x="82" y="35"/>
                      </a:lnTo>
                      <a:lnTo>
                        <a:pt x="83" y="37"/>
                      </a:lnTo>
                      <a:lnTo>
                        <a:pt x="85" y="37"/>
                      </a:lnTo>
                      <a:lnTo>
                        <a:pt x="86" y="39"/>
                      </a:lnTo>
                      <a:lnTo>
                        <a:pt x="87" y="42"/>
                      </a:lnTo>
                      <a:lnTo>
                        <a:pt x="90" y="47"/>
                      </a:lnTo>
                      <a:lnTo>
                        <a:pt x="90" y="48"/>
                      </a:lnTo>
                      <a:lnTo>
                        <a:pt x="88" y="48"/>
                      </a:lnTo>
                      <a:lnTo>
                        <a:pt x="81" y="49"/>
                      </a:lnTo>
                      <a:lnTo>
                        <a:pt x="76" y="46"/>
                      </a:lnTo>
                      <a:lnTo>
                        <a:pt x="71" y="48"/>
                      </a:lnTo>
                      <a:lnTo>
                        <a:pt x="66" y="49"/>
                      </a:lnTo>
                      <a:lnTo>
                        <a:pt x="64" y="51"/>
                      </a:lnTo>
                      <a:lnTo>
                        <a:pt x="60" y="51"/>
                      </a:lnTo>
                      <a:lnTo>
                        <a:pt x="60" y="57"/>
                      </a:lnTo>
                      <a:lnTo>
                        <a:pt x="56" y="60"/>
                      </a:lnTo>
                      <a:lnTo>
                        <a:pt x="50" y="62"/>
                      </a:lnTo>
                      <a:lnTo>
                        <a:pt x="39" y="58"/>
                      </a:lnTo>
                      <a:lnTo>
                        <a:pt x="37" y="56"/>
                      </a:lnTo>
                      <a:lnTo>
                        <a:pt x="34" y="56"/>
                      </a:lnTo>
                      <a:lnTo>
                        <a:pt x="25" y="59"/>
                      </a:lnTo>
                      <a:lnTo>
                        <a:pt x="18" y="59"/>
                      </a:lnTo>
                      <a:lnTo>
                        <a:pt x="13" y="60"/>
                      </a:lnTo>
                      <a:lnTo>
                        <a:pt x="9" y="6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8" name="Freeform 743">
                  <a:extLst>
                    <a:ext uri="{FF2B5EF4-FFF2-40B4-BE49-F238E27FC236}">
                      <a16:creationId xmlns:a16="http://schemas.microsoft.com/office/drawing/2014/main" id="{7A9620E9-FE12-4131-B855-6C6A4C7E3187}"/>
                    </a:ext>
                  </a:extLst>
                </p:cNvPr>
                <p:cNvSpPr>
                  <a:spLocks/>
                </p:cNvSpPr>
                <p:nvPr/>
              </p:nvSpPr>
              <p:spPr bwMode="gray">
                <a:xfrm>
                  <a:off x="8675064" y="5103293"/>
                  <a:ext cx="25874" cy="9699"/>
                </a:xfrm>
                <a:custGeom>
                  <a:avLst/>
                  <a:gdLst>
                    <a:gd name="T0" fmla="*/ 0 w 8"/>
                    <a:gd name="T1" fmla="*/ 1 h 3"/>
                    <a:gd name="T2" fmla="*/ 1 w 8"/>
                    <a:gd name="T3" fmla="*/ 0 h 3"/>
                    <a:gd name="T4" fmla="*/ 5 w 8"/>
                    <a:gd name="T5" fmla="*/ 1 h 3"/>
                    <a:gd name="T6" fmla="*/ 7 w 8"/>
                    <a:gd name="T7" fmla="*/ 2 h 3"/>
                    <a:gd name="T8" fmla="*/ 8 w 8"/>
                    <a:gd name="T9" fmla="*/ 2 h 3"/>
                    <a:gd name="T10" fmla="*/ 7 w 8"/>
                    <a:gd name="T11" fmla="*/ 2 h 3"/>
                    <a:gd name="T12" fmla="*/ 4 w 8"/>
                    <a:gd name="T13" fmla="*/ 3 h 3"/>
                    <a:gd name="T14" fmla="*/ 1 w 8"/>
                    <a:gd name="T15" fmla="*/ 2 h 3"/>
                    <a:gd name="T16" fmla="*/ 0 w 8"/>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
                      <a:moveTo>
                        <a:pt x="0" y="1"/>
                      </a:moveTo>
                      <a:lnTo>
                        <a:pt x="1" y="0"/>
                      </a:lnTo>
                      <a:lnTo>
                        <a:pt x="5" y="1"/>
                      </a:lnTo>
                      <a:lnTo>
                        <a:pt x="7" y="2"/>
                      </a:lnTo>
                      <a:lnTo>
                        <a:pt x="8" y="2"/>
                      </a:lnTo>
                      <a:lnTo>
                        <a:pt x="7" y="2"/>
                      </a:lnTo>
                      <a:lnTo>
                        <a:pt x="4" y="3"/>
                      </a:lnTo>
                      <a:lnTo>
                        <a:pt x="1" y="2"/>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9" name="Freeform 744">
                  <a:extLst>
                    <a:ext uri="{FF2B5EF4-FFF2-40B4-BE49-F238E27FC236}">
                      <a16:creationId xmlns:a16="http://schemas.microsoft.com/office/drawing/2014/main" id="{108D01E7-D8E6-4023-A2F3-36D2BE11B160}"/>
                    </a:ext>
                  </a:extLst>
                </p:cNvPr>
                <p:cNvSpPr>
                  <a:spLocks/>
                </p:cNvSpPr>
                <p:nvPr/>
              </p:nvSpPr>
              <p:spPr bwMode="gray">
                <a:xfrm>
                  <a:off x="8687998" y="5132392"/>
                  <a:ext cx="25874" cy="6468"/>
                </a:xfrm>
                <a:custGeom>
                  <a:avLst/>
                  <a:gdLst>
                    <a:gd name="T0" fmla="*/ 0 w 8"/>
                    <a:gd name="T1" fmla="*/ 1 h 2"/>
                    <a:gd name="T2" fmla="*/ 1 w 8"/>
                    <a:gd name="T3" fmla="*/ 0 h 2"/>
                    <a:gd name="T4" fmla="*/ 7 w 8"/>
                    <a:gd name="T5" fmla="*/ 0 h 2"/>
                    <a:gd name="T6" fmla="*/ 7 w 8"/>
                    <a:gd name="T7" fmla="*/ 1 h 2"/>
                    <a:gd name="T8" fmla="*/ 8 w 8"/>
                    <a:gd name="T9" fmla="*/ 2 h 2"/>
                    <a:gd name="T10" fmla="*/ 1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lnTo>
                        <a:pt x="1" y="0"/>
                      </a:lnTo>
                      <a:lnTo>
                        <a:pt x="7" y="0"/>
                      </a:lnTo>
                      <a:lnTo>
                        <a:pt x="7" y="1"/>
                      </a:lnTo>
                      <a:lnTo>
                        <a:pt x="8" y="2"/>
                      </a:lnTo>
                      <a:lnTo>
                        <a:pt x="1" y="2"/>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0" name="Freeform 745">
                  <a:extLst>
                    <a:ext uri="{FF2B5EF4-FFF2-40B4-BE49-F238E27FC236}">
                      <a16:creationId xmlns:a16="http://schemas.microsoft.com/office/drawing/2014/main" id="{65E889F3-6840-431D-8C5C-81E265B30BF5}"/>
                    </a:ext>
                  </a:extLst>
                </p:cNvPr>
                <p:cNvSpPr>
                  <a:spLocks/>
                </p:cNvSpPr>
                <p:nvPr/>
              </p:nvSpPr>
              <p:spPr bwMode="gray">
                <a:xfrm>
                  <a:off x="8710640" y="5125925"/>
                  <a:ext cx="71155" cy="42030"/>
                </a:xfrm>
                <a:custGeom>
                  <a:avLst/>
                  <a:gdLst>
                    <a:gd name="T0" fmla="*/ 22 w 22"/>
                    <a:gd name="T1" fmla="*/ 13 h 13"/>
                    <a:gd name="T2" fmla="*/ 13 w 22"/>
                    <a:gd name="T3" fmla="*/ 6 h 13"/>
                    <a:gd name="T4" fmla="*/ 9 w 22"/>
                    <a:gd name="T5" fmla="*/ 6 h 13"/>
                    <a:gd name="T6" fmla="*/ 4 w 22"/>
                    <a:gd name="T7" fmla="*/ 3 h 13"/>
                    <a:gd name="T8" fmla="*/ 0 w 22"/>
                    <a:gd name="T9" fmla="*/ 2 h 13"/>
                    <a:gd name="T10" fmla="*/ 1 w 22"/>
                    <a:gd name="T11" fmla="*/ 0 h 13"/>
                    <a:gd name="T12" fmla="*/ 5 w 22"/>
                    <a:gd name="T13" fmla="*/ 2 h 13"/>
                    <a:gd name="T14" fmla="*/ 6 w 22"/>
                    <a:gd name="T15" fmla="*/ 3 h 13"/>
                    <a:gd name="T16" fmla="*/ 8 w 22"/>
                    <a:gd name="T17" fmla="*/ 3 h 13"/>
                    <a:gd name="T18" fmla="*/ 10 w 22"/>
                    <a:gd name="T19" fmla="*/ 2 h 13"/>
                    <a:gd name="T20" fmla="*/ 12 w 22"/>
                    <a:gd name="T21" fmla="*/ 3 h 13"/>
                    <a:gd name="T22" fmla="*/ 12 w 22"/>
                    <a:gd name="T23" fmla="*/ 4 h 13"/>
                    <a:gd name="T24" fmla="*/ 14 w 22"/>
                    <a:gd name="T25" fmla="*/ 6 h 13"/>
                    <a:gd name="T26" fmla="*/ 16 w 22"/>
                    <a:gd name="T27" fmla="*/ 6 h 13"/>
                    <a:gd name="T28" fmla="*/ 19 w 22"/>
                    <a:gd name="T29" fmla="*/ 8 h 13"/>
                    <a:gd name="T30" fmla="*/ 21 w 22"/>
                    <a:gd name="T31" fmla="*/ 9 h 13"/>
                    <a:gd name="T32" fmla="*/ 21 w 22"/>
                    <a:gd name="T33" fmla="*/ 11 h 13"/>
                    <a:gd name="T34" fmla="*/ 22 w 22"/>
                    <a:gd name="T35" fmla="*/ 11 h 13"/>
                    <a:gd name="T36" fmla="*/ 22 w 22"/>
                    <a:gd name="T3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13">
                      <a:moveTo>
                        <a:pt x="22" y="13"/>
                      </a:moveTo>
                      <a:lnTo>
                        <a:pt x="13" y="6"/>
                      </a:lnTo>
                      <a:lnTo>
                        <a:pt x="9" y="6"/>
                      </a:lnTo>
                      <a:lnTo>
                        <a:pt x="4" y="3"/>
                      </a:lnTo>
                      <a:lnTo>
                        <a:pt x="0" y="2"/>
                      </a:lnTo>
                      <a:lnTo>
                        <a:pt x="1" y="0"/>
                      </a:lnTo>
                      <a:lnTo>
                        <a:pt x="5" y="2"/>
                      </a:lnTo>
                      <a:lnTo>
                        <a:pt x="6" y="3"/>
                      </a:lnTo>
                      <a:lnTo>
                        <a:pt x="8" y="3"/>
                      </a:lnTo>
                      <a:lnTo>
                        <a:pt x="10" y="2"/>
                      </a:lnTo>
                      <a:lnTo>
                        <a:pt x="12" y="3"/>
                      </a:lnTo>
                      <a:lnTo>
                        <a:pt x="12" y="4"/>
                      </a:lnTo>
                      <a:lnTo>
                        <a:pt x="14" y="6"/>
                      </a:lnTo>
                      <a:lnTo>
                        <a:pt x="16" y="6"/>
                      </a:lnTo>
                      <a:lnTo>
                        <a:pt x="19" y="8"/>
                      </a:lnTo>
                      <a:lnTo>
                        <a:pt x="21" y="9"/>
                      </a:lnTo>
                      <a:lnTo>
                        <a:pt x="21" y="11"/>
                      </a:lnTo>
                      <a:lnTo>
                        <a:pt x="22" y="11"/>
                      </a:lnTo>
                      <a:lnTo>
                        <a:pt x="22" y="1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8" name="Gruppieren 1447">
                  <a:extLst>
                    <a:ext uri="{FF2B5EF4-FFF2-40B4-BE49-F238E27FC236}">
                      <a16:creationId xmlns:a16="http://schemas.microsoft.com/office/drawing/2014/main" id="{D4915F08-EDAC-47BB-B900-53CD64B67D36}"/>
                    </a:ext>
                  </a:extLst>
                </p:cNvPr>
                <p:cNvGrpSpPr/>
                <p:nvPr/>
              </p:nvGrpSpPr>
              <p:grpSpPr>
                <a:xfrm>
                  <a:off x="8529525" y="4873738"/>
                  <a:ext cx="300779" cy="258654"/>
                  <a:chOff x="8529525" y="4873738"/>
                  <a:chExt cx="300779" cy="258654"/>
                </a:xfrm>
                <a:grpFill/>
              </p:grpSpPr>
              <p:sp>
                <p:nvSpPr>
                  <p:cNvPr id="1398" name="Freeform 741">
                    <a:extLst>
                      <a:ext uri="{FF2B5EF4-FFF2-40B4-BE49-F238E27FC236}">
                        <a16:creationId xmlns:a16="http://schemas.microsoft.com/office/drawing/2014/main" id="{3D350722-A593-4F20-8329-DC53C0DA0B4E}"/>
                      </a:ext>
                    </a:extLst>
                  </p:cNvPr>
                  <p:cNvSpPr>
                    <a:spLocks/>
                  </p:cNvSpPr>
                  <p:nvPr/>
                </p:nvSpPr>
                <p:spPr bwMode="gray">
                  <a:xfrm>
                    <a:off x="8574802" y="4977201"/>
                    <a:ext cx="16168" cy="16163"/>
                  </a:xfrm>
                  <a:custGeom>
                    <a:avLst/>
                    <a:gdLst>
                      <a:gd name="T0" fmla="*/ 1 w 5"/>
                      <a:gd name="T1" fmla="*/ 0 h 5"/>
                      <a:gd name="T2" fmla="*/ 3 w 5"/>
                      <a:gd name="T3" fmla="*/ 2 h 5"/>
                      <a:gd name="T4" fmla="*/ 5 w 5"/>
                      <a:gd name="T5" fmla="*/ 3 h 5"/>
                      <a:gd name="T6" fmla="*/ 5 w 5"/>
                      <a:gd name="T7" fmla="*/ 5 h 5"/>
                      <a:gd name="T8" fmla="*/ 3 w 5"/>
                      <a:gd name="T9" fmla="*/ 4 h 5"/>
                      <a:gd name="T10" fmla="*/ 1 w 5"/>
                      <a:gd name="T11" fmla="*/ 3 h 5"/>
                      <a:gd name="T12" fmla="*/ 0 w 5"/>
                      <a:gd name="T13" fmla="*/ 3 h 5"/>
                      <a:gd name="T14" fmla="*/ 1 w 5"/>
                      <a:gd name="T15" fmla="*/ 0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lnTo>
                          <a:pt x="3" y="2"/>
                        </a:lnTo>
                        <a:lnTo>
                          <a:pt x="5" y="3"/>
                        </a:lnTo>
                        <a:lnTo>
                          <a:pt x="5" y="5"/>
                        </a:lnTo>
                        <a:lnTo>
                          <a:pt x="3" y="4"/>
                        </a:lnTo>
                        <a:lnTo>
                          <a:pt x="1" y="3"/>
                        </a:lnTo>
                        <a:lnTo>
                          <a:pt x="0" y="3"/>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9" name="Freeform 742">
                    <a:extLst>
                      <a:ext uri="{FF2B5EF4-FFF2-40B4-BE49-F238E27FC236}">
                        <a16:creationId xmlns:a16="http://schemas.microsoft.com/office/drawing/2014/main" id="{7D2EC423-8BFB-4106-9C8A-67488DF8513E}"/>
                      </a:ext>
                    </a:extLst>
                  </p:cNvPr>
                  <p:cNvSpPr>
                    <a:spLocks/>
                  </p:cNvSpPr>
                  <p:nvPr/>
                </p:nvSpPr>
                <p:spPr bwMode="gray">
                  <a:xfrm>
                    <a:off x="8568333" y="4977201"/>
                    <a:ext cx="9702" cy="38799"/>
                  </a:xfrm>
                  <a:custGeom>
                    <a:avLst/>
                    <a:gdLst>
                      <a:gd name="T0" fmla="*/ 0 w 3"/>
                      <a:gd name="T1" fmla="*/ 1 h 12"/>
                      <a:gd name="T2" fmla="*/ 0 w 3"/>
                      <a:gd name="T3" fmla="*/ 1 h 12"/>
                      <a:gd name="T4" fmla="*/ 1 w 3"/>
                      <a:gd name="T5" fmla="*/ 0 h 12"/>
                      <a:gd name="T6" fmla="*/ 1 w 3"/>
                      <a:gd name="T7" fmla="*/ 1 h 12"/>
                      <a:gd name="T8" fmla="*/ 1 w 3"/>
                      <a:gd name="T9" fmla="*/ 3 h 12"/>
                      <a:gd name="T10" fmla="*/ 2 w 3"/>
                      <a:gd name="T11" fmla="*/ 5 h 12"/>
                      <a:gd name="T12" fmla="*/ 2 w 3"/>
                      <a:gd name="T13" fmla="*/ 8 h 12"/>
                      <a:gd name="T14" fmla="*/ 3 w 3"/>
                      <a:gd name="T15" fmla="*/ 12 h 12"/>
                      <a:gd name="T16" fmla="*/ 0 w 3"/>
                      <a:gd name="T17" fmla="*/ 7 h 12"/>
                      <a:gd name="T18" fmla="*/ 0 w 3"/>
                      <a:gd name="T19" fmla="*/ 7 h 12"/>
                      <a:gd name="T20" fmla="*/ 1 w 3"/>
                      <a:gd name="T21" fmla="*/ 5 h 12"/>
                      <a:gd name="T22" fmla="*/ 1 w 3"/>
                      <a:gd name="T23" fmla="*/ 4 h 12"/>
                      <a:gd name="T24" fmla="*/ 0 w 3"/>
                      <a:gd name="T25"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2">
                        <a:moveTo>
                          <a:pt x="0" y="1"/>
                        </a:moveTo>
                        <a:lnTo>
                          <a:pt x="0" y="1"/>
                        </a:lnTo>
                        <a:lnTo>
                          <a:pt x="1" y="0"/>
                        </a:lnTo>
                        <a:lnTo>
                          <a:pt x="1" y="1"/>
                        </a:lnTo>
                        <a:lnTo>
                          <a:pt x="1" y="3"/>
                        </a:lnTo>
                        <a:lnTo>
                          <a:pt x="2" y="5"/>
                        </a:lnTo>
                        <a:lnTo>
                          <a:pt x="2" y="8"/>
                        </a:lnTo>
                        <a:lnTo>
                          <a:pt x="3" y="12"/>
                        </a:lnTo>
                        <a:lnTo>
                          <a:pt x="0" y="7"/>
                        </a:lnTo>
                        <a:lnTo>
                          <a:pt x="0" y="7"/>
                        </a:lnTo>
                        <a:lnTo>
                          <a:pt x="1" y="5"/>
                        </a:lnTo>
                        <a:lnTo>
                          <a:pt x="1" y="4"/>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0" name="Freeform 746">
                    <a:extLst>
                      <a:ext uri="{FF2B5EF4-FFF2-40B4-BE49-F238E27FC236}">
                        <a16:creationId xmlns:a16="http://schemas.microsoft.com/office/drawing/2014/main" id="{F65A1587-2B4E-468C-9D38-BA312F1F6BC9}"/>
                      </a:ext>
                    </a:extLst>
                  </p:cNvPr>
                  <p:cNvSpPr>
                    <a:spLocks/>
                  </p:cNvSpPr>
                  <p:nvPr/>
                </p:nvSpPr>
                <p:spPr bwMode="gray">
                  <a:xfrm>
                    <a:off x="8529525" y="4873738"/>
                    <a:ext cx="300779" cy="258654"/>
                  </a:xfrm>
                  <a:custGeom>
                    <a:avLst/>
                    <a:gdLst>
                      <a:gd name="T0" fmla="*/ 75 w 93"/>
                      <a:gd name="T1" fmla="*/ 18 h 80"/>
                      <a:gd name="T2" fmla="*/ 62 w 93"/>
                      <a:gd name="T3" fmla="*/ 15 h 80"/>
                      <a:gd name="T4" fmla="*/ 52 w 93"/>
                      <a:gd name="T5" fmla="*/ 4 h 80"/>
                      <a:gd name="T6" fmla="*/ 47 w 93"/>
                      <a:gd name="T7" fmla="*/ 2 h 80"/>
                      <a:gd name="T8" fmla="*/ 43 w 93"/>
                      <a:gd name="T9" fmla="*/ 2 h 80"/>
                      <a:gd name="T10" fmla="*/ 43 w 93"/>
                      <a:gd name="T11" fmla="*/ 5 h 80"/>
                      <a:gd name="T12" fmla="*/ 40 w 93"/>
                      <a:gd name="T13" fmla="*/ 6 h 80"/>
                      <a:gd name="T14" fmla="*/ 32 w 93"/>
                      <a:gd name="T15" fmla="*/ 10 h 80"/>
                      <a:gd name="T16" fmla="*/ 34 w 93"/>
                      <a:gd name="T17" fmla="*/ 16 h 80"/>
                      <a:gd name="T18" fmla="*/ 27 w 93"/>
                      <a:gd name="T19" fmla="*/ 21 h 80"/>
                      <a:gd name="T20" fmla="*/ 27 w 93"/>
                      <a:gd name="T21" fmla="*/ 28 h 80"/>
                      <a:gd name="T22" fmla="*/ 23 w 93"/>
                      <a:gd name="T23" fmla="*/ 28 h 80"/>
                      <a:gd name="T24" fmla="*/ 21 w 93"/>
                      <a:gd name="T25" fmla="*/ 26 h 80"/>
                      <a:gd name="T26" fmla="*/ 17 w 93"/>
                      <a:gd name="T27" fmla="*/ 22 h 80"/>
                      <a:gd name="T28" fmla="*/ 9 w 93"/>
                      <a:gd name="T29" fmla="*/ 27 h 80"/>
                      <a:gd name="T30" fmla="*/ 2 w 93"/>
                      <a:gd name="T31" fmla="*/ 27 h 80"/>
                      <a:gd name="T32" fmla="*/ 5 w 93"/>
                      <a:gd name="T33" fmla="*/ 39 h 80"/>
                      <a:gd name="T34" fmla="*/ 11 w 93"/>
                      <a:gd name="T35" fmla="*/ 34 h 80"/>
                      <a:gd name="T36" fmla="*/ 19 w 93"/>
                      <a:gd name="T37" fmla="*/ 33 h 80"/>
                      <a:gd name="T38" fmla="*/ 22 w 93"/>
                      <a:gd name="T39" fmla="*/ 38 h 80"/>
                      <a:gd name="T40" fmla="*/ 30 w 93"/>
                      <a:gd name="T41" fmla="*/ 51 h 80"/>
                      <a:gd name="T42" fmla="*/ 26 w 93"/>
                      <a:gd name="T43" fmla="*/ 55 h 80"/>
                      <a:gd name="T44" fmla="*/ 34 w 93"/>
                      <a:gd name="T45" fmla="*/ 63 h 80"/>
                      <a:gd name="T46" fmla="*/ 39 w 93"/>
                      <a:gd name="T47" fmla="*/ 69 h 80"/>
                      <a:gd name="T48" fmla="*/ 53 w 93"/>
                      <a:gd name="T49" fmla="*/ 71 h 80"/>
                      <a:gd name="T50" fmla="*/ 64 w 93"/>
                      <a:gd name="T51" fmla="*/ 80 h 80"/>
                      <a:gd name="T52" fmla="*/ 58 w 93"/>
                      <a:gd name="T53" fmla="*/ 69 h 80"/>
                      <a:gd name="T54" fmla="*/ 50 w 93"/>
                      <a:gd name="T55" fmla="*/ 61 h 80"/>
                      <a:gd name="T56" fmla="*/ 45 w 93"/>
                      <a:gd name="T57" fmla="*/ 55 h 80"/>
                      <a:gd name="T58" fmla="*/ 41 w 93"/>
                      <a:gd name="T59" fmla="*/ 50 h 80"/>
                      <a:gd name="T60" fmla="*/ 41 w 93"/>
                      <a:gd name="T61" fmla="*/ 46 h 80"/>
                      <a:gd name="T62" fmla="*/ 37 w 93"/>
                      <a:gd name="T63" fmla="*/ 40 h 80"/>
                      <a:gd name="T64" fmla="*/ 36 w 93"/>
                      <a:gd name="T65" fmla="*/ 37 h 80"/>
                      <a:gd name="T66" fmla="*/ 37 w 93"/>
                      <a:gd name="T67" fmla="*/ 28 h 80"/>
                      <a:gd name="T68" fmla="*/ 44 w 93"/>
                      <a:gd name="T69" fmla="*/ 34 h 80"/>
                      <a:gd name="T70" fmla="*/ 53 w 93"/>
                      <a:gd name="T71" fmla="*/ 30 h 80"/>
                      <a:gd name="T72" fmla="*/ 58 w 93"/>
                      <a:gd name="T73" fmla="*/ 31 h 80"/>
                      <a:gd name="T74" fmla="*/ 61 w 93"/>
                      <a:gd name="T75" fmla="*/ 31 h 80"/>
                      <a:gd name="T76" fmla="*/ 66 w 93"/>
                      <a:gd name="T77" fmla="*/ 31 h 80"/>
                      <a:gd name="T78" fmla="*/ 71 w 93"/>
                      <a:gd name="T79" fmla="*/ 31 h 80"/>
                      <a:gd name="T80" fmla="*/ 74 w 93"/>
                      <a:gd name="T81" fmla="*/ 33 h 80"/>
                      <a:gd name="T82" fmla="*/ 79 w 93"/>
                      <a:gd name="T83" fmla="*/ 34 h 80"/>
                      <a:gd name="T84" fmla="*/ 82 w 93"/>
                      <a:gd name="T85" fmla="*/ 33 h 80"/>
                      <a:gd name="T86" fmla="*/ 83 w 93"/>
                      <a:gd name="T87" fmla="*/ 37 h 80"/>
                      <a:gd name="T88" fmla="*/ 89 w 93"/>
                      <a:gd name="T89" fmla="*/ 36 h 80"/>
                      <a:gd name="T90" fmla="*/ 88 w 93"/>
                      <a:gd name="T91" fmla="*/ 32 h 80"/>
                      <a:gd name="T92" fmla="*/ 90 w 93"/>
                      <a:gd name="T93" fmla="*/ 29 h 80"/>
                      <a:gd name="T94" fmla="*/ 93 w 93"/>
                      <a:gd name="T95" fmla="*/ 29 h 80"/>
                      <a:gd name="T96" fmla="*/ 91 w 93"/>
                      <a:gd name="T97" fmla="*/ 29 h 80"/>
                      <a:gd name="T98" fmla="*/ 88 w 93"/>
                      <a:gd name="T99" fmla="*/ 28 h 80"/>
                      <a:gd name="T100" fmla="*/ 86 w 93"/>
                      <a:gd name="T101" fmla="*/ 26 h 80"/>
                      <a:gd name="T102" fmla="*/ 86 w 93"/>
                      <a:gd name="T103" fmla="*/ 24 h 80"/>
                      <a:gd name="T104" fmla="*/ 87 w 93"/>
                      <a:gd name="T105" fmla="*/ 23 h 80"/>
                      <a:gd name="T106" fmla="*/ 86 w 93"/>
                      <a:gd name="T107" fmla="*/ 22 h 80"/>
                      <a:gd name="T108" fmla="*/ 84 w 93"/>
                      <a:gd name="T109" fmla="*/ 21 h 80"/>
                      <a:gd name="T110" fmla="*/ 84 w 93"/>
                      <a:gd name="T111" fmla="*/ 19 h 80"/>
                      <a:gd name="T112" fmla="*/ 82 w 93"/>
                      <a:gd name="T113"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3" h="80">
                        <a:moveTo>
                          <a:pt x="82" y="15"/>
                        </a:moveTo>
                        <a:lnTo>
                          <a:pt x="79" y="17"/>
                        </a:lnTo>
                        <a:lnTo>
                          <a:pt x="75" y="18"/>
                        </a:lnTo>
                        <a:lnTo>
                          <a:pt x="70" y="19"/>
                        </a:lnTo>
                        <a:lnTo>
                          <a:pt x="66" y="16"/>
                        </a:lnTo>
                        <a:lnTo>
                          <a:pt x="62" y="15"/>
                        </a:lnTo>
                        <a:lnTo>
                          <a:pt x="59" y="11"/>
                        </a:lnTo>
                        <a:lnTo>
                          <a:pt x="55" y="8"/>
                        </a:lnTo>
                        <a:lnTo>
                          <a:pt x="52" y="4"/>
                        </a:lnTo>
                        <a:lnTo>
                          <a:pt x="49" y="2"/>
                        </a:lnTo>
                        <a:lnTo>
                          <a:pt x="48" y="2"/>
                        </a:lnTo>
                        <a:lnTo>
                          <a:pt x="47" y="2"/>
                        </a:lnTo>
                        <a:lnTo>
                          <a:pt x="45" y="0"/>
                        </a:lnTo>
                        <a:lnTo>
                          <a:pt x="44" y="0"/>
                        </a:lnTo>
                        <a:lnTo>
                          <a:pt x="43" y="2"/>
                        </a:lnTo>
                        <a:lnTo>
                          <a:pt x="43" y="3"/>
                        </a:lnTo>
                        <a:lnTo>
                          <a:pt x="43" y="4"/>
                        </a:lnTo>
                        <a:lnTo>
                          <a:pt x="43" y="5"/>
                        </a:lnTo>
                        <a:lnTo>
                          <a:pt x="42" y="4"/>
                        </a:lnTo>
                        <a:lnTo>
                          <a:pt x="40" y="4"/>
                        </a:lnTo>
                        <a:lnTo>
                          <a:pt x="40" y="6"/>
                        </a:lnTo>
                        <a:lnTo>
                          <a:pt x="39" y="7"/>
                        </a:lnTo>
                        <a:lnTo>
                          <a:pt x="33" y="8"/>
                        </a:lnTo>
                        <a:lnTo>
                          <a:pt x="32" y="10"/>
                        </a:lnTo>
                        <a:lnTo>
                          <a:pt x="32" y="11"/>
                        </a:lnTo>
                        <a:lnTo>
                          <a:pt x="34" y="13"/>
                        </a:lnTo>
                        <a:lnTo>
                          <a:pt x="34" y="16"/>
                        </a:lnTo>
                        <a:lnTo>
                          <a:pt x="33" y="19"/>
                        </a:lnTo>
                        <a:lnTo>
                          <a:pt x="30" y="19"/>
                        </a:lnTo>
                        <a:lnTo>
                          <a:pt x="27" y="21"/>
                        </a:lnTo>
                        <a:lnTo>
                          <a:pt x="28" y="23"/>
                        </a:lnTo>
                        <a:lnTo>
                          <a:pt x="27" y="25"/>
                        </a:lnTo>
                        <a:lnTo>
                          <a:pt x="27" y="28"/>
                        </a:lnTo>
                        <a:lnTo>
                          <a:pt x="26" y="29"/>
                        </a:lnTo>
                        <a:lnTo>
                          <a:pt x="25" y="29"/>
                        </a:lnTo>
                        <a:lnTo>
                          <a:pt x="23" y="28"/>
                        </a:lnTo>
                        <a:lnTo>
                          <a:pt x="22" y="27"/>
                        </a:lnTo>
                        <a:lnTo>
                          <a:pt x="22" y="26"/>
                        </a:lnTo>
                        <a:lnTo>
                          <a:pt x="21" y="26"/>
                        </a:lnTo>
                        <a:lnTo>
                          <a:pt x="21" y="28"/>
                        </a:lnTo>
                        <a:lnTo>
                          <a:pt x="20" y="28"/>
                        </a:lnTo>
                        <a:lnTo>
                          <a:pt x="17" y="22"/>
                        </a:lnTo>
                        <a:lnTo>
                          <a:pt x="15" y="22"/>
                        </a:lnTo>
                        <a:lnTo>
                          <a:pt x="13" y="26"/>
                        </a:lnTo>
                        <a:lnTo>
                          <a:pt x="9" y="27"/>
                        </a:lnTo>
                        <a:lnTo>
                          <a:pt x="7" y="25"/>
                        </a:lnTo>
                        <a:lnTo>
                          <a:pt x="6" y="27"/>
                        </a:lnTo>
                        <a:lnTo>
                          <a:pt x="2" y="27"/>
                        </a:lnTo>
                        <a:lnTo>
                          <a:pt x="0" y="25"/>
                        </a:lnTo>
                        <a:lnTo>
                          <a:pt x="1" y="32"/>
                        </a:lnTo>
                        <a:lnTo>
                          <a:pt x="5" y="39"/>
                        </a:lnTo>
                        <a:lnTo>
                          <a:pt x="6" y="40"/>
                        </a:lnTo>
                        <a:lnTo>
                          <a:pt x="8" y="40"/>
                        </a:lnTo>
                        <a:lnTo>
                          <a:pt x="11" y="34"/>
                        </a:lnTo>
                        <a:lnTo>
                          <a:pt x="13" y="29"/>
                        </a:lnTo>
                        <a:lnTo>
                          <a:pt x="17" y="30"/>
                        </a:lnTo>
                        <a:lnTo>
                          <a:pt x="19" y="33"/>
                        </a:lnTo>
                        <a:lnTo>
                          <a:pt x="20" y="33"/>
                        </a:lnTo>
                        <a:lnTo>
                          <a:pt x="21" y="34"/>
                        </a:lnTo>
                        <a:lnTo>
                          <a:pt x="22" y="38"/>
                        </a:lnTo>
                        <a:lnTo>
                          <a:pt x="22" y="42"/>
                        </a:lnTo>
                        <a:lnTo>
                          <a:pt x="24" y="46"/>
                        </a:lnTo>
                        <a:lnTo>
                          <a:pt x="30" y="51"/>
                        </a:lnTo>
                        <a:lnTo>
                          <a:pt x="27" y="52"/>
                        </a:lnTo>
                        <a:lnTo>
                          <a:pt x="26" y="53"/>
                        </a:lnTo>
                        <a:lnTo>
                          <a:pt x="26" y="55"/>
                        </a:lnTo>
                        <a:lnTo>
                          <a:pt x="30" y="59"/>
                        </a:lnTo>
                        <a:lnTo>
                          <a:pt x="32" y="61"/>
                        </a:lnTo>
                        <a:lnTo>
                          <a:pt x="34" y="63"/>
                        </a:lnTo>
                        <a:lnTo>
                          <a:pt x="37" y="64"/>
                        </a:lnTo>
                        <a:lnTo>
                          <a:pt x="39" y="67"/>
                        </a:lnTo>
                        <a:lnTo>
                          <a:pt x="39" y="69"/>
                        </a:lnTo>
                        <a:lnTo>
                          <a:pt x="44" y="69"/>
                        </a:lnTo>
                        <a:lnTo>
                          <a:pt x="48" y="69"/>
                        </a:lnTo>
                        <a:lnTo>
                          <a:pt x="53" y="71"/>
                        </a:lnTo>
                        <a:lnTo>
                          <a:pt x="57" y="75"/>
                        </a:lnTo>
                        <a:lnTo>
                          <a:pt x="61" y="78"/>
                        </a:lnTo>
                        <a:lnTo>
                          <a:pt x="64" y="80"/>
                        </a:lnTo>
                        <a:lnTo>
                          <a:pt x="66" y="79"/>
                        </a:lnTo>
                        <a:lnTo>
                          <a:pt x="59" y="72"/>
                        </a:lnTo>
                        <a:lnTo>
                          <a:pt x="58" y="69"/>
                        </a:lnTo>
                        <a:lnTo>
                          <a:pt x="57" y="68"/>
                        </a:lnTo>
                        <a:lnTo>
                          <a:pt x="56" y="67"/>
                        </a:lnTo>
                        <a:lnTo>
                          <a:pt x="50" y="61"/>
                        </a:lnTo>
                        <a:lnTo>
                          <a:pt x="50" y="60"/>
                        </a:lnTo>
                        <a:lnTo>
                          <a:pt x="47" y="56"/>
                        </a:lnTo>
                        <a:lnTo>
                          <a:pt x="45" y="55"/>
                        </a:lnTo>
                        <a:lnTo>
                          <a:pt x="43" y="51"/>
                        </a:lnTo>
                        <a:lnTo>
                          <a:pt x="41" y="51"/>
                        </a:lnTo>
                        <a:lnTo>
                          <a:pt x="41" y="50"/>
                        </a:lnTo>
                        <a:lnTo>
                          <a:pt x="42" y="48"/>
                        </a:lnTo>
                        <a:lnTo>
                          <a:pt x="41" y="47"/>
                        </a:lnTo>
                        <a:lnTo>
                          <a:pt x="41" y="46"/>
                        </a:lnTo>
                        <a:lnTo>
                          <a:pt x="40" y="44"/>
                        </a:lnTo>
                        <a:lnTo>
                          <a:pt x="38" y="40"/>
                        </a:lnTo>
                        <a:lnTo>
                          <a:pt x="37" y="40"/>
                        </a:lnTo>
                        <a:lnTo>
                          <a:pt x="35" y="38"/>
                        </a:lnTo>
                        <a:lnTo>
                          <a:pt x="35" y="37"/>
                        </a:lnTo>
                        <a:lnTo>
                          <a:pt x="36" y="37"/>
                        </a:lnTo>
                        <a:lnTo>
                          <a:pt x="36" y="35"/>
                        </a:lnTo>
                        <a:lnTo>
                          <a:pt x="36" y="30"/>
                        </a:lnTo>
                        <a:lnTo>
                          <a:pt x="37" y="28"/>
                        </a:lnTo>
                        <a:lnTo>
                          <a:pt x="40" y="29"/>
                        </a:lnTo>
                        <a:lnTo>
                          <a:pt x="40" y="30"/>
                        </a:lnTo>
                        <a:lnTo>
                          <a:pt x="44" y="34"/>
                        </a:lnTo>
                        <a:lnTo>
                          <a:pt x="45" y="34"/>
                        </a:lnTo>
                        <a:lnTo>
                          <a:pt x="47" y="29"/>
                        </a:lnTo>
                        <a:lnTo>
                          <a:pt x="53" y="30"/>
                        </a:lnTo>
                        <a:lnTo>
                          <a:pt x="54" y="28"/>
                        </a:lnTo>
                        <a:lnTo>
                          <a:pt x="54" y="28"/>
                        </a:lnTo>
                        <a:lnTo>
                          <a:pt x="58" y="31"/>
                        </a:lnTo>
                        <a:lnTo>
                          <a:pt x="59" y="31"/>
                        </a:lnTo>
                        <a:lnTo>
                          <a:pt x="60" y="30"/>
                        </a:lnTo>
                        <a:lnTo>
                          <a:pt x="61" y="31"/>
                        </a:lnTo>
                        <a:lnTo>
                          <a:pt x="65" y="32"/>
                        </a:lnTo>
                        <a:lnTo>
                          <a:pt x="66" y="31"/>
                        </a:lnTo>
                        <a:lnTo>
                          <a:pt x="66" y="31"/>
                        </a:lnTo>
                        <a:lnTo>
                          <a:pt x="69" y="33"/>
                        </a:lnTo>
                        <a:lnTo>
                          <a:pt x="69" y="33"/>
                        </a:lnTo>
                        <a:lnTo>
                          <a:pt x="71" y="31"/>
                        </a:lnTo>
                        <a:lnTo>
                          <a:pt x="72" y="31"/>
                        </a:lnTo>
                        <a:lnTo>
                          <a:pt x="73" y="33"/>
                        </a:lnTo>
                        <a:lnTo>
                          <a:pt x="74" y="33"/>
                        </a:lnTo>
                        <a:lnTo>
                          <a:pt x="75" y="32"/>
                        </a:lnTo>
                        <a:lnTo>
                          <a:pt x="78" y="32"/>
                        </a:lnTo>
                        <a:lnTo>
                          <a:pt x="79" y="34"/>
                        </a:lnTo>
                        <a:lnTo>
                          <a:pt x="80" y="33"/>
                        </a:lnTo>
                        <a:lnTo>
                          <a:pt x="80" y="33"/>
                        </a:lnTo>
                        <a:lnTo>
                          <a:pt x="82" y="33"/>
                        </a:lnTo>
                        <a:lnTo>
                          <a:pt x="84" y="35"/>
                        </a:lnTo>
                        <a:lnTo>
                          <a:pt x="83" y="36"/>
                        </a:lnTo>
                        <a:lnTo>
                          <a:pt x="83" y="37"/>
                        </a:lnTo>
                        <a:lnTo>
                          <a:pt x="85" y="38"/>
                        </a:lnTo>
                        <a:lnTo>
                          <a:pt x="87" y="38"/>
                        </a:lnTo>
                        <a:lnTo>
                          <a:pt x="89" y="36"/>
                        </a:lnTo>
                        <a:lnTo>
                          <a:pt x="90" y="35"/>
                        </a:lnTo>
                        <a:lnTo>
                          <a:pt x="89" y="34"/>
                        </a:lnTo>
                        <a:lnTo>
                          <a:pt x="88" y="32"/>
                        </a:lnTo>
                        <a:lnTo>
                          <a:pt x="89" y="31"/>
                        </a:lnTo>
                        <a:lnTo>
                          <a:pt x="90" y="30"/>
                        </a:lnTo>
                        <a:lnTo>
                          <a:pt x="90" y="29"/>
                        </a:lnTo>
                        <a:lnTo>
                          <a:pt x="91" y="30"/>
                        </a:lnTo>
                        <a:lnTo>
                          <a:pt x="92" y="30"/>
                        </a:lnTo>
                        <a:lnTo>
                          <a:pt x="93" y="29"/>
                        </a:lnTo>
                        <a:lnTo>
                          <a:pt x="93" y="29"/>
                        </a:lnTo>
                        <a:lnTo>
                          <a:pt x="92" y="28"/>
                        </a:lnTo>
                        <a:lnTo>
                          <a:pt x="91" y="29"/>
                        </a:lnTo>
                        <a:lnTo>
                          <a:pt x="90" y="28"/>
                        </a:lnTo>
                        <a:lnTo>
                          <a:pt x="89" y="28"/>
                        </a:lnTo>
                        <a:lnTo>
                          <a:pt x="88" y="28"/>
                        </a:lnTo>
                        <a:lnTo>
                          <a:pt x="87" y="26"/>
                        </a:lnTo>
                        <a:lnTo>
                          <a:pt x="87" y="26"/>
                        </a:lnTo>
                        <a:lnTo>
                          <a:pt x="86" y="26"/>
                        </a:lnTo>
                        <a:lnTo>
                          <a:pt x="86" y="26"/>
                        </a:lnTo>
                        <a:lnTo>
                          <a:pt x="86" y="25"/>
                        </a:lnTo>
                        <a:lnTo>
                          <a:pt x="86" y="24"/>
                        </a:lnTo>
                        <a:lnTo>
                          <a:pt x="86" y="24"/>
                        </a:lnTo>
                        <a:lnTo>
                          <a:pt x="87" y="24"/>
                        </a:lnTo>
                        <a:lnTo>
                          <a:pt x="87" y="23"/>
                        </a:lnTo>
                        <a:lnTo>
                          <a:pt x="87" y="22"/>
                        </a:lnTo>
                        <a:lnTo>
                          <a:pt x="87" y="22"/>
                        </a:lnTo>
                        <a:lnTo>
                          <a:pt x="86" y="22"/>
                        </a:lnTo>
                        <a:lnTo>
                          <a:pt x="86" y="22"/>
                        </a:lnTo>
                        <a:lnTo>
                          <a:pt x="84" y="22"/>
                        </a:lnTo>
                        <a:lnTo>
                          <a:pt x="84" y="21"/>
                        </a:lnTo>
                        <a:lnTo>
                          <a:pt x="85" y="20"/>
                        </a:lnTo>
                        <a:lnTo>
                          <a:pt x="85" y="19"/>
                        </a:lnTo>
                        <a:lnTo>
                          <a:pt x="84" y="19"/>
                        </a:lnTo>
                        <a:lnTo>
                          <a:pt x="84" y="18"/>
                        </a:lnTo>
                        <a:lnTo>
                          <a:pt x="84" y="17"/>
                        </a:lnTo>
                        <a:lnTo>
                          <a:pt x="82" y="1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9" name="Gruppieren 1448">
                  <a:extLst>
                    <a:ext uri="{FF2B5EF4-FFF2-40B4-BE49-F238E27FC236}">
                      <a16:creationId xmlns:a16="http://schemas.microsoft.com/office/drawing/2014/main" id="{04216DA7-CBB8-45CD-AECC-1465B305C2FF}"/>
                    </a:ext>
                  </a:extLst>
                </p:cNvPr>
                <p:cNvGrpSpPr/>
                <p:nvPr/>
              </p:nvGrpSpPr>
              <p:grpSpPr>
                <a:xfrm>
                  <a:off x="8823839" y="5158258"/>
                  <a:ext cx="93795" cy="223089"/>
                  <a:chOff x="8823839" y="5158258"/>
                  <a:chExt cx="93795" cy="223089"/>
                </a:xfrm>
                <a:grpFill/>
              </p:grpSpPr>
              <p:sp>
                <p:nvSpPr>
                  <p:cNvPr id="1395" name="Freeform 70">
                    <a:extLst>
                      <a:ext uri="{FF2B5EF4-FFF2-40B4-BE49-F238E27FC236}">
                        <a16:creationId xmlns:a16="http://schemas.microsoft.com/office/drawing/2014/main" id="{FAF5F7D6-4F9C-4A98-A74F-E0C853220661}"/>
                      </a:ext>
                    </a:extLst>
                  </p:cNvPr>
                  <p:cNvSpPr>
                    <a:spLocks/>
                  </p:cNvSpPr>
                  <p:nvPr/>
                </p:nvSpPr>
                <p:spPr bwMode="gray">
                  <a:xfrm>
                    <a:off x="8843246" y="5355482"/>
                    <a:ext cx="22640" cy="25865"/>
                  </a:xfrm>
                  <a:custGeom>
                    <a:avLst/>
                    <a:gdLst>
                      <a:gd name="T0" fmla="*/ 7 w 7"/>
                      <a:gd name="T1" fmla="*/ 7 h 8"/>
                      <a:gd name="T2" fmla="*/ 7 w 7"/>
                      <a:gd name="T3" fmla="*/ 6 h 8"/>
                      <a:gd name="T4" fmla="*/ 4 w 7"/>
                      <a:gd name="T5" fmla="*/ 1 h 8"/>
                      <a:gd name="T6" fmla="*/ 3 w 7"/>
                      <a:gd name="T7" fmla="*/ 0 h 8"/>
                      <a:gd name="T8" fmla="*/ 0 w 7"/>
                      <a:gd name="T9" fmla="*/ 0 h 8"/>
                      <a:gd name="T10" fmla="*/ 3 w 7"/>
                      <a:gd name="T11" fmla="*/ 5 h 8"/>
                      <a:gd name="T12" fmla="*/ 5 w 7"/>
                      <a:gd name="T13" fmla="*/ 8 h 8"/>
                      <a:gd name="T14" fmla="*/ 7 w 7"/>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7" y="7"/>
                        </a:moveTo>
                        <a:lnTo>
                          <a:pt x="7" y="6"/>
                        </a:lnTo>
                        <a:lnTo>
                          <a:pt x="4" y="1"/>
                        </a:lnTo>
                        <a:lnTo>
                          <a:pt x="3" y="0"/>
                        </a:lnTo>
                        <a:lnTo>
                          <a:pt x="0" y="0"/>
                        </a:lnTo>
                        <a:lnTo>
                          <a:pt x="3" y="5"/>
                        </a:lnTo>
                        <a:lnTo>
                          <a:pt x="5" y="8"/>
                        </a:lnTo>
                        <a:lnTo>
                          <a:pt x="7"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6" name="Freeform 128">
                    <a:extLst>
                      <a:ext uri="{FF2B5EF4-FFF2-40B4-BE49-F238E27FC236}">
                        <a16:creationId xmlns:a16="http://schemas.microsoft.com/office/drawing/2014/main" id="{D879FD13-54BD-4ECD-919A-B9C0B14681C2}"/>
                      </a:ext>
                    </a:extLst>
                  </p:cNvPr>
                  <p:cNvSpPr>
                    <a:spLocks/>
                  </p:cNvSpPr>
                  <p:nvPr/>
                </p:nvSpPr>
                <p:spPr bwMode="gray">
                  <a:xfrm>
                    <a:off x="8869120" y="5358714"/>
                    <a:ext cx="3233"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1" y="0"/>
                        </a:lnTo>
                        <a:lnTo>
                          <a:pt x="1" y="0"/>
                        </a:lnTo>
                        <a:lnTo>
                          <a:pt x="1" y="0"/>
                        </a:lnTo>
                        <a:lnTo>
                          <a:pt x="0" y="0"/>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7" name="Freeform 747">
                    <a:extLst>
                      <a:ext uri="{FF2B5EF4-FFF2-40B4-BE49-F238E27FC236}">
                        <a16:creationId xmlns:a16="http://schemas.microsoft.com/office/drawing/2014/main" id="{CE026929-DCED-43A4-8C1D-A3E3F9B0C5A4}"/>
                      </a:ext>
                    </a:extLst>
                  </p:cNvPr>
                  <p:cNvSpPr>
                    <a:spLocks/>
                  </p:cNvSpPr>
                  <p:nvPr/>
                </p:nvSpPr>
                <p:spPr bwMode="gray">
                  <a:xfrm>
                    <a:off x="8823839" y="5158258"/>
                    <a:ext cx="93795" cy="200453"/>
                  </a:xfrm>
                  <a:custGeom>
                    <a:avLst/>
                    <a:gdLst>
                      <a:gd name="T0" fmla="*/ 14 w 29"/>
                      <a:gd name="T1" fmla="*/ 62 h 62"/>
                      <a:gd name="T2" fmla="*/ 12 w 29"/>
                      <a:gd name="T3" fmla="*/ 61 h 62"/>
                      <a:gd name="T4" fmla="*/ 12 w 29"/>
                      <a:gd name="T5" fmla="*/ 58 h 62"/>
                      <a:gd name="T6" fmla="*/ 9 w 29"/>
                      <a:gd name="T7" fmla="*/ 55 h 62"/>
                      <a:gd name="T8" fmla="*/ 4 w 29"/>
                      <a:gd name="T9" fmla="*/ 53 h 62"/>
                      <a:gd name="T10" fmla="*/ 2 w 29"/>
                      <a:gd name="T11" fmla="*/ 49 h 62"/>
                      <a:gd name="T12" fmla="*/ 0 w 29"/>
                      <a:gd name="T13" fmla="*/ 46 h 62"/>
                      <a:gd name="T14" fmla="*/ 2 w 29"/>
                      <a:gd name="T15" fmla="*/ 46 h 62"/>
                      <a:gd name="T16" fmla="*/ 2 w 29"/>
                      <a:gd name="T17" fmla="*/ 44 h 62"/>
                      <a:gd name="T18" fmla="*/ 1 w 29"/>
                      <a:gd name="T19" fmla="*/ 40 h 62"/>
                      <a:gd name="T20" fmla="*/ 2 w 29"/>
                      <a:gd name="T21" fmla="*/ 36 h 62"/>
                      <a:gd name="T22" fmla="*/ 3 w 29"/>
                      <a:gd name="T23" fmla="*/ 36 h 62"/>
                      <a:gd name="T24" fmla="*/ 3 w 29"/>
                      <a:gd name="T25" fmla="*/ 33 h 62"/>
                      <a:gd name="T26" fmla="*/ 4 w 29"/>
                      <a:gd name="T27" fmla="*/ 30 h 62"/>
                      <a:gd name="T28" fmla="*/ 2 w 29"/>
                      <a:gd name="T29" fmla="*/ 27 h 62"/>
                      <a:gd name="T30" fmla="*/ 5 w 29"/>
                      <a:gd name="T31" fmla="*/ 18 h 62"/>
                      <a:gd name="T32" fmla="*/ 4 w 29"/>
                      <a:gd name="T33" fmla="*/ 16 h 62"/>
                      <a:gd name="T34" fmla="*/ 1 w 29"/>
                      <a:gd name="T35" fmla="*/ 16 h 62"/>
                      <a:gd name="T36" fmla="*/ 2 w 29"/>
                      <a:gd name="T37" fmla="*/ 12 h 62"/>
                      <a:gd name="T38" fmla="*/ 2 w 29"/>
                      <a:gd name="T39" fmla="*/ 9 h 62"/>
                      <a:gd name="T40" fmla="*/ 3 w 29"/>
                      <a:gd name="T41" fmla="*/ 4 h 62"/>
                      <a:gd name="T42" fmla="*/ 5 w 29"/>
                      <a:gd name="T43" fmla="*/ 2 h 62"/>
                      <a:gd name="T44" fmla="*/ 7 w 29"/>
                      <a:gd name="T45" fmla="*/ 0 h 62"/>
                      <a:gd name="T46" fmla="*/ 9 w 29"/>
                      <a:gd name="T47" fmla="*/ 2 h 62"/>
                      <a:gd name="T48" fmla="*/ 13 w 29"/>
                      <a:gd name="T49" fmla="*/ 2 h 62"/>
                      <a:gd name="T50" fmla="*/ 16 w 29"/>
                      <a:gd name="T51" fmla="*/ 6 h 62"/>
                      <a:gd name="T52" fmla="*/ 18 w 29"/>
                      <a:gd name="T53" fmla="*/ 7 h 62"/>
                      <a:gd name="T54" fmla="*/ 22 w 29"/>
                      <a:gd name="T55" fmla="*/ 11 h 62"/>
                      <a:gd name="T56" fmla="*/ 20 w 29"/>
                      <a:gd name="T57" fmla="*/ 22 h 62"/>
                      <a:gd name="T58" fmla="*/ 21 w 29"/>
                      <a:gd name="T59" fmla="*/ 27 h 62"/>
                      <a:gd name="T60" fmla="*/ 23 w 29"/>
                      <a:gd name="T61" fmla="*/ 32 h 62"/>
                      <a:gd name="T62" fmla="*/ 28 w 29"/>
                      <a:gd name="T63" fmla="*/ 37 h 62"/>
                      <a:gd name="T64" fmla="*/ 29 w 29"/>
                      <a:gd name="T65" fmla="*/ 40 h 62"/>
                      <a:gd name="T66" fmla="*/ 29 w 29"/>
                      <a:gd name="T67" fmla="*/ 44 h 62"/>
                      <a:gd name="T68" fmla="*/ 25 w 29"/>
                      <a:gd name="T69" fmla="*/ 48 h 62"/>
                      <a:gd name="T70" fmla="*/ 22 w 29"/>
                      <a:gd name="T71" fmla="*/ 53 h 62"/>
                      <a:gd name="T72" fmla="*/ 19 w 29"/>
                      <a:gd name="T73" fmla="*/ 55 h 62"/>
                      <a:gd name="T74" fmla="*/ 18 w 29"/>
                      <a:gd name="T75" fmla="*/ 58 h 62"/>
                      <a:gd name="T76" fmla="*/ 17 w 29"/>
                      <a:gd name="T77" fmla="*/ 60 h 62"/>
                      <a:gd name="T78" fmla="*/ 15 w 29"/>
                      <a:gd name="T79" fmla="*/ 62 h 62"/>
                      <a:gd name="T80" fmla="*/ 14 w 29"/>
                      <a:gd name="T8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 h="62">
                        <a:moveTo>
                          <a:pt x="14" y="62"/>
                        </a:moveTo>
                        <a:lnTo>
                          <a:pt x="12" y="61"/>
                        </a:lnTo>
                        <a:lnTo>
                          <a:pt x="12" y="58"/>
                        </a:lnTo>
                        <a:lnTo>
                          <a:pt x="9" y="55"/>
                        </a:lnTo>
                        <a:lnTo>
                          <a:pt x="4" y="53"/>
                        </a:lnTo>
                        <a:lnTo>
                          <a:pt x="2" y="49"/>
                        </a:lnTo>
                        <a:lnTo>
                          <a:pt x="0" y="46"/>
                        </a:lnTo>
                        <a:lnTo>
                          <a:pt x="2" y="46"/>
                        </a:lnTo>
                        <a:lnTo>
                          <a:pt x="2" y="44"/>
                        </a:lnTo>
                        <a:lnTo>
                          <a:pt x="1" y="40"/>
                        </a:lnTo>
                        <a:lnTo>
                          <a:pt x="2" y="36"/>
                        </a:lnTo>
                        <a:lnTo>
                          <a:pt x="3" y="36"/>
                        </a:lnTo>
                        <a:lnTo>
                          <a:pt x="3" y="33"/>
                        </a:lnTo>
                        <a:lnTo>
                          <a:pt x="4" y="30"/>
                        </a:lnTo>
                        <a:lnTo>
                          <a:pt x="2" y="27"/>
                        </a:lnTo>
                        <a:lnTo>
                          <a:pt x="5" y="18"/>
                        </a:lnTo>
                        <a:lnTo>
                          <a:pt x="4" y="16"/>
                        </a:lnTo>
                        <a:lnTo>
                          <a:pt x="1" y="16"/>
                        </a:lnTo>
                        <a:lnTo>
                          <a:pt x="2" y="12"/>
                        </a:lnTo>
                        <a:lnTo>
                          <a:pt x="2" y="9"/>
                        </a:lnTo>
                        <a:lnTo>
                          <a:pt x="3" y="4"/>
                        </a:lnTo>
                        <a:lnTo>
                          <a:pt x="5" y="2"/>
                        </a:lnTo>
                        <a:lnTo>
                          <a:pt x="7" y="0"/>
                        </a:lnTo>
                        <a:lnTo>
                          <a:pt x="9" y="2"/>
                        </a:lnTo>
                        <a:lnTo>
                          <a:pt x="13" y="2"/>
                        </a:lnTo>
                        <a:lnTo>
                          <a:pt x="16" y="6"/>
                        </a:lnTo>
                        <a:lnTo>
                          <a:pt x="18" y="7"/>
                        </a:lnTo>
                        <a:lnTo>
                          <a:pt x="22" y="11"/>
                        </a:lnTo>
                        <a:lnTo>
                          <a:pt x="20" y="22"/>
                        </a:lnTo>
                        <a:lnTo>
                          <a:pt x="21" y="27"/>
                        </a:lnTo>
                        <a:lnTo>
                          <a:pt x="23" y="32"/>
                        </a:lnTo>
                        <a:lnTo>
                          <a:pt x="28" y="37"/>
                        </a:lnTo>
                        <a:lnTo>
                          <a:pt x="29" y="40"/>
                        </a:lnTo>
                        <a:lnTo>
                          <a:pt x="29" y="44"/>
                        </a:lnTo>
                        <a:lnTo>
                          <a:pt x="25" y="48"/>
                        </a:lnTo>
                        <a:lnTo>
                          <a:pt x="22" y="53"/>
                        </a:lnTo>
                        <a:lnTo>
                          <a:pt x="19" y="55"/>
                        </a:lnTo>
                        <a:lnTo>
                          <a:pt x="18" y="58"/>
                        </a:lnTo>
                        <a:lnTo>
                          <a:pt x="17" y="60"/>
                        </a:lnTo>
                        <a:lnTo>
                          <a:pt x="15" y="62"/>
                        </a:lnTo>
                        <a:lnTo>
                          <a:pt x="14" y="6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73" name="Freeform 750">
                  <a:extLst>
                    <a:ext uri="{FF2B5EF4-FFF2-40B4-BE49-F238E27FC236}">
                      <a16:creationId xmlns:a16="http://schemas.microsoft.com/office/drawing/2014/main" id="{568B7796-F81E-4C6D-A3CF-DCF209D3068B}"/>
                    </a:ext>
                  </a:extLst>
                </p:cNvPr>
                <p:cNvSpPr>
                  <a:spLocks/>
                </p:cNvSpPr>
                <p:nvPr/>
              </p:nvSpPr>
              <p:spPr bwMode="gray">
                <a:xfrm>
                  <a:off x="8911162" y="4055750"/>
                  <a:ext cx="297546" cy="229555"/>
                </a:xfrm>
                <a:custGeom>
                  <a:avLst/>
                  <a:gdLst>
                    <a:gd name="T0" fmla="*/ 2 w 92"/>
                    <a:gd name="T1" fmla="*/ 17 h 71"/>
                    <a:gd name="T2" fmla="*/ 2 w 92"/>
                    <a:gd name="T3" fmla="*/ 23 h 71"/>
                    <a:gd name="T4" fmla="*/ 2 w 92"/>
                    <a:gd name="T5" fmla="*/ 19 h 71"/>
                    <a:gd name="T6" fmla="*/ 4 w 92"/>
                    <a:gd name="T7" fmla="*/ 27 h 71"/>
                    <a:gd name="T8" fmla="*/ 3 w 92"/>
                    <a:gd name="T9" fmla="*/ 32 h 71"/>
                    <a:gd name="T10" fmla="*/ 5 w 92"/>
                    <a:gd name="T11" fmla="*/ 34 h 71"/>
                    <a:gd name="T12" fmla="*/ 9 w 92"/>
                    <a:gd name="T13" fmla="*/ 35 h 71"/>
                    <a:gd name="T14" fmla="*/ 13 w 92"/>
                    <a:gd name="T15" fmla="*/ 37 h 71"/>
                    <a:gd name="T16" fmla="*/ 20 w 92"/>
                    <a:gd name="T17" fmla="*/ 39 h 71"/>
                    <a:gd name="T18" fmla="*/ 27 w 92"/>
                    <a:gd name="T19" fmla="*/ 40 h 71"/>
                    <a:gd name="T20" fmla="*/ 28 w 92"/>
                    <a:gd name="T21" fmla="*/ 50 h 71"/>
                    <a:gd name="T22" fmla="*/ 29 w 92"/>
                    <a:gd name="T23" fmla="*/ 58 h 71"/>
                    <a:gd name="T24" fmla="*/ 38 w 92"/>
                    <a:gd name="T25" fmla="*/ 65 h 71"/>
                    <a:gd name="T26" fmla="*/ 40 w 92"/>
                    <a:gd name="T27" fmla="*/ 70 h 71"/>
                    <a:gd name="T28" fmla="*/ 48 w 92"/>
                    <a:gd name="T29" fmla="*/ 70 h 71"/>
                    <a:gd name="T30" fmla="*/ 55 w 92"/>
                    <a:gd name="T31" fmla="*/ 70 h 71"/>
                    <a:gd name="T32" fmla="*/ 59 w 92"/>
                    <a:gd name="T33" fmla="*/ 69 h 71"/>
                    <a:gd name="T34" fmla="*/ 61 w 92"/>
                    <a:gd name="T35" fmla="*/ 65 h 71"/>
                    <a:gd name="T36" fmla="*/ 65 w 92"/>
                    <a:gd name="T37" fmla="*/ 63 h 71"/>
                    <a:gd name="T38" fmla="*/ 69 w 92"/>
                    <a:gd name="T39" fmla="*/ 61 h 71"/>
                    <a:gd name="T40" fmla="*/ 72 w 92"/>
                    <a:gd name="T41" fmla="*/ 63 h 71"/>
                    <a:gd name="T42" fmla="*/ 77 w 92"/>
                    <a:gd name="T43" fmla="*/ 63 h 71"/>
                    <a:gd name="T44" fmla="*/ 74 w 92"/>
                    <a:gd name="T45" fmla="*/ 59 h 71"/>
                    <a:gd name="T46" fmla="*/ 74 w 92"/>
                    <a:gd name="T47" fmla="*/ 55 h 71"/>
                    <a:gd name="T48" fmla="*/ 77 w 92"/>
                    <a:gd name="T49" fmla="*/ 49 h 71"/>
                    <a:gd name="T50" fmla="*/ 77 w 92"/>
                    <a:gd name="T51" fmla="*/ 44 h 71"/>
                    <a:gd name="T52" fmla="*/ 80 w 92"/>
                    <a:gd name="T53" fmla="*/ 40 h 71"/>
                    <a:gd name="T54" fmla="*/ 84 w 92"/>
                    <a:gd name="T55" fmla="*/ 39 h 71"/>
                    <a:gd name="T56" fmla="*/ 90 w 92"/>
                    <a:gd name="T57" fmla="*/ 37 h 71"/>
                    <a:gd name="T58" fmla="*/ 90 w 92"/>
                    <a:gd name="T59" fmla="*/ 31 h 71"/>
                    <a:gd name="T60" fmla="*/ 87 w 92"/>
                    <a:gd name="T61" fmla="*/ 29 h 71"/>
                    <a:gd name="T62" fmla="*/ 90 w 92"/>
                    <a:gd name="T63" fmla="*/ 25 h 71"/>
                    <a:gd name="T64" fmla="*/ 91 w 92"/>
                    <a:gd name="T65" fmla="*/ 23 h 71"/>
                    <a:gd name="T66" fmla="*/ 89 w 92"/>
                    <a:gd name="T67" fmla="*/ 22 h 71"/>
                    <a:gd name="T68" fmla="*/ 82 w 92"/>
                    <a:gd name="T69" fmla="*/ 14 h 71"/>
                    <a:gd name="T70" fmla="*/ 69 w 92"/>
                    <a:gd name="T71" fmla="*/ 9 h 71"/>
                    <a:gd name="T72" fmla="*/ 64 w 92"/>
                    <a:gd name="T73" fmla="*/ 2 h 71"/>
                    <a:gd name="T74" fmla="*/ 60 w 92"/>
                    <a:gd name="T75" fmla="*/ 1 h 71"/>
                    <a:gd name="T76" fmla="*/ 52 w 92"/>
                    <a:gd name="T77" fmla="*/ 5 h 71"/>
                    <a:gd name="T78" fmla="*/ 42 w 92"/>
                    <a:gd name="T79" fmla="*/ 2 h 71"/>
                    <a:gd name="T80" fmla="*/ 35 w 92"/>
                    <a:gd name="T81" fmla="*/ 2 h 71"/>
                    <a:gd name="T82" fmla="*/ 30 w 92"/>
                    <a:gd name="T83" fmla="*/ 2 h 71"/>
                    <a:gd name="T84" fmla="*/ 26 w 92"/>
                    <a:gd name="T85" fmla="*/ 1 h 71"/>
                    <a:gd name="T86" fmla="*/ 18 w 92"/>
                    <a:gd name="T87" fmla="*/ 1 h 71"/>
                    <a:gd name="T88" fmla="*/ 8 w 92"/>
                    <a:gd name="T89" fmla="*/ 6 h 71"/>
                    <a:gd name="T90" fmla="*/ 3 w 92"/>
                    <a:gd name="T91"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71">
                      <a:moveTo>
                        <a:pt x="0" y="11"/>
                      </a:moveTo>
                      <a:lnTo>
                        <a:pt x="2" y="17"/>
                      </a:lnTo>
                      <a:lnTo>
                        <a:pt x="2" y="21"/>
                      </a:lnTo>
                      <a:lnTo>
                        <a:pt x="2" y="23"/>
                      </a:lnTo>
                      <a:lnTo>
                        <a:pt x="2" y="16"/>
                      </a:lnTo>
                      <a:lnTo>
                        <a:pt x="2" y="19"/>
                      </a:lnTo>
                      <a:lnTo>
                        <a:pt x="2" y="21"/>
                      </a:lnTo>
                      <a:lnTo>
                        <a:pt x="4" y="27"/>
                      </a:lnTo>
                      <a:lnTo>
                        <a:pt x="4" y="30"/>
                      </a:lnTo>
                      <a:lnTo>
                        <a:pt x="3" y="32"/>
                      </a:lnTo>
                      <a:lnTo>
                        <a:pt x="4" y="32"/>
                      </a:lnTo>
                      <a:lnTo>
                        <a:pt x="5" y="34"/>
                      </a:lnTo>
                      <a:lnTo>
                        <a:pt x="8" y="33"/>
                      </a:lnTo>
                      <a:lnTo>
                        <a:pt x="9" y="35"/>
                      </a:lnTo>
                      <a:lnTo>
                        <a:pt x="12" y="36"/>
                      </a:lnTo>
                      <a:lnTo>
                        <a:pt x="13" y="37"/>
                      </a:lnTo>
                      <a:lnTo>
                        <a:pt x="16" y="38"/>
                      </a:lnTo>
                      <a:lnTo>
                        <a:pt x="20" y="39"/>
                      </a:lnTo>
                      <a:lnTo>
                        <a:pt x="25" y="39"/>
                      </a:lnTo>
                      <a:lnTo>
                        <a:pt x="27" y="40"/>
                      </a:lnTo>
                      <a:lnTo>
                        <a:pt x="30" y="46"/>
                      </a:lnTo>
                      <a:lnTo>
                        <a:pt x="28" y="50"/>
                      </a:lnTo>
                      <a:lnTo>
                        <a:pt x="28" y="55"/>
                      </a:lnTo>
                      <a:lnTo>
                        <a:pt x="29" y="58"/>
                      </a:lnTo>
                      <a:lnTo>
                        <a:pt x="33" y="61"/>
                      </a:lnTo>
                      <a:lnTo>
                        <a:pt x="38" y="65"/>
                      </a:lnTo>
                      <a:lnTo>
                        <a:pt x="40" y="68"/>
                      </a:lnTo>
                      <a:lnTo>
                        <a:pt x="40" y="70"/>
                      </a:lnTo>
                      <a:lnTo>
                        <a:pt x="45" y="71"/>
                      </a:lnTo>
                      <a:lnTo>
                        <a:pt x="48" y="70"/>
                      </a:lnTo>
                      <a:lnTo>
                        <a:pt x="54" y="71"/>
                      </a:lnTo>
                      <a:lnTo>
                        <a:pt x="55" y="70"/>
                      </a:lnTo>
                      <a:lnTo>
                        <a:pt x="57" y="68"/>
                      </a:lnTo>
                      <a:lnTo>
                        <a:pt x="59" y="69"/>
                      </a:lnTo>
                      <a:lnTo>
                        <a:pt x="61" y="68"/>
                      </a:lnTo>
                      <a:lnTo>
                        <a:pt x="61" y="65"/>
                      </a:lnTo>
                      <a:lnTo>
                        <a:pt x="63" y="63"/>
                      </a:lnTo>
                      <a:lnTo>
                        <a:pt x="65" y="63"/>
                      </a:lnTo>
                      <a:lnTo>
                        <a:pt x="67" y="62"/>
                      </a:lnTo>
                      <a:lnTo>
                        <a:pt x="69" y="61"/>
                      </a:lnTo>
                      <a:lnTo>
                        <a:pt x="71" y="61"/>
                      </a:lnTo>
                      <a:lnTo>
                        <a:pt x="72" y="63"/>
                      </a:lnTo>
                      <a:lnTo>
                        <a:pt x="74" y="65"/>
                      </a:lnTo>
                      <a:lnTo>
                        <a:pt x="77" y="63"/>
                      </a:lnTo>
                      <a:lnTo>
                        <a:pt x="76" y="61"/>
                      </a:lnTo>
                      <a:lnTo>
                        <a:pt x="74" y="59"/>
                      </a:lnTo>
                      <a:lnTo>
                        <a:pt x="74" y="57"/>
                      </a:lnTo>
                      <a:lnTo>
                        <a:pt x="74" y="55"/>
                      </a:lnTo>
                      <a:lnTo>
                        <a:pt x="77" y="51"/>
                      </a:lnTo>
                      <a:lnTo>
                        <a:pt x="77" y="49"/>
                      </a:lnTo>
                      <a:lnTo>
                        <a:pt x="77" y="46"/>
                      </a:lnTo>
                      <a:lnTo>
                        <a:pt x="77" y="44"/>
                      </a:lnTo>
                      <a:lnTo>
                        <a:pt x="78" y="42"/>
                      </a:lnTo>
                      <a:lnTo>
                        <a:pt x="80" y="40"/>
                      </a:lnTo>
                      <a:lnTo>
                        <a:pt x="82" y="40"/>
                      </a:lnTo>
                      <a:lnTo>
                        <a:pt x="84" y="39"/>
                      </a:lnTo>
                      <a:lnTo>
                        <a:pt x="86" y="37"/>
                      </a:lnTo>
                      <a:lnTo>
                        <a:pt x="90" y="37"/>
                      </a:lnTo>
                      <a:lnTo>
                        <a:pt x="92" y="32"/>
                      </a:lnTo>
                      <a:lnTo>
                        <a:pt x="90" y="31"/>
                      </a:lnTo>
                      <a:lnTo>
                        <a:pt x="87" y="31"/>
                      </a:lnTo>
                      <a:lnTo>
                        <a:pt x="87" y="29"/>
                      </a:lnTo>
                      <a:lnTo>
                        <a:pt x="87" y="27"/>
                      </a:lnTo>
                      <a:lnTo>
                        <a:pt x="90" y="25"/>
                      </a:lnTo>
                      <a:lnTo>
                        <a:pt x="91" y="24"/>
                      </a:lnTo>
                      <a:lnTo>
                        <a:pt x="91" y="23"/>
                      </a:lnTo>
                      <a:lnTo>
                        <a:pt x="91" y="23"/>
                      </a:lnTo>
                      <a:lnTo>
                        <a:pt x="89" y="22"/>
                      </a:lnTo>
                      <a:lnTo>
                        <a:pt x="87" y="20"/>
                      </a:lnTo>
                      <a:lnTo>
                        <a:pt x="82" y="14"/>
                      </a:lnTo>
                      <a:lnTo>
                        <a:pt x="74" y="9"/>
                      </a:lnTo>
                      <a:lnTo>
                        <a:pt x="69" y="9"/>
                      </a:lnTo>
                      <a:lnTo>
                        <a:pt x="67" y="8"/>
                      </a:lnTo>
                      <a:lnTo>
                        <a:pt x="64" y="2"/>
                      </a:lnTo>
                      <a:lnTo>
                        <a:pt x="63" y="0"/>
                      </a:lnTo>
                      <a:lnTo>
                        <a:pt x="60" y="1"/>
                      </a:lnTo>
                      <a:lnTo>
                        <a:pt x="57" y="4"/>
                      </a:lnTo>
                      <a:lnTo>
                        <a:pt x="52" y="5"/>
                      </a:lnTo>
                      <a:lnTo>
                        <a:pt x="44" y="2"/>
                      </a:lnTo>
                      <a:lnTo>
                        <a:pt x="42" y="2"/>
                      </a:lnTo>
                      <a:lnTo>
                        <a:pt x="37" y="1"/>
                      </a:lnTo>
                      <a:lnTo>
                        <a:pt x="35" y="2"/>
                      </a:lnTo>
                      <a:lnTo>
                        <a:pt x="33" y="1"/>
                      </a:lnTo>
                      <a:lnTo>
                        <a:pt x="30" y="2"/>
                      </a:lnTo>
                      <a:lnTo>
                        <a:pt x="28" y="2"/>
                      </a:lnTo>
                      <a:lnTo>
                        <a:pt x="26" y="1"/>
                      </a:lnTo>
                      <a:lnTo>
                        <a:pt x="24" y="1"/>
                      </a:lnTo>
                      <a:lnTo>
                        <a:pt x="18" y="1"/>
                      </a:lnTo>
                      <a:lnTo>
                        <a:pt x="12" y="3"/>
                      </a:lnTo>
                      <a:lnTo>
                        <a:pt x="8" y="6"/>
                      </a:lnTo>
                      <a:lnTo>
                        <a:pt x="5" y="10"/>
                      </a:lnTo>
                      <a:lnTo>
                        <a:pt x="3" y="11"/>
                      </a:lnTo>
                      <a:lnTo>
                        <a:pt x="0" y="1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4" name="Freeform 850">
                  <a:extLst>
                    <a:ext uri="{FF2B5EF4-FFF2-40B4-BE49-F238E27FC236}">
                      <a16:creationId xmlns:a16="http://schemas.microsoft.com/office/drawing/2014/main" id="{C0627FDC-5F30-40F1-921D-9FBAF84B0030}"/>
                    </a:ext>
                  </a:extLst>
                </p:cNvPr>
                <p:cNvSpPr>
                  <a:spLocks/>
                </p:cNvSpPr>
                <p:nvPr/>
              </p:nvSpPr>
              <p:spPr bwMode="gray">
                <a:xfrm>
                  <a:off x="9024356" y="4084850"/>
                  <a:ext cx="494833" cy="423544"/>
                </a:xfrm>
                <a:custGeom>
                  <a:avLst/>
                  <a:gdLst>
                    <a:gd name="T0" fmla="*/ 1 w 153"/>
                    <a:gd name="T1" fmla="*/ 108 h 131"/>
                    <a:gd name="T2" fmla="*/ 7 w 153"/>
                    <a:gd name="T3" fmla="*/ 99 h 131"/>
                    <a:gd name="T4" fmla="*/ 11 w 153"/>
                    <a:gd name="T5" fmla="*/ 84 h 131"/>
                    <a:gd name="T6" fmla="*/ 10 w 153"/>
                    <a:gd name="T7" fmla="*/ 62 h 131"/>
                    <a:gd name="T8" fmla="*/ 20 w 153"/>
                    <a:gd name="T9" fmla="*/ 61 h 131"/>
                    <a:gd name="T10" fmla="*/ 26 w 153"/>
                    <a:gd name="T11" fmla="*/ 60 h 131"/>
                    <a:gd name="T12" fmla="*/ 30 w 153"/>
                    <a:gd name="T13" fmla="*/ 55 h 131"/>
                    <a:gd name="T14" fmla="*/ 36 w 153"/>
                    <a:gd name="T15" fmla="*/ 52 h 131"/>
                    <a:gd name="T16" fmla="*/ 42 w 153"/>
                    <a:gd name="T17" fmla="*/ 54 h 131"/>
                    <a:gd name="T18" fmla="*/ 38 w 153"/>
                    <a:gd name="T19" fmla="*/ 48 h 131"/>
                    <a:gd name="T20" fmla="*/ 42 w 153"/>
                    <a:gd name="T21" fmla="*/ 40 h 131"/>
                    <a:gd name="T22" fmla="*/ 43 w 153"/>
                    <a:gd name="T23" fmla="*/ 33 h 131"/>
                    <a:gd name="T24" fmla="*/ 49 w 153"/>
                    <a:gd name="T25" fmla="*/ 30 h 131"/>
                    <a:gd name="T26" fmla="*/ 57 w 153"/>
                    <a:gd name="T27" fmla="*/ 23 h 131"/>
                    <a:gd name="T28" fmla="*/ 52 w 153"/>
                    <a:gd name="T29" fmla="*/ 20 h 131"/>
                    <a:gd name="T30" fmla="*/ 56 w 153"/>
                    <a:gd name="T31" fmla="*/ 15 h 131"/>
                    <a:gd name="T32" fmla="*/ 59 w 153"/>
                    <a:gd name="T33" fmla="*/ 14 h 131"/>
                    <a:gd name="T34" fmla="*/ 63 w 153"/>
                    <a:gd name="T35" fmla="*/ 9 h 131"/>
                    <a:gd name="T36" fmla="*/ 73 w 153"/>
                    <a:gd name="T37" fmla="*/ 7 h 131"/>
                    <a:gd name="T38" fmla="*/ 79 w 153"/>
                    <a:gd name="T39" fmla="*/ 0 h 131"/>
                    <a:gd name="T40" fmla="*/ 87 w 153"/>
                    <a:gd name="T41" fmla="*/ 1 h 131"/>
                    <a:gd name="T42" fmla="*/ 95 w 153"/>
                    <a:gd name="T43" fmla="*/ 3 h 131"/>
                    <a:gd name="T44" fmla="*/ 100 w 153"/>
                    <a:gd name="T45" fmla="*/ 13 h 131"/>
                    <a:gd name="T46" fmla="*/ 108 w 153"/>
                    <a:gd name="T47" fmla="*/ 8 h 131"/>
                    <a:gd name="T48" fmla="*/ 117 w 153"/>
                    <a:gd name="T49" fmla="*/ 10 h 131"/>
                    <a:gd name="T50" fmla="*/ 124 w 153"/>
                    <a:gd name="T51" fmla="*/ 15 h 131"/>
                    <a:gd name="T52" fmla="*/ 123 w 153"/>
                    <a:gd name="T53" fmla="*/ 23 h 131"/>
                    <a:gd name="T54" fmla="*/ 125 w 153"/>
                    <a:gd name="T55" fmla="*/ 30 h 131"/>
                    <a:gd name="T56" fmla="*/ 122 w 153"/>
                    <a:gd name="T57" fmla="*/ 36 h 131"/>
                    <a:gd name="T58" fmla="*/ 128 w 153"/>
                    <a:gd name="T59" fmla="*/ 45 h 131"/>
                    <a:gd name="T60" fmla="*/ 136 w 153"/>
                    <a:gd name="T61" fmla="*/ 56 h 131"/>
                    <a:gd name="T62" fmla="*/ 138 w 153"/>
                    <a:gd name="T63" fmla="*/ 63 h 131"/>
                    <a:gd name="T64" fmla="*/ 148 w 153"/>
                    <a:gd name="T65" fmla="*/ 65 h 131"/>
                    <a:gd name="T66" fmla="*/ 150 w 153"/>
                    <a:gd name="T67" fmla="*/ 70 h 131"/>
                    <a:gd name="T68" fmla="*/ 151 w 153"/>
                    <a:gd name="T69" fmla="*/ 76 h 131"/>
                    <a:gd name="T70" fmla="*/ 145 w 153"/>
                    <a:gd name="T71" fmla="*/ 82 h 131"/>
                    <a:gd name="T72" fmla="*/ 134 w 153"/>
                    <a:gd name="T73" fmla="*/ 78 h 131"/>
                    <a:gd name="T74" fmla="*/ 129 w 153"/>
                    <a:gd name="T75" fmla="*/ 82 h 131"/>
                    <a:gd name="T76" fmla="*/ 133 w 153"/>
                    <a:gd name="T77" fmla="*/ 90 h 131"/>
                    <a:gd name="T78" fmla="*/ 134 w 153"/>
                    <a:gd name="T79" fmla="*/ 96 h 131"/>
                    <a:gd name="T80" fmla="*/ 137 w 153"/>
                    <a:gd name="T81" fmla="*/ 102 h 131"/>
                    <a:gd name="T82" fmla="*/ 130 w 153"/>
                    <a:gd name="T83" fmla="*/ 109 h 131"/>
                    <a:gd name="T84" fmla="*/ 120 w 153"/>
                    <a:gd name="T85" fmla="*/ 116 h 131"/>
                    <a:gd name="T86" fmla="*/ 119 w 153"/>
                    <a:gd name="T87" fmla="*/ 123 h 131"/>
                    <a:gd name="T88" fmla="*/ 116 w 153"/>
                    <a:gd name="T89" fmla="*/ 131 h 131"/>
                    <a:gd name="T90" fmla="*/ 110 w 153"/>
                    <a:gd name="T91" fmla="*/ 127 h 131"/>
                    <a:gd name="T92" fmla="*/ 101 w 153"/>
                    <a:gd name="T93" fmla="*/ 130 h 131"/>
                    <a:gd name="T94" fmla="*/ 94 w 153"/>
                    <a:gd name="T95" fmla="*/ 123 h 131"/>
                    <a:gd name="T96" fmla="*/ 86 w 153"/>
                    <a:gd name="T97" fmla="*/ 125 h 131"/>
                    <a:gd name="T98" fmla="*/ 79 w 153"/>
                    <a:gd name="T99" fmla="*/ 123 h 131"/>
                    <a:gd name="T100" fmla="*/ 73 w 153"/>
                    <a:gd name="T101" fmla="*/ 126 h 131"/>
                    <a:gd name="T102" fmla="*/ 69 w 153"/>
                    <a:gd name="T103" fmla="*/ 124 h 131"/>
                    <a:gd name="T104" fmla="*/ 62 w 153"/>
                    <a:gd name="T105" fmla="*/ 120 h 131"/>
                    <a:gd name="T106" fmla="*/ 55 w 153"/>
                    <a:gd name="T107" fmla="*/ 117 h 131"/>
                    <a:gd name="T108" fmla="*/ 46 w 153"/>
                    <a:gd name="T109" fmla="*/ 116 h 131"/>
                    <a:gd name="T110" fmla="*/ 34 w 153"/>
                    <a:gd name="T111" fmla="*/ 114 h 131"/>
                    <a:gd name="T112" fmla="*/ 18 w 153"/>
                    <a:gd name="T113" fmla="*/ 115 h 131"/>
                    <a:gd name="T114" fmla="*/ 11 w 153"/>
                    <a:gd name="T115" fmla="*/ 122 h 131"/>
                    <a:gd name="T116" fmla="*/ 4 w 153"/>
                    <a:gd name="T1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31">
                      <a:moveTo>
                        <a:pt x="4" y="123"/>
                      </a:moveTo>
                      <a:lnTo>
                        <a:pt x="6" y="112"/>
                      </a:lnTo>
                      <a:lnTo>
                        <a:pt x="1" y="108"/>
                      </a:lnTo>
                      <a:lnTo>
                        <a:pt x="0" y="105"/>
                      </a:lnTo>
                      <a:lnTo>
                        <a:pt x="3" y="101"/>
                      </a:lnTo>
                      <a:lnTo>
                        <a:pt x="7" y="99"/>
                      </a:lnTo>
                      <a:lnTo>
                        <a:pt x="10" y="94"/>
                      </a:lnTo>
                      <a:lnTo>
                        <a:pt x="11" y="89"/>
                      </a:lnTo>
                      <a:lnTo>
                        <a:pt x="11" y="84"/>
                      </a:lnTo>
                      <a:lnTo>
                        <a:pt x="5" y="63"/>
                      </a:lnTo>
                      <a:lnTo>
                        <a:pt x="5" y="61"/>
                      </a:lnTo>
                      <a:lnTo>
                        <a:pt x="10" y="62"/>
                      </a:lnTo>
                      <a:lnTo>
                        <a:pt x="13" y="61"/>
                      </a:lnTo>
                      <a:lnTo>
                        <a:pt x="19" y="62"/>
                      </a:lnTo>
                      <a:lnTo>
                        <a:pt x="20" y="61"/>
                      </a:lnTo>
                      <a:lnTo>
                        <a:pt x="22" y="59"/>
                      </a:lnTo>
                      <a:lnTo>
                        <a:pt x="24" y="60"/>
                      </a:lnTo>
                      <a:lnTo>
                        <a:pt x="26" y="60"/>
                      </a:lnTo>
                      <a:lnTo>
                        <a:pt x="26" y="56"/>
                      </a:lnTo>
                      <a:lnTo>
                        <a:pt x="28" y="54"/>
                      </a:lnTo>
                      <a:lnTo>
                        <a:pt x="30" y="55"/>
                      </a:lnTo>
                      <a:lnTo>
                        <a:pt x="32" y="53"/>
                      </a:lnTo>
                      <a:lnTo>
                        <a:pt x="34" y="52"/>
                      </a:lnTo>
                      <a:lnTo>
                        <a:pt x="36" y="52"/>
                      </a:lnTo>
                      <a:lnTo>
                        <a:pt x="37" y="54"/>
                      </a:lnTo>
                      <a:lnTo>
                        <a:pt x="39" y="56"/>
                      </a:lnTo>
                      <a:lnTo>
                        <a:pt x="42" y="54"/>
                      </a:lnTo>
                      <a:lnTo>
                        <a:pt x="41" y="52"/>
                      </a:lnTo>
                      <a:lnTo>
                        <a:pt x="39" y="50"/>
                      </a:lnTo>
                      <a:lnTo>
                        <a:pt x="38" y="48"/>
                      </a:lnTo>
                      <a:lnTo>
                        <a:pt x="39" y="46"/>
                      </a:lnTo>
                      <a:lnTo>
                        <a:pt x="42" y="42"/>
                      </a:lnTo>
                      <a:lnTo>
                        <a:pt x="42" y="40"/>
                      </a:lnTo>
                      <a:lnTo>
                        <a:pt x="42" y="37"/>
                      </a:lnTo>
                      <a:lnTo>
                        <a:pt x="42" y="35"/>
                      </a:lnTo>
                      <a:lnTo>
                        <a:pt x="43" y="33"/>
                      </a:lnTo>
                      <a:lnTo>
                        <a:pt x="45" y="31"/>
                      </a:lnTo>
                      <a:lnTo>
                        <a:pt x="47" y="31"/>
                      </a:lnTo>
                      <a:lnTo>
                        <a:pt x="49" y="30"/>
                      </a:lnTo>
                      <a:lnTo>
                        <a:pt x="51" y="28"/>
                      </a:lnTo>
                      <a:lnTo>
                        <a:pt x="55" y="28"/>
                      </a:lnTo>
                      <a:lnTo>
                        <a:pt x="57" y="23"/>
                      </a:lnTo>
                      <a:lnTo>
                        <a:pt x="55" y="22"/>
                      </a:lnTo>
                      <a:lnTo>
                        <a:pt x="52" y="22"/>
                      </a:lnTo>
                      <a:lnTo>
                        <a:pt x="52" y="20"/>
                      </a:lnTo>
                      <a:lnTo>
                        <a:pt x="52" y="18"/>
                      </a:lnTo>
                      <a:lnTo>
                        <a:pt x="55" y="16"/>
                      </a:lnTo>
                      <a:lnTo>
                        <a:pt x="56" y="15"/>
                      </a:lnTo>
                      <a:lnTo>
                        <a:pt x="56" y="14"/>
                      </a:lnTo>
                      <a:lnTo>
                        <a:pt x="56" y="14"/>
                      </a:lnTo>
                      <a:lnTo>
                        <a:pt x="59" y="14"/>
                      </a:lnTo>
                      <a:lnTo>
                        <a:pt x="60" y="13"/>
                      </a:lnTo>
                      <a:lnTo>
                        <a:pt x="61" y="11"/>
                      </a:lnTo>
                      <a:lnTo>
                        <a:pt x="63" y="9"/>
                      </a:lnTo>
                      <a:lnTo>
                        <a:pt x="67" y="11"/>
                      </a:lnTo>
                      <a:lnTo>
                        <a:pt x="69" y="11"/>
                      </a:lnTo>
                      <a:lnTo>
                        <a:pt x="73" y="7"/>
                      </a:lnTo>
                      <a:lnTo>
                        <a:pt x="73" y="5"/>
                      </a:lnTo>
                      <a:lnTo>
                        <a:pt x="76" y="1"/>
                      </a:lnTo>
                      <a:lnTo>
                        <a:pt x="79" y="0"/>
                      </a:lnTo>
                      <a:lnTo>
                        <a:pt x="81" y="0"/>
                      </a:lnTo>
                      <a:lnTo>
                        <a:pt x="82" y="2"/>
                      </a:lnTo>
                      <a:lnTo>
                        <a:pt x="87" y="1"/>
                      </a:lnTo>
                      <a:lnTo>
                        <a:pt x="89" y="2"/>
                      </a:lnTo>
                      <a:lnTo>
                        <a:pt x="90" y="4"/>
                      </a:lnTo>
                      <a:lnTo>
                        <a:pt x="95" y="3"/>
                      </a:lnTo>
                      <a:lnTo>
                        <a:pt x="97" y="4"/>
                      </a:lnTo>
                      <a:lnTo>
                        <a:pt x="101" y="7"/>
                      </a:lnTo>
                      <a:lnTo>
                        <a:pt x="100" y="13"/>
                      </a:lnTo>
                      <a:lnTo>
                        <a:pt x="105" y="10"/>
                      </a:lnTo>
                      <a:lnTo>
                        <a:pt x="107" y="10"/>
                      </a:lnTo>
                      <a:lnTo>
                        <a:pt x="108" y="8"/>
                      </a:lnTo>
                      <a:lnTo>
                        <a:pt x="113" y="8"/>
                      </a:lnTo>
                      <a:lnTo>
                        <a:pt x="115" y="8"/>
                      </a:lnTo>
                      <a:lnTo>
                        <a:pt x="117" y="10"/>
                      </a:lnTo>
                      <a:lnTo>
                        <a:pt x="119" y="11"/>
                      </a:lnTo>
                      <a:lnTo>
                        <a:pt x="122" y="15"/>
                      </a:lnTo>
                      <a:lnTo>
                        <a:pt x="124" y="15"/>
                      </a:lnTo>
                      <a:lnTo>
                        <a:pt x="124" y="19"/>
                      </a:lnTo>
                      <a:lnTo>
                        <a:pt x="123" y="21"/>
                      </a:lnTo>
                      <a:lnTo>
                        <a:pt x="123" y="23"/>
                      </a:lnTo>
                      <a:lnTo>
                        <a:pt x="125" y="25"/>
                      </a:lnTo>
                      <a:lnTo>
                        <a:pt x="125" y="27"/>
                      </a:lnTo>
                      <a:lnTo>
                        <a:pt x="125" y="30"/>
                      </a:lnTo>
                      <a:lnTo>
                        <a:pt x="125" y="32"/>
                      </a:lnTo>
                      <a:lnTo>
                        <a:pt x="123" y="33"/>
                      </a:lnTo>
                      <a:lnTo>
                        <a:pt x="122" y="36"/>
                      </a:lnTo>
                      <a:lnTo>
                        <a:pt x="123" y="38"/>
                      </a:lnTo>
                      <a:lnTo>
                        <a:pt x="126" y="41"/>
                      </a:lnTo>
                      <a:lnTo>
                        <a:pt x="128" y="45"/>
                      </a:lnTo>
                      <a:lnTo>
                        <a:pt x="131" y="52"/>
                      </a:lnTo>
                      <a:lnTo>
                        <a:pt x="132" y="54"/>
                      </a:lnTo>
                      <a:lnTo>
                        <a:pt x="136" y="56"/>
                      </a:lnTo>
                      <a:lnTo>
                        <a:pt x="138" y="58"/>
                      </a:lnTo>
                      <a:lnTo>
                        <a:pt x="138" y="60"/>
                      </a:lnTo>
                      <a:lnTo>
                        <a:pt x="138" y="63"/>
                      </a:lnTo>
                      <a:lnTo>
                        <a:pt x="138" y="65"/>
                      </a:lnTo>
                      <a:lnTo>
                        <a:pt x="146" y="64"/>
                      </a:lnTo>
                      <a:lnTo>
                        <a:pt x="148" y="65"/>
                      </a:lnTo>
                      <a:lnTo>
                        <a:pt x="150" y="66"/>
                      </a:lnTo>
                      <a:lnTo>
                        <a:pt x="149" y="68"/>
                      </a:lnTo>
                      <a:lnTo>
                        <a:pt x="150" y="70"/>
                      </a:lnTo>
                      <a:lnTo>
                        <a:pt x="153" y="70"/>
                      </a:lnTo>
                      <a:lnTo>
                        <a:pt x="153" y="74"/>
                      </a:lnTo>
                      <a:lnTo>
                        <a:pt x="151" y="76"/>
                      </a:lnTo>
                      <a:lnTo>
                        <a:pt x="150" y="78"/>
                      </a:lnTo>
                      <a:lnTo>
                        <a:pt x="146" y="81"/>
                      </a:lnTo>
                      <a:lnTo>
                        <a:pt x="145" y="82"/>
                      </a:lnTo>
                      <a:lnTo>
                        <a:pt x="140" y="82"/>
                      </a:lnTo>
                      <a:lnTo>
                        <a:pt x="136" y="78"/>
                      </a:lnTo>
                      <a:lnTo>
                        <a:pt x="134" y="78"/>
                      </a:lnTo>
                      <a:lnTo>
                        <a:pt x="132" y="79"/>
                      </a:lnTo>
                      <a:lnTo>
                        <a:pt x="132" y="82"/>
                      </a:lnTo>
                      <a:lnTo>
                        <a:pt x="129" y="82"/>
                      </a:lnTo>
                      <a:lnTo>
                        <a:pt x="129" y="85"/>
                      </a:lnTo>
                      <a:lnTo>
                        <a:pt x="133" y="88"/>
                      </a:lnTo>
                      <a:lnTo>
                        <a:pt x="133" y="90"/>
                      </a:lnTo>
                      <a:lnTo>
                        <a:pt x="133" y="92"/>
                      </a:lnTo>
                      <a:lnTo>
                        <a:pt x="135" y="94"/>
                      </a:lnTo>
                      <a:lnTo>
                        <a:pt x="134" y="96"/>
                      </a:lnTo>
                      <a:lnTo>
                        <a:pt x="136" y="97"/>
                      </a:lnTo>
                      <a:lnTo>
                        <a:pt x="137" y="100"/>
                      </a:lnTo>
                      <a:lnTo>
                        <a:pt x="137" y="102"/>
                      </a:lnTo>
                      <a:lnTo>
                        <a:pt x="138" y="108"/>
                      </a:lnTo>
                      <a:lnTo>
                        <a:pt x="132" y="108"/>
                      </a:lnTo>
                      <a:lnTo>
                        <a:pt x="130" y="109"/>
                      </a:lnTo>
                      <a:lnTo>
                        <a:pt x="128" y="109"/>
                      </a:lnTo>
                      <a:lnTo>
                        <a:pt x="125" y="110"/>
                      </a:lnTo>
                      <a:lnTo>
                        <a:pt x="120" y="116"/>
                      </a:lnTo>
                      <a:lnTo>
                        <a:pt x="119" y="118"/>
                      </a:lnTo>
                      <a:lnTo>
                        <a:pt x="119" y="121"/>
                      </a:lnTo>
                      <a:lnTo>
                        <a:pt x="119" y="123"/>
                      </a:lnTo>
                      <a:lnTo>
                        <a:pt x="119" y="128"/>
                      </a:lnTo>
                      <a:lnTo>
                        <a:pt x="118" y="130"/>
                      </a:lnTo>
                      <a:lnTo>
                        <a:pt x="116" y="131"/>
                      </a:lnTo>
                      <a:lnTo>
                        <a:pt x="114" y="128"/>
                      </a:lnTo>
                      <a:lnTo>
                        <a:pt x="112" y="128"/>
                      </a:lnTo>
                      <a:lnTo>
                        <a:pt x="110" y="127"/>
                      </a:lnTo>
                      <a:lnTo>
                        <a:pt x="105" y="128"/>
                      </a:lnTo>
                      <a:lnTo>
                        <a:pt x="102" y="128"/>
                      </a:lnTo>
                      <a:lnTo>
                        <a:pt x="101" y="130"/>
                      </a:lnTo>
                      <a:lnTo>
                        <a:pt x="98" y="128"/>
                      </a:lnTo>
                      <a:lnTo>
                        <a:pt x="98" y="126"/>
                      </a:lnTo>
                      <a:lnTo>
                        <a:pt x="94" y="123"/>
                      </a:lnTo>
                      <a:lnTo>
                        <a:pt x="89" y="128"/>
                      </a:lnTo>
                      <a:lnTo>
                        <a:pt x="87" y="127"/>
                      </a:lnTo>
                      <a:lnTo>
                        <a:pt x="86" y="125"/>
                      </a:lnTo>
                      <a:lnTo>
                        <a:pt x="83" y="126"/>
                      </a:lnTo>
                      <a:lnTo>
                        <a:pt x="81" y="125"/>
                      </a:lnTo>
                      <a:lnTo>
                        <a:pt x="79" y="123"/>
                      </a:lnTo>
                      <a:lnTo>
                        <a:pt x="77" y="125"/>
                      </a:lnTo>
                      <a:lnTo>
                        <a:pt x="75" y="125"/>
                      </a:lnTo>
                      <a:lnTo>
                        <a:pt x="73" y="126"/>
                      </a:lnTo>
                      <a:lnTo>
                        <a:pt x="71" y="127"/>
                      </a:lnTo>
                      <a:lnTo>
                        <a:pt x="69" y="126"/>
                      </a:lnTo>
                      <a:lnTo>
                        <a:pt x="69" y="124"/>
                      </a:lnTo>
                      <a:lnTo>
                        <a:pt x="64" y="124"/>
                      </a:lnTo>
                      <a:lnTo>
                        <a:pt x="62" y="122"/>
                      </a:lnTo>
                      <a:lnTo>
                        <a:pt x="62" y="120"/>
                      </a:lnTo>
                      <a:lnTo>
                        <a:pt x="60" y="119"/>
                      </a:lnTo>
                      <a:lnTo>
                        <a:pt x="57" y="118"/>
                      </a:lnTo>
                      <a:lnTo>
                        <a:pt x="55" y="117"/>
                      </a:lnTo>
                      <a:lnTo>
                        <a:pt x="53" y="118"/>
                      </a:lnTo>
                      <a:lnTo>
                        <a:pt x="50" y="117"/>
                      </a:lnTo>
                      <a:lnTo>
                        <a:pt x="46" y="116"/>
                      </a:lnTo>
                      <a:lnTo>
                        <a:pt x="42" y="113"/>
                      </a:lnTo>
                      <a:lnTo>
                        <a:pt x="39" y="114"/>
                      </a:lnTo>
                      <a:lnTo>
                        <a:pt x="34" y="114"/>
                      </a:lnTo>
                      <a:lnTo>
                        <a:pt x="32" y="113"/>
                      </a:lnTo>
                      <a:lnTo>
                        <a:pt x="20" y="115"/>
                      </a:lnTo>
                      <a:lnTo>
                        <a:pt x="18" y="115"/>
                      </a:lnTo>
                      <a:lnTo>
                        <a:pt x="17" y="118"/>
                      </a:lnTo>
                      <a:lnTo>
                        <a:pt x="16" y="119"/>
                      </a:lnTo>
                      <a:lnTo>
                        <a:pt x="11" y="122"/>
                      </a:lnTo>
                      <a:lnTo>
                        <a:pt x="9" y="121"/>
                      </a:lnTo>
                      <a:lnTo>
                        <a:pt x="6" y="122"/>
                      </a:lnTo>
                      <a:lnTo>
                        <a:pt x="4" y="12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5" name="Freeform 851">
                  <a:extLst>
                    <a:ext uri="{FF2B5EF4-FFF2-40B4-BE49-F238E27FC236}">
                      <a16:creationId xmlns:a16="http://schemas.microsoft.com/office/drawing/2014/main" id="{D6763317-1AB6-4F52-9F40-3B929ADA656F}"/>
                    </a:ext>
                  </a:extLst>
                </p:cNvPr>
                <p:cNvSpPr>
                  <a:spLocks/>
                </p:cNvSpPr>
                <p:nvPr/>
              </p:nvSpPr>
              <p:spPr bwMode="gray">
                <a:xfrm>
                  <a:off x="8700938" y="4647420"/>
                  <a:ext cx="281374" cy="139026"/>
                </a:xfrm>
                <a:custGeom>
                  <a:avLst/>
                  <a:gdLst>
                    <a:gd name="T0" fmla="*/ 82 w 87"/>
                    <a:gd name="T1" fmla="*/ 27 h 43"/>
                    <a:gd name="T2" fmla="*/ 79 w 87"/>
                    <a:gd name="T3" fmla="*/ 29 h 43"/>
                    <a:gd name="T4" fmla="*/ 74 w 87"/>
                    <a:gd name="T5" fmla="*/ 25 h 43"/>
                    <a:gd name="T6" fmla="*/ 69 w 87"/>
                    <a:gd name="T7" fmla="*/ 24 h 43"/>
                    <a:gd name="T8" fmla="*/ 66 w 87"/>
                    <a:gd name="T9" fmla="*/ 25 h 43"/>
                    <a:gd name="T10" fmla="*/ 61 w 87"/>
                    <a:gd name="T11" fmla="*/ 25 h 43"/>
                    <a:gd name="T12" fmla="*/ 56 w 87"/>
                    <a:gd name="T13" fmla="*/ 27 h 43"/>
                    <a:gd name="T14" fmla="*/ 55 w 87"/>
                    <a:gd name="T15" fmla="*/ 30 h 43"/>
                    <a:gd name="T16" fmla="*/ 52 w 87"/>
                    <a:gd name="T17" fmla="*/ 31 h 43"/>
                    <a:gd name="T18" fmla="*/ 48 w 87"/>
                    <a:gd name="T19" fmla="*/ 33 h 43"/>
                    <a:gd name="T20" fmla="*/ 43 w 87"/>
                    <a:gd name="T21" fmla="*/ 31 h 43"/>
                    <a:gd name="T22" fmla="*/ 39 w 87"/>
                    <a:gd name="T23" fmla="*/ 34 h 43"/>
                    <a:gd name="T24" fmla="*/ 30 w 87"/>
                    <a:gd name="T25" fmla="*/ 37 h 43"/>
                    <a:gd name="T26" fmla="*/ 26 w 87"/>
                    <a:gd name="T27" fmla="*/ 43 h 43"/>
                    <a:gd name="T28" fmla="*/ 24 w 87"/>
                    <a:gd name="T29" fmla="*/ 43 h 43"/>
                    <a:gd name="T30" fmla="*/ 14 w 87"/>
                    <a:gd name="T31" fmla="*/ 43 h 43"/>
                    <a:gd name="T32" fmla="*/ 8 w 87"/>
                    <a:gd name="T33" fmla="*/ 38 h 43"/>
                    <a:gd name="T34" fmla="*/ 4 w 87"/>
                    <a:gd name="T35" fmla="*/ 35 h 43"/>
                    <a:gd name="T36" fmla="*/ 1 w 87"/>
                    <a:gd name="T37" fmla="*/ 31 h 43"/>
                    <a:gd name="T38" fmla="*/ 0 w 87"/>
                    <a:gd name="T39" fmla="*/ 25 h 43"/>
                    <a:gd name="T40" fmla="*/ 1 w 87"/>
                    <a:gd name="T41" fmla="*/ 22 h 43"/>
                    <a:gd name="T42" fmla="*/ 4 w 87"/>
                    <a:gd name="T43" fmla="*/ 19 h 43"/>
                    <a:gd name="T44" fmla="*/ 5 w 87"/>
                    <a:gd name="T45" fmla="*/ 19 h 43"/>
                    <a:gd name="T46" fmla="*/ 7 w 87"/>
                    <a:gd name="T47" fmla="*/ 21 h 43"/>
                    <a:gd name="T48" fmla="*/ 12 w 87"/>
                    <a:gd name="T49" fmla="*/ 20 h 43"/>
                    <a:gd name="T50" fmla="*/ 15 w 87"/>
                    <a:gd name="T51" fmla="*/ 17 h 43"/>
                    <a:gd name="T52" fmla="*/ 15 w 87"/>
                    <a:gd name="T53" fmla="*/ 15 h 43"/>
                    <a:gd name="T54" fmla="*/ 18 w 87"/>
                    <a:gd name="T55" fmla="*/ 14 h 43"/>
                    <a:gd name="T56" fmla="*/ 20 w 87"/>
                    <a:gd name="T57" fmla="*/ 12 h 43"/>
                    <a:gd name="T58" fmla="*/ 20 w 87"/>
                    <a:gd name="T59" fmla="*/ 8 h 43"/>
                    <a:gd name="T60" fmla="*/ 20 w 87"/>
                    <a:gd name="T61" fmla="*/ 7 h 43"/>
                    <a:gd name="T62" fmla="*/ 22 w 87"/>
                    <a:gd name="T63" fmla="*/ 7 h 43"/>
                    <a:gd name="T64" fmla="*/ 24 w 87"/>
                    <a:gd name="T65" fmla="*/ 4 h 43"/>
                    <a:gd name="T66" fmla="*/ 26 w 87"/>
                    <a:gd name="T67" fmla="*/ 2 h 43"/>
                    <a:gd name="T68" fmla="*/ 29 w 87"/>
                    <a:gd name="T69" fmla="*/ 2 h 43"/>
                    <a:gd name="T70" fmla="*/ 31 w 87"/>
                    <a:gd name="T71" fmla="*/ 0 h 43"/>
                    <a:gd name="T72" fmla="*/ 34 w 87"/>
                    <a:gd name="T73" fmla="*/ 2 h 43"/>
                    <a:gd name="T74" fmla="*/ 37 w 87"/>
                    <a:gd name="T75" fmla="*/ 1 h 43"/>
                    <a:gd name="T76" fmla="*/ 40 w 87"/>
                    <a:gd name="T77" fmla="*/ 0 h 43"/>
                    <a:gd name="T78" fmla="*/ 43 w 87"/>
                    <a:gd name="T79" fmla="*/ 1 h 43"/>
                    <a:gd name="T80" fmla="*/ 46 w 87"/>
                    <a:gd name="T81" fmla="*/ 4 h 43"/>
                    <a:gd name="T82" fmla="*/ 47 w 87"/>
                    <a:gd name="T83" fmla="*/ 7 h 43"/>
                    <a:gd name="T84" fmla="*/ 50 w 87"/>
                    <a:gd name="T85" fmla="*/ 8 h 43"/>
                    <a:gd name="T86" fmla="*/ 52 w 87"/>
                    <a:gd name="T87" fmla="*/ 7 h 43"/>
                    <a:gd name="T88" fmla="*/ 55 w 87"/>
                    <a:gd name="T89" fmla="*/ 4 h 43"/>
                    <a:gd name="T90" fmla="*/ 61 w 87"/>
                    <a:gd name="T91" fmla="*/ 4 h 43"/>
                    <a:gd name="T92" fmla="*/ 64 w 87"/>
                    <a:gd name="T93" fmla="*/ 6 h 43"/>
                    <a:gd name="T94" fmla="*/ 66 w 87"/>
                    <a:gd name="T95" fmla="*/ 4 h 43"/>
                    <a:gd name="T96" fmla="*/ 69 w 87"/>
                    <a:gd name="T97" fmla="*/ 3 h 43"/>
                    <a:gd name="T98" fmla="*/ 72 w 87"/>
                    <a:gd name="T99" fmla="*/ 3 h 43"/>
                    <a:gd name="T100" fmla="*/ 76 w 87"/>
                    <a:gd name="T101" fmla="*/ 3 h 43"/>
                    <a:gd name="T102" fmla="*/ 80 w 87"/>
                    <a:gd name="T103" fmla="*/ 5 h 43"/>
                    <a:gd name="T104" fmla="*/ 82 w 87"/>
                    <a:gd name="T105" fmla="*/ 7 h 43"/>
                    <a:gd name="T106" fmla="*/ 85 w 87"/>
                    <a:gd name="T107" fmla="*/ 10 h 43"/>
                    <a:gd name="T108" fmla="*/ 87 w 87"/>
                    <a:gd name="T109" fmla="*/ 10 h 43"/>
                    <a:gd name="T110" fmla="*/ 87 w 87"/>
                    <a:gd name="T111" fmla="*/ 12 h 43"/>
                    <a:gd name="T112" fmla="*/ 84 w 87"/>
                    <a:gd name="T113" fmla="*/ 21 h 43"/>
                    <a:gd name="T114" fmla="*/ 82 w 87"/>
                    <a:gd name="T11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 h="43">
                      <a:moveTo>
                        <a:pt x="82" y="27"/>
                      </a:moveTo>
                      <a:lnTo>
                        <a:pt x="79" y="29"/>
                      </a:lnTo>
                      <a:lnTo>
                        <a:pt x="74" y="25"/>
                      </a:lnTo>
                      <a:lnTo>
                        <a:pt x="69" y="24"/>
                      </a:lnTo>
                      <a:lnTo>
                        <a:pt x="66" y="25"/>
                      </a:lnTo>
                      <a:lnTo>
                        <a:pt x="61" y="25"/>
                      </a:lnTo>
                      <a:lnTo>
                        <a:pt x="56" y="27"/>
                      </a:lnTo>
                      <a:lnTo>
                        <a:pt x="55" y="30"/>
                      </a:lnTo>
                      <a:lnTo>
                        <a:pt x="52" y="31"/>
                      </a:lnTo>
                      <a:lnTo>
                        <a:pt x="48" y="33"/>
                      </a:lnTo>
                      <a:lnTo>
                        <a:pt x="43" y="31"/>
                      </a:lnTo>
                      <a:lnTo>
                        <a:pt x="39" y="34"/>
                      </a:lnTo>
                      <a:lnTo>
                        <a:pt x="30" y="37"/>
                      </a:lnTo>
                      <a:lnTo>
                        <a:pt x="26" y="43"/>
                      </a:lnTo>
                      <a:lnTo>
                        <a:pt x="24" y="43"/>
                      </a:lnTo>
                      <a:lnTo>
                        <a:pt x="14" y="43"/>
                      </a:lnTo>
                      <a:lnTo>
                        <a:pt x="8" y="38"/>
                      </a:lnTo>
                      <a:lnTo>
                        <a:pt x="4" y="35"/>
                      </a:lnTo>
                      <a:lnTo>
                        <a:pt x="1" y="31"/>
                      </a:lnTo>
                      <a:lnTo>
                        <a:pt x="0" y="25"/>
                      </a:lnTo>
                      <a:lnTo>
                        <a:pt x="1" y="22"/>
                      </a:lnTo>
                      <a:lnTo>
                        <a:pt x="4" y="19"/>
                      </a:lnTo>
                      <a:lnTo>
                        <a:pt x="5" y="19"/>
                      </a:lnTo>
                      <a:lnTo>
                        <a:pt x="7" y="21"/>
                      </a:lnTo>
                      <a:lnTo>
                        <a:pt x="12" y="20"/>
                      </a:lnTo>
                      <a:lnTo>
                        <a:pt x="15" y="17"/>
                      </a:lnTo>
                      <a:lnTo>
                        <a:pt x="15" y="15"/>
                      </a:lnTo>
                      <a:lnTo>
                        <a:pt x="18" y="14"/>
                      </a:lnTo>
                      <a:lnTo>
                        <a:pt x="20" y="12"/>
                      </a:lnTo>
                      <a:lnTo>
                        <a:pt x="20" y="8"/>
                      </a:lnTo>
                      <a:lnTo>
                        <a:pt x="20" y="7"/>
                      </a:lnTo>
                      <a:lnTo>
                        <a:pt x="22" y="7"/>
                      </a:lnTo>
                      <a:lnTo>
                        <a:pt x="24" y="4"/>
                      </a:lnTo>
                      <a:lnTo>
                        <a:pt x="26" y="2"/>
                      </a:lnTo>
                      <a:lnTo>
                        <a:pt x="29" y="2"/>
                      </a:lnTo>
                      <a:lnTo>
                        <a:pt x="31" y="0"/>
                      </a:lnTo>
                      <a:lnTo>
                        <a:pt x="34" y="2"/>
                      </a:lnTo>
                      <a:lnTo>
                        <a:pt x="37" y="1"/>
                      </a:lnTo>
                      <a:lnTo>
                        <a:pt x="40" y="0"/>
                      </a:lnTo>
                      <a:lnTo>
                        <a:pt x="43" y="1"/>
                      </a:lnTo>
                      <a:lnTo>
                        <a:pt x="46" y="4"/>
                      </a:lnTo>
                      <a:lnTo>
                        <a:pt x="47" y="7"/>
                      </a:lnTo>
                      <a:lnTo>
                        <a:pt x="50" y="8"/>
                      </a:lnTo>
                      <a:lnTo>
                        <a:pt x="52" y="7"/>
                      </a:lnTo>
                      <a:lnTo>
                        <a:pt x="55" y="4"/>
                      </a:lnTo>
                      <a:lnTo>
                        <a:pt x="61" y="4"/>
                      </a:lnTo>
                      <a:lnTo>
                        <a:pt x="64" y="6"/>
                      </a:lnTo>
                      <a:lnTo>
                        <a:pt x="66" y="4"/>
                      </a:lnTo>
                      <a:lnTo>
                        <a:pt x="69" y="3"/>
                      </a:lnTo>
                      <a:lnTo>
                        <a:pt x="72" y="3"/>
                      </a:lnTo>
                      <a:lnTo>
                        <a:pt x="76" y="3"/>
                      </a:lnTo>
                      <a:lnTo>
                        <a:pt x="80" y="5"/>
                      </a:lnTo>
                      <a:lnTo>
                        <a:pt x="82" y="7"/>
                      </a:lnTo>
                      <a:lnTo>
                        <a:pt x="85" y="10"/>
                      </a:lnTo>
                      <a:lnTo>
                        <a:pt x="87" y="10"/>
                      </a:lnTo>
                      <a:lnTo>
                        <a:pt x="87" y="12"/>
                      </a:lnTo>
                      <a:lnTo>
                        <a:pt x="84" y="21"/>
                      </a:lnTo>
                      <a:lnTo>
                        <a:pt x="82" y="2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6" name="Freeform 852">
                  <a:extLst>
                    <a:ext uri="{FF2B5EF4-FFF2-40B4-BE49-F238E27FC236}">
                      <a16:creationId xmlns:a16="http://schemas.microsoft.com/office/drawing/2014/main" id="{B1C2EEF5-9754-469F-8ED2-EFAAC053339C}"/>
                    </a:ext>
                  </a:extLst>
                </p:cNvPr>
                <p:cNvSpPr>
                  <a:spLocks/>
                </p:cNvSpPr>
                <p:nvPr/>
              </p:nvSpPr>
              <p:spPr bwMode="gray">
                <a:xfrm>
                  <a:off x="8322534" y="4815544"/>
                  <a:ext cx="12935" cy="29100"/>
                </a:xfrm>
                <a:custGeom>
                  <a:avLst/>
                  <a:gdLst>
                    <a:gd name="T0" fmla="*/ 3 w 4"/>
                    <a:gd name="T1" fmla="*/ 9 h 9"/>
                    <a:gd name="T2" fmla="*/ 4 w 4"/>
                    <a:gd name="T3" fmla="*/ 7 h 9"/>
                    <a:gd name="T4" fmla="*/ 4 w 4"/>
                    <a:gd name="T5" fmla="*/ 3 h 9"/>
                    <a:gd name="T6" fmla="*/ 4 w 4"/>
                    <a:gd name="T7" fmla="*/ 1 h 9"/>
                    <a:gd name="T8" fmla="*/ 1 w 4"/>
                    <a:gd name="T9" fmla="*/ 0 h 9"/>
                    <a:gd name="T10" fmla="*/ 1 w 4"/>
                    <a:gd name="T11" fmla="*/ 3 h 9"/>
                    <a:gd name="T12" fmla="*/ 0 w 4"/>
                    <a:gd name="T13" fmla="*/ 5 h 9"/>
                    <a:gd name="T14" fmla="*/ 3 w 4"/>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
                      <a:moveTo>
                        <a:pt x="3" y="9"/>
                      </a:moveTo>
                      <a:lnTo>
                        <a:pt x="4" y="7"/>
                      </a:lnTo>
                      <a:lnTo>
                        <a:pt x="4" y="3"/>
                      </a:lnTo>
                      <a:lnTo>
                        <a:pt x="4" y="1"/>
                      </a:lnTo>
                      <a:lnTo>
                        <a:pt x="1" y="0"/>
                      </a:lnTo>
                      <a:lnTo>
                        <a:pt x="1" y="3"/>
                      </a:lnTo>
                      <a:lnTo>
                        <a:pt x="0" y="5"/>
                      </a:lnTo>
                      <a:lnTo>
                        <a:pt x="3" y="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7" name="Freeform 928">
                  <a:extLst>
                    <a:ext uri="{FF2B5EF4-FFF2-40B4-BE49-F238E27FC236}">
                      <a16:creationId xmlns:a16="http://schemas.microsoft.com/office/drawing/2014/main" id="{A50296C9-CDAE-4A50-B92F-3CE385CBE8EA}"/>
                    </a:ext>
                  </a:extLst>
                </p:cNvPr>
                <p:cNvSpPr>
                  <a:spLocks/>
                </p:cNvSpPr>
                <p:nvPr/>
              </p:nvSpPr>
              <p:spPr bwMode="gray">
                <a:xfrm>
                  <a:off x="8523056" y="4854342"/>
                  <a:ext cx="164943" cy="113160"/>
                </a:xfrm>
                <a:custGeom>
                  <a:avLst/>
                  <a:gdLst>
                    <a:gd name="T0" fmla="*/ 39 w 51"/>
                    <a:gd name="T1" fmla="*/ 1 h 35"/>
                    <a:gd name="T2" fmla="*/ 34 w 51"/>
                    <a:gd name="T3" fmla="*/ 2 h 35"/>
                    <a:gd name="T4" fmla="*/ 32 w 51"/>
                    <a:gd name="T5" fmla="*/ 5 h 35"/>
                    <a:gd name="T6" fmla="*/ 22 w 51"/>
                    <a:gd name="T7" fmla="*/ 5 h 35"/>
                    <a:gd name="T8" fmla="*/ 17 w 51"/>
                    <a:gd name="T9" fmla="*/ 9 h 35"/>
                    <a:gd name="T10" fmla="*/ 4 w 51"/>
                    <a:gd name="T11" fmla="*/ 8 h 35"/>
                    <a:gd name="T12" fmla="*/ 0 w 51"/>
                    <a:gd name="T13" fmla="*/ 13 h 35"/>
                    <a:gd name="T14" fmla="*/ 1 w 51"/>
                    <a:gd name="T15" fmla="*/ 15 h 35"/>
                    <a:gd name="T16" fmla="*/ 2 w 51"/>
                    <a:gd name="T17" fmla="*/ 17 h 35"/>
                    <a:gd name="T18" fmla="*/ 3 w 51"/>
                    <a:gd name="T19" fmla="*/ 21 h 35"/>
                    <a:gd name="T20" fmla="*/ 3 w 51"/>
                    <a:gd name="T21" fmla="*/ 24 h 35"/>
                    <a:gd name="T22" fmla="*/ 7 w 51"/>
                    <a:gd name="T23" fmla="*/ 26 h 35"/>
                    <a:gd name="T24" fmla="*/ 8 w 51"/>
                    <a:gd name="T25" fmla="*/ 28 h 35"/>
                    <a:gd name="T26" fmla="*/ 7 w 51"/>
                    <a:gd name="T27" fmla="*/ 30 h 35"/>
                    <a:gd name="T28" fmla="*/ 4 w 51"/>
                    <a:gd name="T29" fmla="*/ 30 h 35"/>
                    <a:gd name="T30" fmla="*/ 4 w 51"/>
                    <a:gd name="T31" fmla="*/ 33 h 35"/>
                    <a:gd name="T32" fmla="*/ 9 w 51"/>
                    <a:gd name="T33" fmla="*/ 31 h 35"/>
                    <a:gd name="T34" fmla="*/ 15 w 51"/>
                    <a:gd name="T35" fmla="*/ 32 h 35"/>
                    <a:gd name="T36" fmla="*/ 19 w 51"/>
                    <a:gd name="T37" fmla="*/ 28 h 35"/>
                    <a:gd name="T38" fmla="*/ 23 w 51"/>
                    <a:gd name="T39" fmla="*/ 34 h 35"/>
                    <a:gd name="T40" fmla="*/ 24 w 51"/>
                    <a:gd name="T41" fmla="*/ 32 h 35"/>
                    <a:gd name="T42" fmla="*/ 25 w 51"/>
                    <a:gd name="T43" fmla="*/ 34 h 35"/>
                    <a:gd name="T44" fmla="*/ 28 w 51"/>
                    <a:gd name="T45" fmla="*/ 35 h 35"/>
                    <a:gd name="T46" fmla="*/ 29 w 51"/>
                    <a:gd name="T47" fmla="*/ 31 h 35"/>
                    <a:gd name="T48" fmla="*/ 29 w 51"/>
                    <a:gd name="T49" fmla="*/ 27 h 35"/>
                    <a:gd name="T50" fmla="*/ 35 w 51"/>
                    <a:gd name="T51" fmla="*/ 25 h 35"/>
                    <a:gd name="T52" fmla="*/ 36 w 51"/>
                    <a:gd name="T53" fmla="*/ 19 h 35"/>
                    <a:gd name="T54" fmla="*/ 34 w 51"/>
                    <a:gd name="T55" fmla="*/ 16 h 35"/>
                    <a:gd name="T56" fmla="*/ 41 w 51"/>
                    <a:gd name="T57" fmla="*/ 13 h 35"/>
                    <a:gd name="T58" fmla="*/ 42 w 51"/>
                    <a:gd name="T59" fmla="*/ 10 h 35"/>
                    <a:gd name="T60" fmla="*/ 45 w 51"/>
                    <a:gd name="T61" fmla="*/ 11 h 35"/>
                    <a:gd name="T62" fmla="*/ 45 w 51"/>
                    <a:gd name="T63" fmla="*/ 9 h 35"/>
                    <a:gd name="T64" fmla="*/ 46 w 51"/>
                    <a:gd name="T65" fmla="*/ 6 h 35"/>
                    <a:gd name="T66" fmla="*/ 49 w 51"/>
                    <a:gd name="T67" fmla="*/ 8 h 35"/>
                    <a:gd name="T68" fmla="*/ 51 w 51"/>
                    <a:gd name="T69" fmla="*/ 8 h 35"/>
                    <a:gd name="T70" fmla="*/ 46 w 51"/>
                    <a:gd name="T71" fmla="*/ 1 h 35"/>
                    <a:gd name="T72" fmla="*/ 42 w 51"/>
                    <a:gd name="T7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35">
                      <a:moveTo>
                        <a:pt x="42" y="0"/>
                      </a:moveTo>
                      <a:lnTo>
                        <a:pt x="39" y="1"/>
                      </a:lnTo>
                      <a:lnTo>
                        <a:pt x="39" y="3"/>
                      </a:lnTo>
                      <a:lnTo>
                        <a:pt x="34" y="2"/>
                      </a:lnTo>
                      <a:lnTo>
                        <a:pt x="33" y="2"/>
                      </a:lnTo>
                      <a:lnTo>
                        <a:pt x="32" y="5"/>
                      </a:lnTo>
                      <a:lnTo>
                        <a:pt x="26" y="4"/>
                      </a:lnTo>
                      <a:lnTo>
                        <a:pt x="22" y="5"/>
                      </a:lnTo>
                      <a:lnTo>
                        <a:pt x="20" y="8"/>
                      </a:lnTo>
                      <a:lnTo>
                        <a:pt x="17" y="9"/>
                      </a:lnTo>
                      <a:lnTo>
                        <a:pt x="8" y="8"/>
                      </a:lnTo>
                      <a:lnTo>
                        <a:pt x="4" y="8"/>
                      </a:lnTo>
                      <a:lnTo>
                        <a:pt x="1" y="11"/>
                      </a:lnTo>
                      <a:lnTo>
                        <a:pt x="0" y="13"/>
                      </a:lnTo>
                      <a:lnTo>
                        <a:pt x="0" y="14"/>
                      </a:lnTo>
                      <a:lnTo>
                        <a:pt x="1" y="15"/>
                      </a:lnTo>
                      <a:lnTo>
                        <a:pt x="2" y="15"/>
                      </a:lnTo>
                      <a:lnTo>
                        <a:pt x="2" y="17"/>
                      </a:lnTo>
                      <a:lnTo>
                        <a:pt x="2" y="19"/>
                      </a:lnTo>
                      <a:lnTo>
                        <a:pt x="3" y="21"/>
                      </a:lnTo>
                      <a:lnTo>
                        <a:pt x="3" y="23"/>
                      </a:lnTo>
                      <a:lnTo>
                        <a:pt x="3" y="24"/>
                      </a:lnTo>
                      <a:lnTo>
                        <a:pt x="6" y="25"/>
                      </a:lnTo>
                      <a:lnTo>
                        <a:pt x="7" y="26"/>
                      </a:lnTo>
                      <a:lnTo>
                        <a:pt x="7" y="27"/>
                      </a:lnTo>
                      <a:lnTo>
                        <a:pt x="8" y="28"/>
                      </a:lnTo>
                      <a:lnTo>
                        <a:pt x="8" y="29"/>
                      </a:lnTo>
                      <a:lnTo>
                        <a:pt x="7" y="30"/>
                      </a:lnTo>
                      <a:lnTo>
                        <a:pt x="5" y="31"/>
                      </a:lnTo>
                      <a:lnTo>
                        <a:pt x="4" y="30"/>
                      </a:lnTo>
                      <a:lnTo>
                        <a:pt x="2" y="31"/>
                      </a:lnTo>
                      <a:lnTo>
                        <a:pt x="4" y="33"/>
                      </a:lnTo>
                      <a:lnTo>
                        <a:pt x="8" y="33"/>
                      </a:lnTo>
                      <a:lnTo>
                        <a:pt x="9" y="31"/>
                      </a:lnTo>
                      <a:lnTo>
                        <a:pt x="11" y="33"/>
                      </a:lnTo>
                      <a:lnTo>
                        <a:pt x="15" y="32"/>
                      </a:lnTo>
                      <a:lnTo>
                        <a:pt x="17" y="28"/>
                      </a:lnTo>
                      <a:lnTo>
                        <a:pt x="19" y="28"/>
                      </a:lnTo>
                      <a:lnTo>
                        <a:pt x="22" y="34"/>
                      </a:lnTo>
                      <a:lnTo>
                        <a:pt x="23" y="34"/>
                      </a:lnTo>
                      <a:lnTo>
                        <a:pt x="23" y="32"/>
                      </a:lnTo>
                      <a:lnTo>
                        <a:pt x="24" y="32"/>
                      </a:lnTo>
                      <a:lnTo>
                        <a:pt x="24" y="33"/>
                      </a:lnTo>
                      <a:lnTo>
                        <a:pt x="25" y="34"/>
                      </a:lnTo>
                      <a:lnTo>
                        <a:pt x="27" y="35"/>
                      </a:lnTo>
                      <a:lnTo>
                        <a:pt x="28" y="35"/>
                      </a:lnTo>
                      <a:lnTo>
                        <a:pt x="29" y="34"/>
                      </a:lnTo>
                      <a:lnTo>
                        <a:pt x="29" y="31"/>
                      </a:lnTo>
                      <a:lnTo>
                        <a:pt x="30" y="29"/>
                      </a:lnTo>
                      <a:lnTo>
                        <a:pt x="29" y="27"/>
                      </a:lnTo>
                      <a:lnTo>
                        <a:pt x="32" y="25"/>
                      </a:lnTo>
                      <a:lnTo>
                        <a:pt x="35" y="25"/>
                      </a:lnTo>
                      <a:lnTo>
                        <a:pt x="36" y="22"/>
                      </a:lnTo>
                      <a:lnTo>
                        <a:pt x="36" y="19"/>
                      </a:lnTo>
                      <a:lnTo>
                        <a:pt x="34" y="17"/>
                      </a:lnTo>
                      <a:lnTo>
                        <a:pt x="34" y="16"/>
                      </a:lnTo>
                      <a:lnTo>
                        <a:pt x="35" y="14"/>
                      </a:lnTo>
                      <a:lnTo>
                        <a:pt x="41" y="13"/>
                      </a:lnTo>
                      <a:lnTo>
                        <a:pt x="42" y="12"/>
                      </a:lnTo>
                      <a:lnTo>
                        <a:pt x="42" y="10"/>
                      </a:lnTo>
                      <a:lnTo>
                        <a:pt x="44" y="10"/>
                      </a:lnTo>
                      <a:lnTo>
                        <a:pt x="45" y="11"/>
                      </a:lnTo>
                      <a:lnTo>
                        <a:pt x="45" y="10"/>
                      </a:lnTo>
                      <a:lnTo>
                        <a:pt x="45" y="9"/>
                      </a:lnTo>
                      <a:lnTo>
                        <a:pt x="45" y="8"/>
                      </a:lnTo>
                      <a:lnTo>
                        <a:pt x="46" y="6"/>
                      </a:lnTo>
                      <a:lnTo>
                        <a:pt x="47" y="6"/>
                      </a:lnTo>
                      <a:lnTo>
                        <a:pt x="49" y="8"/>
                      </a:lnTo>
                      <a:lnTo>
                        <a:pt x="50" y="8"/>
                      </a:lnTo>
                      <a:lnTo>
                        <a:pt x="51" y="8"/>
                      </a:lnTo>
                      <a:lnTo>
                        <a:pt x="48" y="5"/>
                      </a:lnTo>
                      <a:lnTo>
                        <a:pt x="46" y="1"/>
                      </a:lnTo>
                      <a:lnTo>
                        <a:pt x="44" y="0"/>
                      </a:lnTo>
                      <a:lnTo>
                        <a:pt x="42"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8" name="Freeform 929">
                  <a:extLst>
                    <a:ext uri="{FF2B5EF4-FFF2-40B4-BE49-F238E27FC236}">
                      <a16:creationId xmlns:a16="http://schemas.microsoft.com/office/drawing/2014/main" id="{AC0B975D-5200-4C91-8A36-3B53AC4F05C9}"/>
                    </a:ext>
                  </a:extLst>
                </p:cNvPr>
                <p:cNvSpPr>
                  <a:spLocks/>
                </p:cNvSpPr>
                <p:nvPr/>
              </p:nvSpPr>
              <p:spPr bwMode="gray">
                <a:xfrm>
                  <a:off x="8888520" y="5177657"/>
                  <a:ext cx="122899" cy="100227"/>
                </a:xfrm>
                <a:custGeom>
                  <a:avLst/>
                  <a:gdLst>
                    <a:gd name="T0" fmla="*/ 8 w 38"/>
                    <a:gd name="T1" fmla="*/ 31 h 31"/>
                    <a:gd name="T2" fmla="*/ 3 w 38"/>
                    <a:gd name="T3" fmla="*/ 26 h 31"/>
                    <a:gd name="T4" fmla="*/ 1 w 38"/>
                    <a:gd name="T5" fmla="*/ 21 h 31"/>
                    <a:gd name="T6" fmla="*/ 0 w 38"/>
                    <a:gd name="T7" fmla="*/ 16 h 31"/>
                    <a:gd name="T8" fmla="*/ 2 w 38"/>
                    <a:gd name="T9" fmla="*/ 5 h 31"/>
                    <a:gd name="T10" fmla="*/ 2 w 38"/>
                    <a:gd name="T11" fmla="*/ 6 h 31"/>
                    <a:gd name="T12" fmla="*/ 3 w 38"/>
                    <a:gd name="T13" fmla="*/ 6 h 31"/>
                    <a:gd name="T14" fmla="*/ 5 w 38"/>
                    <a:gd name="T15" fmla="*/ 5 h 31"/>
                    <a:gd name="T16" fmla="*/ 5 w 38"/>
                    <a:gd name="T17" fmla="*/ 3 h 31"/>
                    <a:gd name="T18" fmla="*/ 10 w 38"/>
                    <a:gd name="T19" fmla="*/ 1 h 31"/>
                    <a:gd name="T20" fmla="*/ 10 w 38"/>
                    <a:gd name="T21" fmla="*/ 1 h 31"/>
                    <a:gd name="T22" fmla="*/ 12 w 38"/>
                    <a:gd name="T23" fmla="*/ 3 h 31"/>
                    <a:gd name="T24" fmla="*/ 13 w 38"/>
                    <a:gd name="T25" fmla="*/ 3 h 31"/>
                    <a:gd name="T26" fmla="*/ 13 w 38"/>
                    <a:gd name="T27" fmla="*/ 2 h 31"/>
                    <a:gd name="T28" fmla="*/ 15 w 38"/>
                    <a:gd name="T29" fmla="*/ 1 h 31"/>
                    <a:gd name="T30" fmla="*/ 20 w 38"/>
                    <a:gd name="T31" fmla="*/ 1 h 31"/>
                    <a:gd name="T32" fmla="*/ 21 w 38"/>
                    <a:gd name="T33" fmla="*/ 0 h 31"/>
                    <a:gd name="T34" fmla="*/ 25 w 38"/>
                    <a:gd name="T35" fmla="*/ 1 h 31"/>
                    <a:gd name="T36" fmla="*/ 28 w 38"/>
                    <a:gd name="T37" fmla="*/ 1 h 31"/>
                    <a:gd name="T38" fmla="*/ 30 w 38"/>
                    <a:gd name="T39" fmla="*/ 1 h 31"/>
                    <a:gd name="T40" fmla="*/ 37 w 38"/>
                    <a:gd name="T41" fmla="*/ 7 h 31"/>
                    <a:gd name="T42" fmla="*/ 38 w 38"/>
                    <a:gd name="T43" fmla="*/ 16 h 31"/>
                    <a:gd name="T44" fmla="*/ 38 w 38"/>
                    <a:gd name="T45" fmla="*/ 21 h 31"/>
                    <a:gd name="T46" fmla="*/ 37 w 38"/>
                    <a:gd name="T47" fmla="*/ 21 h 31"/>
                    <a:gd name="T48" fmla="*/ 33 w 38"/>
                    <a:gd name="T49" fmla="*/ 25 h 31"/>
                    <a:gd name="T50" fmla="*/ 27 w 38"/>
                    <a:gd name="T51" fmla="*/ 25 h 31"/>
                    <a:gd name="T52" fmla="*/ 22 w 38"/>
                    <a:gd name="T53" fmla="*/ 27 h 31"/>
                    <a:gd name="T54" fmla="*/ 18 w 38"/>
                    <a:gd name="T55" fmla="*/ 30 h 31"/>
                    <a:gd name="T56" fmla="*/ 8 w 38"/>
                    <a:gd name="T5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1">
                      <a:moveTo>
                        <a:pt x="8" y="31"/>
                      </a:moveTo>
                      <a:lnTo>
                        <a:pt x="3" y="26"/>
                      </a:lnTo>
                      <a:lnTo>
                        <a:pt x="1" y="21"/>
                      </a:lnTo>
                      <a:lnTo>
                        <a:pt x="0" y="16"/>
                      </a:lnTo>
                      <a:lnTo>
                        <a:pt x="2" y="5"/>
                      </a:lnTo>
                      <a:lnTo>
                        <a:pt x="2" y="6"/>
                      </a:lnTo>
                      <a:lnTo>
                        <a:pt x="3" y="6"/>
                      </a:lnTo>
                      <a:lnTo>
                        <a:pt x="5" y="5"/>
                      </a:lnTo>
                      <a:lnTo>
                        <a:pt x="5" y="3"/>
                      </a:lnTo>
                      <a:lnTo>
                        <a:pt x="10" y="1"/>
                      </a:lnTo>
                      <a:lnTo>
                        <a:pt x="10" y="1"/>
                      </a:lnTo>
                      <a:lnTo>
                        <a:pt x="12" y="3"/>
                      </a:lnTo>
                      <a:lnTo>
                        <a:pt x="13" y="3"/>
                      </a:lnTo>
                      <a:lnTo>
                        <a:pt x="13" y="2"/>
                      </a:lnTo>
                      <a:lnTo>
                        <a:pt x="15" y="1"/>
                      </a:lnTo>
                      <a:lnTo>
                        <a:pt x="20" y="1"/>
                      </a:lnTo>
                      <a:lnTo>
                        <a:pt x="21" y="0"/>
                      </a:lnTo>
                      <a:lnTo>
                        <a:pt x="25" y="1"/>
                      </a:lnTo>
                      <a:lnTo>
                        <a:pt x="28" y="1"/>
                      </a:lnTo>
                      <a:lnTo>
                        <a:pt x="30" y="1"/>
                      </a:lnTo>
                      <a:lnTo>
                        <a:pt x="37" y="7"/>
                      </a:lnTo>
                      <a:lnTo>
                        <a:pt x="38" y="16"/>
                      </a:lnTo>
                      <a:lnTo>
                        <a:pt x="38" y="21"/>
                      </a:lnTo>
                      <a:lnTo>
                        <a:pt x="37" y="21"/>
                      </a:lnTo>
                      <a:lnTo>
                        <a:pt x="33" y="25"/>
                      </a:lnTo>
                      <a:lnTo>
                        <a:pt x="27" y="25"/>
                      </a:lnTo>
                      <a:lnTo>
                        <a:pt x="22" y="27"/>
                      </a:lnTo>
                      <a:lnTo>
                        <a:pt x="18" y="30"/>
                      </a:lnTo>
                      <a:lnTo>
                        <a:pt x="8" y="3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9" name="Freeform 934">
                  <a:extLst>
                    <a:ext uri="{FF2B5EF4-FFF2-40B4-BE49-F238E27FC236}">
                      <a16:creationId xmlns:a16="http://schemas.microsoft.com/office/drawing/2014/main" id="{4497BA98-7FB7-4391-B1DA-E1EB05B1A2E5}"/>
                    </a:ext>
                  </a:extLst>
                </p:cNvPr>
                <p:cNvSpPr>
                  <a:spLocks/>
                </p:cNvSpPr>
                <p:nvPr/>
              </p:nvSpPr>
              <p:spPr bwMode="gray">
                <a:xfrm>
                  <a:off x="8869113" y="4747647"/>
                  <a:ext cx="491595" cy="339481"/>
                </a:xfrm>
                <a:custGeom>
                  <a:avLst/>
                  <a:gdLst>
                    <a:gd name="T0" fmla="*/ 130 w 152"/>
                    <a:gd name="T1" fmla="*/ 103 h 105"/>
                    <a:gd name="T2" fmla="*/ 116 w 152"/>
                    <a:gd name="T3" fmla="*/ 97 h 105"/>
                    <a:gd name="T4" fmla="*/ 108 w 152"/>
                    <a:gd name="T5" fmla="*/ 95 h 105"/>
                    <a:gd name="T6" fmla="*/ 95 w 152"/>
                    <a:gd name="T7" fmla="*/ 100 h 105"/>
                    <a:gd name="T8" fmla="*/ 85 w 152"/>
                    <a:gd name="T9" fmla="*/ 105 h 105"/>
                    <a:gd name="T10" fmla="*/ 60 w 152"/>
                    <a:gd name="T11" fmla="*/ 103 h 105"/>
                    <a:gd name="T12" fmla="*/ 46 w 152"/>
                    <a:gd name="T13" fmla="*/ 102 h 105"/>
                    <a:gd name="T14" fmla="*/ 45 w 152"/>
                    <a:gd name="T15" fmla="*/ 95 h 105"/>
                    <a:gd name="T16" fmla="*/ 38 w 152"/>
                    <a:gd name="T17" fmla="*/ 93 h 105"/>
                    <a:gd name="T18" fmla="*/ 39 w 152"/>
                    <a:gd name="T19" fmla="*/ 85 h 105"/>
                    <a:gd name="T20" fmla="*/ 34 w 152"/>
                    <a:gd name="T21" fmla="*/ 84 h 105"/>
                    <a:gd name="T22" fmla="*/ 21 w 152"/>
                    <a:gd name="T23" fmla="*/ 78 h 105"/>
                    <a:gd name="T24" fmla="*/ 20 w 152"/>
                    <a:gd name="T25" fmla="*/ 71 h 105"/>
                    <a:gd name="T26" fmla="*/ 15 w 152"/>
                    <a:gd name="T27" fmla="*/ 68 h 105"/>
                    <a:gd name="T28" fmla="*/ 11 w 152"/>
                    <a:gd name="T29" fmla="*/ 59 h 105"/>
                    <a:gd name="T30" fmla="*/ 6 w 152"/>
                    <a:gd name="T31" fmla="*/ 52 h 105"/>
                    <a:gd name="T32" fmla="*/ 0 w 152"/>
                    <a:gd name="T33" fmla="*/ 50 h 105"/>
                    <a:gd name="T34" fmla="*/ 11 w 152"/>
                    <a:gd name="T35" fmla="*/ 47 h 105"/>
                    <a:gd name="T36" fmla="*/ 17 w 152"/>
                    <a:gd name="T37" fmla="*/ 39 h 105"/>
                    <a:gd name="T38" fmla="*/ 22 w 152"/>
                    <a:gd name="T39" fmla="*/ 32 h 105"/>
                    <a:gd name="T40" fmla="*/ 26 w 152"/>
                    <a:gd name="T41" fmla="*/ 24 h 105"/>
                    <a:gd name="T42" fmla="*/ 29 w 152"/>
                    <a:gd name="T43" fmla="*/ 18 h 105"/>
                    <a:gd name="T44" fmla="*/ 32 w 152"/>
                    <a:gd name="T45" fmla="*/ 13 h 105"/>
                    <a:gd name="T46" fmla="*/ 39 w 152"/>
                    <a:gd name="T47" fmla="*/ 11 h 105"/>
                    <a:gd name="T48" fmla="*/ 42 w 152"/>
                    <a:gd name="T49" fmla="*/ 7 h 105"/>
                    <a:gd name="T50" fmla="*/ 49 w 152"/>
                    <a:gd name="T51" fmla="*/ 6 h 105"/>
                    <a:gd name="T52" fmla="*/ 61 w 152"/>
                    <a:gd name="T53" fmla="*/ 8 h 105"/>
                    <a:gd name="T54" fmla="*/ 70 w 152"/>
                    <a:gd name="T55" fmla="*/ 6 h 105"/>
                    <a:gd name="T56" fmla="*/ 76 w 152"/>
                    <a:gd name="T57" fmla="*/ 11 h 105"/>
                    <a:gd name="T58" fmla="*/ 85 w 152"/>
                    <a:gd name="T59" fmla="*/ 6 h 105"/>
                    <a:gd name="T60" fmla="*/ 100 w 152"/>
                    <a:gd name="T61" fmla="*/ 0 h 105"/>
                    <a:gd name="T62" fmla="*/ 104 w 152"/>
                    <a:gd name="T63" fmla="*/ 0 h 105"/>
                    <a:gd name="T64" fmla="*/ 112 w 152"/>
                    <a:gd name="T65" fmla="*/ 7 h 105"/>
                    <a:gd name="T66" fmla="*/ 115 w 152"/>
                    <a:gd name="T67" fmla="*/ 16 h 105"/>
                    <a:gd name="T68" fmla="*/ 123 w 152"/>
                    <a:gd name="T69" fmla="*/ 28 h 105"/>
                    <a:gd name="T70" fmla="*/ 127 w 152"/>
                    <a:gd name="T71" fmla="*/ 42 h 105"/>
                    <a:gd name="T72" fmla="*/ 127 w 152"/>
                    <a:gd name="T73" fmla="*/ 52 h 105"/>
                    <a:gd name="T74" fmla="*/ 128 w 152"/>
                    <a:gd name="T75" fmla="*/ 59 h 105"/>
                    <a:gd name="T76" fmla="*/ 128 w 152"/>
                    <a:gd name="T77" fmla="*/ 65 h 105"/>
                    <a:gd name="T78" fmla="*/ 134 w 152"/>
                    <a:gd name="T79" fmla="*/ 69 h 105"/>
                    <a:gd name="T80" fmla="*/ 140 w 152"/>
                    <a:gd name="T81" fmla="*/ 67 h 105"/>
                    <a:gd name="T82" fmla="*/ 147 w 152"/>
                    <a:gd name="T83" fmla="*/ 65 h 105"/>
                    <a:gd name="T84" fmla="*/ 151 w 152"/>
                    <a:gd name="T85" fmla="*/ 66 h 105"/>
                    <a:gd name="T86" fmla="*/ 151 w 152"/>
                    <a:gd name="T87" fmla="*/ 73 h 105"/>
                    <a:gd name="T88" fmla="*/ 150 w 152"/>
                    <a:gd name="T89" fmla="*/ 78 h 105"/>
                    <a:gd name="T90" fmla="*/ 146 w 152"/>
                    <a:gd name="T91" fmla="*/ 80 h 105"/>
                    <a:gd name="T92" fmla="*/ 141 w 152"/>
                    <a:gd name="T93" fmla="*/ 85 h 105"/>
                    <a:gd name="T94" fmla="*/ 138 w 152"/>
                    <a:gd name="T95" fmla="*/ 85 h 105"/>
                    <a:gd name="T96" fmla="*/ 141 w 152"/>
                    <a:gd name="T97" fmla="*/ 80 h 105"/>
                    <a:gd name="T98" fmla="*/ 139 w 152"/>
                    <a:gd name="T99" fmla="*/ 76 h 105"/>
                    <a:gd name="T100" fmla="*/ 137 w 152"/>
                    <a:gd name="T101" fmla="*/ 86 h 105"/>
                    <a:gd name="T102" fmla="*/ 135 w 152"/>
                    <a:gd name="T103" fmla="*/ 91 h 105"/>
                    <a:gd name="T104" fmla="*/ 135 w 152"/>
                    <a:gd name="T105" fmla="*/ 9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2" h="105">
                      <a:moveTo>
                        <a:pt x="135" y="102"/>
                      </a:moveTo>
                      <a:lnTo>
                        <a:pt x="130" y="103"/>
                      </a:lnTo>
                      <a:lnTo>
                        <a:pt x="124" y="99"/>
                      </a:lnTo>
                      <a:lnTo>
                        <a:pt x="116" y="97"/>
                      </a:lnTo>
                      <a:lnTo>
                        <a:pt x="114" y="95"/>
                      </a:lnTo>
                      <a:lnTo>
                        <a:pt x="108" y="95"/>
                      </a:lnTo>
                      <a:lnTo>
                        <a:pt x="101" y="97"/>
                      </a:lnTo>
                      <a:lnTo>
                        <a:pt x="95" y="100"/>
                      </a:lnTo>
                      <a:lnTo>
                        <a:pt x="89" y="103"/>
                      </a:lnTo>
                      <a:lnTo>
                        <a:pt x="85" y="105"/>
                      </a:lnTo>
                      <a:lnTo>
                        <a:pt x="72" y="103"/>
                      </a:lnTo>
                      <a:lnTo>
                        <a:pt x="60" y="103"/>
                      </a:lnTo>
                      <a:lnTo>
                        <a:pt x="50" y="102"/>
                      </a:lnTo>
                      <a:lnTo>
                        <a:pt x="46" y="102"/>
                      </a:lnTo>
                      <a:lnTo>
                        <a:pt x="43" y="99"/>
                      </a:lnTo>
                      <a:lnTo>
                        <a:pt x="45" y="95"/>
                      </a:lnTo>
                      <a:lnTo>
                        <a:pt x="41" y="94"/>
                      </a:lnTo>
                      <a:lnTo>
                        <a:pt x="38" y="93"/>
                      </a:lnTo>
                      <a:lnTo>
                        <a:pt x="36" y="88"/>
                      </a:lnTo>
                      <a:lnTo>
                        <a:pt x="39" y="85"/>
                      </a:lnTo>
                      <a:lnTo>
                        <a:pt x="37" y="82"/>
                      </a:lnTo>
                      <a:lnTo>
                        <a:pt x="34" y="84"/>
                      </a:lnTo>
                      <a:lnTo>
                        <a:pt x="25" y="81"/>
                      </a:lnTo>
                      <a:lnTo>
                        <a:pt x="21" y="78"/>
                      </a:lnTo>
                      <a:lnTo>
                        <a:pt x="21" y="73"/>
                      </a:lnTo>
                      <a:lnTo>
                        <a:pt x="20" y="71"/>
                      </a:lnTo>
                      <a:lnTo>
                        <a:pt x="18" y="69"/>
                      </a:lnTo>
                      <a:lnTo>
                        <a:pt x="15" y="68"/>
                      </a:lnTo>
                      <a:lnTo>
                        <a:pt x="12" y="65"/>
                      </a:lnTo>
                      <a:lnTo>
                        <a:pt x="11" y="59"/>
                      </a:lnTo>
                      <a:lnTo>
                        <a:pt x="9" y="56"/>
                      </a:lnTo>
                      <a:lnTo>
                        <a:pt x="6" y="52"/>
                      </a:lnTo>
                      <a:lnTo>
                        <a:pt x="2" y="51"/>
                      </a:lnTo>
                      <a:lnTo>
                        <a:pt x="0" y="50"/>
                      </a:lnTo>
                      <a:lnTo>
                        <a:pt x="2" y="50"/>
                      </a:lnTo>
                      <a:lnTo>
                        <a:pt x="11" y="47"/>
                      </a:lnTo>
                      <a:lnTo>
                        <a:pt x="15" y="45"/>
                      </a:lnTo>
                      <a:lnTo>
                        <a:pt x="17" y="39"/>
                      </a:lnTo>
                      <a:lnTo>
                        <a:pt x="20" y="37"/>
                      </a:lnTo>
                      <a:lnTo>
                        <a:pt x="22" y="32"/>
                      </a:lnTo>
                      <a:lnTo>
                        <a:pt x="23" y="28"/>
                      </a:lnTo>
                      <a:lnTo>
                        <a:pt x="26" y="24"/>
                      </a:lnTo>
                      <a:lnTo>
                        <a:pt x="28" y="21"/>
                      </a:lnTo>
                      <a:lnTo>
                        <a:pt x="29" y="18"/>
                      </a:lnTo>
                      <a:lnTo>
                        <a:pt x="29" y="16"/>
                      </a:lnTo>
                      <a:lnTo>
                        <a:pt x="32" y="13"/>
                      </a:lnTo>
                      <a:lnTo>
                        <a:pt x="37" y="11"/>
                      </a:lnTo>
                      <a:lnTo>
                        <a:pt x="39" y="11"/>
                      </a:lnTo>
                      <a:lnTo>
                        <a:pt x="41" y="9"/>
                      </a:lnTo>
                      <a:lnTo>
                        <a:pt x="42" y="7"/>
                      </a:lnTo>
                      <a:lnTo>
                        <a:pt x="44" y="6"/>
                      </a:lnTo>
                      <a:lnTo>
                        <a:pt x="49" y="6"/>
                      </a:lnTo>
                      <a:lnTo>
                        <a:pt x="54" y="7"/>
                      </a:lnTo>
                      <a:lnTo>
                        <a:pt x="61" y="8"/>
                      </a:lnTo>
                      <a:lnTo>
                        <a:pt x="65" y="7"/>
                      </a:lnTo>
                      <a:lnTo>
                        <a:pt x="70" y="6"/>
                      </a:lnTo>
                      <a:lnTo>
                        <a:pt x="73" y="9"/>
                      </a:lnTo>
                      <a:lnTo>
                        <a:pt x="76" y="11"/>
                      </a:lnTo>
                      <a:lnTo>
                        <a:pt x="81" y="7"/>
                      </a:lnTo>
                      <a:lnTo>
                        <a:pt x="85" y="6"/>
                      </a:lnTo>
                      <a:lnTo>
                        <a:pt x="90" y="6"/>
                      </a:lnTo>
                      <a:lnTo>
                        <a:pt x="100" y="0"/>
                      </a:lnTo>
                      <a:lnTo>
                        <a:pt x="102" y="0"/>
                      </a:lnTo>
                      <a:lnTo>
                        <a:pt x="104" y="0"/>
                      </a:lnTo>
                      <a:lnTo>
                        <a:pt x="108" y="3"/>
                      </a:lnTo>
                      <a:lnTo>
                        <a:pt x="112" y="7"/>
                      </a:lnTo>
                      <a:lnTo>
                        <a:pt x="114" y="11"/>
                      </a:lnTo>
                      <a:lnTo>
                        <a:pt x="115" y="16"/>
                      </a:lnTo>
                      <a:lnTo>
                        <a:pt x="119" y="22"/>
                      </a:lnTo>
                      <a:lnTo>
                        <a:pt x="123" y="28"/>
                      </a:lnTo>
                      <a:lnTo>
                        <a:pt x="126" y="34"/>
                      </a:lnTo>
                      <a:lnTo>
                        <a:pt x="127" y="42"/>
                      </a:lnTo>
                      <a:lnTo>
                        <a:pt x="127" y="47"/>
                      </a:lnTo>
                      <a:lnTo>
                        <a:pt x="127" y="52"/>
                      </a:lnTo>
                      <a:lnTo>
                        <a:pt x="127" y="56"/>
                      </a:lnTo>
                      <a:lnTo>
                        <a:pt x="128" y="59"/>
                      </a:lnTo>
                      <a:lnTo>
                        <a:pt x="128" y="64"/>
                      </a:lnTo>
                      <a:lnTo>
                        <a:pt x="128" y="65"/>
                      </a:lnTo>
                      <a:lnTo>
                        <a:pt x="130" y="64"/>
                      </a:lnTo>
                      <a:lnTo>
                        <a:pt x="134" y="69"/>
                      </a:lnTo>
                      <a:lnTo>
                        <a:pt x="137" y="69"/>
                      </a:lnTo>
                      <a:lnTo>
                        <a:pt x="140" y="67"/>
                      </a:lnTo>
                      <a:lnTo>
                        <a:pt x="144" y="66"/>
                      </a:lnTo>
                      <a:lnTo>
                        <a:pt x="147" y="65"/>
                      </a:lnTo>
                      <a:lnTo>
                        <a:pt x="149" y="65"/>
                      </a:lnTo>
                      <a:lnTo>
                        <a:pt x="151" y="66"/>
                      </a:lnTo>
                      <a:lnTo>
                        <a:pt x="152" y="68"/>
                      </a:lnTo>
                      <a:lnTo>
                        <a:pt x="151" y="73"/>
                      </a:lnTo>
                      <a:lnTo>
                        <a:pt x="151" y="76"/>
                      </a:lnTo>
                      <a:lnTo>
                        <a:pt x="150" y="78"/>
                      </a:lnTo>
                      <a:lnTo>
                        <a:pt x="149" y="80"/>
                      </a:lnTo>
                      <a:lnTo>
                        <a:pt x="146" y="80"/>
                      </a:lnTo>
                      <a:lnTo>
                        <a:pt x="143" y="82"/>
                      </a:lnTo>
                      <a:lnTo>
                        <a:pt x="141" y="85"/>
                      </a:lnTo>
                      <a:lnTo>
                        <a:pt x="138" y="87"/>
                      </a:lnTo>
                      <a:lnTo>
                        <a:pt x="138" y="85"/>
                      </a:lnTo>
                      <a:lnTo>
                        <a:pt x="140" y="84"/>
                      </a:lnTo>
                      <a:lnTo>
                        <a:pt x="141" y="80"/>
                      </a:lnTo>
                      <a:lnTo>
                        <a:pt x="141" y="76"/>
                      </a:lnTo>
                      <a:lnTo>
                        <a:pt x="139" y="76"/>
                      </a:lnTo>
                      <a:lnTo>
                        <a:pt x="138" y="82"/>
                      </a:lnTo>
                      <a:lnTo>
                        <a:pt x="137" y="86"/>
                      </a:lnTo>
                      <a:lnTo>
                        <a:pt x="136" y="89"/>
                      </a:lnTo>
                      <a:lnTo>
                        <a:pt x="135" y="91"/>
                      </a:lnTo>
                      <a:lnTo>
                        <a:pt x="135" y="97"/>
                      </a:lnTo>
                      <a:lnTo>
                        <a:pt x="135" y="99"/>
                      </a:lnTo>
                      <a:lnTo>
                        <a:pt x="135" y="10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0" name="Gruppieren 1449">
                  <a:extLst>
                    <a:ext uri="{FF2B5EF4-FFF2-40B4-BE49-F238E27FC236}">
                      <a16:creationId xmlns:a16="http://schemas.microsoft.com/office/drawing/2014/main" id="{5AF67D4C-F57B-471C-B926-AE3C3A0F0090}"/>
                    </a:ext>
                  </a:extLst>
                </p:cNvPr>
                <p:cNvGrpSpPr/>
                <p:nvPr/>
              </p:nvGrpSpPr>
              <p:grpSpPr>
                <a:xfrm>
                  <a:off x="8956438" y="3806795"/>
                  <a:ext cx="67918" cy="109926"/>
                  <a:chOff x="8956438" y="3806795"/>
                  <a:chExt cx="67918" cy="109926"/>
                </a:xfrm>
                <a:grpFill/>
              </p:grpSpPr>
              <p:sp>
                <p:nvSpPr>
                  <p:cNvPr id="1393" name="Freeform 935">
                    <a:extLst>
                      <a:ext uri="{FF2B5EF4-FFF2-40B4-BE49-F238E27FC236}">
                        <a16:creationId xmlns:a16="http://schemas.microsoft.com/office/drawing/2014/main" id="{1823CA64-7C75-4F65-BDFE-0D1F6A3EA12D}"/>
                      </a:ext>
                    </a:extLst>
                  </p:cNvPr>
                  <p:cNvSpPr>
                    <a:spLocks/>
                  </p:cNvSpPr>
                  <p:nvPr/>
                </p:nvSpPr>
                <p:spPr bwMode="gray">
                  <a:xfrm>
                    <a:off x="8956438" y="3852058"/>
                    <a:ext cx="67918" cy="64663"/>
                  </a:xfrm>
                  <a:custGeom>
                    <a:avLst/>
                    <a:gdLst>
                      <a:gd name="T0" fmla="*/ 17 w 21"/>
                      <a:gd name="T1" fmla="*/ 0 h 20"/>
                      <a:gd name="T2" fmla="*/ 16 w 21"/>
                      <a:gd name="T3" fmla="*/ 0 h 20"/>
                      <a:gd name="T4" fmla="*/ 11 w 21"/>
                      <a:gd name="T5" fmla="*/ 1 h 20"/>
                      <a:gd name="T6" fmla="*/ 7 w 21"/>
                      <a:gd name="T7" fmla="*/ 0 h 20"/>
                      <a:gd name="T8" fmla="*/ 6 w 21"/>
                      <a:gd name="T9" fmla="*/ 4 h 20"/>
                      <a:gd name="T10" fmla="*/ 4 w 21"/>
                      <a:gd name="T11" fmla="*/ 3 h 20"/>
                      <a:gd name="T12" fmla="*/ 2 w 21"/>
                      <a:gd name="T13" fmla="*/ 4 h 20"/>
                      <a:gd name="T14" fmla="*/ 0 w 21"/>
                      <a:gd name="T15" fmla="*/ 3 h 20"/>
                      <a:gd name="T16" fmla="*/ 0 w 21"/>
                      <a:gd name="T17" fmla="*/ 10 h 20"/>
                      <a:gd name="T18" fmla="*/ 2 w 21"/>
                      <a:gd name="T19" fmla="*/ 12 h 20"/>
                      <a:gd name="T20" fmla="*/ 3 w 21"/>
                      <a:gd name="T21" fmla="*/ 13 h 20"/>
                      <a:gd name="T22" fmla="*/ 3 w 21"/>
                      <a:gd name="T23" fmla="*/ 16 h 20"/>
                      <a:gd name="T24" fmla="*/ 2 w 21"/>
                      <a:gd name="T25" fmla="*/ 18 h 20"/>
                      <a:gd name="T26" fmla="*/ 2 w 21"/>
                      <a:gd name="T27" fmla="*/ 20 h 20"/>
                      <a:gd name="T28" fmla="*/ 4 w 21"/>
                      <a:gd name="T29" fmla="*/ 17 h 20"/>
                      <a:gd name="T30" fmla="*/ 6 w 21"/>
                      <a:gd name="T31" fmla="*/ 13 h 20"/>
                      <a:gd name="T32" fmla="*/ 7 w 21"/>
                      <a:gd name="T33" fmla="*/ 10 h 20"/>
                      <a:gd name="T34" fmla="*/ 11 w 21"/>
                      <a:gd name="T35" fmla="*/ 11 h 20"/>
                      <a:gd name="T36" fmla="*/ 12 w 21"/>
                      <a:gd name="T37" fmla="*/ 11 h 20"/>
                      <a:gd name="T38" fmla="*/ 14 w 21"/>
                      <a:gd name="T39" fmla="*/ 10 h 20"/>
                      <a:gd name="T40" fmla="*/ 15 w 21"/>
                      <a:gd name="T41" fmla="*/ 8 h 20"/>
                      <a:gd name="T42" fmla="*/ 17 w 21"/>
                      <a:gd name="T43" fmla="*/ 7 h 20"/>
                      <a:gd name="T44" fmla="*/ 19 w 21"/>
                      <a:gd name="T45" fmla="*/ 5 h 20"/>
                      <a:gd name="T46" fmla="*/ 21 w 21"/>
                      <a:gd name="T47" fmla="*/ 5 h 20"/>
                      <a:gd name="T48" fmla="*/ 21 w 21"/>
                      <a:gd name="T49" fmla="*/ 4 h 20"/>
                      <a:gd name="T50" fmla="*/ 19 w 21"/>
                      <a:gd name="T51" fmla="*/ 1 h 20"/>
                      <a:gd name="T52" fmla="*/ 17 w 21"/>
                      <a:gd name="T53" fmla="*/ 1 h 20"/>
                      <a:gd name="T54" fmla="*/ 17 w 21"/>
                      <a:gd name="T5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 h="20">
                        <a:moveTo>
                          <a:pt x="17" y="0"/>
                        </a:moveTo>
                        <a:lnTo>
                          <a:pt x="16" y="0"/>
                        </a:lnTo>
                        <a:lnTo>
                          <a:pt x="11" y="1"/>
                        </a:lnTo>
                        <a:lnTo>
                          <a:pt x="7" y="0"/>
                        </a:lnTo>
                        <a:lnTo>
                          <a:pt x="6" y="4"/>
                        </a:lnTo>
                        <a:lnTo>
                          <a:pt x="4" y="3"/>
                        </a:lnTo>
                        <a:lnTo>
                          <a:pt x="2" y="4"/>
                        </a:lnTo>
                        <a:lnTo>
                          <a:pt x="0" y="3"/>
                        </a:lnTo>
                        <a:lnTo>
                          <a:pt x="0" y="10"/>
                        </a:lnTo>
                        <a:lnTo>
                          <a:pt x="2" y="12"/>
                        </a:lnTo>
                        <a:lnTo>
                          <a:pt x="3" y="13"/>
                        </a:lnTo>
                        <a:lnTo>
                          <a:pt x="3" y="16"/>
                        </a:lnTo>
                        <a:lnTo>
                          <a:pt x="2" y="18"/>
                        </a:lnTo>
                        <a:lnTo>
                          <a:pt x="2" y="20"/>
                        </a:lnTo>
                        <a:lnTo>
                          <a:pt x="4" y="17"/>
                        </a:lnTo>
                        <a:lnTo>
                          <a:pt x="6" y="13"/>
                        </a:lnTo>
                        <a:lnTo>
                          <a:pt x="7" y="10"/>
                        </a:lnTo>
                        <a:lnTo>
                          <a:pt x="11" y="11"/>
                        </a:lnTo>
                        <a:lnTo>
                          <a:pt x="12" y="11"/>
                        </a:lnTo>
                        <a:lnTo>
                          <a:pt x="14" y="10"/>
                        </a:lnTo>
                        <a:lnTo>
                          <a:pt x="15" y="8"/>
                        </a:lnTo>
                        <a:lnTo>
                          <a:pt x="17" y="7"/>
                        </a:lnTo>
                        <a:lnTo>
                          <a:pt x="19" y="5"/>
                        </a:lnTo>
                        <a:lnTo>
                          <a:pt x="21" y="5"/>
                        </a:lnTo>
                        <a:lnTo>
                          <a:pt x="21" y="4"/>
                        </a:lnTo>
                        <a:lnTo>
                          <a:pt x="19" y="1"/>
                        </a:lnTo>
                        <a:lnTo>
                          <a:pt x="17" y="1"/>
                        </a:lnTo>
                        <a:lnTo>
                          <a:pt x="17"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4" name="Freeform 936">
                    <a:extLst>
                      <a:ext uri="{FF2B5EF4-FFF2-40B4-BE49-F238E27FC236}">
                        <a16:creationId xmlns:a16="http://schemas.microsoft.com/office/drawing/2014/main" id="{0D386BEC-7757-46FB-978C-02AA392D4383}"/>
                      </a:ext>
                    </a:extLst>
                  </p:cNvPr>
                  <p:cNvSpPr>
                    <a:spLocks/>
                  </p:cNvSpPr>
                  <p:nvPr/>
                </p:nvSpPr>
                <p:spPr bwMode="gray">
                  <a:xfrm>
                    <a:off x="8962907" y="3806795"/>
                    <a:ext cx="48511" cy="35564"/>
                  </a:xfrm>
                  <a:custGeom>
                    <a:avLst/>
                    <a:gdLst>
                      <a:gd name="T0" fmla="*/ 5 w 15"/>
                      <a:gd name="T1" fmla="*/ 4 h 11"/>
                      <a:gd name="T2" fmla="*/ 1 w 15"/>
                      <a:gd name="T3" fmla="*/ 5 h 11"/>
                      <a:gd name="T4" fmla="*/ 0 w 15"/>
                      <a:gd name="T5" fmla="*/ 5 h 11"/>
                      <a:gd name="T6" fmla="*/ 1 w 15"/>
                      <a:gd name="T7" fmla="*/ 6 h 11"/>
                      <a:gd name="T8" fmla="*/ 4 w 15"/>
                      <a:gd name="T9" fmla="*/ 6 h 11"/>
                      <a:gd name="T10" fmla="*/ 5 w 15"/>
                      <a:gd name="T11" fmla="*/ 8 h 11"/>
                      <a:gd name="T12" fmla="*/ 6 w 15"/>
                      <a:gd name="T13" fmla="*/ 11 h 11"/>
                      <a:gd name="T14" fmla="*/ 9 w 15"/>
                      <a:gd name="T15" fmla="*/ 11 h 11"/>
                      <a:gd name="T16" fmla="*/ 10 w 15"/>
                      <a:gd name="T17" fmla="*/ 8 h 11"/>
                      <a:gd name="T18" fmla="*/ 15 w 15"/>
                      <a:gd name="T19" fmla="*/ 6 h 11"/>
                      <a:gd name="T20" fmla="*/ 15 w 15"/>
                      <a:gd name="T21" fmla="*/ 4 h 11"/>
                      <a:gd name="T22" fmla="*/ 13 w 15"/>
                      <a:gd name="T23" fmla="*/ 2 h 11"/>
                      <a:gd name="T24" fmla="*/ 12 w 15"/>
                      <a:gd name="T25" fmla="*/ 2 h 11"/>
                      <a:gd name="T26" fmla="*/ 10 w 15"/>
                      <a:gd name="T27" fmla="*/ 0 h 11"/>
                      <a:gd name="T28" fmla="*/ 9 w 15"/>
                      <a:gd name="T29" fmla="*/ 0 h 11"/>
                      <a:gd name="T30" fmla="*/ 7 w 15"/>
                      <a:gd name="T31" fmla="*/ 3 h 11"/>
                      <a:gd name="T32" fmla="*/ 5 w 15"/>
                      <a:gd name="T3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1">
                        <a:moveTo>
                          <a:pt x="5" y="4"/>
                        </a:moveTo>
                        <a:lnTo>
                          <a:pt x="1" y="5"/>
                        </a:lnTo>
                        <a:lnTo>
                          <a:pt x="0" y="5"/>
                        </a:lnTo>
                        <a:lnTo>
                          <a:pt x="1" y="6"/>
                        </a:lnTo>
                        <a:lnTo>
                          <a:pt x="4" y="6"/>
                        </a:lnTo>
                        <a:lnTo>
                          <a:pt x="5" y="8"/>
                        </a:lnTo>
                        <a:lnTo>
                          <a:pt x="6" y="11"/>
                        </a:lnTo>
                        <a:lnTo>
                          <a:pt x="9" y="11"/>
                        </a:lnTo>
                        <a:lnTo>
                          <a:pt x="10" y="8"/>
                        </a:lnTo>
                        <a:lnTo>
                          <a:pt x="15" y="6"/>
                        </a:lnTo>
                        <a:lnTo>
                          <a:pt x="15" y="4"/>
                        </a:lnTo>
                        <a:lnTo>
                          <a:pt x="13" y="2"/>
                        </a:lnTo>
                        <a:lnTo>
                          <a:pt x="12" y="2"/>
                        </a:lnTo>
                        <a:lnTo>
                          <a:pt x="10" y="0"/>
                        </a:lnTo>
                        <a:lnTo>
                          <a:pt x="9" y="0"/>
                        </a:lnTo>
                        <a:lnTo>
                          <a:pt x="7" y="3"/>
                        </a:lnTo>
                        <a:lnTo>
                          <a:pt x="5"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1" name="Freeform 937">
                  <a:extLst>
                    <a:ext uri="{FF2B5EF4-FFF2-40B4-BE49-F238E27FC236}">
                      <a16:creationId xmlns:a16="http://schemas.microsoft.com/office/drawing/2014/main" id="{CC4BD3FA-64F6-45B2-8050-6902CB1953FA}"/>
                    </a:ext>
                  </a:extLst>
                </p:cNvPr>
                <p:cNvSpPr>
                  <a:spLocks/>
                </p:cNvSpPr>
                <p:nvPr/>
              </p:nvSpPr>
              <p:spPr bwMode="gray">
                <a:xfrm>
                  <a:off x="9034063" y="3745366"/>
                  <a:ext cx="252267" cy="206922"/>
                </a:xfrm>
                <a:custGeom>
                  <a:avLst/>
                  <a:gdLst>
                    <a:gd name="T0" fmla="*/ 63 w 137"/>
                    <a:gd name="T1" fmla="*/ 0 h 113"/>
                    <a:gd name="T2" fmla="*/ 72 w 137"/>
                    <a:gd name="T3" fmla="*/ 3 h 113"/>
                    <a:gd name="T4" fmla="*/ 82 w 137"/>
                    <a:gd name="T5" fmla="*/ 7 h 113"/>
                    <a:gd name="T6" fmla="*/ 94 w 137"/>
                    <a:gd name="T7" fmla="*/ 11 h 113"/>
                    <a:gd name="T8" fmla="*/ 123 w 137"/>
                    <a:gd name="T9" fmla="*/ 14 h 113"/>
                    <a:gd name="T10" fmla="*/ 130 w 137"/>
                    <a:gd name="T11" fmla="*/ 8 h 113"/>
                    <a:gd name="T12" fmla="*/ 136 w 137"/>
                    <a:gd name="T13" fmla="*/ 12 h 113"/>
                    <a:gd name="T14" fmla="*/ 136 w 137"/>
                    <a:gd name="T15" fmla="*/ 20 h 113"/>
                    <a:gd name="T16" fmla="*/ 126 w 137"/>
                    <a:gd name="T17" fmla="*/ 33 h 113"/>
                    <a:gd name="T18" fmla="*/ 124 w 137"/>
                    <a:gd name="T19" fmla="*/ 47 h 113"/>
                    <a:gd name="T20" fmla="*/ 115 w 137"/>
                    <a:gd name="T21" fmla="*/ 79 h 113"/>
                    <a:gd name="T22" fmla="*/ 121 w 137"/>
                    <a:gd name="T23" fmla="*/ 83 h 113"/>
                    <a:gd name="T24" fmla="*/ 134 w 137"/>
                    <a:gd name="T25" fmla="*/ 91 h 113"/>
                    <a:gd name="T26" fmla="*/ 128 w 137"/>
                    <a:gd name="T27" fmla="*/ 99 h 113"/>
                    <a:gd name="T28" fmla="*/ 120 w 137"/>
                    <a:gd name="T29" fmla="*/ 90 h 113"/>
                    <a:gd name="T30" fmla="*/ 118 w 137"/>
                    <a:gd name="T31" fmla="*/ 101 h 113"/>
                    <a:gd name="T32" fmla="*/ 115 w 137"/>
                    <a:gd name="T33" fmla="*/ 113 h 113"/>
                    <a:gd name="T34" fmla="*/ 106 w 137"/>
                    <a:gd name="T35" fmla="*/ 110 h 113"/>
                    <a:gd name="T36" fmla="*/ 94 w 137"/>
                    <a:gd name="T37" fmla="*/ 113 h 113"/>
                    <a:gd name="T38" fmla="*/ 79 w 137"/>
                    <a:gd name="T39" fmla="*/ 103 h 113"/>
                    <a:gd name="T40" fmla="*/ 68 w 137"/>
                    <a:gd name="T41" fmla="*/ 95 h 113"/>
                    <a:gd name="T42" fmla="*/ 53 w 137"/>
                    <a:gd name="T43" fmla="*/ 88 h 113"/>
                    <a:gd name="T44" fmla="*/ 33 w 137"/>
                    <a:gd name="T45" fmla="*/ 95 h 113"/>
                    <a:gd name="T46" fmla="*/ 26 w 137"/>
                    <a:gd name="T47" fmla="*/ 98 h 113"/>
                    <a:gd name="T48" fmla="*/ 29 w 137"/>
                    <a:gd name="T49" fmla="*/ 79 h 113"/>
                    <a:gd name="T50" fmla="*/ 31 w 137"/>
                    <a:gd name="T51" fmla="*/ 71 h 113"/>
                    <a:gd name="T52" fmla="*/ 22 w 137"/>
                    <a:gd name="T53" fmla="*/ 74 h 113"/>
                    <a:gd name="T54" fmla="*/ 15 w 137"/>
                    <a:gd name="T55" fmla="*/ 72 h 113"/>
                    <a:gd name="T56" fmla="*/ 8 w 137"/>
                    <a:gd name="T57" fmla="*/ 71 h 113"/>
                    <a:gd name="T58" fmla="*/ 3 w 137"/>
                    <a:gd name="T59" fmla="*/ 61 h 113"/>
                    <a:gd name="T60" fmla="*/ 4 w 137"/>
                    <a:gd name="T61" fmla="*/ 51 h 113"/>
                    <a:gd name="T62" fmla="*/ 9 w 137"/>
                    <a:gd name="T63" fmla="*/ 48 h 113"/>
                    <a:gd name="T64" fmla="*/ 2 w 137"/>
                    <a:gd name="T65" fmla="*/ 41 h 113"/>
                    <a:gd name="T66" fmla="*/ 3 w 137"/>
                    <a:gd name="T67" fmla="*/ 36 h 113"/>
                    <a:gd name="T68" fmla="*/ 2 w 137"/>
                    <a:gd name="T69" fmla="*/ 26 h 113"/>
                    <a:gd name="T70" fmla="*/ 18 w 137"/>
                    <a:gd name="T71" fmla="*/ 19 h 113"/>
                    <a:gd name="T72" fmla="*/ 20 w 137"/>
                    <a:gd name="T73" fmla="*/ 16 h 113"/>
                    <a:gd name="T74" fmla="*/ 28 w 137"/>
                    <a:gd name="T75" fmla="*/ 11 h 113"/>
                    <a:gd name="T76" fmla="*/ 40 w 137"/>
                    <a:gd name="T77" fmla="*/ 7 h 113"/>
                    <a:gd name="T78" fmla="*/ 56 w 137"/>
                    <a:gd name="T79" fmla="*/ 9 h 113"/>
                    <a:gd name="T80" fmla="*/ 58 w 137"/>
                    <a:gd name="T81" fmla="*/ 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13">
                      <a:moveTo>
                        <a:pt x="62" y="3"/>
                      </a:moveTo>
                      <a:cubicBezTo>
                        <a:pt x="63" y="0"/>
                        <a:pt x="63" y="0"/>
                        <a:pt x="63" y="0"/>
                      </a:cubicBezTo>
                      <a:cubicBezTo>
                        <a:pt x="68" y="5"/>
                        <a:pt x="68" y="5"/>
                        <a:pt x="68" y="5"/>
                      </a:cubicBezTo>
                      <a:cubicBezTo>
                        <a:pt x="72" y="3"/>
                        <a:pt x="72" y="3"/>
                        <a:pt x="72" y="3"/>
                      </a:cubicBezTo>
                      <a:cubicBezTo>
                        <a:pt x="76" y="4"/>
                        <a:pt x="76" y="4"/>
                        <a:pt x="76" y="4"/>
                      </a:cubicBezTo>
                      <a:cubicBezTo>
                        <a:pt x="82" y="7"/>
                        <a:pt x="82" y="7"/>
                        <a:pt x="82" y="7"/>
                      </a:cubicBezTo>
                      <a:cubicBezTo>
                        <a:pt x="92" y="8"/>
                        <a:pt x="92" y="8"/>
                        <a:pt x="92" y="8"/>
                      </a:cubicBezTo>
                      <a:cubicBezTo>
                        <a:pt x="94" y="11"/>
                        <a:pt x="94" y="11"/>
                        <a:pt x="94" y="11"/>
                      </a:cubicBezTo>
                      <a:cubicBezTo>
                        <a:pt x="100" y="13"/>
                        <a:pt x="100" y="13"/>
                        <a:pt x="100" y="13"/>
                      </a:cubicBezTo>
                      <a:cubicBezTo>
                        <a:pt x="123" y="14"/>
                        <a:pt x="123" y="14"/>
                        <a:pt x="123" y="14"/>
                      </a:cubicBezTo>
                      <a:cubicBezTo>
                        <a:pt x="129" y="11"/>
                        <a:pt x="129" y="11"/>
                        <a:pt x="129" y="11"/>
                      </a:cubicBezTo>
                      <a:cubicBezTo>
                        <a:pt x="130" y="8"/>
                        <a:pt x="130" y="8"/>
                        <a:pt x="130" y="8"/>
                      </a:cubicBezTo>
                      <a:cubicBezTo>
                        <a:pt x="133" y="8"/>
                        <a:pt x="133" y="8"/>
                        <a:pt x="133" y="8"/>
                      </a:cubicBezTo>
                      <a:cubicBezTo>
                        <a:pt x="136" y="12"/>
                        <a:pt x="136" y="12"/>
                        <a:pt x="136" y="12"/>
                      </a:cubicBezTo>
                      <a:cubicBezTo>
                        <a:pt x="137" y="16"/>
                        <a:pt x="137" y="16"/>
                        <a:pt x="137" y="16"/>
                      </a:cubicBezTo>
                      <a:cubicBezTo>
                        <a:pt x="136" y="20"/>
                        <a:pt x="136" y="20"/>
                        <a:pt x="136" y="20"/>
                      </a:cubicBezTo>
                      <a:cubicBezTo>
                        <a:pt x="130" y="25"/>
                        <a:pt x="130" y="25"/>
                        <a:pt x="130" y="25"/>
                      </a:cubicBezTo>
                      <a:cubicBezTo>
                        <a:pt x="126" y="33"/>
                        <a:pt x="126" y="33"/>
                        <a:pt x="126" y="33"/>
                      </a:cubicBezTo>
                      <a:cubicBezTo>
                        <a:pt x="122" y="40"/>
                        <a:pt x="122" y="40"/>
                        <a:pt x="122" y="40"/>
                      </a:cubicBezTo>
                      <a:cubicBezTo>
                        <a:pt x="124" y="47"/>
                        <a:pt x="124" y="47"/>
                        <a:pt x="124" y="47"/>
                      </a:cubicBezTo>
                      <a:cubicBezTo>
                        <a:pt x="123" y="56"/>
                        <a:pt x="123" y="56"/>
                        <a:pt x="123" y="56"/>
                      </a:cubicBezTo>
                      <a:cubicBezTo>
                        <a:pt x="130" y="73"/>
                        <a:pt x="118" y="69"/>
                        <a:pt x="115" y="79"/>
                      </a:cubicBezTo>
                      <a:cubicBezTo>
                        <a:pt x="117" y="83"/>
                        <a:pt x="117" y="83"/>
                        <a:pt x="117" y="83"/>
                      </a:cubicBezTo>
                      <a:cubicBezTo>
                        <a:pt x="121" y="83"/>
                        <a:pt x="121" y="83"/>
                        <a:pt x="121" y="83"/>
                      </a:cubicBezTo>
                      <a:cubicBezTo>
                        <a:pt x="128" y="83"/>
                        <a:pt x="128" y="83"/>
                        <a:pt x="128" y="83"/>
                      </a:cubicBezTo>
                      <a:cubicBezTo>
                        <a:pt x="134" y="91"/>
                        <a:pt x="134" y="91"/>
                        <a:pt x="134" y="91"/>
                      </a:cubicBezTo>
                      <a:cubicBezTo>
                        <a:pt x="133" y="99"/>
                        <a:pt x="133" y="99"/>
                        <a:pt x="133" y="99"/>
                      </a:cubicBezTo>
                      <a:cubicBezTo>
                        <a:pt x="128" y="99"/>
                        <a:pt x="128" y="99"/>
                        <a:pt x="128" y="99"/>
                      </a:cubicBezTo>
                      <a:cubicBezTo>
                        <a:pt x="124" y="94"/>
                        <a:pt x="124" y="94"/>
                        <a:pt x="124" y="94"/>
                      </a:cubicBezTo>
                      <a:cubicBezTo>
                        <a:pt x="120" y="90"/>
                        <a:pt x="120" y="90"/>
                        <a:pt x="120" y="90"/>
                      </a:cubicBezTo>
                      <a:cubicBezTo>
                        <a:pt x="120" y="97"/>
                        <a:pt x="120" y="97"/>
                        <a:pt x="120" y="97"/>
                      </a:cubicBezTo>
                      <a:cubicBezTo>
                        <a:pt x="118" y="101"/>
                        <a:pt x="118" y="101"/>
                        <a:pt x="118" y="101"/>
                      </a:cubicBezTo>
                      <a:cubicBezTo>
                        <a:pt x="114" y="109"/>
                        <a:pt x="114" y="109"/>
                        <a:pt x="114" y="109"/>
                      </a:cubicBezTo>
                      <a:cubicBezTo>
                        <a:pt x="115" y="113"/>
                        <a:pt x="115" y="113"/>
                        <a:pt x="115" y="113"/>
                      </a:cubicBezTo>
                      <a:cubicBezTo>
                        <a:pt x="115" y="112"/>
                        <a:pt x="115" y="112"/>
                        <a:pt x="115" y="112"/>
                      </a:cubicBezTo>
                      <a:cubicBezTo>
                        <a:pt x="106" y="110"/>
                        <a:pt x="106" y="110"/>
                        <a:pt x="106" y="110"/>
                      </a:cubicBezTo>
                      <a:cubicBezTo>
                        <a:pt x="98" y="111"/>
                        <a:pt x="98" y="111"/>
                        <a:pt x="98" y="111"/>
                      </a:cubicBezTo>
                      <a:cubicBezTo>
                        <a:pt x="94" y="113"/>
                        <a:pt x="94" y="113"/>
                        <a:pt x="94" y="113"/>
                      </a:cubicBezTo>
                      <a:cubicBezTo>
                        <a:pt x="90" y="113"/>
                        <a:pt x="90" y="113"/>
                        <a:pt x="90" y="113"/>
                      </a:cubicBezTo>
                      <a:cubicBezTo>
                        <a:pt x="79" y="103"/>
                        <a:pt x="79" y="103"/>
                        <a:pt x="79" y="103"/>
                      </a:cubicBezTo>
                      <a:cubicBezTo>
                        <a:pt x="76" y="98"/>
                        <a:pt x="76" y="98"/>
                        <a:pt x="76" y="98"/>
                      </a:cubicBezTo>
                      <a:cubicBezTo>
                        <a:pt x="68" y="95"/>
                        <a:pt x="68" y="95"/>
                        <a:pt x="68" y="95"/>
                      </a:cubicBezTo>
                      <a:cubicBezTo>
                        <a:pt x="62" y="90"/>
                        <a:pt x="62" y="90"/>
                        <a:pt x="62" y="90"/>
                      </a:cubicBezTo>
                      <a:cubicBezTo>
                        <a:pt x="53" y="88"/>
                        <a:pt x="53" y="88"/>
                        <a:pt x="53" y="88"/>
                      </a:cubicBezTo>
                      <a:cubicBezTo>
                        <a:pt x="40" y="90"/>
                        <a:pt x="40" y="90"/>
                        <a:pt x="40" y="90"/>
                      </a:cubicBezTo>
                      <a:cubicBezTo>
                        <a:pt x="33" y="95"/>
                        <a:pt x="33" y="95"/>
                        <a:pt x="33" y="95"/>
                      </a:cubicBezTo>
                      <a:cubicBezTo>
                        <a:pt x="29" y="95"/>
                        <a:pt x="29" y="95"/>
                        <a:pt x="29" y="95"/>
                      </a:cubicBezTo>
                      <a:cubicBezTo>
                        <a:pt x="26" y="98"/>
                        <a:pt x="26" y="98"/>
                        <a:pt x="26" y="98"/>
                      </a:cubicBezTo>
                      <a:cubicBezTo>
                        <a:pt x="28" y="92"/>
                        <a:pt x="28" y="92"/>
                        <a:pt x="28" y="92"/>
                      </a:cubicBezTo>
                      <a:cubicBezTo>
                        <a:pt x="29" y="79"/>
                        <a:pt x="29" y="79"/>
                        <a:pt x="29" y="79"/>
                      </a:cubicBezTo>
                      <a:cubicBezTo>
                        <a:pt x="31" y="74"/>
                        <a:pt x="31" y="74"/>
                        <a:pt x="31" y="74"/>
                      </a:cubicBezTo>
                      <a:cubicBezTo>
                        <a:pt x="31" y="71"/>
                        <a:pt x="31" y="71"/>
                        <a:pt x="31" y="71"/>
                      </a:cubicBezTo>
                      <a:cubicBezTo>
                        <a:pt x="24" y="70"/>
                        <a:pt x="24" y="70"/>
                        <a:pt x="24" y="70"/>
                      </a:cubicBezTo>
                      <a:cubicBezTo>
                        <a:pt x="22" y="74"/>
                        <a:pt x="22" y="74"/>
                        <a:pt x="22" y="74"/>
                      </a:cubicBezTo>
                      <a:cubicBezTo>
                        <a:pt x="18" y="77"/>
                        <a:pt x="18" y="77"/>
                        <a:pt x="18" y="77"/>
                      </a:cubicBezTo>
                      <a:cubicBezTo>
                        <a:pt x="15" y="72"/>
                        <a:pt x="15" y="72"/>
                        <a:pt x="15" y="72"/>
                      </a:cubicBezTo>
                      <a:cubicBezTo>
                        <a:pt x="12" y="72"/>
                        <a:pt x="12" y="72"/>
                        <a:pt x="12" y="72"/>
                      </a:cubicBezTo>
                      <a:cubicBezTo>
                        <a:pt x="8" y="71"/>
                        <a:pt x="8" y="71"/>
                        <a:pt x="8" y="71"/>
                      </a:cubicBezTo>
                      <a:cubicBezTo>
                        <a:pt x="6" y="65"/>
                        <a:pt x="6" y="65"/>
                        <a:pt x="6" y="65"/>
                      </a:cubicBezTo>
                      <a:cubicBezTo>
                        <a:pt x="3" y="61"/>
                        <a:pt x="3" y="61"/>
                        <a:pt x="3" y="61"/>
                      </a:cubicBezTo>
                      <a:cubicBezTo>
                        <a:pt x="2" y="56"/>
                        <a:pt x="2" y="56"/>
                        <a:pt x="2" y="56"/>
                      </a:cubicBezTo>
                      <a:cubicBezTo>
                        <a:pt x="4" y="51"/>
                        <a:pt x="4" y="51"/>
                        <a:pt x="4" y="51"/>
                      </a:cubicBezTo>
                      <a:cubicBezTo>
                        <a:pt x="10" y="50"/>
                        <a:pt x="10" y="50"/>
                        <a:pt x="10" y="50"/>
                      </a:cubicBezTo>
                      <a:cubicBezTo>
                        <a:pt x="9" y="48"/>
                        <a:pt x="9" y="48"/>
                        <a:pt x="9" y="48"/>
                      </a:cubicBezTo>
                      <a:cubicBezTo>
                        <a:pt x="2" y="47"/>
                        <a:pt x="2" y="47"/>
                        <a:pt x="2" y="47"/>
                      </a:cubicBezTo>
                      <a:cubicBezTo>
                        <a:pt x="2" y="41"/>
                        <a:pt x="2" y="41"/>
                        <a:pt x="2" y="41"/>
                      </a:cubicBezTo>
                      <a:cubicBezTo>
                        <a:pt x="3" y="39"/>
                        <a:pt x="3" y="39"/>
                        <a:pt x="3" y="39"/>
                      </a:cubicBezTo>
                      <a:cubicBezTo>
                        <a:pt x="3" y="36"/>
                        <a:pt x="3" y="36"/>
                        <a:pt x="3" y="36"/>
                      </a:cubicBezTo>
                      <a:cubicBezTo>
                        <a:pt x="0" y="36"/>
                        <a:pt x="0" y="36"/>
                        <a:pt x="0" y="36"/>
                      </a:cubicBezTo>
                      <a:cubicBezTo>
                        <a:pt x="2" y="26"/>
                        <a:pt x="2" y="26"/>
                        <a:pt x="2" y="26"/>
                      </a:cubicBezTo>
                      <a:cubicBezTo>
                        <a:pt x="4" y="23"/>
                        <a:pt x="4" y="23"/>
                        <a:pt x="4" y="23"/>
                      </a:cubicBezTo>
                      <a:cubicBezTo>
                        <a:pt x="18" y="19"/>
                        <a:pt x="18" y="19"/>
                        <a:pt x="18" y="19"/>
                      </a:cubicBezTo>
                      <a:cubicBezTo>
                        <a:pt x="19" y="17"/>
                        <a:pt x="19" y="17"/>
                        <a:pt x="19" y="17"/>
                      </a:cubicBezTo>
                      <a:cubicBezTo>
                        <a:pt x="20" y="16"/>
                        <a:pt x="20" y="16"/>
                        <a:pt x="20" y="16"/>
                      </a:cubicBezTo>
                      <a:cubicBezTo>
                        <a:pt x="25" y="14"/>
                        <a:pt x="25" y="14"/>
                        <a:pt x="25" y="14"/>
                      </a:cubicBezTo>
                      <a:cubicBezTo>
                        <a:pt x="28" y="11"/>
                        <a:pt x="28" y="11"/>
                        <a:pt x="28" y="11"/>
                      </a:cubicBezTo>
                      <a:cubicBezTo>
                        <a:pt x="38" y="11"/>
                        <a:pt x="38" y="11"/>
                        <a:pt x="38" y="11"/>
                      </a:cubicBezTo>
                      <a:cubicBezTo>
                        <a:pt x="40" y="7"/>
                        <a:pt x="40" y="7"/>
                        <a:pt x="40" y="7"/>
                      </a:cubicBezTo>
                      <a:cubicBezTo>
                        <a:pt x="45" y="10"/>
                        <a:pt x="45" y="10"/>
                        <a:pt x="45" y="10"/>
                      </a:cubicBezTo>
                      <a:cubicBezTo>
                        <a:pt x="56" y="9"/>
                        <a:pt x="56" y="9"/>
                        <a:pt x="56" y="9"/>
                      </a:cubicBezTo>
                      <a:cubicBezTo>
                        <a:pt x="58" y="7"/>
                        <a:pt x="58" y="7"/>
                        <a:pt x="58" y="7"/>
                      </a:cubicBezTo>
                      <a:cubicBezTo>
                        <a:pt x="58" y="3"/>
                        <a:pt x="58" y="3"/>
                        <a:pt x="58" y="3"/>
                      </a:cubicBezTo>
                      <a:cubicBezTo>
                        <a:pt x="62" y="3"/>
                        <a:pt x="62" y="3"/>
                        <a:pt x="62" y="3"/>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1" name="Gruppieren 1450">
                  <a:extLst>
                    <a:ext uri="{FF2B5EF4-FFF2-40B4-BE49-F238E27FC236}">
                      <a16:creationId xmlns:a16="http://schemas.microsoft.com/office/drawing/2014/main" id="{F406A766-FD18-4790-A20F-E463A246F938}"/>
                    </a:ext>
                  </a:extLst>
                </p:cNvPr>
                <p:cNvGrpSpPr/>
                <p:nvPr/>
              </p:nvGrpSpPr>
              <p:grpSpPr>
                <a:xfrm>
                  <a:off x="8141420" y="4201244"/>
                  <a:ext cx="456024" cy="614305"/>
                  <a:chOff x="8141420" y="4201244"/>
                  <a:chExt cx="456024" cy="614305"/>
                </a:xfrm>
                <a:grpFill/>
              </p:grpSpPr>
              <p:sp>
                <p:nvSpPr>
                  <p:cNvPr id="1391" name="Freeform 938">
                    <a:extLst>
                      <a:ext uri="{FF2B5EF4-FFF2-40B4-BE49-F238E27FC236}">
                        <a16:creationId xmlns:a16="http://schemas.microsoft.com/office/drawing/2014/main" id="{08032ED4-53EA-42B9-9B33-ACFDF8200DA3}"/>
                      </a:ext>
                    </a:extLst>
                  </p:cNvPr>
                  <p:cNvSpPr>
                    <a:spLocks/>
                  </p:cNvSpPr>
                  <p:nvPr/>
                </p:nvSpPr>
                <p:spPr bwMode="gray">
                  <a:xfrm>
                    <a:off x="8141420" y="4201244"/>
                    <a:ext cx="456024" cy="614305"/>
                  </a:xfrm>
                  <a:custGeom>
                    <a:avLst/>
                    <a:gdLst>
                      <a:gd name="T0" fmla="*/ 78 w 141"/>
                      <a:gd name="T1" fmla="*/ 20 h 190"/>
                      <a:gd name="T2" fmla="*/ 74 w 141"/>
                      <a:gd name="T3" fmla="*/ 16 h 190"/>
                      <a:gd name="T4" fmla="*/ 66 w 141"/>
                      <a:gd name="T5" fmla="*/ 14 h 190"/>
                      <a:gd name="T6" fmla="*/ 61 w 141"/>
                      <a:gd name="T7" fmla="*/ 11 h 190"/>
                      <a:gd name="T8" fmla="*/ 56 w 141"/>
                      <a:gd name="T9" fmla="*/ 1 h 190"/>
                      <a:gd name="T10" fmla="*/ 46 w 141"/>
                      <a:gd name="T11" fmla="*/ 0 h 190"/>
                      <a:gd name="T12" fmla="*/ 47 w 141"/>
                      <a:gd name="T13" fmla="*/ 9 h 190"/>
                      <a:gd name="T14" fmla="*/ 43 w 141"/>
                      <a:gd name="T15" fmla="*/ 16 h 190"/>
                      <a:gd name="T16" fmla="*/ 46 w 141"/>
                      <a:gd name="T17" fmla="*/ 20 h 190"/>
                      <a:gd name="T18" fmla="*/ 46 w 141"/>
                      <a:gd name="T19" fmla="*/ 25 h 190"/>
                      <a:gd name="T20" fmla="*/ 42 w 141"/>
                      <a:gd name="T21" fmla="*/ 31 h 190"/>
                      <a:gd name="T22" fmla="*/ 41 w 141"/>
                      <a:gd name="T23" fmla="*/ 41 h 190"/>
                      <a:gd name="T24" fmla="*/ 35 w 141"/>
                      <a:gd name="T25" fmla="*/ 40 h 190"/>
                      <a:gd name="T26" fmla="*/ 21 w 141"/>
                      <a:gd name="T27" fmla="*/ 34 h 190"/>
                      <a:gd name="T28" fmla="*/ 18 w 141"/>
                      <a:gd name="T29" fmla="*/ 40 h 190"/>
                      <a:gd name="T30" fmla="*/ 25 w 141"/>
                      <a:gd name="T31" fmla="*/ 46 h 190"/>
                      <a:gd name="T32" fmla="*/ 15 w 141"/>
                      <a:gd name="T33" fmla="*/ 58 h 190"/>
                      <a:gd name="T34" fmla="*/ 16 w 141"/>
                      <a:gd name="T35" fmla="*/ 69 h 190"/>
                      <a:gd name="T36" fmla="*/ 9 w 141"/>
                      <a:gd name="T37" fmla="*/ 80 h 190"/>
                      <a:gd name="T38" fmla="*/ 0 w 141"/>
                      <a:gd name="T39" fmla="*/ 82 h 190"/>
                      <a:gd name="T40" fmla="*/ 1 w 141"/>
                      <a:gd name="T41" fmla="*/ 98 h 190"/>
                      <a:gd name="T42" fmla="*/ 1 w 141"/>
                      <a:gd name="T43" fmla="*/ 109 h 190"/>
                      <a:gd name="T44" fmla="*/ 4 w 141"/>
                      <a:gd name="T45" fmla="*/ 118 h 190"/>
                      <a:gd name="T46" fmla="*/ 3 w 141"/>
                      <a:gd name="T47" fmla="*/ 129 h 190"/>
                      <a:gd name="T48" fmla="*/ 4 w 141"/>
                      <a:gd name="T49" fmla="*/ 138 h 190"/>
                      <a:gd name="T50" fmla="*/ 17 w 141"/>
                      <a:gd name="T51" fmla="*/ 147 h 190"/>
                      <a:gd name="T52" fmla="*/ 27 w 141"/>
                      <a:gd name="T53" fmla="*/ 162 h 190"/>
                      <a:gd name="T54" fmla="*/ 25 w 141"/>
                      <a:gd name="T55" fmla="*/ 184 h 190"/>
                      <a:gd name="T56" fmla="*/ 44 w 141"/>
                      <a:gd name="T57" fmla="*/ 184 h 190"/>
                      <a:gd name="T58" fmla="*/ 61 w 141"/>
                      <a:gd name="T59" fmla="*/ 186 h 190"/>
                      <a:gd name="T60" fmla="*/ 70 w 141"/>
                      <a:gd name="T61" fmla="*/ 190 h 190"/>
                      <a:gd name="T62" fmla="*/ 79 w 141"/>
                      <a:gd name="T63" fmla="*/ 189 h 190"/>
                      <a:gd name="T64" fmla="*/ 100 w 141"/>
                      <a:gd name="T65" fmla="*/ 182 h 190"/>
                      <a:gd name="T66" fmla="*/ 111 w 141"/>
                      <a:gd name="T67" fmla="*/ 185 h 190"/>
                      <a:gd name="T68" fmla="*/ 110 w 141"/>
                      <a:gd name="T69" fmla="*/ 169 h 190"/>
                      <a:gd name="T70" fmla="*/ 124 w 141"/>
                      <a:gd name="T71" fmla="*/ 160 h 190"/>
                      <a:gd name="T72" fmla="*/ 112 w 141"/>
                      <a:gd name="T73" fmla="*/ 146 h 190"/>
                      <a:gd name="T74" fmla="*/ 100 w 141"/>
                      <a:gd name="T75" fmla="*/ 127 h 190"/>
                      <a:gd name="T76" fmla="*/ 95 w 141"/>
                      <a:gd name="T77" fmla="*/ 119 h 190"/>
                      <a:gd name="T78" fmla="*/ 106 w 141"/>
                      <a:gd name="T79" fmla="*/ 117 h 190"/>
                      <a:gd name="T80" fmla="*/ 129 w 141"/>
                      <a:gd name="T81" fmla="*/ 105 h 190"/>
                      <a:gd name="T82" fmla="*/ 137 w 141"/>
                      <a:gd name="T83" fmla="*/ 106 h 190"/>
                      <a:gd name="T84" fmla="*/ 141 w 141"/>
                      <a:gd name="T85" fmla="*/ 92 h 190"/>
                      <a:gd name="T86" fmla="*/ 136 w 141"/>
                      <a:gd name="T87" fmla="*/ 76 h 190"/>
                      <a:gd name="T88" fmla="*/ 133 w 141"/>
                      <a:gd name="T89" fmla="*/ 59 h 190"/>
                      <a:gd name="T90" fmla="*/ 132 w 141"/>
                      <a:gd name="T91" fmla="*/ 47 h 190"/>
                      <a:gd name="T92" fmla="*/ 129 w 141"/>
                      <a:gd name="T93" fmla="*/ 31 h 190"/>
                      <a:gd name="T94" fmla="*/ 117 w 141"/>
                      <a:gd name="T95" fmla="*/ 21 h 190"/>
                      <a:gd name="T96" fmla="*/ 111 w 141"/>
                      <a:gd name="T97" fmla="*/ 16 h 190"/>
                      <a:gd name="T98" fmla="*/ 101 w 141"/>
                      <a:gd name="T99" fmla="*/ 17 h 190"/>
                      <a:gd name="T100" fmla="*/ 104 w 141"/>
                      <a:gd name="T101" fmla="*/ 12 h 190"/>
                      <a:gd name="T102" fmla="*/ 95 w 141"/>
                      <a:gd name="T103" fmla="*/ 21 h 190"/>
                      <a:gd name="T104" fmla="*/ 86 w 141"/>
                      <a:gd name="T105" fmla="*/ 26 h 190"/>
                      <a:gd name="T106" fmla="*/ 75 w 141"/>
                      <a:gd name="T107" fmla="*/ 2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1" h="190">
                        <a:moveTo>
                          <a:pt x="75" y="25"/>
                        </a:moveTo>
                        <a:lnTo>
                          <a:pt x="75" y="24"/>
                        </a:lnTo>
                        <a:lnTo>
                          <a:pt x="76" y="21"/>
                        </a:lnTo>
                        <a:lnTo>
                          <a:pt x="78" y="20"/>
                        </a:lnTo>
                        <a:lnTo>
                          <a:pt x="79" y="18"/>
                        </a:lnTo>
                        <a:lnTo>
                          <a:pt x="79" y="15"/>
                        </a:lnTo>
                        <a:lnTo>
                          <a:pt x="78" y="14"/>
                        </a:lnTo>
                        <a:lnTo>
                          <a:pt x="74" y="16"/>
                        </a:lnTo>
                        <a:lnTo>
                          <a:pt x="72" y="16"/>
                        </a:lnTo>
                        <a:lnTo>
                          <a:pt x="70" y="14"/>
                        </a:lnTo>
                        <a:lnTo>
                          <a:pt x="67" y="13"/>
                        </a:lnTo>
                        <a:lnTo>
                          <a:pt x="66" y="14"/>
                        </a:lnTo>
                        <a:lnTo>
                          <a:pt x="64" y="14"/>
                        </a:lnTo>
                        <a:lnTo>
                          <a:pt x="64" y="12"/>
                        </a:lnTo>
                        <a:lnTo>
                          <a:pt x="62" y="12"/>
                        </a:lnTo>
                        <a:lnTo>
                          <a:pt x="61" y="11"/>
                        </a:lnTo>
                        <a:lnTo>
                          <a:pt x="62" y="9"/>
                        </a:lnTo>
                        <a:lnTo>
                          <a:pt x="62" y="7"/>
                        </a:lnTo>
                        <a:lnTo>
                          <a:pt x="61" y="3"/>
                        </a:lnTo>
                        <a:lnTo>
                          <a:pt x="56" y="1"/>
                        </a:lnTo>
                        <a:lnTo>
                          <a:pt x="55" y="2"/>
                        </a:lnTo>
                        <a:lnTo>
                          <a:pt x="55" y="0"/>
                        </a:lnTo>
                        <a:lnTo>
                          <a:pt x="52" y="1"/>
                        </a:lnTo>
                        <a:lnTo>
                          <a:pt x="46" y="0"/>
                        </a:lnTo>
                        <a:lnTo>
                          <a:pt x="43" y="0"/>
                        </a:lnTo>
                        <a:lnTo>
                          <a:pt x="43" y="3"/>
                        </a:lnTo>
                        <a:lnTo>
                          <a:pt x="46" y="7"/>
                        </a:lnTo>
                        <a:lnTo>
                          <a:pt x="47" y="9"/>
                        </a:lnTo>
                        <a:lnTo>
                          <a:pt x="48" y="11"/>
                        </a:lnTo>
                        <a:lnTo>
                          <a:pt x="44" y="13"/>
                        </a:lnTo>
                        <a:lnTo>
                          <a:pt x="44" y="14"/>
                        </a:lnTo>
                        <a:lnTo>
                          <a:pt x="43" y="16"/>
                        </a:lnTo>
                        <a:lnTo>
                          <a:pt x="44" y="16"/>
                        </a:lnTo>
                        <a:lnTo>
                          <a:pt x="46" y="17"/>
                        </a:lnTo>
                        <a:lnTo>
                          <a:pt x="45" y="18"/>
                        </a:lnTo>
                        <a:lnTo>
                          <a:pt x="46" y="20"/>
                        </a:lnTo>
                        <a:lnTo>
                          <a:pt x="47" y="22"/>
                        </a:lnTo>
                        <a:lnTo>
                          <a:pt x="47" y="23"/>
                        </a:lnTo>
                        <a:lnTo>
                          <a:pt x="46" y="23"/>
                        </a:lnTo>
                        <a:lnTo>
                          <a:pt x="46" y="25"/>
                        </a:lnTo>
                        <a:lnTo>
                          <a:pt x="49" y="28"/>
                        </a:lnTo>
                        <a:lnTo>
                          <a:pt x="49" y="29"/>
                        </a:lnTo>
                        <a:lnTo>
                          <a:pt x="43" y="29"/>
                        </a:lnTo>
                        <a:lnTo>
                          <a:pt x="42" y="31"/>
                        </a:lnTo>
                        <a:lnTo>
                          <a:pt x="41" y="32"/>
                        </a:lnTo>
                        <a:lnTo>
                          <a:pt x="41" y="37"/>
                        </a:lnTo>
                        <a:lnTo>
                          <a:pt x="43" y="43"/>
                        </a:lnTo>
                        <a:lnTo>
                          <a:pt x="41" y="41"/>
                        </a:lnTo>
                        <a:lnTo>
                          <a:pt x="39" y="37"/>
                        </a:lnTo>
                        <a:lnTo>
                          <a:pt x="37" y="36"/>
                        </a:lnTo>
                        <a:lnTo>
                          <a:pt x="37" y="39"/>
                        </a:lnTo>
                        <a:lnTo>
                          <a:pt x="35" y="40"/>
                        </a:lnTo>
                        <a:lnTo>
                          <a:pt x="34" y="36"/>
                        </a:lnTo>
                        <a:lnTo>
                          <a:pt x="33" y="33"/>
                        </a:lnTo>
                        <a:lnTo>
                          <a:pt x="29" y="33"/>
                        </a:lnTo>
                        <a:lnTo>
                          <a:pt x="21" y="34"/>
                        </a:lnTo>
                        <a:lnTo>
                          <a:pt x="19" y="36"/>
                        </a:lnTo>
                        <a:lnTo>
                          <a:pt x="18" y="38"/>
                        </a:lnTo>
                        <a:lnTo>
                          <a:pt x="17" y="40"/>
                        </a:lnTo>
                        <a:lnTo>
                          <a:pt x="18" y="40"/>
                        </a:lnTo>
                        <a:lnTo>
                          <a:pt x="21" y="41"/>
                        </a:lnTo>
                        <a:lnTo>
                          <a:pt x="22" y="42"/>
                        </a:lnTo>
                        <a:lnTo>
                          <a:pt x="23" y="44"/>
                        </a:lnTo>
                        <a:lnTo>
                          <a:pt x="25" y="46"/>
                        </a:lnTo>
                        <a:lnTo>
                          <a:pt x="24" y="46"/>
                        </a:lnTo>
                        <a:lnTo>
                          <a:pt x="22" y="43"/>
                        </a:lnTo>
                        <a:lnTo>
                          <a:pt x="18" y="44"/>
                        </a:lnTo>
                        <a:lnTo>
                          <a:pt x="15" y="58"/>
                        </a:lnTo>
                        <a:lnTo>
                          <a:pt x="10" y="61"/>
                        </a:lnTo>
                        <a:lnTo>
                          <a:pt x="12" y="64"/>
                        </a:lnTo>
                        <a:lnTo>
                          <a:pt x="17" y="66"/>
                        </a:lnTo>
                        <a:lnTo>
                          <a:pt x="16" y="69"/>
                        </a:lnTo>
                        <a:lnTo>
                          <a:pt x="14" y="72"/>
                        </a:lnTo>
                        <a:lnTo>
                          <a:pt x="12" y="74"/>
                        </a:lnTo>
                        <a:lnTo>
                          <a:pt x="11" y="77"/>
                        </a:lnTo>
                        <a:lnTo>
                          <a:pt x="9" y="80"/>
                        </a:lnTo>
                        <a:lnTo>
                          <a:pt x="7" y="81"/>
                        </a:lnTo>
                        <a:lnTo>
                          <a:pt x="4" y="79"/>
                        </a:lnTo>
                        <a:lnTo>
                          <a:pt x="0" y="79"/>
                        </a:lnTo>
                        <a:lnTo>
                          <a:pt x="0" y="82"/>
                        </a:lnTo>
                        <a:lnTo>
                          <a:pt x="1" y="86"/>
                        </a:lnTo>
                        <a:lnTo>
                          <a:pt x="2" y="89"/>
                        </a:lnTo>
                        <a:lnTo>
                          <a:pt x="1" y="92"/>
                        </a:lnTo>
                        <a:lnTo>
                          <a:pt x="1" y="98"/>
                        </a:lnTo>
                        <a:lnTo>
                          <a:pt x="0" y="100"/>
                        </a:lnTo>
                        <a:lnTo>
                          <a:pt x="0" y="102"/>
                        </a:lnTo>
                        <a:lnTo>
                          <a:pt x="1" y="107"/>
                        </a:lnTo>
                        <a:lnTo>
                          <a:pt x="1" y="109"/>
                        </a:lnTo>
                        <a:lnTo>
                          <a:pt x="2" y="111"/>
                        </a:lnTo>
                        <a:lnTo>
                          <a:pt x="3" y="113"/>
                        </a:lnTo>
                        <a:lnTo>
                          <a:pt x="4" y="116"/>
                        </a:lnTo>
                        <a:lnTo>
                          <a:pt x="4" y="118"/>
                        </a:lnTo>
                        <a:lnTo>
                          <a:pt x="1" y="123"/>
                        </a:lnTo>
                        <a:lnTo>
                          <a:pt x="4" y="125"/>
                        </a:lnTo>
                        <a:lnTo>
                          <a:pt x="3" y="126"/>
                        </a:lnTo>
                        <a:lnTo>
                          <a:pt x="3" y="129"/>
                        </a:lnTo>
                        <a:lnTo>
                          <a:pt x="5" y="131"/>
                        </a:lnTo>
                        <a:lnTo>
                          <a:pt x="5" y="133"/>
                        </a:lnTo>
                        <a:lnTo>
                          <a:pt x="6" y="137"/>
                        </a:lnTo>
                        <a:lnTo>
                          <a:pt x="4" y="138"/>
                        </a:lnTo>
                        <a:lnTo>
                          <a:pt x="8" y="141"/>
                        </a:lnTo>
                        <a:lnTo>
                          <a:pt x="10" y="143"/>
                        </a:lnTo>
                        <a:lnTo>
                          <a:pt x="12" y="146"/>
                        </a:lnTo>
                        <a:lnTo>
                          <a:pt x="17" y="147"/>
                        </a:lnTo>
                        <a:lnTo>
                          <a:pt x="29" y="150"/>
                        </a:lnTo>
                        <a:lnTo>
                          <a:pt x="33" y="152"/>
                        </a:lnTo>
                        <a:lnTo>
                          <a:pt x="32" y="155"/>
                        </a:lnTo>
                        <a:lnTo>
                          <a:pt x="27" y="162"/>
                        </a:lnTo>
                        <a:lnTo>
                          <a:pt x="26" y="166"/>
                        </a:lnTo>
                        <a:lnTo>
                          <a:pt x="25" y="173"/>
                        </a:lnTo>
                        <a:lnTo>
                          <a:pt x="24" y="181"/>
                        </a:lnTo>
                        <a:lnTo>
                          <a:pt x="25" y="184"/>
                        </a:lnTo>
                        <a:lnTo>
                          <a:pt x="25" y="185"/>
                        </a:lnTo>
                        <a:lnTo>
                          <a:pt x="27" y="186"/>
                        </a:lnTo>
                        <a:lnTo>
                          <a:pt x="37" y="185"/>
                        </a:lnTo>
                        <a:lnTo>
                          <a:pt x="44" y="184"/>
                        </a:lnTo>
                        <a:lnTo>
                          <a:pt x="51" y="185"/>
                        </a:lnTo>
                        <a:lnTo>
                          <a:pt x="56" y="187"/>
                        </a:lnTo>
                        <a:lnTo>
                          <a:pt x="59" y="186"/>
                        </a:lnTo>
                        <a:lnTo>
                          <a:pt x="61" y="186"/>
                        </a:lnTo>
                        <a:lnTo>
                          <a:pt x="64" y="187"/>
                        </a:lnTo>
                        <a:lnTo>
                          <a:pt x="65" y="189"/>
                        </a:lnTo>
                        <a:lnTo>
                          <a:pt x="68" y="190"/>
                        </a:lnTo>
                        <a:lnTo>
                          <a:pt x="70" y="190"/>
                        </a:lnTo>
                        <a:lnTo>
                          <a:pt x="70" y="187"/>
                        </a:lnTo>
                        <a:lnTo>
                          <a:pt x="72" y="186"/>
                        </a:lnTo>
                        <a:lnTo>
                          <a:pt x="75" y="186"/>
                        </a:lnTo>
                        <a:lnTo>
                          <a:pt x="79" y="189"/>
                        </a:lnTo>
                        <a:lnTo>
                          <a:pt x="83" y="189"/>
                        </a:lnTo>
                        <a:lnTo>
                          <a:pt x="89" y="185"/>
                        </a:lnTo>
                        <a:lnTo>
                          <a:pt x="99" y="184"/>
                        </a:lnTo>
                        <a:lnTo>
                          <a:pt x="100" y="182"/>
                        </a:lnTo>
                        <a:lnTo>
                          <a:pt x="103" y="183"/>
                        </a:lnTo>
                        <a:lnTo>
                          <a:pt x="107" y="183"/>
                        </a:lnTo>
                        <a:lnTo>
                          <a:pt x="108" y="185"/>
                        </a:lnTo>
                        <a:lnTo>
                          <a:pt x="111" y="185"/>
                        </a:lnTo>
                        <a:lnTo>
                          <a:pt x="111" y="182"/>
                        </a:lnTo>
                        <a:lnTo>
                          <a:pt x="109" y="178"/>
                        </a:lnTo>
                        <a:lnTo>
                          <a:pt x="108" y="173"/>
                        </a:lnTo>
                        <a:lnTo>
                          <a:pt x="110" y="169"/>
                        </a:lnTo>
                        <a:lnTo>
                          <a:pt x="116" y="167"/>
                        </a:lnTo>
                        <a:lnTo>
                          <a:pt x="117" y="164"/>
                        </a:lnTo>
                        <a:lnTo>
                          <a:pt x="118" y="161"/>
                        </a:lnTo>
                        <a:lnTo>
                          <a:pt x="124" y="160"/>
                        </a:lnTo>
                        <a:lnTo>
                          <a:pt x="124" y="158"/>
                        </a:lnTo>
                        <a:lnTo>
                          <a:pt x="122" y="156"/>
                        </a:lnTo>
                        <a:lnTo>
                          <a:pt x="115" y="150"/>
                        </a:lnTo>
                        <a:lnTo>
                          <a:pt x="112" y="146"/>
                        </a:lnTo>
                        <a:lnTo>
                          <a:pt x="104" y="140"/>
                        </a:lnTo>
                        <a:lnTo>
                          <a:pt x="101" y="136"/>
                        </a:lnTo>
                        <a:lnTo>
                          <a:pt x="101" y="131"/>
                        </a:lnTo>
                        <a:lnTo>
                          <a:pt x="100" y="127"/>
                        </a:lnTo>
                        <a:lnTo>
                          <a:pt x="97" y="126"/>
                        </a:lnTo>
                        <a:lnTo>
                          <a:pt x="95" y="122"/>
                        </a:lnTo>
                        <a:lnTo>
                          <a:pt x="95" y="120"/>
                        </a:lnTo>
                        <a:lnTo>
                          <a:pt x="95" y="119"/>
                        </a:lnTo>
                        <a:lnTo>
                          <a:pt x="99" y="123"/>
                        </a:lnTo>
                        <a:lnTo>
                          <a:pt x="100" y="123"/>
                        </a:lnTo>
                        <a:lnTo>
                          <a:pt x="101" y="119"/>
                        </a:lnTo>
                        <a:lnTo>
                          <a:pt x="106" y="117"/>
                        </a:lnTo>
                        <a:lnTo>
                          <a:pt x="111" y="115"/>
                        </a:lnTo>
                        <a:lnTo>
                          <a:pt x="116" y="113"/>
                        </a:lnTo>
                        <a:lnTo>
                          <a:pt x="118" y="109"/>
                        </a:lnTo>
                        <a:lnTo>
                          <a:pt x="129" y="105"/>
                        </a:lnTo>
                        <a:lnTo>
                          <a:pt x="130" y="99"/>
                        </a:lnTo>
                        <a:lnTo>
                          <a:pt x="133" y="100"/>
                        </a:lnTo>
                        <a:lnTo>
                          <a:pt x="135" y="103"/>
                        </a:lnTo>
                        <a:lnTo>
                          <a:pt x="137" y="106"/>
                        </a:lnTo>
                        <a:lnTo>
                          <a:pt x="139" y="106"/>
                        </a:lnTo>
                        <a:lnTo>
                          <a:pt x="140" y="104"/>
                        </a:lnTo>
                        <a:lnTo>
                          <a:pt x="141" y="98"/>
                        </a:lnTo>
                        <a:lnTo>
                          <a:pt x="141" y="92"/>
                        </a:lnTo>
                        <a:lnTo>
                          <a:pt x="141" y="91"/>
                        </a:lnTo>
                        <a:lnTo>
                          <a:pt x="137" y="86"/>
                        </a:lnTo>
                        <a:lnTo>
                          <a:pt x="135" y="79"/>
                        </a:lnTo>
                        <a:lnTo>
                          <a:pt x="136" y="76"/>
                        </a:lnTo>
                        <a:lnTo>
                          <a:pt x="135" y="71"/>
                        </a:lnTo>
                        <a:lnTo>
                          <a:pt x="134" y="69"/>
                        </a:lnTo>
                        <a:lnTo>
                          <a:pt x="134" y="61"/>
                        </a:lnTo>
                        <a:lnTo>
                          <a:pt x="133" y="59"/>
                        </a:lnTo>
                        <a:lnTo>
                          <a:pt x="129" y="56"/>
                        </a:lnTo>
                        <a:lnTo>
                          <a:pt x="129" y="54"/>
                        </a:lnTo>
                        <a:lnTo>
                          <a:pt x="130" y="50"/>
                        </a:lnTo>
                        <a:lnTo>
                          <a:pt x="132" y="47"/>
                        </a:lnTo>
                        <a:lnTo>
                          <a:pt x="133" y="43"/>
                        </a:lnTo>
                        <a:lnTo>
                          <a:pt x="133" y="38"/>
                        </a:lnTo>
                        <a:lnTo>
                          <a:pt x="130" y="33"/>
                        </a:lnTo>
                        <a:lnTo>
                          <a:pt x="129" y="31"/>
                        </a:lnTo>
                        <a:lnTo>
                          <a:pt x="123" y="29"/>
                        </a:lnTo>
                        <a:lnTo>
                          <a:pt x="122" y="25"/>
                        </a:lnTo>
                        <a:lnTo>
                          <a:pt x="120" y="21"/>
                        </a:lnTo>
                        <a:lnTo>
                          <a:pt x="117" y="21"/>
                        </a:lnTo>
                        <a:lnTo>
                          <a:pt x="115" y="20"/>
                        </a:lnTo>
                        <a:lnTo>
                          <a:pt x="115" y="20"/>
                        </a:lnTo>
                        <a:lnTo>
                          <a:pt x="113" y="17"/>
                        </a:lnTo>
                        <a:lnTo>
                          <a:pt x="111" y="16"/>
                        </a:lnTo>
                        <a:lnTo>
                          <a:pt x="110" y="14"/>
                        </a:lnTo>
                        <a:lnTo>
                          <a:pt x="105" y="15"/>
                        </a:lnTo>
                        <a:lnTo>
                          <a:pt x="103" y="16"/>
                        </a:lnTo>
                        <a:lnTo>
                          <a:pt x="101" y="17"/>
                        </a:lnTo>
                        <a:lnTo>
                          <a:pt x="101" y="16"/>
                        </a:lnTo>
                        <a:lnTo>
                          <a:pt x="103" y="14"/>
                        </a:lnTo>
                        <a:lnTo>
                          <a:pt x="106" y="12"/>
                        </a:lnTo>
                        <a:lnTo>
                          <a:pt x="104" y="12"/>
                        </a:lnTo>
                        <a:lnTo>
                          <a:pt x="101" y="12"/>
                        </a:lnTo>
                        <a:lnTo>
                          <a:pt x="98" y="17"/>
                        </a:lnTo>
                        <a:lnTo>
                          <a:pt x="96" y="20"/>
                        </a:lnTo>
                        <a:lnTo>
                          <a:pt x="95" y="21"/>
                        </a:lnTo>
                        <a:lnTo>
                          <a:pt x="95" y="19"/>
                        </a:lnTo>
                        <a:lnTo>
                          <a:pt x="90" y="20"/>
                        </a:lnTo>
                        <a:lnTo>
                          <a:pt x="85" y="24"/>
                        </a:lnTo>
                        <a:lnTo>
                          <a:pt x="86" y="26"/>
                        </a:lnTo>
                        <a:lnTo>
                          <a:pt x="83" y="26"/>
                        </a:lnTo>
                        <a:lnTo>
                          <a:pt x="80" y="25"/>
                        </a:lnTo>
                        <a:lnTo>
                          <a:pt x="76" y="27"/>
                        </a:lnTo>
                        <a:lnTo>
                          <a:pt x="75" y="2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2" name="Freeform 939">
                    <a:extLst>
                      <a:ext uri="{FF2B5EF4-FFF2-40B4-BE49-F238E27FC236}">
                        <a16:creationId xmlns:a16="http://schemas.microsoft.com/office/drawing/2014/main" id="{7B97328A-4452-46DF-B3B4-26E0B981BEB7}"/>
                      </a:ext>
                    </a:extLst>
                  </p:cNvPr>
                  <p:cNvSpPr>
                    <a:spLocks/>
                  </p:cNvSpPr>
                  <p:nvPr/>
                </p:nvSpPr>
                <p:spPr bwMode="gray">
                  <a:xfrm>
                    <a:off x="8506885" y="4223874"/>
                    <a:ext cx="25874" cy="32332"/>
                  </a:xfrm>
                  <a:custGeom>
                    <a:avLst/>
                    <a:gdLst>
                      <a:gd name="T0" fmla="*/ 7 w 8"/>
                      <a:gd name="T1" fmla="*/ 5 h 10"/>
                      <a:gd name="T2" fmla="*/ 7 w 8"/>
                      <a:gd name="T3" fmla="*/ 7 h 10"/>
                      <a:gd name="T4" fmla="*/ 8 w 8"/>
                      <a:gd name="T5" fmla="*/ 9 h 10"/>
                      <a:gd name="T6" fmla="*/ 8 w 8"/>
                      <a:gd name="T7" fmla="*/ 10 h 10"/>
                      <a:gd name="T8" fmla="*/ 7 w 8"/>
                      <a:gd name="T9" fmla="*/ 9 h 10"/>
                      <a:gd name="T10" fmla="*/ 5 w 8"/>
                      <a:gd name="T11" fmla="*/ 9 h 10"/>
                      <a:gd name="T12" fmla="*/ 4 w 8"/>
                      <a:gd name="T13" fmla="*/ 10 h 10"/>
                      <a:gd name="T14" fmla="*/ 2 w 8"/>
                      <a:gd name="T15" fmla="*/ 10 h 10"/>
                      <a:gd name="T16" fmla="*/ 0 w 8"/>
                      <a:gd name="T17" fmla="*/ 8 h 10"/>
                      <a:gd name="T18" fmla="*/ 0 w 8"/>
                      <a:gd name="T19" fmla="*/ 7 h 10"/>
                      <a:gd name="T20" fmla="*/ 0 w 8"/>
                      <a:gd name="T21" fmla="*/ 5 h 10"/>
                      <a:gd name="T22" fmla="*/ 0 w 8"/>
                      <a:gd name="T23" fmla="*/ 3 h 10"/>
                      <a:gd name="T24" fmla="*/ 1 w 8"/>
                      <a:gd name="T25" fmla="*/ 3 h 10"/>
                      <a:gd name="T26" fmla="*/ 5 w 8"/>
                      <a:gd name="T27" fmla="*/ 5 h 10"/>
                      <a:gd name="T28" fmla="*/ 4 w 8"/>
                      <a:gd name="T29" fmla="*/ 3 h 10"/>
                      <a:gd name="T30" fmla="*/ 2 w 8"/>
                      <a:gd name="T31" fmla="*/ 2 h 10"/>
                      <a:gd name="T32" fmla="*/ 2 w 8"/>
                      <a:gd name="T33" fmla="*/ 0 h 10"/>
                      <a:gd name="T34" fmla="*/ 2 w 8"/>
                      <a:gd name="T35" fmla="*/ 0 h 10"/>
                      <a:gd name="T36" fmla="*/ 4 w 8"/>
                      <a:gd name="T37" fmla="*/ 0 h 10"/>
                      <a:gd name="T38" fmla="*/ 4 w 8"/>
                      <a:gd name="T39" fmla="*/ 1 h 10"/>
                      <a:gd name="T40" fmla="*/ 6 w 8"/>
                      <a:gd name="T41" fmla="*/ 1 h 10"/>
                      <a:gd name="T42" fmla="*/ 8 w 8"/>
                      <a:gd name="T43" fmla="*/ 2 h 10"/>
                      <a:gd name="T44" fmla="*/ 7 w 8"/>
                      <a:gd name="T4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10">
                        <a:moveTo>
                          <a:pt x="7" y="5"/>
                        </a:moveTo>
                        <a:lnTo>
                          <a:pt x="7" y="7"/>
                        </a:lnTo>
                        <a:lnTo>
                          <a:pt x="8" y="9"/>
                        </a:lnTo>
                        <a:lnTo>
                          <a:pt x="8" y="10"/>
                        </a:lnTo>
                        <a:lnTo>
                          <a:pt x="7" y="9"/>
                        </a:lnTo>
                        <a:lnTo>
                          <a:pt x="5" y="9"/>
                        </a:lnTo>
                        <a:lnTo>
                          <a:pt x="4" y="10"/>
                        </a:lnTo>
                        <a:lnTo>
                          <a:pt x="2" y="10"/>
                        </a:lnTo>
                        <a:lnTo>
                          <a:pt x="0" y="8"/>
                        </a:lnTo>
                        <a:lnTo>
                          <a:pt x="0" y="7"/>
                        </a:lnTo>
                        <a:lnTo>
                          <a:pt x="0" y="5"/>
                        </a:lnTo>
                        <a:lnTo>
                          <a:pt x="0" y="3"/>
                        </a:lnTo>
                        <a:lnTo>
                          <a:pt x="1" y="3"/>
                        </a:lnTo>
                        <a:lnTo>
                          <a:pt x="5" y="5"/>
                        </a:lnTo>
                        <a:lnTo>
                          <a:pt x="4" y="3"/>
                        </a:lnTo>
                        <a:lnTo>
                          <a:pt x="2" y="2"/>
                        </a:lnTo>
                        <a:lnTo>
                          <a:pt x="2" y="0"/>
                        </a:lnTo>
                        <a:lnTo>
                          <a:pt x="2" y="0"/>
                        </a:lnTo>
                        <a:lnTo>
                          <a:pt x="4" y="0"/>
                        </a:lnTo>
                        <a:lnTo>
                          <a:pt x="4" y="1"/>
                        </a:lnTo>
                        <a:lnTo>
                          <a:pt x="6" y="1"/>
                        </a:lnTo>
                        <a:lnTo>
                          <a:pt x="8" y="2"/>
                        </a:lnTo>
                        <a:lnTo>
                          <a:pt x="7"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3" name="Freeform 1019">
                  <a:extLst>
                    <a:ext uri="{FF2B5EF4-FFF2-40B4-BE49-F238E27FC236}">
                      <a16:creationId xmlns:a16="http://schemas.microsoft.com/office/drawing/2014/main" id="{7F3C0DE9-B3BF-449B-87B3-B8958122DCDD}"/>
                    </a:ext>
                  </a:extLst>
                </p:cNvPr>
                <p:cNvSpPr>
                  <a:spLocks/>
                </p:cNvSpPr>
                <p:nvPr/>
              </p:nvSpPr>
              <p:spPr bwMode="gray">
                <a:xfrm>
                  <a:off x="8781788" y="5090365"/>
                  <a:ext cx="100257" cy="119626"/>
                </a:xfrm>
                <a:custGeom>
                  <a:avLst/>
                  <a:gdLst>
                    <a:gd name="T0" fmla="*/ 26 w 31"/>
                    <a:gd name="T1" fmla="*/ 22 h 37"/>
                    <a:gd name="T2" fmla="*/ 26 w 31"/>
                    <a:gd name="T3" fmla="*/ 22 h 37"/>
                    <a:gd name="T4" fmla="*/ 26 w 31"/>
                    <a:gd name="T5" fmla="*/ 21 h 37"/>
                    <a:gd name="T6" fmla="*/ 26 w 31"/>
                    <a:gd name="T7" fmla="*/ 20 h 37"/>
                    <a:gd name="T8" fmla="*/ 26 w 31"/>
                    <a:gd name="T9" fmla="*/ 19 h 37"/>
                    <a:gd name="T10" fmla="*/ 25 w 31"/>
                    <a:gd name="T11" fmla="*/ 18 h 37"/>
                    <a:gd name="T12" fmla="*/ 26 w 31"/>
                    <a:gd name="T13" fmla="*/ 18 h 37"/>
                    <a:gd name="T14" fmla="*/ 28 w 31"/>
                    <a:gd name="T15" fmla="*/ 18 h 37"/>
                    <a:gd name="T16" fmla="*/ 29 w 31"/>
                    <a:gd name="T17" fmla="*/ 18 h 37"/>
                    <a:gd name="T18" fmla="*/ 29 w 31"/>
                    <a:gd name="T19" fmla="*/ 18 h 37"/>
                    <a:gd name="T20" fmla="*/ 30 w 31"/>
                    <a:gd name="T21" fmla="*/ 17 h 37"/>
                    <a:gd name="T22" fmla="*/ 30 w 31"/>
                    <a:gd name="T23" fmla="*/ 17 h 37"/>
                    <a:gd name="T24" fmla="*/ 31 w 31"/>
                    <a:gd name="T25" fmla="*/ 15 h 37"/>
                    <a:gd name="T26" fmla="*/ 30 w 31"/>
                    <a:gd name="T27" fmla="*/ 15 h 37"/>
                    <a:gd name="T28" fmla="*/ 30 w 31"/>
                    <a:gd name="T29" fmla="*/ 14 h 37"/>
                    <a:gd name="T30" fmla="*/ 27 w 31"/>
                    <a:gd name="T31" fmla="*/ 14 h 37"/>
                    <a:gd name="T32" fmla="*/ 27 w 31"/>
                    <a:gd name="T33" fmla="*/ 13 h 37"/>
                    <a:gd name="T34" fmla="*/ 26 w 31"/>
                    <a:gd name="T35" fmla="*/ 13 h 37"/>
                    <a:gd name="T36" fmla="*/ 25 w 31"/>
                    <a:gd name="T37" fmla="*/ 11 h 37"/>
                    <a:gd name="T38" fmla="*/ 24 w 31"/>
                    <a:gd name="T39" fmla="*/ 11 h 37"/>
                    <a:gd name="T40" fmla="*/ 24 w 31"/>
                    <a:gd name="T41" fmla="*/ 11 h 37"/>
                    <a:gd name="T42" fmla="*/ 22 w 31"/>
                    <a:gd name="T43" fmla="*/ 11 h 37"/>
                    <a:gd name="T44" fmla="*/ 22 w 31"/>
                    <a:gd name="T45" fmla="*/ 11 h 37"/>
                    <a:gd name="T46" fmla="*/ 22 w 31"/>
                    <a:gd name="T47" fmla="*/ 11 h 37"/>
                    <a:gd name="T48" fmla="*/ 21 w 31"/>
                    <a:gd name="T49" fmla="*/ 11 h 37"/>
                    <a:gd name="T50" fmla="*/ 21 w 31"/>
                    <a:gd name="T51" fmla="*/ 10 h 37"/>
                    <a:gd name="T52" fmla="*/ 21 w 31"/>
                    <a:gd name="T53" fmla="*/ 9 h 37"/>
                    <a:gd name="T54" fmla="*/ 20 w 31"/>
                    <a:gd name="T55" fmla="*/ 10 h 37"/>
                    <a:gd name="T56" fmla="*/ 19 w 31"/>
                    <a:gd name="T57" fmla="*/ 9 h 37"/>
                    <a:gd name="T58" fmla="*/ 19 w 31"/>
                    <a:gd name="T59" fmla="*/ 9 h 37"/>
                    <a:gd name="T60" fmla="*/ 18 w 31"/>
                    <a:gd name="T61" fmla="*/ 9 h 37"/>
                    <a:gd name="T62" fmla="*/ 18 w 31"/>
                    <a:gd name="T63" fmla="*/ 8 h 37"/>
                    <a:gd name="T64" fmla="*/ 16 w 31"/>
                    <a:gd name="T65" fmla="*/ 5 h 37"/>
                    <a:gd name="T66" fmla="*/ 15 w 31"/>
                    <a:gd name="T67" fmla="*/ 5 h 37"/>
                    <a:gd name="T68" fmla="*/ 14 w 31"/>
                    <a:gd name="T69" fmla="*/ 4 h 37"/>
                    <a:gd name="T70" fmla="*/ 13 w 31"/>
                    <a:gd name="T71" fmla="*/ 4 h 37"/>
                    <a:gd name="T72" fmla="*/ 12 w 31"/>
                    <a:gd name="T73" fmla="*/ 2 h 37"/>
                    <a:gd name="T74" fmla="*/ 12 w 31"/>
                    <a:gd name="T75" fmla="*/ 0 h 37"/>
                    <a:gd name="T76" fmla="*/ 11 w 31"/>
                    <a:gd name="T77" fmla="*/ 1 h 37"/>
                    <a:gd name="T78" fmla="*/ 10 w 31"/>
                    <a:gd name="T79" fmla="*/ 0 h 37"/>
                    <a:gd name="T80" fmla="*/ 8 w 31"/>
                    <a:gd name="T81" fmla="*/ 1 h 37"/>
                    <a:gd name="T82" fmla="*/ 9 w 31"/>
                    <a:gd name="T83" fmla="*/ 2 h 37"/>
                    <a:gd name="T84" fmla="*/ 10 w 31"/>
                    <a:gd name="T85" fmla="*/ 4 h 37"/>
                    <a:gd name="T86" fmla="*/ 10 w 31"/>
                    <a:gd name="T87" fmla="*/ 6 h 37"/>
                    <a:gd name="T88" fmla="*/ 9 w 31"/>
                    <a:gd name="T89" fmla="*/ 6 h 37"/>
                    <a:gd name="T90" fmla="*/ 8 w 31"/>
                    <a:gd name="T91" fmla="*/ 4 h 37"/>
                    <a:gd name="T92" fmla="*/ 4 w 31"/>
                    <a:gd name="T93" fmla="*/ 6 h 37"/>
                    <a:gd name="T94" fmla="*/ 3 w 31"/>
                    <a:gd name="T95" fmla="*/ 8 h 37"/>
                    <a:gd name="T96" fmla="*/ 2 w 31"/>
                    <a:gd name="T97" fmla="*/ 11 h 37"/>
                    <a:gd name="T98" fmla="*/ 1 w 31"/>
                    <a:gd name="T99" fmla="*/ 12 h 37"/>
                    <a:gd name="T100" fmla="*/ 0 w 31"/>
                    <a:gd name="T101" fmla="*/ 15 h 37"/>
                    <a:gd name="T102" fmla="*/ 1 w 31"/>
                    <a:gd name="T103" fmla="*/ 17 h 37"/>
                    <a:gd name="T104" fmla="*/ 2 w 31"/>
                    <a:gd name="T105" fmla="*/ 19 h 37"/>
                    <a:gd name="T106" fmla="*/ 0 w 31"/>
                    <a:gd name="T107" fmla="*/ 24 h 37"/>
                    <a:gd name="T108" fmla="*/ 8 w 31"/>
                    <a:gd name="T109" fmla="*/ 30 h 37"/>
                    <a:gd name="T110" fmla="*/ 12 w 31"/>
                    <a:gd name="T111" fmla="*/ 36 h 37"/>
                    <a:gd name="T112" fmla="*/ 15 w 31"/>
                    <a:gd name="T113" fmla="*/ 33 h 37"/>
                    <a:gd name="T114" fmla="*/ 16 w 31"/>
                    <a:gd name="T115" fmla="*/ 25 h 37"/>
                    <a:gd name="T116" fmla="*/ 20 w 31"/>
                    <a:gd name="T117" fmla="*/ 21 h 37"/>
                    <a:gd name="T118" fmla="*/ 26 w 31"/>
                    <a:gd name="T11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 h="37">
                      <a:moveTo>
                        <a:pt x="26" y="23"/>
                      </a:moveTo>
                      <a:lnTo>
                        <a:pt x="26" y="22"/>
                      </a:lnTo>
                      <a:lnTo>
                        <a:pt x="26" y="22"/>
                      </a:lnTo>
                      <a:lnTo>
                        <a:pt x="26" y="22"/>
                      </a:lnTo>
                      <a:lnTo>
                        <a:pt x="26" y="21"/>
                      </a:lnTo>
                      <a:lnTo>
                        <a:pt x="26" y="21"/>
                      </a:lnTo>
                      <a:lnTo>
                        <a:pt x="27" y="21"/>
                      </a:lnTo>
                      <a:lnTo>
                        <a:pt x="26" y="20"/>
                      </a:lnTo>
                      <a:lnTo>
                        <a:pt x="26" y="19"/>
                      </a:lnTo>
                      <a:lnTo>
                        <a:pt x="26" y="19"/>
                      </a:lnTo>
                      <a:lnTo>
                        <a:pt x="25" y="19"/>
                      </a:lnTo>
                      <a:lnTo>
                        <a:pt x="25" y="18"/>
                      </a:lnTo>
                      <a:lnTo>
                        <a:pt x="26" y="18"/>
                      </a:lnTo>
                      <a:lnTo>
                        <a:pt x="26" y="18"/>
                      </a:lnTo>
                      <a:lnTo>
                        <a:pt x="27" y="18"/>
                      </a:lnTo>
                      <a:lnTo>
                        <a:pt x="28" y="18"/>
                      </a:lnTo>
                      <a:lnTo>
                        <a:pt x="29" y="19"/>
                      </a:lnTo>
                      <a:lnTo>
                        <a:pt x="29" y="18"/>
                      </a:lnTo>
                      <a:lnTo>
                        <a:pt x="29" y="18"/>
                      </a:lnTo>
                      <a:lnTo>
                        <a:pt x="29" y="18"/>
                      </a:lnTo>
                      <a:lnTo>
                        <a:pt x="29" y="18"/>
                      </a:lnTo>
                      <a:lnTo>
                        <a:pt x="30" y="17"/>
                      </a:lnTo>
                      <a:lnTo>
                        <a:pt x="30" y="17"/>
                      </a:lnTo>
                      <a:lnTo>
                        <a:pt x="30" y="17"/>
                      </a:lnTo>
                      <a:lnTo>
                        <a:pt x="30" y="17"/>
                      </a:lnTo>
                      <a:lnTo>
                        <a:pt x="31" y="15"/>
                      </a:lnTo>
                      <a:lnTo>
                        <a:pt x="31" y="15"/>
                      </a:lnTo>
                      <a:lnTo>
                        <a:pt x="30" y="15"/>
                      </a:lnTo>
                      <a:lnTo>
                        <a:pt x="30" y="15"/>
                      </a:lnTo>
                      <a:lnTo>
                        <a:pt x="30" y="14"/>
                      </a:lnTo>
                      <a:lnTo>
                        <a:pt x="29" y="14"/>
                      </a:lnTo>
                      <a:lnTo>
                        <a:pt x="27" y="14"/>
                      </a:lnTo>
                      <a:lnTo>
                        <a:pt x="27" y="13"/>
                      </a:lnTo>
                      <a:lnTo>
                        <a:pt x="27" y="13"/>
                      </a:lnTo>
                      <a:lnTo>
                        <a:pt x="26" y="13"/>
                      </a:lnTo>
                      <a:lnTo>
                        <a:pt x="26" y="13"/>
                      </a:lnTo>
                      <a:lnTo>
                        <a:pt x="25" y="12"/>
                      </a:lnTo>
                      <a:lnTo>
                        <a:pt x="25" y="11"/>
                      </a:lnTo>
                      <a:lnTo>
                        <a:pt x="25" y="11"/>
                      </a:lnTo>
                      <a:lnTo>
                        <a:pt x="24" y="11"/>
                      </a:lnTo>
                      <a:lnTo>
                        <a:pt x="24" y="11"/>
                      </a:lnTo>
                      <a:lnTo>
                        <a:pt x="24" y="11"/>
                      </a:lnTo>
                      <a:lnTo>
                        <a:pt x="23" y="11"/>
                      </a:lnTo>
                      <a:lnTo>
                        <a:pt x="22" y="11"/>
                      </a:lnTo>
                      <a:lnTo>
                        <a:pt x="22" y="11"/>
                      </a:lnTo>
                      <a:lnTo>
                        <a:pt x="22" y="11"/>
                      </a:lnTo>
                      <a:lnTo>
                        <a:pt x="22" y="11"/>
                      </a:lnTo>
                      <a:lnTo>
                        <a:pt x="22" y="11"/>
                      </a:lnTo>
                      <a:lnTo>
                        <a:pt x="21" y="11"/>
                      </a:lnTo>
                      <a:lnTo>
                        <a:pt x="21" y="11"/>
                      </a:lnTo>
                      <a:lnTo>
                        <a:pt x="21" y="10"/>
                      </a:lnTo>
                      <a:lnTo>
                        <a:pt x="21" y="10"/>
                      </a:lnTo>
                      <a:lnTo>
                        <a:pt x="21" y="10"/>
                      </a:lnTo>
                      <a:lnTo>
                        <a:pt x="21" y="9"/>
                      </a:lnTo>
                      <a:lnTo>
                        <a:pt x="21" y="9"/>
                      </a:lnTo>
                      <a:lnTo>
                        <a:pt x="20" y="10"/>
                      </a:lnTo>
                      <a:lnTo>
                        <a:pt x="20" y="9"/>
                      </a:lnTo>
                      <a:lnTo>
                        <a:pt x="19" y="9"/>
                      </a:lnTo>
                      <a:lnTo>
                        <a:pt x="19" y="10"/>
                      </a:lnTo>
                      <a:lnTo>
                        <a:pt x="19" y="9"/>
                      </a:lnTo>
                      <a:lnTo>
                        <a:pt x="19" y="9"/>
                      </a:lnTo>
                      <a:lnTo>
                        <a:pt x="18" y="9"/>
                      </a:lnTo>
                      <a:lnTo>
                        <a:pt x="18" y="8"/>
                      </a:lnTo>
                      <a:lnTo>
                        <a:pt x="18" y="8"/>
                      </a:lnTo>
                      <a:lnTo>
                        <a:pt x="18" y="7"/>
                      </a:lnTo>
                      <a:lnTo>
                        <a:pt x="16" y="5"/>
                      </a:lnTo>
                      <a:lnTo>
                        <a:pt x="16" y="5"/>
                      </a:lnTo>
                      <a:lnTo>
                        <a:pt x="15" y="5"/>
                      </a:lnTo>
                      <a:lnTo>
                        <a:pt x="14" y="5"/>
                      </a:lnTo>
                      <a:lnTo>
                        <a:pt x="14" y="4"/>
                      </a:lnTo>
                      <a:lnTo>
                        <a:pt x="14" y="4"/>
                      </a:lnTo>
                      <a:lnTo>
                        <a:pt x="13" y="4"/>
                      </a:lnTo>
                      <a:lnTo>
                        <a:pt x="13" y="3"/>
                      </a:lnTo>
                      <a:lnTo>
                        <a:pt x="12" y="2"/>
                      </a:lnTo>
                      <a:lnTo>
                        <a:pt x="12" y="2"/>
                      </a:lnTo>
                      <a:lnTo>
                        <a:pt x="12" y="0"/>
                      </a:lnTo>
                      <a:lnTo>
                        <a:pt x="12" y="0"/>
                      </a:lnTo>
                      <a:lnTo>
                        <a:pt x="11" y="1"/>
                      </a:lnTo>
                      <a:lnTo>
                        <a:pt x="10" y="1"/>
                      </a:lnTo>
                      <a:lnTo>
                        <a:pt x="10" y="0"/>
                      </a:lnTo>
                      <a:lnTo>
                        <a:pt x="9" y="0"/>
                      </a:lnTo>
                      <a:lnTo>
                        <a:pt x="8" y="1"/>
                      </a:lnTo>
                      <a:lnTo>
                        <a:pt x="9" y="2"/>
                      </a:lnTo>
                      <a:lnTo>
                        <a:pt x="9" y="2"/>
                      </a:lnTo>
                      <a:lnTo>
                        <a:pt x="10" y="4"/>
                      </a:lnTo>
                      <a:lnTo>
                        <a:pt x="10" y="4"/>
                      </a:lnTo>
                      <a:lnTo>
                        <a:pt x="10" y="6"/>
                      </a:lnTo>
                      <a:lnTo>
                        <a:pt x="10" y="6"/>
                      </a:lnTo>
                      <a:lnTo>
                        <a:pt x="9" y="6"/>
                      </a:lnTo>
                      <a:lnTo>
                        <a:pt x="9" y="6"/>
                      </a:lnTo>
                      <a:lnTo>
                        <a:pt x="8" y="5"/>
                      </a:lnTo>
                      <a:lnTo>
                        <a:pt x="8" y="4"/>
                      </a:lnTo>
                      <a:lnTo>
                        <a:pt x="6" y="4"/>
                      </a:lnTo>
                      <a:lnTo>
                        <a:pt x="4" y="6"/>
                      </a:lnTo>
                      <a:lnTo>
                        <a:pt x="4" y="8"/>
                      </a:lnTo>
                      <a:lnTo>
                        <a:pt x="3" y="8"/>
                      </a:lnTo>
                      <a:lnTo>
                        <a:pt x="3" y="10"/>
                      </a:lnTo>
                      <a:lnTo>
                        <a:pt x="2" y="11"/>
                      </a:lnTo>
                      <a:lnTo>
                        <a:pt x="1" y="11"/>
                      </a:lnTo>
                      <a:lnTo>
                        <a:pt x="1" y="12"/>
                      </a:lnTo>
                      <a:lnTo>
                        <a:pt x="0" y="15"/>
                      </a:lnTo>
                      <a:lnTo>
                        <a:pt x="0" y="15"/>
                      </a:lnTo>
                      <a:lnTo>
                        <a:pt x="0" y="16"/>
                      </a:lnTo>
                      <a:lnTo>
                        <a:pt x="1" y="17"/>
                      </a:lnTo>
                      <a:lnTo>
                        <a:pt x="2" y="18"/>
                      </a:lnTo>
                      <a:lnTo>
                        <a:pt x="2" y="19"/>
                      </a:lnTo>
                      <a:lnTo>
                        <a:pt x="0" y="22"/>
                      </a:lnTo>
                      <a:lnTo>
                        <a:pt x="0" y="24"/>
                      </a:lnTo>
                      <a:lnTo>
                        <a:pt x="5" y="27"/>
                      </a:lnTo>
                      <a:lnTo>
                        <a:pt x="8" y="30"/>
                      </a:lnTo>
                      <a:lnTo>
                        <a:pt x="10" y="32"/>
                      </a:lnTo>
                      <a:lnTo>
                        <a:pt x="12" y="36"/>
                      </a:lnTo>
                      <a:lnTo>
                        <a:pt x="14" y="37"/>
                      </a:lnTo>
                      <a:lnTo>
                        <a:pt x="15" y="33"/>
                      </a:lnTo>
                      <a:lnTo>
                        <a:pt x="15" y="30"/>
                      </a:lnTo>
                      <a:lnTo>
                        <a:pt x="16" y="25"/>
                      </a:lnTo>
                      <a:lnTo>
                        <a:pt x="18" y="23"/>
                      </a:lnTo>
                      <a:lnTo>
                        <a:pt x="20" y="21"/>
                      </a:lnTo>
                      <a:lnTo>
                        <a:pt x="22" y="23"/>
                      </a:lnTo>
                      <a:lnTo>
                        <a:pt x="26" y="23"/>
                      </a:lnTo>
                      <a:lnTo>
                        <a:pt x="26" y="23"/>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4" name="Freeform 1020">
                  <a:extLst>
                    <a:ext uri="{FF2B5EF4-FFF2-40B4-BE49-F238E27FC236}">
                      <a16:creationId xmlns:a16="http://schemas.microsoft.com/office/drawing/2014/main" id="{F2499E42-21A3-4A75-B8F4-2B8730EB4A9A}"/>
                    </a:ext>
                  </a:extLst>
                </p:cNvPr>
                <p:cNvSpPr>
                  <a:spLocks/>
                </p:cNvSpPr>
                <p:nvPr/>
              </p:nvSpPr>
              <p:spPr bwMode="gray">
                <a:xfrm>
                  <a:off x="8794725" y="4899607"/>
                  <a:ext cx="213459" cy="281286"/>
                </a:xfrm>
                <a:custGeom>
                  <a:avLst/>
                  <a:gdLst>
                    <a:gd name="T0" fmla="*/ 61 w 66"/>
                    <a:gd name="T1" fmla="*/ 46 h 87"/>
                    <a:gd name="T2" fmla="*/ 44 w 66"/>
                    <a:gd name="T3" fmla="*/ 31 h 87"/>
                    <a:gd name="T4" fmla="*/ 34 w 66"/>
                    <a:gd name="T5" fmla="*/ 12 h 87"/>
                    <a:gd name="T6" fmla="*/ 18 w 66"/>
                    <a:gd name="T7" fmla="*/ 1 h 87"/>
                    <a:gd name="T8" fmla="*/ 2 w 66"/>
                    <a:gd name="T9" fmla="*/ 9 h 87"/>
                    <a:gd name="T10" fmla="*/ 2 w 66"/>
                    <a:gd name="T11" fmla="*/ 14 h 87"/>
                    <a:gd name="T12" fmla="*/ 5 w 66"/>
                    <a:gd name="T13" fmla="*/ 16 h 87"/>
                    <a:gd name="T14" fmla="*/ 5 w 66"/>
                    <a:gd name="T15" fmla="*/ 18 h 87"/>
                    <a:gd name="T16" fmla="*/ 10 w 66"/>
                    <a:gd name="T17" fmla="*/ 20 h 87"/>
                    <a:gd name="T18" fmla="*/ 8 w 66"/>
                    <a:gd name="T19" fmla="*/ 22 h 87"/>
                    <a:gd name="T20" fmla="*/ 10 w 66"/>
                    <a:gd name="T21" fmla="*/ 29 h 87"/>
                    <a:gd name="T22" fmla="*/ 8 w 66"/>
                    <a:gd name="T23" fmla="*/ 37 h 87"/>
                    <a:gd name="T24" fmla="*/ 9 w 66"/>
                    <a:gd name="T25" fmla="*/ 43 h 87"/>
                    <a:gd name="T26" fmla="*/ 13 w 66"/>
                    <a:gd name="T27" fmla="*/ 46 h 87"/>
                    <a:gd name="T28" fmla="*/ 11 w 66"/>
                    <a:gd name="T29" fmla="*/ 50 h 87"/>
                    <a:gd name="T30" fmla="*/ 13 w 66"/>
                    <a:gd name="T31" fmla="*/ 54 h 87"/>
                    <a:gd name="T32" fmla="*/ 11 w 66"/>
                    <a:gd name="T33" fmla="*/ 57 h 87"/>
                    <a:gd name="T34" fmla="*/ 9 w 66"/>
                    <a:gd name="T35" fmla="*/ 62 h 87"/>
                    <a:gd name="T36" fmla="*/ 12 w 66"/>
                    <a:gd name="T37" fmla="*/ 64 h 87"/>
                    <a:gd name="T38" fmla="*/ 15 w 66"/>
                    <a:gd name="T39" fmla="*/ 68 h 87"/>
                    <a:gd name="T40" fmla="*/ 17 w 66"/>
                    <a:gd name="T41" fmla="*/ 68 h 87"/>
                    <a:gd name="T42" fmla="*/ 17 w 66"/>
                    <a:gd name="T43" fmla="*/ 70 h 87"/>
                    <a:gd name="T44" fmla="*/ 19 w 66"/>
                    <a:gd name="T45" fmla="*/ 70 h 87"/>
                    <a:gd name="T46" fmla="*/ 21 w 66"/>
                    <a:gd name="T47" fmla="*/ 71 h 87"/>
                    <a:gd name="T48" fmla="*/ 25 w 66"/>
                    <a:gd name="T49" fmla="*/ 73 h 87"/>
                    <a:gd name="T50" fmla="*/ 26 w 66"/>
                    <a:gd name="T51" fmla="*/ 76 h 87"/>
                    <a:gd name="T52" fmla="*/ 27 w 66"/>
                    <a:gd name="T53" fmla="*/ 76 h 87"/>
                    <a:gd name="T54" fmla="*/ 30 w 66"/>
                    <a:gd name="T55" fmla="*/ 75 h 87"/>
                    <a:gd name="T56" fmla="*/ 29 w 66"/>
                    <a:gd name="T57" fmla="*/ 73 h 87"/>
                    <a:gd name="T58" fmla="*/ 30 w 66"/>
                    <a:gd name="T59" fmla="*/ 73 h 87"/>
                    <a:gd name="T60" fmla="*/ 31 w 66"/>
                    <a:gd name="T61" fmla="*/ 72 h 87"/>
                    <a:gd name="T62" fmla="*/ 31 w 66"/>
                    <a:gd name="T63" fmla="*/ 71 h 87"/>
                    <a:gd name="T64" fmla="*/ 31 w 66"/>
                    <a:gd name="T65" fmla="*/ 69 h 87"/>
                    <a:gd name="T66" fmla="*/ 31 w 66"/>
                    <a:gd name="T67" fmla="*/ 68 h 87"/>
                    <a:gd name="T68" fmla="*/ 32 w 66"/>
                    <a:gd name="T69" fmla="*/ 67 h 87"/>
                    <a:gd name="T70" fmla="*/ 34 w 66"/>
                    <a:gd name="T71" fmla="*/ 67 h 87"/>
                    <a:gd name="T72" fmla="*/ 35 w 66"/>
                    <a:gd name="T73" fmla="*/ 68 h 87"/>
                    <a:gd name="T74" fmla="*/ 35 w 66"/>
                    <a:gd name="T75" fmla="*/ 69 h 87"/>
                    <a:gd name="T76" fmla="*/ 36 w 66"/>
                    <a:gd name="T77" fmla="*/ 69 h 87"/>
                    <a:gd name="T78" fmla="*/ 38 w 66"/>
                    <a:gd name="T79" fmla="*/ 69 h 87"/>
                    <a:gd name="T80" fmla="*/ 39 w 66"/>
                    <a:gd name="T81" fmla="*/ 69 h 87"/>
                    <a:gd name="T82" fmla="*/ 40 w 66"/>
                    <a:gd name="T83" fmla="*/ 72 h 87"/>
                    <a:gd name="T84" fmla="*/ 40 w 66"/>
                    <a:gd name="T85" fmla="*/ 73 h 87"/>
                    <a:gd name="T86" fmla="*/ 42 w 66"/>
                    <a:gd name="T87" fmla="*/ 74 h 87"/>
                    <a:gd name="T88" fmla="*/ 44 w 66"/>
                    <a:gd name="T89" fmla="*/ 75 h 87"/>
                    <a:gd name="T90" fmla="*/ 43 w 66"/>
                    <a:gd name="T91" fmla="*/ 77 h 87"/>
                    <a:gd name="T92" fmla="*/ 44 w 66"/>
                    <a:gd name="T93" fmla="*/ 78 h 87"/>
                    <a:gd name="T94" fmla="*/ 46 w 66"/>
                    <a:gd name="T95" fmla="*/ 78 h 87"/>
                    <a:gd name="T96" fmla="*/ 47 w 66"/>
                    <a:gd name="T97" fmla="*/ 79 h 87"/>
                    <a:gd name="T98" fmla="*/ 49 w 66"/>
                    <a:gd name="T99" fmla="*/ 78 h 87"/>
                    <a:gd name="T100" fmla="*/ 49 w 66"/>
                    <a:gd name="T101" fmla="*/ 80 h 87"/>
                    <a:gd name="T102" fmla="*/ 48 w 66"/>
                    <a:gd name="T103" fmla="*/ 82 h 87"/>
                    <a:gd name="T104" fmla="*/ 48 w 66"/>
                    <a:gd name="T105" fmla="*/ 83 h 87"/>
                    <a:gd name="T106" fmla="*/ 47 w 66"/>
                    <a:gd name="T107" fmla="*/ 84 h 87"/>
                    <a:gd name="T108" fmla="*/ 46 w 66"/>
                    <a:gd name="T109" fmla="*/ 85 h 87"/>
                    <a:gd name="T110" fmla="*/ 49 w 66"/>
                    <a:gd name="T111" fmla="*/ 87 h 87"/>
                    <a:gd name="T112" fmla="*/ 62 w 66"/>
                    <a:gd name="T113"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 h="87">
                      <a:moveTo>
                        <a:pt x="62" y="65"/>
                      </a:moveTo>
                      <a:lnTo>
                        <a:pt x="59" y="61"/>
                      </a:lnTo>
                      <a:lnTo>
                        <a:pt x="58" y="55"/>
                      </a:lnTo>
                      <a:lnTo>
                        <a:pt x="59" y="48"/>
                      </a:lnTo>
                      <a:lnTo>
                        <a:pt x="64" y="47"/>
                      </a:lnTo>
                      <a:lnTo>
                        <a:pt x="61" y="46"/>
                      </a:lnTo>
                      <a:lnTo>
                        <a:pt x="59" y="41"/>
                      </a:lnTo>
                      <a:lnTo>
                        <a:pt x="62" y="38"/>
                      </a:lnTo>
                      <a:lnTo>
                        <a:pt x="60" y="35"/>
                      </a:lnTo>
                      <a:lnTo>
                        <a:pt x="57" y="37"/>
                      </a:lnTo>
                      <a:lnTo>
                        <a:pt x="48" y="34"/>
                      </a:lnTo>
                      <a:lnTo>
                        <a:pt x="44" y="31"/>
                      </a:lnTo>
                      <a:lnTo>
                        <a:pt x="44" y="26"/>
                      </a:lnTo>
                      <a:lnTo>
                        <a:pt x="43" y="24"/>
                      </a:lnTo>
                      <a:lnTo>
                        <a:pt x="41" y="22"/>
                      </a:lnTo>
                      <a:lnTo>
                        <a:pt x="38" y="21"/>
                      </a:lnTo>
                      <a:lnTo>
                        <a:pt x="35" y="18"/>
                      </a:lnTo>
                      <a:lnTo>
                        <a:pt x="34" y="12"/>
                      </a:lnTo>
                      <a:lnTo>
                        <a:pt x="32" y="9"/>
                      </a:lnTo>
                      <a:lnTo>
                        <a:pt x="29" y="5"/>
                      </a:lnTo>
                      <a:lnTo>
                        <a:pt x="25" y="4"/>
                      </a:lnTo>
                      <a:lnTo>
                        <a:pt x="23" y="3"/>
                      </a:lnTo>
                      <a:lnTo>
                        <a:pt x="22" y="0"/>
                      </a:lnTo>
                      <a:lnTo>
                        <a:pt x="18" y="1"/>
                      </a:lnTo>
                      <a:lnTo>
                        <a:pt x="15" y="2"/>
                      </a:lnTo>
                      <a:lnTo>
                        <a:pt x="10" y="5"/>
                      </a:lnTo>
                      <a:lnTo>
                        <a:pt x="6" y="5"/>
                      </a:lnTo>
                      <a:lnTo>
                        <a:pt x="4" y="7"/>
                      </a:lnTo>
                      <a:lnTo>
                        <a:pt x="0" y="7"/>
                      </a:lnTo>
                      <a:lnTo>
                        <a:pt x="2" y="9"/>
                      </a:lnTo>
                      <a:lnTo>
                        <a:pt x="2" y="10"/>
                      </a:lnTo>
                      <a:lnTo>
                        <a:pt x="2" y="11"/>
                      </a:lnTo>
                      <a:lnTo>
                        <a:pt x="3" y="11"/>
                      </a:lnTo>
                      <a:lnTo>
                        <a:pt x="3" y="12"/>
                      </a:lnTo>
                      <a:lnTo>
                        <a:pt x="2" y="13"/>
                      </a:lnTo>
                      <a:lnTo>
                        <a:pt x="2" y="14"/>
                      </a:lnTo>
                      <a:lnTo>
                        <a:pt x="4" y="14"/>
                      </a:lnTo>
                      <a:lnTo>
                        <a:pt x="4" y="14"/>
                      </a:lnTo>
                      <a:lnTo>
                        <a:pt x="5" y="14"/>
                      </a:lnTo>
                      <a:lnTo>
                        <a:pt x="5" y="14"/>
                      </a:lnTo>
                      <a:lnTo>
                        <a:pt x="5" y="15"/>
                      </a:lnTo>
                      <a:lnTo>
                        <a:pt x="5" y="16"/>
                      </a:lnTo>
                      <a:lnTo>
                        <a:pt x="4" y="16"/>
                      </a:lnTo>
                      <a:lnTo>
                        <a:pt x="4" y="16"/>
                      </a:lnTo>
                      <a:lnTo>
                        <a:pt x="4" y="17"/>
                      </a:lnTo>
                      <a:lnTo>
                        <a:pt x="4" y="18"/>
                      </a:lnTo>
                      <a:lnTo>
                        <a:pt x="4" y="18"/>
                      </a:lnTo>
                      <a:lnTo>
                        <a:pt x="5" y="18"/>
                      </a:lnTo>
                      <a:lnTo>
                        <a:pt x="5" y="18"/>
                      </a:lnTo>
                      <a:lnTo>
                        <a:pt x="6" y="20"/>
                      </a:lnTo>
                      <a:lnTo>
                        <a:pt x="7" y="20"/>
                      </a:lnTo>
                      <a:lnTo>
                        <a:pt x="8" y="20"/>
                      </a:lnTo>
                      <a:lnTo>
                        <a:pt x="9" y="21"/>
                      </a:lnTo>
                      <a:lnTo>
                        <a:pt x="10" y="20"/>
                      </a:lnTo>
                      <a:lnTo>
                        <a:pt x="11" y="21"/>
                      </a:lnTo>
                      <a:lnTo>
                        <a:pt x="11" y="21"/>
                      </a:lnTo>
                      <a:lnTo>
                        <a:pt x="10" y="22"/>
                      </a:lnTo>
                      <a:lnTo>
                        <a:pt x="9" y="22"/>
                      </a:lnTo>
                      <a:lnTo>
                        <a:pt x="8" y="21"/>
                      </a:lnTo>
                      <a:lnTo>
                        <a:pt x="8" y="22"/>
                      </a:lnTo>
                      <a:lnTo>
                        <a:pt x="7" y="23"/>
                      </a:lnTo>
                      <a:lnTo>
                        <a:pt x="6" y="24"/>
                      </a:lnTo>
                      <a:lnTo>
                        <a:pt x="7" y="26"/>
                      </a:lnTo>
                      <a:lnTo>
                        <a:pt x="8" y="27"/>
                      </a:lnTo>
                      <a:lnTo>
                        <a:pt x="7" y="28"/>
                      </a:lnTo>
                      <a:lnTo>
                        <a:pt x="10" y="29"/>
                      </a:lnTo>
                      <a:lnTo>
                        <a:pt x="11" y="29"/>
                      </a:lnTo>
                      <a:lnTo>
                        <a:pt x="11" y="30"/>
                      </a:lnTo>
                      <a:lnTo>
                        <a:pt x="11" y="31"/>
                      </a:lnTo>
                      <a:lnTo>
                        <a:pt x="9" y="34"/>
                      </a:lnTo>
                      <a:lnTo>
                        <a:pt x="8" y="37"/>
                      </a:lnTo>
                      <a:lnTo>
                        <a:pt x="8" y="37"/>
                      </a:lnTo>
                      <a:lnTo>
                        <a:pt x="8" y="38"/>
                      </a:lnTo>
                      <a:lnTo>
                        <a:pt x="8" y="39"/>
                      </a:lnTo>
                      <a:lnTo>
                        <a:pt x="6" y="40"/>
                      </a:lnTo>
                      <a:lnTo>
                        <a:pt x="8" y="42"/>
                      </a:lnTo>
                      <a:lnTo>
                        <a:pt x="8" y="42"/>
                      </a:lnTo>
                      <a:lnTo>
                        <a:pt x="9" y="43"/>
                      </a:lnTo>
                      <a:lnTo>
                        <a:pt x="10" y="43"/>
                      </a:lnTo>
                      <a:lnTo>
                        <a:pt x="10" y="43"/>
                      </a:lnTo>
                      <a:lnTo>
                        <a:pt x="11" y="44"/>
                      </a:lnTo>
                      <a:lnTo>
                        <a:pt x="12" y="46"/>
                      </a:lnTo>
                      <a:lnTo>
                        <a:pt x="13" y="46"/>
                      </a:lnTo>
                      <a:lnTo>
                        <a:pt x="13" y="46"/>
                      </a:lnTo>
                      <a:lnTo>
                        <a:pt x="13" y="47"/>
                      </a:lnTo>
                      <a:lnTo>
                        <a:pt x="14" y="47"/>
                      </a:lnTo>
                      <a:lnTo>
                        <a:pt x="15" y="47"/>
                      </a:lnTo>
                      <a:lnTo>
                        <a:pt x="15" y="48"/>
                      </a:lnTo>
                      <a:lnTo>
                        <a:pt x="14" y="50"/>
                      </a:lnTo>
                      <a:lnTo>
                        <a:pt x="11" y="50"/>
                      </a:lnTo>
                      <a:lnTo>
                        <a:pt x="10" y="49"/>
                      </a:lnTo>
                      <a:lnTo>
                        <a:pt x="9" y="49"/>
                      </a:lnTo>
                      <a:lnTo>
                        <a:pt x="9" y="49"/>
                      </a:lnTo>
                      <a:lnTo>
                        <a:pt x="9" y="50"/>
                      </a:lnTo>
                      <a:lnTo>
                        <a:pt x="11" y="52"/>
                      </a:lnTo>
                      <a:lnTo>
                        <a:pt x="13" y="54"/>
                      </a:lnTo>
                      <a:lnTo>
                        <a:pt x="14" y="55"/>
                      </a:lnTo>
                      <a:lnTo>
                        <a:pt x="13" y="57"/>
                      </a:lnTo>
                      <a:lnTo>
                        <a:pt x="13" y="57"/>
                      </a:lnTo>
                      <a:lnTo>
                        <a:pt x="12" y="58"/>
                      </a:lnTo>
                      <a:lnTo>
                        <a:pt x="11" y="57"/>
                      </a:lnTo>
                      <a:lnTo>
                        <a:pt x="11" y="57"/>
                      </a:lnTo>
                      <a:lnTo>
                        <a:pt x="10" y="59"/>
                      </a:lnTo>
                      <a:lnTo>
                        <a:pt x="9" y="59"/>
                      </a:lnTo>
                      <a:lnTo>
                        <a:pt x="8" y="59"/>
                      </a:lnTo>
                      <a:lnTo>
                        <a:pt x="8" y="61"/>
                      </a:lnTo>
                      <a:lnTo>
                        <a:pt x="8" y="61"/>
                      </a:lnTo>
                      <a:lnTo>
                        <a:pt x="9" y="62"/>
                      </a:lnTo>
                      <a:lnTo>
                        <a:pt x="9" y="63"/>
                      </a:lnTo>
                      <a:lnTo>
                        <a:pt x="10" y="63"/>
                      </a:lnTo>
                      <a:lnTo>
                        <a:pt x="10" y="63"/>
                      </a:lnTo>
                      <a:lnTo>
                        <a:pt x="10" y="64"/>
                      </a:lnTo>
                      <a:lnTo>
                        <a:pt x="11" y="64"/>
                      </a:lnTo>
                      <a:lnTo>
                        <a:pt x="12" y="64"/>
                      </a:lnTo>
                      <a:lnTo>
                        <a:pt x="12" y="64"/>
                      </a:lnTo>
                      <a:lnTo>
                        <a:pt x="14" y="66"/>
                      </a:lnTo>
                      <a:lnTo>
                        <a:pt x="14" y="67"/>
                      </a:lnTo>
                      <a:lnTo>
                        <a:pt x="14" y="67"/>
                      </a:lnTo>
                      <a:lnTo>
                        <a:pt x="14" y="68"/>
                      </a:lnTo>
                      <a:lnTo>
                        <a:pt x="15" y="68"/>
                      </a:lnTo>
                      <a:lnTo>
                        <a:pt x="15" y="68"/>
                      </a:lnTo>
                      <a:lnTo>
                        <a:pt x="15" y="69"/>
                      </a:lnTo>
                      <a:lnTo>
                        <a:pt x="15" y="68"/>
                      </a:lnTo>
                      <a:lnTo>
                        <a:pt x="16" y="68"/>
                      </a:lnTo>
                      <a:lnTo>
                        <a:pt x="16" y="69"/>
                      </a:lnTo>
                      <a:lnTo>
                        <a:pt x="17" y="68"/>
                      </a:lnTo>
                      <a:lnTo>
                        <a:pt x="17" y="68"/>
                      </a:lnTo>
                      <a:lnTo>
                        <a:pt x="17" y="69"/>
                      </a:lnTo>
                      <a:lnTo>
                        <a:pt x="17" y="69"/>
                      </a:lnTo>
                      <a:lnTo>
                        <a:pt x="17" y="69"/>
                      </a:lnTo>
                      <a:lnTo>
                        <a:pt x="17" y="70"/>
                      </a:lnTo>
                      <a:lnTo>
                        <a:pt x="17" y="70"/>
                      </a:lnTo>
                      <a:lnTo>
                        <a:pt x="18" y="70"/>
                      </a:lnTo>
                      <a:lnTo>
                        <a:pt x="18" y="70"/>
                      </a:lnTo>
                      <a:lnTo>
                        <a:pt x="18" y="70"/>
                      </a:lnTo>
                      <a:lnTo>
                        <a:pt x="18" y="70"/>
                      </a:lnTo>
                      <a:lnTo>
                        <a:pt x="18" y="70"/>
                      </a:lnTo>
                      <a:lnTo>
                        <a:pt x="19" y="70"/>
                      </a:lnTo>
                      <a:lnTo>
                        <a:pt x="20" y="70"/>
                      </a:lnTo>
                      <a:lnTo>
                        <a:pt x="20" y="70"/>
                      </a:lnTo>
                      <a:lnTo>
                        <a:pt x="20" y="70"/>
                      </a:lnTo>
                      <a:lnTo>
                        <a:pt x="21" y="70"/>
                      </a:lnTo>
                      <a:lnTo>
                        <a:pt x="21" y="70"/>
                      </a:lnTo>
                      <a:lnTo>
                        <a:pt x="21" y="71"/>
                      </a:lnTo>
                      <a:lnTo>
                        <a:pt x="22" y="72"/>
                      </a:lnTo>
                      <a:lnTo>
                        <a:pt x="22" y="72"/>
                      </a:lnTo>
                      <a:lnTo>
                        <a:pt x="23" y="72"/>
                      </a:lnTo>
                      <a:lnTo>
                        <a:pt x="23" y="72"/>
                      </a:lnTo>
                      <a:lnTo>
                        <a:pt x="23" y="73"/>
                      </a:lnTo>
                      <a:lnTo>
                        <a:pt x="25" y="73"/>
                      </a:lnTo>
                      <a:lnTo>
                        <a:pt x="26" y="73"/>
                      </a:lnTo>
                      <a:lnTo>
                        <a:pt x="26" y="74"/>
                      </a:lnTo>
                      <a:lnTo>
                        <a:pt x="26" y="74"/>
                      </a:lnTo>
                      <a:lnTo>
                        <a:pt x="27" y="74"/>
                      </a:lnTo>
                      <a:lnTo>
                        <a:pt x="27" y="74"/>
                      </a:lnTo>
                      <a:lnTo>
                        <a:pt x="26" y="76"/>
                      </a:lnTo>
                      <a:lnTo>
                        <a:pt x="26" y="76"/>
                      </a:lnTo>
                      <a:lnTo>
                        <a:pt x="26" y="76"/>
                      </a:lnTo>
                      <a:lnTo>
                        <a:pt x="26" y="76"/>
                      </a:lnTo>
                      <a:lnTo>
                        <a:pt x="27" y="76"/>
                      </a:lnTo>
                      <a:lnTo>
                        <a:pt x="27" y="76"/>
                      </a:lnTo>
                      <a:lnTo>
                        <a:pt x="27" y="76"/>
                      </a:lnTo>
                      <a:lnTo>
                        <a:pt x="28" y="76"/>
                      </a:lnTo>
                      <a:lnTo>
                        <a:pt x="28" y="76"/>
                      </a:lnTo>
                      <a:lnTo>
                        <a:pt x="28" y="76"/>
                      </a:lnTo>
                      <a:lnTo>
                        <a:pt x="28" y="76"/>
                      </a:lnTo>
                      <a:lnTo>
                        <a:pt x="28" y="75"/>
                      </a:lnTo>
                      <a:lnTo>
                        <a:pt x="30" y="75"/>
                      </a:lnTo>
                      <a:lnTo>
                        <a:pt x="30" y="74"/>
                      </a:lnTo>
                      <a:lnTo>
                        <a:pt x="30" y="74"/>
                      </a:lnTo>
                      <a:lnTo>
                        <a:pt x="29" y="74"/>
                      </a:lnTo>
                      <a:lnTo>
                        <a:pt x="29" y="74"/>
                      </a:lnTo>
                      <a:lnTo>
                        <a:pt x="28" y="74"/>
                      </a:lnTo>
                      <a:lnTo>
                        <a:pt x="29" y="73"/>
                      </a:lnTo>
                      <a:lnTo>
                        <a:pt x="29" y="73"/>
                      </a:lnTo>
                      <a:lnTo>
                        <a:pt x="29" y="73"/>
                      </a:lnTo>
                      <a:lnTo>
                        <a:pt x="30" y="73"/>
                      </a:lnTo>
                      <a:lnTo>
                        <a:pt x="30" y="73"/>
                      </a:lnTo>
                      <a:lnTo>
                        <a:pt x="30" y="73"/>
                      </a:lnTo>
                      <a:lnTo>
                        <a:pt x="30" y="73"/>
                      </a:lnTo>
                      <a:lnTo>
                        <a:pt x="30" y="72"/>
                      </a:lnTo>
                      <a:lnTo>
                        <a:pt x="31" y="72"/>
                      </a:lnTo>
                      <a:lnTo>
                        <a:pt x="31" y="72"/>
                      </a:lnTo>
                      <a:lnTo>
                        <a:pt x="31" y="72"/>
                      </a:lnTo>
                      <a:lnTo>
                        <a:pt x="31" y="72"/>
                      </a:lnTo>
                      <a:lnTo>
                        <a:pt x="31" y="72"/>
                      </a:lnTo>
                      <a:lnTo>
                        <a:pt x="31" y="72"/>
                      </a:lnTo>
                      <a:lnTo>
                        <a:pt x="31" y="72"/>
                      </a:lnTo>
                      <a:lnTo>
                        <a:pt x="31" y="72"/>
                      </a:lnTo>
                      <a:lnTo>
                        <a:pt x="32" y="72"/>
                      </a:lnTo>
                      <a:lnTo>
                        <a:pt x="32" y="71"/>
                      </a:lnTo>
                      <a:lnTo>
                        <a:pt x="31" y="71"/>
                      </a:lnTo>
                      <a:lnTo>
                        <a:pt x="32" y="70"/>
                      </a:lnTo>
                      <a:lnTo>
                        <a:pt x="32" y="70"/>
                      </a:lnTo>
                      <a:lnTo>
                        <a:pt x="32" y="70"/>
                      </a:lnTo>
                      <a:lnTo>
                        <a:pt x="32" y="69"/>
                      </a:lnTo>
                      <a:lnTo>
                        <a:pt x="31" y="69"/>
                      </a:lnTo>
                      <a:lnTo>
                        <a:pt x="31" y="69"/>
                      </a:lnTo>
                      <a:lnTo>
                        <a:pt x="31" y="69"/>
                      </a:lnTo>
                      <a:lnTo>
                        <a:pt x="31" y="69"/>
                      </a:lnTo>
                      <a:lnTo>
                        <a:pt x="31" y="68"/>
                      </a:lnTo>
                      <a:lnTo>
                        <a:pt x="31" y="68"/>
                      </a:lnTo>
                      <a:lnTo>
                        <a:pt x="31" y="68"/>
                      </a:lnTo>
                      <a:lnTo>
                        <a:pt x="31" y="68"/>
                      </a:lnTo>
                      <a:lnTo>
                        <a:pt x="31" y="68"/>
                      </a:lnTo>
                      <a:lnTo>
                        <a:pt x="31" y="68"/>
                      </a:lnTo>
                      <a:lnTo>
                        <a:pt x="31" y="68"/>
                      </a:lnTo>
                      <a:lnTo>
                        <a:pt x="32" y="68"/>
                      </a:lnTo>
                      <a:lnTo>
                        <a:pt x="32" y="68"/>
                      </a:lnTo>
                      <a:lnTo>
                        <a:pt x="32" y="67"/>
                      </a:lnTo>
                      <a:lnTo>
                        <a:pt x="32" y="67"/>
                      </a:lnTo>
                      <a:lnTo>
                        <a:pt x="33" y="67"/>
                      </a:lnTo>
                      <a:lnTo>
                        <a:pt x="33" y="67"/>
                      </a:lnTo>
                      <a:lnTo>
                        <a:pt x="34" y="67"/>
                      </a:lnTo>
                      <a:lnTo>
                        <a:pt x="34" y="67"/>
                      </a:lnTo>
                      <a:lnTo>
                        <a:pt x="34" y="67"/>
                      </a:lnTo>
                      <a:lnTo>
                        <a:pt x="34" y="67"/>
                      </a:lnTo>
                      <a:lnTo>
                        <a:pt x="35" y="67"/>
                      </a:lnTo>
                      <a:lnTo>
                        <a:pt x="35" y="67"/>
                      </a:lnTo>
                      <a:lnTo>
                        <a:pt x="35" y="68"/>
                      </a:lnTo>
                      <a:lnTo>
                        <a:pt x="35" y="68"/>
                      </a:lnTo>
                      <a:lnTo>
                        <a:pt x="35" y="68"/>
                      </a:lnTo>
                      <a:lnTo>
                        <a:pt x="35" y="68"/>
                      </a:lnTo>
                      <a:lnTo>
                        <a:pt x="35" y="68"/>
                      </a:lnTo>
                      <a:lnTo>
                        <a:pt x="35" y="68"/>
                      </a:lnTo>
                      <a:lnTo>
                        <a:pt x="34" y="68"/>
                      </a:lnTo>
                      <a:lnTo>
                        <a:pt x="35" y="69"/>
                      </a:lnTo>
                      <a:lnTo>
                        <a:pt x="35" y="69"/>
                      </a:lnTo>
                      <a:lnTo>
                        <a:pt x="35" y="69"/>
                      </a:lnTo>
                      <a:lnTo>
                        <a:pt x="35" y="69"/>
                      </a:lnTo>
                      <a:lnTo>
                        <a:pt x="36" y="69"/>
                      </a:lnTo>
                      <a:lnTo>
                        <a:pt x="36" y="69"/>
                      </a:lnTo>
                      <a:lnTo>
                        <a:pt x="36" y="69"/>
                      </a:lnTo>
                      <a:lnTo>
                        <a:pt x="36" y="69"/>
                      </a:lnTo>
                      <a:lnTo>
                        <a:pt x="36" y="69"/>
                      </a:lnTo>
                      <a:lnTo>
                        <a:pt x="36" y="69"/>
                      </a:lnTo>
                      <a:lnTo>
                        <a:pt x="37" y="69"/>
                      </a:lnTo>
                      <a:lnTo>
                        <a:pt x="37" y="69"/>
                      </a:lnTo>
                      <a:lnTo>
                        <a:pt x="38" y="69"/>
                      </a:lnTo>
                      <a:lnTo>
                        <a:pt x="38" y="69"/>
                      </a:lnTo>
                      <a:lnTo>
                        <a:pt x="38" y="69"/>
                      </a:lnTo>
                      <a:lnTo>
                        <a:pt x="38" y="69"/>
                      </a:lnTo>
                      <a:lnTo>
                        <a:pt x="38" y="69"/>
                      </a:lnTo>
                      <a:lnTo>
                        <a:pt x="39" y="69"/>
                      </a:lnTo>
                      <a:lnTo>
                        <a:pt x="39" y="69"/>
                      </a:lnTo>
                      <a:lnTo>
                        <a:pt x="39" y="69"/>
                      </a:lnTo>
                      <a:lnTo>
                        <a:pt x="39" y="71"/>
                      </a:lnTo>
                      <a:lnTo>
                        <a:pt x="39" y="72"/>
                      </a:lnTo>
                      <a:lnTo>
                        <a:pt x="39" y="72"/>
                      </a:lnTo>
                      <a:lnTo>
                        <a:pt x="39" y="72"/>
                      </a:lnTo>
                      <a:lnTo>
                        <a:pt x="40" y="72"/>
                      </a:lnTo>
                      <a:lnTo>
                        <a:pt x="40" y="72"/>
                      </a:lnTo>
                      <a:lnTo>
                        <a:pt x="40" y="72"/>
                      </a:lnTo>
                      <a:lnTo>
                        <a:pt x="40" y="72"/>
                      </a:lnTo>
                      <a:lnTo>
                        <a:pt x="40" y="72"/>
                      </a:lnTo>
                      <a:lnTo>
                        <a:pt x="41" y="72"/>
                      </a:lnTo>
                      <a:lnTo>
                        <a:pt x="40" y="73"/>
                      </a:lnTo>
                      <a:lnTo>
                        <a:pt x="40" y="73"/>
                      </a:lnTo>
                      <a:lnTo>
                        <a:pt x="41" y="74"/>
                      </a:lnTo>
                      <a:lnTo>
                        <a:pt x="41" y="74"/>
                      </a:lnTo>
                      <a:lnTo>
                        <a:pt x="41" y="74"/>
                      </a:lnTo>
                      <a:lnTo>
                        <a:pt x="41" y="74"/>
                      </a:lnTo>
                      <a:lnTo>
                        <a:pt x="42" y="74"/>
                      </a:lnTo>
                      <a:lnTo>
                        <a:pt x="42" y="74"/>
                      </a:lnTo>
                      <a:lnTo>
                        <a:pt x="42" y="74"/>
                      </a:lnTo>
                      <a:lnTo>
                        <a:pt x="42" y="74"/>
                      </a:lnTo>
                      <a:lnTo>
                        <a:pt x="43" y="75"/>
                      </a:lnTo>
                      <a:lnTo>
                        <a:pt x="44" y="75"/>
                      </a:lnTo>
                      <a:lnTo>
                        <a:pt x="44" y="75"/>
                      </a:lnTo>
                      <a:lnTo>
                        <a:pt x="44" y="75"/>
                      </a:lnTo>
                      <a:lnTo>
                        <a:pt x="43" y="76"/>
                      </a:lnTo>
                      <a:lnTo>
                        <a:pt x="43" y="76"/>
                      </a:lnTo>
                      <a:lnTo>
                        <a:pt x="43" y="77"/>
                      </a:lnTo>
                      <a:lnTo>
                        <a:pt x="43" y="77"/>
                      </a:lnTo>
                      <a:lnTo>
                        <a:pt x="43" y="77"/>
                      </a:lnTo>
                      <a:lnTo>
                        <a:pt x="43" y="77"/>
                      </a:lnTo>
                      <a:lnTo>
                        <a:pt x="44" y="77"/>
                      </a:lnTo>
                      <a:lnTo>
                        <a:pt x="44" y="78"/>
                      </a:lnTo>
                      <a:lnTo>
                        <a:pt x="44" y="77"/>
                      </a:lnTo>
                      <a:lnTo>
                        <a:pt x="44" y="78"/>
                      </a:lnTo>
                      <a:lnTo>
                        <a:pt x="44" y="78"/>
                      </a:lnTo>
                      <a:lnTo>
                        <a:pt x="44" y="78"/>
                      </a:lnTo>
                      <a:lnTo>
                        <a:pt x="45" y="78"/>
                      </a:lnTo>
                      <a:lnTo>
                        <a:pt x="45" y="78"/>
                      </a:lnTo>
                      <a:lnTo>
                        <a:pt x="45" y="78"/>
                      </a:lnTo>
                      <a:lnTo>
                        <a:pt x="45" y="78"/>
                      </a:lnTo>
                      <a:lnTo>
                        <a:pt x="45" y="78"/>
                      </a:lnTo>
                      <a:lnTo>
                        <a:pt x="46" y="78"/>
                      </a:lnTo>
                      <a:lnTo>
                        <a:pt x="46" y="78"/>
                      </a:lnTo>
                      <a:lnTo>
                        <a:pt x="46" y="78"/>
                      </a:lnTo>
                      <a:lnTo>
                        <a:pt x="46" y="78"/>
                      </a:lnTo>
                      <a:lnTo>
                        <a:pt x="47" y="79"/>
                      </a:lnTo>
                      <a:lnTo>
                        <a:pt x="47" y="78"/>
                      </a:lnTo>
                      <a:lnTo>
                        <a:pt x="47" y="79"/>
                      </a:lnTo>
                      <a:lnTo>
                        <a:pt x="47" y="80"/>
                      </a:lnTo>
                      <a:lnTo>
                        <a:pt x="47" y="79"/>
                      </a:lnTo>
                      <a:lnTo>
                        <a:pt x="47" y="79"/>
                      </a:lnTo>
                      <a:lnTo>
                        <a:pt x="48" y="79"/>
                      </a:lnTo>
                      <a:lnTo>
                        <a:pt x="48" y="79"/>
                      </a:lnTo>
                      <a:lnTo>
                        <a:pt x="49" y="78"/>
                      </a:lnTo>
                      <a:lnTo>
                        <a:pt x="49" y="79"/>
                      </a:lnTo>
                      <a:lnTo>
                        <a:pt x="49" y="79"/>
                      </a:lnTo>
                      <a:lnTo>
                        <a:pt x="49" y="80"/>
                      </a:lnTo>
                      <a:lnTo>
                        <a:pt x="49" y="80"/>
                      </a:lnTo>
                      <a:lnTo>
                        <a:pt x="49" y="80"/>
                      </a:lnTo>
                      <a:lnTo>
                        <a:pt x="49" y="80"/>
                      </a:lnTo>
                      <a:lnTo>
                        <a:pt x="49" y="80"/>
                      </a:lnTo>
                      <a:lnTo>
                        <a:pt x="49" y="80"/>
                      </a:lnTo>
                      <a:lnTo>
                        <a:pt x="49" y="80"/>
                      </a:lnTo>
                      <a:lnTo>
                        <a:pt x="49" y="81"/>
                      </a:lnTo>
                      <a:lnTo>
                        <a:pt x="48" y="81"/>
                      </a:lnTo>
                      <a:lnTo>
                        <a:pt x="48" y="82"/>
                      </a:lnTo>
                      <a:lnTo>
                        <a:pt x="48" y="82"/>
                      </a:lnTo>
                      <a:lnTo>
                        <a:pt x="48" y="82"/>
                      </a:lnTo>
                      <a:lnTo>
                        <a:pt x="48" y="82"/>
                      </a:lnTo>
                      <a:lnTo>
                        <a:pt x="48" y="82"/>
                      </a:lnTo>
                      <a:lnTo>
                        <a:pt x="48" y="82"/>
                      </a:lnTo>
                      <a:lnTo>
                        <a:pt x="48" y="83"/>
                      </a:lnTo>
                      <a:lnTo>
                        <a:pt x="47" y="83"/>
                      </a:lnTo>
                      <a:lnTo>
                        <a:pt x="47" y="83"/>
                      </a:lnTo>
                      <a:lnTo>
                        <a:pt x="47" y="83"/>
                      </a:lnTo>
                      <a:lnTo>
                        <a:pt x="47" y="84"/>
                      </a:lnTo>
                      <a:lnTo>
                        <a:pt x="47" y="84"/>
                      </a:lnTo>
                      <a:lnTo>
                        <a:pt x="47" y="84"/>
                      </a:lnTo>
                      <a:lnTo>
                        <a:pt x="47" y="85"/>
                      </a:lnTo>
                      <a:lnTo>
                        <a:pt x="47" y="85"/>
                      </a:lnTo>
                      <a:lnTo>
                        <a:pt x="47" y="85"/>
                      </a:lnTo>
                      <a:lnTo>
                        <a:pt x="47" y="86"/>
                      </a:lnTo>
                      <a:lnTo>
                        <a:pt x="46" y="86"/>
                      </a:lnTo>
                      <a:lnTo>
                        <a:pt x="46" y="85"/>
                      </a:lnTo>
                      <a:lnTo>
                        <a:pt x="45" y="86"/>
                      </a:lnTo>
                      <a:lnTo>
                        <a:pt x="46" y="86"/>
                      </a:lnTo>
                      <a:lnTo>
                        <a:pt x="45" y="86"/>
                      </a:lnTo>
                      <a:lnTo>
                        <a:pt x="45" y="86"/>
                      </a:lnTo>
                      <a:lnTo>
                        <a:pt x="44" y="87"/>
                      </a:lnTo>
                      <a:lnTo>
                        <a:pt x="49" y="87"/>
                      </a:lnTo>
                      <a:lnTo>
                        <a:pt x="50" y="86"/>
                      </a:lnTo>
                      <a:lnTo>
                        <a:pt x="54" y="87"/>
                      </a:lnTo>
                      <a:lnTo>
                        <a:pt x="57" y="87"/>
                      </a:lnTo>
                      <a:lnTo>
                        <a:pt x="59" y="87"/>
                      </a:lnTo>
                      <a:lnTo>
                        <a:pt x="59" y="81"/>
                      </a:lnTo>
                      <a:lnTo>
                        <a:pt x="62" y="73"/>
                      </a:lnTo>
                      <a:lnTo>
                        <a:pt x="66" y="70"/>
                      </a:lnTo>
                      <a:lnTo>
                        <a:pt x="62" y="6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5" name="Freeform 1022">
                  <a:extLst>
                    <a:ext uri="{FF2B5EF4-FFF2-40B4-BE49-F238E27FC236}">
                      <a16:creationId xmlns:a16="http://schemas.microsoft.com/office/drawing/2014/main" id="{4A91AF2D-E95B-46BA-9C4C-0420EA714E68}"/>
                    </a:ext>
                  </a:extLst>
                </p:cNvPr>
                <p:cNvSpPr>
                  <a:spLocks/>
                </p:cNvSpPr>
                <p:nvPr/>
              </p:nvSpPr>
              <p:spPr bwMode="gray">
                <a:xfrm>
                  <a:off x="8862648" y="5116228"/>
                  <a:ext cx="90555" cy="80827"/>
                </a:xfrm>
                <a:custGeom>
                  <a:avLst/>
                  <a:gdLst>
                    <a:gd name="T0" fmla="*/ 24 w 28"/>
                    <a:gd name="T1" fmla="*/ 19 h 25"/>
                    <a:gd name="T2" fmla="*/ 26 w 28"/>
                    <a:gd name="T3" fmla="*/ 18 h 25"/>
                    <a:gd name="T4" fmla="*/ 26 w 28"/>
                    <a:gd name="T5" fmla="*/ 17 h 25"/>
                    <a:gd name="T6" fmla="*/ 26 w 28"/>
                    <a:gd name="T7" fmla="*/ 16 h 25"/>
                    <a:gd name="T8" fmla="*/ 27 w 28"/>
                    <a:gd name="T9" fmla="*/ 15 h 25"/>
                    <a:gd name="T10" fmla="*/ 27 w 28"/>
                    <a:gd name="T11" fmla="*/ 14 h 25"/>
                    <a:gd name="T12" fmla="*/ 28 w 28"/>
                    <a:gd name="T13" fmla="*/ 13 h 25"/>
                    <a:gd name="T14" fmla="*/ 28 w 28"/>
                    <a:gd name="T15" fmla="*/ 13 h 25"/>
                    <a:gd name="T16" fmla="*/ 27 w 28"/>
                    <a:gd name="T17" fmla="*/ 12 h 25"/>
                    <a:gd name="T18" fmla="*/ 26 w 28"/>
                    <a:gd name="T19" fmla="*/ 13 h 25"/>
                    <a:gd name="T20" fmla="*/ 25 w 28"/>
                    <a:gd name="T21" fmla="*/ 11 h 25"/>
                    <a:gd name="T22" fmla="*/ 24 w 28"/>
                    <a:gd name="T23" fmla="*/ 11 h 25"/>
                    <a:gd name="T24" fmla="*/ 24 w 28"/>
                    <a:gd name="T25" fmla="*/ 11 h 25"/>
                    <a:gd name="T26" fmla="*/ 23 w 28"/>
                    <a:gd name="T27" fmla="*/ 10 h 25"/>
                    <a:gd name="T28" fmla="*/ 22 w 28"/>
                    <a:gd name="T29" fmla="*/ 10 h 25"/>
                    <a:gd name="T30" fmla="*/ 22 w 28"/>
                    <a:gd name="T31" fmla="*/ 9 h 25"/>
                    <a:gd name="T32" fmla="*/ 22 w 28"/>
                    <a:gd name="T33" fmla="*/ 8 h 25"/>
                    <a:gd name="T34" fmla="*/ 21 w 28"/>
                    <a:gd name="T35" fmla="*/ 7 h 25"/>
                    <a:gd name="T36" fmla="*/ 20 w 28"/>
                    <a:gd name="T37" fmla="*/ 7 h 25"/>
                    <a:gd name="T38" fmla="*/ 19 w 28"/>
                    <a:gd name="T39" fmla="*/ 5 h 25"/>
                    <a:gd name="T40" fmla="*/ 19 w 28"/>
                    <a:gd name="T41" fmla="*/ 5 h 25"/>
                    <a:gd name="T42" fmla="*/ 18 w 28"/>
                    <a:gd name="T43" fmla="*/ 4 h 25"/>
                    <a:gd name="T44" fmla="*/ 17 w 28"/>
                    <a:gd name="T45" fmla="*/ 2 h 25"/>
                    <a:gd name="T46" fmla="*/ 17 w 28"/>
                    <a:gd name="T47" fmla="*/ 2 h 25"/>
                    <a:gd name="T48" fmla="*/ 15 w 28"/>
                    <a:gd name="T49" fmla="*/ 2 h 25"/>
                    <a:gd name="T50" fmla="*/ 15 w 28"/>
                    <a:gd name="T51" fmla="*/ 2 h 25"/>
                    <a:gd name="T52" fmla="*/ 14 w 28"/>
                    <a:gd name="T53" fmla="*/ 2 h 25"/>
                    <a:gd name="T54" fmla="*/ 14 w 28"/>
                    <a:gd name="T55" fmla="*/ 1 h 25"/>
                    <a:gd name="T56" fmla="*/ 14 w 28"/>
                    <a:gd name="T57" fmla="*/ 0 h 25"/>
                    <a:gd name="T58" fmla="*/ 13 w 28"/>
                    <a:gd name="T59" fmla="*/ 0 h 25"/>
                    <a:gd name="T60" fmla="*/ 11 w 28"/>
                    <a:gd name="T61" fmla="*/ 0 h 25"/>
                    <a:gd name="T62" fmla="*/ 10 w 28"/>
                    <a:gd name="T63" fmla="*/ 1 h 25"/>
                    <a:gd name="T64" fmla="*/ 10 w 28"/>
                    <a:gd name="T65" fmla="*/ 1 h 25"/>
                    <a:gd name="T66" fmla="*/ 10 w 28"/>
                    <a:gd name="T67" fmla="*/ 2 h 25"/>
                    <a:gd name="T68" fmla="*/ 11 w 28"/>
                    <a:gd name="T69" fmla="*/ 3 h 25"/>
                    <a:gd name="T70" fmla="*/ 11 w 28"/>
                    <a:gd name="T71" fmla="*/ 4 h 25"/>
                    <a:gd name="T72" fmla="*/ 10 w 28"/>
                    <a:gd name="T73" fmla="*/ 5 h 25"/>
                    <a:gd name="T74" fmla="*/ 10 w 28"/>
                    <a:gd name="T75" fmla="*/ 5 h 25"/>
                    <a:gd name="T76" fmla="*/ 9 w 28"/>
                    <a:gd name="T77" fmla="*/ 6 h 25"/>
                    <a:gd name="T78" fmla="*/ 8 w 28"/>
                    <a:gd name="T79" fmla="*/ 6 h 25"/>
                    <a:gd name="T80" fmla="*/ 8 w 28"/>
                    <a:gd name="T81" fmla="*/ 7 h 25"/>
                    <a:gd name="T82" fmla="*/ 7 w 28"/>
                    <a:gd name="T83" fmla="*/ 8 h 25"/>
                    <a:gd name="T84" fmla="*/ 7 w 28"/>
                    <a:gd name="T85" fmla="*/ 9 h 25"/>
                    <a:gd name="T86" fmla="*/ 5 w 28"/>
                    <a:gd name="T87" fmla="*/ 9 h 25"/>
                    <a:gd name="T88" fmla="*/ 4 w 28"/>
                    <a:gd name="T89" fmla="*/ 10 h 25"/>
                    <a:gd name="T90" fmla="*/ 3 w 28"/>
                    <a:gd name="T91" fmla="*/ 10 h 25"/>
                    <a:gd name="T92" fmla="*/ 0 w 28"/>
                    <a:gd name="T93" fmla="*/ 10 h 25"/>
                    <a:gd name="T94" fmla="*/ 1 w 28"/>
                    <a:gd name="T95" fmla="*/ 12 h 25"/>
                    <a:gd name="T96" fmla="*/ 1 w 28"/>
                    <a:gd name="T97" fmla="*/ 14 h 25"/>
                    <a:gd name="T98" fmla="*/ 1 w 28"/>
                    <a:gd name="T99" fmla="*/ 15 h 25"/>
                    <a:gd name="T100" fmla="*/ 10 w 28"/>
                    <a:gd name="T101" fmla="*/ 24 h 25"/>
                    <a:gd name="T102" fmla="*/ 13 w 28"/>
                    <a:gd name="T103" fmla="*/ 22 h 25"/>
                    <a:gd name="T104" fmla="*/ 21 w 28"/>
                    <a:gd name="T105" fmla="*/ 22 h 25"/>
                    <a:gd name="T106" fmla="*/ 24 w 28"/>
                    <a:gd name="T10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5">
                      <a:moveTo>
                        <a:pt x="24" y="19"/>
                      </a:moveTo>
                      <a:lnTo>
                        <a:pt x="24" y="19"/>
                      </a:lnTo>
                      <a:lnTo>
                        <a:pt x="25" y="19"/>
                      </a:lnTo>
                      <a:lnTo>
                        <a:pt x="24" y="19"/>
                      </a:lnTo>
                      <a:lnTo>
                        <a:pt x="25" y="18"/>
                      </a:lnTo>
                      <a:lnTo>
                        <a:pt x="25" y="19"/>
                      </a:lnTo>
                      <a:lnTo>
                        <a:pt x="26" y="19"/>
                      </a:lnTo>
                      <a:lnTo>
                        <a:pt x="26" y="18"/>
                      </a:lnTo>
                      <a:lnTo>
                        <a:pt x="26" y="18"/>
                      </a:lnTo>
                      <a:lnTo>
                        <a:pt x="26" y="18"/>
                      </a:lnTo>
                      <a:lnTo>
                        <a:pt x="26" y="17"/>
                      </a:lnTo>
                      <a:lnTo>
                        <a:pt x="26" y="17"/>
                      </a:lnTo>
                      <a:lnTo>
                        <a:pt x="26" y="17"/>
                      </a:lnTo>
                      <a:lnTo>
                        <a:pt x="26" y="16"/>
                      </a:lnTo>
                      <a:lnTo>
                        <a:pt x="26" y="16"/>
                      </a:lnTo>
                      <a:lnTo>
                        <a:pt x="26" y="16"/>
                      </a:lnTo>
                      <a:lnTo>
                        <a:pt x="27" y="16"/>
                      </a:lnTo>
                      <a:lnTo>
                        <a:pt x="27" y="15"/>
                      </a:lnTo>
                      <a:lnTo>
                        <a:pt x="27" y="15"/>
                      </a:lnTo>
                      <a:lnTo>
                        <a:pt x="27" y="15"/>
                      </a:lnTo>
                      <a:lnTo>
                        <a:pt x="27" y="15"/>
                      </a:lnTo>
                      <a:lnTo>
                        <a:pt x="27" y="15"/>
                      </a:lnTo>
                      <a:lnTo>
                        <a:pt x="27" y="15"/>
                      </a:lnTo>
                      <a:lnTo>
                        <a:pt x="27" y="14"/>
                      </a:lnTo>
                      <a:lnTo>
                        <a:pt x="28" y="14"/>
                      </a:lnTo>
                      <a:lnTo>
                        <a:pt x="28" y="13"/>
                      </a:lnTo>
                      <a:lnTo>
                        <a:pt x="28" y="13"/>
                      </a:lnTo>
                      <a:lnTo>
                        <a:pt x="28" y="13"/>
                      </a:lnTo>
                      <a:lnTo>
                        <a:pt x="28" y="13"/>
                      </a:lnTo>
                      <a:lnTo>
                        <a:pt x="28" y="13"/>
                      </a:lnTo>
                      <a:lnTo>
                        <a:pt x="28" y="13"/>
                      </a:lnTo>
                      <a:lnTo>
                        <a:pt x="28" y="13"/>
                      </a:lnTo>
                      <a:lnTo>
                        <a:pt x="28" y="12"/>
                      </a:lnTo>
                      <a:lnTo>
                        <a:pt x="28" y="12"/>
                      </a:lnTo>
                      <a:lnTo>
                        <a:pt x="28" y="11"/>
                      </a:lnTo>
                      <a:lnTo>
                        <a:pt x="27" y="12"/>
                      </a:lnTo>
                      <a:lnTo>
                        <a:pt x="27" y="12"/>
                      </a:lnTo>
                      <a:lnTo>
                        <a:pt x="26" y="12"/>
                      </a:lnTo>
                      <a:lnTo>
                        <a:pt x="26" y="12"/>
                      </a:lnTo>
                      <a:lnTo>
                        <a:pt x="26" y="13"/>
                      </a:lnTo>
                      <a:lnTo>
                        <a:pt x="26" y="12"/>
                      </a:lnTo>
                      <a:lnTo>
                        <a:pt x="26" y="11"/>
                      </a:lnTo>
                      <a:lnTo>
                        <a:pt x="26" y="12"/>
                      </a:lnTo>
                      <a:lnTo>
                        <a:pt x="25" y="11"/>
                      </a:lnTo>
                      <a:lnTo>
                        <a:pt x="25" y="11"/>
                      </a:lnTo>
                      <a:lnTo>
                        <a:pt x="25" y="11"/>
                      </a:lnTo>
                      <a:lnTo>
                        <a:pt x="25" y="11"/>
                      </a:lnTo>
                      <a:lnTo>
                        <a:pt x="24" y="11"/>
                      </a:lnTo>
                      <a:lnTo>
                        <a:pt x="24" y="11"/>
                      </a:lnTo>
                      <a:lnTo>
                        <a:pt x="24" y="11"/>
                      </a:lnTo>
                      <a:lnTo>
                        <a:pt x="24" y="11"/>
                      </a:lnTo>
                      <a:lnTo>
                        <a:pt x="24" y="11"/>
                      </a:lnTo>
                      <a:lnTo>
                        <a:pt x="23" y="11"/>
                      </a:lnTo>
                      <a:lnTo>
                        <a:pt x="23" y="11"/>
                      </a:lnTo>
                      <a:lnTo>
                        <a:pt x="23" y="11"/>
                      </a:lnTo>
                      <a:lnTo>
                        <a:pt x="23" y="10"/>
                      </a:lnTo>
                      <a:lnTo>
                        <a:pt x="23" y="11"/>
                      </a:lnTo>
                      <a:lnTo>
                        <a:pt x="23" y="10"/>
                      </a:lnTo>
                      <a:lnTo>
                        <a:pt x="22" y="10"/>
                      </a:lnTo>
                      <a:lnTo>
                        <a:pt x="22" y="10"/>
                      </a:lnTo>
                      <a:lnTo>
                        <a:pt x="22" y="10"/>
                      </a:lnTo>
                      <a:lnTo>
                        <a:pt x="22" y="10"/>
                      </a:lnTo>
                      <a:lnTo>
                        <a:pt x="22" y="9"/>
                      </a:lnTo>
                      <a:lnTo>
                        <a:pt x="22" y="9"/>
                      </a:lnTo>
                      <a:lnTo>
                        <a:pt x="23" y="8"/>
                      </a:lnTo>
                      <a:lnTo>
                        <a:pt x="23" y="8"/>
                      </a:lnTo>
                      <a:lnTo>
                        <a:pt x="23" y="8"/>
                      </a:lnTo>
                      <a:lnTo>
                        <a:pt x="22" y="8"/>
                      </a:lnTo>
                      <a:lnTo>
                        <a:pt x="21" y="7"/>
                      </a:lnTo>
                      <a:lnTo>
                        <a:pt x="21" y="7"/>
                      </a:lnTo>
                      <a:lnTo>
                        <a:pt x="21" y="7"/>
                      </a:lnTo>
                      <a:lnTo>
                        <a:pt x="21" y="7"/>
                      </a:lnTo>
                      <a:lnTo>
                        <a:pt x="20" y="7"/>
                      </a:lnTo>
                      <a:lnTo>
                        <a:pt x="20" y="7"/>
                      </a:lnTo>
                      <a:lnTo>
                        <a:pt x="20" y="7"/>
                      </a:lnTo>
                      <a:lnTo>
                        <a:pt x="20" y="7"/>
                      </a:lnTo>
                      <a:lnTo>
                        <a:pt x="19" y="6"/>
                      </a:lnTo>
                      <a:lnTo>
                        <a:pt x="19" y="6"/>
                      </a:lnTo>
                      <a:lnTo>
                        <a:pt x="20" y="5"/>
                      </a:lnTo>
                      <a:lnTo>
                        <a:pt x="19" y="5"/>
                      </a:lnTo>
                      <a:lnTo>
                        <a:pt x="19" y="5"/>
                      </a:lnTo>
                      <a:lnTo>
                        <a:pt x="19" y="5"/>
                      </a:lnTo>
                      <a:lnTo>
                        <a:pt x="19" y="5"/>
                      </a:lnTo>
                      <a:lnTo>
                        <a:pt x="19" y="5"/>
                      </a:lnTo>
                      <a:lnTo>
                        <a:pt x="18" y="5"/>
                      </a:lnTo>
                      <a:lnTo>
                        <a:pt x="18" y="5"/>
                      </a:lnTo>
                      <a:lnTo>
                        <a:pt x="18" y="5"/>
                      </a:lnTo>
                      <a:lnTo>
                        <a:pt x="18" y="4"/>
                      </a:lnTo>
                      <a:lnTo>
                        <a:pt x="18" y="2"/>
                      </a:lnTo>
                      <a:lnTo>
                        <a:pt x="18" y="2"/>
                      </a:lnTo>
                      <a:lnTo>
                        <a:pt x="18" y="2"/>
                      </a:lnTo>
                      <a:lnTo>
                        <a:pt x="17" y="2"/>
                      </a:lnTo>
                      <a:lnTo>
                        <a:pt x="17" y="2"/>
                      </a:lnTo>
                      <a:lnTo>
                        <a:pt x="17" y="2"/>
                      </a:lnTo>
                      <a:lnTo>
                        <a:pt x="17" y="2"/>
                      </a:lnTo>
                      <a:lnTo>
                        <a:pt x="17" y="2"/>
                      </a:lnTo>
                      <a:lnTo>
                        <a:pt x="16" y="2"/>
                      </a:lnTo>
                      <a:lnTo>
                        <a:pt x="16" y="2"/>
                      </a:lnTo>
                      <a:lnTo>
                        <a:pt x="15" y="2"/>
                      </a:lnTo>
                      <a:lnTo>
                        <a:pt x="15" y="2"/>
                      </a:lnTo>
                      <a:lnTo>
                        <a:pt x="15" y="2"/>
                      </a:lnTo>
                      <a:lnTo>
                        <a:pt x="15" y="2"/>
                      </a:lnTo>
                      <a:lnTo>
                        <a:pt x="15" y="2"/>
                      </a:lnTo>
                      <a:lnTo>
                        <a:pt x="15" y="2"/>
                      </a:lnTo>
                      <a:lnTo>
                        <a:pt x="14" y="2"/>
                      </a:lnTo>
                      <a:lnTo>
                        <a:pt x="14" y="2"/>
                      </a:lnTo>
                      <a:lnTo>
                        <a:pt x="14" y="2"/>
                      </a:lnTo>
                      <a:lnTo>
                        <a:pt x="14" y="2"/>
                      </a:lnTo>
                      <a:lnTo>
                        <a:pt x="13" y="1"/>
                      </a:lnTo>
                      <a:lnTo>
                        <a:pt x="14" y="1"/>
                      </a:lnTo>
                      <a:lnTo>
                        <a:pt x="14" y="1"/>
                      </a:lnTo>
                      <a:lnTo>
                        <a:pt x="14" y="1"/>
                      </a:lnTo>
                      <a:lnTo>
                        <a:pt x="14" y="1"/>
                      </a:lnTo>
                      <a:lnTo>
                        <a:pt x="14" y="1"/>
                      </a:lnTo>
                      <a:lnTo>
                        <a:pt x="14" y="1"/>
                      </a:lnTo>
                      <a:lnTo>
                        <a:pt x="14" y="0"/>
                      </a:lnTo>
                      <a:lnTo>
                        <a:pt x="14" y="0"/>
                      </a:lnTo>
                      <a:lnTo>
                        <a:pt x="13" y="0"/>
                      </a:lnTo>
                      <a:lnTo>
                        <a:pt x="13" y="0"/>
                      </a:lnTo>
                      <a:lnTo>
                        <a:pt x="13" y="0"/>
                      </a:lnTo>
                      <a:lnTo>
                        <a:pt x="13" y="0"/>
                      </a:lnTo>
                      <a:lnTo>
                        <a:pt x="12" y="0"/>
                      </a:lnTo>
                      <a:lnTo>
                        <a:pt x="12" y="0"/>
                      </a:lnTo>
                      <a:lnTo>
                        <a:pt x="11" y="0"/>
                      </a:lnTo>
                      <a:lnTo>
                        <a:pt x="11" y="0"/>
                      </a:lnTo>
                      <a:lnTo>
                        <a:pt x="11" y="1"/>
                      </a:lnTo>
                      <a:lnTo>
                        <a:pt x="11" y="1"/>
                      </a:lnTo>
                      <a:lnTo>
                        <a:pt x="10" y="1"/>
                      </a:lnTo>
                      <a:lnTo>
                        <a:pt x="10" y="1"/>
                      </a:lnTo>
                      <a:lnTo>
                        <a:pt x="10" y="1"/>
                      </a:lnTo>
                      <a:lnTo>
                        <a:pt x="10" y="1"/>
                      </a:lnTo>
                      <a:lnTo>
                        <a:pt x="10" y="1"/>
                      </a:lnTo>
                      <a:lnTo>
                        <a:pt x="10" y="1"/>
                      </a:lnTo>
                      <a:lnTo>
                        <a:pt x="10" y="1"/>
                      </a:lnTo>
                      <a:lnTo>
                        <a:pt x="10" y="2"/>
                      </a:lnTo>
                      <a:lnTo>
                        <a:pt x="10" y="2"/>
                      </a:lnTo>
                      <a:lnTo>
                        <a:pt x="10" y="2"/>
                      </a:lnTo>
                      <a:lnTo>
                        <a:pt x="10" y="2"/>
                      </a:lnTo>
                      <a:lnTo>
                        <a:pt x="11" y="2"/>
                      </a:lnTo>
                      <a:lnTo>
                        <a:pt x="11" y="3"/>
                      </a:lnTo>
                      <a:lnTo>
                        <a:pt x="11" y="3"/>
                      </a:lnTo>
                      <a:lnTo>
                        <a:pt x="11" y="3"/>
                      </a:lnTo>
                      <a:lnTo>
                        <a:pt x="10" y="4"/>
                      </a:lnTo>
                      <a:lnTo>
                        <a:pt x="11" y="4"/>
                      </a:lnTo>
                      <a:lnTo>
                        <a:pt x="11" y="5"/>
                      </a:lnTo>
                      <a:lnTo>
                        <a:pt x="10" y="5"/>
                      </a:lnTo>
                      <a:lnTo>
                        <a:pt x="10" y="5"/>
                      </a:lnTo>
                      <a:lnTo>
                        <a:pt x="10" y="5"/>
                      </a:lnTo>
                      <a:lnTo>
                        <a:pt x="10" y="5"/>
                      </a:lnTo>
                      <a:lnTo>
                        <a:pt x="10" y="5"/>
                      </a:lnTo>
                      <a:lnTo>
                        <a:pt x="10" y="5"/>
                      </a:lnTo>
                      <a:lnTo>
                        <a:pt x="10" y="5"/>
                      </a:lnTo>
                      <a:lnTo>
                        <a:pt x="10" y="5"/>
                      </a:lnTo>
                      <a:lnTo>
                        <a:pt x="9" y="5"/>
                      </a:lnTo>
                      <a:lnTo>
                        <a:pt x="9" y="6"/>
                      </a:lnTo>
                      <a:lnTo>
                        <a:pt x="9" y="6"/>
                      </a:lnTo>
                      <a:lnTo>
                        <a:pt x="9" y="6"/>
                      </a:lnTo>
                      <a:lnTo>
                        <a:pt x="9" y="6"/>
                      </a:lnTo>
                      <a:lnTo>
                        <a:pt x="8" y="6"/>
                      </a:lnTo>
                      <a:lnTo>
                        <a:pt x="8" y="6"/>
                      </a:lnTo>
                      <a:lnTo>
                        <a:pt x="8" y="6"/>
                      </a:lnTo>
                      <a:lnTo>
                        <a:pt x="7" y="7"/>
                      </a:lnTo>
                      <a:lnTo>
                        <a:pt x="8" y="7"/>
                      </a:lnTo>
                      <a:lnTo>
                        <a:pt x="8" y="7"/>
                      </a:lnTo>
                      <a:lnTo>
                        <a:pt x="9" y="7"/>
                      </a:lnTo>
                      <a:lnTo>
                        <a:pt x="9" y="7"/>
                      </a:lnTo>
                      <a:lnTo>
                        <a:pt x="9" y="8"/>
                      </a:lnTo>
                      <a:lnTo>
                        <a:pt x="7" y="8"/>
                      </a:lnTo>
                      <a:lnTo>
                        <a:pt x="7" y="9"/>
                      </a:lnTo>
                      <a:lnTo>
                        <a:pt x="7" y="9"/>
                      </a:lnTo>
                      <a:lnTo>
                        <a:pt x="7" y="9"/>
                      </a:lnTo>
                      <a:lnTo>
                        <a:pt x="7" y="9"/>
                      </a:lnTo>
                      <a:lnTo>
                        <a:pt x="6" y="9"/>
                      </a:lnTo>
                      <a:lnTo>
                        <a:pt x="6" y="9"/>
                      </a:lnTo>
                      <a:lnTo>
                        <a:pt x="6" y="9"/>
                      </a:lnTo>
                      <a:lnTo>
                        <a:pt x="5" y="9"/>
                      </a:lnTo>
                      <a:lnTo>
                        <a:pt x="5" y="9"/>
                      </a:lnTo>
                      <a:lnTo>
                        <a:pt x="5" y="9"/>
                      </a:lnTo>
                      <a:lnTo>
                        <a:pt x="4" y="10"/>
                      </a:lnTo>
                      <a:lnTo>
                        <a:pt x="4" y="10"/>
                      </a:lnTo>
                      <a:lnTo>
                        <a:pt x="4" y="10"/>
                      </a:lnTo>
                      <a:lnTo>
                        <a:pt x="4" y="10"/>
                      </a:lnTo>
                      <a:lnTo>
                        <a:pt x="4" y="11"/>
                      </a:lnTo>
                      <a:lnTo>
                        <a:pt x="3" y="10"/>
                      </a:lnTo>
                      <a:lnTo>
                        <a:pt x="2" y="10"/>
                      </a:lnTo>
                      <a:lnTo>
                        <a:pt x="1" y="10"/>
                      </a:lnTo>
                      <a:lnTo>
                        <a:pt x="1" y="10"/>
                      </a:lnTo>
                      <a:lnTo>
                        <a:pt x="0" y="10"/>
                      </a:lnTo>
                      <a:lnTo>
                        <a:pt x="0" y="11"/>
                      </a:lnTo>
                      <a:lnTo>
                        <a:pt x="1" y="11"/>
                      </a:lnTo>
                      <a:lnTo>
                        <a:pt x="1" y="11"/>
                      </a:lnTo>
                      <a:lnTo>
                        <a:pt x="1" y="12"/>
                      </a:lnTo>
                      <a:lnTo>
                        <a:pt x="2" y="13"/>
                      </a:lnTo>
                      <a:lnTo>
                        <a:pt x="1" y="13"/>
                      </a:lnTo>
                      <a:lnTo>
                        <a:pt x="1" y="13"/>
                      </a:lnTo>
                      <a:lnTo>
                        <a:pt x="1" y="14"/>
                      </a:lnTo>
                      <a:lnTo>
                        <a:pt x="1" y="14"/>
                      </a:lnTo>
                      <a:lnTo>
                        <a:pt x="1" y="14"/>
                      </a:lnTo>
                      <a:lnTo>
                        <a:pt x="1" y="15"/>
                      </a:lnTo>
                      <a:lnTo>
                        <a:pt x="1" y="15"/>
                      </a:lnTo>
                      <a:lnTo>
                        <a:pt x="1" y="15"/>
                      </a:lnTo>
                      <a:lnTo>
                        <a:pt x="4" y="19"/>
                      </a:lnTo>
                      <a:lnTo>
                        <a:pt x="6" y="20"/>
                      </a:lnTo>
                      <a:lnTo>
                        <a:pt x="10" y="24"/>
                      </a:lnTo>
                      <a:lnTo>
                        <a:pt x="10" y="25"/>
                      </a:lnTo>
                      <a:lnTo>
                        <a:pt x="11" y="25"/>
                      </a:lnTo>
                      <a:lnTo>
                        <a:pt x="13" y="24"/>
                      </a:lnTo>
                      <a:lnTo>
                        <a:pt x="13" y="22"/>
                      </a:lnTo>
                      <a:lnTo>
                        <a:pt x="18" y="20"/>
                      </a:lnTo>
                      <a:lnTo>
                        <a:pt x="18" y="20"/>
                      </a:lnTo>
                      <a:lnTo>
                        <a:pt x="20" y="22"/>
                      </a:lnTo>
                      <a:lnTo>
                        <a:pt x="21" y="22"/>
                      </a:lnTo>
                      <a:lnTo>
                        <a:pt x="21" y="21"/>
                      </a:lnTo>
                      <a:lnTo>
                        <a:pt x="23" y="20"/>
                      </a:lnTo>
                      <a:lnTo>
                        <a:pt x="24" y="19"/>
                      </a:lnTo>
                      <a:lnTo>
                        <a:pt x="24" y="19"/>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6" name="Freeform 1024">
                  <a:extLst>
                    <a:ext uri="{FF2B5EF4-FFF2-40B4-BE49-F238E27FC236}">
                      <a16:creationId xmlns:a16="http://schemas.microsoft.com/office/drawing/2014/main" id="{31D8D34D-829D-4248-84A2-B2D9541799F6}"/>
                    </a:ext>
                  </a:extLst>
                </p:cNvPr>
                <p:cNvSpPr>
                  <a:spLocks/>
                </p:cNvSpPr>
                <p:nvPr/>
              </p:nvSpPr>
              <p:spPr bwMode="gray">
                <a:xfrm>
                  <a:off x="9199003" y="4728247"/>
                  <a:ext cx="171415" cy="226321"/>
                </a:xfrm>
                <a:custGeom>
                  <a:avLst/>
                  <a:gdLst>
                    <a:gd name="T0" fmla="*/ 50 w 53"/>
                    <a:gd name="T1" fmla="*/ 45 h 70"/>
                    <a:gd name="T2" fmla="*/ 49 w 53"/>
                    <a:gd name="T3" fmla="*/ 43 h 70"/>
                    <a:gd name="T4" fmla="*/ 48 w 53"/>
                    <a:gd name="T5" fmla="*/ 40 h 70"/>
                    <a:gd name="T6" fmla="*/ 46 w 53"/>
                    <a:gd name="T7" fmla="*/ 38 h 70"/>
                    <a:gd name="T8" fmla="*/ 44 w 53"/>
                    <a:gd name="T9" fmla="*/ 36 h 70"/>
                    <a:gd name="T10" fmla="*/ 43 w 53"/>
                    <a:gd name="T11" fmla="*/ 33 h 70"/>
                    <a:gd name="T12" fmla="*/ 40 w 53"/>
                    <a:gd name="T13" fmla="*/ 34 h 70"/>
                    <a:gd name="T14" fmla="*/ 41 w 53"/>
                    <a:gd name="T15" fmla="*/ 31 h 70"/>
                    <a:gd name="T16" fmla="*/ 41 w 53"/>
                    <a:gd name="T17" fmla="*/ 28 h 70"/>
                    <a:gd name="T18" fmla="*/ 40 w 53"/>
                    <a:gd name="T19" fmla="*/ 25 h 70"/>
                    <a:gd name="T20" fmla="*/ 38 w 53"/>
                    <a:gd name="T21" fmla="*/ 22 h 70"/>
                    <a:gd name="T22" fmla="*/ 39 w 53"/>
                    <a:gd name="T23" fmla="*/ 16 h 70"/>
                    <a:gd name="T24" fmla="*/ 35 w 53"/>
                    <a:gd name="T25" fmla="*/ 13 h 70"/>
                    <a:gd name="T26" fmla="*/ 31 w 53"/>
                    <a:gd name="T27" fmla="*/ 13 h 70"/>
                    <a:gd name="T28" fmla="*/ 28 w 53"/>
                    <a:gd name="T29" fmla="*/ 8 h 70"/>
                    <a:gd name="T30" fmla="*/ 26 w 53"/>
                    <a:gd name="T31" fmla="*/ 8 h 70"/>
                    <a:gd name="T32" fmla="*/ 18 w 53"/>
                    <a:gd name="T33" fmla="*/ 2 h 70"/>
                    <a:gd name="T34" fmla="*/ 9 w 53"/>
                    <a:gd name="T35" fmla="*/ 2 h 70"/>
                    <a:gd name="T36" fmla="*/ 4 w 53"/>
                    <a:gd name="T37" fmla="*/ 2 h 70"/>
                    <a:gd name="T38" fmla="*/ 0 w 53"/>
                    <a:gd name="T39" fmla="*/ 6 h 70"/>
                    <a:gd name="T40" fmla="*/ 6 w 53"/>
                    <a:gd name="T41" fmla="*/ 9 h 70"/>
                    <a:gd name="T42" fmla="*/ 12 w 53"/>
                    <a:gd name="T43" fmla="*/ 17 h 70"/>
                    <a:gd name="T44" fmla="*/ 17 w 53"/>
                    <a:gd name="T45" fmla="*/ 28 h 70"/>
                    <a:gd name="T46" fmla="*/ 24 w 53"/>
                    <a:gd name="T47" fmla="*/ 40 h 70"/>
                    <a:gd name="T48" fmla="*/ 25 w 53"/>
                    <a:gd name="T49" fmla="*/ 53 h 70"/>
                    <a:gd name="T50" fmla="*/ 25 w 53"/>
                    <a:gd name="T51" fmla="*/ 62 h 70"/>
                    <a:gd name="T52" fmla="*/ 26 w 53"/>
                    <a:gd name="T53" fmla="*/ 70 h 70"/>
                    <a:gd name="T54" fmla="*/ 30 w 53"/>
                    <a:gd name="T55" fmla="*/ 68 h 70"/>
                    <a:gd name="T56" fmla="*/ 31 w 53"/>
                    <a:gd name="T57" fmla="*/ 64 h 70"/>
                    <a:gd name="T58" fmla="*/ 34 w 53"/>
                    <a:gd name="T59" fmla="*/ 60 h 70"/>
                    <a:gd name="T60" fmla="*/ 38 w 53"/>
                    <a:gd name="T61" fmla="*/ 57 h 70"/>
                    <a:gd name="T62" fmla="*/ 39 w 53"/>
                    <a:gd name="T63" fmla="*/ 48 h 70"/>
                    <a:gd name="T64" fmla="*/ 43 w 53"/>
                    <a:gd name="T65" fmla="*/ 49 h 70"/>
                    <a:gd name="T66" fmla="*/ 51 w 53"/>
                    <a:gd name="T67" fmla="*/ 49 h 70"/>
                    <a:gd name="T68" fmla="*/ 53 w 53"/>
                    <a:gd name="T69" fmla="*/ 48 h 70"/>
                    <a:gd name="T70" fmla="*/ 52 w 53"/>
                    <a:gd name="T71"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 h="70">
                      <a:moveTo>
                        <a:pt x="52" y="45"/>
                      </a:moveTo>
                      <a:lnTo>
                        <a:pt x="50" y="45"/>
                      </a:lnTo>
                      <a:lnTo>
                        <a:pt x="51" y="45"/>
                      </a:lnTo>
                      <a:lnTo>
                        <a:pt x="49" y="43"/>
                      </a:lnTo>
                      <a:lnTo>
                        <a:pt x="49" y="40"/>
                      </a:lnTo>
                      <a:lnTo>
                        <a:pt x="48" y="40"/>
                      </a:lnTo>
                      <a:lnTo>
                        <a:pt x="47" y="41"/>
                      </a:lnTo>
                      <a:lnTo>
                        <a:pt x="46" y="38"/>
                      </a:lnTo>
                      <a:lnTo>
                        <a:pt x="43" y="37"/>
                      </a:lnTo>
                      <a:lnTo>
                        <a:pt x="44" y="36"/>
                      </a:lnTo>
                      <a:lnTo>
                        <a:pt x="44" y="35"/>
                      </a:lnTo>
                      <a:lnTo>
                        <a:pt x="43" y="33"/>
                      </a:lnTo>
                      <a:lnTo>
                        <a:pt x="41" y="34"/>
                      </a:lnTo>
                      <a:lnTo>
                        <a:pt x="40" y="34"/>
                      </a:lnTo>
                      <a:lnTo>
                        <a:pt x="40" y="34"/>
                      </a:lnTo>
                      <a:lnTo>
                        <a:pt x="41" y="31"/>
                      </a:lnTo>
                      <a:lnTo>
                        <a:pt x="40" y="28"/>
                      </a:lnTo>
                      <a:lnTo>
                        <a:pt x="41" y="28"/>
                      </a:lnTo>
                      <a:lnTo>
                        <a:pt x="40" y="26"/>
                      </a:lnTo>
                      <a:lnTo>
                        <a:pt x="40" y="25"/>
                      </a:lnTo>
                      <a:lnTo>
                        <a:pt x="39" y="24"/>
                      </a:lnTo>
                      <a:lnTo>
                        <a:pt x="38" y="22"/>
                      </a:lnTo>
                      <a:lnTo>
                        <a:pt x="38" y="19"/>
                      </a:lnTo>
                      <a:lnTo>
                        <a:pt x="39" y="16"/>
                      </a:lnTo>
                      <a:lnTo>
                        <a:pt x="36" y="15"/>
                      </a:lnTo>
                      <a:lnTo>
                        <a:pt x="35" y="13"/>
                      </a:lnTo>
                      <a:lnTo>
                        <a:pt x="34" y="12"/>
                      </a:lnTo>
                      <a:lnTo>
                        <a:pt x="31" y="13"/>
                      </a:lnTo>
                      <a:lnTo>
                        <a:pt x="32" y="10"/>
                      </a:lnTo>
                      <a:lnTo>
                        <a:pt x="28" y="8"/>
                      </a:lnTo>
                      <a:lnTo>
                        <a:pt x="28" y="8"/>
                      </a:lnTo>
                      <a:lnTo>
                        <a:pt x="26" y="8"/>
                      </a:lnTo>
                      <a:lnTo>
                        <a:pt x="20" y="3"/>
                      </a:lnTo>
                      <a:lnTo>
                        <a:pt x="18" y="2"/>
                      </a:lnTo>
                      <a:lnTo>
                        <a:pt x="13" y="0"/>
                      </a:lnTo>
                      <a:lnTo>
                        <a:pt x="9" y="2"/>
                      </a:lnTo>
                      <a:lnTo>
                        <a:pt x="6" y="2"/>
                      </a:lnTo>
                      <a:lnTo>
                        <a:pt x="4" y="2"/>
                      </a:lnTo>
                      <a:lnTo>
                        <a:pt x="2" y="3"/>
                      </a:lnTo>
                      <a:lnTo>
                        <a:pt x="0" y="6"/>
                      </a:lnTo>
                      <a:lnTo>
                        <a:pt x="2" y="6"/>
                      </a:lnTo>
                      <a:lnTo>
                        <a:pt x="6" y="9"/>
                      </a:lnTo>
                      <a:lnTo>
                        <a:pt x="10" y="13"/>
                      </a:lnTo>
                      <a:lnTo>
                        <a:pt x="12" y="17"/>
                      </a:lnTo>
                      <a:lnTo>
                        <a:pt x="13" y="22"/>
                      </a:lnTo>
                      <a:lnTo>
                        <a:pt x="17" y="28"/>
                      </a:lnTo>
                      <a:lnTo>
                        <a:pt x="21" y="34"/>
                      </a:lnTo>
                      <a:lnTo>
                        <a:pt x="24" y="40"/>
                      </a:lnTo>
                      <a:lnTo>
                        <a:pt x="25" y="48"/>
                      </a:lnTo>
                      <a:lnTo>
                        <a:pt x="25" y="53"/>
                      </a:lnTo>
                      <a:lnTo>
                        <a:pt x="25" y="58"/>
                      </a:lnTo>
                      <a:lnTo>
                        <a:pt x="25" y="62"/>
                      </a:lnTo>
                      <a:lnTo>
                        <a:pt x="26" y="65"/>
                      </a:lnTo>
                      <a:lnTo>
                        <a:pt x="26" y="70"/>
                      </a:lnTo>
                      <a:lnTo>
                        <a:pt x="28" y="70"/>
                      </a:lnTo>
                      <a:lnTo>
                        <a:pt x="30" y="68"/>
                      </a:lnTo>
                      <a:lnTo>
                        <a:pt x="30" y="66"/>
                      </a:lnTo>
                      <a:lnTo>
                        <a:pt x="31" y="64"/>
                      </a:lnTo>
                      <a:lnTo>
                        <a:pt x="33" y="62"/>
                      </a:lnTo>
                      <a:lnTo>
                        <a:pt x="34" y="60"/>
                      </a:lnTo>
                      <a:lnTo>
                        <a:pt x="35" y="58"/>
                      </a:lnTo>
                      <a:lnTo>
                        <a:pt x="38" y="57"/>
                      </a:lnTo>
                      <a:lnTo>
                        <a:pt x="38" y="50"/>
                      </a:lnTo>
                      <a:lnTo>
                        <a:pt x="39" y="48"/>
                      </a:lnTo>
                      <a:lnTo>
                        <a:pt x="41" y="47"/>
                      </a:lnTo>
                      <a:lnTo>
                        <a:pt x="43" y="49"/>
                      </a:lnTo>
                      <a:lnTo>
                        <a:pt x="44" y="48"/>
                      </a:lnTo>
                      <a:lnTo>
                        <a:pt x="51" y="49"/>
                      </a:lnTo>
                      <a:lnTo>
                        <a:pt x="53" y="48"/>
                      </a:lnTo>
                      <a:lnTo>
                        <a:pt x="53" y="48"/>
                      </a:lnTo>
                      <a:lnTo>
                        <a:pt x="53" y="48"/>
                      </a:lnTo>
                      <a:lnTo>
                        <a:pt x="52" y="4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7" name="Freeform 1030">
                  <a:extLst>
                    <a:ext uri="{FF2B5EF4-FFF2-40B4-BE49-F238E27FC236}">
                      <a16:creationId xmlns:a16="http://schemas.microsoft.com/office/drawing/2014/main" id="{D75A5266-8DF9-424A-B04A-5FD04789D0B6}"/>
                    </a:ext>
                  </a:extLst>
                </p:cNvPr>
                <p:cNvSpPr>
                  <a:spLocks/>
                </p:cNvSpPr>
                <p:nvPr/>
              </p:nvSpPr>
              <p:spPr bwMode="gray">
                <a:xfrm>
                  <a:off x="9289563" y="4754115"/>
                  <a:ext cx="84090" cy="129327"/>
                </a:xfrm>
                <a:custGeom>
                  <a:avLst/>
                  <a:gdLst>
                    <a:gd name="T0" fmla="*/ 25 w 26"/>
                    <a:gd name="T1" fmla="*/ 36 h 40"/>
                    <a:gd name="T2" fmla="*/ 26 w 26"/>
                    <a:gd name="T3" fmla="*/ 33 h 40"/>
                    <a:gd name="T4" fmla="*/ 25 w 26"/>
                    <a:gd name="T5" fmla="*/ 31 h 40"/>
                    <a:gd name="T6" fmla="*/ 24 w 26"/>
                    <a:gd name="T7" fmla="*/ 29 h 40"/>
                    <a:gd name="T8" fmla="*/ 20 w 26"/>
                    <a:gd name="T9" fmla="*/ 27 h 40"/>
                    <a:gd name="T10" fmla="*/ 18 w 26"/>
                    <a:gd name="T11" fmla="*/ 23 h 40"/>
                    <a:gd name="T12" fmla="*/ 19 w 26"/>
                    <a:gd name="T13" fmla="*/ 20 h 40"/>
                    <a:gd name="T14" fmla="*/ 18 w 26"/>
                    <a:gd name="T15" fmla="*/ 18 h 40"/>
                    <a:gd name="T16" fmla="*/ 16 w 26"/>
                    <a:gd name="T17" fmla="*/ 18 h 40"/>
                    <a:gd name="T18" fmla="*/ 15 w 26"/>
                    <a:gd name="T19" fmla="*/ 16 h 40"/>
                    <a:gd name="T20" fmla="*/ 12 w 26"/>
                    <a:gd name="T21" fmla="*/ 14 h 40"/>
                    <a:gd name="T22" fmla="*/ 13 w 26"/>
                    <a:gd name="T23" fmla="*/ 9 h 40"/>
                    <a:gd name="T24" fmla="*/ 13 w 26"/>
                    <a:gd name="T25" fmla="*/ 5 h 40"/>
                    <a:gd name="T26" fmla="*/ 12 w 26"/>
                    <a:gd name="T27" fmla="*/ 3 h 40"/>
                    <a:gd name="T28" fmla="*/ 10 w 26"/>
                    <a:gd name="T29" fmla="*/ 3 h 40"/>
                    <a:gd name="T30" fmla="*/ 7 w 26"/>
                    <a:gd name="T31" fmla="*/ 0 h 40"/>
                    <a:gd name="T32" fmla="*/ 4 w 26"/>
                    <a:gd name="T33" fmla="*/ 0 h 40"/>
                    <a:gd name="T34" fmla="*/ 0 w 26"/>
                    <a:gd name="T35" fmla="*/ 0 h 40"/>
                    <a:gd name="T36" fmla="*/ 0 w 26"/>
                    <a:gd name="T37" fmla="*/ 0 h 40"/>
                    <a:gd name="T38" fmla="*/ 0 w 26"/>
                    <a:gd name="T39" fmla="*/ 0 h 40"/>
                    <a:gd name="T40" fmla="*/ 4 w 26"/>
                    <a:gd name="T41" fmla="*/ 2 h 40"/>
                    <a:gd name="T42" fmla="*/ 3 w 26"/>
                    <a:gd name="T43" fmla="*/ 5 h 40"/>
                    <a:gd name="T44" fmla="*/ 6 w 26"/>
                    <a:gd name="T45" fmla="*/ 4 h 40"/>
                    <a:gd name="T46" fmla="*/ 7 w 26"/>
                    <a:gd name="T47" fmla="*/ 5 h 40"/>
                    <a:gd name="T48" fmla="*/ 8 w 26"/>
                    <a:gd name="T49" fmla="*/ 7 h 40"/>
                    <a:gd name="T50" fmla="*/ 11 w 26"/>
                    <a:gd name="T51" fmla="*/ 8 h 40"/>
                    <a:gd name="T52" fmla="*/ 10 w 26"/>
                    <a:gd name="T53" fmla="*/ 11 h 40"/>
                    <a:gd name="T54" fmla="*/ 10 w 26"/>
                    <a:gd name="T55" fmla="*/ 14 h 40"/>
                    <a:gd name="T56" fmla="*/ 11 w 26"/>
                    <a:gd name="T57" fmla="*/ 16 h 40"/>
                    <a:gd name="T58" fmla="*/ 12 w 26"/>
                    <a:gd name="T59" fmla="*/ 17 h 40"/>
                    <a:gd name="T60" fmla="*/ 12 w 26"/>
                    <a:gd name="T61" fmla="*/ 18 h 40"/>
                    <a:gd name="T62" fmla="*/ 13 w 26"/>
                    <a:gd name="T63" fmla="*/ 20 h 40"/>
                    <a:gd name="T64" fmla="*/ 12 w 26"/>
                    <a:gd name="T65" fmla="*/ 20 h 40"/>
                    <a:gd name="T66" fmla="*/ 13 w 26"/>
                    <a:gd name="T67" fmla="*/ 23 h 40"/>
                    <a:gd name="T68" fmla="*/ 12 w 26"/>
                    <a:gd name="T69" fmla="*/ 26 h 40"/>
                    <a:gd name="T70" fmla="*/ 12 w 26"/>
                    <a:gd name="T71" fmla="*/ 26 h 40"/>
                    <a:gd name="T72" fmla="*/ 13 w 26"/>
                    <a:gd name="T73" fmla="*/ 26 h 40"/>
                    <a:gd name="T74" fmla="*/ 15 w 26"/>
                    <a:gd name="T75" fmla="*/ 25 h 40"/>
                    <a:gd name="T76" fmla="*/ 16 w 26"/>
                    <a:gd name="T77" fmla="*/ 27 h 40"/>
                    <a:gd name="T78" fmla="*/ 16 w 26"/>
                    <a:gd name="T79" fmla="*/ 28 h 40"/>
                    <a:gd name="T80" fmla="*/ 15 w 26"/>
                    <a:gd name="T81" fmla="*/ 29 h 40"/>
                    <a:gd name="T82" fmla="*/ 18 w 26"/>
                    <a:gd name="T83" fmla="*/ 30 h 40"/>
                    <a:gd name="T84" fmla="*/ 19 w 26"/>
                    <a:gd name="T85" fmla="*/ 33 h 40"/>
                    <a:gd name="T86" fmla="*/ 20 w 26"/>
                    <a:gd name="T87" fmla="*/ 32 h 40"/>
                    <a:gd name="T88" fmla="*/ 21 w 26"/>
                    <a:gd name="T89" fmla="*/ 32 h 40"/>
                    <a:gd name="T90" fmla="*/ 21 w 26"/>
                    <a:gd name="T91" fmla="*/ 35 h 40"/>
                    <a:gd name="T92" fmla="*/ 23 w 26"/>
                    <a:gd name="T93" fmla="*/ 37 h 40"/>
                    <a:gd name="T94" fmla="*/ 22 w 26"/>
                    <a:gd name="T95" fmla="*/ 37 h 40"/>
                    <a:gd name="T96" fmla="*/ 24 w 26"/>
                    <a:gd name="T97" fmla="*/ 37 h 40"/>
                    <a:gd name="T98" fmla="*/ 25 w 26"/>
                    <a:gd name="T99" fmla="*/ 40 h 40"/>
                    <a:gd name="T100" fmla="*/ 25 w 26"/>
                    <a:gd name="T101" fmla="*/ 40 h 40"/>
                    <a:gd name="T102" fmla="*/ 26 w 26"/>
                    <a:gd name="T103" fmla="*/ 38 h 40"/>
                    <a:gd name="T104" fmla="*/ 25 w 26"/>
                    <a:gd name="T105"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0">
                      <a:moveTo>
                        <a:pt x="25" y="36"/>
                      </a:moveTo>
                      <a:lnTo>
                        <a:pt x="26" y="33"/>
                      </a:lnTo>
                      <a:lnTo>
                        <a:pt x="25" y="31"/>
                      </a:lnTo>
                      <a:lnTo>
                        <a:pt x="24" y="29"/>
                      </a:lnTo>
                      <a:lnTo>
                        <a:pt x="20" y="27"/>
                      </a:lnTo>
                      <a:lnTo>
                        <a:pt x="18" y="23"/>
                      </a:lnTo>
                      <a:lnTo>
                        <a:pt x="19" y="20"/>
                      </a:lnTo>
                      <a:lnTo>
                        <a:pt x="18" y="18"/>
                      </a:lnTo>
                      <a:lnTo>
                        <a:pt x="16" y="18"/>
                      </a:lnTo>
                      <a:lnTo>
                        <a:pt x="15" y="16"/>
                      </a:lnTo>
                      <a:lnTo>
                        <a:pt x="12" y="14"/>
                      </a:lnTo>
                      <a:lnTo>
                        <a:pt x="13" y="9"/>
                      </a:lnTo>
                      <a:lnTo>
                        <a:pt x="13" y="5"/>
                      </a:lnTo>
                      <a:lnTo>
                        <a:pt x="12" y="3"/>
                      </a:lnTo>
                      <a:lnTo>
                        <a:pt x="10" y="3"/>
                      </a:lnTo>
                      <a:lnTo>
                        <a:pt x="7" y="0"/>
                      </a:lnTo>
                      <a:lnTo>
                        <a:pt x="4" y="0"/>
                      </a:lnTo>
                      <a:lnTo>
                        <a:pt x="0" y="0"/>
                      </a:lnTo>
                      <a:lnTo>
                        <a:pt x="0" y="0"/>
                      </a:lnTo>
                      <a:lnTo>
                        <a:pt x="0" y="0"/>
                      </a:lnTo>
                      <a:lnTo>
                        <a:pt x="4" y="2"/>
                      </a:lnTo>
                      <a:lnTo>
                        <a:pt x="3" y="5"/>
                      </a:lnTo>
                      <a:lnTo>
                        <a:pt x="6" y="4"/>
                      </a:lnTo>
                      <a:lnTo>
                        <a:pt x="7" y="5"/>
                      </a:lnTo>
                      <a:lnTo>
                        <a:pt x="8" y="7"/>
                      </a:lnTo>
                      <a:lnTo>
                        <a:pt x="11" y="8"/>
                      </a:lnTo>
                      <a:lnTo>
                        <a:pt x="10" y="11"/>
                      </a:lnTo>
                      <a:lnTo>
                        <a:pt x="10" y="14"/>
                      </a:lnTo>
                      <a:lnTo>
                        <a:pt x="11" y="16"/>
                      </a:lnTo>
                      <a:lnTo>
                        <a:pt x="12" y="17"/>
                      </a:lnTo>
                      <a:lnTo>
                        <a:pt x="12" y="18"/>
                      </a:lnTo>
                      <a:lnTo>
                        <a:pt x="13" y="20"/>
                      </a:lnTo>
                      <a:lnTo>
                        <a:pt x="12" y="20"/>
                      </a:lnTo>
                      <a:lnTo>
                        <a:pt x="13" y="23"/>
                      </a:lnTo>
                      <a:lnTo>
                        <a:pt x="12" y="26"/>
                      </a:lnTo>
                      <a:lnTo>
                        <a:pt x="12" y="26"/>
                      </a:lnTo>
                      <a:lnTo>
                        <a:pt x="13" y="26"/>
                      </a:lnTo>
                      <a:lnTo>
                        <a:pt x="15" y="25"/>
                      </a:lnTo>
                      <a:lnTo>
                        <a:pt x="16" y="27"/>
                      </a:lnTo>
                      <a:lnTo>
                        <a:pt x="16" y="28"/>
                      </a:lnTo>
                      <a:lnTo>
                        <a:pt x="15" y="29"/>
                      </a:lnTo>
                      <a:lnTo>
                        <a:pt x="18" y="30"/>
                      </a:lnTo>
                      <a:lnTo>
                        <a:pt x="19" y="33"/>
                      </a:lnTo>
                      <a:lnTo>
                        <a:pt x="20" y="32"/>
                      </a:lnTo>
                      <a:lnTo>
                        <a:pt x="21" y="32"/>
                      </a:lnTo>
                      <a:lnTo>
                        <a:pt x="21" y="35"/>
                      </a:lnTo>
                      <a:lnTo>
                        <a:pt x="23" y="37"/>
                      </a:lnTo>
                      <a:lnTo>
                        <a:pt x="22" y="37"/>
                      </a:lnTo>
                      <a:lnTo>
                        <a:pt x="24" y="37"/>
                      </a:lnTo>
                      <a:lnTo>
                        <a:pt x="25" y="40"/>
                      </a:lnTo>
                      <a:lnTo>
                        <a:pt x="25" y="40"/>
                      </a:lnTo>
                      <a:lnTo>
                        <a:pt x="26" y="38"/>
                      </a:lnTo>
                      <a:lnTo>
                        <a:pt x="25" y="36"/>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2" name="Gruppieren 1451">
                  <a:extLst>
                    <a:ext uri="{FF2B5EF4-FFF2-40B4-BE49-F238E27FC236}">
                      <a16:creationId xmlns:a16="http://schemas.microsoft.com/office/drawing/2014/main" id="{D9407BC4-0F06-4D23-9BEF-176FA71D1B8A}"/>
                    </a:ext>
                  </a:extLst>
                </p:cNvPr>
                <p:cNvGrpSpPr/>
                <p:nvPr/>
              </p:nvGrpSpPr>
              <p:grpSpPr>
                <a:xfrm>
                  <a:off x="9043765" y="5607668"/>
                  <a:ext cx="187577" cy="58195"/>
                  <a:chOff x="9043765" y="5607668"/>
                  <a:chExt cx="187577" cy="58195"/>
                </a:xfrm>
                <a:grpFill/>
              </p:grpSpPr>
              <p:sp>
                <p:nvSpPr>
                  <p:cNvPr id="1388" name="Freeform 65">
                    <a:extLst>
                      <a:ext uri="{FF2B5EF4-FFF2-40B4-BE49-F238E27FC236}">
                        <a16:creationId xmlns:a16="http://schemas.microsoft.com/office/drawing/2014/main" id="{89020D9A-65B4-4438-BA97-CA1FF442E3D7}"/>
                      </a:ext>
                    </a:extLst>
                  </p:cNvPr>
                  <p:cNvSpPr>
                    <a:spLocks/>
                  </p:cNvSpPr>
                  <p:nvPr/>
                </p:nvSpPr>
                <p:spPr bwMode="gray">
                  <a:xfrm>
                    <a:off x="9043765" y="5620599"/>
                    <a:ext cx="142303" cy="45264"/>
                  </a:xfrm>
                  <a:custGeom>
                    <a:avLst/>
                    <a:gdLst>
                      <a:gd name="T0" fmla="*/ 43 w 78"/>
                      <a:gd name="T1" fmla="*/ 9 h 25"/>
                      <a:gd name="T2" fmla="*/ 39 w 78"/>
                      <a:gd name="T3" fmla="*/ 7 h 25"/>
                      <a:gd name="T4" fmla="*/ 23 w 78"/>
                      <a:gd name="T5" fmla="*/ 10 h 25"/>
                      <a:gd name="T6" fmla="*/ 20 w 78"/>
                      <a:gd name="T7" fmla="*/ 7 h 25"/>
                      <a:gd name="T8" fmla="*/ 17 w 78"/>
                      <a:gd name="T9" fmla="*/ 6 h 25"/>
                      <a:gd name="T10" fmla="*/ 18 w 78"/>
                      <a:gd name="T11" fmla="*/ 4 h 25"/>
                      <a:gd name="T12" fmla="*/ 16 w 78"/>
                      <a:gd name="T13" fmla="*/ 1 h 25"/>
                      <a:gd name="T14" fmla="*/ 13 w 78"/>
                      <a:gd name="T15" fmla="*/ 4 h 25"/>
                      <a:gd name="T16" fmla="*/ 7 w 78"/>
                      <a:gd name="T17" fmla="*/ 1 h 25"/>
                      <a:gd name="T18" fmla="*/ 6 w 78"/>
                      <a:gd name="T19" fmla="*/ 0 h 25"/>
                      <a:gd name="T20" fmla="*/ 4 w 78"/>
                      <a:gd name="T21" fmla="*/ 4 h 25"/>
                      <a:gd name="T22" fmla="*/ 2 w 78"/>
                      <a:gd name="T23" fmla="*/ 4 h 25"/>
                      <a:gd name="T24" fmla="*/ 0 w 78"/>
                      <a:gd name="T25" fmla="*/ 15 h 25"/>
                      <a:gd name="T26" fmla="*/ 3 w 78"/>
                      <a:gd name="T27" fmla="*/ 14 h 25"/>
                      <a:gd name="T28" fmla="*/ 29 w 78"/>
                      <a:gd name="T29" fmla="*/ 18 h 25"/>
                      <a:gd name="T30" fmla="*/ 33 w 78"/>
                      <a:gd name="T31" fmla="*/ 20 h 25"/>
                      <a:gd name="T32" fmla="*/ 35 w 78"/>
                      <a:gd name="T33" fmla="*/ 25 h 25"/>
                      <a:gd name="T34" fmla="*/ 44 w 78"/>
                      <a:gd name="T35" fmla="*/ 24 h 25"/>
                      <a:gd name="T36" fmla="*/ 49 w 78"/>
                      <a:gd name="T37" fmla="*/ 22 h 25"/>
                      <a:gd name="T38" fmla="*/ 54 w 78"/>
                      <a:gd name="T39" fmla="*/ 23 h 25"/>
                      <a:gd name="T40" fmla="*/ 58 w 78"/>
                      <a:gd name="T41" fmla="*/ 22 h 25"/>
                      <a:gd name="T42" fmla="*/ 63 w 78"/>
                      <a:gd name="T43" fmla="*/ 22 h 25"/>
                      <a:gd name="T44" fmla="*/ 68 w 78"/>
                      <a:gd name="T45" fmla="*/ 20 h 25"/>
                      <a:gd name="T46" fmla="*/ 73 w 78"/>
                      <a:gd name="T47" fmla="*/ 23 h 25"/>
                      <a:gd name="T48" fmla="*/ 78 w 78"/>
                      <a:gd name="T49" fmla="*/ 15 h 25"/>
                      <a:gd name="T50" fmla="*/ 77 w 78"/>
                      <a:gd name="T51" fmla="*/ 13 h 25"/>
                      <a:gd name="T52" fmla="*/ 74 w 78"/>
                      <a:gd name="T53" fmla="*/ 14 h 25"/>
                      <a:gd name="T54" fmla="*/ 71 w 78"/>
                      <a:gd name="T55" fmla="*/ 15 h 25"/>
                      <a:gd name="T56" fmla="*/ 67 w 78"/>
                      <a:gd name="T57" fmla="*/ 16 h 25"/>
                      <a:gd name="T58" fmla="*/ 63 w 78"/>
                      <a:gd name="T59" fmla="*/ 15 h 25"/>
                      <a:gd name="T60" fmla="*/ 60 w 78"/>
                      <a:gd name="T61" fmla="*/ 11 h 25"/>
                      <a:gd name="T62" fmla="*/ 55 w 78"/>
                      <a:gd name="T63" fmla="*/ 11 h 25"/>
                      <a:gd name="T64" fmla="*/ 46 w 78"/>
                      <a:gd name="T65" fmla="*/ 11 h 25"/>
                      <a:gd name="T66" fmla="*/ 43 w 78"/>
                      <a:gd name="T67" fmla="*/ 10 h 25"/>
                      <a:gd name="T68" fmla="*/ 43 w 78"/>
                      <a:gd name="T6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25">
                        <a:moveTo>
                          <a:pt x="43" y="9"/>
                        </a:moveTo>
                        <a:cubicBezTo>
                          <a:pt x="39" y="7"/>
                          <a:pt x="39" y="7"/>
                          <a:pt x="39" y="7"/>
                        </a:cubicBezTo>
                        <a:cubicBezTo>
                          <a:pt x="23" y="10"/>
                          <a:pt x="23" y="10"/>
                          <a:pt x="23" y="10"/>
                        </a:cubicBezTo>
                        <a:cubicBezTo>
                          <a:pt x="20" y="7"/>
                          <a:pt x="20" y="7"/>
                          <a:pt x="20" y="7"/>
                        </a:cubicBezTo>
                        <a:cubicBezTo>
                          <a:pt x="17" y="6"/>
                          <a:pt x="17" y="6"/>
                          <a:pt x="17" y="6"/>
                        </a:cubicBezTo>
                        <a:cubicBezTo>
                          <a:pt x="18" y="4"/>
                          <a:pt x="18" y="4"/>
                          <a:pt x="18" y="4"/>
                        </a:cubicBezTo>
                        <a:cubicBezTo>
                          <a:pt x="16" y="1"/>
                          <a:pt x="16" y="1"/>
                          <a:pt x="16" y="1"/>
                        </a:cubicBezTo>
                        <a:cubicBezTo>
                          <a:pt x="13" y="4"/>
                          <a:pt x="13" y="4"/>
                          <a:pt x="13" y="4"/>
                        </a:cubicBezTo>
                        <a:cubicBezTo>
                          <a:pt x="7" y="1"/>
                          <a:pt x="7" y="1"/>
                          <a:pt x="7" y="1"/>
                        </a:cubicBezTo>
                        <a:cubicBezTo>
                          <a:pt x="6" y="0"/>
                          <a:pt x="6" y="0"/>
                          <a:pt x="6" y="0"/>
                        </a:cubicBezTo>
                        <a:cubicBezTo>
                          <a:pt x="4" y="4"/>
                          <a:pt x="4" y="4"/>
                          <a:pt x="4" y="4"/>
                        </a:cubicBezTo>
                        <a:cubicBezTo>
                          <a:pt x="2" y="4"/>
                          <a:pt x="2" y="4"/>
                          <a:pt x="2" y="4"/>
                        </a:cubicBezTo>
                        <a:cubicBezTo>
                          <a:pt x="0" y="15"/>
                          <a:pt x="0" y="15"/>
                          <a:pt x="0" y="15"/>
                        </a:cubicBezTo>
                        <a:cubicBezTo>
                          <a:pt x="3" y="14"/>
                          <a:pt x="3" y="14"/>
                          <a:pt x="3" y="14"/>
                        </a:cubicBezTo>
                        <a:cubicBezTo>
                          <a:pt x="11" y="15"/>
                          <a:pt x="22" y="12"/>
                          <a:pt x="29" y="18"/>
                        </a:cubicBezTo>
                        <a:cubicBezTo>
                          <a:pt x="33" y="20"/>
                          <a:pt x="33" y="20"/>
                          <a:pt x="33" y="20"/>
                        </a:cubicBezTo>
                        <a:cubicBezTo>
                          <a:pt x="35" y="25"/>
                          <a:pt x="35" y="25"/>
                          <a:pt x="35" y="25"/>
                        </a:cubicBezTo>
                        <a:cubicBezTo>
                          <a:pt x="44" y="24"/>
                          <a:pt x="44" y="24"/>
                          <a:pt x="44" y="24"/>
                        </a:cubicBezTo>
                        <a:cubicBezTo>
                          <a:pt x="49" y="22"/>
                          <a:pt x="49" y="22"/>
                          <a:pt x="49" y="22"/>
                        </a:cubicBezTo>
                        <a:cubicBezTo>
                          <a:pt x="54" y="23"/>
                          <a:pt x="54" y="23"/>
                          <a:pt x="54" y="23"/>
                        </a:cubicBezTo>
                        <a:cubicBezTo>
                          <a:pt x="58" y="22"/>
                          <a:pt x="58" y="22"/>
                          <a:pt x="58" y="22"/>
                        </a:cubicBezTo>
                        <a:cubicBezTo>
                          <a:pt x="63" y="22"/>
                          <a:pt x="63" y="22"/>
                          <a:pt x="63" y="22"/>
                        </a:cubicBezTo>
                        <a:cubicBezTo>
                          <a:pt x="68" y="20"/>
                          <a:pt x="68" y="20"/>
                          <a:pt x="68" y="20"/>
                        </a:cubicBezTo>
                        <a:cubicBezTo>
                          <a:pt x="73" y="23"/>
                          <a:pt x="73" y="23"/>
                          <a:pt x="73" y="23"/>
                        </a:cubicBezTo>
                        <a:cubicBezTo>
                          <a:pt x="78" y="15"/>
                          <a:pt x="78" y="15"/>
                          <a:pt x="78" y="15"/>
                        </a:cubicBezTo>
                        <a:cubicBezTo>
                          <a:pt x="77" y="13"/>
                          <a:pt x="77" y="13"/>
                          <a:pt x="77" y="13"/>
                        </a:cubicBezTo>
                        <a:cubicBezTo>
                          <a:pt x="74" y="14"/>
                          <a:pt x="74" y="14"/>
                          <a:pt x="74" y="14"/>
                        </a:cubicBezTo>
                        <a:cubicBezTo>
                          <a:pt x="71" y="15"/>
                          <a:pt x="71" y="15"/>
                          <a:pt x="71" y="15"/>
                        </a:cubicBezTo>
                        <a:cubicBezTo>
                          <a:pt x="67" y="16"/>
                          <a:pt x="67" y="16"/>
                          <a:pt x="67" y="16"/>
                        </a:cubicBezTo>
                        <a:cubicBezTo>
                          <a:pt x="63" y="15"/>
                          <a:pt x="63" y="15"/>
                          <a:pt x="63" y="15"/>
                        </a:cubicBezTo>
                        <a:cubicBezTo>
                          <a:pt x="60" y="11"/>
                          <a:pt x="60" y="11"/>
                          <a:pt x="60" y="11"/>
                        </a:cubicBezTo>
                        <a:cubicBezTo>
                          <a:pt x="55" y="11"/>
                          <a:pt x="55" y="11"/>
                          <a:pt x="55" y="11"/>
                        </a:cubicBezTo>
                        <a:cubicBezTo>
                          <a:pt x="46" y="11"/>
                          <a:pt x="46" y="11"/>
                          <a:pt x="46" y="11"/>
                        </a:cubicBezTo>
                        <a:cubicBezTo>
                          <a:pt x="43" y="10"/>
                          <a:pt x="43" y="10"/>
                          <a:pt x="43" y="10"/>
                        </a:cubicBezTo>
                        <a:cubicBezTo>
                          <a:pt x="43" y="9"/>
                          <a:pt x="43" y="9"/>
                          <a:pt x="43" y="9"/>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9" name="Freeform 1382">
                    <a:extLst>
                      <a:ext uri="{FF2B5EF4-FFF2-40B4-BE49-F238E27FC236}">
                        <a16:creationId xmlns:a16="http://schemas.microsoft.com/office/drawing/2014/main" id="{16C7C9F8-C011-4C60-AB85-0AB23AD8C3E8}"/>
                      </a:ext>
                    </a:extLst>
                  </p:cNvPr>
                  <p:cNvSpPr>
                    <a:spLocks/>
                  </p:cNvSpPr>
                  <p:nvPr/>
                </p:nvSpPr>
                <p:spPr bwMode="gray">
                  <a:xfrm>
                    <a:off x="9211938" y="5633533"/>
                    <a:ext cx="9702" cy="3232"/>
                  </a:xfrm>
                  <a:custGeom>
                    <a:avLst/>
                    <a:gdLst>
                      <a:gd name="T0" fmla="*/ 3 w 3"/>
                      <a:gd name="T1" fmla="*/ 0 h 1"/>
                      <a:gd name="T2" fmla="*/ 2 w 3"/>
                      <a:gd name="T3" fmla="*/ 0 h 1"/>
                      <a:gd name="T4" fmla="*/ 1 w 3"/>
                      <a:gd name="T5" fmla="*/ 0 h 1"/>
                      <a:gd name="T6" fmla="*/ 0 w 3"/>
                      <a:gd name="T7" fmla="*/ 1 h 1"/>
                      <a:gd name="T8" fmla="*/ 0 w 3"/>
                      <a:gd name="T9" fmla="*/ 1 h 1"/>
                      <a:gd name="T10" fmla="*/ 1 w 3"/>
                      <a:gd name="T11" fmla="*/ 1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lnTo>
                          <a:pt x="2" y="0"/>
                        </a:lnTo>
                        <a:lnTo>
                          <a:pt x="1" y="0"/>
                        </a:lnTo>
                        <a:lnTo>
                          <a:pt x="0" y="1"/>
                        </a:lnTo>
                        <a:lnTo>
                          <a:pt x="0" y="1"/>
                        </a:lnTo>
                        <a:lnTo>
                          <a:pt x="1" y="1"/>
                        </a:lnTo>
                        <a:lnTo>
                          <a:pt x="3" y="0"/>
                        </a:lnTo>
                        <a:lnTo>
                          <a:pt x="3" y="0"/>
                        </a:lnTo>
                        <a:lnTo>
                          <a:pt x="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0" name="Freeform 1383">
                    <a:extLst>
                      <a:ext uri="{FF2B5EF4-FFF2-40B4-BE49-F238E27FC236}">
                        <a16:creationId xmlns:a16="http://schemas.microsoft.com/office/drawing/2014/main" id="{269BF580-08D0-46DC-A08A-386F0E2F1C59}"/>
                      </a:ext>
                    </a:extLst>
                  </p:cNvPr>
                  <p:cNvSpPr>
                    <a:spLocks/>
                  </p:cNvSpPr>
                  <p:nvPr/>
                </p:nvSpPr>
                <p:spPr bwMode="gray">
                  <a:xfrm>
                    <a:off x="9224873" y="5607668"/>
                    <a:ext cx="6469" cy="25865"/>
                  </a:xfrm>
                  <a:custGeom>
                    <a:avLst/>
                    <a:gdLst>
                      <a:gd name="T0" fmla="*/ 2 w 2"/>
                      <a:gd name="T1" fmla="*/ 0 h 8"/>
                      <a:gd name="T2" fmla="*/ 2 w 2"/>
                      <a:gd name="T3" fmla="*/ 0 h 8"/>
                      <a:gd name="T4" fmla="*/ 2 w 2"/>
                      <a:gd name="T5" fmla="*/ 0 h 8"/>
                      <a:gd name="T6" fmla="*/ 1 w 2"/>
                      <a:gd name="T7" fmla="*/ 1 h 8"/>
                      <a:gd name="T8" fmla="*/ 1 w 2"/>
                      <a:gd name="T9" fmla="*/ 4 h 8"/>
                      <a:gd name="T10" fmla="*/ 1 w 2"/>
                      <a:gd name="T11" fmla="*/ 6 h 8"/>
                      <a:gd name="T12" fmla="*/ 0 w 2"/>
                      <a:gd name="T13" fmla="*/ 7 h 8"/>
                      <a:gd name="T14" fmla="*/ 0 w 2"/>
                      <a:gd name="T15" fmla="*/ 8 h 8"/>
                      <a:gd name="T16" fmla="*/ 0 w 2"/>
                      <a:gd name="T17" fmla="*/ 8 h 8"/>
                      <a:gd name="T18" fmla="*/ 1 w 2"/>
                      <a:gd name="T19" fmla="*/ 8 h 8"/>
                      <a:gd name="T20" fmla="*/ 1 w 2"/>
                      <a:gd name="T21" fmla="*/ 8 h 8"/>
                      <a:gd name="T22" fmla="*/ 2 w 2"/>
                      <a:gd name="T23" fmla="*/ 7 h 8"/>
                      <a:gd name="T24" fmla="*/ 2 w 2"/>
                      <a:gd name="T25" fmla="*/ 6 h 8"/>
                      <a:gd name="T26" fmla="*/ 2 w 2"/>
                      <a:gd name="T27" fmla="*/ 6 h 8"/>
                      <a:gd name="T28" fmla="*/ 2 w 2"/>
                      <a:gd name="T29" fmla="*/ 5 h 8"/>
                      <a:gd name="T30" fmla="*/ 2 w 2"/>
                      <a:gd name="T31" fmla="*/ 5 h 8"/>
                      <a:gd name="T32" fmla="*/ 2 w 2"/>
                      <a:gd name="T33" fmla="*/ 5 h 8"/>
                      <a:gd name="T34" fmla="*/ 1 w 2"/>
                      <a:gd name="T35" fmla="*/ 5 h 8"/>
                      <a:gd name="T36" fmla="*/ 1 w 2"/>
                      <a:gd name="T37" fmla="*/ 4 h 8"/>
                      <a:gd name="T38" fmla="*/ 1 w 2"/>
                      <a:gd name="T39" fmla="*/ 4 h 8"/>
                      <a:gd name="T40" fmla="*/ 1 w 2"/>
                      <a:gd name="T41" fmla="*/ 4 h 8"/>
                      <a:gd name="T42" fmla="*/ 2 w 2"/>
                      <a:gd name="T43" fmla="*/ 1 h 8"/>
                      <a:gd name="T44" fmla="*/ 2 w 2"/>
                      <a:gd name="T45" fmla="*/ 1 h 8"/>
                      <a:gd name="T46" fmla="*/ 2 w 2"/>
                      <a:gd name="T4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8">
                        <a:moveTo>
                          <a:pt x="2" y="0"/>
                        </a:moveTo>
                        <a:lnTo>
                          <a:pt x="2" y="0"/>
                        </a:lnTo>
                        <a:lnTo>
                          <a:pt x="2" y="0"/>
                        </a:lnTo>
                        <a:lnTo>
                          <a:pt x="1" y="1"/>
                        </a:lnTo>
                        <a:lnTo>
                          <a:pt x="1" y="4"/>
                        </a:lnTo>
                        <a:lnTo>
                          <a:pt x="1" y="6"/>
                        </a:lnTo>
                        <a:lnTo>
                          <a:pt x="0" y="7"/>
                        </a:lnTo>
                        <a:lnTo>
                          <a:pt x="0" y="8"/>
                        </a:lnTo>
                        <a:lnTo>
                          <a:pt x="0" y="8"/>
                        </a:lnTo>
                        <a:lnTo>
                          <a:pt x="1" y="8"/>
                        </a:lnTo>
                        <a:lnTo>
                          <a:pt x="1" y="8"/>
                        </a:lnTo>
                        <a:lnTo>
                          <a:pt x="2" y="7"/>
                        </a:lnTo>
                        <a:lnTo>
                          <a:pt x="2" y="6"/>
                        </a:lnTo>
                        <a:lnTo>
                          <a:pt x="2" y="6"/>
                        </a:lnTo>
                        <a:lnTo>
                          <a:pt x="2" y="5"/>
                        </a:lnTo>
                        <a:lnTo>
                          <a:pt x="2" y="5"/>
                        </a:lnTo>
                        <a:lnTo>
                          <a:pt x="2" y="5"/>
                        </a:lnTo>
                        <a:lnTo>
                          <a:pt x="1" y="5"/>
                        </a:lnTo>
                        <a:lnTo>
                          <a:pt x="1" y="4"/>
                        </a:lnTo>
                        <a:lnTo>
                          <a:pt x="1" y="4"/>
                        </a:lnTo>
                        <a:lnTo>
                          <a:pt x="1" y="4"/>
                        </a:lnTo>
                        <a:lnTo>
                          <a:pt x="2" y="1"/>
                        </a:lnTo>
                        <a:lnTo>
                          <a:pt x="2" y="1"/>
                        </a:lnTo>
                        <a:lnTo>
                          <a:pt x="2"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9" name="Freeform 1384">
                  <a:extLst>
                    <a:ext uri="{FF2B5EF4-FFF2-40B4-BE49-F238E27FC236}">
                      <a16:creationId xmlns:a16="http://schemas.microsoft.com/office/drawing/2014/main" id="{B2356003-D8FB-46E4-B851-DD1EE9389073}"/>
                    </a:ext>
                  </a:extLst>
                </p:cNvPr>
                <p:cNvSpPr>
                  <a:spLocks/>
                </p:cNvSpPr>
                <p:nvPr/>
              </p:nvSpPr>
              <p:spPr bwMode="gray">
                <a:xfrm>
                  <a:off x="9008186" y="5572108"/>
                  <a:ext cx="12935" cy="16164"/>
                </a:xfrm>
                <a:custGeom>
                  <a:avLst/>
                  <a:gdLst>
                    <a:gd name="T0" fmla="*/ 1 w 4"/>
                    <a:gd name="T1" fmla="*/ 0 h 5"/>
                    <a:gd name="T2" fmla="*/ 1 w 4"/>
                    <a:gd name="T3" fmla="*/ 0 h 5"/>
                    <a:gd name="T4" fmla="*/ 0 w 4"/>
                    <a:gd name="T5" fmla="*/ 1 h 5"/>
                    <a:gd name="T6" fmla="*/ 1 w 4"/>
                    <a:gd name="T7" fmla="*/ 3 h 5"/>
                    <a:gd name="T8" fmla="*/ 1 w 4"/>
                    <a:gd name="T9" fmla="*/ 4 h 5"/>
                    <a:gd name="T10" fmla="*/ 1 w 4"/>
                    <a:gd name="T11" fmla="*/ 4 h 5"/>
                    <a:gd name="T12" fmla="*/ 1 w 4"/>
                    <a:gd name="T13" fmla="*/ 4 h 5"/>
                    <a:gd name="T14" fmla="*/ 1 w 4"/>
                    <a:gd name="T15" fmla="*/ 4 h 5"/>
                    <a:gd name="T16" fmla="*/ 2 w 4"/>
                    <a:gd name="T17" fmla="*/ 5 h 5"/>
                    <a:gd name="T18" fmla="*/ 3 w 4"/>
                    <a:gd name="T19" fmla="*/ 5 h 5"/>
                    <a:gd name="T20" fmla="*/ 3 w 4"/>
                    <a:gd name="T21" fmla="*/ 5 h 5"/>
                    <a:gd name="T22" fmla="*/ 3 w 4"/>
                    <a:gd name="T23" fmla="*/ 5 h 5"/>
                    <a:gd name="T24" fmla="*/ 4 w 4"/>
                    <a:gd name="T25" fmla="*/ 3 h 5"/>
                    <a:gd name="T26" fmla="*/ 4 w 4"/>
                    <a:gd name="T27" fmla="*/ 3 h 5"/>
                    <a:gd name="T28" fmla="*/ 4 w 4"/>
                    <a:gd name="T29" fmla="*/ 3 h 5"/>
                    <a:gd name="T30" fmla="*/ 3 w 4"/>
                    <a:gd name="T31" fmla="*/ 2 h 5"/>
                    <a:gd name="T32" fmla="*/ 2 w 4"/>
                    <a:gd name="T33" fmla="*/ 2 h 5"/>
                    <a:gd name="T34" fmla="*/ 1 w 4"/>
                    <a:gd name="T35" fmla="*/ 0 h 5"/>
                    <a:gd name="T36" fmla="*/ 1 w 4"/>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5">
                      <a:moveTo>
                        <a:pt x="1" y="0"/>
                      </a:moveTo>
                      <a:lnTo>
                        <a:pt x="1" y="0"/>
                      </a:lnTo>
                      <a:lnTo>
                        <a:pt x="0" y="1"/>
                      </a:lnTo>
                      <a:lnTo>
                        <a:pt x="1" y="3"/>
                      </a:lnTo>
                      <a:lnTo>
                        <a:pt x="1" y="4"/>
                      </a:lnTo>
                      <a:lnTo>
                        <a:pt x="1" y="4"/>
                      </a:lnTo>
                      <a:lnTo>
                        <a:pt x="1" y="4"/>
                      </a:lnTo>
                      <a:lnTo>
                        <a:pt x="1" y="4"/>
                      </a:lnTo>
                      <a:lnTo>
                        <a:pt x="2" y="5"/>
                      </a:lnTo>
                      <a:lnTo>
                        <a:pt x="3" y="5"/>
                      </a:lnTo>
                      <a:lnTo>
                        <a:pt x="3" y="5"/>
                      </a:lnTo>
                      <a:lnTo>
                        <a:pt x="3" y="5"/>
                      </a:lnTo>
                      <a:lnTo>
                        <a:pt x="4" y="3"/>
                      </a:lnTo>
                      <a:lnTo>
                        <a:pt x="4" y="3"/>
                      </a:lnTo>
                      <a:lnTo>
                        <a:pt x="4" y="3"/>
                      </a:lnTo>
                      <a:lnTo>
                        <a:pt x="3" y="2"/>
                      </a:lnTo>
                      <a:lnTo>
                        <a:pt x="2" y="2"/>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3" name="Gruppieren 1452">
                  <a:extLst>
                    <a:ext uri="{FF2B5EF4-FFF2-40B4-BE49-F238E27FC236}">
                      <a16:creationId xmlns:a16="http://schemas.microsoft.com/office/drawing/2014/main" id="{7D401C45-D84C-4160-ACAE-E5B0C0B9BA41}"/>
                    </a:ext>
                  </a:extLst>
                </p:cNvPr>
                <p:cNvGrpSpPr/>
                <p:nvPr/>
              </p:nvGrpSpPr>
              <p:grpSpPr>
                <a:xfrm>
                  <a:off x="8872350" y="5216455"/>
                  <a:ext cx="326655" cy="355650"/>
                  <a:chOff x="8872350" y="5216455"/>
                  <a:chExt cx="326655" cy="355650"/>
                </a:xfrm>
                <a:grpFill/>
              </p:grpSpPr>
              <p:sp>
                <p:nvSpPr>
                  <p:cNvPr id="1367" name="Freeform 60">
                    <a:extLst>
                      <a:ext uri="{FF2B5EF4-FFF2-40B4-BE49-F238E27FC236}">
                        <a16:creationId xmlns:a16="http://schemas.microsoft.com/office/drawing/2014/main" id="{86394C19-A2D3-4E99-8125-22B748C73E9C}"/>
                      </a:ext>
                    </a:extLst>
                  </p:cNvPr>
                  <p:cNvSpPr>
                    <a:spLocks/>
                  </p:cNvSpPr>
                  <p:nvPr/>
                </p:nvSpPr>
                <p:spPr bwMode="gray">
                  <a:xfrm>
                    <a:off x="9092275" y="5284351"/>
                    <a:ext cx="16169" cy="16163"/>
                  </a:xfrm>
                  <a:custGeom>
                    <a:avLst/>
                    <a:gdLst>
                      <a:gd name="T0" fmla="*/ 4 w 5"/>
                      <a:gd name="T1" fmla="*/ 4 h 5"/>
                      <a:gd name="T2" fmla="*/ 5 w 5"/>
                      <a:gd name="T3" fmla="*/ 4 h 5"/>
                      <a:gd name="T4" fmla="*/ 4 w 5"/>
                      <a:gd name="T5" fmla="*/ 3 h 5"/>
                      <a:gd name="T6" fmla="*/ 4 w 5"/>
                      <a:gd name="T7" fmla="*/ 1 h 5"/>
                      <a:gd name="T8" fmla="*/ 3 w 5"/>
                      <a:gd name="T9" fmla="*/ 0 h 5"/>
                      <a:gd name="T10" fmla="*/ 0 w 5"/>
                      <a:gd name="T11" fmla="*/ 2 h 5"/>
                      <a:gd name="T12" fmla="*/ 1 w 5"/>
                      <a:gd name="T13" fmla="*/ 4 h 5"/>
                      <a:gd name="T14" fmla="*/ 3 w 5"/>
                      <a:gd name="T15" fmla="*/ 5 h 5"/>
                      <a:gd name="T16" fmla="*/ 4 w 5"/>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4"/>
                        </a:moveTo>
                        <a:lnTo>
                          <a:pt x="5" y="4"/>
                        </a:lnTo>
                        <a:lnTo>
                          <a:pt x="4" y="3"/>
                        </a:lnTo>
                        <a:lnTo>
                          <a:pt x="4" y="1"/>
                        </a:lnTo>
                        <a:lnTo>
                          <a:pt x="3" y="0"/>
                        </a:lnTo>
                        <a:lnTo>
                          <a:pt x="0" y="2"/>
                        </a:lnTo>
                        <a:lnTo>
                          <a:pt x="1" y="4"/>
                        </a:lnTo>
                        <a:lnTo>
                          <a:pt x="3" y="5"/>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8" name="Freeform 61">
                    <a:extLst>
                      <a:ext uri="{FF2B5EF4-FFF2-40B4-BE49-F238E27FC236}">
                        <a16:creationId xmlns:a16="http://schemas.microsoft.com/office/drawing/2014/main" id="{718DE37C-F709-4736-BDE8-77708BE1ECA3}"/>
                      </a:ext>
                    </a:extLst>
                  </p:cNvPr>
                  <p:cNvSpPr>
                    <a:spLocks/>
                  </p:cNvSpPr>
                  <p:nvPr/>
                </p:nvSpPr>
                <p:spPr bwMode="gray">
                  <a:xfrm>
                    <a:off x="9118149" y="5339316"/>
                    <a:ext cx="19407" cy="12931"/>
                  </a:xfrm>
                  <a:custGeom>
                    <a:avLst/>
                    <a:gdLst>
                      <a:gd name="T0" fmla="*/ 6 w 6"/>
                      <a:gd name="T1" fmla="*/ 1 h 4"/>
                      <a:gd name="T2" fmla="*/ 5 w 6"/>
                      <a:gd name="T3" fmla="*/ 1 h 4"/>
                      <a:gd name="T4" fmla="*/ 5 w 6"/>
                      <a:gd name="T5" fmla="*/ 0 h 4"/>
                      <a:gd name="T6" fmla="*/ 4 w 6"/>
                      <a:gd name="T7" fmla="*/ 0 h 4"/>
                      <a:gd name="T8" fmla="*/ 1 w 6"/>
                      <a:gd name="T9" fmla="*/ 1 h 4"/>
                      <a:gd name="T10" fmla="*/ 0 w 6"/>
                      <a:gd name="T11" fmla="*/ 3 h 4"/>
                      <a:gd name="T12" fmla="*/ 1 w 6"/>
                      <a:gd name="T13" fmla="*/ 4 h 4"/>
                      <a:gd name="T14" fmla="*/ 3 w 6"/>
                      <a:gd name="T15" fmla="*/ 3 h 4"/>
                      <a:gd name="T16" fmla="*/ 4 w 6"/>
                      <a:gd name="T17" fmla="*/ 4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5" y="1"/>
                        </a:lnTo>
                        <a:lnTo>
                          <a:pt x="5" y="0"/>
                        </a:lnTo>
                        <a:lnTo>
                          <a:pt x="4" y="0"/>
                        </a:lnTo>
                        <a:lnTo>
                          <a:pt x="1" y="1"/>
                        </a:lnTo>
                        <a:lnTo>
                          <a:pt x="0" y="3"/>
                        </a:lnTo>
                        <a:lnTo>
                          <a:pt x="1" y="4"/>
                        </a:lnTo>
                        <a:lnTo>
                          <a:pt x="3" y="3"/>
                        </a:lnTo>
                        <a:lnTo>
                          <a:pt x="4" y="4"/>
                        </a:lnTo>
                        <a:lnTo>
                          <a:pt x="6"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9" name="Freeform 66">
                    <a:extLst>
                      <a:ext uri="{FF2B5EF4-FFF2-40B4-BE49-F238E27FC236}">
                        <a16:creationId xmlns:a16="http://schemas.microsoft.com/office/drawing/2014/main" id="{0C801D7A-0AD5-4A52-8D04-4096CEC8C957}"/>
                      </a:ext>
                    </a:extLst>
                  </p:cNvPr>
                  <p:cNvSpPr>
                    <a:spLocks/>
                  </p:cNvSpPr>
                  <p:nvPr/>
                </p:nvSpPr>
                <p:spPr bwMode="gray">
                  <a:xfrm>
                    <a:off x="9101980" y="5471877"/>
                    <a:ext cx="16169" cy="19401"/>
                  </a:xfrm>
                  <a:custGeom>
                    <a:avLst/>
                    <a:gdLst>
                      <a:gd name="T0" fmla="*/ 4 w 5"/>
                      <a:gd name="T1" fmla="*/ 6 h 6"/>
                      <a:gd name="T2" fmla="*/ 5 w 5"/>
                      <a:gd name="T3" fmla="*/ 5 h 6"/>
                      <a:gd name="T4" fmla="*/ 5 w 5"/>
                      <a:gd name="T5" fmla="*/ 3 h 6"/>
                      <a:gd name="T6" fmla="*/ 5 w 5"/>
                      <a:gd name="T7" fmla="*/ 2 h 6"/>
                      <a:gd name="T8" fmla="*/ 2 w 5"/>
                      <a:gd name="T9" fmla="*/ 0 h 6"/>
                      <a:gd name="T10" fmla="*/ 1 w 5"/>
                      <a:gd name="T11" fmla="*/ 0 h 6"/>
                      <a:gd name="T12" fmla="*/ 0 w 5"/>
                      <a:gd name="T13" fmla="*/ 1 h 6"/>
                      <a:gd name="T14" fmla="*/ 2 w 5"/>
                      <a:gd name="T15" fmla="*/ 3 h 6"/>
                      <a:gd name="T16" fmla="*/ 4 w 5"/>
                      <a:gd name="T17" fmla="*/ 6 h 6"/>
                      <a:gd name="T18" fmla="*/ 4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6"/>
                        </a:moveTo>
                        <a:lnTo>
                          <a:pt x="5" y="5"/>
                        </a:lnTo>
                        <a:lnTo>
                          <a:pt x="5" y="3"/>
                        </a:lnTo>
                        <a:lnTo>
                          <a:pt x="5" y="2"/>
                        </a:lnTo>
                        <a:lnTo>
                          <a:pt x="2" y="0"/>
                        </a:lnTo>
                        <a:lnTo>
                          <a:pt x="1" y="0"/>
                        </a:lnTo>
                        <a:lnTo>
                          <a:pt x="0" y="1"/>
                        </a:lnTo>
                        <a:lnTo>
                          <a:pt x="2" y="3"/>
                        </a:lnTo>
                        <a:lnTo>
                          <a:pt x="4" y="6"/>
                        </a:lnTo>
                        <a:lnTo>
                          <a:pt x="4"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0" name="Freeform 67">
                    <a:extLst>
                      <a:ext uri="{FF2B5EF4-FFF2-40B4-BE49-F238E27FC236}">
                        <a16:creationId xmlns:a16="http://schemas.microsoft.com/office/drawing/2014/main" id="{ABF8E2E5-6DC6-46F5-9B6A-14E50C530CE5}"/>
                      </a:ext>
                    </a:extLst>
                  </p:cNvPr>
                  <p:cNvSpPr>
                    <a:spLocks/>
                  </p:cNvSpPr>
                  <p:nvPr/>
                </p:nvSpPr>
                <p:spPr bwMode="gray">
                  <a:xfrm>
                    <a:off x="9140789" y="5523607"/>
                    <a:ext cx="6469" cy="16163"/>
                  </a:xfrm>
                  <a:custGeom>
                    <a:avLst/>
                    <a:gdLst>
                      <a:gd name="T0" fmla="*/ 0 w 2"/>
                      <a:gd name="T1" fmla="*/ 5 h 5"/>
                      <a:gd name="T2" fmla="*/ 2 w 2"/>
                      <a:gd name="T3" fmla="*/ 5 h 5"/>
                      <a:gd name="T4" fmla="*/ 2 w 2"/>
                      <a:gd name="T5" fmla="*/ 0 h 5"/>
                      <a:gd name="T6" fmla="*/ 1 w 2"/>
                      <a:gd name="T7" fmla="*/ 1 h 5"/>
                      <a:gd name="T8" fmla="*/ 0 w 2"/>
                      <a:gd name="T9" fmla="*/ 2 h 5"/>
                      <a:gd name="T10" fmla="*/ 0 w 2"/>
                      <a:gd name="T11" fmla="*/ 5 h 5"/>
                      <a:gd name="T12" fmla="*/ 0 w 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5"/>
                        </a:moveTo>
                        <a:lnTo>
                          <a:pt x="2" y="5"/>
                        </a:lnTo>
                        <a:lnTo>
                          <a:pt x="2" y="0"/>
                        </a:lnTo>
                        <a:lnTo>
                          <a:pt x="1" y="1"/>
                        </a:lnTo>
                        <a:lnTo>
                          <a:pt x="0" y="2"/>
                        </a:lnTo>
                        <a:lnTo>
                          <a:pt x="0" y="5"/>
                        </a:lnTo>
                        <a:lnTo>
                          <a:pt x="0"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1" name="Freeform 68">
                    <a:extLst>
                      <a:ext uri="{FF2B5EF4-FFF2-40B4-BE49-F238E27FC236}">
                        <a16:creationId xmlns:a16="http://schemas.microsoft.com/office/drawing/2014/main" id="{8BCDE5B3-D22E-4A9B-A679-BBF75EBC4EF7}"/>
                      </a:ext>
                    </a:extLst>
                  </p:cNvPr>
                  <p:cNvSpPr>
                    <a:spLocks/>
                  </p:cNvSpPr>
                  <p:nvPr/>
                </p:nvSpPr>
                <p:spPr bwMode="gray">
                  <a:xfrm>
                    <a:off x="8882055" y="5442779"/>
                    <a:ext cx="19407" cy="22633"/>
                  </a:xfrm>
                  <a:custGeom>
                    <a:avLst/>
                    <a:gdLst>
                      <a:gd name="T0" fmla="*/ 5 w 6"/>
                      <a:gd name="T1" fmla="*/ 7 h 7"/>
                      <a:gd name="T2" fmla="*/ 6 w 6"/>
                      <a:gd name="T3" fmla="*/ 5 h 7"/>
                      <a:gd name="T4" fmla="*/ 4 w 6"/>
                      <a:gd name="T5" fmla="*/ 3 h 7"/>
                      <a:gd name="T6" fmla="*/ 3 w 6"/>
                      <a:gd name="T7" fmla="*/ 0 h 7"/>
                      <a:gd name="T8" fmla="*/ 2 w 6"/>
                      <a:gd name="T9" fmla="*/ 1 h 7"/>
                      <a:gd name="T10" fmla="*/ 0 w 6"/>
                      <a:gd name="T11" fmla="*/ 3 h 7"/>
                      <a:gd name="T12" fmla="*/ 2 w 6"/>
                      <a:gd name="T13" fmla="*/ 6 h 7"/>
                      <a:gd name="T14" fmla="*/ 4 w 6"/>
                      <a:gd name="T15" fmla="*/ 6 h 7"/>
                      <a:gd name="T16" fmla="*/ 5 w 6"/>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5" y="7"/>
                        </a:moveTo>
                        <a:lnTo>
                          <a:pt x="6" y="5"/>
                        </a:lnTo>
                        <a:lnTo>
                          <a:pt x="4" y="3"/>
                        </a:lnTo>
                        <a:lnTo>
                          <a:pt x="3" y="0"/>
                        </a:lnTo>
                        <a:lnTo>
                          <a:pt x="2" y="1"/>
                        </a:lnTo>
                        <a:lnTo>
                          <a:pt x="0" y="3"/>
                        </a:lnTo>
                        <a:lnTo>
                          <a:pt x="2" y="6"/>
                        </a:lnTo>
                        <a:lnTo>
                          <a:pt x="4" y="6"/>
                        </a:lnTo>
                        <a:lnTo>
                          <a:pt x="5"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2" name="Freeform 69">
                    <a:extLst>
                      <a:ext uri="{FF2B5EF4-FFF2-40B4-BE49-F238E27FC236}">
                        <a16:creationId xmlns:a16="http://schemas.microsoft.com/office/drawing/2014/main" id="{DEA59246-9D35-41A0-90C3-1EB5BFB6164E}"/>
                      </a:ext>
                    </a:extLst>
                  </p:cNvPr>
                  <p:cNvSpPr>
                    <a:spLocks/>
                  </p:cNvSpPr>
                  <p:nvPr/>
                </p:nvSpPr>
                <p:spPr bwMode="gray">
                  <a:xfrm>
                    <a:off x="9014655" y="5403978"/>
                    <a:ext cx="84089" cy="67896"/>
                  </a:xfrm>
                  <a:custGeom>
                    <a:avLst/>
                    <a:gdLst>
                      <a:gd name="T0" fmla="*/ 26 w 26"/>
                      <a:gd name="T1" fmla="*/ 19 h 21"/>
                      <a:gd name="T2" fmla="*/ 26 w 26"/>
                      <a:gd name="T3" fmla="*/ 20 h 21"/>
                      <a:gd name="T4" fmla="*/ 26 w 26"/>
                      <a:gd name="T5" fmla="*/ 17 h 21"/>
                      <a:gd name="T6" fmla="*/ 22 w 26"/>
                      <a:gd name="T7" fmla="*/ 16 h 21"/>
                      <a:gd name="T8" fmla="*/ 20 w 26"/>
                      <a:gd name="T9" fmla="*/ 12 h 21"/>
                      <a:gd name="T10" fmla="*/ 20 w 26"/>
                      <a:gd name="T11" fmla="*/ 9 h 21"/>
                      <a:gd name="T12" fmla="*/ 18 w 26"/>
                      <a:gd name="T13" fmla="*/ 8 h 21"/>
                      <a:gd name="T14" fmla="*/ 14 w 26"/>
                      <a:gd name="T15" fmla="*/ 7 h 21"/>
                      <a:gd name="T16" fmla="*/ 11 w 26"/>
                      <a:gd name="T17" fmla="*/ 5 h 21"/>
                      <a:gd name="T18" fmla="*/ 6 w 26"/>
                      <a:gd name="T19" fmla="*/ 1 h 21"/>
                      <a:gd name="T20" fmla="*/ 6 w 26"/>
                      <a:gd name="T21" fmla="*/ 0 h 21"/>
                      <a:gd name="T22" fmla="*/ 4 w 26"/>
                      <a:gd name="T23" fmla="*/ 0 h 21"/>
                      <a:gd name="T24" fmla="*/ 1 w 26"/>
                      <a:gd name="T25" fmla="*/ 2 h 21"/>
                      <a:gd name="T26" fmla="*/ 0 w 26"/>
                      <a:gd name="T27" fmla="*/ 3 h 21"/>
                      <a:gd name="T28" fmla="*/ 3 w 26"/>
                      <a:gd name="T29" fmla="*/ 3 h 21"/>
                      <a:gd name="T30" fmla="*/ 6 w 26"/>
                      <a:gd name="T31" fmla="*/ 7 h 21"/>
                      <a:gd name="T32" fmla="*/ 9 w 26"/>
                      <a:gd name="T33" fmla="*/ 9 h 21"/>
                      <a:gd name="T34" fmla="*/ 10 w 26"/>
                      <a:gd name="T35" fmla="*/ 11 h 21"/>
                      <a:gd name="T36" fmla="*/ 12 w 26"/>
                      <a:gd name="T37" fmla="*/ 12 h 21"/>
                      <a:gd name="T38" fmla="*/ 15 w 26"/>
                      <a:gd name="T39" fmla="*/ 13 h 21"/>
                      <a:gd name="T40" fmla="*/ 18 w 26"/>
                      <a:gd name="T41" fmla="*/ 15 h 21"/>
                      <a:gd name="T42" fmla="*/ 19 w 26"/>
                      <a:gd name="T43" fmla="*/ 17 h 21"/>
                      <a:gd name="T44" fmla="*/ 20 w 26"/>
                      <a:gd name="T45" fmla="*/ 20 h 21"/>
                      <a:gd name="T46" fmla="*/ 22 w 26"/>
                      <a:gd name="T47" fmla="*/ 21 h 21"/>
                      <a:gd name="T48" fmla="*/ 26 w 26"/>
                      <a:gd name="T49" fmla="*/ 21 h 21"/>
                      <a:gd name="T50" fmla="*/ 26 w 26"/>
                      <a:gd name="T5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 h="21">
                        <a:moveTo>
                          <a:pt x="26" y="19"/>
                        </a:moveTo>
                        <a:lnTo>
                          <a:pt x="26" y="20"/>
                        </a:lnTo>
                        <a:lnTo>
                          <a:pt x="26" y="17"/>
                        </a:lnTo>
                        <a:lnTo>
                          <a:pt x="22" y="16"/>
                        </a:lnTo>
                        <a:lnTo>
                          <a:pt x="20" y="12"/>
                        </a:lnTo>
                        <a:lnTo>
                          <a:pt x="20" y="9"/>
                        </a:lnTo>
                        <a:lnTo>
                          <a:pt x="18" y="8"/>
                        </a:lnTo>
                        <a:lnTo>
                          <a:pt x="14" y="7"/>
                        </a:lnTo>
                        <a:lnTo>
                          <a:pt x="11" y="5"/>
                        </a:lnTo>
                        <a:lnTo>
                          <a:pt x="6" y="1"/>
                        </a:lnTo>
                        <a:lnTo>
                          <a:pt x="6" y="0"/>
                        </a:lnTo>
                        <a:lnTo>
                          <a:pt x="4" y="0"/>
                        </a:lnTo>
                        <a:lnTo>
                          <a:pt x="1" y="2"/>
                        </a:lnTo>
                        <a:lnTo>
                          <a:pt x="0" y="3"/>
                        </a:lnTo>
                        <a:lnTo>
                          <a:pt x="3" y="3"/>
                        </a:lnTo>
                        <a:lnTo>
                          <a:pt x="6" y="7"/>
                        </a:lnTo>
                        <a:lnTo>
                          <a:pt x="9" y="9"/>
                        </a:lnTo>
                        <a:lnTo>
                          <a:pt x="10" y="11"/>
                        </a:lnTo>
                        <a:lnTo>
                          <a:pt x="12" y="12"/>
                        </a:lnTo>
                        <a:lnTo>
                          <a:pt x="15" y="13"/>
                        </a:lnTo>
                        <a:lnTo>
                          <a:pt x="18" y="15"/>
                        </a:lnTo>
                        <a:lnTo>
                          <a:pt x="19" y="17"/>
                        </a:lnTo>
                        <a:lnTo>
                          <a:pt x="20" y="20"/>
                        </a:lnTo>
                        <a:lnTo>
                          <a:pt x="22" y="21"/>
                        </a:lnTo>
                        <a:lnTo>
                          <a:pt x="26" y="21"/>
                        </a:lnTo>
                        <a:lnTo>
                          <a:pt x="26" y="1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3" name="Freeform 129">
                    <a:extLst>
                      <a:ext uri="{FF2B5EF4-FFF2-40B4-BE49-F238E27FC236}">
                        <a16:creationId xmlns:a16="http://schemas.microsoft.com/office/drawing/2014/main" id="{54819877-4675-4008-A372-E6413B208B46}"/>
                      </a:ext>
                    </a:extLst>
                  </p:cNvPr>
                  <p:cNvSpPr>
                    <a:spLocks/>
                  </p:cNvSpPr>
                  <p:nvPr/>
                </p:nvSpPr>
                <p:spPr bwMode="gray">
                  <a:xfrm>
                    <a:off x="8872350" y="5216455"/>
                    <a:ext cx="326655" cy="355650"/>
                  </a:xfrm>
                  <a:custGeom>
                    <a:avLst/>
                    <a:gdLst>
                      <a:gd name="T0" fmla="*/ 94 w 101"/>
                      <a:gd name="T1" fmla="*/ 0 h 110"/>
                      <a:gd name="T2" fmla="*/ 84 w 101"/>
                      <a:gd name="T3" fmla="*/ 11 h 110"/>
                      <a:gd name="T4" fmla="*/ 68 w 101"/>
                      <a:gd name="T5" fmla="*/ 5 h 110"/>
                      <a:gd name="T6" fmla="*/ 47 w 101"/>
                      <a:gd name="T7" fmla="*/ 9 h 110"/>
                      <a:gd name="T8" fmla="*/ 38 w 101"/>
                      <a:gd name="T9" fmla="*/ 13 h 110"/>
                      <a:gd name="T10" fmla="*/ 23 w 101"/>
                      <a:gd name="T11" fmla="*/ 18 h 110"/>
                      <a:gd name="T12" fmla="*/ 14 w 101"/>
                      <a:gd name="T13" fmla="*/ 26 h 110"/>
                      <a:gd name="T14" fmla="*/ 4 w 101"/>
                      <a:gd name="T15" fmla="*/ 37 h 110"/>
                      <a:gd name="T16" fmla="*/ 0 w 101"/>
                      <a:gd name="T17" fmla="*/ 44 h 110"/>
                      <a:gd name="T18" fmla="*/ 4 w 101"/>
                      <a:gd name="T19" fmla="*/ 51 h 110"/>
                      <a:gd name="T20" fmla="*/ 14 w 101"/>
                      <a:gd name="T21" fmla="*/ 58 h 110"/>
                      <a:gd name="T22" fmla="*/ 9 w 101"/>
                      <a:gd name="T23" fmla="*/ 61 h 110"/>
                      <a:gd name="T24" fmla="*/ 15 w 101"/>
                      <a:gd name="T25" fmla="*/ 71 h 110"/>
                      <a:gd name="T26" fmla="*/ 19 w 101"/>
                      <a:gd name="T27" fmla="*/ 70 h 110"/>
                      <a:gd name="T28" fmla="*/ 31 w 101"/>
                      <a:gd name="T29" fmla="*/ 71 h 110"/>
                      <a:gd name="T30" fmla="*/ 40 w 101"/>
                      <a:gd name="T31" fmla="*/ 70 h 110"/>
                      <a:gd name="T32" fmla="*/ 46 w 101"/>
                      <a:gd name="T33" fmla="*/ 77 h 110"/>
                      <a:gd name="T34" fmla="*/ 33 w 101"/>
                      <a:gd name="T35" fmla="*/ 74 h 110"/>
                      <a:gd name="T36" fmla="*/ 25 w 101"/>
                      <a:gd name="T37" fmla="*/ 73 h 110"/>
                      <a:gd name="T38" fmla="*/ 15 w 101"/>
                      <a:gd name="T39" fmla="*/ 80 h 110"/>
                      <a:gd name="T40" fmla="*/ 21 w 101"/>
                      <a:gd name="T41" fmla="*/ 88 h 110"/>
                      <a:gd name="T42" fmla="*/ 23 w 101"/>
                      <a:gd name="T43" fmla="*/ 101 h 110"/>
                      <a:gd name="T44" fmla="*/ 27 w 101"/>
                      <a:gd name="T45" fmla="*/ 100 h 110"/>
                      <a:gd name="T46" fmla="*/ 32 w 101"/>
                      <a:gd name="T47" fmla="*/ 102 h 110"/>
                      <a:gd name="T48" fmla="*/ 36 w 101"/>
                      <a:gd name="T49" fmla="*/ 110 h 110"/>
                      <a:gd name="T50" fmla="*/ 41 w 101"/>
                      <a:gd name="T51" fmla="*/ 106 h 110"/>
                      <a:gd name="T52" fmla="*/ 45 w 101"/>
                      <a:gd name="T53" fmla="*/ 103 h 110"/>
                      <a:gd name="T54" fmla="*/ 40 w 101"/>
                      <a:gd name="T55" fmla="*/ 88 h 110"/>
                      <a:gd name="T56" fmla="*/ 47 w 101"/>
                      <a:gd name="T57" fmla="*/ 92 h 110"/>
                      <a:gd name="T58" fmla="*/ 51 w 101"/>
                      <a:gd name="T59" fmla="*/ 88 h 110"/>
                      <a:gd name="T60" fmla="*/ 46 w 101"/>
                      <a:gd name="T61" fmla="*/ 79 h 110"/>
                      <a:gd name="T62" fmla="*/ 57 w 101"/>
                      <a:gd name="T63" fmla="*/ 82 h 110"/>
                      <a:gd name="T64" fmla="*/ 58 w 101"/>
                      <a:gd name="T65" fmla="*/ 73 h 110"/>
                      <a:gd name="T66" fmla="*/ 53 w 101"/>
                      <a:gd name="T67" fmla="*/ 68 h 110"/>
                      <a:gd name="T68" fmla="*/ 46 w 101"/>
                      <a:gd name="T69" fmla="*/ 65 h 110"/>
                      <a:gd name="T70" fmla="*/ 38 w 101"/>
                      <a:gd name="T71" fmla="*/ 61 h 110"/>
                      <a:gd name="T72" fmla="*/ 42 w 101"/>
                      <a:gd name="T73" fmla="*/ 59 h 110"/>
                      <a:gd name="T74" fmla="*/ 42 w 101"/>
                      <a:gd name="T75" fmla="*/ 54 h 110"/>
                      <a:gd name="T76" fmla="*/ 47 w 101"/>
                      <a:gd name="T77" fmla="*/ 53 h 110"/>
                      <a:gd name="T78" fmla="*/ 49 w 101"/>
                      <a:gd name="T79" fmla="*/ 55 h 110"/>
                      <a:gd name="T80" fmla="*/ 42 w 101"/>
                      <a:gd name="T81" fmla="*/ 45 h 110"/>
                      <a:gd name="T82" fmla="*/ 38 w 101"/>
                      <a:gd name="T83" fmla="*/ 35 h 110"/>
                      <a:gd name="T84" fmla="*/ 43 w 101"/>
                      <a:gd name="T85" fmla="*/ 25 h 110"/>
                      <a:gd name="T86" fmla="*/ 49 w 101"/>
                      <a:gd name="T87" fmla="*/ 32 h 110"/>
                      <a:gd name="T88" fmla="*/ 55 w 101"/>
                      <a:gd name="T89" fmla="*/ 38 h 110"/>
                      <a:gd name="T90" fmla="*/ 53 w 101"/>
                      <a:gd name="T91" fmla="*/ 32 h 110"/>
                      <a:gd name="T92" fmla="*/ 60 w 101"/>
                      <a:gd name="T93" fmla="*/ 39 h 110"/>
                      <a:gd name="T94" fmla="*/ 58 w 101"/>
                      <a:gd name="T95" fmla="*/ 30 h 110"/>
                      <a:gd name="T96" fmla="*/ 64 w 101"/>
                      <a:gd name="T97" fmla="*/ 32 h 110"/>
                      <a:gd name="T98" fmla="*/ 55 w 101"/>
                      <a:gd name="T99" fmla="*/ 25 h 110"/>
                      <a:gd name="T100" fmla="*/ 67 w 101"/>
                      <a:gd name="T101" fmla="*/ 18 h 110"/>
                      <a:gd name="T102" fmla="*/ 74 w 101"/>
                      <a:gd name="T103" fmla="*/ 19 h 110"/>
                      <a:gd name="T104" fmla="*/ 93 w 101"/>
                      <a:gd name="T105" fmla="*/ 23 h 110"/>
                      <a:gd name="T106" fmla="*/ 98 w 101"/>
                      <a:gd name="T107" fmla="*/ 10 h 110"/>
                      <a:gd name="T108" fmla="*/ 98 w 101"/>
                      <a:gd name="T109"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 h="110">
                        <a:moveTo>
                          <a:pt x="98" y="2"/>
                        </a:moveTo>
                        <a:lnTo>
                          <a:pt x="98" y="0"/>
                        </a:lnTo>
                        <a:lnTo>
                          <a:pt x="94" y="0"/>
                        </a:lnTo>
                        <a:lnTo>
                          <a:pt x="94" y="6"/>
                        </a:lnTo>
                        <a:lnTo>
                          <a:pt x="90" y="9"/>
                        </a:lnTo>
                        <a:lnTo>
                          <a:pt x="84" y="11"/>
                        </a:lnTo>
                        <a:lnTo>
                          <a:pt x="73" y="7"/>
                        </a:lnTo>
                        <a:lnTo>
                          <a:pt x="71" y="5"/>
                        </a:lnTo>
                        <a:lnTo>
                          <a:pt x="68" y="5"/>
                        </a:lnTo>
                        <a:lnTo>
                          <a:pt x="59" y="8"/>
                        </a:lnTo>
                        <a:lnTo>
                          <a:pt x="52" y="8"/>
                        </a:lnTo>
                        <a:lnTo>
                          <a:pt x="47" y="9"/>
                        </a:lnTo>
                        <a:lnTo>
                          <a:pt x="43" y="9"/>
                        </a:lnTo>
                        <a:lnTo>
                          <a:pt x="42" y="9"/>
                        </a:lnTo>
                        <a:lnTo>
                          <a:pt x="38" y="13"/>
                        </a:lnTo>
                        <a:lnTo>
                          <a:pt x="32" y="13"/>
                        </a:lnTo>
                        <a:lnTo>
                          <a:pt x="27" y="15"/>
                        </a:lnTo>
                        <a:lnTo>
                          <a:pt x="23" y="18"/>
                        </a:lnTo>
                        <a:lnTo>
                          <a:pt x="13" y="19"/>
                        </a:lnTo>
                        <a:lnTo>
                          <a:pt x="14" y="22"/>
                        </a:lnTo>
                        <a:lnTo>
                          <a:pt x="14" y="26"/>
                        </a:lnTo>
                        <a:lnTo>
                          <a:pt x="10" y="30"/>
                        </a:lnTo>
                        <a:lnTo>
                          <a:pt x="7" y="35"/>
                        </a:lnTo>
                        <a:lnTo>
                          <a:pt x="4" y="37"/>
                        </a:lnTo>
                        <a:lnTo>
                          <a:pt x="3" y="40"/>
                        </a:lnTo>
                        <a:lnTo>
                          <a:pt x="2" y="42"/>
                        </a:lnTo>
                        <a:lnTo>
                          <a:pt x="0" y="44"/>
                        </a:lnTo>
                        <a:lnTo>
                          <a:pt x="1" y="45"/>
                        </a:lnTo>
                        <a:lnTo>
                          <a:pt x="2" y="49"/>
                        </a:lnTo>
                        <a:lnTo>
                          <a:pt x="4" y="51"/>
                        </a:lnTo>
                        <a:lnTo>
                          <a:pt x="8" y="59"/>
                        </a:lnTo>
                        <a:lnTo>
                          <a:pt x="10" y="56"/>
                        </a:lnTo>
                        <a:lnTo>
                          <a:pt x="14" y="58"/>
                        </a:lnTo>
                        <a:lnTo>
                          <a:pt x="15" y="60"/>
                        </a:lnTo>
                        <a:lnTo>
                          <a:pt x="12" y="61"/>
                        </a:lnTo>
                        <a:lnTo>
                          <a:pt x="9" y="61"/>
                        </a:lnTo>
                        <a:lnTo>
                          <a:pt x="12" y="66"/>
                        </a:lnTo>
                        <a:lnTo>
                          <a:pt x="14" y="70"/>
                        </a:lnTo>
                        <a:lnTo>
                          <a:pt x="15" y="71"/>
                        </a:lnTo>
                        <a:lnTo>
                          <a:pt x="17" y="71"/>
                        </a:lnTo>
                        <a:lnTo>
                          <a:pt x="17" y="70"/>
                        </a:lnTo>
                        <a:lnTo>
                          <a:pt x="19" y="70"/>
                        </a:lnTo>
                        <a:lnTo>
                          <a:pt x="23" y="71"/>
                        </a:lnTo>
                        <a:lnTo>
                          <a:pt x="28" y="71"/>
                        </a:lnTo>
                        <a:lnTo>
                          <a:pt x="31" y="71"/>
                        </a:lnTo>
                        <a:lnTo>
                          <a:pt x="35" y="71"/>
                        </a:lnTo>
                        <a:lnTo>
                          <a:pt x="38" y="72"/>
                        </a:lnTo>
                        <a:lnTo>
                          <a:pt x="40" y="70"/>
                        </a:lnTo>
                        <a:lnTo>
                          <a:pt x="43" y="74"/>
                        </a:lnTo>
                        <a:lnTo>
                          <a:pt x="47" y="75"/>
                        </a:lnTo>
                        <a:lnTo>
                          <a:pt x="46" y="77"/>
                        </a:lnTo>
                        <a:lnTo>
                          <a:pt x="43" y="78"/>
                        </a:lnTo>
                        <a:lnTo>
                          <a:pt x="36" y="75"/>
                        </a:lnTo>
                        <a:lnTo>
                          <a:pt x="33" y="74"/>
                        </a:lnTo>
                        <a:lnTo>
                          <a:pt x="31" y="74"/>
                        </a:lnTo>
                        <a:lnTo>
                          <a:pt x="29" y="72"/>
                        </a:lnTo>
                        <a:lnTo>
                          <a:pt x="25" y="73"/>
                        </a:lnTo>
                        <a:lnTo>
                          <a:pt x="21" y="75"/>
                        </a:lnTo>
                        <a:lnTo>
                          <a:pt x="19" y="75"/>
                        </a:lnTo>
                        <a:lnTo>
                          <a:pt x="15" y="80"/>
                        </a:lnTo>
                        <a:lnTo>
                          <a:pt x="15" y="83"/>
                        </a:lnTo>
                        <a:lnTo>
                          <a:pt x="17" y="87"/>
                        </a:lnTo>
                        <a:lnTo>
                          <a:pt x="21" y="88"/>
                        </a:lnTo>
                        <a:lnTo>
                          <a:pt x="23" y="92"/>
                        </a:lnTo>
                        <a:lnTo>
                          <a:pt x="22" y="97"/>
                        </a:lnTo>
                        <a:lnTo>
                          <a:pt x="23" y="101"/>
                        </a:lnTo>
                        <a:lnTo>
                          <a:pt x="24" y="103"/>
                        </a:lnTo>
                        <a:lnTo>
                          <a:pt x="27" y="104"/>
                        </a:lnTo>
                        <a:lnTo>
                          <a:pt x="27" y="100"/>
                        </a:lnTo>
                        <a:lnTo>
                          <a:pt x="29" y="98"/>
                        </a:lnTo>
                        <a:lnTo>
                          <a:pt x="30" y="100"/>
                        </a:lnTo>
                        <a:lnTo>
                          <a:pt x="32" y="102"/>
                        </a:lnTo>
                        <a:lnTo>
                          <a:pt x="34" y="107"/>
                        </a:lnTo>
                        <a:lnTo>
                          <a:pt x="34" y="110"/>
                        </a:lnTo>
                        <a:lnTo>
                          <a:pt x="36" y="110"/>
                        </a:lnTo>
                        <a:lnTo>
                          <a:pt x="37" y="104"/>
                        </a:lnTo>
                        <a:lnTo>
                          <a:pt x="40" y="103"/>
                        </a:lnTo>
                        <a:lnTo>
                          <a:pt x="41" y="106"/>
                        </a:lnTo>
                        <a:lnTo>
                          <a:pt x="43" y="108"/>
                        </a:lnTo>
                        <a:lnTo>
                          <a:pt x="46" y="109"/>
                        </a:lnTo>
                        <a:lnTo>
                          <a:pt x="45" y="103"/>
                        </a:lnTo>
                        <a:lnTo>
                          <a:pt x="43" y="94"/>
                        </a:lnTo>
                        <a:lnTo>
                          <a:pt x="41" y="91"/>
                        </a:lnTo>
                        <a:lnTo>
                          <a:pt x="40" y="88"/>
                        </a:lnTo>
                        <a:lnTo>
                          <a:pt x="46" y="91"/>
                        </a:lnTo>
                        <a:lnTo>
                          <a:pt x="46" y="93"/>
                        </a:lnTo>
                        <a:lnTo>
                          <a:pt x="47" y="92"/>
                        </a:lnTo>
                        <a:lnTo>
                          <a:pt x="49" y="91"/>
                        </a:lnTo>
                        <a:lnTo>
                          <a:pt x="52" y="90"/>
                        </a:lnTo>
                        <a:lnTo>
                          <a:pt x="51" y="88"/>
                        </a:lnTo>
                        <a:lnTo>
                          <a:pt x="48" y="86"/>
                        </a:lnTo>
                        <a:lnTo>
                          <a:pt x="46" y="82"/>
                        </a:lnTo>
                        <a:lnTo>
                          <a:pt x="46" y="79"/>
                        </a:lnTo>
                        <a:lnTo>
                          <a:pt x="50" y="79"/>
                        </a:lnTo>
                        <a:lnTo>
                          <a:pt x="54" y="79"/>
                        </a:lnTo>
                        <a:lnTo>
                          <a:pt x="57" y="82"/>
                        </a:lnTo>
                        <a:lnTo>
                          <a:pt x="61" y="84"/>
                        </a:lnTo>
                        <a:lnTo>
                          <a:pt x="60" y="74"/>
                        </a:lnTo>
                        <a:lnTo>
                          <a:pt x="58" y="73"/>
                        </a:lnTo>
                        <a:lnTo>
                          <a:pt x="57" y="72"/>
                        </a:lnTo>
                        <a:lnTo>
                          <a:pt x="55" y="70"/>
                        </a:lnTo>
                        <a:lnTo>
                          <a:pt x="53" y="68"/>
                        </a:lnTo>
                        <a:lnTo>
                          <a:pt x="50" y="68"/>
                        </a:lnTo>
                        <a:lnTo>
                          <a:pt x="49" y="65"/>
                        </a:lnTo>
                        <a:lnTo>
                          <a:pt x="46" y="65"/>
                        </a:lnTo>
                        <a:lnTo>
                          <a:pt x="45" y="64"/>
                        </a:lnTo>
                        <a:lnTo>
                          <a:pt x="42" y="63"/>
                        </a:lnTo>
                        <a:lnTo>
                          <a:pt x="38" y="61"/>
                        </a:lnTo>
                        <a:lnTo>
                          <a:pt x="37" y="60"/>
                        </a:lnTo>
                        <a:lnTo>
                          <a:pt x="40" y="59"/>
                        </a:lnTo>
                        <a:lnTo>
                          <a:pt x="42" y="59"/>
                        </a:lnTo>
                        <a:lnTo>
                          <a:pt x="43" y="59"/>
                        </a:lnTo>
                        <a:lnTo>
                          <a:pt x="44" y="58"/>
                        </a:lnTo>
                        <a:lnTo>
                          <a:pt x="42" y="54"/>
                        </a:lnTo>
                        <a:lnTo>
                          <a:pt x="43" y="51"/>
                        </a:lnTo>
                        <a:lnTo>
                          <a:pt x="46" y="52"/>
                        </a:lnTo>
                        <a:lnTo>
                          <a:pt x="47" y="53"/>
                        </a:lnTo>
                        <a:lnTo>
                          <a:pt x="46" y="56"/>
                        </a:lnTo>
                        <a:lnTo>
                          <a:pt x="48" y="56"/>
                        </a:lnTo>
                        <a:lnTo>
                          <a:pt x="49" y="55"/>
                        </a:lnTo>
                        <a:lnTo>
                          <a:pt x="49" y="53"/>
                        </a:lnTo>
                        <a:lnTo>
                          <a:pt x="47" y="49"/>
                        </a:lnTo>
                        <a:lnTo>
                          <a:pt x="42" y="45"/>
                        </a:lnTo>
                        <a:lnTo>
                          <a:pt x="41" y="40"/>
                        </a:lnTo>
                        <a:lnTo>
                          <a:pt x="39" y="38"/>
                        </a:lnTo>
                        <a:lnTo>
                          <a:pt x="38" y="35"/>
                        </a:lnTo>
                        <a:lnTo>
                          <a:pt x="38" y="30"/>
                        </a:lnTo>
                        <a:lnTo>
                          <a:pt x="39" y="26"/>
                        </a:lnTo>
                        <a:lnTo>
                          <a:pt x="43" y="25"/>
                        </a:lnTo>
                        <a:lnTo>
                          <a:pt x="42" y="27"/>
                        </a:lnTo>
                        <a:lnTo>
                          <a:pt x="42" y="28"/>
                        </a:lnTo>
                        <a:lnTo>
                          <a:pt x="49" y="32"/>
                        </a:lnTo>
                        <a:lnTo>
                          <a:pt x="50" y="36"/>
                        </a:lnTo>
                        <a:lnTo>
                          <a:pt x="54" y="39"/>
                        </a:lnTo>
                        <a:lnTo>
                          <a:pt x="55" y="38"/>
                        </a:lnTo>
                        <a:lnTo>
                          <a:pt x="53" y="36"/>
                        </a:lnTo>
                        <a:lnTo>
                          <a:pt x="52" y="32"/>
                        </a:lnTo>
                        <a:lnTo>
                          <a:pt x="53" y="32"/>
                        </a:lnTo>
                        <a:lnTo>
                          <a:pt x="56" y="34"/>
                        </a:lnTo>
                        <a:lnTo>
                          <a:pt x="58" y="36"/>
                        </a:lnTo>
                        <a:lnTo>
                          <a:pt x="60" y="39"/>
                        </a:lnTo>
                        <a:lnTo>
                          <a:pt x="59" y="35"/>
                        </a:lnTo>
                        <a:lnTo>
                          <a:pt x="57" y="32"/>
                        </a:lnTo>
                        <a:lnTo>
                          <a:pt x="58" y="30"/>
                        </a:lnTo>
                        <a:lnTo>
                          <a:pt x="62" y="31"/>
                        </a:lnTo>
                        <a:lnTo>
                          <a:pt x="65" y="34"/>
                        </a:lnTo>
                        <a:lnTo>
                          <a:pt x="64" y="32"/>
                        </a:lnTo>
                        <a:lnTo>
                          <a:pt x="62" y="29"/>
                        </a:lnTo>
                        <a:lnTo>
                          <a:pt x="58" y="27"/>
                        </a:lnTo>
                        <a:lnTo>
                          <a:pt x="55" y="25"/>
                        </a:lnTo>
                        <a:lnTo>
                          <a:pt x="59" y="22"/>
                        </a:lnTo>
                        <a:lnTo>
                          <a:pt x="64" y="21"/>
                        </a:lnTo>
                        <a:lnTo>
                          <a:pt x="67" y="18"/>
                        </a:lnTo>
                        <a:lnTo>
                          <a:pt x="70" y="19"/>
                        </a:lnTo>
                        <a:lnTo>
                          <a:pt x="72" y="19"/>
                        </a:lnTo>
                        <a:lnTo>
                          <a:pt x="74" y="19"/>
                        </a:lnTo>
                        <a:lnTo>
                          <a:pt x="77" y="17"/>
                        </a:lnTo>
                        <a:lnTo>
                          <a:pt x="90" y="21"/>
                        </a:lnTo>
                        <a:lnTo>
                          <a:pt x="93" y="23"/>
                        </a:lnTo>
                        <a:lnTo>
                          <a:pt x="96" y="18"/>
                        </a:lnTo>
                        <a:lnTo>
                          <a:pt x="97" y="14"/>
                        </a:lnTo>
                        <a:lnTo>
                          <a:pt x="98" y="10"/>
                        </a:lnTo>
                        <a:lnTo>
                          <a:pt x="101" y="7"/>
                        </a:lnTo>
                        <a:lnTo>
                          <a:pt x="101" y="4"/>
                        </a:lnTo>
                        <a:lnTo>
                          <a:pt x="98" y="2"/>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4" name="Freeform 1329">
                    <a:extLst>
                      <a:ext uri="{FF2B5EF4-FFF2-40B4-BE49-F238E27FC236}">
                        <a16:creationId xmlns:a16="http://schemas.microsoft.com/office/drawing/2014/main" id="{5AB2F27A-1200-4B02-B0F4-E2E49B5538E8}"/>
                      </a:ext>
                    </a:extLst>
                  </p:cNvPr>
                  <p:cNvSpPr>
                    <a:spLocks/>
                  </p:cNvSpPr>
                  <p:nvPr/>
                </p:nvSpPr>
                <p:spPr bwMode="gray">
                  <a:xfrm>
                    <a:off x="8894988" y="5471877"/>
                    <a:ext cx="16169" cy="19401"/>
                  </a:xfrm>
                  <a:custGeom>
                    <a:avLst/>
                    <a:gdLst>
                      <a:gd name="T0" fmla="*/ 1 w 5"/>
                      <a:gd name="T1" fmla="*/ 1 h 6"/>
                      <a:gd name="T2" fmla="*/ 1 w 5"/>
                      <a:gd name="T3" fmla="*/ 0 h 6"/>
                      <a:gd name="T4" fmla="*/ 0 w 5"/>
                      <a:gd name="T5" fmla="*/ 1 h 6"/>
                      <a:gd name="T6" fmla="*/ 0 w 5"/>
                      <a:gd name="T7" fmla="*/ 1 h 6"/>
                      <a:gd name="T8" fmla="*/ 0 w 5"/>
                      <a:gd name="T9" fmla="*/ 1 h 6"/>
                      <a:gd name="T10" fmla="*/ 0 w 5"/>
                      <a:gd name="T11" fmla="*/ 1 h 6"/>
                      <a:gd name="T12" fmla="*/ 0 w 5"/>
                      <a:gd name="T13" fmla="*/ 3 h 6"/>
                      <a:gd name="T14" fmla="*/ 1 w 5"/>
                      <a:gd name="T15" fmla="*/ 4 h 6"/>
                      <a:gd name="T16" fmla="*/ 1 w 5"/>
                      <a:gd name="T17" fmla="*/ 4 h 6"/>
                      <a:gd name="T18" fmla="*/ 1 w 5"/>
                      <a:gd name="T19" fmla="*/ 5 h 6"/>
                      <a:gd name="T20" fmla="*/ 1 w 5"/>
                      <a:gd name="T21" fmla="*/ 5 h 6"/>
                      <a:gd name="T22" fmla="*/ 3 w 5"/>
                      <a:gd name="T23" fmla="*/ 6 h 6"/>
                      <a:gd name="T24" fmla="*/ 3 w 5"/>
                      <a:gd name="T25" fmla="*/ 6 h 6"/>
                      <a:gd name="T26" fmla="*/ 3 w 5"/>
                      <a:gd name="T27" fmla="*/ 6 h 6"/>
                      <a:gd name="T28" fmla="*/ 3 w 5"/>
                      <a:gd name="T29" fmla="*/ 6 h 6"/>
                      <a:gd name="T30" fmla="*/ 3 w 5"/>
                      <a:gd name="T31" fmla="*/ 6 h 6"/>
                      <a:gd name="T32" fmla="*/ 3 w 5"/>
                      <a:gd name="T33" fmla="*/ 5 h 6"/>
                      <a:gd name="T34" fmla="*/ 3 w 5"/>
                      <a:gd name="T35" fmla="*/ 4 h 6"/>
                      <a:gd name="T36" fmla="*/ 4 w 5"/>
                      <a:gd name="T37" fmla="*/ 4 h 6"/>
                      <a:gd name="T38" fmla="*/ 5 w 5"/>
                      <a:gd name="T39" fmla="*/ 5 h 6"/>
                      <a:gd name="T40" fmla="*/ 4 w 5"/>
                      <a:gd name="T41" fmla="*/ 3 h 6"/>
                      <a:gd name="T42" fmla="*/ 4 w 5"/>
                      <a:gd name="T43" fmla="*/ 3 h 6"/>
                      <a:gd name="T44" fmla="*/ 3 w 5"/>
                      <a:gd name="T45" fmla="*/ 3 h 6"/>
                      <a:gd name="T46" fmla="*/ 3 w 5"/>
                      <a:gd name="T47" fmla="*/ 3 h 6"/>
                      <a:gd name="T48" fmla="*/ 2 w 5"/>
                      <a:gd name="T49" fmla="*/ 2 h 6"/>
                      <a:gd name="T50" fmla="*/ 2 w 5"/>
                      <a:gd name="T51" fmla="*/ 3 h 6"/>
                      <a:gd name="T52" fmla="*/ 2 w 5"/>
                      <a:gd name="T53" fmla="*/ 3 h 6"/>
                      <a:gd name="T54" fmla="*/ 2 w 5"/>
                      <a:gd name="T55" fmla="*/ 2 h 6"/>
                      <a:gd name="T56" fmla="*/ 1 w 5"/>
                      <a:gd name="T57" fmla="*/ 2 h 6"/>
                      <a:gd name="T58" fmla="*/ 1 w 5"/>
                      <a:gd name="T59" fmla="*/ 1 h 6"/>
                      <a:gd name="T60" fmla="*/ 1 w 5"/>
                      <a:gd name="T61" fmla="*/ 1 h 6"/>
                      <a:gd name="T62" fmla="*/ 1 w 5"/>
                      <a:gd name="T6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 h="6">
                        <a:moveTo>
                          <a:pt x="1" y="1"/>
                        </a:moveTo>
                        <a:lnTo>
                          <a:pt x="1" y="0"/>
                        </a:lnTo>
                        <a:lnTo>
                          <a:pt x="0" y="1"/>
                        </a:lnTo>
                        <a:lnTo>
                          <a:pt x="0" y="1"/>
                        </a:lnTo>
                        <a:lnTo>
                          <a:pt x="0" y="1"/>
                        </a:lnTo>
                        <a:lnTo>
                          <a:pt x="0" y="1"/>
                        </a:lnTo>
                        <a:lnTo>
                          <a:pt x="0" y="3"/>
                        </a:lnTo>
                        <a:lnTo>
                          <a:pt x="1" y="4"/>
                        </a:lnTo>
                        <a:lnTo>
                          <a:pt x="1" y="4"/>
                        </a:lnTo>
                        <a:lnTo>
                          <a:pt x="1" y="5"/>
                        </a:lnTo>
                        <a:lnTo>
                          <a:pt x="1" y="5"/>
                        </a:lnTo>
                        <a:lnTo>
                          <a:pt x="3" y="6"/>
                        </a:lnTo>
                        <a:lnTo>
                          <a:pt x="3" y="6"/>
                        </a:lnTo>
                        <a:lnTo>
                          <a:pt x="3" y="6"/>
                        </a:lnTo>
                        <a:lnTo>
                          <a:pt x="3" y="6"/>
                        </a:lnTo>
                        <a:lnTo>
                          <a:pt x="3" y="6"/>
                        </a:lnTo>
                        <a:lnTo>
                          <a:pt x="3" y="5"/>
                        </a:lnTo>
                        <a:lnTo>
                          <a:pt x="3" y="4"/>
                        </a:lnTo>
                        <a:lnTo>
                          <a:pt x="4" y="4"/>
                        </a:lnTo>
                        <a:lnTo>
                          <a:pt x="5" y="5"/>
                        </a:lnTo>
                        <a:lnTo>
                          <a:pt x="4" y="3"/>
                        </a:lnTo>
                        <a:lnTo>
                          <a:pt x="4" y="3"/>
                        </a:lnTo>
                        <a:lnTo>
                          <a:pt x="3" y="3"/>
                        </a:lnTo>
                        <a:lnTo>
                          <a:pt x="3" y="3"/>
                        </a:lnTo>
                        <a:lnTo>
                          <a:pt x="2" y="2"/>
                        </a:lnTo>
                        <a:lnTo>
                          <a:pt x="2" y="3"/>
                        </a:lnTo>
                        <a:lnTo>
                          <a:pt x="2" y="3"/>
                        </a:lnTo>
                        <a:lnTo>
                          <a:pt x="2" y="2"/>
                        </a:lnTo>
                        <a:lnTo>
                          <a:pt x="1" y="2"/>
                        </a:lnTo>
                        <a:lnTo>
                          <a:pt x="1" y="1"/>
                        </a:lnTo>
                        <a:lnTo>
                          <a:pt x="1" y="1"/>
                        </a:lnTo>
                        <a:lnTo>
                          <a:pt x="1"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5" name="Freeform 1385">
                    <a:extLst>
                      <a:ext uri="{FF2B5EF4-FFF2-40B4-BE49-F238E27FC236}">
                        <a16:creationId xmlns:a16="http://schemas.microsoft.com/office/drawing/2014/main" id="{A4E442DD-821C-47EE-B38F-0BCE4C4C6183}"/>
                      </a:ext>
                    </a:extLst>
                  </p:cNvPr>
                  <p:cNvSpPr>
                    <a:spLocks/>
                  </p:cNvSpPr>
                  <p:nvPr/>
                </p:nvSpPr>
                <p:spPr bwMode="gray">
                  <a:xfrm>
                    <a:off x="9182834" y="5555939"/>
                    <a:ext cx="9702" cy="9699"/>
                  </a:xfrm>
                  <a:custGeom>
                    <a:avLst/>
                    <a:gdLst>
                      <a:gd name="T0" fmla="*/ 3 w 3"/>
                      <a:gd name="T1" fmla="*/ 2 h 3"/>
                      <a:gd name="T2" fmla="*/ 3 w 3"/>
                      <a:gd name="T3" fmla="*/ 2 h 3"/>
                      <a:gd name="T4" fmla="*/ 3 w 3"/>
                      <a:gd name="T5" fmla="*/ 1 h 3"/>
                      <a:gd name="T6" fmla="*/ 3 w 3"/>
                      <a:gd name="T7" fmla="*/ 1 h 3"/>
                      <a:gd name="T8" fmla="*/ 2 w 3"/>
                      <a:gd name="T9" fmla="*/ 0 h 3"/>
                      <a:gd name="T10" fmla="*/ 2 w 3"/>
                      <a:gd name="T11" fmla="*/ 0 h 3"/>
                      <a:gd name="T12" fmla="*/ 2 w 3"/>
                      <a:gd name="T13" fmla="*/ 0 h 3"/>
                      <a:gd name="T14" fmla="*/ 2 w 3"/>
                      <a:gd name="T15" fmla="*/ 0 h 3"/>
                      <a:gd name="T16" fmla="*/ 0 w 3"/>
                      <a:gd name="T17" fmla="*/ 1 h 3"/>
                      <a:gd name="T18" fmla="*/ 0 w 3"/>
                      <a:gd name="T19" fmla="*/ 2 h 3"/>
                      <a:gd name="T20" fmla="*/ 0 w 3"/>
                      <a:gd name="T21" fmla="*/ 2 h 3"/>
                      <a:gd name="T22" fmla="*/ 0 w 3"/>
                      <a:gd name="T23" fmla="*/ 3 h 3"/>
                      <a:gd name="T24" fmla="*/ 1 w 3"/>
                      <a:gd name="T25" fmla="*/ 3 h 3"/>
                      <a:gd name="T26" fmla="*/ 1 w 3"/>
                      <a:gd name="T27" fmla="*/ 3 h 3"/>
                      <a:gd name="T28" fmla="*/ 1 w 3"/>
                      <a:gd name="T29" fmla="*/ 3 h 3"/>
                      <a:gd name="T30" fmla="*/ 2 w 3"/>
                      <a:gd name="T31" fmla="*/ 2 h 3"/>
                      <a:gd name="T32" fmla="*/ 3 w 3"/>
                      <a:gd name="T3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3">
                        <a:moveTo>
                          <a:pt x="3" y="2"/>
                        </a:moveTo>
                        <a:lnTo>
                          <a:pt x="3" y="2"/>
                        </a:lnTo>
                        <a:lnTo>
                          <a:pt x="3" y="1"/>
                        </a:lnTo>
                        <a:lnTo>
                          <a:pt x="3" y="1"/>
                        </a:lnTo>
                        <a:lnTo>
                          <a:pt x="2" y="0"/>
                        </a:lnTo>
                        <a:lnTo>
                          <a:pt x="2" y="0"/>
                        </a:lnTo>
                        <a:lnTo>
                          <a:pt x="2" y="0"/>
                        </a:lnTo>
                        <a:lnTo>
                          <a:pt x="2" y="0"/>
                        </a:lnTo>
                        <a:lnTo>
                          <a:pt x="0" y="1"/>
                        </a:lnTo>
                        <a:lnTo>
                          <a:pt x="0" y="2"/>
                        </a:lnTo>
                        <a:lnTo>
                          <a:pt x="0" y="2"/>
                        </a:lnTo>
                        <a:lnTo>
                          <a:pt x="0" y="3"/>
                        </a:lnTo>
                        <a:lnTo>
                          <a:pt x="1" y="3"/>
                        </a:lnTo>
                        <a:lnTo>
                          <a:pt x="1" y="3"/>
                        </a:lnTo>
                        <a:lnTo>
                          <a:pt x="1" y="3"/>
                        </a:lnTo>
                        <a:lnTo>
                          <a:pt x="2" y="2"/>
                        </a:lnTo>
                        <a:lnTo>
                          <a:pt x="3"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6" name="Freeform 1386">
                    <a:extLst>
                      <a:ext uri="{FF2B5EF4-FFF2-40B4-BE49-F238E27FC236}">
                        <a16:creationId xmlns:a16="http://schemas.microsoft.com/office/drawing/2014/main" id="{E61C5155-FDFA-4936-AB4D-BDAB6FA7F528}"/>
                      </a:ext>
                    </a:extLst>
                  </p:cNvPr>
                  <p:cNvSpPr>
                    <a:spLocks/>
                  </p:cNvSpPr>
                  <p:nvPr/>
                </p:nvSpPr>
                <p:spPr bwMode="gray">
                  <a:xfrm>
                    <a:off x="9156958" y="5539773"/>
                    <a:ext cx="16169" cy="9699"/>
                  </a:xfrm>
                  <a:custGeom>
                    <a:avLst/>
                    <a:gdLst>
                      <a:gd name="T0" fmla="*/ 5 w 5"/>
                      <a:gd name="T1" fmla="*/ 0 h 3"/>
                      <a:gd name="T2" fmla="*/ 5 w 5"/>
                      <a:gd name="T3" fmla="*/ 0 h 3"/>
                      <a:gd name="T4" fmla="*/ 4 w 5"/>
                      <a:gd name="T5" fmla="*/ 0 h 3"/>
                      <a:gd name="T6" fmla="*/ 3 w 5"/>
                      <a:gd name="T7" fmla="*/ 0 h 3"/>
                      <a:gd name="T8" fmla="*/ 0 w 5"/>
                      <a:gd name="T9" fmla="*/ 3 h 3"/>
                      <a:gd name="T10" fmla="*/ 0 w 5"/>
                      <a:gd name="T11" fmla="*/ 3 h 3"/>
                      <a:gd name="T12" fmla="*/ 0 w 5"/>
                      <a:gd name="T13" fmla="*/ 3 h 3"/>
                      <a:gd name="T14" fmla="*/ 1 w 5"/>
                      <a:gd name="T15" fmla="*/ 3 h 3"/>
                      <a:gd name="T16" fmla="*/ 1 w 5"/>
                      <a:gd name="T17" fmla="*/ 3 h 3"/>
                      <a:gd name="T18" fmla="*/ 2 w 5"/>
                      <a:gd name="T19" fmla="*/ 2 h 3"/>
                      <a:gd name="T20" fmla="*/ 2 w 5"/>
                      <a:gd name="T21" fmla="*/ 2 h 3"/>
                      <a:gd name="T22" fmla="*/ 2 w 5"/>
                      <a:gd name="T23" fmla="*/ 1 h 3"/>
                      <a:gd name="T24" fmla="*/ 2 w 5"/>
                      <a:gd name="T25" fmla="*/ 1 h 3"/>
                      <a:gd name="T26" fmla="*/ 4 w 5"/>
                      <a:gd name="T27" fmla="*/ 0 h 3"/>
                      <a:gd name="T28" fmla="*/ 4 w 5"/>
                      <a:gd name="T29" fmla="*/ 0 h 3"/>
                      <a:gd name="T30" fmla="*/ 5 w 5"/>
                      <a:gd name="T31" fmla="*/ 0 h 3"/>
                      <a:gd name="T32" fmla="*/ 5 w 5"/>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3">
                        <a:moveTo>
                          <a:pt x="5" y="0"/>
                        </a:moveTo>
                        <a:lnTo>
                          <a:pt x="5" y="0"/>
                        </a:lnTo>
                        <a:lnTo>
                          <a:pt x="4" y="0"/>
                        </a:lnTo>
                        <a:lnTo>
                          <a:pt x="3" y="0"/>
                        </a:lnTo>
                        <a:lnTo>
                          <a:pt x="0" y="3"/>
                        </a:lnTo>
                        <a:lnTo>
                          <a:pt x="0" y="3"/>
                        </a:lnTo>
                        <a:lnTo>
                          <a:pt x="0" y="3"/>
                        </a:lnTo>
                        <a:lnTo>
                          <a:pt x="1" y="3"/>
                        </a:lnTo>
                        <a:lnTo>
                          <a:pt x="1" y="3"/>
                        </a:lnTo>
                        <a:lnTo>
                          <a:pt x="2" y="2"/>
                        </a:lnTo>
                        <a:lnTo>
                          <a:pt x="2" y="2"/>
                        </a:lnTo>
                        <a:lnTo>
                          <a:pt x="2" y="1"/>
                        </a:lnTo>
                        <a:lnTo>
                          <a:pt x="2" y="1"/>
                        </a:lnTo>
                        <a:lnTo>
                          <a:pt x="4" y="0"/>
                        </a:lnTo>
                        <a:lnTo>
                          <a:pt x="4" y="0"/>
                        </a:lnTo>
                        <a:lnTo>
                          <a:pt x="5" y="0"/>
                        </a:lnTo>
                        <a:lnTo>
                          <a:pt x="5"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7" name="Freeform 1388">
                    <a:extLst>
                      <a:ext uri="{FF2B5EF4-FFF2-40B4-BE49-F238E27FC236}">
                        <a16:creationId xmlns:a16="http://schemas.microsoft.com/office/drawing/2014/main" id="{573D148E-0C77-4A9A-A568-67C7175C99EC}"/>
                      </a:ext>
                    </a:extLst>
                  </p:cNvPr>
                  <p:cNvSpPr>
                    <a:spLocks/>
                  </p:cNvSpPr>
                  <p:nvPr/>
                </p:nvSpPr>
                <p:spPr bwMode="gray">
                  <a:xfrm>
                    <a:off x="9082571" y="5549472"/>
                    <a:ext cx="12935" cy="6467"/>
                  </a:xfrm>
                  <a:custGeom>
                    <a:avLst/>
                    <a:gdLst>
                      <a:gd name="T0" fmla="*/ 4 w 4"/>
                      <a:gd name="T1" fmla="*/ 0 h 2"/>
                      <a:gd name="T2" fmla="*/ 3 w 4"/>
                      <a:gd name="T3" fmla="*/ 0 h 2"/>
                      <a:gd name="T4" fmla="*/ 3 w 4"/>
                      <a:gd name="T5" fmla="*/ 0 h 2"/>
                      <a:gd name="T6" fmla="*/ 1 w 4"/>
                      <a:gd name="T7" fmla="*/ 0 h 2"/>
                      <a:gd name="T8" fmla="*/ 1 w 4"/>
                      <a:gd name="T9" fmla="*/ 0 h 2"/>
                      <a:gd name="T10" fmla="*/ 1 w 4"/>
                      <a:gd name="T11" fmla="*/ 1 h 2"/>
                      <a:gd name="T12" fmla="*/ 0 w 4"/>
                      <a:gd name="T13" fmla="*/ 2 h 2"/>
                      <a:gd name="T14" fmla="*/ 0 w 4"/>
                      <a:gd name="T15" fmla="*/ 2 h 2"/>
                      <a:gd name="T16" fmla="*/ 1 w 4"/>
                      <a:gd name="T17" fmla="*/ 2 h 2"/>
                      <a:gd name="T18" fmla="*/ 3 w 4"/>
                      <a:gd name="T19" fmla="*/ 2 h 2"/>
                      <a:gd name="T20" fmla="*/ 3 w 4"/>
                      <a:gd name="T21" fmla="*/ 2 h 2"/>
                      <a:gd name="T22" fmla="*/ 3 w 4"/>
                      <a:gd name="T23" fmla="*/ 2 h 2"/>
                      <a:gd name="T24" fmla="*/ 3 w 4"/>
                      <a:gd name="T25" fmla="*/ 1 h 2"/>
                      <a:gd name="T26" fmla="*/ 4 w 4"/>
                      <a:gd name="T27" fmla="*/ 1 h 2"/>
                      <a:gd name="T28" fmla="*/ 4 w 4"/>
                      <a:gd name="T29" fmla="*/ 1 h 2"/>
                      <a:gd name="T30" fmla="*/ 3 w 4"/>
                      <a:gd name="T31" fmla="*/ 0 h 2"/>
                      <a:gd name="T32" fmla="*/ 4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4" y="0"/>
                        </a:moveTo>
                        <a:lnTo>
                          <a:pt x="3" y="0"/>
                        </a:lnTo>
                        <a:lnTo>
                          <a:pt x="3" y="0"/>
                        </a:lnTo>
                        <a:lnTo>
                          <a:pt x="1" y="0"/>
                        </a:lnTo>
                        <a:lnTo>
                          <a:pt x="1" y="0"/>
                        </a:lnTo>
                        <a:lnTo>
                          <a:pt x="1" y="1"/>
                        </a:lnTo>
                        <a:lnTo>
                          <a:pt x="0" y="2"/>
                        </a:lnTo>
                        <a:lnTo>
                          <a:pt x="0" y="2"/>
                        </a:lnTo>
                        <a:lnTo>
                          <a:pt x="1" y="2"/>
                        </a:lnTo>
                        <a:lnTo>
                          <a:pt x="3" y="2"/>
                        </a:lnTo>
                        <a:lnTo>
                          <a:pt x="3" y="2"/>
                        </a:lnTo>
                        <a:lnTo>
                          <a:pt x="3" y="2"/>
                        </a:lnTo>
                        <a:lnTo>
                          <a:pt x="3" y="1"/>
                        </a:lnTo>
                        <a:lnTo>
                          <a:pt x="4" y="1"/>
                        </a:lnTo>
                        <a:lnTo>
                          <a:pt x="4" y="1"/>
                        </a:lnTo>
                        <a:lnTo>
                          <a:pt x="3" y="0"/>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8" name="Freeform 1389">
                    <a:extLst>
                      <a:ext uri="{FF2B5EF4-FFF2-40B4-BE49-F238E27FC236}">
                        <a16:creationId xmlns:a16="http://schemas.microsoft.com/office/drawing/2014/main" id="{E7B3C0E1-8BA6-4D9D-BA52-8808BC44247E}"/>
                      </a:ext>
                    </a:extLst>
                  </p:cNvPr>
                  <p:cNvSpPr>
                    <a:spLocks/>
                  </p:cNvSpPr>
                  <p:nvPr/>
                </p:nvSpPr>
                <p:spPr bwMode="gray">
                  <a:xfrm>
                    <a:off x="9098744" y="5530074"/>
                    <a:ext cx="6469" cy="9699"/>
                  </a:xfrm>
                  <a:custGeom>
                    <a:avLst/>
                    <a:gdLst>
                      <a:gd name="T0" fmla="*/ 1 w 2"/>
                      <a:gd name="T1" fmla="*/ 0 h 3"/>
                      <a:gd name="T2" fmla="*/ 0 w 2"/>
                      <a:gd name="T3" fmla="*/ 0 h 3"/>
                      <a:gd name="T4" fmla="*/ 0 w 2"/>
                      <a:gd name="T5" fmla="*/ 0 h 3"/>
                      <a:gd name="T6" fmla="*/ 1 w 2"/>
                      <a:gd name="T7" fmla="*/ 2 h 3"/>
                      <a:gd name="T8" fmla="*/ 1 w 2"/>
                      <a:gd name="T9" fmla="*/ 3 h 3"/>
                      <a:gd name="T10" fmla="*/ 1 w 2"/>
                      <a:gd name="T11" fmla="*/ 3 h 3"/>
                      <a:gd name="T12" fmla="*/ 1 w 2"/>
                      <a:gd name="T13" fmla="*/ 3 h 3"/>
                      <a:gd name="T14" fmla="*/ 1 w 2"/>
                      <a:gd name="T15" fmla="*/ 3 h 3"/>
                      <a:gd name="T16" fmla="*/ 2 w 2"/>
                      <a:gd name="T17" fmla="*/ 2 h 3"/>
                      <a:gd name="T18" fmla="*/ 2 w 2"/>
                      <a:gd name="T19" fmla="*/ 2 h 3"/>
                      <a:gd name="T20" fmla="*/ 2 w 2"/>
                      <a:gd name="T21" fmla="*/ 2 h 3"/>
                      <a:gd name="T22" fmla="*/ 2 w 2"/>
                      <a:gd name="T23" fmla="*/ 2 h 3"/>
                      <a:gd name="T24" fmla="*/ 2 w 2"/>
                      <a:gd name="T25" fmla="*/ 1 h 3"/>
                      <a:gd name="T26" fmla="*/ 1 w 2"/>
                      <a:gd name="T27" fmla="*/ 0 h 3"/>
                      <a:gd name="T28" fmla="*/ 1 w 2"/>
                      <a:gd name="T29" fmla="*/ 0 h 3"/>
                      <a:gd name="T30" fmla="*/ 1 w 2"/>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3">
                        <a:moveTo>
                          <a:pt x="1" y="0"/>
                        </a:moveTo>
                        <a:lnTo>
                          <a:pt x="0" y="0"/>
                        </a:lnTo>
                        <a:lnTo>
                          <a:pt x="0" y="0"/>
                        </a:lnTo>
                        <a:lnTo>
                          <a:pt x="1" y="2"/>
                        </a:lnTo>
                        <a:lnTo>
                          <a:pt x="1" y="3"/>
                        </a:lnTo>
                        <a:lnTo>
                          <a:pt x="1" y="3"/>
                        </a:lnTo>
                        <a:lnTo>
                          <a:pt x="1" y="3"/>
                        </a:lnTo>
                        <a:lnTo>
                          <a:pt x="1" y="3"/>
                        </a:lnTo>
                        <a:lnTo>
                          <a:pt x="2" y="2"/>
                        </a:lnTo>
                        <a:lnTo>
                          <a:pt x="2" y="2"/>
                        </a:lnTo>
                        <a:lnTo>
                          <a:pt x="2" y="2"/>
                        </a:lnTo>
                        <a:lnTo>
                          <a:pt x="2" y="2"/>
                        </a:lnTo>
                        <a:lnTo>
                          <a:pt x="2" y="1"/>
                        </a:lnTo>
                        <a:lnTo>
                          <a:pt x="1" y="0"/>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9" name="Freeform 1390">
                    <a:extLst>
                      <a:ext uri="{FF2B5EF4-FFF2-40B4-BE49-F238E27FC236}">
                        <a16:creationId xmlns:a16="http://schemas.microsoft.com/office/drawing/2014/main" id="{F072820E-9CEA-4DC1-A96B-E8B665EC707A}"/>
                      </a:ext>
                    </a:extLst>
                  </p:cNvPr>
                  <p:cNvSpPr>
                    <a:spLocks/>
                  </p:cNvSpPr>
                  <p:nvPr/>
                </p:nvSpPr>
                <p:spPr bwMode="gray">
                  <a:xfrm>
                    <a:off x="9121382" y="5523607"/>
                    <a:ext cx="12935" cy="12931"/>
                  </a:xfrm>
                  <a:custGeom>
                    <a:avLst/>
                    <a:gdLst>
                      <a:gd name="T0" fmla="*/ 3 w 4"/>
                      <a:gd name="T1" fmla="*/ 1 h 4"/>
                      <a:gd name="T2" fmla="*/ 4 w 4"/>
                      <a:gd name="T3" fmla="*/ 0 h 4"/>
                      <a:gd name="T4" fmla="*/ 2 w 4"/>
                      <a:gd name="T5" fmla="*/ 0 h 4"/>
                      <a:gd name="T6" fmla="*/ 2 w 4"/>
                      <a:gd name="T7" fmla="*/ 0 h 4"/>
                      <a:gd name="T8" fmla="*/ 2 w 4"/>
                      <a:gd name="T9" fmla="*/ 1 h 4"/>
                      <a:gd name="T10" fmla="*/ 2 w 4"/>
                      <a:gd name="T11" fmla="*/ 1 h 4"/>
                      <a:gd name="T12" fmla="*/ 1 w 4"/>
                      <a:gd name="T13" fmla="*/ 1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3 h 4"/>
                      <a:gd name="T28" fmla="*/ 2 w 4"/>
                      <a:gd name="T29" fmla="*/ 4 h 4"/>
                      <a:gd name="T30" fmla="*/ 2 w 4"/>
                      <a:gd name="T31" fmla="*/ 4 h 4"/>
                      <a:gd name="T32" fmla="*/ 3 w 4"/>
                      <a:gd name="T33" fmla="*/ 3 h 4"/>
                      <a:gd name="T34" fmla="*/ 3 w 4"/>
                      <a:gd name="T35" fmla="*/ 2 h 4"/>
                      <a:gd name="T36" fmla="*/ 3 w 4"/>
                      <a:gd name="T37" fmla="*/ 1 h 4"/>
                      <a:gd name="T38" fmla="*/ 3 w 4"/>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4">
                        <a:moveTo>
                          <a:pt x="3" y="1"/>
                        </a:moveTo>
                        <a:lnTo>
                          <a:pt x="4" y="0"/>
                        </a:lnTo>
                        <a:lnTo>
                          <a:pt x="2" y="0"/>
                        </a:lnTo>
                        <a:lnTo>
                          <a:pt x="2" y="0"/>
                        </a:lnTo>
                        <a:lnTo>
                          <a:pt x="2" y="1"/>
                        </a:lnTo>
                        <a:lnTo>
                          <a:pt x="2" y="1"/>
                        </a:lnTo>
                        <a:lnTo>
                          <a:pt x="1" y="1"/>
                        </a:lnTo>
                        <a:lnTo>
                          <a:pt x="1" y="2"/>
                        </a:lnTo>
                        <a:lnTo>
                          <a:pt x="0" y="2"/>
                        </a:lnTo>
                        <a:lnTo>
                          <a:pt x="0" y="2"/>
                        </a:lnTo>
                        <a:lnTo>
                          <a:pt x="0" y="2"/>
                        </a:lnTo>
                        <a:lnTo>
                          <a:pt x="0" y="2"/>
                        </a:lnTo>
                        <a:lnTo>
                          <a:pt x="0" y="3"/>
                        </a:lnTo>
                        <a:lnTo>
                          <a:pt x="1" y="3"/>
                        </a:lnTo>
                        <a:lnTo>
                          <a:pt x="2" y="4"/>
                        </a:lnTo>
                        <a:lnTo>
                          <a:pt x="2" y="4"/>
                        </a:lnTo>
                        <a:lnTo>
                          <a:pt x="3" y="3"/>
                        </a:lnTo>
                        <a:lnTo>
                          <a:pt x="3" y="2"/>
                        </a:lnTo>
                        <a:lnTo>
                          <a:pt x="3" y="1"/>
                        </a:lnTo>
                        <a:lnTo>
                          <a:pt x="3"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0" name="Freeform 1391">
                    <a:extLst>
                      <a:ext uri="{FF2B5EF4-FFF2-40B4-BE49-F238E27FC236}">
                        <a16:creationId xmlns:a16="http://schemas.microsoft.com/office/drawing/2014/main" id="{5745CB63-8E6B-4B5C-8085-F9D8A19B02FA}"/>
                      </a:ext>
                    </a:extLst>
                  </p:cNvPr>
                  <p:cNvSpPr>
                    <a:spLocks/>
                  </p:cNvSpPr>
                  <p:nvPr/>
                </p:nvSpPr>
                <p:spPr bwMode="gray">
                  <a:xfrm>
                    <a:off x="9085806" y="5500974"/>
                    <a:ext cx="6469" cy="12931"/>
                  </a:xfrm>
                  <a:custGeom>
                    <a:avLst/>
                    <a:gdLst>
                      <a:gd name="T0" fmla="*/ 1 w 2"/>
                      <a:gd name="T1" fmla="*/ 0 h 4"/>
                      <a:gd name="T2" fmla="*/ 1 w 2"/>
                      <a:gd name="T3" fmla="*/ 0 h 4"/>
                      <a:gd name="T4" fmla="*/ 1 w 2"/>
                      <a:gd name="T5" fmla="*/ 1 h 4"/>
                      <a:gd name="T6" fmla="*/ 0 w 2"/>
                      <a:gd name="T7" fmla="*/ 1 h 4"/>
                      <a:gd name="T8" fmla="*/ 0 w 2"/>
                      <a:gd name="T9" fmla="*/ 2 h 4"/>
                      <a:gd name="T10" fmla="*/ 0 w 2"/>
                      <a:gd name="T11" fmla="*/ 2 h 4"/>
                      <a:gd name="T12" fmla="*/ 0 w 2"/>
                      <a:gd name="T13" fmla="*/ 4 h 4"/>
                      <a:gd name="T14" fmla="*/ 0 w 2"/>
                      <a:gd name="T15" fmla="*/ 4 h 4"/>
                      <a:gd name="T16" fmla="*/ 1 w 2"/>
                      <a:gd name="T17" fmla="*/ 4 h 4"/>
                      <a:gd name="T18" fmla="*/ 1 w 2"/>
                      <a:gd name="T19" fmla="*/ 3 h 4"/>
                      <a:gd name="T20" fmla="*/ 1 w 2"/>
                      <a:gd name="T21" fmla="*/ 3 h 4"/>
                      <a:gd name="T22" fmla="*/ 2 w 2"/>
                      <a:gd name="T23" fmla="*/ 2 h 4"/>
                      <a:gd name="T24" fmla="*/ 2 w 2"/>
                      <a:gd name="T25" fmla="*/ 2 h 4"/>
                      <a:gd name="T26" fmla="*/ 2 w 2"/>
                      <a:gd name="T27" fmla="*/ 2 h 4"/>
                      <a:gd name="T28" fmla="*/ 2 w 2"/>
                      <a:gd name="T29" fmla="*/ 2 h 4"/>
                      <a:gd name="T30" fmla="*/ 1 w 2"/>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4">
                        <a:moveTo>
                          <a:pt x="1" y="0"/>
                        </a:moveTo>
                        <a:lnTo>
                          <a:pt x="1" y="0"/>
                        </a:lnTo>
                        <a:lnTo>
                          <a:pt x="1" y="1"/>
                        </a:lnTo>
                        <a:lnTo>
                          <a:pt x="0" y="1"/>
                        </a:lnTo>
                        <a:lnTo>
                          <a:pt x="0" y="2"/>
                        </a:lnTo>
                        <a:lnTo>
                          <a:pt x="0" y="2"/>
                        </a:lnTo>
                        <a:lnTo>
                          <a:pt x="0" y="4"/>
                        </a:lnTo>
                        <a:lnTo>
                          <a:pt x="0" y="4"/>
                        </a:lnTo>
                        <a:lnTo>
                          <a:pt x="1" y="4"/>
                        </a:lnTo>
                        <a:lnTo>
                          <a:pt x="1" y="3"/>
                        </a:lnTo>
                        <a:lnTo>
                          <a:pt x="1" y="3"/>
                        </a:lnTo>
                        <a:lnTo>
                          <a:pt x="2" y="2"/>
                        </a:lnTo>
                        <a:lnTo>
                          <a:pt x="2" y="2"/>
                        </a:lnTo>
                        <a:lnTo>
                          <a:pt x="2" y="2"/>
                        </a:lnTo>
                        <a:lnTo>
                          <a:pt x="2" y="2"/>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1" name="Freeform 1394">
                    <a:extLst>
                      <a:ext uri="{FF2B5EF4-FFF2-40B4-BE49-F238E27FC236}">
                        <a16:creationId xmlns:a16="http://schemas.microsoft.com/office/drawing/2014/main" id="{9553665A-F75D-48D9-8937-BFE6BBB81D81}"/>
                      </a:ext>
                    </a:extLst>
                  </p:cNvPr>
                  <p:cNvSpPr>
                    <a:spLocks/>
                  </p:cNvSpPr>
                  <p:nvPr/>
                </p:nvSpPr>
                <p:spPr bwMode="gray">
                  <a:xfrm>
                    <a:off x="9079337" y="5488043"/>
                    <a:ext cx="9702" cy="12931"/>
                  </a:xfrm>
                  <a:custGeom>
                    <a:avLst/>
                    <a:gdLst>
                      <a:gd name="T0" fmla="*/ 2 w 3"/>
                      <a:gd name="T1" fmla="*/ 0 h 4"/>
                      <a:gd name="T2" fmla="*/ 1 w 3"/>
                      <a:gd name="T3" fmla="*/ 0 h 4"/>
                      <a:gd name="T4" fmla="*/ 1 w 3"/>
                      <a:gd name="T5" fmla="*/ 1 h 4"/>
                      <a:gd name="T6" fmla="*/ 1 w 3"/>
                      <a:gd name="T7" fmla="*/ 1 h 4"/>
                      <a:gd name="T8" fmla="*/ 0 w 3"/>
                      <a:gd name="T9" fmla="*/ 2 h 4"/>
                      <a:gd name="T10" fmla="*/ 0 w 3"/>
                      <a:gd name="T11" fmla="*/ 4 h 4"/>
                      <a:gd name="T12" fmla="*/ 1 w 3"/>
                      <a:gd name="T13" fmla="*/ 4 h 4"/>
                      <a:gd name="T14" fmla="*/ 1 w 3"/>
                      <a:gd name="T15" fmla="*/ 3 h 4"/>
                      <a:gd name="T16" fmla="*/ 1 w 3"/>
                      <a:gd name="T17" fmla="*/ 3 h 4"/>
                      <a:gd name="T18" fmla="*/ 2 w 3"/>
                      <a:gd name="T19" fmla="*/ 3 h 4"/>
                      <a:gd name="T20" fmla="*/ 2 w 3"/>
                      <a:gd name="T21" fmla="*/ 2 h 4"/>
                      <a:gd name="T22" fmla="*/ 2 w 3"/>
                      <a:gd name="T23" fmla="*/ 2 h 4"/>
                      <a:gd name="T24" fmla="*/ 3 w 3"/>
                      <a:gd name="T25" fmla="*/ 1 h 4"/>
                      <a:gd name="T26" fmla="*/ 3 w 3"/>
                      <a:gd name="T27" fmla="*/ 1 h 4"/>
                      <a:gd name="T28" fmla="*/ 2 w 3"/>
                      <a:gd name="T29" fmla="*/ 0 h 4"/>
                      <a:gd name="T30" fmla="*/ 2 w 3"/>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4">
                        <a:moveTo>
                          <a:pt x="2" y="0"/>
                        </a:moveTo>
                        <a:lnTo>
                          <a:pt x="1" y="0"/>
                        </a:lnTo>
                        <a:lnTo>
                          <a:pt x="1" y="1"/>
                        </a:lnTo>
                        <a:lnTo>
                          <a:pt x="1" y="1"/>
                        </a:lnTo>
                        <a:lnTo>
                          <a:pt x="0" y="2"/>
                        </a:lnTo>
                        <a:lnTo>
                          <a:pt x="0" y="4"/>
                        </a:lnTo>
                        <a:lnTo>
                          <a:pt x="1" y="4"/>
                        </a:lnTo>
                        <a:lnTo>
                          <a:pt x="1" y="3"/>
                        </a:lnTo>
                        <a:lnTo>
                          <a:pt x="1" y="3"/>
                        </a:lnTo>
                        <a:lnTo>
                          <a:pt x="2" y="3"/>
                        </a:lnTo>
                        <a:lnTo>
                          <a:pt x="2" y="2"/>
                        </a:lnTo>
                        <a:lnTo>
                          <a:pt x="2" y="2"/>
                        </a:lnTo>
                        <a:lnTo>
                          <a:pt x="3" y="1"/>
                        </a:lnTo>
                        <a:lnTo>
                          <a:pt x="3" y="1"/>
                        </a:lnTo>
                        <a:lnTo>
                          <a:pt x="2" y="0"/>
                        </a:lnTo>
                        <a:lnTo>
                          <a:pt x="2"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2" name="Freeform 1395">
                    <a:extLst>
                      <a:ext uri="{FF2B5EF4-FFF2-40B4-BE49-F238E27FC236}">
                        <a16:creationId xmlns:a16="http://schemas.microsoft.com/office/drawing/2014/main" id="{5828DC3B-B5F3-4BAD-A5F7-DE728C94FFB5}"/>
                      </a:ext>
                    </a:extLst>
                  </p:cNvPr>
                  <p:cNvSpPr>
                    <a:spLocks/>
                  </p:cNvSpPr>
                  <p:nvPr/>
                </p:nvSpPr>
                <p:spPr bwMode="gray">
                  <a:xfrm>
                    <a:off x="9118149" y="5488043"/>
                    <a:ext cx="12935" cy="12931"/>
                  </a:xfrm>
                  <a:custGeom>
                    <a:avLst/>
                    <a:gdLst>
                      <a:gd name="T0" fmla="*/ 1 w 4"/>
                      <a:gd name="T1" fmla="*/ 0 h 4"/>
                      <a:gd name="T2" fmla="*/ 0 w 4"/>
                      <a:gd name="T3" fmla="*/ 0 h 4"/>
                      <a:gd name="T4" fmla="*/ 0 w 4"/>
                      <a:gd name="T5" fmla="*/ 1 h 4"/>
                      <a:gd name="T6" fmla="*/ 0 w 4"/>
                      <a:gd name="T7" fmla="*/ 2 h 4"/>
                      <a:gd name="T8" fmla="*/ 0 w 4"/>
                      <a:gd name="T9" fmla="*/ 2 h 4"/>
                      <a:gd name="T10" fmla="*/ 3 w 4"/>
                      <a:gd name="T11" fmla="*/ 3 h 4"/>
                      <a:gd name="T12" fmla="*/ 3 w 4"/>
                      <a:gd name="T13" fmla="*/ 4 h 4"/>
                      <a:gd name="T14" fmla="*/ 4 w 4"/>
                      <a:gd name="T15" fmla="*/ 3 h 4"/>
                      <a:gd name="T16" fmla="*/ 4 w 4"/>
                      <a:gd name="T17" fmla="*/ 3 h 4"/>
                      <a:gd name="T18" fmla="*/ 4 w 4"/>
                      <a:gd name="T19" fmla="*/ 3 h 4"/>
                      <a:gd name="T20" fmla="*/ 4 w 4"/>
                      <a:gd name="T21" fmla="*/ 2 h 4"/>
                      <a:gd name="T22" fmla="*/ 4 w 4"/>
                      <a:gd name="T23" fmla="*/ 2 h 4"/>
                      <a:gd name="T24" fmla="*/ 4 w 4"/>
                      <a:gd name="T25" fmla="*/ 2 h 4"/>
                      <a:gd name="T26" fmla="*/ 3 w 4"/>
                      <a:gd name="T27" fmla="*/ 2 h 4"/>
                      <a:gd name="T28" fmla="*/ 3 w 4"/>
                      <a:gd name="T29" fmla="*/ 2 h 4"/>
                      <a:gd name="T30" fmla="*/ 3 w 4"/>
                      <a:gd name="T31" fmla="*/ 1 h 4"/>
                      <a:gd name="T32" fmla="*/ 2 w 4"/>
                      <a:gd name="T33" fmla="*/ 1 h 4"/>
                      <a:gd name="T34" fmla="*/ 1 w 4"/>
                      <a:gd name="T35" fmla="*/ 1 h 4"/>
                      <a:gd name="T36" fmla="*/ 1 w 4"/>
                      <a:gd name="T3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4">
                        <a:moveTo>
                          <a:pt x="1" y="0"/>
                        </a:moveTo>
                        <a:lnTo>
                          <a:pt x="0" y="0"/>
                        </a:lnTo>
                        <a:lnTo>
                          <a:pt x="0" y="1"/>
                        </a:lnTo>
                        <a:lnTo>
                          <a:pt x="0" y="2"/>
                        </a:lnTo>
                        <a:lnTo>
                          <a:pt x="0" y="2"/>
                        </a:lnTo>
                        <a:lnTo>
                          <a:pt x="3" y="3"/>
                        </a:lnTo>
                        <a:lnTo>
                          <a:pt x="3" y="4"/>
                        </a:lnTo>
                        <a:lnTo>
                          <a:pt x="4" y="3"/>
                        </a:lnTo>
                        <a:lnTo>
                          <a:pt x="4" y="3"/>
                        </a:lnTo>
                        <a:lnTo>
                          <a:pt x="4" y="3"/>
                        </a:lnTo>
                        <a:lnTo>
                          <a:pt x="4" y="2"/>
                        </a:lnTo>
                        <a:lnTo>
                          <a:pt x="4" y="2"/>
                        </a:lnTo>
                        <a:lnTo>
                          <a:pt x="4" y="2"/>
                        </a:lnTo>
                        <a:lnTo>
                          <a:pt x="3" y="2"/>
                        </a:lnTo>
                        <a:lnTo>
                          <a:pt x="3" y="2"/>
                        </a:lnTo>
                        <a:lnTo>
                          <a:pt x="3" y="1"/>
                        </a:lnTo>
                        <a:lnTo>
                          <a:pt x="2" y="1"/>
                        </a:lnTo>
                        <a:lnTo>
                          <a:pt x="1" y="1"/>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3" name="Freeform 1396">
                    <a:extLst>
                      <a:ext uri="{FF2B5EF4-FFF2-40B4-BE49-F238E27FC236}">
                        <a16:creationId xmlns:a16="http://schemas.microsoft.com/office/drawing/2014/main" id="{D26F0B98-460A-4CE7-AFEF-FDCAAEBFDE6C}"/>
                      </a:ext>
                    </a:extLst>
                  </p:cNvPr>
                  <p:cNvSpPr>
                    <a:spLocks/>
                  </p:cNvSpPr>
                  <p:nvPr/>
                </p:nvSpPr>
                <p:spPr bwMode="gray">
                  <a:xfrm>
                    <a:off x="9089040" y="5403978"/>
                    <a:ext cx="12935" cy="16163"/>
                  </a:xfrm>
                  <a:custGeom>
                    <a:avLst/>
                    <a:gdLst>
                      <a:gd name="T0" fmla="*/ 1 w 4"/>
                      <a:gd name="T1" fmla="*/ 0 h 5"/>
                      <a:gd name="T2" fmla="*/ 1 w 4"/>
                      <a:gd name="T3" fmla="*/ 0 h 5"/>
                      <a:gd name="T4" fmla="*/ 0 w 4"/>
                      <a:gd name="T5" fmla="*/ 1 h 5"/>
                      <a:gd name="T6" fmla="*/ 0 w 4"/>
                      <a:gd name="T7" fmla="*/ 1 h 5"/>
                      <a:gd name="T8" fmla="*/ 0 w 4"/>
                      <a:gd name="T9" fmla="*/ 2 h 5"/>
                      <a:gd name="T10" fmla="*/ 1 w 4"/>
                      <a:gd name="T11" fmla="*/ 3 h 5"/>
                      <a:gd name="T12" fmla="*/ 3 w 4"/>
                      <a:gd name="T13" fmla="*/ 4 h 5"/>
                      <a:gd name="T14" fmla="*/ 3 w 4"/>
                      <a:gd name="T15" fmla="*/ 5 h 5"/>
                      <a:gd name="T16" fmla="*/ 4 w 4"/>
                      <a:gd name="T17" fmla="*/ 5 h 5"/>
                      <a:gd name="T18" fmla="*/ 4 w 4"/>
                      <a:gd name="T19" fmla="*/ 4 h 5"/>
                      <a:gd name="T20" fmla="*/ 4 w 4"/>
                      <a:gd name="T21" fmla="*/ 4 h 5"/>
                      <a:gd name="T22" fmla="*/ 4 w 4"/>
                      <a:gd name="T23" fmla="*/ 4 h 5"/>
                      <a:gd name="T24" fmla="*/ 2 w 4"/>
                      <a:gd name="T25" fmla="*/ 2 h 5"/>
                      <a:gd name="T26" fmla="*/ 1 w 4"/>
                      <a:gd name="T27" fmla="*/ 0 h 5"/>
                      <a:gd name="T28" fmla="*/ 1 w 4"/>
                      <a:gd name="T29" fmla="*/ 0 h 5"/>
                      <a:gd name="T30" fmla="*/ 1 w 4"/>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5">
                        <a:moveTo>
                          <a:pt x="1" y="0"/>
                        </a:moveTo>
                        <a:lnTo>
                          <a:pt x="1" y="0"/>
                        </a:lnTo>
                        <a:lnTo>
                          <a:pt x="0" y="1"/>
                        </a:lnTo>
                        <a:lnTo>
                          <a:pt x="0" y="1"/>
                        </a:lnTo>
                        <a:lnTo>
                          <a:pt x="0" y="2"/>
                        </a:lnTo>
                        <a:lnTo>
                          <a:pt x="1" y="3"/>
                        </a:lnTo>
                        <a:lnTo>
                          <a:pt x="3" y="4"/>
                        </a:lnTo>
                        <a:lnTo>
                          <a:pt x="3" y="5"/>
                        </a:lnTo>
                        <a:lnTo>
                          <a:pt x="4" y="5"/>
                        </a:lnTo>
                        <a:lnTo>
                          <a:pt x="4" y="4"/>
                        </a:lnTo>
                        <a:lnTo>
                          <a:pt x="4" y="4"/>
                        </a:lnTo>
                        <a:lnTo>
                          <a:pt x="4" y="4"/>
                        </a:lnTo>
                        <a:lnTo>
                          <a:pt x="2" y="2"/>
                        </a:lnTo>
                        <a:lnTo>
                          <a:pt x="1" y="0"/>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4" name="Freeform 1397">
                    <a:extLst>
                      <a:ext uri="{FF2B5EF4-FFF2-40B4-BE49-F238E27FC236}">
                        <a16:creationId xmlns:a16="http://schemas.microsoft.com/office/drawing/2014/main" id="{7CA56769-2589-4202-B4A3-D912E0A4DF96}"/>
                      </a:ext>
                    </a:extLst>
                  </p:cNvPr>
                  <p:cNvSpPr>
                    <a:spLocks/>
                  </p:cNvSpPr>
                  <p:nvPr/>
                </p:nvSpPr>
                <p:spPr bwMode="gray">
                  <a:xfrm>
                    <a:off x="9089040" y="5520375"/>
                    <a:ext cx="3233" cy="6467"/>
                  </a:xfrm>
                  <a:custGeom>
                    <a:avLst/>
                    <a:gdLst>
                      <a:gd name="T0" fmla="*/ 1 w 1"/>
                      <a:gd name="T1" fmla="*/ 0 h 2"/>
                      <a:gd name="T2" fmla="*/ 1 w 1"/>
                      <a:gd name="T3" fmla="*/ 0 h 2"/>
                      <a:gd name="T4" fmla="*/ 1 w 1"/>
                      <a:gd name="T5" fmla="*/ 0 h 2"/>
                      <a:gd name="T6" fmla="*/ 1 w 1"/>
                      <a:gd name="T7" fmla="*/ 0 h 2"/>
                      <a:gd name="T8" fmla="*/ 0 w 1"/>
                      <a:gd name="T9" fmla="*/ 1 h 2"/>
                      <a:gd name="T10" fmla="*/ 0 w 1"/>
                      <a:gd name="T11" fmla="*/ 1 h 2"/>
                      <a:gd name="T12" fmla="*/ 0 w 1"/>
                      <a:gd name="T13" fmla="*/ 1 h 2"/>
                      <a:gd name="T14" fmla="*/ 0 w 1"/>
                      <a:gd name="T15" fmla="*/ 2 h 2"/>
                      <a:gd name="T16" fmla="*/ 1 w 1"/>
                      <a:gd name="T17" fmla="*/ 2 h 2"/>
                      <a:gd name="T18" fmla="*/ 1 w 1"/>
                      <a:gd name="T19" fmla="*/ 2 h 2"/>
                      <a:gd name="T20" fmla="*/ 1 w 1"/>
                      <a:gd name="T21" fmla="*/ 2 h 2"/>
                      <a:gd name="T22" fmla="*/ 1 w 1"/>
                      <a:gd name="T23" fmla="*/ 1 h 2"/>
                      <a:gd name="T24" fmla="*/ 1 w 1"/>
                      <a:gd name="T25" fmla="*/ 1 h 2"/>
                      <a:gd name="T26" fmla="*/ 1 w 1"/>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1" y="0"/>
                        </a:moveTo>
                        <a:lnTo>
                          <a:pt x="1" y="0"/>
                        </a:lnTo>
                        <a:lnTo>
                          <a:pt x="1" y="0"/>
                        </a:lnTo>
                        <a:lnTo>
                          <a:pt x="1" y="0"/>
                        </a:lnTo>
                        <a:lnTo>
                          <a:pt x="0" y="1"/>
                        </a:lnTo>
                        <a:lnTo>
                          <a:pt x="0" y="1"/>
                        </a:lnTo>
                        <a:lnTo>
                          <a:pt x="0" y="1"/>
                        </a:lnTo>
                        <a:lnTo>
                          <a:pt x="0" y="2"/>
                        </a:lnTo>
                        <a:lnTo>
                          <a:pt x="1" y="2"/>
                        </a:lnTo>
                        <a:lnTo>
                          <a:pt x="1" y="2"/>
                        </a:lnTo>
                        <a:lnTo>
                          <a:pt x="1" y="2"/>
                        </a:lnTo>
                        <a:lnTo>
                          <a:pt x="1" y="1"/>
                        </a:lnTo>
                        <a:lnTo>
                          <a:pt x="1" y="1"/>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5" name="Freeform 1398">
                    <a:extLst>
                      <a:ext uri="{FF2B5EF4-FFF2-40B4-BE49-F238E27FC236}">
                        <a16:creationId xmlns:a16="http://schemas.microsoft.com/office/drawing/2014/main" id="{5A70CB25-72D0-488E-83E2-5C2F955A72CD}"/>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6" name="Freeform 1399">
                    <a:extLst>
                      <a:ext uri="{FF2B5EF4-FFF2-40B4-BE49-F238E27FC236}">
                        <a16:creationId xmlns:a16="http://schemas.microsoft.com/office/drawing/2014/main" id="{D10D6C1C-4523-418F-8255-D8B991BDDB8B}"/>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7" name="Freeform 1400">
                    <a:extLst>
                      <a:ext uri="{FF2B5EF4-FFF2-40B4-BE49-F238E27FC236}">
                        <a16:creationId xmlns:a16="http://schemas.microsoft.com/office/drawing/2014/main" id="{CBA992CB-99EE-4A02-8DD9-DFBBCCAF8F3E}"/>
                      </a:ext>
                    </a:extLst>
                  </p:cNvPr>
                  <p:cNvSpPr>
                    <a:spLocks/>
                  </p:cNvSpPr>
                  <p:nvPr/>
                </p:nvSpPr>
                <p:spPr bwMode="gray">
                  <a:xfrm>
                    <a:off x="9140789" y="5303752"/>
                    <a:ext cx="12935" cy="6467"/>
                  </a:xfrm>
                  <a:custGeom>
                    <a:avLst/>
                    <a:gdLst>
                      <a:gd name="T0" fmla="*/ 3 w 4"/>
                      <a:gd name="T1" fmla="*/ 0 h 2"/>
                      <a:gd name="T2" fmla="*/ 3 w 4"/>
                      <a:gd name="T3" fmla="*/ 0 h 2"/>
                      <a:gd name="T4" fmla="*/ 2 w 4"/>
                      <a:gd name="T5" fmla="*/ 0 h 2"/>
                      <a:gd name="T6" fmla="*/ 1 w 4"/>
                      <a:gd name="T7" fmla="*/ 0 h 2"/>
                      <a:gd name="T8" fmla="*/ 1 w 4"/>
                      <a:gd name="T9" fmla="*/ 0 h 2"/>
                      <a:gd name="T10" fmla="*/ 0 w 4"/>
                      <a:gd name="T11" fmla="*/ 1 h 2"/>
                      <a:gd name="T12" fmla="*/ 0 w 4"/>
                      <a:gd name="T13" fmla="*/ 1 h 2"/>
                      <a:gd name="T14" fmla="*/ 1 w 4"/>
                      <a:gd name="T15" fmla="*/ 1 h 2"/>
                      <a:gd name="T16" fmla="*/ 1 w 4"/>
                      <a:gd name="T17" fmla="*/ 2 h 2"/>
                      <a:gd name="T18" fmla="*/ 2 w 4"/>
                      <a:gd name="T19" fmla="*/ 2 h 2"/>
                      <a:gd name="T20" fmla="*/ 2 w 4"/>
                      <a:gd name="T21" fmla="*/ 2 h 2"/>
                      <a:gd name="T22" fmla="*/ 3 w 4"/>
                      <a:gd name="T23" fmla="*/ 2 h 2"/>
                      <a:gd name="T24" fmla="*/ 3 w 4"/>
                      <a:gd name="T25" fmla="*/ 2 h 2"/>
                      <a:gd name="T26" fmla="*/ 4 w 4"/>
                      <a:gd name="T27" fmla="*/ 2 h 2"/>
                      <a:gd name="T28" fmla="*/ 4 w 4"/>
                      <a:gd name="T29" fmla="*/ 1 h 2"/>
                      <a:gd name="T30" fmla="*/ 3 w 4"/>
                      <a:gd name="T31" fmla="*/ 0 h 2"/>
                      <a:gd name="T32" fmla="*/ 3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3" y="0"/>
                        </a:moveTo>
                        <a:lnTo>
                          <a:pt x="3" y="0"/>
                        </a:lnTo>
                        <a:lnTo>
                          <a:pt x="2" y="0"/>
                        </a:lnTo>
                        <a:lnTo>
                          <a:pt x="1" y="0"/>
                        </a:lnTo>
                        <a:lnTo>
                          <a:pt x="1" y="0"/>
                        </a:lnTo>
                        <a:lnTo>
                          <a:pt x="0" y="1"/>
                        </a:lnTo>
                        <a:lnTo>
                          <a:pt x="0" y="1"/>
                        </a:lnTo>
                        <a:lnTo>
                          <a:pt x="1" y="1"/>
                        </a:lnTo>
                        <a:lnTo>
                          <a:pt x="1" y="2"/>
                        </a:lnTo>
                        <a:lnTo>
                          <a:pt x="2" y="2"/>
                        </a:lnTo>
                        <a:lnTo>
                          <a:pt x="2" y="2"/>
                        </a:lnTo>
                        <a:lnTo>
                          <a:pt x="3" y="2"/>
                        </a:lnTo>
                        <a:lnTo>
                          <a:pt x="3" y="2"/>
                        </a:lnTo>
                        <a:lnTo>
                          <a:pt x="4" y="2"/>
                        </a:lnTo>
                        <a:lnTo>
                          <a:pt x="4" y="1"/>
                        </a:lnTo>
                        <a:lnTo>
                          <a:pt x="3" y="0"/>
                        </a:lnTo>
                        <a:lnTo>
                          <a:pt x="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4" name="Gruppieren 1453">
                  <a:extLst>
                    <a:ext uri="{FF2B5EF4-FFF2-40B4-BE49-F238E27FC236}">
                      <a16:creationId xmlns:a16="http://schemas.microsoft.com/office/drawing/2014/main" id="{A28648E6-72AB-42BA-93BE-0DD161172DAC}"/>
                    </a:ext>
                  </a:extLst>
                </p:cNvPr>
                <p:cNvGrpSpPr/>
                <p:nvPr/>
              </p:nvGrpSpPr>
              <p:grpSpPr>
                <a:xfrm>
                  <a:off x="7598066" y="4524553"/>
                  <a:ext cx="727698" cy="721000"/>
                  <a:chOff x="7598066" y="4524553"/>
                  <a:chExt cx="727698" cy="721000"/>
                </a:xfrm>
                <a:grpFill/>
              </p:grpSpPr>
              <p:sp>
                <p:nvSpPr>
                  <p:cNvPr id="1362" name="Freeform 251">
                    <a:extLst>
                      <a:ext uri="{FF2B5EF4-FFF2-40B4-BE49-F238E27FC236}">
                        <a16:creationId xmlns:a16="http://schemas.microsoft.com/office/drawing/2014/main" id="{A879C5B2-D0F4-47C3-AE15-0671E44189E6}"/>
                      </a:ext>
                    </a:extLst>
                  </p:cNvPr>
                  <p:cNvSpPr>
                    <a:spLocks/>
                  </p:cNvSpPr>
                  <p:nvPr/>
                </p:nvSpPr>
                <p:spPr bwMode="gray">
                  <a:xfrm>
                    <a:off x="8277253" y="5132393"/>
                    <a:ext cx="48511" cy="113160"/>
                  </a:xfrm>
                  <a:custGeom>
                    <a:avLst/>
                    <a:gdLst>
                      <a:gd name="T0" fmla="*/ 12 w 15"/>
                      <a:gd name="T1" fmla="*/ 0 h 35"/>
                      <a:gd name="T2" fmla="*/ 13 w 15"/>
                      <a:gd name="T3" fmla="*/ 0 h 35"/>
                      <a:gd name="T4" fmla="*/ 14 w 15"/>
                      <a:gd name="T5" fmla="*/ 9 h 35"/>
                      <a:gd name="T6" fmla="*/ 15 w 15"/>
                      <a:gd name="T7" fmla="*/ 17 h 35"/>
                      <a:gd name="T8" fmla="*/ 15 w 15"/>
                      <a:gd name="T9" fmla="*/ 20 h 35"/>
                      <a:gd name="T10" fmla="*/ 14 w 15"/>
                      <a:gd name="T11" fmla="*/ 23 h 35"/>
                      <a:gd name="T12" fmla="*/ 13 w 15"/>
                      <a:gd name="T13" fmla="*/ 26 h 35"/>
                      <a:gd name="T14" fmla="*/ 12 w 15"/>
                      <a:gd name="T15" fmla="*/ 30 h 35"/>
                      <a:gd name="T16" fmla="*/ 10 w 15"/>
                      <a:gd name="T17" fmla="*/ 33 h 35"/>
                      <a:gd name="T18" fmla="*/ 10 w 15"/>
                      <a:gd name="T19" fmla="*/ 35 h 35"/>
                      <a:gd name="T20" fmla="*/ 9 w 15"/>
                      <a:gd name="T21" fmla="*/ 32 h 35"/>
                      <a:gd name="T22" fmla="*/ 7 w 15"/>
                      <a:gd name="T23" fmla="*/ 32 h 35"/>
                      <a:gd name="T24" fmla="*/ 5 w 15"/>
                      <a:gd name="T25" fmla="*/ 31 h 35"/>
                      <a:gd name="T26" fmla="*/ 4 w 15"/>
                      <a:gd name="T27" fmla="*/ 30 h 35"/>
                      <a:gd name="T28" fmla="*/ 4 w 15"/>
                      <a:gd name="T29" fmla="*/ 27 h 35"/>
                      <a:gd name="T30" fmla="*/ 2 w 15"/>
                      <a:gd name="T31" fmla="*/ 27 h 35"/>
                      <a:gd name="T32" fmla="*/ 2 w 15"/>
                      <a:gd name="T33" fmla="*/ 24 h 35"/>
                      <a:gd name="T34" fmla="*/ 1 w 15"/>
                      <a:gd name="T35" fmla="*/ 19 h 35"/>
                      <a:gd name="T36" fmla="*/ 0 w 15"/>
                      <a:gd name="T37" fmla="*/ 17 h 35"/>
                      <a:gd name="T38" fmla="*/ 0 w 15"/>
                      <a:gd name="T39" fmla="*/ 13 h 35"/>
                      <a:gd name="T40" fmla="*/ 2 w 15"/>
                      <a:gd name="T41" fmla="*/ 9 h 35"/>
                      <a:gd name="T42" fmla="*/ 3 w 15"/>
                      <a:gd name="T43" fmla="*/ 9 h 35"/>
                      <a:gd name="T44" fmla="*/ 5 w 15"/>
                      <a:gd name="T45" fmla="*/ 8 h 35"/>
                      <a:gd name="T46" fmla="*/ 8 w 15"/>
                      <a:gd name="T47" fmla="*/ 6 h 35"/>
                      <a:gd name="T48" fmla="*/ 11 w 15"/>
                      <a:gd name="T49" fmla="*/ 5 h 35"/>
                      <a:gd name="T50" fmla="*/ 11 w 15"/>
                      <a:gd name="T51" fmla="*/ 4 h 35"/>
                      <a:gd name="T52" fmla="*/ 12 w 15"/>
                      <a:gd name="T5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35">
                        <a:moveTo>
                          <a:pt x="12" y="0"/>
                        </a:moveTo>
                        <a:lnTo>
                          <a:pt x="13" y="0"/>
                        </a:lnTo>
                        <a:lnTo>
                          <a:pt x="14" y="9"/>
                        </a:lnTo>
                        <a:lnTo>
                          <a:pt x="15" y="17"/>
                        </a:lnTo>
                        <a:lnTo>
                          <a:pt x="15" y="20"/>
                        </a:lnTo>
                        <a:lnTo>
                          <a:pt x="14" y="23"/>
                        </a:lnTo>
                        <a:lnTo>
                          <a:pt x="13" y="26"/>
                        </a:lnTo>
                        <a:lnTo>
                          <a:pt x="12" y="30"/>
                        </a:lnTo>
                        <a:lnTo>
                          <a:pt x="10" y="33"/>
                        </a:lnTo>
                        <a:lnTo>
                          <a:pt x="10" y="35"/>
                        </a:lnTo>
                        <a:lnTo>
                          <a:pt x="9" y="32"/>
                        </a:lnTo>
                        <a:lnTo>
                          <a:pt x="7" y="32"/>
                        </a:lnTo>
                        <a:lnTo>
                          <a:pt x="5" y="31"/>
                        </a:lnTo>
                        <a:lnTo>
                          <a:pt x="4" y="30"/>
                        </a:lnTo>
                        <a:lnTo>
                          <a:pt x="4" y="27"/>
                        </a:lnTo>
                        <a:lnTo>
                          <a:pt x="2" y="27"/>
                        </a:lnTo>
                        <a:lnTo>
                          <a:pt x="2" y="24"/>
                        </a:lnTo>
                        <a:lnTo>
                          <a:pt x="1" y="19"/>
                        </a:lnTo>
                        <a:lnTo>
                          <a:pt x="0" y="17"/>
                        </a:lnTo>
                        <a:lnTo>
                          <a:pt x="0" y="13"/>
                        </a:lnTo>
                        <a:lnTo>
                          <a:pt x="2" y="9"/>
                        </a:lnTo>
                        <a:lnTo>
                          <a:pt x="3" y="9"/>
                        </a:lnTo>
                        <a:lnTo>
                          <a:pt x="5" y="8"/>
                        </a:lnTo>
                        <a:lnTo>
                          <a:pt x="8" y="6"/>
                        </a:lnTo>
                        <a:lnTo>
                          <a:pt x="11" y="5"/>
                        </a:lnTo>
                        <a:lnTo>
                          <a:pt x="11" y="4"/>
                        </a:lnTo>
                        <a:lnTo>
                          <a:pt x="12"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363" name="Group 4291">
                    <a:extLst>
                      <a:ext uri="{FF2B5EF4-FFF2-40B4-BE49-F238E27FC236}">
                        <a16:creationId xmlns:a16="http://schemas.microsoft.com/office/drawing/2014/main" id="{566935F8-F4DD-46DE-B82D-6E5EEBAFFA07}"/>
                      </a:ext>
                    </a:extLst>
                  </p:cNvPr>
                  <p:cNvGrpSpPr/>
                  <p:nvPr/>
                </p:nvGrpSpPr>
                <p:grpSpPr bwMode="gray">
                  <a:xfrm>
                    <a:off x="7598066" y="4524553"/>
                    <a:ext cx="650075" cy="653101"/>
                    <a:chOff x="4940638" y="3409232"/>
                    <a:chExt cx="239469" cy="240660"/>
                  </a:xfrm>
                  <a:grpFill/>
                </p:grpSpPr>
                <p:sp>
                  <p:nvSpPr>
                    <p:cNvPr id="1364" name="Freeform 483">
                      <a:extLst>
                        <a:ext uri="{FF2B5EF4-FFF2-40B4-BE49-F238E27FC236}">
                          <a16:creationId xmlns:a16="http://schemas.microsoft.com/office/drawing/2014/main" id="{9514AF50-64B5-4366-AB66-67DD6B544C6E}"/>
                        </a:ext>
                      </a:extLst>
                    </p:cNvPr>
                    <p:cNvSpPr>
                      <a:spLocks/>
                    </p:cNvSpPr>
                    <p:nvPr/>
                  </p:nvSpPr>
                  <p:spPr bwMode="gray">
                    <a:xfrm>
                      <a:off x="4940638" y="3409232"/>
                      <a:ext cx="239469" cy="240660"/>
                    </a:xfrm>
                    <a:custGeom>
                      <a:avLst/>
                      <a:gdLst>
                        <a:gd name="T0" fmla="*/ 101 w 201"/>
                        <a:gd name="T1" fmla="*/ 11 h 202"/>
                        <a:gd name="T2" fmla="*/ 93 w 201"/>
                        <a:gd name="T3" fmla="*/ 29 h 202"/>
                        <a:gd name="T4" fmla="*/ 82 w 201"/>
                        <a:gd name="T5" fmla="*/ 40 h 202"/>
                        <a:gd name="T6" fmla="*/ 72 w 201"/>
                        <a:gd name="T7" fmla="*/ 45 h 202"/>
                        <a:gd name="T8" fmla="*/ 55 w 201"/>
                        <a:gd name="T9" fmla="*/ 39 h 202"/>
                        <a:gd name="T10" fmla="*/ 46 w 201"/>
                        <a:gd name="T11" fmla="*/ 41 h 202"/>
                        <a:gd name="T12" fmla="*/ 51 w 201"/>
                        <a:gd name="T13" fmla="*/ 59 h 202"/>
                        <a:gd name="T14" fmla="*/ 47 w 201"/>
                        <a:gd name="T15" fmla="*/ 60 h 202"/>
                        <a:gd name="T16" fmla="*/ 27 w 201"/>
                        <a:gd name="T17" fmla="*/ 56 h 202"/>
                        <a:gd name="T18" fmla="*/ 15 w 201"/>
                        <a:gd name="T19" fmla="*/ 60 h 202"/>
                        <a:gd name="T20" fmla="*/ 0 w 201"/>
                        <a:gd name="T21" fmla="*/ 68 h 202"/>
                        <a:gd name="T22" fmla="*/ 3 w 201"/>
                        <a:gd name="T23" fmla="*/ 72 h 202"/>
                        <a:gd name="T24" fmla="*/ 3 w 201"/>
                        <a:gd name="T25" fmla="*/ 76 h 202"/>
                        <a:gd name="T26" fmla="*/ 13 w 201"/>
                        <a:gd name="T27" fmla="*/ 79 h 202"/>
                        <a:gd name="T28" fmla="*/ 30 w 201"/>
                        <a:gd name="T29" fmla="*/ 85 h 202"/>
                        <a:gd name="T30" fmla="*/ 37 w 201"/>
                        <a:gd name="T31" fmla="*/ 87 h 202"/>
                        <a:gd name="T32" fmla="*/ 43 w 201"/>
                        <a:gd name="T33" fmla="*/ 95 h 202"/>
                        <a:gd name="T34" fmla="*/ 42 w 201"/>
                        <a:gd name="T35" fmla="*/ 102 h 202"/>
                        <a:gd name="T36" fmla="*/ 55 w 201"/>
                        <a:gd name="T37" fmla="*/ 115 h 202"/>
                        <a:gd name="T38" fmla="*/ 57 w 201"/>
                        <a:gd name="T39" fmla="*/ 128 h 202"/>
                        <a:gd name="T40" fmla="*/ 64 w 201"/>
                        <a:gd name="T41" fmla="*/ 138 h 202"/>
                        <a:gd name="T42" fmla="*/ 57 w 201"/>
                        <a:gd name="T43" fmla="*/ 153 h 202"/>
                        <a:gd name="T44" fmla="*/ 57 w 201"/>
                        <a:gd name="T45" fmla="*/ 158 h 202"/>
                        <a:gd name="T46" fmla="*/ 47 w 201"/>
                        <a:gd name="T47" fmla="*/ 182 h 202"/>
                        <a:gd name="T48" fmla="*/ 64 w 201"/>
                        <a:gd name="T49" fmla="*/ 193 h 202"/>
                        <a:gd name="T50" fmla="*/ 90 w 201"/>
                        <a:gd name="T51" fmla="*/ 194 h 202"/>
                        <a:gd name="T52" fmla="*/ 105 w 201"/>
                        <a:gd name="T53" fmla="*/ 202 h 202"/>
                        <a:gd name="T54" fmla="*/ 125 w 201"/>
                        <a:gd name="T55" fmla="*/ 201 h 202"/>
                        <a:gd name="T56" fmla="*/ 131 w 201"/>
                        <a:gd name="T57" fmla="*/ 182 h 202"/>
                        <a:gd name="T58" fmla="*/ 141 w 201"/>
                        <a:gd name="T59" fmla="*/ 178 h 202"/>
                        <a:gd name="T60" fmla="*/ 152 w 201"/>
                        <a:gd name="T61" fmla="*/ 181 h 202"/>
                        <a:gd name="T62" fmla="*/ 160 w 201"/>
                        <a:gd name="T63" fmla="*/ 181 h 202"/>
                        <a:gd name="T64" fmla="*/ 172 w 201"/>
                        <a:gd name="T65" fmla="*/ 186 h 202"/>
                        <a:gd name="T66" fmla="*/ 185 w 201"/>
                        <a:gd name="T67" fmla="*/ 176 h 202"/>
                        <a:gd name="T68" fmla="*/ 193 w 201"/>
                        <a:gd name="T69" fmla="*/ 170 h 202"/>
                        <a:gd name="T70" fmla="*/ 184 w 201"/>
                        <a:gd name="T71" fmla="*/ 159 h 202"/>
                        <a:gd name="T72" fmla="*/ 181 w 201"/>
                        <a:gd name="T73" fmla="*/ 147 h 202"/>
                        <a:gd name="T74" fmla="*/ 185 w 201"/>
                        <a:gd name="T75" fmla="*/ 138 h 202"/>
                        <a:gd name="T76" fmla="*/ 184 w 201"/>
                        <a:gd name="T77" fmla="*/ 125 h 202"/>
                        <a:gd name="T78" fmla="*/ 180 w 201"/>
                        <a:gd name="T79" fmla="*/ 112 h 202"/>
                        <a:gd name="T80" fmla="*/ 169 w 201"/>
                        <a:gd name="T81" fmla="*/ 111 h 202"/>
                        <a:gd name="T82" fmla="*/ 174 w 201"/>
                        <a:gd name="T83" fmla="*/ 103 h 202"/>
                        <a:gd name="T84" fmla="*/ 184 w 201"/>
                        <a:gd name="T85" fmla="*/ 87 h 202"/>
                        <a:gd name="T86" fmla="*/ 192 w 201"/>
                        <a:gd name="T87" fmla="*/ 81 h 202"/>
                        <a:gd name="T88" fmla="*/ 201 w 201"/>
                        <a:gd name="T89" fmla="*/ 52 h 202"/>
                        <a:gd name="T90" fmla="*/ 176 w 201"/>
                        <a:gd name="T91" fmla="*/ 41 h 202"/>
                        <a:gd name="T92" fmla="*/ 159 w 201"/>
                        <a:gd name="T93" fmla="*/ 37 h 202"/>
                        <a:gd name="T94" fmla="*/ 152 w 201"/>
                        <a:gd name="T95" fmla="*/ 24 h 202"/>
                        <a:gd name="T96" fmla="*/ 142 w 201"/>
                        <a:gd name="T97" fmla="*/ 27 h 202"/>
                        <a:gd name="T98" fmla="*/ 131 w 201"/>
                        <a:gd name="T99" fmla="*/ 15 h 202"/>
                        <a:gd name="T100" fmla="*/ 118 w 201"/>
                        <a:gd name="T101" fmla="*/ 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 h="202">
                          <a:moveTo>
                            <a:pt x="118" y="0"/>
                          </a:moveTo>
                          <a:lnTo>
                            <a:pt x="117" y="1"/>
                          </a:lnTo>
                          <a:lnTo>
                            <a:pt x="111" y="2"/>
                          </a:lnTo>
                          <a:lnTo>
                            <a:pt x="103" y="5"/>
                          </a:lnTo>
                          <a:lnTo>
                            <a:pt x="101" y="11"/>
                          </a:lnTo>
                          <a:lnTo>
                            <a:pt x="100" y="19"/>
                          </a:lnTo>
                          <a:lnTo>
                            <a:pt x="101" y="20"/>
                          </a:lnTo>
                          <a:lnTo>
                            <a:pt x="101" y="22"/>
                          </a:lnTo>
                          <a:lnTo>
                            <a:pt x="97" y="26"/>
                          </a:lnTo>
                          <a:lnTo>
                            <a:pt x="93" y="29"/>
                          </a:lnTo>
                          <a:lnTo>
                            <a:pt x="84" y="32"/>
                          </a:lnTo>
                          <a:lnTo>
                            <a:pt x="79" y="35"/>
                          </a:lnTo>
                          <a:lnTo>
                            <a:pt x="78" y="38"/>
                          </a:lnTo>
                          <a:lnTo>
                            <a:pt x="78" y="40"/>
                          </a:lnTo>
                          <a:lnTo>
                            <a:pt x="82" y="40"/>
                          </a:lnTo>
                          <a:lnTo>
                            <a:pt x="84" y="41"/>
                          </a:lnTo>
                          <a:lnTo>
                            <a:pt x="83" y="42"/>
                          </a:lnTo>
                          <a:lnTo>
                            <a:pt x="77" y="42"/>
                          </a:lnTo>
                          <a:lnTo>
                            <a:pt x="74" y="44"/>
                          </a:lnTo>
                          <a:lnTo>
                            <a:pt x="72" y="45"/>
                          </a:lnTo>
                          <a:lnTo>
                            <a:pt x="69" y="45"/>
                          </a:lnTo>
                          <a:lnTo>
                            <a:pt x="65" y="44"/>
                          </a:lnTo>
                          <a:lnTo>
                            <a:pt x="60" y="43"/>
                          </a:lnTo>
                          <a:lnTo>
                            <a:pt x="59" y="43"/>
                          </a:lnTo>
                          <a:lnTo>
                            <a:pt x="55" y="39"/>
                          </a:lnTo>
                          <a:lnTo>
                            <a:pt x="56" y="36"/>
                          </a:lnTo>
                          <a:lnTo>
                            <a:pt x="55" y="35"/>
                          </a:lnTo>
                          <a:lnTo>
                            <a:pt x="48" y="36"/>
                          </a:lnTo>
                          <a:lnTo>
                            <a:pt x="46" y="35"/>
                          </a:lnTo>
                          <a:lnTo>
                            <a:pt x="46" y="41"/>
                          </a:lnTo>
                          <a:lnTo>
                            <a:pt x="47" y="43"/>
                          </a:lnTo>
                          <a:lnTo>
                            <a:pt x="49" y="45"/>
                          </a:lnTo>
                          <a:lnTo>
                            <a:pt x="51" y="51"/>
                          </a:lnTo>
                          <a:lnTo>
                            <a:pt x="51" y="55"/>
                          </a:lnTo>
                          <a:lnTo>
                            <a:pt x="51" y="59"/>
                          </a:lnTo>
                          <a:lnTo>
                            <a:pt x="53" y="60"/>
                          </a:lnTo>
                          <a:lnTo>
                            <a:pt x="52" y="61"/>
                          </a:lnTo>
                          <a:lnTo>
                            <a:pt x="49" y="61"/>
                          </a:lnTo>
                          <a:lnTo>
                            <a:pt x="48" y="60"/>
                          </a:lnTo>
                          <a:lnTo>
                            <a:pt x="47" y="60"/>
                          </a:lnTo>
                          <a:lnTo>
                            <a:pt x="44" y="60"/>
                          </a:lnTo>
                          <a:lnTo>
                            <a:pt x="42" y="61"/>
                          </a:lnTo>
                          <a:lnTo>
                            <a:pt x="40" y="61"/>
                          </a:lnTo>
                          <a:lnTo>
                            <a:pt x="34" y="63"/>
                          </a:lnTo>
                          <a:lnTo>
                            <a:pt x="27" y="56"/>
                          </a:lnTo>
                          <a:lnTo>
                            <a:pt x="22" y="56"/>
                          </a:lnTo>
                          <a:lnTo>
                            <a:pt x="21" y="56"/>
                          </a:lnTo>
                          <a:lnTo>
                            <a:pt x="19" y="57"/>
                          </a:lnTo>
                          <a:lnTo>
                            <a:pt x="19" y="59"/>
                          </a:lnTo>
                          <a:lnTo>
                            <a:pt x="15" y="60"/>
                          </a:lnTo>
                          <a:lnTo>
                            <a:pt x="12" y="60"/>
                          </a:lnTo>
                          <a:lnTo>
                            <a:pt x="8" y="61"/>
                          </a:lnTo>
                          <a:lnTo>
                            <a:pt x="1" y="64"/>
                          </a:lnTo>
                          <a:lnTo>
                            <a:pt x="0" y="67"/>
                          </a:lnTo>
                          <a:lnTo>
                            <a:pt x="0" y="68"/>
                          </a:lnTo>
                          <a:lnTo>
                            <a:pt x="6" y="67"/>
                          </a:lnTo>
                          <a:lnTo>
                            <a:pt x="5" y="69"/>
                          </a:lnTo>
                          <a:lnTo>
                            <a:pt x="4" y="69"/>
                          </a:lnTo>
                          <a:lnTo>
                            <a:pt x="3" y="71"/>
                          </a:lnTo>
                          <a:lnTo>
                            <a:pt x="3" y="72"/>
                          </a:lnTo>
                          <a:lnTo>
                            <a:pt x="5" y="72"/>
                          </a:lnTo>
                          <a:lnTo>
                            <a:pt x="8" y="72"/>
                          </a:lnTo>
                          <a:lnTo>
                            <a:pt x="8" y="74"/>
                          </a:lnTo>
                          <a:lnTo>
                            <a:pt x="1" y="75"/>
                          </a:lnTo>
                          <a:lnTo>
                            <a:pt x="3" y="76"/>
                          </a:lnTo>
                          <a:lnTo>
                            <a:pt x="7" y="78"/>
                          </a:lnTo>
                          <a:lnTo>
                            <a:pt x="7" y="81"/>
                          </a:lnTo>
                          <a:lnTo>
                            <a:pt x="10" y="81"/>
                          </a:lnTo>
                          <a:lnTo>
                            <a:pt x="10" y="80"/>
                          </a:lnTo>
                          <a:lnTo>
                            <a:pt x="13" y="79"/>
                          </a:lnTo>
                          <a:lnTo>
                            <a:pt x="22" y="82"/>
                          </a:lnTo>
                          <a:lnTo>
                            <a:pt x="24" y="84"/>
                          </a:lnTo>
                          <a:lnTo>
                            <a:pt x="25" y="86"/>
                          </a:lnTo>
                          <a:lnTo>
                            <a:pt x="27" y="86"/>
                          </a:lnTo>
                          <a:lnTo>
                            <a:pt x="30" y="85"/>
                          </a:lnTo>
                          <a:lnTo>
                            <a:pt x="32" y="86"/>
                          </a:lnTo>
                          <a:lnTo>
                            <a:pt x="31" y="87"/>
                          </a:lnTo>
                          <a:lnTo>
                            <a:pt x="34" y="88"/>
                          </a:lnTo>
                          <a:lnTo>
                            <a:pt x="36" y="87"/>
                          </a:lnTo>
                          <a:lnTo>
                            <a:pt x="37" y="87"/>
                          </a:lnTo>
                          <a:lnTo>
                            <a:pt x="36" y="93"/>
                          </a:lnTo>
                          <a:lnTo>
                            <a:pt x="40" y="93"/>
                          </a:lnTo>
                          <a:lnTo>
                            <a:pt x="45" y="93"/>
                          </a:lnTo>
                          <a:lnTo>
                            <a:pt x="48" y="94"/>
                          </a:lnTo>
                          <a:lnTo>
                            <a:pt x="43" y="95"/>
                          </a:lnTo>
                          <a:lnTo>
                            <a:pt x="43" y="97"/>
                          </a:lnTo>
                          <a:lnTo>
                            <a:pt x="45" y="99"/>
                          </a:lnTo>
                          <a:lnTo>
                            <a:pt x="43" y="101"/>
                          </a:lnTo>
                          <a:lnTo>
                            <a:pt x="42" y="99"/>
                          </a:lnTo>
                          <a:lnTo>
                            <a:pt x="42" y="102"/>
                          </a:lnTo>
                          <a:lnTo>
                            <a:pt x="45" y="106"/>
                          </a:lnTo>
                          <a:lnTo>
                            <a:pt x="47" y="108"/>
                          </a:lnTo>
                          <a:lnTo>
                            <a:pt x="47" y="110"/>
                          </a:lnTo>
                          <a:lnTo>
                            <a:pt x="51" y="113"/>
                          </a:lnTo>
                          <a:lnTo>
                            <a:pt x="55" y="115"/>
                          </a:lnTo>
                          <a:lnTo>
                            <a:pt x="59" y="116"/>
                          </a:lnTo>
                          <a:lnTo>
                            <a:pt x="58" y="118"/>
                          </a:lnTo>
                          <a:lnTo>
                            <a:pt x="59" y="120"/>
                          </a:lnTo>
                          <a:lnTo>
                            <a:pt x="59" y="124"/>
                          </a:lnTo>
                          <a:lnTo>
                            <a:pt x="57" y="128"/>
                          </a:lnTo>
                          <a:lnTo>
                            <a:pt x="59" y="130"/>
                          </a:lnTo>
                          <a:lnTo>
                            <a:pt x="61" y="132"/>
                          </a:lnTo>
                          <a:lnTo>
                            <a:pt x="64" y="135"/>
                          </a:lnTo>
                          <a:lnTo>
                            <a:pt x="65" y="139"/>
                          </a:lnTo>
                          <a:lnTo>
                            <a:pt x="64" y="138"/>
                          </a:lnTo>
                          <a:lnTo>
                            <a:pt x="60" y="133"/>
                          </a:lnTo>
                          <a:lnTo>
                            <a:pt x="59" y="135"/>
                          </a:lnTo>
                          <a:lnTo>
                            <a:pt x="59" y="140"/>
                          </a:lnTo>
                          <a:lnTo>
                            <a:pt x="57" y="150"/>
                          </a:lnTo>
                          <a:lnTo>
                            <a:pt x="57" y="153"/>
                          </a:lnTo>
                          <a:lnTo>
                            <a:pt x="59" y="150"/>
                          </a:lnTo>
                          <a:lnTo>
                            <a:pt x="60" y="153"/>
                          </a:lnTo>
                          <a:lnTo>
                            <a:pt x="59" y="153"/>
                          </a:lnTo>
                          <a:lnTo>
                            <a:pt x="57" y="155"/>
                          </a:lnTo>
                          <a:lnTo>
                            <a:pt x="57" y="158"/>
                          </a:lnTo>
                          <a:lnTo>
                            <a:pt x="54" y="176"/>
                          </a:lnTo>
                          <a:lnTo>
                            <a:pt x="52" y="179"/>
                          </a:lnTo>
                          <a:lnTo>
                            <a:pt x="49" y="181"/>
                          </a:lnTo>
                          <a:lnTo>
                            <a:pt x="47" y="180"/>
                          </a:lnTo>
                          <a:lnTo>
                            <a:pt x="47" y="182"/>
                          </a:lnTo>
                          <a:lnTo>
                            <a:pt x="53" y="187"/>
                          </a:lnTo>
                          <a:lnTo>
                            <a:pt x="56" y="188"/>
                          </a:lnTo>
                          <a:lnTo>
                            <a:pt x="59" y="189"/>
                          </a:lnTo>
                          <a:lnTo>
                            <a:pt x="62" y="191"/>
                          </a:lnTo>
                          <a:lnTo>
                            <a:pt x="64" y="193"/>
                          </a:lnTo>
                          <a:lnTo>
                            <a:pt x="78" y="196"/>
                          </a:lnTo>
                          <a:lnTo>
                            <a:pt x="82" y="197"/>
                          </a:lnTo>
                          <a:lnTo>
                            <a:pt x="84" y="196"/>
                          </a:lnTo>
                          <a:lnTo>
                            <a:pt x="87" y="194"/>
                          </a:lnTo>
                          <a:lnTo>
                            <a:pt x="90" y="194"/>
                          </a:lnTo>
                          <a:lnTo>
                            <a:pt x="92" y="194"/>
                          </a:lnTo>
                          <a:lnTo>
                            <a:pt x="96" y="197"/>
                          </a:lnTo>
                          <a:lnTo>
                            <a:pt x="100" y="198"/>
                          </a:lnTo>
                          <a:lnTo>
                            <a:pt x="102" y="199"/>
                          </a:lnTo>
                          <a:lnTo>
                            <a:pt x="105" y="202"/>
                          </a:lnTo>
                          <a:lnTo>
                            <a:pt x="107" y="202"/>
                          </a:lnTo>
                          <a:lnTo>
                            <a:pt x="115" y="202"/>
                          </a:lnTo>
                          <a:lnTo>
                            <a:pt x="119" y="201"/>
                          </a:lnTo>
                          <a:lnTo>
                            <a:pt x="123" y="201"/>
                          </a:lnTo>
                          <a:lnTo>
                            <a:pt x="125" y="201"/>
                          </a:lnTo>
                          <a:lnTo>
                            <a:pt x="124" y="193"/>
                          </a:lnTo>
                          <a:lnTo>
                            <a:pt x="123" y="192"/>
                          </a:lnTo>
                          <a:lnTo>
                            <a:pt x="124" y="188"/>
                          </a:lnTo>
                          <a:lnTo>
                            <a:pt x="125" y="185"/>
                          </a:lnTo>
                          <a:lnTo>
                            <a:pt x="131" y="182"/>
                          </a:lnTo>
                          <a:lnTo>
                            <a:pt x="134" y="180"/>
                          </a:lnTo>
                          <a:lnTo>
                            <a:pt x="136" y="179"/>
                          </a:lnTo>
                          <a:lnTo>
                            <a:pt x="138" y="177"/>
                          </a:lnTo>
                          <a:lnTo>
                            <a:pt x="140" y="177"/>
                          </a:lnTo>
                          <a:lnTo>
                            <a:pt x="141" y="178"/>
                          </a:lnTo>
                          <a:lnTo>
                            <a:pt x="146" y="179"/>
                          </a:lnTo>
                          <a:lnTo>
                            <a:pt x="146" y="179"/>
                          </a:lnTo>
                          <a:lnTo>
                            <a:pt x="147" y="180"/>
                          </a:lnTo>
                          <a:lnTo>
                            <a:pt x="148" y="180"/>
                          </a:lnTo>
                          <a:lnTo>
                            <a:pt x="152" y="181"/>
                          </a:lnTo>
                          <a:lnTo>
                            <a:pt x="152" y="180"/>
                          </a:lnTo>
                          <a:lnTo>
                            <a:pt x="155" y="180"/>
                          </a:lnTo>
                          <a:lnTo>
                            <a:pt x="156" y="181"/>
                          </a:lnTo>
                          <a:lnTo>
                            <a:pt x="158" y="181"/>
                          </a:lnTo>
                          <a:lnTo>
                            <a:pt x="160" y="181"/>
                          </a:lnTo>
                          <a:lnTo>
                            <a:pt x="160" y="183"/>
                          </a:lnTo>
                          <a:lnTo>
                            <a:pt x="161" y="184"/>
                          </a:lnTo>
                          <a:lnTo>
                            <a:pt x="165" y="184"/>
                          </a:lnTo>
                          <a:lnTo>
                            <a:pt x="167" y="186"/>
                          </a:lnTo>
                          <a:lnTo>
                            <a:pt x="172" y="186"/>
                          </a:lnTo>
                          <a:lnTo>
                            <a:pt x="178" y="184"/>
                          </a:lnTo>
                          <a:lnTo>
                            <a:pt x="180" y="183"/>
                          </a:lnTo>
                          <a:lnTo>
                            <a:pt x="180" y="181"/>
                          </a:lnTo>
                          <a:lnTo>
                            <a:pt x="182" y="179"/>
                          </a:lnTo>
                          <a:lnTo>
                            <a:pt x="185" y="176"/>
                          </a:lnTo>
                          <a:lnTo>
                            <a:pt x="187" y="175"/>
                          </a:lnTo>
                          <a:lnTo>
                            <a:pt x="187" y="173"/>
                          </a:lnTo>
                          <a:lnTo>
                            <a:pt x="193" y="171"/>
                          </a:lnTo>
                          <a:lnTo>
                            <a:pt x="193" y="170"/>
                          </a:lnTo>
                          <a:lnTo>
                            <a:pt x="193" y="170"/>
                          </a:lnTo>
                          <a:lnTo>
                            <a:pt x="194" y="167"/>
                          </a:lnTo>
                          <a:lnTo>
                            <a:pt x="194" y="165"/>
                          </a:lnTo>
                          <a:lnTo>
                            <a:pt x="193" y="163"/>
                          </a:lnTo>
                          <a:lnTo>
                            <a:pt x="186" y="162"/>
                          </a:lnTo>
                          <a:lnTo>
                            <a:pt x="184" y="159"/>
                          </a:lnTo>
                          <a:lnTo>
                            <a:pt x="183" y="156"/>
                          </a:lnTo>
                          <a:lnTo>
                            <a:pt x="183" y="153"/>
                          </a:lnTo>
                          <a:lnTo>
                            <a:pt x="184" y="150"/>
                          </a:lnTo>
                          <a:lnTo>
                            <a:pt x="183" y="148"/>
                          </a:lnTo>
                          <a:lnTo>
                            <a:pt x="181" y="147"/>
                          </a:lnTo>
                          <a:lnTo>
                            <a:pt x="180" y="146"/>
                          </a:lnTo>
                          <a:lnTo>
                            <a:pt x="180" y="145"/>
                          </a:lnTo>
                          <a:lnTo>
                            <a:pt x="181" y="142"/>
                          </a:lnTo>
                          <a:lnTo>
                            <a:pt x="182" y="140"/>
                          </a:lnTo>
                          <a:lnTo>
                            <a:pt x="185" y="138"/>
                          </a:lnTo>
                          <a:lnTo>
                            <a:pt x="185" y="135"/>
                          </a:lnTo>
                          <a:lnTo>
                            <a:pt x="181" y="128"/>
                          </a:lnTo>
                          <a:lnTo>
                            <a:pt x="181" y="126"/>
                          </a:lnTo>
                          <a:lnTo>
                            <a:pt x="181" y="125"/>
                          </a:lnTo>
                          <a:lnTo>
                            <a:pt x="184" y="125"/>
                          </a:lnTo>
                          <a:lnTo>
                            <a:pt x="184" y="121"/>
                          </a:lnTo>
                          <a:lnTo>
                            <a:pt x="181" y="121"/>
                          </a:lnTo>
                          <a:lnTo>
                            <a:pt x="181" y="117"/>
                          </a:lnTo>
                          <a:lnTo>
                            <a:pt x="181" y="113"/>
                          </a:lnTo>
                          <a:lnTo>
                            <a:pt x="180" y="112"/>
                          </a:lnTo>
                          <a:lnTo>
                            <a:pt x="174" y="112"/>
                          </a:lnTo>
                          <a:lnTo>
                            <a:pt x="172" y="117"/>
                          </a:lnTo>
                          <a:lnTo>
                            <a:pt x="169" y="119"/>
                          </a:lnTo>
                          <a:lnTo>
                            <a:pt x="168" y="118"/>
                          </a:lnTo>
                          <a:lnTo>
                            <a:pt x="169" y="111"/>
                          </a:lnTo>
                          <a:lnTo>
                            <a:pt x="170" y="108"/>
                          </a:lnTo>
                          <a:lnTo>
                            <a:pt x="171" y="107"/>
                          </a:lnTo>
                          <a:lnTo>
                            <a:pt x="172" y="105"/>
                          </a:lnTo>
                          <a:lnTo>
                            <a:pt x="174" y="104"/>
                          </a:lnTo>
                          <a:lnTo>
                            <a:pt x="174" y="103"/>
                          </a:lnTo>
                          <a:lnTo>
                            <a:pt x="176" y="100"/>
                          </a:lnTo>
                          <a:lnTo>
                            <a:pt x="177" y="98"/>
                          </a:lnTo>
                          <a:lnTo>
                            <a:pt x="184" y="90"/>
                          </a:lnTo>
                          <a:lnTo>
                            <a:pt x="183" y="89"/>
                          </a:lnTo>
                          <a:lnTo>
                            <a:pt x="184" y="87"/>
                          </a:lnTo>
                          <a:lnTo>
                            <a:pt x="189" y="87"/>
                          </a:lnTo>
                          <a:lnTo>
                            <a:pt x="191" y="86"/>
                          </a:lnTo>
                          <a:lnTo>
                            <a:pt x="193" y="85"/>
                          </a:lnTo>
                          <a:lnTo>
                            <a:pt x="193" y="84"/>
                          </a:lnTo>
                          <a:lnTo>
                            <a:pt x="192" y="81"/>
                          </a:lnTo>
                          <a:lnTo>
                            <a:pt x="193" y="73"/>
                          </a:lnTo>
                          <a:lnTo>
                            <a:pt x="194" y="66"/>
                          </a:lnTo>
                          <a:lnTo>
                            <a:pt x="195" y="62"/>
                          </a:lnTo>
                          <a:lnTo>
                            <a:pt x="200" y="55"/>
                          </a:lnTo>
                          <a:lnTo>
                            <a:pt x="201" y="52"/>
                          </a:lnTo>
                          <a:lnTo>
                            <a:pt x="197" y="50"/>
                          </a:lnTo>
                          <a:lnTo>
                            <a:pt x="185" y="47"/>
                          </a:lnTo>
                          <a:lnTo>
                            <a:pt x="180" y="46"/>
                          </a:lnTo>
                          <a:lnTo>
                            <a:pt x="178" y="43"/>
                          </a:lnTo>
                          <a:lnTo>
                            <a:pt x="176" y="41"/>
                          </a:lnTo>
                          <a:lnTo>
                            <a:pt x="172" y="38"/>
                          </a:lnTo>
                          <a:lnTo>
                            <a:pt x="169" y="38"/>
                          </a:lnTo>
                          <a:lnTo>
                            <a:pt x="164" y="37"/>
                          </a:lnTo>
                          <a:lnTo>
                            <a:pt x="161" y="38"/>
                          </a:lnTo>
                          <a:lnTo>
                            <a:pt x="159" y="37"/>
                          </a:lnTo>
                          <a:lnTo>
                            <a:pt x="156" y="35"/>
                          </a:lnTo>
                          <a:lnTo>
                            <a:pt x="153" y="33"/>
                          </a:lnTo>
                          <a:lnTo>
                            <a:pt x="154" y="32"/>
                          </a:lnTo>
                          <a:lnTo>
                            <a:pt x="152" y="31"/>
                          </a:lnTo>
                          <a:lnTo>
                            <a:pt x="152" y="24"/>
                          </a:lnTo>
                          <a:lnTo>
                            <a:pt x="150" y="24"/>
                          </a:lnTo>
                          <a:lnTo>
                            <a:pt x="148" y="26"/>
                          </a:lnTo>
                          <a:lnTo>
                            <a:pt x="147" y="29"/>
                          </a:lnTo>
                          <a:lnTo>
                            <a:pt x="144" y="29"/>
                          </a:lnTo>
                          <a:lnTo>
                            <a:pt x="142" y="27"/>
                          </a:lnTo>
                          <a:lnTo>
                            <a:pt x="141" y="22"/>
                          </a:lnTo>
                          <a:lnTo>
                            <a:pt x="140" y="20"/>
                          </a:lnTo>
                          <a:lnTo>
                            <a:pt x="139" y="18"/>
                          </a:lnTo>
                          <a:lnTo>
                            <a:pt x="135" y="17"/>
                          </a:lnTo>
                          <a:lnTo>
                            <a:pt x="131" y="15"/>
                          </a:lnTo>
                          <a:lnTo>
                            <a:pt x="128" y="15"/>
                          </a:lnTo>
                          <a:lnTo>
                            <a:pt x="125" y="9"/>
                          </a:lnTo>
                          <a:lnTo>
                            <a:pt x="122" y="9"/>
                          </a:lnTo>
                          <a:lnTo>
                            <a:pt x="119" y="8"/>
                          </a:lnTo>
                          <a:lnTo>
                            <a:pt x="118" y="5"/>
                          </a:lnTo>
                          <a:lnTo>
                            <a:pt x="118"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5" name="Freeform 1401">
                      <a:extLst>
                        <a:ext uri="{FF2B5EF4-FFF2-40B4-BE49-F238E27FC236}">
                          <a16:creationId xmlns:a16="http://schemas.microsoft.com/office/drawing/2014/main" id="{9B0E6D57-0870-467A-B9B6-967B8DF6D31D}"/>
                        </a:ext>
                      </a:extLst>
                    </p:cNvPr>
                    <p:cNvSpPr>
                      <a:spLocks/>
                    </p:cNvSpPr>
                    <p:nvPr/>
                  </p:nvSpPr>
                  <p:spPr bwMode="gray">
                    <a:xfrm>
                      <a:off x="4977570" y="3455697"/>
                      <a:ext cx="3574" cy="3574"/>
                    </a:xfrm>
                    <a:custGeom>
                      <a:avLst/>
                      <a:gdLst>
                        <a:gd name="T0" fmla="*/ 3 w 3"/>
                        <a:gd name="T1" fmla="*/ 0 h 3"/>
                        <a:gd name="T2" fmla="*/ 3 w 3"/>
                        <a:gd name="T3" fmla="*/ 0 h 3"/>
                        <a:gd name="T4" fmla="*/ 2 w 3"/>
                        <a:gd name="T5" fmla="*/ 0 h 3"/>
                        <a:gd name="T6" fmla="*/ 1 w 3"/>
                        <a:gd name="T7" fmla="*/ 1 h 3"/>
                        <a:gd name="T8" fmla="*/ 0 w 3"/>
                        <a:gd name="T9" fmla="*/ 2 h 3"/>
                        <a:gd name="T10" fmla="*/ 0 w 3"/>
                        <a:gd name="T11" fmla="*/ 2 h 3"/>
                        <a:gd name="T12" fmla="*/ 0 w 3"/>
                        <a:gd name="T13" fmla="*/ 2 h 3"/>
                        <a:gd name="T14" fmla="*/ 0 w 3"/>
                        <a:gd name="T15" fmla="*/ 2 h 3"/>
                        <a:gd name="T16" fmla="*/ 0 w 3"/>
                        <a:gd name="T17" fmla="*/ 2 h 3"/>
                        <a:gd name="T18" fmla="*/ 1 w 3"/>
                        <a:gd name="T19" fmla="*/ 3 h 3"/>
                        <a:gd name="T20" fmla="*/ 1 w 3"/>
                        <a:gd name="T21" fmla="*/ 3 h 3"/>
                        <a:gd name="T22" fmla="*/ 2 w 3"/>
                        <a:gd name="T23" fmla="*/ 2 h 3"/>
                        <a:gd name="T24" fmla="*/ 3 w 3"/>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3" y="0"/>
                          </a:moveTo>
                          <a:lnTo>
                            <a:pt x="3" y="0"/>
                          </a:lnTo>
                          <a:lnTo>
                            <a:pt x="2" y="0"/>
                          </a:lnTo>
                          <a:lnTo>
                            <a:pt x="1" y="1"/>
                          </a:lnTo>
                          <a:lnTo>
                            <a:pt x="0" y="2"/>
                          </a:lnTo>
                          <a:lnTo>
                            <a:pt x="0" y="2"/>
                          </a:lnTo>
                          <a:lnTo>
                            <a:pt x="0" y="2"/>
                          </a:lnTo>
                          <a:lnTo>
                            <a:pt x="0" y="2"/>
                          </a:lnTo>
                          <a:lnTo>
                            <a:pt x="0" y="2"/>
                          </a:lnTo>
                          <a:lnTo>
                            <a:pt x="1" y="3"/>
                          </a:lnTo>
                          <a:lnTo>
                            <a:pt x="1" y="3"/>
                          </a:lnTo>
                          <a:lnTo>
                            <a:pt x="2" y="2"/>
                          </a:lnTo>
                          <a:lnTo>
                            <a:pt x="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6" name="Freeform 1402">
                      <a:extLst>
                        <a:ext uri="{FF2B5EF4-FFF2-40B4-BE49-F238E27FC236}">
                          <a16:creationId xmlns:a16="http://schemas.microsoft.com/office/drawing/2014/main" id="{FC5D1F6A-9F12-4553-BF5C-0EEC062441FE}"/>
                        </a:ext>
                      </a:extLst>
                    </p:cNvPr>
                    <p:cNvSpPr>
                      <a:spLocks/>
                    </p:cNvSpPr>
                    <p:nvPr/>
                  </p:nvSpPr>
                  <p:spPr bwMode="gray">
                    <a:xfrm>
                      <a:off x="4985909" y="3464037"/>
                      <a:ext cx="4765" cy="2383"/>
                    </a:xfrm>
                    <a:custGeom>
                      <a:avLst/>
                      <a:gdLst>
                        <a:gd name="T0" fmla="*/ 1 w 4"/>
                        <a:gd name="T1" fmla="*/ 0 h 2"/>
                        <a:gd name="T2" fmla="*/ 0 w 4"/>
                        <a:gd name="T3" fmla="*/ 0 h 2"/>
                        <a:gd name="T4" fmla="*/ 0 w 4"/>
                        <a:gd name="T5" fmla="*/ 0 h 2"/>
                        <a:gd name="T6" fmla="*/ 0 w 4"/>
                        <a:gd name="T7" fmla="*/ 0 h 2"/>
                        <a:gd name="T8" fmla="*/ 0 w 4"/>
                        <a:gd name="T9" fmla="*/ 1 h 2"/>
                        <a:gd name="T10" fmla="*/ 0 w 4"/>
                        <a:gd name="T11" fmla="*/ 1 h 2"/>
                        <a:gd name="T12" fmla="*/ 3 w 4"/>
                        <a:gd name="T13" fmla="*/ 2 h 2"/>
                        <a:gd name="T14" fmla="*/ 4 w 4"/>
                        <a:gd name="T15" fmla="*/ 1 h 2"/>
                        <a:gd name="T16" fmla="*/ 4 w 4"/>
                        <a:gd name="T17" fmla="*/ 0 h 2"/>
                        <a:gd name="T18" fmla="*/ 3 w 4"/>
                        <a:gd name="T19" fmla="*/ 0 h 2"/>
                        <a:gd name="T20" fmla="*/ 2 w 4"/>
                        <a:gd name="T21" fmla="*/ 0 h 2"/>
                        <a:gd name="T22" fmla="*/ 1 w 4"/>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1" y="0"/>
                          </a:moveTo>
                          <a:lnTo>
                            <a:pt x="0" y="0"/>
                          </a:lnTo>
                          <a:lnTo>
                            <a:pt x="0" y="0"/>
                          </a:lnTo>
                          <a:lnTo>
                            <a:pt x="0" y="0"/>
                          </a:lnTo>
                          <a:lnTo>
                            <a:pt x="0" y="1"/>
                          </a:lnTo>
                          <a:lnTo>
                            <a:pt x="0" y="1"/>
                          </a:lnTo>
                          <a:lnTo>
                            <a:pt x="3" y="2"/>
                          </a:lnTo>
                          <a:lnTo>
                            <a:pt x="4" y="1"/>
                          </a:lnTo>
                          <a:lnTo>
                            <a:pt x="4" y="0"/>
                          </a:lnTo>
                          <a:lnTo>
                            <a:pt x="3" y="0"/>
                          </a:lnTo>
                          <a:lnTo>
                            <a:pt x="2"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nvGrpSpPr>
                <p:cNvPr id="1455" name="Gruppieren 1454">
                  <a:extLst>
                    <a:ext uri="{FF2B5EF4-FFF2-40B4-BE49-F238E27FC236}">
                      <a16:creationId xmlns:a16="http://schemas.microsoft.com/office/drawing/2014/main" id="{AAEC71E5-D5C2-462C-9EEB-78C712394FF3}"/>
                    </a:ext>
                  </a:extLst>
                </p:cNvPr>
                <p:cNvGrpSpPr/>
                <p:nvPr/>
              </p:nvGrpSpPr>
              <p:grpSpPr>
                <a:xfrm>
                  <a:off x="8248139" y="3942585"/>
                  <a:ext cx="239330" cy="287752"/>
                  <a:chOff x="8248139" y="3942585"/>
                  <a:chExt cx="239330" cy="287752"/>
                </a:xfrm>
                <a:grpFill/>
              </p:grpSpPr>
              <p:sp>
                <p:nvSpPr>
                  <p:cNvPr id="1353" name="Freeform 164">
                    <a:extLst>
                      <a:ext uri="{FF2B5EF4-FFF2-40B4-BE49-F238E27FC236}">
                        <a16:creationId xmlns:a16="http://schemas.microsoft.com/office/drawing/2014/main" id="{9E13890A-85D5-4E41-BFC1-C1DA6A390986}"/>
                      </a:ext>
                    </a:extLst>
                  </p:cNvPr>
                  <p:cNvSpPr>
                    <a:spLocks/>
                  </p:cNvSpPr>
                  <p:nvPr/>
                </p:nvSpPr>
                <p:spPr bwMode="gray">
                  <a:xfrm>
                    <a:off x="8438961" y="4194773"/>
                    <a:ext cx="19407" cy="35564"/>
                  </a:xfrm>
                  <a:custGeom>
                    <a:avLst/>
                    <a:gdLst>
                      <a:gd name="T0" fmla="*/ 2 w 6"/>
                      <a:gd name="T1" fmla="*/ 1 h 11"/>
                      <a:gd name="T2" fmla="*/ 2 w 6"/>
                      <a:gd name="T3" fmla="*/ 0 h 11"/>
                      <a:gd name="T4" fmla="*/ 3 w 6"/>
                      <a:gd name="T5" fmla="*/ 1 h 11"/>
                      <a:gd name="T6" fmla="*/ 4 w 6"/>
                      <a:gd name="T7" fmla="*/ 2 h 11"/>
                      <a:gd name="T8" fmla="*/ 6 w 6"/>
                      <a:gd name="T9" fmla="*/ 3 h 11"/>
                      <a:gd name="T10" fmla="*/ 6 w 6"/>
                      <a:gd name="T11" fmla="*/ 5 h 11"/>
                      <a:gd name="T12" fmla="*/ 5 w 6"/>
                      <a:gd name="T13" fmla="*/ 6 h 11"/>
                      <a:gd name="T14" fmla="*/ 4 w 6"/>
                      <a:gd name="T15" fmla="*/ 7 h 11"/>
                      <a:gd name="T16" fmla="*/ 4 w 6"/>
                      <a:gd name="T17" fmla="*/ 11 h 11"/>
                      <a:gd name="T18" fmla="*/ 3 w 6"/>
                      <a:gd name="T19" fmla="*/ 10 h 11"/>
                      <a:gd name="T20" fmla="*/ 3 w 6"/>
                      <a:gd name="T21" fmla="*/ 6 h 11"/>
                      <a:gd name="T22" fmla="*/ 2 w 6"/>
                      <a:gd name="T23" fmla="*/ 5 h 11"/>
                      <a:gd name="T24" fmla="*/ 2 w 6"/>
                      <a:gd name="T25" fmla="*/ 3 h 11"/>
                      <a:gd name="T26" fmla="*/ 1 w 6"/>
                      <a:gd name="T27" fmla="*/ 3 h 11"/>
                      <a:gd name="T28" fmla="*/ 0 w 6"/>
                      <a:gd name="T29" fmla="*/ 1 h 11"/>
                      <a:gd name="T30" fmla="*/ 0 w 6"/>
                      <a:gd name="T31" fmla="*/ 1 h 11"/>
                      <a:gd name="T32" fmla="*/ 2 w 6"/>
                      <a:gd name="T3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1">
                        <a:moveTo>
                          <a:pt x="2" y="1"/>
                        </a:moveTo>
                        <a:lnTo>
                          <a:pt x="2" y="0"/>
                        </a:lnTo>
                        <a:lnTo>
                          <a:pt x="3" y="1"/>
                        </a:lnTo>
                        <a:lnTo>
                          <a:pt x="4" y="2"/>
                        </a:lnTo>
                        <a:lnTo>
                          <a:pt x="6" y="3"/>
                        </a:lnTo>
                        <a:lnTo>
                          <a:pt x="6" y="5"/>
                        </a:lnTo>
                        <a:lnTo>
                          <a:pt x="5" y="6"/>
                        </a:lnTo>
                        <a:lnTo>
                          <a:pt x="4" y="7"/>
                        </a:lnTo>
                        <a:lnTo>
                          <a:pt x="4" y="11"/>
                        </a:lnTo>
                        <a:lnTo>
                          <a:pt x="3" y="10"/>
                        </a:lnTo>
                        <a:lnTo>
                          <a:pt x="3" y="6"/>
                        </a:lnTo>
                        <a:lnTo>
                          <a:pt x="2" y="5"/>
                        </a:lnTo>
                        <a:lnTo>
                          <a:pt x="2" y="3"/>
                        </a:lnTo>
                        <a:lnTo>
                          <a:pt x="1" y="3"/>
                        </a:lnTo>
                        <a:lnTo>
                          <a:pt x="0" y="1"/>
                        </a:lnTo>
                        <a:lnTo>
                          <a:pt x="0" y="1"/>
                        </a:lnTo>
                        <a:lnTo>
                          <a:pt x="2"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4" name="Freeform 165">
                    <a:extLst>
                      <a:ext uri="{FF2B5EF4-FFF2-40B4-BE49-F238E27FC236}">
                        <a16:creationId xmlns:a16="http://schemas.microsoft.com/office/drawing/2014/main" id="{4E911102-A603-4BF3-9D75-B213F46BC1D0}"/>
                      </a:ext>
                    </a:extLst>
                  </p:cNvPr>
                  <p:cNvSpPr>
                    <a:spLocks/>
                  </p:cNvSpPr>
                  <p:nvPr/>
                </p:nvSpPr>
                <p:spPr bwMode="gray">
                  <a:xfrm>
                    <a:off x="8403385" y="4194773"/>
                    <a:ext cx="38812" cy="29100"/>
                  </a:xfrm>
                  <a:custGeom>
                    <a:avLst/>
                    <a:gdLst>
                      <a:gd name="T0" fmla="*/ 4 w 12"/>
                      <a:gd name="T1" fmla="*/ 0 h 9"/>
                      <a:gd name="T2" fmla="*/ 4 w 12"/>
                      <a:gd name="T3" fmla="*/ 1 h 9"/>
                      <a:gd name="T4" fmla="*/ 5 w 12"/>
                      <a:gd name="T5" fmla="*/ 2 h 9"/>
                      <a:gd name="T6" fmla="*/ 6 w 12"/>
                      <a:gd name="T7" fmla="*/ 2 h 9"/>
                      <a:gd name="T8" fmla="*/ 7 w 12"/>
                      <a:gd name="T9" fmla="*/ 3 h 9"/>
                      <a:gd name="T10" fmla="*/ 7 w 12"/>
                      <a:gd name="T11" fmla="*/ 3 h 9"/>
                      <a:gd name="T12" fmla="*/ 7 w 12"/>
                      <a:gd name="T13" fmla="*/ 3 h 9"/>
                      <a:gd name="T14" fmla="*/ 9 w 12"/>
                      <a:gd name="T15" fmla="*/ 3 h 9"/>
                      <a:gd name="T16" fmla="*/ 9 w 12"/>
                      <a:gd name="T17" fmla="*/ 2 h 9"/>
                      <a:gd name="T18" fmla="*/ 10 w 12"/>
                      <a:gd name="T19" fmla="*/ 2 h 9"/>
                      <a:gd name="T20" fmla="*/ 10 w 12"/>
                      <a:gd name="T21" fmla="*/ 3 h 9"/>
                      <a:gd name="T22" fmla="*/ 11 w 12"/>
                      <a:gd name="T23" fmla="*/ 5 h 9"/>
                      <a:gd name="T24" fmla="*/ 12 w 12"/>
                      <a:gd name="T25" fmla="*/ 8 h 9"/>
                      <a:gd name="T26" fmla="*/ 11 w 12"/>
                      <a:gd name="T27" fmla="*/ 9 h 9"/>
                      <a:gd name="T28" fmla="*/ 9 w 12"/>
                      <a:gd name="T29" fmla="*/ 8 h 9"/>
                      <a:gd name="T30" fmla="*/ 7 w 12"/>
                      <a:gd name="T31" fmla="*/ 9 h 9"/>
                      <a:gd name="T32" fmla="*/ 6 w 12"/>
                      <a:gd name="T33" fmla="*/ 9 h 9"/>
                      <a:gd name="T34" fmla="*/ 4 w 12"/>
                      <a:gd name="T35" fmla="*/ 7 h 9"/>
                      <a:gd name="T36" fmla="*/ 0 w 12"/>
                      <a:gd name="T37" fmla="*/ 6 h 9"/>
                      <a:gd name="T38" fmla="*/ 0 w 12"/>
                      <a:gd name="T39" fmla="*/ 4 h 9"/>
                      <a:gd name="T40" fmla="*/ 1 w 12"/>
                      <a:gd name="T41" fmla="*/ 5 h 9"/>
                      <a:gd name="T42" fmla="*/ 2 w 12"/>
                      <a:gd name="T43" fmla="*/ 3 h 9"/>
                      <a:gd name="T44" fmla="*/ 1 w 12"/>
                      <a:gd name="T45" fmla="*/ 3 h 9"/>
                      <a:gd name="T46" fmla="*/ 0 w 12"/>
                      <a:gd name="T47" fmla="*/ 2 h 9"/>
                      <a:gd name="T48" fmla="*/ 1 w 12"/>
                      <a:gd name="T49" fmla="*/ 1 h 9"/>
                      <a:gd name="T50" fmla="*/ 3 w 12"/>
                      <a:gd name="T51" fmla="*/ 1 h 9"/>
                      <a:gd name="T52" fmla="*/ 4 w 12"/>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9">
                        <a:moveTo>
                          <a:pt x="4" y="0"/>
                        </a:moveTo>
                        <a:lnTo>
                          <a:pt x="4" y="1"/>
                        </a:lnTo>
                        <a:lnTo>
                          <a:pt x="5" y="2"/>
                        </a:lnTo>
                        <a:lnTo>
                          <a:pt x="6" y="2"/>
                        </a:lnTo>
                        <a:lnTo>
                          <a:pt x="7" y="3"/>
                        </a:lnTo>
                        <a:lnTo>
                          <a:pt x="7" y="3"/>
                        </a:lnTo>
                        <a:lnTo>
                          <a:pt x="7" y="3"/>
                        </a:lnTo>
                        <a:lnTo>
                          <a:pt x="9" y="3"/>
                        </a:lnTo>
                        <a:lnTo>
                          <a:pt x="9" y="2"/>
                        </a:lnTo>
                        <a:lnTo>
                          <a:pt x="10" y="2"/>
                        </a:lnTo>
                        <a:lnTo>
                          <a:pt x="10" y="3"/>
                        </a:lnTo>
                        <a:lnTo>
                          <a:pt x="11" y="5"/>
                        </a:lnTo>
                        <a:lnTo>
                          <a:pt x="12" y="8"/>
                        </a:lnTo>
                        <a:lnTo>
                          <a:pt x="11" y="9"/>
                        </a:lnTo>
                        <a:lnTo>
                          <a:pt x="9" y="8"/>
                        </a:lnTo>
                        <a:lnTo>
                          <a:pt x="7" y="9"/>
                        </a:lnTo>
                        <a:lnTo>
                          <a:pt x="6" y="9"/>
                        </a:lnTo>
                        <a:lnTo>
                          <a:pt x="4" y="7"/>
                        </a:lnTo>
                        <a:lnTo>
                          <a:pt x="0" y="6"/>
                        </a:lnTo>
                        <a:lnTo>
                          <a:pt x="0" y="4"/>
                        </a:lnTo>
                        <a:lnTo>
                          <a:pt x="1" y="5"/>
                        </a:lnTo>
                        <a:lnTo>
                          <a:pt x="2" y="3"/>
                        </a:lnTo>
                        <a:lnTo>
                          <a:pt x="1" y="3"/>
                        </a:lnTo>
                        <a:lnTo>
                          <a:pt x="0" y="2"/>
                        </a:lnTo>
                        <a:lnTo>
                          <a:pt x="1" y="1"/>
                        </a:lnTo>
                        <a:lnTo>
                          <a:pt x="3" y="1"/>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5" name="Freeform 166">
                    <a:extLst>
                      <a:ext uri="{FF2B5EF4-FFF2-40B4-BE49-F238E27FC236}">
                        <a16:creationId xmlns:a16="http://schemas.microsoft.com/office/drawing/2014/main" id="{E4AD8B41-35DE-40BF-ABFA-0C428807E528}"/>
                      </a:ext>
                    </a:extLst>
                  </p:cNvPr>
                  <p:cNvSpPr>
                    <a:spLocks/>
                  </p:cNvSpPr>
                  <p:nvPr/>
                </p:nvSpPr>
                <p:spPr bwMode="gray">
                  <a:xfrm>
                    <a:off x="8335464" y="4136575"/>
                    <a:ext cx="58216" cy="51730"/>
                  </a:xfrm>
                  <a:custGeom>
                    <a:avLst/>
                    <a:gdLst>
                      <a:gd name="T0" fmla="*/ 5 w 18"/>
                      <a:gd name="T1" fmla="*/ 2 h 16"/>
                      <a:gd name="T2" fmla="*/ 6 w 18"/>
                      <a:gd name="T3" fmla="*/ 2 h 16"/>
                      <a:gd name="T4" fmla="*/ 10 w 18"/>
                      <a:gd name="T5" fmla="*/ 1 h 16"/>
                      <a:gd name="T6" fmla="*/ 12 w 18"/>
                      <a:gd name="T7" fmla="*/ 3 h 16"/>
                      <a:gd name="T8" fmla="*/ 13 w 18"/>
                      <a:gd name="T9" fmla="*/ 2 h 16"/>
                      <a:gd name="T10" fmla="*/ 13 w 18"/>
                      <a:gd name="T11" fmla="*/ 0 h 16"/>
                      <a:gd name="T12" fmla="*/ 14 w 18"/>
                      <a:gd name="T13" fmla="*/ 0 h 16"/>
                      <a:gd name="T14" fmla="*/ 16 w 18"/>
                      <a:gd name="T15" fmla="*/ 4 h 16"/>
                      <a:gd name="T16" fmla="*/ 16 w 18"/>
                      <a:gd name="T17" fmla="*/ 6 h 16"/>
                      <a:gd name="T18" fmla="*/ 17 w 18"/>
                      <a:gd name="T19" fmla="*/ 8 h 16"/>
                      <a:gd name="T20" fmla="*/ 17 w 18"/>
                      <a:gd name="T21" fmla="*/ 8 h 16"/>
                      <a:gd name="T22" fmla="*/ 18 w 18"/>
                      <a:gd name="T23" fmla="*/ 9 h 16"/>
                      <a:gd name="T24" fmla="*/ 18 w 18"/>
                      <a:gd name="T25" fmla="*/ 10 h 16"/>
                      <a:gd name="T26" fmla="*/ 17 w 18"/>
                      <a:gd name="T27" fmla="*/ 10 h 16"/>
                      <a:gd name="T28" fmla="*/ 17 w 18"/>
                      <a:gd name="T29" fmla="*/ 12 h 16"/>
                      <a:gd name="T30" fmla="*/ 17 w 18"/>
                      <a:gd name="T31" fmla="*/ 15 h 16"/>
                      <a:gd name="T32" fmla="*/ 14 w 18"/>
                      <a:gd name="T33" fmla="*/ 15 h 16"/>
                      <a:gd name="T34" fmla="*/ 13 w 18"/>
                      <a:gd name="T35" fmla="*/ 16 h 16"/>
                      <a:gd name="T36" fmla="*/ 12 w 18"/>
                      <a:gd name="T37" fmla="*/ 16 h 16"/>
                      <a:gd name="T38" fmla="*/ 9 w 18"/>
                      <a:gd name="T39" fmla="*/ 15 h 16"/>
                      <a:gd name="T40" fmla="*/ 6 w 18"/>
                      <a:gd name="T41" fmla="*/ 15 h 16"/>
                      <a:gd name="T42" fmla="*/ 6 w 18"/>
                      <a:gd name="T43" fmla="*/ 14 h 16"/>
                      <a:gd name="T44" fmla="*/ 8 w 18"/>
                      <a:gd name="T45" fmla="*/ 13 h 16"/>
                      <a:gd name="T46" fmla="*/ 6 w 18"/>
                      <a:gd name="T47" fmla="*/ 13 h 16"/>
                      <a:gd name="T48" fmla="*/ 3 w 18"/>
                      <a:gd name="T49" fmla="*/ 11 h 16"/>
                      <a:gd name="T50" fmla="*/ 2 w 18"/>
                      <a:gd name="T51" fmla="*/ 10 h 16"/>
                      <a:gd name="T52" fmla="*/ 1 w 18"/>
                      <a:gd name="T53" fmla="*/ 8 h 16"/>
                      <a:gd name="T54" fmla="*/ 2 w 18"/>
                      <a:gd name="T55" fmla="*/ 7 h 16"/>
                      <a:gd name="T56" fmla="*/ 1 w 18"/>
                      <a:gd name="T57" fmla="*/ 6 h 16"/>
                      <a:gd name="T58" fmla="*/ 1 w 18"/>
                      <a:gd name="T59" fmla="*/ 6 h 16"/>
                      <a:gd name="T60" fmla="*/ 1 w 18"/>
                      <a:gd name="T61" fmla="*/ 5 h 16"/>
                      <a:gd name="T62" fmla="*/ 0 w 18"/>
                      <a:gd name="T63" fmla="*/ 4 h 16"/>
                      <a:gd name="T64" fmla="*/ 0 w 18"/>
                      <a:gd name="T65" fmla="*/ 3 h 16"/>
                      <a:gd name="T66" fmla="*/ 2 w 18"/>
                      <a:gd name="T67" fmla="*/ 3 h 16"/>
                      <a:gd name="T68" fmla="*/ 3 w 18"/>
                      <a:gd name="T69" fmla="*/ 3 h 16"/>
                      <a:gd name="T70" fmla="*/ 5 w 18"/>
                      <a:gd name="T7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16">
                        <a:moveTo>
                          <a:pt x="5" y="2"/>
                        </a:moveTo>
                        <a:lnTo>
                          <a:pt x="6" y="2"/>
                        </a:lnTo>
                        <a:lnTo>
                          <a:pt x="10" y="1"/>
                        </a:lnTo>
                        <a:lnTo>
                          <a:pt x="12" y="3"/>
                        </a:lnTo>
                        <a:lnTo>
                          <a:pt x="13" y="2"/>
                        </a:lnTo>
                        <a:lnTo>
                          <a:pt x="13" y="0"/>
                        </a:lnTo>
                        <a:lnTo>
                          <a:pt x="14" y="0"/>
                        </a:lnTo>
                        <a:lnTo>
                          <a:pt x="16" y="4"/>
                        </a:lnTo>
                        <a:lnTo>
                          <a:pt x="16" y="6"/>
                        </a:lnTo>
                        <a:lnTo>
                          <a:pt x="17" y="8"/>
                        </a:lnTo>
                        <a:lnTo>
                          <a:pt x="17" y="8"/>
                        </a:lnTo>
                        <a:lnTo>
                          <a:pt x="18" y="9"/>
                        </a:lnTo>
                        <a:lnTo>
                          <a:pt x="18" y="10"/>
                        </a:lnTo>
                        <a:lnTo>
                          <a:pt x="17" y="10"/>
                        </a:lnTo>
                        <a:lnTo>
                          <a:pt x="17" y="12"/>
                        </a:lnTo>
                        <a:lnTo>
                          <a:pt x="17" y="15"/>
                        </a:lnTo>
                        <a:lnTo>
                          <a:pt x="14" y="15"/>
                        </a:lnTo>
                        <a:lnTo>
                          <a:pt x="13" y="16"/>
                        </a:lnTo>
                        <a:lnTo>
                          <a:pt x="12" y="16"/>
                        </a:lnTo>
                        <a:lnTo>
                          <a:pt x="9" y="15"/>
                        </a:lnTo>
                        <a:lnTo>
                          <a:pt x="6" y="15"/>
                        </a:lnTo>
                        <a:lnTo>
                          <a:pt x="6" y="14"/>
                        </a:lnTo>
                        <a:lnTo>
                          <a:pt x="8" y="13"/>
                        </a:lnTo>
                        <a:lnTo>
                          <a:pt x="6" y="13"/>
                        </a:lnTo>
                        <a:lnTo>
                          <a:pt x="3" y="11"/>
                        </a:lnTo>
                        <a:lnTo>
                          <a:pt x="2" y="10"/>
                        </a:lnTo>
                        <a:lnTo>
                          <a:pt x="1" y="8"/>
                        </a:lnTo>
                        <a:lnTo>
                          <a:pt x="2" y="7"/>
                        </a:lnTo>
                        <a:lnTo>
                          <a:pt x="1" y="6"/>
                        </a:lnTo>
                        <a:lnTo>
                          <a:pt x="1" y="6"/>
                        </a:lnTo>
                        <a:lnTo>
                          <a:pt x="1" y="5"/>
                        </a:lnTo>
                        <a:lnTo>
                          <a:pt x="0" y="4"/>
                        </a:lnTo>
                        <a:lnTo>
                          <a:pt x="0" y="3"/>
                        </a:lnTo>
                        <a:lnTo>
                          <a:pt x="2" y="3"/>
                        </a:lnTo>
                        <a:lnTo>
                          <a:pt x="3" y="3"/>
                        </a:lnTo>
                        <a:lnTo>
                          <a:pt x="5"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6" name="Freeform 167">
                    <a:extLst>
                      <a:ext uri="{FF2B5EF4-FFF2-40B4-BE49-F238E27FC236}">
                        <a16:creationId xmlns:a16="http://schemas.microsoft.com/office/drawing/2014/main" id="{937C258F-E9A3-44EE-89B5-9681BFBD1256}"/>
                      </a:ext>
                    </a:extLst>
                  </p:cNvPr>
                  <p:cNvSpPr>
                    <a:spLocks/>
                  </p:cNvSpPr>
                  <p:nvPr/>
                </p:nvSpPr>
                <p:spPr bwMode="gray">
                  <a:xfrm>
                    <a:off x="8383978" y="4175372"/>
                    <a:ext cx="16169" cy="42031"/>
                  </a:xfrm>
                  <a:custGeom>
                    <a:avLst/>
                    <a:gdLst>
                      <a:gd name="T0" fmla="*/ 3 w 5"/>
                      <a:gd name="T1" fmla="*/ 4 h 13"/>
                      <a:gd name="T2" fmla="*/ 3 w 5"/>
                      <a:gd name="T3" fmla="*/ 2 h 13"/>
                      <a:gd name="T4" fmla="*/ 4 w 5"/>
                      <a:gd name="T5" fmla="*/ 0 h 13"/>
                      <a:gd name="T6" fmla="*/ 4 w 5"/>
                      <a:gd name="T7" fmla="*/ 0 h 13"/>
                      <a:gd name="T8" fmla="*/ 5 w 5"/>
                      <a:gd name="T9" fmla="*/ 5 h 13"/>
                      <a:gd name="T10" fmla="*/ 3 w 5"/>
                      <a:gd name="T11" fmla="*/ 8 h 13"/>
                      <a:gd name="T12" fmla="*/ 3 w 5"/>
                      <a:gd name="T13" fmla="*/ 9 h 13"/>
                      <a:gd name="T14" fmla="*/ 2 w 5"/>
                      <a:gd name="T15" fmla="*/ 10 h 13"/>
                      <a:gd name="T16" fmla="*/ 2 w 5"/>
                      <a:gd name="T17" fmla="*/ 12 h 13"/>
                      <a:gd name="T18" fmla="*/ 1 w 5"/>
                      <a:gd name="T19" fmla="*/ 13 h 13"/>
                      <a:gd name="T20" fmla="*/ 1 w 5"/>
                      <a:gd name="T21" fmla="*/ 11 h 13"/>
                      <a:gd name="T22" fmla="*/ 0 w 5"/>
                      <a:gd name="T23" fmla="*/ 9 h 13"/>
                      <a:gd name="T24" fmla="*/ 0 w 5"/>
                      <a:gd name="T25" fmla="*/ 8 h 13"/>
                      <a:gd name="T26" fmla="*/ 1 w 5"/>
                      <a:gd name="T27" fmla="*/ 6 h 13"/>
                      <a:gd name="T28" fmla="*/ 2 w 5"/>
                      <a:gd name="T29" fmla="*/ 4 h 13"/>
                      <a:gd name="T30" fmla="*/ 3 w 5"/>
                      <a:gd name="T3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3">
                        <a:moveTo>
                          <a:pt x="3" y="4"/>
                        </a:moveTo>
                        <a:lnTo>
                          <a:pt x="3" y="2"/>
                        </a:lnTo>
                        <a:lnTo>
                          <a:pt x="4" y="0"/>
                        </a:lnTo>
                        <a:lnTo>
                          <a:pt x="4" y="0"/>
                        </a:lnTo>
                        <a:lnTo>
                          <a:pt x="5" y="5"/>
                        </a:lnTo>
                        <a:lnTo>
                          <a:pt x="3" y="8"/>
                        </a:lnTo>
                        <a:lnTo>
                          <a:pt x="3" y="9"/>
                        </a:lnTo>
                        <a:lnTo>
                          <a:pt x="2" y="10"/>
                        </a:lnTo>
                        <a:lnTo>
                          <a:pt x="2" y="12"/>
                        </a:lnTo>
                        <a:lnTo>
                          <a:pt x="1" y="13"/>
                        </a:lnTo>
                        <a:lnTo>
                          <a:pt x="1" y="11"/>
                        </a:lnTo>
                        <a:lnTo>
                          <a:pt x="0" y="9"/>
                        </a:lnTo>
                        <a:lnTo>
                          <a:pt x="0" y="8"/>
                        </a:lnTo>
                        <a:lnTo>
                          <a:pt x="1" y="6"/>
                        </a:lnTo>
                        <a:lnTo>
                          <a:pt x="2" y="4"/>
                        </a:lnTo>
                        <a:lnTo>
                          <a:pt x="3"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7" name="Freeform 168">
                    <a:extLst>
                      <a:ext uri="{FF2B5EF4-FFF2-40B4-BE49-F238E27FC236}">
                        <a16:creationId xmlns:a16="http://schemas.microsoft.com/office/drawing/2014/main" id="{FAE5A253-F97C-4E28-83CA-084FF322C51E}"/>
                      </a:ext>
                    </a:extLst>
                  </p:cNvPr>
                  <p:cNvSpPr>
                    <a:spLocks/>
                  </p:cNvSpPr>
                  <p:nvPr/>
                </p:nvSpPr>
                <p:spPr bwMode="gray">
                  <a:xfrm>
                    <a:off x="8396913" y="4088077"/>
                    <a:ext cx="90556" cy="103463"/>
                  </a:xfrm>
                  <a:custGeom>
                    <a:avLst/>
                    <a:gdLst>
                      <a:gd name="T0" fmla="*/ 10 w 28"/>
                      <a:gd name="T1" fmla="*/ 5 h 32"/>
                      <a:gd name="T2" fmla="*/ 14 w 28"/>
                      <a:gd name="T3" fmla="*/ 6 h 32"/>
                      <a:gd name="T4" fmla="*/ 13 w 28"/>
                      <a:gd name="T5" fmla="*/ 9 h 32"/>
                      <a:gd name="T6" fmla="*/ 13 w 28"/>
                      <a:gd name="T7" fmla="*/ 10 h 32"/>
                      <a:gd name="T8" fmla="*/ 13 w 28"/>
                      <a:gd name="T9" fmla="*/ 12 h 32"/>
                      <a:gd name="T10" fmla="*/ 15 w 28"/>
                      <a:gd name="T11" fmla="*/ 12 h 32"/>
                      <a:gd name="T12" fmla="*/ 16 w 28"/>
                      <a:gd name="T13" fmla="*/ 9 h 32"/>
                      <a:gd name="T14" fmla="*/ 16 w 28"/>
                      <a:gd name="T15" fmla="*/ 8 h 32"/>
                      <a:gd name="T16" fmla="*/ 16 w 28"/>
                      <a:gd name="T17" fmla="*/ 7 h 32"/>
                      <a:gd name="T18" fmla="*/ 18 w 28"/>
                      <a:gd name="T19" fmla="*/ 12 h 32"/>
                      <a:gd name="T20" fmla="*/ 17 w 28"/>
                      <a:gd name="T21" fmla="*/ 13 h 32"/>
                      <a:gd name="T22" fmla="*/ 17 w 28"/>
                      <a:gd name="T23" fmla="*/ 13 h 32"/>
                      <a:gd name="T24" fmla="*/ 19 w 28"/>
                      <a:gd name="T25" fmla="*/ 6 h 32"/>
                      <a:gd name="T26" fmla="*/ 16 w 28"/>
                      <a:gd name="T27" fmla="*/ 5 h 32"/>
                      <a:gd name="T28" fmla="*/ 18 w 28"/>
                      <a:gd name="T29" fmla="*/ 2 h 32"/>
                      <a:gd name="T30" fmla="*/ 21 w 28"/>
                      <a:gd name="T31" fmla="*/ 1 h 32"/>
                      <a:gd name="T32" fmla="*/ 25 w 28"/>
                      <a:gd name="T33" fmla="*/ 2 h 32"/>
                      <a:gd name="T34" fmla="*/ 26 w 28"/>
                      <a:gd name="T35" fmla="*/ 6 h 32"/>
                      <a:gd name="T36" fmla="*/ 27 w 28"/>
                      <a:gd name="T37" fmla="*/ 9 h 32"/>
                      <a:gd name="T38" fmla="*/ 27 w 28"/>
                      <a:gd name="T39" fmla="*/ 11 h 32"/>
                      <a:gd name="T40" fmla="*/ 26 w 28"/>
                      <a:gd name="T41" fmla="*/ 14 h 32"/>
                      <a:gd name="T42" fmla="*/ 24 w 28"/>
                      <a:gd name="T43" fmla="*/ 15 h 32"/>
                      <a:gd name="T44" fmla="*/ 21 w 28"/>
                      <a:gd name="T45" fmla="*/ 18 h 32"/>
                      <a:gd name="T46" fmla="*/ 23 w 28"/>
                      <a:gd name="T47" fmla="*/ 21 h 32"/>
                      <a:gd name="T48" fmla="*/ 24 w 28"/>
                      <a:gd name="T49" fmla="*/ 25 h 32"/>
                      <a:gd name="T50" fmla="*/ 20 w 28"/>
                      <a:gd name="T51" fmla="*/ 27 h 32"/>
                      <a:gd name="T52" fmla="*/ 20 w 28"/>
                      <a:gd name="T53" fmla="*/ 29 h 32"/>
                      <a:gd name="T54" fmla="*/ 20 w 28"/>
                      <a:gd name="T55" fmla="*/ 30 h 32"/>
                      <a:gd name="T56" fmla="*/ 20 w 28"/>
                      <a:gd name="T57" fmla="*/ 32 h 32"/>
                      <a:gd name="T58" fmla="*/ 17 w 28"/>
                      <a:gd name="T59" fmla="*/ 32 h 32"/>
                      <a:gd name="T60" fmla="*/ 12 w 28"/>
                      <a:gd name="T61" fmla="*/ 30 h 32"/>
                      <a:gd name="T62" fmla="*/ 13 w 28"/>
                      <a:gd name="T63" fmla="*/ 30 h 32"/>
                      <a:gd name="T64" fmla="*/ 13 w 28"/>
                      <a:gd name="T65" fmla="*/ 29 h 32"/>
                      <a:gd name="T66" fmla="*/ 9 w 28"/>
                      <a:gd name="T67" fmla="*/ 26 h 32"/>
                      <a:gd name="T68" fmla="*/ 6 w 28"/>
                      <a:gd name="T69" fmla="*/ 24 h 32"/>
                      <a:gd name="T70" fmla="*/ 4 w 28"/>
                      <a:gd name="T71" fmla="*/ 23 h 32"/>
                      <a:gd name="T72" fmla="*/ 4 w 28"/>
                      <a:gd name="T73" fmla="*/ 22 h 32"/>
                      <a:gd name="T74" fmla="*/ 4 w 28"/>
                      <a:gd name="T75" fmla="*/ 15 h 32"/>
                      <a:gd name="T76" fmla="*/ 2 w 28"/>
                      <a:gd name="T77" fmla="*/ 14 h 32"/>
                      <a:gd name="T78" fmla="*/ 2 w 28"/>
                      <a:gd name="T79" fmla="*/ 13 h 32"/>
                      <a:gd name="T80" fmla="*/ 0 w 28"/>
                      <a:gd name="T81" fmla="*/ 12 h 32"/>
                      <a:gd name="T82" fmla="*/ 6 w 28"/>
                      <a:gd name="T83" fmla="*/ 12 h 32"/>
                      <a:gd name="T84" fmla="*/ 8 w 28"/>
                      <a:gd name="T85" fmla="*/ 9 h 32"/>
                      <a:gd name="T86" fmla="*/ 10 w 28"/>
                      <a:gd name="T87" fmla="*/ 8 h 32"/>
                      <a:gd name="T88" fmla="*/ 8 w 28"/>
                      <a:gd name="T89"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32">
                        <a:moveTo>
                          <a:pt x="8" y="5"/>
                        </a:moveTo>
                        <a:lnTo>
                          <a:pt x="10" y="5"/>
                        </a:lnTo>
                        <a:lnTo>
                          <a:pt x="14" y="5"/>
                        </a:lnTo>
                        <a:lnTo>
                          <a:pt x="14" y="6"/>
                        </a:lnTo>
                        <a:lnTo>
                          <a:pt x="13" y="7"/>
                        </a:lnTo>
                        <a:lnTo>
                          <a:pt x="13" y="9"/>
                        </a:lnTo>
                        <a:lnTo>
                          <a:pt x="12" y="10"/>
                        </a:lnTo>
                        <a:lnTo>
                          <a:pt x="13" y="10"/>
                        </a:lnTo>
                        <a:lnTo>
                          <a:pt x="13" y="10"/>
                        </a:lnTo>
                        <a:lnTo>
                          <a:pt x="13" y="12"/>
                        </a:lnTo>
                        <a:lnTo>
                          <a:pt x="14" y="13"/>
                        </a:lnTo>
                        <a:lnTo>
                          <a:pt x="15" y="12"/>
                        </a:lnTo>
                        <a:lnTo>
                          <a:pt x="16" y="10"/>
                        </a:lnTo>
                        <a:lnTo>
                          <a:pt x="16" y="9"/>
                        </a:lnTo>
                        <a:lnTo>
                          <a:pt x="16" y="8"/>
                        </a:lnTo>
                        <a:lnTo>
                          <a:pt x="16" y="8"/>
                        </a:lnTo>
                        <a:lnTo>
                          <a:pt x="16" y="7"/>
                        </a:lnTo>
                        <a:lnTo>
                          <a:pt x="16" y="7"/>
                        </a:lnTo>
                        <a:lnTo>
                          <a:pt x="18" y="10"/>
                        </a:lnTo>
                        <a:lnTo>
                          <a:pt x="18" y="12"/>
                        </a:lnTo>
                        <a:lnTo>
                          <a:pt x="17" y="12"/>
                        </a:lnTo>
                        <a:lnTo>
                          <a:pt x="17" y="13"/>
                        </a:lnTo>
                        <a:lnTo>
                          <a:pt x="17" y="13"/>
                        </a:lnTo>
                        <a:lnTo>
                          <a:pt x="17" y="13"/>
                        </a:lnTo>
                        <a:lnTo>
                          <a:pt x="18" y="13"/>
                        </a:lnTo>
                        <a:lnTo>
                          <a:pt x="19" y="6"/>
                        </a:lnTo>
                        <a:lnTo>
                          <a:pt x="18" y="6"/>
                        </a:lnTo>
                        <a:lnTo>
                          <a:pt x="16" y="5"/>
                        </a:lnTo>
                        <a:lnTo>
                          <a:pt x="16" y="4"/>
                        </a:lnTo>
                        <a:lnTo>
                          <a:pt x="18" y="2"/>
                        </a:lnTo>
                        <a:lnTo>
                          <a:pt x="21" y="1"/>
                        </a:lnTo>
                        <a:lnTo>
                          <a:pt x="21" y="1"/>
                        </a:lnTo>
                        <a:lnTo>
                          <a:pt x="23" y="0"/>
                        </a:lnTo>
                        <a:lnTo>
                          <a:pt x="25" y="2"/>
                        </a:lnTo>
                        <a:lnTo>
                          <a:pt x="26" y="6"/>
                        </a:lnTo>
                        <a:lnTo>
                          <a:pt x="26" y="6"/>
                        </a:lnTo>
                        <a:lnTo>
                          <a:pt x="26" y="8"/>
                        </a:lnTo>
                        <a:lnTo>
                          <a:pt x="27" y="9"/>
                        </a:lnTo>
                        <a:lnTo>
                          <a:pt x="28" y="9"/>
                        </a:lnTo>
                        <a:lnTo>
                          <a:pt x="27" y="11"/>
                        </a:lnTo>
                        <a:lnTo>
                          <a:pt x="28" y="14"/>
                        </a:lnTo>
                        <a:lnTo>
                          <a:pt x="26" y="14"/>
                        </a:lnTo>
                        <a:lnTo>
                          <a:pt x="25" y="15"/>
                        </a:lnTo>
                        <a:lnTo>
                          <a:pt x="24" y="15"/>
                        </a:lnTo>
                        <a:lnTo>
                          <a:pt x="22" y="17"/>
                        </a:lnTo>
                        <a:lnTo>
                          <a:pt x="21" y="18"/>
                        </a:lnTo>
                        <a:lnTo>
                          <a:pt x="21" y="20"/>
                        </a:lnTo>
                        <a:lnTo>
                          <a:pt x="23" y="21"/>
                        </a:lnTo>
                        <a:lnTo>
                          <a:pt x="25" y="22"/>
                        </a:lnTo>
                        <a:lnTo>
                          <a:pt x="24" y="25"/>
                        </a:lnTo>
                        <a:lnTo>
                          <a:pt x="20" y="26"/>
                        </a:lnTo>
                        <a:lnTo>
                          <a:pt x="20" y="27"/>
                        </a:lnTo>
                        <a:lnTo>
                          <a:pt x="20" y="29"/>
                        </a:lnTo>
                        <a:lnTo>
                          <a:pt x="20" y="29"/>
                        </a:lnTo>
                        <a:lnTo>
                          <a:pt x="20" y="30"/>
                        </a:lnTo>
                        <a:lnTo>
                          <a:pt x="20" y="30"/>
                        </a:lnTo>
                        <a:lnTo>
                          <a:pt x="20" y="30"/>
                        </a:lnTo>
                        <a:lnTo>
                          <a:pt x="20" y="32"/>
                        </a:lnTo>
                        <a:lnTo>
                          <a:pt x="18" y="32"/>
                        </a:lnTo>
                        <a:lnTo>
                          <a:pt x="17" y="32"/>
                        </a:lnTo>
                        <a:lnTo>
                          <a:pt x="13" y="31"/>
                        </a:lnTo>
                        <a:lnTo>
                          <a:pt x="12" y="30"/>
                        </a:lnTo>
                        <a:lnTo>
                          <a:pt x="12" y="30"/>
                        </a:lnTo>
                        <a:lnTo>
                          <a:pt x="13" y="30"/>
                        </a:lnTo>
                        <a:lnTo>
                          <a:pt x="13" y="29"/>
                        </a:lnTo>
                        <a:lnTo>
                          <a:pt x="13" y="29"/>
                        </a:lnTo>
                        <a:lnTo>
                          <a:pt x="13" y="27"/>
                        </a:lnTo>
                        <a:lnTo>
                          <a:pt x="9" y="26"/>
                        </a:lnTo>
                        <a:lnTo>
                          <a:pt x="6" y="27"/>
                        </a:lnTo>
                        <a:lnTo>
                          <a:pt x="6" y="24"/>
                        </a:lnTo>
                        <a:lnTo>
                          <a:pt x="4" y="23"/>
                        </a:lnTo>
                        <a:lnTo>
                          <a:pt x="4" y="23"/>
                        </a:lnTo>
                        <a:lnTo>
                          <a:pt x="4" y="22"/>
                        </a:lnTo>
                        <a:lnTo>
                          <a:pt x="4" y="22"/>
                        </a:lnTo>
                        <a:lnTo>
                          <a:pt x="4" y="21"/>
                        </a:lnTo>
                        <a:lnTo>
                          <a:pt x="4" y="15"/>
                        </a:lnTo>
                        <a:lnTo>
                          <a:pt x="4" y="14"/>
                        </a:lnTo>
                        <a:lnTo>
                          <a:pt x="2" y="14"/>
                        </a:lnTo>
                        <a:lnTo>
                          <a:pt x="1" y="14"/>
                        </a:lnTo>
                        <a:lnTo>
                          <a:pt x="2" y="13"/>
                        </a:lnTo>
                        <a:lnTo>
                          <a:pt x="0" y="13"/>
                        </a:lnTo>
                        <a:lnTo>
                          <a:pt x="0" y="12"/>
                        </a:lnTo>
                        <a:lnTo>
                          <a:pt x="2" y="12"/>
                        </a:lnTo>
                        <a:lnTo>
                          <a:pt x="6" y="12"/>
                        </a:lnTo>
                        <a:lnTo>
                          <a:pt x="7" y="11"/>
                        </a:lnTo>
                        <a:lnTo>
                          <a:pt x="8" y="9"/>
                        </a:lnTo>
                        <a:lnTo>
                          <a:pt x="9" y="9"/>
                        </a:lnTo>
                        <a:lnTo>
                          <a:pt x="10" y="8"/>
                        </a:lnTo>
                        <a:lnTo>
                          <a:pt x="10" y="6"/>
                        </a:lnTo>
                        <a:lnTo>
                          <a:pt x="8"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8" name="Freeform 169">
                    <a:extLst>
                      <a:ext uri="{FF2B5EF4-FFF2-40B4-BE49-F238E27FC236}">
                        <a16:creationId xmlns:a16="http://schemas.microsoft.com/office/drawing/2014/main" id="{2A4089EB-5A84-464E-BA7D-9BD03E084919}"/>
                      </a:ext>
                    </a:extLst>
                  </p:cNvPr>
                  <p:cNvSpPr>
                    <a:spLocks/>
                  </p:cNvSpPr>
                  <p:nvPr/>
                </p:nvSpPr>
                <p:spPr bwMode="gray">
                  <a:xfrm>
                    <a:off x="8248139" y="3942585"/>
                    <a:ext cx="142305" cy="261887"/>
                  </a:xfrm>
                  <a:custGeom>
                    <a:avLst/>
                    <a:gdLst>
                      <a:gd name="T0" fmla="*/ 13 w 44"/>
                      <a:gd name="T1" fmla="*/ 80 h 81"/>
                      <a:gd name="T2" fmla="*/ 22 w 44"/>
                      <a:gd name="T3" fmla="*/ 80 h 81"/>
                      <a:gd name="T4" fmla="*/ 23 w 44"/>
                      <a:gd name="T5" fmla="*/ 80 h 81"/>
                      <a:gd name="T6" fmla="*/ 24 w 44"/>
                      <a:gd name="T7" fmla="*/ 80 h 81"/>
                      <a:gd name="T8" fmla="*/ 26 w 44"/>
                      <a:gd name="T9" fmla="*/ 79 h 81"/>
                      <a:gd name="T10" fmla="*/ 24 w 44"/>
                      <a:gd name="T11" fmla="*/ 77 h 81"/>
                      <a:gd name="T12" fmla="*/ 22 w 44"/>
                      <a:gd name="T13" fmla="*/ 75 h 81"/>
                      <a:gd name="T14" fmla="*/ 24 w 44"/>
                      <a:gd name="T15" fmla="*/ 71 h 81"/>
                      <a:gd name="T16" fmla="*/ 24 w 44"/>
                      <a:gd name="T17" fmla="*/ 70 h 81"/>
                      <a:gd name="T18" fmla="*/ 24 w 44"/>
                      <a:gd name="T19" fmla="*/ 64 h 81"/>
                      <a:gd name="T20" fmla="*/ 26 w 44"/>
                      <a:gd name="T21" fmla="*/ 60 h 81"/>
                      <a:gd name="T22" fmla="*/ 24 w 44"/>
                      <a:gd name="T23" fmla="*/ 57 h 81"/>
                      <a:gd name="T24" fmla="*/ 29 w 44"/>
                      <a:gd name="T25" fmla="*/ 57 h 81"/>
                      <a:gd name="T26" fmla="*/ 28 w 44"/>
                      <a:gd name="T27" fmla="*/ 53 h 81"/>
                      <a:gd name="T28" fmla="*/ 33 w 44"/>
                      <a:gd name="T29" fmla="*/ 53 h 81"/>
                      <a:gd name="T30" fmla="*/ 34 w 44"/>
                      <a:gd name="T31" fmla="*/ 47 h 81"/>
                      <a:gd name="T32" fmla="*/ 37 w 44"/>
                      <a:gd name="T33" fmla="*/ 43 h 81"/>
                      <a:gd name="T34" fmla="*/ 38 w 44"/>
                      <a:gd name="T35" fmla="*/ 46 h 81"/>
                      <a:gd name="T36" fmla="*/ 40 w 44"/>
                      <a:gd name="T37" fmla="*/ 45 h 81"/>
                      <a:gd name="T38" fmla="*/ 44 w 44"/>
                      <a:gd name="T39" fmla="*/ 38 h 81"/>
                      <a:gd name="T40" fmla="*/ 42 w 44"/>
                      <a:gd name="T41" fmla="*/ 35 h 81"/>
                      <a:gd name="T42" fmla="*/ 37 w 44"/>
                      <a:gd name="T43" fmla="*/ 36 h 81"/>
                      <a:gd name="T44" fmla="*/ 35 w 44"/>
                      <a:gd name="T45" fmla="*/ 34 h 81"/>
                      <a:gd name="T46" fmla="*/ 32 w 44"/>
                      <a:gd name="T47" fmla="*/ 35 h 81"/>
                      <a:gd name="T48" fmla="*/ 35 w 44"/>
                      <a:gd name="T49" fmla="*/ 31 h 81"/>
                      <a:gd name="T50" fmla="*/ 31 w 44"/>
                      <a:gd name="T51" fmla="*/ 32 h 81"/>
                      <a:gd name="T52" fmla="*/ 33 w 44"/>
                      <a:gd name="T53" fmla="*/ 29 h 81"/>
                      <a:gd name="T54" fmla="*/ 34 w 44"/>
                      <a:gd name="T55" fmla="*/ 27 h 81"/>
                      <a:gd name="T56" fmla="*/ 35 w 44"/>
                      <a:gd name="T57" fmla="*/ 19 h 81"/>
                      <a:gd name="T58" fmla="*/ 38 w 44"/>
                      <a:gd name="T59" fmla="*/ 11 h 81"/>
                      <a:gd name="T60" fmla="*/ 37 w 44"/>
                      <a:gd name="T61" fmla="*/ 2 h 81"/>
                      <a:gd name="T62" fmla="*/ 37 w 44"/>
                      <a:gd name="T63" fmla="*/ 0 h 81"/>
                      <a:gd name="T64" fmla="*/ 29 w 44"/>
                      <a:gd name="T65" fmla="*/ 5 h 81"/>
                      <a:gd name="T66" fmla="*/ 24 w 44"/>
                      <a:gd name="T67" fmla="*/ 12 h 81"/>
                      <a:gd name="T68" fmla="*/ 9 w 44"/>
                      <a:gd name="T69" fmla="*/ 18 h 81"/>
                      <a:gd name="T70" fmla="*/ 4 w 44"/>
                      <a:gd name="T71" fmla="*/ 23 h 81"/>
                      <a:gd name="T72" fmla="*/ 2 w 44"/>
                      <a:gd name="T73" fmla="*/ 34 h 81"/>
                      <a:gd name="T74" fmla="*/ 0 w 44"/>
                      <a:gd name="T75" fmla="*/ 42 h 81"/>
                      <a:gd name="T76" fmla="*/ 2 w 44"/>
                      <a:gd name="T77" fmla="*/ 53 h 81"/>
                      <a:gd name="T78" fmla="*/ 1 w 44"/>
                      <a:gd name="T79" fmla="*/ 62 h 81"/>
                      <a:gd name="T80" fmla="*/ 3 w 44"/>
                      <a:gd name="T81" fmla="*/ 61 h 81"/>
                      <a:gd name="T82" fmla="*/ 8 w 44"/>
                      <a:gd name="T83" fmla="*/ 65 h 81"/>
                      <a:gd name="T84" fmla="*/ 10 w 44"/>
                      <a:gd name="T85"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81">
                        <a:moveTo>
                          <a:pt x="10" y="80"/>
                        </a:moveTo>
                        <a:lnTo>
                          <a:pt x="13" y="80"/>
                        </a:lnTo>
                        <a:lnTo>
                          <a:pt x="19" y="81"/>
                        </a:lnTo>
                        <a:lnTo>
                          <a:pt x="22" y="80"/>
                        </a:lnTo>
                        <a:lnTo>
                          <a:pt x="23" y="80"/>
                        </a:lnTo>
                        <a:lnTo>
                          <a:pt x="23" y="80"/>
                        </a:lnTo>
                        <a:lnTo>
                          <a:pt x="24" y="79"/>
                        </a:lnTo>
                        <a:lnTo>
                          <a:pt x="24" y="80"/>
                        </a:lnTo>
                        <a:lnTo>
                          <a:pt x="26" y="80"/>
                        </a:lnTo>
                        <a:lnTo>
                          <a:pt x="26" y="79"/>
                        </a:lnTo>
                        <a:lnTo>
                          <a:pt x="25" y="78"/>
                        </a:lnTo>
                        <a:lnTo>
                          <a:pt x="24" y="77"/>
                        </a:lnTo>
                        <a:lnTo>
                          <a:pt x="22" y="77"/>
                        </a:lnTo>
                        <a:lnTo>
                          <a:pt x="22" y="75"/>
                        </a:lnTo>
                        <a:lnTo>
                          <a:pt x="22" y="73"/>
                        </a:lnTo>
                        <a:lnTo>
                          <a:pt x="24" y="71"/>
                        </a:lnTo>
                        <a:lnTo>
                          <a:pt x="24" y="70"/>
                        </a:lnTo>
                        <a:lnTo>
                          <a:pt x="24" y="70"/>
                        </a:lnTo>
                        <a:lnTo>
                          <a:pt x="23" y="67"/>
                        </a:lnTo>
                        <a:lnTo>
                          <a:pt x="24" y="64"/>
                        </a:lnTo>
                        <a:lnTo>
                          <a:pt x="23" y="63"/>
                        </a:lnTo>
                        <a:lnTo>
                          <a:pt x="26" y="60"/>
                        </a:lnTo>
                        <a:lnTo>
                          <a:pt x="26" y="59"/>
                        </a:lnTo>
                        <a:lnTo>
                          <a:pt x="24" y="57"/>
                        </a:lnTo>
                        <a:lnTo>
                          <a:pt x="26" y="57"/>
                        </a:lnTo>
                        <a:lnTo>
                          <a:pt x="29" y="57"/>
                        </a:lnTo>
                        <a:lnTo>
                          <a:pt x="30" y="55"/>
                        </a:lnTo>
                        <a:lnTo>
                          <a:pt x="28" y="53"/>
                        </a:lnTo>
                        <a:lnTo>
                          <a:pt x="29" y="52"/>
                        </a:lnTo>
                        <a:lnTo>
                          <a:pt x="33" y="53"/>
                        </a:lnTo>
                        <a:lnTo>
                          <a:pt x="35" y="50"/>
                        </a:lnTo>
                        <a:lnTo>
                          <a:pt x="34" y="47"/>
                        </a:lnTo>
                        <a:lnTo>
                          <a:pt x="35" y="44"/>
                        </a:lnTo>
                        <a:lnTo>
                          <a:pt x="37" y="43"/>
                        </a:lnTo>
                        <a:lnTo>
                          <a:pt x="37" y="44"/>
                        </a:lnTo>
                        <a:lnTo>
                          <a:pt x="38" y="46"/>
                        </a:lnTo>
                        <a:lnTo>
                          <a:pt x="40" y="44"/>
                        </a:lnTo>
                        <a:lnTo>
                          <a:pt x="40" y="45"/>
                        </a:lnTo>
                        <a:lnTo>
                          <a:pt x="44" y="41"/>
                        </a:lnTo>
                        <a:lnTo>
                          <a:pt x="44" y="38"/>
                        </a:lnTo>
                        <a:lnTo>
                          <a:pt x="44" y="36"/>
                        </a:lnTo>
                        <a:lnTo>
                          <a:pt x="42" y="35"/>
                        </a:lnTo>
                        <a:lnTo>
                          <a:pt x="40" y="36"/>
                        </a:lnTo>
                        <a:lnTo>
                          <a:pt x="37" y="36"/>
                        </a:lnTo>
                        <a:lnTo>
                          <a:pt x="36" y="34"/>
                        </a:lnTo>
                        <a:lnTo>
                          <a:pt x="35" y="34"/>
                        </a:lnTo>
                        <a:lnTo>
                          <a:pt x="33" y="36"/>
                        </a:lnTo>
                        <a:lnTo>
                          <a:pt x="32" y="35"/>
                        </a:lnTo>
                        <a:lnTo>
                          <a:pt x="32" y="33"/>
                        </a:lnTo>
                        <a:lnTo>
                          <a:pt x="35" y="31"/>
                        </a:lnTo>
                        <a:lnTo>
                          <a:pt x="34" y="31"/>
                        </a:lnTo>
                        <a:lnTo>
                          <a:pt x="31" y="32"/>
                        </a:lnTo>
                        <a:lnTo>
                          <a:pt x="31" y="30"/>
                        </a:lnTo>
                        <a:lnTo>
                          <a:pt x="33" y="29"/>
                        </a:lnTo>
                        <a:lnTo>
                          <a:pt x="34" y="27"/>
                        </a:lnTo>
                        <a:lnTo>
                          <a:pt x="34" y="27"/>
                        </a:lnTo>
                        <a:lnTo>
                          <a:pt x="34" y="23"/>
                        </a:lnTo>
                        <a:lnTo>
                          <a:pt x="35" y="19"/>
                        </a:lnTo>
                        <a:lnTo>
                          <a:pt x="38" y="14"/>
                        </a:lnTo>
                        <a:lnTo>
                          <a:pt x="38" y="11"/>
                        </a:lnTo>
                        <a:lnTo>
                          <a:pt x="36" y="5"/>
                        </a:lnTo>
                        <a:lnTo>
                          <a:pt x="37" y="2"/>
                        </a:lnTo>
                        <a:lnTo>
                          <a:pt x="38" y="1"/>
                        </a:lnTo>
                        <a:lnTo>
                          <a:pt x="37" y="0"/>
                        </a:lnTo>
                        <a:lnTo>
                          <a:pt x="35" y="2"/>
                        </a:lnTo>
                        <a:lnTo>
                          <a:pt x="29" y="5"/>
                        </a:lnTo>
                        <a:lnTo>
                          <a:pt x="24" y="10"/>
                        </a:lnTo>
                        <a:lnTo>
                          <a:pt x="24" y="12"/>
                        </a:lnTo>
                        <a:lnTo>
                          <a:pt x="20" y="15"/>
                        </a:lnTo>
                        <a:lnTo>
                          <a:pt x="9" y="18"/>
                        </a:lnTo>
                        <a:lnTo>
                          <a:pt x="6" y="20"/>
                        </a:lnTo>
                        <a:lnTo>
                          <a:pt x="4" y="23"/>
                        </a:lnTo>
                        <a:lnTo>
                          <a:pt x="2" y="31"/>
                        </a:lnTo>
                        <a:lnTo>
                          <a:pt x="2" y="34"/>
                        </a:lnTo>
                        <a:lnTo>
                          <a:pt x="0" y="38"/>
                        </a:lnTo>
                        <a:lnTo>
                          <a:pt x="0" y="42"/>
                        </a:lnTo>
                        <a:lnTo>
                          <a:pt x="1" y="50"/>
                        </a:lnTo>
                        <a:lnTo>
                          <a:pt x="2" y="53"/>
                        </a:lnTo>
                        <a:lnTo>
                          <a:pt x="2" y="57"/>
                        </a:lnTo>
                        <a:lnTo>
                          <a:pt x="1" y="62"/>
                        </a:lnTo>
                        <a:lnTo>
                          <a:pt x="2" y="62"/>
                        </a:lnTo>
                        <a:lnTo>
                          <a:pt x="3" y="61"/>
                        </a:lnTo>
                        <a:lnTo>
                          <a:pt x="6" y="63"/>
                        </a:lnTo>
                        <a:lnTo>
                          <a:pt x="8" y="65"/>
                        </a:lnTo>
                        <a:lnTo>
                          <a:pt x="10" y="68"/>
                        </a:lnTo>
                        <a:lnTo>
                          <a:pt x="10" y="77"/>
                        </a:lnTo>
                        <a:lnTo>
                          <a:pt x="10" y="8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9" name="Freeform 1403">
                    <a:extLst>
                      <a:ext uri="{FF2B5EF4-FFF2-40B4-BE49-F238E27FC236}">
                        <a16:creationId xmlns:a16="http://schemas.microsoft.com/office/drawing/2014/main" id="{340FA407-CFAD-4300-9849-7F49C4C15025}"/>
                      </a:ext>
                    </a:extLst>
                  </p:cNvPr>
                  <p:cNvSpPr>
                    <a:spLocks/>
                  </p:cNvSpPr>
                  <p:nvPr/>
                </p:nvSpPr>
                <p:spPr bwMode="gray">
                  <a:xfrm>
                    <a:off x="8393677" y="3981384"/>
                    <a:ext cx="16169" cy="9699"/>
                  </a:xfrm>
                  <a:custGeom>
                    <a:avLst/>
                    <a:gdLst>
                      <a:gd name="T0" fmla="*/ 5 w 5"/>
                      <a:gd name="T1" fmla="*/ 0 h 3"/>
                      <a:gd name="T2" fmla="*/ 5 w 5"/>
                      <a:gd name="T3" fmla="*/ 0 h 3"/>
                      <a:gd name="T4" fmla="*/ 4 w 5"/>
                      <a:gd name="T5" fmla="*/ 0 h 3"/>
                      <a:gd name="T6" fmla="*/ 4 w 5"/>
                      <a:gd name="T7" fmla="*/ 0 h 3"/>
                      <a:gd name="T8" fmla="*/ 3 w 5"/>
                      <a:gd name="T9" fmla="*/ 0 h 3"/>
                      <a:gd name="T10" fmla="*/ 0 w 5"/>
                      <a:gd name="T11" fmla="*/ 0 h 3"/>
                      <a:gd name="T12" fmla="*/ 0 w 5"/>
                      <a:gd name="T13" fmla="*/ 0 h 3"/>
                      <a:gd name="T14" fmla="*/ 0 w 5"/>
                      <a:gd name="T15" fmla="*/ 2 h 3"/>
                      <a:gd name="T16" fmla="*/ 0 w 5"/>
                      <a:gd name="T17" fmla="*/ 2 h 3"/>
                      <a:gd name="T18" fmla="*/ 1 w 5"/>
                      <a:gd name="T19" fmla="*/ 3 h 3"/>
                      <a:gd name="T20" fmla="*/ 1 w 5"/>
                      <a:gd name="T21" fmla="*/ 3 h 3"/>
                      <a:gd name="T22" fmla="*/ 2 w 5"/>
                      <a:gd name="T23" fmla="*/ 3 h 3"/>
                      <a:gd name="T24" fmla="*/ 3 w 5"/>
                      <a:gd name="T25" fmla="*/ 2 h 3"/>
                      <a:gd name="T26" fmla="*/ 3 w 5"/>
                      <a:gd name="T27" fmla="*/ 2 h 3"/>
                      <a:gd name="T28" fmla="*/ 3 w 5"/>
                      <a:gd name="T29" fmla="*/ 2 h 3"/>
                      <a:gd name="T30" fmla="*/ 3 w 5"/>
                      <a:gd name="T31" fmla="*/ 1 h 3"/>
                      <a:gd name="T32" fmla="*/ 3 w 5"/>
                      <a:gd name="T33" fmla="*/ 0 h 3"/>
                      <a:gd name="T34" fmla="*/ 5 w 5"/>
                      <a:gd name="T3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3">
                        <a:moveTo>
                          <a:pt x="5" y="0"/>
                        </a:moveTo>
                        <a:lnTo>
                          <a:pt x="5" y="0"/>
                        </a:lnTo>
                        <a:lnTo>
                          <a:pt x="4" y="0"/>
                        </a:lnTo>
                        <a:lnTo>
                          <a:pt x="4" y="0"/>
                        </a:lnTo>
                        <a:lnTo>
                          <a:pt x="3" y="0"/>
                        </a:lnTo>
                        <a:lnTo>
                          <a:pt x="0" y="0"/>
                        </a:lnTo>
                        <a:lnTo>
                          <a:pt x="0" y="0"/>
                        </a:lnTo>
                        <a:lnTo>
                          <a:pt x="0" y="2"/>
                        </a:lnTo>
                        <a:lnTo>
                          <a:pt x="0" y="2"/>
                        </a:lnTo>
                        <a:lnTo>
                          <a:pt x="1" y="3"/>
                        </a:lnTo>
                        <a:lnTo>
                          <a:pt x="1" y="3"/>
                        </a:lnTo>
                        <a:lnTo>
                          <a:pt x="2" y="3"/>
                        </a:lnTo>
                        <a:lnTo>
                          <a:pt x="3" y="2"/>
                        </a:lnTo>
                        <a:lnTo>
                          <a:pt x="3" y="2"/>
                        </a:lnTo>
                        <a:lnTo>
                          <a:pt x="3" y="2"/>
                        </a:lnTo>
                        <a:lnTo>
                          <a:pt x="3" y="1"/>
                        </a:lnTo>
                        <a:lnTo>
                          <a:pt x="3" y="0"/>
                        </a:lnTo>
                        <a:lnTo>
                          <a:pt x="5"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0" name="Freeform 1404">
                    <a:extLst>
                      <a:ext uri="{FF2B5EF4-FFF2-40B4-BE49-F238E27FC236}">
                        <a16:creationId xmlns:a16="http://schemas.microsoft.com/office/drawing/2014/main" id="{99FB8E21-8AD6-41F6-8709-06B1A70EB367}"/>
                      </a:ext>
                    </a:extLst>
                  </p:cNvPr>
                  <p:cNvSpPr>
                    <a:spLocks/>
                  </p:cNvSpPr>
                  <p:nvPr/>
                </p:nvSpPr>
                <p:spPr bwMode="gray">
                  <a:xfrm>
                    <a:off x="8374273" y="4104243"/>
                    <a:ext cx="6469" cy="22633"/>
                  </a:xfrm>
                  <a:custGeom>
                    <a:avLst/>
                    <a:gdLst>
                      <a:gd name="T0" fmla="*/ 1 w 2"/>
                      <a:gd name="T1" fmla="*/ 0 h 7"/>
                      <a:gd name="T2" fmla="*/ 1 w 2"/>
                      <a:gd name="T3" fmla="*/ 0 h 7"/>
                      <a:gd name="T4" fmla="*/ 1 w 2"/>
                      <a:gd name="T5" fmla="*/ 0 h 7"/>
                      <a:gd name="T6" fmla="*/ 0 w 2"/>
                      <a:gd name="T7" fmla="*/ 0 h 7"/>
                      <a:gd name="T8" fmla="*/ 0 w 2"/>
                      <a:gd name="T9" fmla="*/ 0 h 7"/>
                      <a:gd name="T10" fmla="*/ 0 w 2"/>
                      <a:gd name="T11" fmla="*/ 5 h 7"/>
                      <a:gd name="T12" fmla="*/ 0 w 2"/>
                      <a:gd name="T13" fmla="*/ 6 h 7"/>
                      <a:gd name="T14" fmla="*/ 1 w 2"/>
                      <a:gd name="T15" fmla="*/ 7 h 7"/>
                      <a:gd name="T16" fmla="*/ 1 w 2"/>
                      <a:gd name="T17" fmla="*/ 7 h 7"/>
                      <a:gd name="T18" fmla="*/ 2 w 2"/>
                      <a:gd name="T19" fmla="*/ 6 h 7"/>
                      <a:gd name="T20" fmla="*/ 2 w 2"/>
                      <a:gd name="T21" fmla="*/ 4 h 7"/>
                      <a:gd name="T22" fmla="*/ 2 w 2"/>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1" y="0"/>
                        </a:moveTo>
                        <a:lnTo>
                          <a:pt x="1" y="0"/>
                        </a:lnTo>
                        <a:lnTo>
                          <a:pt x="1" y="0"/>
                        </a:lnTo>
                        <a:lnTo>
                          <a:pt x="0" y="0"/>
                        </a:lnTo>
                        <a:lnTo>
                          <a:pt x="0" y="0"/>
                        </a:lnTo>
                        <a:lnTo>
                          <a:pt x="0" y="5"/>
                        </a:lnTo>
                        <a:lnTo>
                          <a:pt x="0" y="6"/>
                        </a:lnTo>
                        <a:lnTo>
                          <a:pt x="1" y="7"/>
                        </a:lnTo>
                        <a:lnTo>
                          <a:pt x="1" y="7"/>
                        </a:lnTo>
                        <a:lnTo>
                          <a:pt x="2" y="6"/>
                        </a:lnTo>
                        <a:lnTo>
                          <a:pt x="2" y="4"/>
                        </a:lnTo>
                        <a:lnTo>
                          <a:pt x="2"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1" name="Freeform 1405">
                    <a:extLst>
                      <a:ext uri="{FF2B5EF4-FFF2-40B4-BE49-F238E27FC236}">
                        <a16:creationId xmlns:a16="http://schemas.microsoft.com/office/drawing/2014/main" id="{282D145B-6132-4C27-B679-C7288B57D08C}"/>
                      </a:ext>
                    </a:extLst>
                  </p:cNvPr>
                  <p:cNvSpPr>
                    <a:spLocks/>
                  </p:cNvSpPr>
                  <p:nvPr/>
                </p:nvSpPr>
                <p:spPr bwMode="gray">
                  <a:xfrm>
                    <a:off x="8328995" y="4185071"/>
                    <a:ext cx="22640" cy="19401"/>
                  </a:xfrm>
                  <a:custGeom>
                    <a:avLst/>
                    <a:gdLst>
                      <a:gd name="T0" fmla="*/ 4 w 12"/>
                      <a:gd name="T1" fmla="*/ 0 h 10"/>
                      <a:gd name="T2" fmla="*/ 1 w 12"/>
                      <a:gd name="T3" fmla="*/ 0 h 10"/>
                      <a:gd name="T4" fmla="*/ 1 w 12"/>
                      <a:gd name="T5" fmla="*/ 1 h 10"/>
                      <a:gd name="T6" fmla="*/ 0 w 12"/>
                      <a:gd name="T7" fmla="*/ 1 h 10"/>
                      <a:gd name="T8" fmla="*/ 0 w 12"/>
                      <a:gd name="T9" fmla="*/ 1 h 10"/>
                      <a:gd name="T10" fmla="*/ 0 w 12"/>
                      <a:gd name="T11" fmla="*/ 2 h 10"/>
                      <a:gd name="T12" fmla="*/ 2 w 12"/>
                      <a:gd name="T13" fmla="*/ 3 h 10"/>
                      <a:gd name="T14" fmla="*/ 2 w 12"/>
                      <a:gd name="T15" fmla="*/ 3 h 10"/>
                      <a:gd name="T16" fmla="*/ 3 w 12"/>
                      <a:gd name="T17" fmla="*/ 4 h 10"/>
                      <a:gd name="T18" fmla="*/ 4 w 12"/>
                      <a:gd name="T19" fmla="*/ 4 h 10"/>
                      <a:gd name="T20" fmla="*/ 5 w 12"/>
                      <a:gd name="T21" fmla="*/ 4 h 10"/>
                      <a:gd name="T22" fmla="*/ 6 w 12"/>
                      <a:gd name="T23" fmla="*/ 6 h 10"/>
                      <a:gd name="T24" fmla="*/ 6 w 12"/>
                      <a:gd name="T25" fmla="*/ 7 h 10"/>
                      <a:gd name="T26" fmla="*/ 6 w 12"/>
                      <a:gd name="T27" fmla="*/ 8 h 10"/>
                      <a:gd name="T28" fmla="*/ 5 w 12"/>
                      <a:gd name="T29" fmla="*/ 7 h 10"/>
                      <a:gd name="T30" fmla="*/ 5 w 12"/>
                      <a:gd name="T31" fmla="*/ 7 h 10"/>
                      <a:gd name="T32" fmla="*/ 5 w 12"/>
                      <a:gd name="T33" fmla="*/ 6 h 10"/>
                      <a:gd name="T34" fmla="*/ 5 w 12"/>
                      <a:gd name="T35" fmla="*/ 6 h 10"/>
                      <a:gd name="T36" fmla="*/ 4 w 12"/>
                      <a:gd name="T37" fmla="*/ 5 h 10"/>
                      <a:gd name="T38" fmla="*/ 4 w 12"/>
                      <a:gd name="T39" fmla="*/ 5 h 10"/>
                      <a:gd name="T40" fmla="*/ 4 w 12"/>
                      <a:gd name="T41" fmla="*/ 6 h 10"/>
                      <a:gd name="T42" fmla="*/ 4 w 12"/>
                      <a:gd name="T43" fmla="*/ 7 h 10"/>
                      <a:gd name="T44" fmla="*/ 4 w 12"/>
                      <a:gd name="T45" fmla="*/ 8 h 10"/>
                      <a:gd name="T46" fmla="*/ 4 w 12"/>
                      <a:gd name="T47" fmla="*/ 8 h 10"/>
                      <a:gd name="T48" fmla="*/ 5 w 12"/>
                      <a:gd name="T49" fmla="*/ 9 h 10"/>
                      <a:gd name="T50" fmla="*/ 5 w 12"/>
                      <a:gd name="T51" fmla="*/ 9 h 10"/>
                      <a:gd name="T52" fmla="*/ 5 w 12"/>
                      <a:gd name="T53" fmla="*/ 9 h 10"/>
                      <a:gd name="T54" fmla="*/ 7 w 12"/>
                      <a:gd name="T55" fmla="*/ 9 h 10"/>
                      <a:gd name="T56" fmla="*/ 7 w 12"/>
                      <a:gd name="T57" fmla="*/ 9 h 10"/>
                      <a:gd name="T58" fmla="*/ 7 w 12"/>
                      <a:gd name="T59" fmla="*/ 9 h 10"/>
                      <a:gd name="T60" fmla="*/ 7 w 12"/>
                      <a:gd name="T61" fmla="*/ 9 h 10"/>
                      <a:gd name="T62" fmla="*/ 8 w 12"/>
                      <a:gd name="T63" fmla="*/ 9 h 10"/>
                      <a:gd name="T64" fmla="*/ 8 w 12"/>
                      <a:gd name="T65" fmla="*/ 9 h 10"/>
                      <a:gd name="T66" fmla="*/ 9 w 12"/>
                      <a:gd name="T67" fmla="*/ 10 h 10"/>
                      <a:gd name="T68" fmla="*/ 10 w 12"/>
                      <a:gd name="T69" fmla="*/ 10 h 10"/>
                      <a:gd name="T70" fmla="*/ 11 w 12"/>
                      <a:gd name="T71" fmla="*/ 10 h 10"/>
                      <a:gd name="T72" fmla="*/ 12 w 12"/>
                      <a:gd name="T73" fmla="*/ 10 h 10"/>
                      <a:gd name="T74" fmla="*/ 12 w 12"/>
                      <a:gd name="T75" fmla="*/ 10 h 10"/>
                      <a:gd name="T76" fmla="*/ 11 w 12"/>
                      <a:gd name="T77" fmla="*/ 5 h 10"/>
                      <a:gd name="T78" fmla="*/ 10 w 12"/>
                      <a:gd name="T79" fmla="*/ 4 h 10"/>
                      <a:gd name="T80" fmla="*/ 9 w 12"/>
                      <a:gd name="T81" fmla="*/ 4 h 10"/>
                      <a:gd name="T82" fmla="*/ 6 w 12"/>
                      <a:gd name="T83" fmla="*/ 1 h 10"/>
                      <a:gd name="T84" fmla="*/ 5 w 12"/>
                      <a:gd name="T85" fmla="*/ 1 h 10"/>
                      <a:gd name="T86" fmla="*/ 4 w 12"/>
                      <a:gd name="T87" fmla="*/ 1 h 10"/>
                      <a:gd name="T88" fmla="*/ 4 w 12"/>
                      <a:gd name="T89" fmla="*/ 1 h 10"/>
                      <a:gd name="T90" fmla="*/ 4 w 12"/>
                      <a:gd name="T9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 h="10">
                        <a:moveTo>
                          <a:pt x="4" y="0"/>
                        </a:moveTo>
                        <a:cubicBezTo>
                          <a:pt x="1" y="0"/>
                          <a:pt x="1" y="0"/>
                          <a:pt x="1" y="0"/>
                        </a:cubicBezTo>
                        <a:cubicBezTo>
                          <a:pt x="1" y="1"/>
                          <a:pt x="1" y="1"/>
                          <a:pt x="1" y="1"/>
                        </a:cubicBezTo>
                        <a:cubicBezTo>
                          <a:pt x="0" y="1"/>
                          <a:pt x="0" y="1"/>
                          <a:pt x="0" y="1"/>
                        </a:cubicBezTo>
                        <a:cubicBezTo>
                          <a:pt x="0" y="1"/>
                          <a:pt x="0" y="1"/>
                          <a:pt x="0" y="1"/>
                        </a:cubicBezTo>
                        <a:cubicBezTo>
                          <a:pt x="0" y="2"/>
                          <a:pt x="0" y="2"/>
                          <a:pt x="0" y="2"/>
                        </a:cubicBezTo>
                        <a:cubicBezTo>
                          <a:pt x="2" y="3"/>
                          <a:pt x="2" y="3"/>
                          <a:pt x="2" y="3"/>
                        </a:cubicBezTo>
                        <a:cubicBezTo>
                          <a:pt x="2" y="3"/>
                          <a:pt x="2" y="3"/>
                          <a:pt x="2" y="3"/>
                        </a:cubicBezTo>
                        <a:cubicBezTo>
                          <a:pt x="3" y="4"/>
                          <a:pt x="3" y="4"/>
                          <a:pt x="3" y="4"/>
                        </a:cubicBezTo>
                        <a:cubicBezTo>
                          <a:pt x="4" y="4"/>
                          <a:pt x="4" y="4"/>
                          <a:pt x="4" y="4"/>
                        </a:cubicBezTo>
                        <a:cubicBezTo>
                          <a:pt x="5" y="4"/>
                          <a:pt x="5" y="4"/>
                          <a:pt x="5" y="4"/>
                        </a:cubicBezTo>
                        <a:cubicBezTo>
                          <a:pt x="6" y="6"/>
                          <a:pt x="6" y="6"/>
                          <a:pt x="6" y="6"/>
                        </a:cubicBezTo>
                        <a:cubicBezTo>
                          <a:pt x="6" y="7"/>
                          <a:pt x="6" y="7"/>
                          <a:pt x="6" y="7"/>
                        </a:cubicBezTo>
                        <a:cubicBezTo>
                          <a:pt x="6" y="8"/>
                          <a:pt x="6" y="8"/>
                          <a:pt x="6" y="8"/>
                        </a:cubicBezTo>
                        <a:cubicBezTo>
                          <a:pt x="5" y="7"/>
                          <a:pt x="5" y="7"/>
                          <a:pt x="5" y="7"/>
                        </a:cubicBezTo>
                        <a:cubicBezTo>
                          <a:pt x="5" y="7"/>
                          <a:pt x="5" y="7"/>
                          <a:pt x="5" y="7"/>
                        </a:cubicBezTo>
                        <a:cubicBezTo>
                          <a:pt x="5" y="6"/>
                          <a:pt x="5" y="6"/>
                          <a:pt x="5" y="6"/>
                        </a:cubicBezTo>
                        <a:cubicBezTo>
                          <a:pt x="5" y="6"/>
                          <a:pt x="5" y="6"/>
                          <a:pt x="5" y="6"/>
                        </a:cubicBezTo>
                        <a:cubicBezTo>
                          <a:pt x="4" y="5"/>
                          <a:pt x="4" y="5"/>
                          <a:pt x="4" y="5"/>
                        </a:cubicBezTo>
                        <a:cubicBezTo>
                          <a:pt x="4" y="5"/>
                          <a:pt x="4" y="5"/>
                          <a:pt x="4" y="5"/>
                        </a:cubicBezTo>
                        <a:cubicBezTo>
                          <a:pt x="4" y="6"/>
                          <a:pt x="4" y="6"/>
                          <a:pt x="4" y="6"/>
                        </a:cubicBezTo>
                        <a:cubicBezTo>
                          <a:pt x="4" y="7"/>
                          <a:pt x="4" y="7"/>
                          <a:pt x="4" y="7"/>
                        </a:cubicBezTo>
                        <a:cubicBezTo>
                          <a:pt x="4" y="8"/>
                          <a:pt x="4" y="8"/>
                          <a:pt x="4" y="8"/>
                        </a:cubicBezTo>
                        <a:cubicBezTo>
                          <a:pt x="4" y="8"/>
                          <a:pt x="4" y="8"/>
                          <a:pt x="4" y="8"/>
                        </a:cubicBezTo>
                        <a:cubicBezTo>
                          <a:pt x="5" y="9"/>
                          <a:pt x="5" y="9"/>
                          <a:pt x="5" y="9"/>
                        </a:cubicBezTo>
                        <a:cubicBezTo>
                          <a:pt x="5" y="9"/>
                          <a:pt x="5" y="9"/>
                          <a:pt x="5" y="9"/>
                        </a:cubicBezTo>
                        <a:cubicBezTo>
                          <a:pt x="5" y="9"/>
                          <a:pt x="5" y="9"/>
                          <a:pt x="5" y="9"/>
                        </a:cubicBezTo>
                        <a:cubicBezTo>
                          <a:pt x="7" y="9"/>
                          <a:pt x="7" y="9"/>
                          <a:pt x="7" y="9"/>
                        </a:cubicBezTo>
                        <a:cubicBezTo>
                          <a:pt x="7" y="9"/>
                          <a:pt x="7" y="9"/>
                          <a:pt x="7" y="9"/>
                        </a:cubicBezTo>
                        <a:cubicBezTo>
                          <a:pt x="7" y="9"/>
                          <a:pt x="7" y="9"/>
                          <a:pt x="7" y="9"/>
                        </a:cubicBezTo>
                        <a:cubicBezTo>
                          <a:pt x="7" y="9"/>
                          <a:pt x="7" y="9"/>
                          <a:pt x="7" y="9"/>
                        </a:cubicBezTo>
                        <a:cubicBezTo>
                          <a:pt x="8" y="9"/>
                          <a:pt x="8" y="9"/>
                          <a:pt x="8" y="9"/>
                        </a:cubicBezTo>
                        <a:cubicBezTo>
                          <a:pt x="8" y="9"/>
                          <a:pt x="8" y="9"/>
                          <a:pt x="8" y="9"/>
                        </a:cubicBezTo>
                        <a:cubicBezTo>
                          <a:pt x="9" y="10"/>
                          <a:pt x="9" y="10"/>
                          <a:pt x="9" y="10"/>
                        </a:cubicBezTo>
                        <a:cubicBezTo>
                          <a:pt x="10" y="10"/>
                          <a:pt x="10" y="10"/>
                          <a:pt x="10" y="10"/>
                        </a:cubicBezTo>
                        <a:cubicBezTo>
                          <a:pt x="11" y="10"/>
                          <a:pt x="11" y="10"/>
                          <a:pt x="11" y="10"/>
                        </a:cubicBezTo>
                        <a:cubicBezTo>
                          <a:pt x="12" y="10"/>
                          <a:pt x="12" y="10"/>
                          <a:pt x="12" y="10"/>
                        </a:cubicBezTo>
                        <a:cubicBezTo>
                          <a:pt x="12" y="10"/>
                          <a:pt x="12" y="10"/>
                          <a:pt x="12" y="10"/>
                        </a:cubicBezTo>
                        <a:cubicBezTo>
                          <a:pt x="12" y="8"/>
                          <a:pt x="11" y="7"/>
                          <a:pt x="11" y="5"/>
                        </a:cubicBezTo>
                        <a:cubicBezTo>
                          <a:pt x="10" y="4"/>
                          <a:pt x="10" y="4"/>
                          <a:pt x="10" y="4"/>
                        </a:cubicBezTo>
                        <a:cubicBezTo>
                          <a:pt x="9" y="4"/>
                          <a:pt x="9" y="4"/>
                          <a:pt x="9" y="4"/>
                        </a:cubicBezTo>
                        <a:cubicBezTo>
                          <a:pt x="6" y="1"/>
                          <a:pt x="6" y="1"/>
                          <a:pt x="6" y="1"/>
                        </a:cubicBezTo>
                        <a:cubicBezTo>
                          <a:pt x="5" y="1"/>
                          <a:pt x="5" y="1"/>
                          <a:pt x="5" y="1"/>
                        </a:cubicBezTo>
                        <a:cubicBezTo>
                          <a:pt x="4" y="1"/>
                          <a:pt x="4" y="1"/>
                          <a:pt x="4" y="1"/>
                        </a:cubicBezTo>
                        <a:cubicBezTo>
                          <a:pt x="4" y="1"/>
                          <a:pt x="4" y="1"/>
                          <a:pt x="4" y="1"/>
                        </a:cubicBezTo>
                        <a:cubicBezTo>
                          <a:pt x="4" y="0"/>
                          <a:pt x="4" y="0"/>
                          <a:pt x="4" y="0"/>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307" name="Group 4235">
                  <a:extLst>
                    <a:ext uri="{FF2B5EF4-FFF2-40B4-BE49-F238E27FC236}">
                      <a16:creationId xmlns:a16="http://schemas.microsoft.com/office/drawing/2014/main" id="{F3217A37-D442-43DA-8352-5A17DDD3499C}"/>
                    </a:ext>
                  </a:extLst>
                </p:cNvPr>
                <p:cNvGrpSpPr/>
                <p:nvPr/>
              </p:nvGrpSpPr>
              <p:grpSpPr bwMode="gray">
                <a:xfrm>
                  <a:off x="8079974" y="2319531"/>
                  <a:ext cx="1345430" cy="1593951"/>
                  <a:chOff x="5118153" y="2596708"/>
                  <a:chExt cx="495616" cy="587353"/>
                </a:xfrm>
                <a:grpFill/>
              </p:grpSpPr>
              <p:sp>
                <p:nvSpPr>
                  <p:cNvPr id="1308" name="Freeform 604">
                    <a:extLst>
                      <a:ext uri="{FF2B5EF4-FFF2-40B4-BE49-F238E27FC236}">
                        <a16:creationId xmlns:a16="http://schemas.microsoft.com/office/drawing/2014/main" id="{1F3F9DED-6C7E-4817-A405-E0934CE7F092}"/>
                      </a:ext>
                    </a:extLst>
                  </p:cNvPr>
                  <p:cNvSpPr>
                    <a:spLocks/>
                  </p:cNvSpPr>
                  <p:nvPr/>
                </p:nvSpPr>
                <p:spPr bwMode="gray">
                  <a:xfrm>
                    <a:off x="5298054" y="2715846"/>
                    <a:ext cx="42890" cy="40507"/>
                  </a:xfrm>
                  <a:custGeom>
                    <a:avLst/>
                    <a:gdLst>
                      <a:gd name="T0" fmla="*/ 22 w 36"/>
                      <a:gd name="T1" fmla="*/ 1 h 34"/>
                      <a:gd name="T2" fmla="*/ 24 w 36"/>
                      <a:gd name="T3" fmla="*/ 0 h 34"/>
                      <a:gd name="T4" fmla="*/ 25 w 36"/>
                      <a:gd name="T5" fmla="*/ 3 h 34"/>
                      <a:gd name="T6" fmla="*/ 25 w 36"/>
                      <a:gd name="T7" fmla="*/ 5 h 34"/>
                      <a:gd name="T8" fmla="*/ 24 w 36"/>
                      <a:gd name="T9" fmla="*/ 8 h 34"/>
                      <a:gd name="T10" fmla="*/ 25 w 36"/>
                      <a:gd name="T11" fmla="*/ 7 h 34"/>
                      <a:gd name="T12" fmla="*/ 26 w 36"/>
                      <a:gd name="T13" fmla="*/ 9 h 34"/>
                      <a:gd name="T14" fmla="*/ 25 w 36"/>
                      <a:gd name="T15" fmla="*/ 13 h 34"/>
                      <a:gd name="T16" fmla="*/ 23 w 36"/>
                      <a:gd name="T17" fmla="*/ 16 h 34"/>
                      <a:gd name="T18" fmla="*/ 24 w 36"/>
                      <a:gd name="T19" fmla="*/ 15 h 34"/>
                      <a:gd name="T20" fmla="*/ 26 w 36"/>
                      <a:gd name="T21" fmla="*/ 14 h 34"/>
                      <a:gd name="T22" fmla="*/ 27 w 36"/>
                      <a:gd name="T23" fmla="*/ 9 h 34"/>
                      <a:gd name="T24" fmla="*/ 30 w 36"/>
                      <a:gd name="T25" fmla="*/ 9 h 34"/>
                      <a:gd name="T26" fmla="*/ 29 w 36"/>
                      <a:gd name="T27" fmla="*/ 7 h 34"/>
                      <a:gd name="T28" fmla="*/ 31 w 36"/>
                      <a:gd name="T29" fmla="*/ 4 h 34"/>
                      <a:gd name="T30" fmla="*/ 33 w 36"/>
                      <a:gd name="T31" fmla="*/ 5 h 34"/>
                      <a:gd name="T32" fmla="*/ 36 w 36"/>
                      <a:gd name="T33" fmla="*/ 8 h 34"/>
                      <a:gd name="T34" fmla="*/ 36 w 36"/>
                      <a:gd name="T35" fmla="*/ 12 h 34"/>
                      <a:gd name="T36" fmla="*/ 35 w 36"/>
                      <a:gd name="T37" fmla="*/ 15 h 34"/>
                      <a:gd name="T38" fmla="*/ 34 w 36"/>
                      <a:gd name="T39" fmla="*/ 17 h 34"/>
                      <a:gd name="T40" fmla="*/ 31 w 36"/>
                      <a:gd name="T41" fmla="*/ 18 h 34"/>
                      <a:gd name="T42" fmla="*/ 28 w 36"/>
                      <a:gd name="T43" fmla="*/ 20 h 34"/>
                      <a:gd name="T44" fmla="*/ 27 w 36"/>
                      <a:gd name="T45" fmla="*/ 23 h 34"/>
                      <a:gd name="T46" fmla="*/ 26 w 36"/>
                      <a:gd name="T47" fmla="*/ 20 h 34"/>
                      <a:gd name="T48" fmla="*/ 23 w 36"/>
                      <a:gd name="T49" fmla="*/ 24 h 34"/>
                      <a:gd name="T50" fmla="*/ 23 w 36"/>
                      <a:gd name="T51" fmla="*/ 26 h 34"/>
                      <a:gd name="T52" fmla="*/ 21 w 36"/>
                      <a:gd name="T53" fmla="*/ 28 h 34"/>
                      <a:gd name="T54" fmla="*/ 20 w 36"/>
                      <a:gd name="T55" fmla="*/ 26 h 34"/>
                      <a:gd name="T56" fmla="*/ 19 w 36"/>
                      <a:gd name="T57" fmla="*/ 23 h 34"/>
                      <a:gd name="T58" fmla="*/ 20 w 36"/>
                      <a:gd name="T59" fmla="*/ 21 h 34"/>
                      <a:gd name="T60" fmla="*/ 17 w 36"/>
                      <a:gd name="T61" fmla="*/ 25 h 34"/>
                      <a:gd name="T62" fmla="*/ 14 w 36"/>
                      <a:gd name="T63" fmla="*/ 28 h 34"/>
                      <a:gd name="T64" fmla="*/ 9 w 36"/>
                      <a:gd name="T65" fmla="*/ 32 h 34"/>
                      <a:gd name="T66" fmla="*/ 9 w 36"/>
                      <a:gd name="T67" fmla="*/ 29 h 34"/>
                      <a:gd name="T68" fmla="*/ 7 w 36"/>
                      <a:gd name="T69" fmla="*/ 29 h 34"/>
                      <a:gd name="T70" fmla="*/ 5 w 36"/>
                      <a:gd name="T71" fmla="*/ 32 h 34"/>
                      <a:gd name="T72" fmla="*/ 0 w 36"/>
                      <a:gd name="T73" fmla="*/ 34 h 34"/>
                      <a:gd name="T74" fmla="*/ 0 w 36"/>
                      <a:gd name="T75" fmla="*/ 33 h 34"/>
                      <a:gd name="T76" fmla="*/ 0 w 36"/>
                      <a:gd name="T77" fmla="*/ 29 h 34"/>
                      <a:gd name="T78" fmla="*/ 2 w 36"/>
                      <a:gd name="T79" fmla="*/ 28 h 34"/>
                      <a:gd name="T80" fmla="*/ 3 w 36"/>
                      <a:gd name="T81" fmla="*/ 26 h 34"/>
                      <a:gd name="T82" fmla="*/ 5 w 36"/>
                      <a:gd name="T83" fmla="*/ 26 h 34"/>
                      <a:gd name="T84" fmla="*/ 7 w 36"/>
                      <a:gd name="T85" fmla="*/ 24 h 34"/>
                      <a:gd name="T86" fmla="*/ 9 w 36"/>
                      <a:gd name="T87" fmla="*/ 24 h 34"/>
                      <a:gd name="T88" fmla="*/ 10 w 36"/>
                      <a:gd name="T89" fmla="*/ 22 h 34"/>
                      <a:gd name="T90" fmla="*/ 15 w 36"/>
                      <a:gd name="T91" fmla="*/ 20 h 34"/>
                      <a:gd name="T92" fmla="*/ 15 w 36"/>
                      <a:gd name="T93" fmla="*/ 19 h 34"/>
                      <a:gd name="T94" fmla="*/ 19 w 36"/>
                      <a:gd name="T95" fmla="*/ 14 h 34"/>
                      <a:gd name="T96" fmla="*/ 19 w 36"/>
                      <a:gd name="T97" fmla="*/ 11 h 34"/>
                      <a:gd name="T98" fmla="*/ 20 w 36"/>
                      <a:gd name="T99" fmla="*/ 10 h 34"/>
                      <a:gd name="T100" fmla="*/ 20 w 36"/>
                      <a:gd name="T101" fmla="*/ 8 h 34"/>
                      <a:gd name="T102" fmla="*/ 20 w 36"/>
                      <a:gd name="T103" fmla="*/ 4 h 34"/>
                      <a:gd name="T104" fmla="*/ 22 w 36"/>
                      <a:gd name="T10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34">
                        <a:moveTo>
                          <a:pt x="22" y="1"/>
                        </a:moveTo>
                        <a:lnTo>
                          <a:pt x="24" y="0"/>
                        </a:lnTo>
                        <a:lnTo>
                          <a:pt x="25" y="3"/>
                        </a:lnTo>
                        <a:lnTo>
                          <a:pt x="25" y="5"/>
                        </a:lnTo>
                        <a:lnTo>
                          <a:pt x="24" y="8"/>
                        </a:lnTo>
                        <a:lnTo>
                          <a:pt x="25" y="7"/>
                        </a:lnTo>
                        <a:lnTo>
                          <a:pt x="26" y="9"/>
                        </a:lnTo>
                        <a:lnTo>
                          <a:pt x="25" y="13"/>
                        </a:lnTo>
                        <a:lnTo>
                          <a:pt x="23" y="16"/>
                        </a:lnTo>
                        <a:lnTo>
                          <a:pt x="24" y="15"/>
                        </a:lnTo>
                        <a:lnTo>
                          <a:pt x="26" y="14"/>
                        </a:lnTo>
                        <a:lnTo>
                          <a:pt x="27" y="9"/>
                        </a:lnTo>
                        <a:lnTo>
                          <a:pt x="30" y="9"/>
                        </a:lnTo>
                        <a:lnTo>
                          <a:pt x="29" y="7"/>
                        </a:lnTo>
                        <a:lnTo>
                          <a:pt x="31" y="4"/>
                        </a:lnTo>
                        <a:lnTo>
                          <a:pt x="33" y="5"/>
                        </a:lnTo>
                        <a:lnTo>
                          <a:pt x="36" y="8"/>
                        </a:lnTo>
                        <a:lnTo>
                          <a:pt x="36" y="12"/>
                        </a:lnTo>
                        <a:lnTo>
                          <a:pt x="35" y="15"/>
                        </a:lnTo>
                        <a:lnTo>
                          <a:pt x="34" y="17"/>
                        </a:lnTo>
                        <a:lnTo>
                          <a:pt x="31" y="18"/>
                        </a:lnTo>
                        <a:lnTo>
                          <a:pt x="28" y="20"/>
                        </a:lnTo>
                        <a:lnTo>
                          <a:pt x="27" y="23"/>
                        </a:lnTo>
                        <a:lnTo>
                          <a:pt x="26" y="20"/>
                        </a:lnTo>
                        <a:lnTo>
                          <a:pt x="23" y="24"/>
                        </a:lnTo>
                        <a:lnTo>
                          <a:pt x="23" y="26"/>
                        </a:lnTo>
                        <a:lnTo>
                          <a:pt x="21" y="28"/>
                        </a:lnTo>
                        <a:lnTo>
                          <a:pt x="20" y="26"/>
                        </a:lnTo>
                        <a:lnTo>
                          <a:pt x="19" y="23"/>
                        </a:lnTo>
                        <a:lnTo>
                          <a:pt x="20" y="21"/>
                        </a:lnTo>
                        <a:lnTo>
                          <a:pt x="17" y="25"/>
                        </a:lnTo>
                        <a:lnTo>
                          <a:pt x="14" y="28"/>
                        </a:lnTo>
                        <a:lnTo>
                          <a:pt x="9" y="32"/>
                        </a:lnTo>
                        <a:lnTo>
                          <a:pt x="9" y="29"/>
                        </a:lnTo>
                        <a:lnTo>
                          <a:pt x="7" y="29"/>
                        </a:lnTo>
                        <a:lnTo>
                          <a:pt x="5" y="32"/>
                        </a:lnTo>
                        <a:lnTo>
                          <a:pt x="0" y="34"/>
                        </a:lnTo>
                        <a:lnTo>
                          <a:pt x="0" y="33"/>
                        </a:lnTo>
                        <a:lnTo>
                          <a:pt x="0" y="29"/>
                        </a:lnTo>
                        <a:lnTo>
                          <a:pt x="2" y="28"/>
                        </a:lnTo>
                        <a:lnTo>
                          <a:pt x="3" y="26"/>
                        </a:lnTo>
                        <a:lnTo>
                          <a:pt x="5" y="26"/>
                        </a:lnTo>
                        <a:lnTo>
                          <a:pt x="7" y="24"/>
                        </a:lnTo>
                        <a:lnTo>
                          <a:pt x="9" y="24"/>
                        </a:lnTo>
                        <a:lnTo>
                          <a:pt x="10" y="22"/>
                        </a:lnTo>
                        <a:lnTo>
                          <a:pt x="15" y="20"/>
                        </a:lnTo>
                        <a:lnTo>
                          <a:pt x="15" y="19"/>
                        </a:lnTo>
                        <a:lnTo>
                          <a:pt x="19" y="14"/>
                        </a:lnTo>
                        <a:lnTo>
                          <a:pt x="19" y="11"/>
                        </a:lnTo>
                        <a:lnTo>
                          <a:pt x="20" y="10"/>
                        </a:lnTo>
                        <a:lnTo>
                          <a:pt x="20" y="8"/>
                        </a:lnTo>
                        <a:lnTo>
                          <a:pt x="20" y="4"/>
                        </a:lnTo>
                        <a:lnTo>
                          <a:pt x="22"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9" name="Freeform 605">
                    <a:extLst>
                      <a:ext uri="{FF2B5EF4-FFF2-40B4-BE49-F238E27FC236}">
                        <a16:creationId xmlns:a16="http://schemas.microsoft.com/office/drawing/2014/main" id="{A3147EEE-AC47-414E-A594-053DBE8139F7}"/>
                      </a:ext>
                    </a:extLst>
                  </p:cNvPr>
                  <p:cNvSpPr>
                    <a:spLocks/>
                  </p:cNvSpPr>
                  <p:nvPr/>
                </p:nvSpPr>
                <p:spPr bwMode="gray">
                  <a:xfrm>
                    <a:off x="5300436" y="2715846"/>
                    <a:ext cx="16679" cy="20253"/>
                  </a:xfrm>
                  <a:custGeom>
                    <a:avLst/>
                    <a:gdLst>
                      <a:gd name="T0" fmla="*/ 1 w 14"/>
                      <a:gd name="T1" fmla="*/ 12 h 17"/>
                      <a:gd name="T2" fmla="*/ 2 w 14"/>
                      <a:gd name="T3" fmla="*/ 11 h 17"/>
                      <a:gd name="T4" fmla="*/ 1 w 14"/>
                      <a:gd name="T5" fmla="*/ 10 h 17"/>
                      <a:gd name="T6" fmla="*/ 1 w 14"/>
                      <a:gd name="T7" fmla="*/ 8 h 17"/>
                      <a:gd name="T8" fmla="*/ 3 w 14"/>
                      <a:gd name="T9" fmla="*/ 9 h 17"/>
                      <a:gd name="T10" fmla="*/ 4 w 14"/>
                      <a:gd name="T11" fmla="*/ 8 h 17"/>
                      <a:gd name="T12" fmla="*/ 5 w 14"/>
                      <a:gd name="T13" fmla="*/ 8 h 17"/>
                      <a:gd name="T14" fmla="*/ 6 w 14"/>
                      <a:gd name="T15" fmla="*/ 7 h 17"/>
                      <a:gd name="T16" fmla="*/ 7 w 14"/>
                      <a:gd name="T17" fmla="*/ 3 h 17"/>
                      <a:gd name="T18" fmla="*/ 8 w 14"/>
                      <a:gd name="T19" fmla="*/ 6 h 17"/>
                      <a:gd name="T20" fmla="*/ 10 w 14"/>
                      <a:gd name="T21" fmla="*/ 6 h 17"/>
                      <a:gd name="T22" fmla="*/ 10 w 14"/>
                      <a:gd name="T23" fmla="*/ 0 h 17"/>
                      <a:gd name="T24" fmla="*/ 14 w 14"/>
                      <a:gd name="T25" fmla="*/ 6 h 17"/>
                      <a:gd name="T26" fmla="*/ 14 w 14"/>
                      <a:gd name="T27" fmla="*/ 9 h 17"/>
                      <a:gd name="T28" fmla="*/ 14 w 14"/>
                      <a:gd name="T29" fmla="*/ 14 h 17"/>
                      <a:gd name="T30" fmla="*/ 12 w 14"/>
                      <a:gd name="T31" fmla="*/ 14 h 17"/>
                      <a:gd name="T32" fmla="*/ 10 w 14"/>
                      <a:gd name="T33" fmla="*/ 16 h 17"/>
                      <a:gd name="T34" fmla="*/ 8 w 14"/>
                      <a:gd name="T35" fmla="*/ 17 h 17"/>
                      <a:gd name="T36" fmla="*/ 7 w 14"/>
                      <a:gd name="T37" fmla="*/ 14 h 17"/>
                      <a:gd name="T38" fmla="*/ 9 w 14"/>
                      <a:gd name="T39" fmla="*/ 12 h 17"/>
                      <a:gd name="T40" fmla="*/ 10 w 14"/>
                      <a:gd name="T41" fmla="*/ 10 h 17"/>
                      <a:gd name="T42" fmla="*/ 8 w 14"/>
                      <a:gd name="T43" fmla="*/ 12 h 17"/>
                      <a:gd name="T44" fmla="*/ 7 w 14"/>
                      <a:gd name="T45" fmla="*/ 12 h 17"/>
                      <a:gd name="T46" fmla="*/ 1 w 14"/>
                      <a:gd name="T47" fmla="*/ 16 h 17"/>
                      <a:gd name="T48" fmla="*/ 0 w 14"/>
                      <a:gd name="T49" fmla="*/ 14 h 17"/>
                      <a:gd name="T50" fmla="*/ 1 w 14"/>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 h="17">
                        <a:moveTo>
                          <a:pt x="1" y="12"/>
                        </a:moveTo>
                        <a:lnTo>
                          <a:pt x="2" y="11"/>
                        </a:lnTo>
                        <a:lnTo>
                          <a:pt x="1" y="10"/>
                        </a:lnTo>
                        <a:lnTo>
                          <a:pt x="1" y="8"/>
                        </a:lnTo>
                        <a:lnTo>
                          <a:pt x="3" y="9"/>
                        </a:lnTo>
                        <a:lnTo>
                          <a:pt x="4" y="8"/>
                        </a:lnTo>
                        <a:lnTo>
                          <a:pt x="5" y="8"/>
                        </a:lnTo>
                        <a:lnTo>
                          <a:pt x="6" y="7"/>
                        </a:lnTo>
                        <a:lnTo>
                          <a:pt x="7" y="3"/>
                        </a:lnTo>
                        <a:lnTo>
                          <a:pt x="8" y="6"/>
                        </a:lnTo>
                        <a:lnTo>
                          <a:pt x="10" y="6"/>
                        </a:lnTo>
                        <a:lnTo>
                          <a:pt x="10" y="0"/>
                        </a:lnTo>
                        <a:lnTo>
                          <a:pt x="14" y="6"/>
                        </a:lnTo>
                        <a:lnTo>
                          <a:pt x="14" y="9"/>
                        </a:lnTo>
                        <a:lnTo>
                          <a:pt x="14" y="14"/>
                        </a:lnTo>
                        <a:lnTo>
                          <a:pt x="12" y="14"/>
                        </a:lnTo>
                        <a:lnTo>
                          <a:pt x="10" y="16"/>
                        </a:lnTo>
                        <a:lnTo>
                          <a:pt x="8" y="17"/>
                        </a:lnTo>
                        <a:lnTo>
                          <a:pt x="7" y="14"/>
                        </a:lnTo>
                        <a:lnTo>
                          <a:pt x="9" y="12"/>
                        </a:lnTo>
                        <a:lnTo>
                          <a:pt x="10" y="10"/>
                        </a:lnTo>
                        <a:lnTo>
                          <a:pt x="8" y="12"/>
                        </a:lnTo>
                        <a:lnTo>
                          <a:pt x="7" y="12"/>
                        </a:lnTo>
                        <a:lnTo>
                          <a:pt x="1" y="16"/>
                        </a:lnTo>
                        <a:lnTo>
                          <a:pt x="0" y="14"/>
                        </a:lnTo>
                        <a:lnTo>
                          <a:pt x="1" y="1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0" name="Freeform 606">
                    <a:extLst>
                      <a:ext uri="{FF2B5EF4-FFF2-40B4-BE49-F238E27FC236}">
                        <a16:creationId xmlns:a16="http://schemas.microsoft.com/office/drawing/2014/main" id="{8A3A9473-7E43-4DD6-A063-EF16C1702D6D}"/>
                      </a:ext>
                    </a:extLst>
                  </p:cNvPr>
                  <p:cNvSpPr>
                    <a:spLocks/>
                  </p:cNvSpPr>
                  <p:nvPr/>
                </p:nvSpPr>
                <p:spPr bwMode="gray">
                  <a:xfrm>
                    <a:off x="5321881" y="2697975"/>
                    <a:ext cx="11914" cy="16679"/>
                  </a:xfrm>
                  <a:custGeom>
                    <a:avLst/>
                    <a:gdLst>
                      <a:gd name="T0" fmla="*/ 4 w 10"/>
                      <a:gd name="T1" fmla="*/ 4 h 14"/>
                      <a:gd name="T2" fmla="*/ 5 w 10"/>
                      <a:gd name="T3" fmla="*/ 4 h 14"/>
                      <a:gd name="T4" fmla="*/ 6 w 10"/>
                      <a:gd name="T5" fmla="*/ 0 h 14"/>
                      <a:gd name="T6" fmla="*/ 8 w 10"/>
                      <a:gd name="T7" fmla="*/ 0 h 14"/>
                      <a:gd name="T8" fmla="*/ 10 w 10"/>
                      <a:gd name="T9" fmla="*/ 1 h 14"/>
                      <a:gd name="T10" fmla="*/ 9 w 10"/>
                      <a:gd name="T11" fmla="*/ 3 h 14"/>
                      <a:gd name="T12" fmla="*/ 9 w 10"/>
                      <a:gd name="T13" fmla="*/ 6 h 14"/>
                      <a:gd name="T14" fmla="*/ 7 w 10"/>
                      <a:gd name="T15" fmla="*/ 10 h 14"/>
                      <a:gd name="T16" fmla="*/ 4 w 10"/>
                      <a:gd name="T17" fmla="*/ 13 h 14"/>
                      <a:gd name="T18" fmla="*/ 2 w 10"/>
                      <a:gd name="T19" fmla="*/ 14 h 14"/>
                      <a:gd name="T20" fmla="*/ 0 w 10"/>
                      <a:gd name="T21" fmla="*/ 14 h 14"/>
                      <a:gd name="T22" fmla="*/ 0 w 10"/>
                      <a:gd name="T23" fmla="*/ 12 h 14"/>
                      <a:gd name="T24" fmla="*/ 0 w 10"/>
                      <a:gd name="T25" fmla="*/ 8 h 14"/>
                      <a:gd name="T26" fmla="*/ 4 w 10"/>
                      <a:gd name="T27" fmla="*/ 6 h 14"/>
                      <a:gd name="T28" fmla="*/ 4 w 10"/>
                      <a:gd name="T29"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4">
                        <a:moveTo>
                          <a:pt x="4" y="4"/>
                        </a:moveTo>
                        <a:lnTo>
                          <a:pt x="5" y="4"/>
                        </a:lnTo>
                        <a:lnTo>
                          <a:pt x="6" y="0"/>
                        </a:lnTo>
                        <a:lnTo>
                          <a:pt x="8" y="0"/>
                        </a:lnTo>
                        <a:lnTo>
                          <a:pt x="10" y="1"/>
                        </a:lnTo>
                        <a:lnTo>
                          <a:pt x="9" y="3"/>
                        </a:lnTo>
                        <a:lnTo>
                          <a:pt x="9" y="6"/>
                        </a:lnTo>
                        <a:lnTo>
                          <a:pt x="7" y="10"/>
                        </a:lnTo>
                        <a:lnTo>
                          <a:pt x="4" y="13"/>
                        </a:lnTo>
                        <a:lnTo>
                          <a:pt x="2" y="14"/>
                        </a:lnTo>
                        <a:lnTo>
                          <a:pt x="0" y="14"/>
                        </a:lnTo>
                        <a:lnTo>
                          <a:pt x="0" y="12"/>
                        </a:lnTo>
                        <a:lnTo>
                          <a:pt x="0" y="8"/>
                        </a:lnTo>
                        <a:lnTo>
                          <a:pt x="4" y="6"/>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1" name="Freeform 607">
                    <a:extLst>
                      <a:ext uri="{FF2B5EF4-FFF2-40B4-BE49-F238E27FC236}">
                        <a16:creationId xmlns:a16="http://schemas.microsoft.com/office/drawing/2014/main" id="{EFE3D49D-B7F4-4738-86B9-836656DB8E53}"/>
                      </a:ext>
                    </a:extLst>
                  </p:cNvPr>
                  <p:cNvSpPr>
                    <a:spLocks/>
                  </p:cNvSpPr>
                  <p:nvPr/>
                </p:nvSpPr>
                <p:spPr bwMode="gray">
                  <a:xfrm>
                    <a:off x="5306393" y="2769458"/>
                    <a:ext cx="10723" cy="11914"/>
                  </a:xfrm>
                  <a:custGeom>
                    <a:avLst/>
                    <a:gdLst>
                      <a:gd name="T0" fmla="*/ 3 w 9"/>
                      <a:gd name="T1" fmla="*/ 5 h 10"/>
                      <a:gd name="T2" fmla="*/ 3 w 9"/>
                      <a:gd name="T3" fmla="*/ 5 h 10"/>
                      <a:gd name="T4" fmla="*/ 2 w 9"/>
                      <a:gd name="T5" fmla="*/ 2 h 10"/>
                      <a:gd name="T6" fmla="*/ 4 w 9"/>
                      <a:gd name="T7" fmla="*/ 3 h 10"/>
                      <a:gd name="T8" fmla="*/ 6 w 9"/>
                      <a:gd name="T9" fmla="*/ 2 h 10"/>
                      <a:gd name="T10" fmla="*/ 9 w 9"/>
                      <a:gd name="T11" fmla="*/ 0 h 10"/>
                      <a:gd name="T12" fmla="*/ 9 w 9"/>
                      <a:gd name="T13" fmla="*/ 2 h 10"/>
                      <a:gd name="T14" fmla="*/ 9 w 9"/>
                      <a:gd name="T15" fmla="*/ 4 h 10"/>
                      <a:gd name="T16" fmla="*/ 7 w 9"/>
                      <a:gd name="T17" fmla="*/ 5 h 10"/>
                      <a:gd name="T18" fmla="*/ 5 w 9"/>
                      <a:gd name="T19" fmla="*/ 7 h 10"/>
                      <a:gd name="T20" fmla="*/ 3 w 9"/>
                      <a:gd name="T21" fmla="*/ 10 h 10"/>
                      <a:gd name="T22" fmla="*/ 2 w 9"/>
                      <a:gd name="T23" fmla="*/ 10 h 10"/>
                      <a:gd name="T24" fmla="*/ 0 w 9"/>
                      <a:gd name="T25" fmla="*/ 9 h 10"/>
                      <a:gd name="T26" fmla="*/ 2 w 9"/>
                      <a:gd name="T27" fmla="*/ 6 h 10"/>
                      <a:gd name="T28" fmla="*/ 4 w 9"/>
                      <a:gd name="T29" fmla="*/ 6 h 10"/>
                      <a:gd name="T30" fmla="*/ 3 w 9"/>
                      <a:gd name="T3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0">
                        <a:moveTo>
                          <a:pt x="3" y="5"/>
                        </a:moveTo>
                        <a:lnTo>
                          <a:pt x="3" y="5"/>
                        </a:lnTo>
                        <a:lnTo>
                          <a:pt x="2" y="2"/>
                        </a:lnTo>
                        <a:lnTo>
                          <a:pt x="4" y="3"/>
                        </a:lnTo>
                        <a:lnTo>
                          <a:pt x="6" y="2"/>
                        </a:lnTo>
                        <a:lnTo>
                          <a:pt x="9" y="0"/>
                        </a:lnTo>
                        <a:lnTo>
                          <a:pt x="9" y="2"/>
                        </a:lnTo>
                        <a:lnTo>
                          <a:pt x="9" y="4"/>
                        </a:lnTo>
                        <a:lnTo>
                          <a:pt x="7" y="5"/>
                        </a:lnTo>
                        <a:lnTo>
                          <a:pt x="5" y="7"/>
                        </a:lnTo>
                        <a:lnTo>
                          <a:pt x="3" y="10"/>
                        </a:lnTo>
                        <a:lnTo>
                          <a:pt x="2" y="10"/>
                        </a:lnTo>
                        <a:lnTo>
                          <a:pt x="0" y="9"/>
                        </a:lnTo>
                        <a:lnTo>
                          <a:pt x="2" y="6"/>
                        </a:lnTo>
                        <a:lnTo>
                          <a:pt x="4" y="6"/>
                        </a:lnTo>
                        <a:lnTo>
                          <a:pt x="3"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2" name="Freeform 609">
                    <a:extLst>
                      <a:ext uri="{FF2B5EF4-FFF2-40B4-BE49-F238E27FC236}">
                        <a16:creationId xmlns:a16="http://schemas.microsoft.com/office/drawing/2014/main" id="{05FC3E0E-72D1-4536-9CDF-25E1DDBC4BC6}"/>
                      </a:ext>
                    </a:extLst>
                  </p:cNvPr>
                  <p:cNvSpPr>
                    <a:spLocks/>
                  </p:cNvSpPr>
                  <p:nvPr/>
                </p:nvSpPr>
                <p:spPr bwMode="gray">
                  <a:xfrm>
                    <a:off x="5345708" y="2683679"/>
                    <a:ext cx="22637" cy="27402"/>
                  </a:xfrm>
                  <a:custGeom>
                    <a:avLst/>
                    <a:gdLst>
                      <a:gd name="T0" fmla="*/ 2 w 19"/>
                      <a:gd name="T1" fmla="*/ 16 h 23"/>
                      <a:gd name="T2" fmla="*/ 0 w 19"/>
                      <a:gd name="T3" fmla="*/ 15 h 23"/>
                      <a:gd name="T4" fmla="*/ 2 w 19"/>
                      <a:gd name="T5" fmla="*/ 15 h 23"/>
                      <a:gd name="T6" fmla="*/ 3 w 19"/>
                      <a:gd name="T7" fmla="*/ 14 h 23"/>
                      <a:gd name="T8" fmla="*/ 4 w 19"/>
                      <a:gd name="T9" fmla="*/ 12 h 23"/>
                      <a:gd name="T10" fmla="*/ 1 w 19"/>
                      <a:gd name="T11" fmla="*/ 12 h 23"/>
                      <a:gd name="T12" fmla="*/ 3 w 19"/>
                      <a:gd name="T13" fmla="*/ 11 h 23"/>
                      <a:gd name="T14" fmla="*/ 2 w 19"/>
                      <a:gd name="T15" fmla="*/ 9 h 23"/>
                      <a:gd name="T16" fmla="*/ 4 w 19"/>
                      <a:gd name="T17" fmla="*/ 7 h 23"/>
                      <a:gd name="T18" fmla="*/ 6 w 19"/>
                      <a:gd name="T19" fmla="*/ 9 h 23"/>
                      <a:gd name="T20" fmla="*/ 8 w 19"/>
                      <a:gd name="T21" fmla="*/ 6 h 23"/>
                      <a:gd name="T22" fmla="*/ 6 w 19"/>
                      <a:gd name="T23" fmla="*/ 4 h 23"/>
                      <a:gd name="T24" fmla="*/ 8 w 19"/>
                      <a:gd name="T25" fmla="*/ 4 h 23"/>
                      <a:gd name="T26" fmla="*/ 10 w 19"/>
                      <a:gd name="T27" fmla="*/ 5 h 23"/>
                      <a:gd name="T28" fmla="*/ 12 w 19"/>
                      <a:gd name="T29" fmla="*/ 3 h 23"/>
                      <a:gd name="T30" fmla="*/ 10 w 19"/>
                      <a:gd name="T31" fmla="*/ 0 h 23"/>
                      <a:gd name="T32" fmla="*/ 13 w 19"/>
                      <a:gd name="T33" fmla="*/ 3 h 23"/>
                      <a:gd name="T34" fmla="*/ 13 w 19"/>
                      <a:gd name="T35" fmla="*/ 0 h 23"/>
                      <a:gd name="T36" fmla="*/ 15 w 19"/>
                      <a:gd name="T37" fmla="*/ 0 h 23"/>
                      <a:gd name="T38" fmla="*/ 17 w 19"/>
                      <a:gd name="T39" fmla="*/ 4 h 23"/>
                      <a:gd name="T40" fmla="*/ 18 w 19"/>
                      <a:gd name="T41" fmla="*/ 5 h 23"/>
                      <a:gd name="T42" fmla="*/ 19 w 19"/>
                      <a:gd name="T43" fmla="*/ 9 h 23"/>
                      <a:gd name="T44" fmla="*/ 17 w 19"/>
                      <a:gd name="T45" fmla="*/ 12 h 23"/>
                      <a:gd name="T46" fmla="*/ 17 w 19"/>
                      <a:gd name="T47" fmla="*/ 18 h 23"/>
                      <a:gd name="T48" fmla="*/ 12 w 19"/>
                      <a:gd name="T49" fmla="*/ 18 h 23"/>
                      <a:gd name="T50" fmla="*/ 12 w 19"/>
                      <a:gd name="T51" fmla="*/ 17 h 23"/>
                      <a:gd name="T52" fmla="*/ 10 w 19"/>
                      <a:gd name="T53" fmla="*/ 17 h 23"/>
                      <a:gd name="T54" fmla="*/ 8 w 19"/>
                      <a:gd name="T55" fmla="*/ 21 h 23"/>
                      <a:gd name="T56" fmla="*/ 3 w 19"/>
                      <a:gd name="T57" fmla="*/ 22 h 23"/>
                      <a:gd name="T58" fmla="*/ 1 w 19"/>
                      <a:gd name="T59" fmla="*/ 23 h 23"/>
                      <a:gd name="T60" fmla="*/ 0 w 19"/>
                      <a:gd name="T61" fmla="*/ 21 h 23"/>
                      <a:gd name="T62" fmla="*/ 3 w 19"/>
                      <a:gd name="T63" fmla="*/ 19 h 23"/>
                      <a:gd name="T64" fmla="*/ 4 w 19"/>
                      <a:gd name="T65" fmla="*/ 17 h 23"/>
                      <a:gd name="T66" fmla="*/ 2 w 19"/>
                      <a:gd name="T6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2" y="16"/>
                        </a:moveTo>
                        <a:lnTo>
                          <a:pt x="0" y="15"/>
                        </a:lnTo>
                        <a:lnTo>
                          <a:pt x="2" y="15"/>
                        </a:lnTo>
                        <a:lnTo>
                          <a:pt x="3" y="14"/>
                        </a:lnTo>
                        <a:lnTo>
                          <a:pt x="4" y="12"/>
                        </a:lnTo>
                        <a:lnTo>
                          <a:pt x="1" y="12"/>
                        </a:lnTo>
                        <a:lnTo>
                          <a:pt x="3" y="11"/>
                        </a:lnTo>
                        <a:lnTo>
                          <a:pt x="2" y="9"/>
                        </a:lnTo>
                        <a:lnTo>
                          <a:pt x="4" y="7"/>
                        </a:lnTo>
                        <a:lnTo>
                          <a:pt x="6" y="9"/>
                        </a:lnTo>
                        <a:lnTo>
                          <a:pt x="8" y="6"/>
                        </a:lnTo>
                        <a:lnTo>
                          <a:pt x="6" y="4"/>
                        </a:lnTo>
                        <a:lnTo>
                          <a:pt x="8" y="4"/>
                        </a:lnTo>
                        <a:lnTo>
                          <a:pt x="10" y="5"/>
                        </a:lnTo>
                        <a:lnTo>
                          <a:pt x="12" y="3"/>
                        </a:lnTo>
                        <a:lnTo>
                          <a:pt x="10" y="0"/>
                        </a:lnTo>
                        <a:lnTo>
                          <a:pt x="13" y="3"/>
                        </a:lnTo>
                        <a:lnTo>
                          <a:pt x="13" y="0"/>
                        </a:lnTo>
                        <a:lnTo>
                          <a:pt x="15" y="0"/>
                        </a:lnTo>
                        <a:lnTo>
                          <a:pt x="17" y="4"/>
                        </a:lnTo>
                        <a:lnTo>
                          <a:pt x="18" y="5"/>
                        </a:lnTo>
                        <a:lnTo>
                          <a:pt x="19" y="9"/>
                        </a:lnTo>
                        <a:lnTo>
                          <a:pt x="17" y="12"/>
                        </a:lnTo>
                        <a:lnTo>
                          <a:pt x="17" y="18"/>
                        </a:lnTo>
                        <a:lnTo>
                          <a:pt x="12" y="18"/>
                        </a:lnTo>
                        <a:lnTo>
                          <a:pt x="12" y="17"/>
                        </a:lnTo>
                        <a:lnTo>
                          <a:pt x="10" y="17"/>
                        </a:lnTo>
                        <a:lnTo>
                          <a:pt x="8" y="21"/>
                        </a:lnTo>
                        <a:lnTo>
                          <a:pt x="3" y="22"/>
                        </a:lnTo>
                        <a:lnTo>
                          <a:pt x="1" y="23"/>
                        </a:lnTo>
                        <a:lnTo>
                          <a:pt x="0" y="21"/>
                        </a:lnTo>
                        <a:lnTo>
                          <a:pt x="3" y="19"/>
                        </a:lnTo>
                        <a:lnTo>
                          <a:pt x="4" y="17"/>
                        </a:lnTo>
                        <a:lnTo>
                          <a:pt x="2" y="1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3" name="Freeform 610">
                    <a:extLst>
                      <a:ext uri="{FF2B5EF4-FFF2-40B4-BE49-F238E27FC236}">
                        <a16:creationId xmlns:a16="http://schemas.microsoft.com/office/drawing/2014/main" id="{7669FAF4-537A-4A90-AB7F-582B56D50484}"/>
                      </a:ext>
                    </a:extLst>
                  </p:cNvPr>
                  <p:cNvSpPr>
                    <a:spLocks/>
                  </p:cNvSpPr>
                  <p:nvPr/>
                </p:nvSpPr>
                <p:spPr bwMode="gray">
                  <a:xfrm>
                    <a:off x="5370727" y="2667000"/>
                    <a:ext cx="16679" cy="17870"/>
                  </a:xfrm>
                  <a:custGeom>
                    <a:avLst/>
                    <a:gdLst>
                      <a:gd name="T0" fmla="*/ 2 w 14"/>
                      <a:gd name="T1" fmla="*/ 7 h 15"/>
                      <a:gd name="T2" fmla="*/ 6 w 14"/>
                      <a:gd name="T3" fmla="*/ 8 h 15"/>
                      <a:gd name="T4" fmla="*/ 6 w 14"/>
                      <a:gd name="T5" fmla="*/ 7 h 15"/>
                      <a:gd name="T6" fmla="*/ 7 w 14"/>
                      <a:gd name="T7" fmla="*/ 4 h 15"/>
                      <a:gd name="T8" fmla="*/ 8 w 14"/>
                      <a:gd name="T9" fmla="*/ 6 h 15"/>
                      <a:gd name="T10" fmla="*/ 9 w 14"/>
                      <a:gd name="T11" fmla="*/ 6 h 15"/>
                      <a:gd name="T12" fmla="*/ 10 w 14"/>
                      <a:gd name="T13" fmla="*/ 3 h 15"/>
                      <a:gd name="T14" fmla="*/ 10 w 14"/>
                      <a:gd name="T15" fmla="*/ 0 h 15"/>
                      <a:gd name="T16" fmla="*/ 13 w 14"/>
                      <a:gd name="T17" fmla="*/ 2 h 15"/>
                      <a:gd name="T18" fmla="*/ 14 w 14"/>
                      <a:gd name="T19" fmla="*/ 4 h 15"/>
                      <a:gd name="T20" fmla="*/ 11 w 14"/>
                      <a:gd name="T21" fmla="*/ 9 h 15"/>
                      <a:gd name="T22" fmla="*/ 11 w 14"/>
                      <a:gd name="T23" fmla="*/ 12 h 15"/>
                      <a:gd name="T24" fmla="*/ 4 w 14"/>
                      <a:gd name="T25" fmla="*/ 15 h 15"/>
                      <a:gd name="T26" fmla="*/ 0 w 14"/>
                      <a:gd name="T27" fmla="*/ 14 h 15"/>
                      <a:gd name="T28" fmla="*/ 0 w 14"/>
                      <a:gd name="T29" fmla="*/ 12 h 15"/>
                      <a:gd name="T30" fmla="*/ 2 w 14"/>
                      <a:gd name="T31" fmla="*/ 12 h 15"/>
                      <a:gd name="T32" fmla="*/ 2 w 14"/>
                      <a:gd name="T33" fmla="*/ 11 h 15"/>
                      <a:gd name="T34" fmla="*/ 2 w 14"/>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2" y="7"/>
                        </a:moveTo>
                        <a:lnTo>
                          <a:pt x="6" y="8"/>
                        </a:lnTo>
                        <a:lnTo>
                          <a:pt x="6" y="7"/>
                        </a:lnTo>
                        <a:lnTo>
                          <a:pt x="7" y="4"/>
                        </a:lnTo>
                        <a:lnTo>
                          <a:pt x="8" y="6"/>
                        </a:lnTo>
                        <a:lnTo>
                          <a:pt x="9" y="6"/>
                        </a:lnTo>
                        <a:lnTo>
                          <a:pt x="10" y="3"/>
                        </a:lnTo>
                        <a:lnTo>
                          <a:pt x="10" y="0"/>
                        </a:lnTo>
                        <a:lnTo>
                          <a:pt x="13" y="2"/>
                        </a:lnTo>
                        <a:lnTo>
                          <a:pt x="14" y="4"/>
                        </a:lnTo>
                        <a:lnTo>
                          <a:pt x="11" y="9"/>
                        </a:lnTo>
                        <a:lnTo>
                          <a:pt x="11" y="12"/>
                        </a:lnTo>
                        <a:lnTo>
                          <a:pt x="4" y="15"/>
                        </a:lnTo>
                        <a:lnTo>
                          <a:pt x="0" y="14"/>
                        </a:lnTo>
                        <a:lnTo>
                          <a:pt x="0" y="12"/>
                        </a:lnTo>
                        <a:lnTo>
                          <a:pt x="2" y="12"/>
                        </a:lnTo>
                        <a:lnTo>
                          <a:pt x="2" y="11"/>
                        </a:lnTo>
                        <a:lnTo>
                          <a:pt x="2"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4" name="Freeform 611">
                    <a:extLst>
                      <a:ext uri="{FF2B5EF4-FFF2-40B4-BE49-F238E27FC236}">
                        <a16:creationId xmlns:a16="http://schemas.microsoft.com/office/drawing/2014/main" id="{A76349C3-4D61-4AEF-81A9-76919A17EC44}"/>
                      </a:ext>
                    </a:extLst>
                  </p:cNvPr>
                  <p:cNvSpPr>
                    <a:spLocks/>
                  </p:cNvSpPr>
                  <p:nvPr/>
                </p:nvSpPr>
                <p:spPr bwMode="gray">
                  <a:xfrm>
                    <a:off x="5381449" y="2655086"/>
                    <a:ext cx="16679" cy="15488"/>
                  </a:xfrm>
                  <a:custGeom>
                    <a:avLst/>
                    <a:gdLst>
                      <a:gd name="T0" fmla="*/ 3 w 14"/>
                      <a:gd name="T1" fmla="*/ 3 h 13"/>
                      <a:gd name="T2" fmla="*/ 1 w 14"/>
                      <a:gd name="T3" fmla="*/ 4 h 13"/>
                      <a:gd name="T4" fmla="*/ 1 w 14"/>
                      <a:gd name="T5" fmla="*/ 3 h 13"/>
                      <a:gd name="T6" fmla="*/ 0 w 14"/>
                      <a:gd name="T7" fmla="*/ 1 h 13"/>
                      <a:gd name="T8" fmla="*/ 1 w 14"/>
                      <a:gd name="T9" fmla="*/ 0 h 13"/>
                      <a:gd name="T10" fmla="*/ 2 w 14"/>
                      <a:gd name="T11" fmla="*/ 1 h 13"/>
                      <a:gd name="T12" fmla="*/ 6 w 14"/>
                      <a:gd name="T13" fmla="*/ 1 h 13"/>
                      <a:gd name="T14" fmla="*/ 7 w 14"/>
                      <a:gd name="T15" fmla="*/ 1 h 13"/>
                      <a:gd name="T16" fmla="*/ 8 w 14"/>
                      <a:gd name="T17" fmla="*/ 2 h 13"/>
                      <a:gd name="T18" fmla="*/ 7 w 14"/>
                      <a:gd name="T19" fmla="*/ 6 h 13"/>
                      <a:gd name="T20" fmla="*/ 8 w 14"/>
                      <a:gd name="T21" fmla="*/ 6 h 13"/>
                      <a:gd name="T22" fmla="*/ 9 w 14"/>
                      <a:gd name="T23" fmla="*/ 4 h 13"/>
                      <a:gd name="T24" fmla="*/ 10 w 14"/>
                      <a:gd name="T25" fmla="*/ 3 h 13"/>
                      <a:gd name="T26" fmla="*/ 14 w 14"/>
                      <a:gd name="T27" fmla="*/ 4 h 13"/>
                      <a:gd name="T28" fmla="*/ 10 w 14"/>
                      <a:gd name="T29" fmla="*/ 12 h 13"/>
                      <a:gd name="T30" fmla="*/ 9 w 14"/>
                      <a:gd name="T31" fmla="*/ 13 h 13"/>
                      <a:gd name="T32" fmla="*/ 2 w 14"/>
                      <a:gd name="T33" fmla="*/ 8 h 13"/>
                      <a:gd name="T34" fmla="*/ 2 w 14"/>
                      <a:gd name="T35" fmla="*/ 6 h 13"/>
                      <a:gd name="T36" fmla="*/ 3 w 14"/>
                      <a:gd name="T37" fmla="*/ 7 h 13"/>
                      <a:gd name="T38" fmla="*/ 4 w 14"/>
                      <a:gd name="T39" fmla="*/ 3 h 13"/>
                      <a:gd name="T40" fmla="*/ 3 w 14"/>
                      <a:gd name="T4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3">
                        <a:moveTo>
                          <a:pt x="3" y="3"/>
                        </a:moveTo>
                        <a:lnTo>
                          <a:pt x="1" y="4"/>
                        </a:lnTo>
                        <a:lnTo>
                          <a:pt x="1" y="3"/>
                        </a:lnTo>
                        <a:lnTo>
                          <a:pt x="0" y="1"/>
                        </a:lnTo>
                        <a:lnTo>
                          <a:pt x="1" y="0"/>
                        </a:lnTo>
                        <a:lnTo>
                          <a:pt x="2" y="1"/>
                        </a:lnTo>
                        <a:lnTo>
                          <a:pt x="6" y="1"/>
                        </a:lnTo>
                        <a:lnTo>
                          <a:pt x="7" y="1"/>
                        </a:lnTo>
                        <a:lnTo>
                          <a:pt x="8" y="2"/>
                        </a:lnTo>
                        <a:lnTo>
                          <a:pt x="7" y="6"/>
                        </a:lnTo>
                        <a:lnTo>
                          <a:pt x="8" y="6"/>
                        </a:lnTo>
                        <a:lnTo>
                          <a:pt x="9" y="4"/>
                        </a:lnTo>
                        <a:lnTo>
                          <a:pt x="10" y="3"/>
                        </a:lnTo>
                        <a:lnTo>
                          <a:pt x="14" y="4"/>
                        </a:lnTo>
                        <a:lnTo>
                          <a:pt x="10" y="12"/>
                        </a:lnTo>
                        <a:lnTo>
                          <a:pt x="9" y="13"/>
                        </a:lnTo>
                        <a:lnTo>
                          <a:pt x="2" y="8"/>
                        </a:lnTo>
                        <a:lnTo>
                          <a:pt x="2" y="6"/>
                        </a:lnTo>
                        <a:lnTo>
                          <a:pt x="3" y="7"/>
                        </a:lnTo>
                        <a:lnTo>
                          <a:pt x="4" y="3"/>
                        </a:lnTo>
                        <a:lnTo>
                          <a:pt x="3"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5" name="Freeform 612">
                    <a:extLst>
                      <a:ext uri="{FF2B5EF4-FFF2-40B4-BE49-F238E27FC236}">
                        <a16:creationId xmlns:a16="http://schemas.microsoft.com/office/drawing/2014/main" id="{804B27EB-F886-43E6-8856-256FFDF75C8B}"/>
                      </a:ext>
                    </a:extLst>
                  </p:cNvPr>
                  <p:cNvSpPr>
                    <a:spLocks/>
                  </p:cNvSpPr>
                  <p:nvPr/>
                </p:nvSpPr>
                <p:spPr bwMode="gray">
                  <a:xfrm>
                    <a:off x="5398129" y="2646746"/>
                    <a:ext cx="9531" cy="11914"/>
                  </a:xfrm>
                  <a:custGeom>
                    <a:avLst/>
                    <a:gdLst>
                      <a:gd name="T0" fmla="*/ 4 w 8"/>
                      <a:gd name="T1" fmla="*/ 4 h 10"/>
                      <a:gd name="T2" fmla="*/ 4 w 8"/>
                      <a:gd name="T3" fmla="*/ 3 h 10"/>
                      <a:gd name="T4" fmla="*/ 5 w 8"/>
                      <a:gd name="T5" fmla="*/ 4 h 10"/>
                      <a:gd name="T6" fmla="*/ 6 w 8"/>
                      <a:gd name="T7" fmla="*/ 4 h 10"/>
                      <a:gd name="T8" fmla="*/ 8 w 8"/>
                      <a:gd name="T9" fmla="*/ 8 h 10"/>
                      <a:gd name="T10" fmla="*/ 7 w 8"/>
                      <a:gd name="T11" fmla="*/ 10 h 10"/>
                      <a:gd name="T12" fmla="*/ 3 w 8"/>
                      <a:gd name="T13" fmla="*/ 8 h 10"/>
                      <a:gd name="T14" fmla="*/ 1 w 8"/>
                      <a:gd name="T15" fmla="*/ 2 h 10"/>
                      <a:gd name="T16" fmla="*/ 0 w 8"/>
                      <a:gd name="T17" fmla="*/ 0 h 10"/>
                      <a:gd name="T18" fmla="*/ 0 w 8"/>
                      <a:gd name="T19" fmla="*/ 0 h 10"/>
                      <a:gd name="T20" fmla="*/ 2 w 8"/>
                      <a:gd name="T21" fmla="*/ 1 h 10"/>
                      <a:gd name="T22" fmla="*/ 3 w 8"/>
                      <a:gd name="T23" fmla="*/ 4 h 10"/>
                      <a:gd name="T24" fmla="*/ 4 w 8"/>
                      <a:gd name="T25"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0">
                        <a:moveTo>
                          <a:pt x="4" y="4"/>
                        </a:moveTo>
                        <a:lnTo>
                          <a:pt x="4" y="3"/>
                        </a:lnTo>
                        <a:lnTo>
                          <a:pt x="5" y="4"/>
                        </a:lnTo>
                        <a:lnTo>
                          <a:pt x="6" y="4"/>
                        </a:lnTo>
                        <a:lnTo>
                          <a:pt x="8" y="8"/>
                        </a:lnTo>
                        <a:lnTo>
                          <a:pt x="7" y="10"/>
                        </a:lnTo>
                        <a:lnTo>
                          <a:pt x="3" y="8"/>
                        </a:lnTo>
                        <a:lnTo>
                          <a:pt x="1" y="2"/>
                        </a:lnTo>
                        <a:lnTo>
                          <a:pt x="0" y="0"/>
                        </a:lnTo>
                        <a:lnTo>
                          <a:pt x="0" y="0"/>
                        </a:lnTo>
                        <a:lnTo>
                          <a:pt x="2" y="1"/>
                        </a:lnTo>
                        <a:lnTo>
                          <a:pt x="3" y="4"/>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6" name="Freeform 613">
                    <a:extLst>
                      <a:ext uri="{FF2B5EF4-FFF2-40B4-BE49-F238E27FC236}">
                        <a16:creationId xmlns:a16="http://schemas.microsoft.com/office/drawing/2014/main" id="{EF60014C-3EE3-40F1-8789-5D97A97087D1}"/>
                      </a:ext>
                    </a:extLst>
                  </p:cNvPr>
                  <p:cNvSpPr>
                    <a:spLocks/>
                  </p:cNvSpPr>
                  <p:nvPr/>
                </p:nvSpPr>
                <p:spPr bwMode="gray">
                  <a:xfrm>
                    <a:off x="5414808" y="2647938"/>
                    <a:ext cx="7149" cy="9531"/>
                  </a:xfrm>
                  <a:custGeom>
                    <a:avLst/>
                    <a:gdLst>
                      <a:gd name="T0" fmla="*/ 4 w 6"/>
                      <a:gd name="T1" fmla="*/ 0 h 8"/>
                      <a:gd name="T2" fmla="*/ 4 w 6"/>
                      <a:gd name="T3" fmla="*/ 0 h 8"/>
                      <a:gd name="T4" fmla="*/ 6 w 6"/>
                      <a:gd name="T5" fmla="*/ 1 h 8"/>
                      <a:gd name="T6" fmla="*/ 5 w 6"/>
                      <a:gd name="T7" fmla="*/ 4 h 8"/>
                      <a:gd name="T8" fmla="*/ 5 w 6"/>
                      <a:gd name="T9" fmla="*/ 8 h 8"/>
                      <a:gd name="T10" fmla="*/ 4 w 6"/>
                      <a:gd name="T11" fmla="*/ 8 h 8"/>
                      <a:gd name="T12" fmla="*/ 3 w 6"/>
                      <a:gd name="T13" fmla="*/ 8 h 8"/>
                      <a:gd name="T14" fmla="*/ 3 w 6"/>
                      <a:gd name="T15" fmla="*/ 5 h 8"/>
                      <a:gd name="T16" fmla="*/ 2 w 6"/>
                      <a:gd name="T17" fmla="*/ 7 h 8"/>
                      <a:gd name="T18" fmla="*/ 0 w 6"/>
                      <a:gd name="T19" fmla="*/ 5 h 8"/>
                      <a:gd name="T20" fmla="*/ 0 w 6"/>
                      <a:gd name="T21" fmla="*/ 3 h 8"/>
                      <a:gd name="T22" fmla="*/ 1 w 6"/>
                      <a:gd name="T23" fmla="*/ 1 h 8"/>
                      <a:gd name="T24" fmla="*/ 4 w 6"/>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8">
                        <a:moveTo>
                          <a:pt x="4" y="0"/>
                        </a:moveTo>
                        <a:lnTo>
                          <a:pt x="4" y="0"/>
                        </a:lnTo>
                        <a:lnTo>
                          <a:pt x="6" y="1"/>
                        </a:lnTo>
                        <a:lnTo>
                          <a:pt x="5" y="4"/>
                        </a:lnTo>
                        <a:lnTo>
                          <a:pt x="5" y="8"/>
                        </a:lnTo>
                        <a:lnTo>
                          <a:pt x="4" y="8"/>
                        </a:lnTo>
                        <a:lnTo>
                          <a:pt x="3" y="8"/>
                        </a:lnTo>
                        <a:lnTo>
                          <a:pt x="3" y="5"/>
                        </a:lnTo>
                        <a:lnTo>
                          <a:pt x="2" y="7"/>
                        </a:lnTo>
                        <a:lnTo>
                          <a:pt x="0" y="5"/>
                        </a:lnTo>
                        <a:lnTo>
                          <a:pt x="0" y="3"/>
                        </a:lnTo>
                        <a:lnTo>
                          <a:pt x="1" y="1"/>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7" name="Freeform 614">
                    <a:extLst>
                      <a:ext uri="{FF2B5EF4-FFF2-40B4-BE49-F238E27FC236}">
                        <a16:creationId xmlns:a16="http://schemas.microsoft.com/office/drawing/2014/main" id="{0A4B4B11-18F4-4416-9705-67B1EFF06A0B}"/>
                      </a:ext>
                    </a:extLst>
                  </p:cNvPr>
                  <p:cNvSpPr>
                    <a:spLocks/>
                  </p:cNvSpPr>
                  <p:nvPr/>
                </p:nvSpPr>
                <p:spPr bwMode="gray">
                  <a:xfrm>
                    <a:off x="5452933" y="2639598"/>
                    <a:ext cx="8340" cy="7149"/>
                  </a:xfrm>
                  <a:custGeom>
                    <a:avLst/>
                    <a:gdLst>
                      <a:gd name="T0" fmla="*/ 4 w 7"/>
                      <a:gd name="T1" fmla="*/ 6 h 6"/>
                      <a:gd name="T2" fmla="*/ 0 w 7"/>
                      <a:gd name="T3" fmla="*/ 3 h 6"/>
                      <a:gd name="T4" fmla="*/ 0 w 7"/>
                      <a:gd name="T5" fmla="*/ 2 h 6"/>
                      <a:gd name="T6" fmla="*/ 1 w 7"/>
                      <a:gd name="T7" fmla="*/ 0 h 6"/>
                      <a:gd name="T8" fmla="*/ 6 w 7"/>
                      <a:gd name="T9" fmla="*/ 2 h 6"/>
                      <a:gd name="T10" fmla="*/ 7 w 7"/>
                      <a:gd name="T11" fmla="*/ 3 h 6"/>
                      <a:gd name="T12" fmla="*/ 7 w 7"/>
                      <a:gd name="T13" fmla="*/ 6 h 6"/>
                      <a:gd name="T14" fmla="*/ 4 w 7"/>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6">
                        <a:moveTo>
                          <a:pt x="4" y="6"/>
                        </a:moveTo>
                        <a:lnTo>
                          <a:pt x="0" y="3"/>
                        </a:lnTo>
                        <a:lnTo>
                          <a:pt x="0" y="2"/>
                        </a:lnTo>
                        <a:lnTo>
                          <a:pt x="1" y="0"/>
                        </a:lnTo>
                        <a:lnTo>
                          <a:pt x="6" y="2"/>
                        </a:lnTo>
                        <a:lnTo>
                          <a:pt x="7" y="3"/>
                        </a:lnTo>
                        <a:lnTo>
                          <a:pt x="7" y="6"/>
                        </a:lnTo>
                        <a:lnTo>
                          <a:pt x="4"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8" name="Freeform 615">
                    <a:extLst>
                      <a:ext uri="{FF2B5EF4-FFF2-40B4-BE49-F238E27FC236}">
                        <a16:creationId xmlns:a16="http://schemas.microsoft.com/office/drawing/2014/main" id="{292B4B81-4BDE-4E95-92AC-71900B4CE5AD}"/>
                      </a:ext>
                    </a:extLst>
                  </p:cNvPr>
                  <p:cNvSpPr>
                    <a:spLocks/>
                  </p:cNvSpPr>
                  <p:nvPr/>
                </p:nvSpPr>
                <p:spPr bwMode="gray">
                  <a:xfrm>
                    <a:off x="5444593" y="2619344"/>
                    <a:ext cx="20253" cy="14297"/>
                  </a:xfrm>
                  <a:custGeom>
                    <a:avLst/>
                    <a:gdLst>
                      <a:gd name="T0" fmla="*/ 5 w 17"/>
                      <a:gd name="T1" fmla="*/ 3 h 12"/>
                      <a:gd name="T2" fmla="*/ 6 w 17"/>
                      <a:gd name="T3" fmla="*/ 3 h 12"/>
                      <a:gd name="T4" fmla="*/ 6 w 17"/>
                      <a:gd name="T5" fmla="*/ 2 h 12"/>
                      <a:gd name="T6" fmla="*/ 7 w 17"/>
                      <a:gd name="T7" fmla="*/ 2 h 12"/>
                      <a:gd name="T8" fmla="*/ 8 w 17"/>
                      <a:gd name="T9" fmla="*/ 1 h 12"/>
                      <a:gd name="T10" fmla="*/ 8 w 17"/>
                      <a:gd name="T11" fmla="*/ 1 h 12"/>
                      <a:gd name="T12" fmla="*/ 9 w 17"/>
                      <a:gd name="T13" fmla="*/ 4 h 12"/>
                      <a:gd name="T14" fmla="*/ 12 w 17"/>
                      <a:gd name="T15" fmla="*/ 3 h 12"/>
                      <a:gd name="T16" fmla="*/ 12 w 17"/>
                      <a:gd name="T17" fmla="*/ 0 h 12"/>
                      <a:gd name="T18" fmla="*/ 13 w 17"/>
                      <a:gd name="T19" fmla="*/ 0 h 12"/>
                      <a:gd name="T20" fmla="*/ 14 w 17"/>
                      <a:gd name="T21" fmla="*/ 2 h 12"/>
                      <a:gd name="T22" fmla="*/ 16 w 17"/>
                      <a:gd name="T23" fmla="*/ 3 h 12"/>
                      <a:gd name="T24" fmla="*/ 17 w 17"/>
                      <a:gd name="T25" fmla="*/ 4 h 12"/>
                      <a:gd name="T26" fmla="*/ 17 w 17"/>
                      <a:gd name="T27" fmla="*/ 6 h 12"/>
                      <a:gd name="T28" fmla="*/ 15 w 17"/>
                      <a:gd name="T29" fmla="*/ 6 h 12"/>
                      <a:gd name="T30" fmla="*/ 15 w 17"/>
                      <a:gd name="T31" fmla="*/ 8 h 12"/>
                      <a:gd name="T32" fmla="*/ 13 w 17"/>
                      <a:gd name="T33" fmla="*/ 10 h 12"/>
                      <a:gd name="T34" fmla="*/ 12 w 17"/>
                      <a:gd name="T35" fmla="*/ 8 h 12"/>
                      <a:gd name="T36" fmla="*/ 10 w 17"/>
                      <a:gd name="T37" fmla="*/ 11 h 12"/>
                      <a:gd name="T38" fmla="*/ 9 w 17"/>
                      <a:gd name="T39" fmla="*/ 11 h 12"/>
                      <a:gd name="T40" fmla="*/ 8 w 17"/>
                      <a:gd name="T41" fmla="*/ 10 h 12"/>
                      <a:gd name="T42" fmla="*/ 5 w 17"/>
                      <a:gd name="T43" fmla="*/ 11 h 12"/>
                      <a:gd name="T44" fmla="*/ 4 w 17"/>
                      <a:gd name="T45" fmla="*/ 9 h 12"/>
                      <a:gd name="T46" fmla="*/ 4 w 17"/>
                      <a:gd name="T47" fmla="*/ 12 h 12"/>
                      <a:gd name="T48" fmla="*/ 3 w 17"/>
                      <a:gd name="T49" fmla="*/ 7 h 12"/>
                      <a:gd name="T50" fmla="*/ 0 w 17"/>
                      <a:gd name="T51" fmla="*/ 6 h 12"/>
                      <a:gd name="T52" fmla="*/ 2 w 17"/>
                      <a:gd name="T53" fmla="*/ 4 h 12"/>
                      <a:gd name="T54" fmla="*/ 4 w 17"/>
                      <a:gd name="T55" fmla="*/ 4 h 12"/>
                      <a:gd name="T56" fmla="*/ 5 w 17"/>
                      <a:gd name="T5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 h="12">
                        <a:moveTo>
                          <a:pt x="5" y="3"/>
                        </a:moveTo>
                        <a:lnTo>
                          <a:pt x="6" y="3"/>
                        </a:lnTo>
                        <a:lnTo>
                          <a:pt x="6" y="2"/>
                        </a:lnTo>
                        <a:lnTo>
                          <a:pt x="7" y="2"/>
                        </a:lnTo>
                        <a:lnTo>
                          <a:pt x="8" y="1"/>
                        </a:lnTo>
                        <a:lnTo>
                          <a:pt x="8" y="1"/>
                        </a:lnTo>
                        <a:lnTo>
                          <a:pt x="9" y="4"/>
                        </a:lnTo>
                        <a:lnTo>
                          <a:pt x="12" y="3"/>
                        </a:lnTo>
                        <a:lnTo>
                          <a:pt x="12" y="0"/>
                        </a:lnTo>
                        <a:lnTo>
                          <a:pt x="13" y="0"/>
                        </a:lnTo>
                        <a:lnTo>
                          <a:pt x="14" y="2"/>
                        </a:lnTo>
                        <a:lnTo>
                          <a:pt x="16" y="3"/>
                        </a:lnTo>
                        <a:lnTo>
                          <a:pt x="17" y="4"/>
                        </a:lnTo>
                        <a:lnTo>
                          <a:pt x="17" y="6"/>
                        </a:lnTo>
                        <a:lnTo>
                          <a:pt x="15" y="6"/>
                        </a:lnTo>
                        <a:lnTo>
                          <a:pt x="15" y="8"/>
                        </a:lnTo>
                        <a:lnTo>
                          <a:pt x="13" y="10"/>
                        </a:lnTo>
                        <a:lnTo>
                          <a:pt x="12" y="8"/>
                        </a:lnTo>
                        <a:lnTo>
                          <a:pt x="10" y="11"/>
                        </a:lnTo>
                        <a:lnTo>
                          <a:pt x="9" y="11"/>
                        </a:lnTo>
                        <a:lnTo>
                          <a:pt x="8" y="10"/>
                        </a:lnTo>
                        <a:lnTo>
                          <a:pt x="5" y="11"/>
                        </a:lnTo>
                        <a:lnTo>
                          <a:pt x="4" y="9"/>
                        </a:lnTo>
                        <a:lnTo>
                          <a:pt x="4" y="12"/>
                        </a:lnTo>
                        <a:lnTo>
                          <a:pt x="3" y="7"/>
                        </a:lnTo>
                        <a:lnTo>
                          <a:pt x="0" y="6"/>
                        </a:lnTo>
                        <a:lnTo>
                          <a:pt x="2" y="4"/>
                        </a:lnTo>
                        <a:lnTo>
                          <a:pt x="4" y="4"/>
                        </a:lnTo>
                        <a:lnTo>
                          <a:pt x="5"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9" name="Freeform 616">
                    <a:extLst>
                      <a:ext uri="{FF2B5EF4-FFF2-40B4-BE49-F238E27FC236}">
                        <a16:creationId xmlns:a16="http://schemas.microsoft.com/office/drawing/2014/main" id="{548893C2-89EE-401E-9C1E-AC21D4A49BC8}"/>
                      </a:ext>
                    </a:extLst>
                  </p:cNvPr>
                  <p:cNvSpPr>
                    <a:spLocks/>
                  </p:cNvSpPr>
                  <p:nvPr/>
                </p:nvSpPr>
                <p:spPr bwMode="gray">
                  <a:xfrm>
                    <a:off x="5461272" y="2627684"/>
                    <a:ext cx="13105" cy="15488"/>
                  </a:xfrm>
                  <a:custGeom>
                    <a:avLst/>
                    <a:gdLst>
                      <a:gd name="T0" fmla="*/ 7 w 11"/>
                      <a:gd name="T1" fmla="*/ 12 h 13"/>
                      <a:gd name="T2" fmla="*/ 7 w 11"/>
                      <a:gd name="T3" fmla="*/ 11 h 13"/>
                      <a:gd name="T4" fmla="*/ 7 w 11"/>
                      <a:gd name="T5" fmla="*/ 12 h 13"/>
                      <a:gd name="T6" fmla="*/ 6 w 11"/>
                      <a:gd name="T7" fmla="*/ 13 h 13"/>
                      <a:gd name="T8" fmla="*/ 3 w 11"/>
                      <a:gd name="T9" fmla="*/ 13 h 13"/>
                      <a:gd name="T10" fmla="*/ 1 w 11"/>
                      <a:gd name="T11" fmla="*/ 11 h 13"/>
                      <a:gd name="T12" fmla="*/ 1 w 11"/>
                      <a:gd name="T13" fmla="*/ 9 h 13"/>
                      <a:gd name="T14" fmla="*/ 1 w 11"/>
                      <a:gd name="T15" fmla="*/ 8 h 13"/>
                      <a:gd name="T16" fmla="*/ 0 w 11"/>
                      <a:gd name="T17" fmla="*/ 5 h 13"/>
                      <a:gd name="T18" fmla="*/ 2 w 11"/>
                      <a:gd name="T19" fmla="*/ 4 h 13"/>
                      <a:gd name="T20" fmla="*/ 3 w 11"/>
                      <a:gd name="T21" fmla="*/ 5 h 13"/>
                      <a:gd name="T22" fmla="*/ 4 w 11"/>
                      <a:gd name="T23" fmla="*/ 2 h 13"/>
                      <a:gd name="T24" fmla="*/ 7 w 11"/>
                      <a:gd name="T25" fmla="*/ 3 h 13"/>
                      <a:gd name="T26" fmla="*/ 8 w 11"/>
                      <a:gd name="T27" fmla="*/ 0 h 13"/>
                      <a:gd name="T28" fmla="*/ 10 w 11"/>
                      <a:gd name="T29" fmla="*/ 3 h 13"/>
                      <a:gd name="T30" fmla="*/ 11 w 11"/>
                      <a:gd name="T31" fmla="*/ 5 h 13"/>
                      <a:gd name="T32" fmla="*/ 10 w 11"/>
                      <a:gd name="T33" fmla="*/ 9 h 13"/>
                      <a:gd name="T34" fmla="*/ 7 w 11"/>
                      <a:gd name="T3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3">
                        <a:moveTo>
                          <a:pt x="7" y="12"/>
                        </a:moveTo>
                        <a:lnTo>
                          <a:pt x="7" y="11"/>
                        </a:lnTo>
                        <a:lnTo>
                          <a:pt x="7" y="12"/>
                        </a:lnTo>
                        <a:lnTo>
                          <a:pt x="6" y="13"/>
                        </a:lnTo>
                        <a:lnTo>
                          <a:pt x="3" y="13"/>
                        </a:lnTo>
                        <a:lnTo>
                          <a:pt x="1" y="11"/>
                        </a:lnTo>
                        <a:lnTo>
                          <a:pt x="1" y="9"/>
                        </a:lnTo>
                        <a:lnTo>
                          <a:pt x="1" y="8"/>
                        </a:lnTo>
                        <a:lnTo>
                          <a:pt x="0" y="5"/>
                        </a:lnTo>
                        <a:lnTo>
                          <a:pt x="2" y="4"/>
                        </a:lnTo>
                        <a:lnTo>
                          <a:pt x="3" y="5"/>
                        </a:lnTo>
                        <a:lnTo>
                          <a:pt x="4" y="2"/>
                        </a:lnTo>
                        <a:lnTo>
                          <a:pt x="7" y="3"/>
                        </a:lnTo>
                        <a:lnTo>
                          <a:pt x="8" y="0"/>
                        </a:lnTo>
                        <a:lnTo>
                          <a:pt x="10" y="3"/>
                        </a:lnTo>
                        <a:lnTo>
                          <a:pt x="11" y="5"/>
                        </a:lnTo>
                        <a:lnTo>
                          <a:pt x="10" y="9"/>
                        </a:lnTo>
                        <a:lnTo>
                          <a:pt x="7" y="1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0" name="Freeform 617">
                    <a:extLst>
                      <a:ext uri="{FF2B5EF4-FFF2-40B4-BE49-F238E27FC236}">
                        <a16:creationId xmlns:a16="http://schemas.microsoft.com/office/drawing/2014/main" id="{79E4C329-9D30-4858-BDD5-E3B06CA61D21}"/>
                      </a:ext>
                    </a:extLst>
                  </p:cNvPr>
                  <p:cNvSpPr>
                    <a:spLocks/>
                  </p:cNvSpPr>
                  <p:nvPr/>
                </p:nvSpPr>
                <p:spPr bwMode="gray">
                  <a:xfrm>
                    <a:off x="5475569" y="2618153"/>
                    <a:ext cx="7149" cy="14297"/>
                  </a:xfrm>
                  <a:custGeom>
                    <a:avLst/>
                    <a:gdLst>
                      <a:gd name="T0" fmla="*/ 4 w 6"/>
                      <a:gd name="T1" fmla="*/ 10 h 12"/>
                      <a:gd name="T2" fmla="*/ 3 w 6"/>
                      <a:gd name="T3" fmla="*/ 12 h 12"/>
                      <a:gd name="T4" fmla="*/ 2 w 6"/>
                      <a:gd name="T5" fmla="*/ 7 h 12"/>
                      <a:gd name="T6" fmla="*/ 0 w 6"/>
                      <a:gd name="T7" fmla="*/ 2 h 12"/>
                      <a:gd name="T8" fmla="*/ 1 w 6"/>
                      <a:gd name="T9" fmla="*/ 0 h 12"/>
                      <a:gd name="T10" fmla="*/ 2 w 6"/>
                      <a:gd name="T11" fmla="*/ 3 h 12"/>
                      <a:gd name="T12" fmla="*/ 3 w 6"/>
                      <a:gd name="T13" fmla="*/ 2 h 12"/>
                      <a:gd name="T14" fmla="*/ 5 w 6"/>
                      <a:gd name="T15" fmla="*/ 4 h 12"/>
                      <a:gd name="T16" fmla="*/ 6 w 6"/>
                      <a:gd name="T17" fmla="*/ 8 h 12"/>
                      <a:gd name="T18" fmla="*/ 6 w 6"/>
                      <a:gd name="T19" fmla="*/ 10 h 12"/>
                      <a:gd name="T20" fmla="*/ 4 w 6"/>
                      <a:gd name="T2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2">
                        <a:moveTo>
                          <a:pt x="4" y="10"/>
                        </a:moveTo>
                        <a:lnTo>
                          <a:pt x="3" y="12"/>
                        </a:lnTo>
                        <a:lnTo>
                          <a:pt x="2" y="7"/>
                        </a:lnTo>
                        <a:lnTo>
                          <a:pt x="0" y="2"/>
                        </a:lnTo>
                        <a:lnTo>
                          <a:pt x="1" y="0"/>
                        </a:lnTo>
                        <a:lnTo>
                          <a:pt x="2" y="3"/>
                        </a:lnTo>
                        <a:lnTo>
                          <a:pt x="3" y="2"/>
                        </a:lnTo>
                        <a:lnTo>
                          <a:pt x="5" y="4"/>
                        </a:lnTo>
                        <a:lnTo>
                          <a:pt x="6" y="8"/>
                        </a:lnTo>
                        <a:lnTo>
                          <a:pt x="6" y="10"/>
                        </a:lnTo>
                        <a:lnTo>
                          <a:pt x="4" y="1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1" name="Freeform 618">
                    <a:extLst>
                      <a:ext uri="{FF2B5EF4-FFF2-40B4-BE49-F238E27FC236}">
                        <a16:creationId xmlns:a16="http://schemas.microsoft.com/office/drawing/2014/main" id="{EA44C2AF-E19B-4A67-B803-A4D106C8D2B5}"/>
                      </a:ext>
                    </a:extLst>
                  </p:cNvPr>
                  <p:cNvSpPr>
                    <a:spLocks/>
                  </p:cNvSpPr>
                  <p:nvPr/>
                </p:nvSpPr>
                <p:spPr bwMode="gray">
                  <a:xfrm>
                    <a:off x="5506545" y="2596708"/>
                    <a:ext cx="13105" cy="10723"/>
                  </a:xfrm>
                  <a:custGeom>
                    <a:avLst/>
                    <a:gdLst>
                      <a:gd name="T0" fmla="*/ 8 w 11"/>
                      <a:gd name="T1" fmla="*/ 2 h 9"/>
                      <a:gd name="T2" fmla="*/ 11 w 11"/>
                      <a:gd name="T3" fmla="*/ 6 h 9"/>
                      <a:gd name="T4" fmla="*/ 11 w 11"/>
                      <a:gd name="T5" fmla="*/ 8 h 9"/>
                      <a:gd name="T6" fmla="*/ 8 w 11"/>
                      <a:gd name="T7" fmla="*/ 7 h 9"/>
                      <a:gd name="T8" fmla="*/ 7 w 11"/>
                      <a:gd name="T9" fmla="*/ 9 h 9"/>
                      <a:gd name="T10" fmla="*/ 5 w 11"/>
                      <a:gd name="T11" fmla="*/ 8 h 9"/>
                      <a:gd name="T12" fmla="*/ 2 w 11"/>
                      <a:gd name="T13" fmla="*/ 9 h 9"/>
                      <a:gd name="T14" fmla="*/ 2 w 11"/>
                      <a:gd name="T15" fmla="*/ 7 h 9"/>
                      <a:gd name="T16" fmla="*/ 3 w 11"/>
                      <a:gd name="T17" fmla="*/ 6 h 9"/>
                      <a:gd name="T18" fmla="*/ 4 w 11"/>
                      <a:gd name="T19" fmla="*/ 4 h 9"/>
                      <a:gd name="T20" fmla="*/ 0 w 11"/>
                      <a:gd name="T21" fmla="*/ 5 h 9"/>
                      <a:gd name="T22" fmla="*/ 0 w 11"/>
                      <a:gd name="T23" fmla="*/ 3 h 9"/>
                      <a:gd name="T24" fmla="*/ 3 w 11"/>
                      <a:gd name="T25" fmla="*/ 3 h 9"/>
                      <a:gd name="T26" fmla="*/ 5 w 11"/>
                      <a:gd name="T27" fmla="*/ 3 h 9"/>
                      <a:gd name="T28" fmla="*/ 5 w 11"/>
                      <a:gd name="T29" fmla="*/ 1 h 9"/>
                      <a:gd name="T30" fmla="*/ 5 w 11"/>
                      <a:gd name="T31" fmla="*/ 0 h 9"/>
                      <a:gd name="T32" fmla="*/ 8 w 11"/>
                      <a:gd name="T3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9">
                        <a:moveTo>
                          <a:pt x="8" y="2"/>
                        </a:moveTo>
                        <a:lnTo>
                          <a:pt x="11" y="6"/>
                        </a:lnTo>
                        <a:lnTo>
                          <a:pt x="11" y="8"/>
                        </a:lnTo>
                        <a:lnTo>
                          <a:pt x="8" y="7"/>
                        </a:lnTo>
                        <a:lnTo>
                          <a:pt x="7" y="9"/>
                        </a:lnTo>
                        <a:lnTo>
                          <a:pt x="5" y="8"/>
                        </a:lnTo>
                        <a:lnTo>
                          <a:pt x="2" y="9"/>
                        </a:lnTo>
                        <a:lnTo>
                          <a:pt x="2" y="7"/>
                        </a:lnTo>
                        <a:lnTo>
                          <a:pt x="3" y="6"/>
                        </a:lnTo>
                        <a:lnTo>
                          <a:pt x="4" y="4"/>
                        </a:lnTo>
                        <a:lnTo>
                          <a:pt x="0" y="5"/>
                        </a:lnTo>
                        <a:lnTo>
                          <a:pt x="0" y="3"/>
                        </a:lnTo>
                        <a:lnTo>
                          <a:pt x="3" y="3"/>
                        </a:lnTo>
                        <a:lnTo>
                          <a:pt x="5" y="3"/>
                        </a:lnTo>
                        <a:lnTo>
                          <a:pt x="5" y="1"/>
                        </a:lnTo>
                        <a:lnTo>
                          <a:pt x="5" y="0"/>
                        </a:lnTo>
                        <a:lnTo>
                          <a:pt x="8"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2" name="Freeform 619">
                    <a:extLst>
                      <a:ext uri="{FF2B5EF4-FFF2-40B4-BE49-F238E27FC236}">
                        <a16:creationId xmlns:a16="http://schemas.microsoft.com/office/drawing/2014/main" id="{62FDD42A-EF4F-4900-B47C-57C5B7CADC26}"/>
                      </a:ext>
                    </a:extLst>
                  </p:cNvPr>
                  <p:cNvSpPr>
                    <a:spLocks/>
                  </p:cNvSpPr>
                  <p:nvPr/>
                </p:nvSpPr>
                <p:spPr bwMode="gray">
                  <a:xfrm>
                    <a:off x="5188445" y="2963655"/>
                    <a:ext cx="14297" cy="9531"/>
                  </a:xfrm>
                  <a:custGeom>
                    <a:avLst/>
                    <a:gdLst>
                      <a:gd name="T0" fmla="*/ 0 w 12"/>
                      <a:gd name="T1" fmla="*/ 5 h 8"/>
                      <a:gd name="T2" fmla="*/ 1 w 12"/>
                      <a:gd name="T3" fmla="*/ 5 h 8"/>
                      <a:gd name="T4" fmla="*/ 1 w 12"/>
                      <a:gd name="T5" fmla="*/ 3 h 8"/>
                      <a:gd name="T6" fmla="*/ 3 w 12"/>
                      <a:gd name="T7" fmla="*/ 4 h 8"/>
                      <a:gd name="T8" fmla="*/ 4 w 12"/>
                      <a:gd name="T9" fmla="*/ 3 h 8"/>
                      <a:gd name="T10" fmla="*/ 4 w 12"/>
                      <a:gd name="T11" fmla="*/ 2 h 8"/>
                      <a:gd name="T12" fmla="*/ 8 w 12"/>
                      <a:gd name="T13" fmla="*/ 0 h 8"/>
                      <a:gd name="T14" fmla="*/ 11 w 12"/>
                      <a:gd name="T15" fmla="*/ 0 h 8"/>
                      <a:gd name="T16" fmla="*/ 10 w 12"/>
                      <a:gd name="T17" fmla="*/ 1 h 8"/>
                      <a:gd name="T18" fmla="*/ 11 w 12"/>
                      <a:gd name="T19" fmla="*/ 2 h 8"/>
                      <a:gd name="T20" fmla="*/ 12 w 12"/>
                      <a:gd name="T21" fmla="*/ 4 h 8"/>
                      <a:gd name="T22" fmla="*/ 6 w 12"/>
                      <a:gd name="T23" fmla="*/ 6 h 8"/>
                      <a:gd name="T24" fmla="*/ 2 w 12"/>
                      <a:gd name="T25" fmla="*/ 8 h 8"/>
                      <a:gd name="T26" fmla="*/ 0 w 12"/>
                      <a:gd name="T27" fmla="*/ 6 h 8"/>
                      <a:gd name="T28" fmla="*/ 0 w 12"/>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8">
                        <a:moveTo>
                          <a:pt x="0" y="5"/>
                        </a:moveTo>
                        <a:lnTo>
                          <a:pt x="1" y="5"/>
                        </a:lnTo>
                        <a:lnTo>
                          <a:pt x="1" y="3"/>
                        </a:lnTo>
                        <a:lnTo>
                          <a:pt x="3" y="4"/>
                        </a:lnTo>
                        <a:lnTo>
                          <a:pt x="4" y="3"/>
                        </a:lnTo>
                        <a:lnTo>
                          <a:pt x="4" y="2"/>
                        </a:lnTo>
                        <a:lnTo>
                          <a:pt x="8" y="0"/>
                        </a:lnTo>
                        <a:lnTo>
                          <a:pt x="11" y="0"/>
                        </a:lnTo>
                        <a:lnTo>
                          <a:pt x="10" y="1"/>
                        </a:lnTo>
                        <a:lnTo>
                          <a:pt x="11" y="2"/>
                        </a:lnTo>
                        <a:lnTo>
                          <a:pt x="12" y="4"/>
                        </a:lnTo>
                        <a:lnTo>
                          <a:pt x="6" y="6"/>
                        </a:lnTo>
                        <a:lnTo>
                          <a:pt x="2" y="8"/>
                        </a:lnTo>
                        <a:lnTo>
                          <a:pt x="0" y="6"/>
                        </a:lnTo>
                        <a:lnTo>
                          <a:pt x="0"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3" name="Freeform 620">
                    <a:extLst>
                      <a:ext uri="{FF2B5EF4-FFF2-40B4-BE49-F238E27FC236}">
                        <a16:creationId xmlns:a16="http://schemas.microsoft.com/office/drawing/2014/main" id="{4266CC37-68A1-48D8-801D-157B75097690}"/>
                      </a:ext>
                    </a:extLst>
                  </p:cNvPr>
                  <p:cNvSpPr>
                    <a:spLocks/>
                  </p:cNvSpPr>
                  <p:nvPr/>
                </p:nvSpPr>
                <p:spPr bwMode="gray">
                  <a:xfrm>
                    <a:off x="5118153" y="3067305"/>
                    <a:ext cx="3574" cy="7149"/>
                  </a:xfrm>
                  <a:custGeom>
                    <a:avLst/>
                    <a:gdLst>
                      <a:gd name="T0" fmla="*/ 3 w 3"/>
                      <a:gd name="T1" fmla="*/ 1 h 6"/>
                      <a:gd name="T2" fmla="*/ 3 w 3"/>
                      <a:gd name="T3" fmla="*/ 0 h 6"/>
                      <a:gd name="T4" fmla="*/ 1 w 3"/>
                      <a:gd name="T5" fmla="*/ 3 h 6"/>
                      <a:gd name="T6" fmla="*/ 0 w 3"/>
                      <a:gd name="T7" fmla="*/ 5 h 6"/>
                      <a:gd name="T8" fmla="*/ 0 w 3"/>
                      <a:gd name="T9" fmla="*/ 6 h 6"/>
                      <a:gd name="T10" fmla="*/ 2 w 3"/>
                      <a:gd name="T11" fmla="*/ 5 h 6"/>
                      <a:gd name="T12" fmla="*/ 3 w 3"/>
                      <a:gd name="T13" fmla="*/ 2 h 6"/>
                      <a:gd name="T14" fmla="*/ 3 w 3"/>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3" y="1"/>
                        </a:moveTo>
                        <a:lnTo>
                          <a:pt x="3" y="0"/>
                        </a:lnTo>
                        <a:lnTo>
                          <a:pt x="1" y="3"/>
                        </a:lnTo>
                        <a:lnTo>
                          <a:pt x="0" y="5"/>
                        </a:lnTo>
                        <a:lnTo>
                          <a:pt x="0" y="6"/>
                        </a:lnTo>
                        <a:lnTo>
                          <a:pt x="2" y="5"/>
                        </a:lnTo>
                        <a:lnTo>
                          <a:pt x="3" y="2"/>
                        </a:lnTo>
                        <a:lnTo>
                          <a:pt x="3"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4" name="Freeform 621">
                    <a:extLst>
                      <a:ext uri="{FF2B5EF4-FFF2-40B4-BE49-F238E27FC236}">
                        <a16:creationId xmlns:a16="http://schemas.microsoft.com/office/drawing/2014/main" id="{D9E3905D-9B7A-427F-A121-637F95934FEC}"/>
                      </a:ext>
                    </a:extLst>
                  </p:cNvPr>
                  <p:cNvSpPr>
                    <a:spLocks/>
                  </p:cNvSpPr>
                  <p:nvPr/>
                </p:nvSpPr>
                <p:spPr bwMode="gray">
                  <a:xfrm>
                    <a:off x="5138406" y="3018459"/>
                    <a:ext cx="3574" cy="5956"/>
                  </a:xfrm>
                  <a:custGeom>
                    <a:avLst/>
                    <a:gdLst>
                      <a:gd name="T0" fmla="*/ 1 w 3"/>
                      <a:gd name="T1" fmla="*/ 5 h 5"/>
                      <a:gd name="T2" fmla="*/ 3 w 3"/>
                      <a:gd name="T3" fmla="*/ 1 h 5"/>
                      <a:gd name="T4" fmla="*/ 2 w 3"/>
                      <a:gd name="T5" fmla="*/ 0 h 5"/>
                      <a:gd name="T6" fmla="*/ 1 w 3"/>
                      <a:gd name="T7" fmla="*/ 0 h 5"/>
                      <a:gd name="T8" fmla="*/ 0 w 3"/>
                      <a:gd name="T9" fmla="*/ 0 h 5"/>
                      <a:gd name="T10" fmla="*/ 0 w 3"/>
                      <a:gd name="T11" fmla="*/ 5 h 5"/>
                      <a:gd name="T12" fmla="*/ 1 w 3"/>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5"/>
                        </a:moveTo>
                        <a:lnTo>
                          <a:pt x="3" y="1"/>
                        </a:lnTo>
                        <a:lnTo>
                          <a:pt x="2" y="0"/>
                        </a:lnTo>
                        <a:lnTo>
                          <a:pt x="1" y="0"/>
                        </a:lnTo>
                        <a:lnTo>
                          <a:pt x="0" y="0"/>
                        </a:lnTo>
                        <a:lnTo>
                          <a:pt x="0" y="5"/>
                        </a:lnTo>
                        <a:lnTo>
                          <a:pt x="1"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5" name="Freeform 622">
                    <a:extLst>
                      <a:ext uri="{FF2B5EF4-FFF2-40B4-BE49-F238E27FC236}">
                        <a16:creationId xmlns:a16="http://schemas.microsoft.com/office/drawing/2014/main" id="{5F08760B-F338-40B3-BB91-E6959391CA82}"/>
                      </a:ext>
                    </a:extLst>
                  </p:cNvPr>
                  <p:cNvSpPr>
                    <a:spLocks/>
                  </p:cNvSpPr>
                  <p:nvPr/>
                </p:nvSpPr>
                <p:spPr bwMode="gray">
                  <a:xfrm>
                    <a:off x="5122919" y="3038712"/>
                    <a:ext cx="2383" cy="4765"/>
                  </a:xfrm>
                  <a:custGeom>
                    <a:avLst/>
                    <a:gdLst>
                      <a:gd name="T0" fmla="*/ 0 w 2"/>
                      <a:gd name="T1" fmla="*/ 4 h 4"/>
                      <a:gd name="T2" fmla="*/ 1 w 2"/>
                      <a:gd name="T3" fmla="*/ 3 h 4"/>
                      <a:gd name="T4" fmla="*/ 2 w 2"/>
                      <a:gd name="T5" fmla="*/ 2 h 4"/>
                      <a:gd name="T6" fmla="*/ 2 w 2"/>
                      <a:gd name="T7" fmla="*/ 1 h 4"/>
                      <a:gd name="T8" fmla="*/ 0 w 2"/>
                      <a:gd name="T9" fmla="*/ 0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1" y="3"/>
                        </a:lnTo>
                        <a:lnTo>
                          <a:pt x="2" y="2"/>
                        </a:lnTo>
                        <a:lnTo>
                          <a:pt x="2" y="1"/>
                        </a:lnTo>
                        <a:lnTo>
                          <a:pt x="0" y="0"/>
                        </a:lnTo>
                        <a:lnTo>
                          <a:pt x="0"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6" name="Freeform 623">
                    <a:extLst>
                      <a:ext uri="{FF2B5EF4-FFF2-40B4-BE49-F238E27FC236}">
                        <a16:creationId xmlns:a16="http://schemas.microsoft.com/office/drawing/2014/main" id="{6042ED59-7E03-44A2-BDC2-A5599518F4F7}"/>
                      </a:ext>
                    </a:extLst>
                  </p:cNvPr>
                  <p:cNvSpPr>
                    <a:spLocks/>
                  </p:cNvSpPr>
                  <p:nvPr/>
                </p:nvSpPr>
                <p:spPr bwMode="gray">
                  <a:xfrm>
                    <a:off x="5128876" y="3113769"/>
                    <a:ext cx="2383" cy="7149"/>
                  </a:xfrm>
                  <a:custGeom>
                    <a:avLst/>
                    <a:gdLst>
                      <a:gd name="T0" fmla="*/ 2 w 2"/>
                      <a:gd name="T1" fmla="*/ 6 h 6"/>
                      <a:gd name="T2" fmla="*/ 2 w 2"/>
                      <a:gd name="T3" fmla="*/ 2 h 6"/>
                      <a:gd name="T4" fmla="*/ 1 w 2"/>
                      <a:gd name="T5" fmla="*/ 0 h 6"/>
                      <a:gd name="T6" fmla="*/ 0 w 2"/>
                      <a:gd name="T7" fmla="*/ 0 h 6"/>
                      <a:gd name="T8" fmla="*/ 0 w 2"/>
                      <a:gd name="T9" fmla="*/ 4 h 6"/>
                      <a:gd name="T10" fmla="*/ 0 w 2"/>
                      <a:gd name="T11" fmla="*/ 5 h 6"/>
                      <a:gd name="T12" fmla="*/ 2 w 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6"/>
                        </a:moveTo>
                        <a:lnTo>
                          <a:pt x="2" y="2"/>
                        </a:lnTo>
                        <a:lnTo>
                          <a:pt x="1" y="0"/>
                        </a:lnTo>
                        <a:lnTo>
                          <a:pt x="0" y="0"/>
                        </a:lnTo>
                        <a:lnTo>
                          <a:pt x="0" y="4"/>
                        </a:lnTo>
                        <a:lnTo>
                          <a:pt x="0" y="5"/>
                        </a:lnTo>
                        <a:lnTo>
                          <a:pt x="2"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7" name="Freeform 624">
                    <a:extLst>
                      <a:ext uri="{FF2B5EF4-FFF2-40B4-BE49-F238E27FC236}">
                        <a16:creationId xmlns:a16="http://schemas.microsoft.com/office/drawing/2014/main" id="{E7E7183E-09DC-4AFD-9688-0E3BE087DC9A}"/>
                      </a:ext>
                    </a:extLst>
                  </p:cNvPr>
                  <p:cNvSpPr>
                    <a:spLocks/>
                  </p:cNvSpPr>
                  <p:nvPr/>
                </p:nvSpPr>
                <p:spPr bwMode="gray">
                  <a:xfrm>
                    <a:off x="5126493" y="3135214"/>
                    <a:ext cx="1191" cy="7149"/>
                  </a:xfrm>
                  <a:custGeom>
                    <a:avLst/>
                    <a:gdLst>
                      <a:gd name="T0" fmla="*/ 1 w 1"/>
                      <a:gd name="T1" fmla="*/ 6 h 6"/>
                      <a:gd name="T2" fmla="*/ 1 w 1"/>
                      <a:gd name="T3" fmla="*/ 1 h 6"/>
                      <a:gd name="T4" fmla="*/ 0 w 1"/>
                      <a:gd name="T5" fmla="*/ 0 h 6"/>
                      <a:gd name="T6" fmla="*/ 0 w 1"/>
                      <a:gd name="T7" fmla="*/ 1 h 6"/>
                      <a:gd name="T8" fmla="*/ 0 w 1"/>
                      <a:gd name="T9" fmla="*/ 6 h 6"/>
                      <a:gd name="T10" fmla="*/ 1 w 1"/>
                      <a:gd name="T11" fmla="*/ 6 h 6"/>
                    </a:gdLst>
                    <a:ahLst/>
                    <a:cxnLst>
                      <a:cxn ang="0">
                        <a:pos x="T0" y="T1"/>
                      </a:cxn>
                      <a:cxn ang="0">
                        <a:pos x="T2" y="T3"/>
                      </a:cxn>
                      <a:cxn ang="0">
                        <a:pos x="T4" y="T5"/>
                      </a:cxn>
                      <a:cxn ang="0">
                        <a:pos x="T6" y="T7"/>
                      </a:cxn>
                      <a:cxn ang="0">
                        <a:pos x="T8" y="T9"/>
                      </a:cxn>
                      <a:cxn ang="0">
                        <a:pos x="T10" y="T11"/>
                      </a:cxn>
                    </a:cxnLst>
                    <a:rect l="0" t="0" r="r" b="b"/>
                    <a:pathLst>
                      <a:path w="1" h="6">
                        <a:moveTo>
                          <a:pt x="1" y="6"/>
                        </a:moveTo>
                        <a:lnTo>
                          <a:pt x="1" y="1"/>
                        </a:lnTo>
                        <a:lnTo>
                          <a:pt x="0" y="0"/>
                        </a:lnTo>
                        <a:lnTo>
                          <a:pt x="0" y="1"/>
                        </a:lnTo>
                        <a:lnTo>
                          <a:pt x="0" y="6"/>
                        </a:lnTo>
                        <a:lnTo>
                          <a:pt x="1"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8" name="Freeform 656">
                    <a:extLst>
                      <a:ext uri="{FF2B5EF4-FFF2-40B4-BE49-F238E27FC236}">
                        <a16:creationId xmlns:a16="http://schemas.microsoft.com/office/drawing/2014/main" id="{B8050010-9384-4A55-BAAB-ECC7E817B157}"/>
                      </a:ext>
                    </a:extLst>
                  </p:cNvPr>
                  <p:cNvSpPr>
                    <a:spLocks/>
                  </p:cNvSpPr>
                  <p:nvPr/>
                </p:nvSpPr>
                <p:spPr bwMode="gray">
                  <a:xfrm>
                    <a:off x="5122919" y="2597900"/>
                    <a:ext cx="490850" cy="586161"/>
                  </a:xfrm>
                  <a:custGeom>
                    <a:avLst/>
                    <a:gdLst>
                      <a:gd name="T0" fmla="*/ 393 w 412"/>
                      <a:gd name="T1" fmla="*/ 62 h 492"/>
                      <a:gd name="T2" fmla="*/ 382 w 412"/>
                      <a:gd name="T3" fmla="*/ 46 h 492"/>
                      <a:gd name="T4" fmla="*/ 392 w 412"/>
                      <a:gd name="T5" fmla="*/ 22 h 492"/>
                      <a:gd name="T6" fmla="*/ 373 w 412"/>
                      <a:gd name="T7" fmla="*/ 21 h 492"/>
                      <a:gd name="T8" fmla="*/ 364 w 412"/>
                      <a:gd name="T9" fmla="*/ 14 h 492"/>
                      <a:gd name="T10" fmla="*/ 352 w 412"/>
                      <a:gd name="T11" fmla="*/ 20 h 492"/>
                      <a:gd name="T12" fmla="*/ 340 w 412"/>
                      <a:gd name="T13" fmla="*/ 9 h 492"/>
                      <a:gd name="T14" fmla="*/ 320 w 412"/>
                      <a:gd name="T15" fmla="*/ 33 h 492"/>
                      <a:gd name="T16" fmla="*/ 311 w 412"/>
                      <a:gd name="T17" fmla="*/ 8 h 492"/>
                      <a:gd name="T18" fmla="*/ 290 w 412"/>
                      <a:gd name="T19" fmla="*/ 46 h 492"/>
                      <a:gd name="T20" fmla="*/ 273 w 412"/>
                      <a:gd name="T21" fmla="*/ 44 h 492"/>
                      <a:gd name="T22" fmla="*/ 269 w 412"/>
                      <a:gd name="T23" fmla="*/ 52 h 492"/>
                      <a:gd name="T24" fmla="*/ 253 w 412"/>
                      <a:gd name="T25" fmla="*/ 59 h 492"/>
                      <a:gd name="T26" fmla="*/ 243 w 412"/>
                      <a:gd name="T27" fmla="*/ 62 h 492"/>
                      <a:gd name="T28" fmla="*/ 230 w 412"/>
                      <a:gd name="T29" fmla="*/ 85 h 492"/>
                      <a:gd name="T30" fmla="*/ 210 w 412"/>
                      <a:gd name="T31" fmla="*/ 83 h 492"/>
                      <a:gd name="T32" fmla="*/ 204 w 412"/>
                      <a:gd name="T33" fmla="*/ 103 h 492"/>
                      <a:gd name="T34" fmla="*/ 183 w 412"/>
                      <a:gd name="T35" fmla="*/ 118 h 492"/>
                      <a:gd name="T36" fmla="*/ 183 w 412"/>
                      <a:gd name="T37" fmla="*/ 122 h 492"/>
                      <a:gd name="T38" fmla="*/ 170 w 412"/>
                      <a:gd name="T39" fmla="*/ 137 h 492"/>
                      <a:gd name="T40" fmla="*/ 162 w 412"/>
                      <a:gd name="T41" fmla="*/ 157 h 492"/>
                      <a:gd name="T42" fmla="*/ 150 w 412"/>
                      <a:gd name="T43" fmla="*/ 171 h 492"/>
                      <a:gd name="T44" fmla="*/ 132 w 412"/>
                      <a:gd name="T45" fmla="*/ 195 h 492"/>
                      <a:gd name="T46" fmla="*/ 126 w 412"/>
                      <a:gd name="T47" fmla="*/ 213 h 492"/>
                      <a:gd name="T48" fmla="*/ 122 w 412"/>
                      <a:gd name="T49" fmla="*/ 231 h 492"/>
                      <a:gd name="T50" fmla="*/ 112 w 412"/>
                      <a:gd name="T51" fmla="*/ 248 h 492"/>
                      <a:gd name="T52" fmla="*/ 104 w 412"/>
                      <a:gd name="T53" fmla="*/ 261 h 492"/>
                      <a:gd name="T54" fmla="*/ 88 w 412"/>
                      <a:gd name="T55" fmla="*/ 280 h 492"/>
                      <a:gd name="T56" fmla="*/ 92 w 412"/>
                      <a:gd name="T57" fmla="*/ 305 h 492"/>
                      <a:gd name="T58" fmla="*/ 82 w 412"/>
                      <a:gd name="T59" fmla="*/ 317 h 492"/>
                      <a:gd name="T60" fmla="*/ 66 w 412"/>
                      <a:gd name="T61" fmla="*/ 317 h 492"/>
                      <a:gd name="T62" fmla="*/ 48 w 412"/>
                      <a:gd name="T63" fmla="*/ 325 h 492"/>
                      <a:gd name="T64" fmla="*/ 40 w 412"/>
                      <a:gd name="T65" fmla="*/ 342 h 492"/>
                      <a:gd name="T66" fmla="*/ 22 w 412"/>
                      <a:gd name="T67" fmla="*/ 351 h 492"/>
                      <a:gd name="T68" fmla="*/ 15 w 412"/>
                      <a:gd name="T69" fmla="*/ 363 h 492"/>
                      <a:gd name="T70" fmla="*/ 15 w 412"/>
                      <a:gd name="T71" fmla="*/ 370 h 492"/>
                      <a:gd name="T72" fmla="*/ 5 w 412"/>
                      <a:gd name="T73" fmla="*/ 379 h 492"/>
                      <a:gd name="T74" fmla="*/ 21 w 412"/>
                      <a:gd name="T75" fmla="*/ 390 h 492"/>
                      <a:gd name="T76" fmla="*/ 37 w 412"/>
                      <a:gd name="T77" fmla="*/ 392 h 492"/>
                      <a:gd name="T78" fmla="*/ 16 w 412"/>
                      <a:gd name="T79" fmla="*/ 396 h 492"/>
                      <a:gd name="T80" fmla="*/ 0 w 412"/>
                      <a:gd name="T81" fmla="*/ 407 h 492"/>
                      <a:gd name="T82" fmla="*/ 8 w 412"/>
                      <a:gd name="T83" fmla="*/ 422 h 492"/>
                      <a:gd name="T84" fmla="*/ 25 w 412"/>
                      <a:gd name="T85" fmla="*/ 413 h 492"/>
                      <a:gd name="T86" fmla="*/ 11 w 412"/>
                      <a:gd name="T87" fmla="*/ 436 h 492"/>
                      <a:gd name="T88" fmla="*/ 5 w 412"/>
                      <a:gd name="T89" fmla="*/ 451 h 492"/>
                      <a:gd name="T90" fmla="*/ 19 w 412"/>
                      <a:gd name="T91" fmla="*/ 455 h 492"/>
                      <a:gd name="T92" fmla="*/ 24 w 412"/>
                      <a:gd name="T93" fmla="*/ 485 h 492"/>
                      <a:gd name="T94" fmla="*/ 55 w 412"/>
                      <a:gd name="T95" fmla="*/ 483 h 492"/>
                      <a:gd name="T96" fmla="*/ 85 w 412"/>
                      <a:gd name="T97" fmla="*/ 450 h 492"/>
                      <a:gd name="T98" fmla="*/ 87 w 412"/>
                      <a:gd name="T99" fmla="*/ 436 h 492"/>
                      <a:gd name="T100" fmla="*/ 98 w 412"/>
                      <a:gd name="T101" fmla="*/ 467 h 492"/>
                      <a:gd name="T102" fmla="*/ 115 w 412"/>
                      <a:gd name="T103" fmla="*/ 403 h 492"/>
                      <a:gd name="T104" fmla="*/ 112 w 412"/>
                      <a:gd name="T105" fmla="*/ 343 h 492"/>
                      <a:gd name="T106" fmla="*/ 141 w 412"/>
                      <a:gd name="T107" fmla="*/ 295 h 492"/>
                      <a:gd name="T108" fmla="*/ 157 w 412"/>
                      <a:gd name="T109" fmla="*/ 217 h 492"/>
                      <a:gd name="T110" fmla="*/ 183 w 412"/>
                      <a:gd name="T111" fmla="*/ 154 h 492"/>
                      <a:gd name="T112" fmla="*/ 211 w 412"/>
                      <a:gd name="T113" fmla="*/ 118 h 492"/>
                      <a:gd name="T114" fmla="*/ 239 w 412"/>
                      <a:gd name="T115" fmla="*/ 95 h 492"/>
                      <a:gd name="T116" fmla="*/ 277 w 412"/>
                      <a:gd name="T117" fmla="*/ 108 h 492"/>
                      <a:gd name="T118" fmla="*/ 329 w 412"/>
                      <a:gd name="T119" fmla="*/ 94 h 492"/>
                      <a:gd name="T120" fmla="*/ 383 w 412"/>
                      <a:gd name="T121" fmla="*/ 65 h 492"/>
                      <a:gd name="T122" fmla="*/ 399 w 412"/>
                      <a:gd name="T123" fmla="*/ 69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2" h="492">
                        <a:moveTo>
                          <a:pt x="411" y="63"/>
                        </a:moveTo>
                        <a:lnTo>
                          <a:pt x="404" y="62"/>
                        </a:lnTo>
                        <a:lnTo>
                          <a:pt x="403" y="68"/>
                        </a:lnTo>
                        <a:lnTo>
                          <a:pt x="402" y="68"/>
                        </a:lnTo>
                        <a:lnTo>
                          <a:pt x="402" y="67"/>
                        </a:lnTo>
                        <a:lnTo>
                          <a:pt x="399" y="65"/>
                        </a:lnTo>
                        <a:lnTo>
                          <a:pt x="398" y="64"/>
                        </a:lnTo>
                        <a:lnTo>
                          <a:pt x="398" y="67"/>
                        </a:lnTo>
                        <a:lnTo>
                          <a:pt x="398" y="68"/>
                        </a:lnTo>
                        <a:lnTo>
                          <a:pt x="396" y="65"/>
                        </a:lnTo>
                        <a:lnTo>
                          <a:pt x="393" y="66"/>
                        </a:lnTo>
                        <a:lnTo>
                          <a:pt x="389" y="68"/>
                        </a:lnTo>
                        <a:lnTo>
                          <a:pt x="391" y="64"/>
                        </a:lnTo>
                        <a:lnTo>
                          <a:pt x="393" y="62"/>
                        </a:lnTo>
                        <a:lnTo>
                          <a:pt x="395" y="62"/>
                        </a:lnTo>
                        <a:lnTo>
                          <a:pt x="396" y="60"/>
                        </a:lnTo>
                        <a:lnTo>
                          <a:pt x="395" y="58"/>
                        </a:lnTo>
                        <a:lnTo>
                          <a:pt x="394" y="56"/>
                        </a:lnTo>
                        <a:lnTo>
                          <a:pt x="388" y="57"/>
                        </a:lnTo>
                        <a:lnTo>
                          <a:pt x="389" y="55"/>
                        </a:lnTo>
                        <a:lnTo>
                          <a:pt x="387" y="54"/>
                        </a:lnTo>
                        <a:lnTo>
                          <a:pt x="383" y="51"/>
                        </a:lnTo>
                        <a:lnTo>
                          <a:pt x="380" y="49"/>
                        </a:lnTo>
                        <a:lnTo>
                          <a:pt x="376" y="47"/>
                        </a:lnTo>
                        <a:lnTo>
                          <a:pt x="375" y="46"/>
                        </a:lnTo>
                        <a:lnTo>
                          <a:pt x="376" y="45"/>
                        </a:lnTo>
                        <a:lnTo>
                          <a:pt x="376" y="43"/>
                        </a:lnTo>
                        <a:lnTo>
                          <a:pt x="382" y="46"/>
                        </a:lnTo>
                        <a:lnTo>
                          <a:pt x="396" y="49"/>
                        </a:lnTo>
                        <a:lnTo>
                          <a:pt x="407" y="40"/>
                        </a:lnTo>
                        <a:lnTo>
                          <a:pt x="411" y="39"/>
                        </a:lnTo>
                        <a:lnTo>
                          <a:pt x="412" y="37"/>
                        </a:lnTo>
                        <a:lnTo>
                          <a:pt x="412" y="33"/>
                        </a:lnTo>
                        <a:lnTo>
                          <a:pt x="408" y="31"/>
                        </a:lnTo>
                        <a:lnTo>
                          <a:pt x="406" y="27"/>
                        </a:lnTo>
                        <a:lnTo>
                          <a:pt x="402" y="27"/>
                        </a:lnTo>
                        <a:lnTo>
                          <a:pt x="399" y="25"/>
                        </a:lnTo>
                        <a:lnTo>
                          <a:pt x="402" y="24"/>
                        </a:lnTo>
                        <a:lnTo>
                          <a:pt x="398" y="21"/>
                        </a:lnTo>
                        <a:lnTo>
                          <a:pt x="396" y="19"/>
                        </a:lnTo>
                        <a:lnTo>
                          <a:pt x="394" y="21"/>
                        </a:lnTo>
                        <a:lnTo>
                          <a:pt x="392" y="22"/>
                        </a:lnTo>
                        <a:lnTo>
                          <a:pt x="392" y="20"/>
                        </a:lnTo>
                        <a:lnTo>
                          <a:pt x="391" y="19"/>
                        </a:lnTo>
                        <a:lnTo>
                          <a:pt x="386" y="21"/>
                        </a:lnTo>
                        <a:lnTo>
                          <a:pt x="385" y="20"/>
                        </a:lnTo>
                        <a:lnTo>
                          <a:pt x="385" y="19"/>
                        </a:lnTo>
                        <a:lnTo>
                          <a:pt x="385" y="17"/>
                        </a:lnTo>
                        <a:lnTo>
                          <a:pt x="385" y="15"/>
                        </a:lnTo>
                        <a:lnTo>
                          <a:pt x="384" y="13"/>
                        </a:lnTo>
                        <a:lnTo>
                          <a:pt x="383" y="12"/>
                        </a:lnTo>
                        <a:lnTo>
                          <a:pt x="381" y="13"/>
                        </a:lnTo>
                        <a:lnTo>
                          <a:pt x="379" y="12"/>
                        </a:lnTo>
                        <a:lnTo>
                          <a:pt x="377" y="12"/>
                        </a:lnTo>
                        <a:lnTo>
                          <a:pt x="374" y="17"/>
                        </a:lnTo>
                        <a:lnTo>
                          <a:pt x="373" y="21"/>
                        </a:lnTo>
                        <a:lnTo>
                          <a:pt x="373" y="26"/>
                        </a:lnTo>
                        <a:lnTo>
                          <a:pt x="374" y="30"/>
                        </a:lnTo>
                        <a:lnTo>
                          <a:pt x="370" y="32"/>
                        </a:lnTo>
                        <a:lnTo>
                          <a:pt x="368" y="30"/>
                        </a:lnTo>
                        <a:lnTo>
                          <a:pt x="364" y="31"/>
                        </a:lnTo>
                        <a:lnTo>
                          <a:pt x="364" y="29"/>
                        </a:lnTo>
                        <a:lnTo>
                          <a:pt x="367" y="27"/>
                        </a:lnTo>
                        <a:lnTo>
                          <a:pt x="369" y="22"/>
                        </a:lnTo>
                        <a:lnTo>
                          <a:pt x="368" y="20"/>
                        </a:lnTo>
                        <a:lnTo>
                          <a:pt x="364" y="23"/>
                        </a:lnTo>
                        <a:lnTo>
                          <a:pt x="361" y="23"/>
                        </a:lnTo>
                        <a:lnTo>
                          <a:pt x="365" y="20"/>
                        </a:lnTo>
                        <a:lnTo>
                          <a:pt x="363" y="16"/>
                        </a:lnTo>
                        <a:lnTo>
                          <a:pt x="364" y="14"/>
                        </a:lnTo>
                        <a:lnTo>
                          <a:pt x="369" y="15"/>
                        </a:lnTo>
                        <a:lnTo>
                          <a:pt x="372" y="11"/>
                        </a:lnTo>
                        <a:lnTo>
                          <a:pt x="372" y="6"/>
                        </a:lnTo>
                        <a:lnTo>
                          <a:pt x="368" y="6"/>
                        </a:lnTo>
                        <a:lnTo>
                          <a:pt x="369" y="3"/>
                        </a:lnTo>
                        <a:lnTo>
                          <a:pt x="367" y="2"/>
                        </a:lnTo>
                        <a:lnTo>
                          <a:pt x="365" y="2"/>
                        </a:lnTo>
                        <a:lnTo>
                          <a:pt x="361" y="4"/>
                        </a:lnTo>
                        <a:lnTo>
                          <a:pt x="358" y="0"/>
                        </a:lnTo>
                        <a:lnTo>
                          <a:pt x="357" y="6"/>
                        </a:lnTo>
                        <a:lnTo>
                          <a:pt x="356" y="11"/>
                        </a:lnTo>
                        <a:lnTo>
                          <a:pt x="355" y="15"/>
                        </a:lnTo>
                        <a:lnTo>
                          <a:pt x="353" y="17"/>
                        </a:lnTo>
                        <a:lnTo>
                          <a:pt x="352" y="20"/>
                        </a:lnTo>
                        <a:lnTo>
                          <a:pt x="352" y="23"/>
                        </a:lnTo>
                        <a:lnTo>
                          <a:pt x="350" y="24"/>
                        </a:lnTo>
                        <a:lnTo>
                          <a:pt x="350" y="26"/>
                        </a:lnTo>
                        <a:lnTo>
                          <a:pt x="350" y="30"/>
                        </a:lnTo>
                        <a:lnTo>
                          <a:pt x="346" y="30"/>
                        </a:lnTo>
                        <a:lnTo>
                          <a:pt x="342" y="35"/>
                        </a:lnTo>
                        <a:lnTo>
                          <a:pt x="342" y="30"/>
                        </a:lnTo>
                        <a:lnTo>
                          <a:pt x="344" y="25"/>
                        </a:lnTo>
                        <a:lnTo>
                          <a:pt x="341" y="21"/>
                        </a:lnTo>
                        <a:lnTo>
                          <a:pt x="343" y="19"/>
                        </a:lnTo>
                        <a:lnTo>
                          <a:pt x="344" y="12"/>
                        </a:lnTo>
                        <a:lnTo>
                          <a:pt x="343" y="9"/>
                        </a:lnTo>
                        <a:lnTo>
                          <a:pt x="342" y="8"/>
                        </a:lnTo>
                        <a:lnTo>
                          <a:pt x="340" y="9"/>
                        </a:lnTo>
                        <a:lnTo>
                          <a:pt x="330" y="26"/>
                        </a:lnTo>
                        <a:lnTo>
                          <a:pt x="329" y="28"/>
                        </a:lnTo>
                        <a:lnTo>
                          <a:pt x="327" y="33"/>
                        </a:lnTo>
                        <a:lnTo>
                          <a:pt x="324" y="36"/>
                        </a:lnTo>
                        <a:lnTo>
                          <a:pt x="322" y="41"/>
                        </a:lnTo>
                        <a:lnTo>
                          <a:pt x="325" y="38"/>
                        </a:lnTo>
                        <a:lnTo>
                          <a:pt x="318" y="49"/>
                        </a:lnTo>
                        <a:lnTo>
                          <a:pt x="316" y="50"/>
                        </a:lnTo>
                        <a:lnTo>
                          <a:pt x="316" y="47"/>
                        </a:lnTo>
                        <a:lnTo>
                          <a:pt x="316" y="43"/>
                        </a:lnTo>
                        <a:lnTo>
                          <a:pt x="318" y="41"/>
                        </a:lnTo>
                        <a:lnTo>
                          <a:pt x="319" y="40"/>
                        </a:lnTo>
                        <a:lnTo>
                          <a:pt x="319" y="38"/>
                        </a:lnTo>
                        <a:lnTo>
                          <a:pt x="320" y="33"/>
                        </a:lnTo>
                        <a:lnTo>
                          <a:pt x="320" y="30"/>
                        </a:lnTo>
                        <a:lnTo>
                          <a:pt x="321" y="25"/>
                        </a:lnTo>
                        <a:lnTo>
                          <a:pt x="327" y="17"/>
                        </a:lnTo>
                        <a:lnTo>
                          <a:pt x="330" y="13"/>
                        </a:lnTo>
                        <a:lnTo>
                          <a:pt x="327" y="11"/>
                        </a:lnTo>
                        <a:lnTo>
                          <a:pt x="323" y="15"/>
                        </a:lnTo>
                        <a:lnTo>
                          <a:pt x="320" y="15"/>
                        </a:lnTo>
                        <a:lnTo>
                          <a:pt x="320" y="11"/>
                        </a:lnTo>
                        <a:lnTo>
                          <a:pt x="318" y="10"/>
                        </a:lnTo>
                        <a:lnTo>
                          <a:pt x="317" y="8"/>
                        </a:lnTo>
                        <a:lnTo>
                          <a:pt x="317" y="6"/>
                        </a:lnTo>
                        <a:lnTo>
                          <a:pt x="314" y="10"/>
                        </a:lnTo>
                        <a:lnTo>
                          <a:pt x="313" y="8"/>
                        </a:lnTo>
                        <a:lnTo>
                          <a:pt x="311" y="8"/>
                        </a:lnTo>
                        <a:lnTo>
                          <a:pt x="311" y="15"/>
                        </a:lnTo>
                        <a:lnTo>
                          <a:pt x="306" y="13"/>
                        </a:lnTo>
                        <a:lnTo>
                          <a:pt x="308" y="17"/>
                        </a:lnTo>
                        <a:lnTo>
                          <a:pt x="311" y="20"/>
                        </a:lnTo>
                        <a:lnTo>
                          <a:pt x="311" y="21"/>
                        </a:lnTo>
                        <a:lnTo>
                          <a:pt x="307" y="24"/>
                        </a:lnTo>
                        <a:lnTo>
                          <a:pt x="305" y="27"/>
                        </a:lnTo>
                        <a:lnTo>
                          <a:pt x="305" y="30"/>
                        </a:lnTo>
                        <a:lnTo>
                          <a:pt x="299" y="30"/>
                        </a:lnTo>
                        <a:lnTo>
                          <a:pt x="295" y="34"/>
                        </a:lnTo>
                        <a:lnTo>
                          <a:pt x="294" y="38"/>
                        </a:lnTo>
                        <a:lnTo>
                          <a:pt x="290" y="42"/>
                        </a:lnTo>
                        <a:lnTo>
                          <a:pt x="290" y="44"/>
                        </a:lnTo>
                        <a:lnTo>
                          <a:pt x="290" y="46"/>
                        </a:lnTo>
                        <a:lnTo>
                          <a:pt x="290" y="49"/>
                        </a:lnTo>
                        <a:lnTo>
                          <a:pt x="289" y="54"/>
                        </a:lnTo>
                        <a:lnTo>
                          <a:pt x="287" y="54"/>
                        </a:lnTo>
                        <a:lnTo>
                          <a:pt x="285" y="52"/>
                        </a:lnTo>
                        <a:lnTo>
                          <a:pt x="285" y="50"/>
                        </a:lnTo>
                        <a:lnTo>
                          <a:pt x="287" y="49"/>
                        </a:lnTo>
                        <a:lnTo>
                          <a:pt x="283" y="47"/>
                        </a:lnTo>
                        <a:lnTo>
                          <a:pt x="285" y="45"/>
                        </a:lnTo>
                        <a:lnTo>
                          <a:pt x="284" y="44"/>
                        </a:lnTo>
                        <a:lnTo>
                          <a:pt x="276" y="43"/>
                        </a:lnTo>
                        <a:lnTo>
                          <a:pt x="277" y="46"/>
                        </a:lnTo>
                        <a:lnTo>
                          <a:pt x="275" y="47"/>
                        </a:lnTo>
                        <a:lnTo>
                          <a:pt x="273" y="46"/>
                        </a:lnTo>
                        <a:lnTo>
                          <a:pt x="273" y="44"/>
                        </a:lnTo>
                        <a:lnTo>
                          <a:pt x="272" y="41"/>
                        </a:lnTo>
                        <a:lnTo>
                          <a:pt x="271" y="42"/>
                        </a:lnTo>
                        <a:lnTo>
                          <a:pt x="270" y="39"/>
                        </a:lnTo>
                        <a:lnTo>
                          <a:pt x="269" y="41"/>
                        </a:lnTo>
                        <a:lnTo>
                          <a:pt x="268" y="39"/>
                        </a:lnTo>
                        <a:lnTo>
                          <a:pt x="266" y="41"/>
                        </a:lnTo>
                        <a:lnTo>
                          <a:pt x="266" y="45"/>
                        </a:lnTo>
                        <a:lnTo>
                          <a:pt x="265" y="43"/>
                        </a:lnTo>
                        <a:lnTo>
                          <a:pt x="264" y="39"/>
                        </a:lnTo>
                        <a:lnTo>
                          <a:pt x="262" y="38"/>
                        </a:lnTo>
                        <a:lnTo>
                          <a:pt x="262" y="46"/>
                        </a:lnTo>
                        <a:lnTo>
                          <a:pt x="268" y="49"/>
                        </a:lnTo>
                        <a:lnTo>
                          <a:pt x="269" y="49"/>
                        </a:lnTo>
                        <a:lnTo>
                          <a:pt x="269" y="52"/>
                        </a:lnTo>
                        <a:lnTo>
                          <a:pt x="269" y="55"/>
                        </a:lnTo>
                        <a:lnTo>
                          <a:pt x="269" y="58"/>
                        </a:lnTo>
                        <a:lnTo>
                          <a:pt x="270" y="62"/>
                        </a:lnTo>
                        <a:lnTo>
                          <a:pt x="270" y="65"/>
                        </a:lnTo>
                        <a:lnTo>
                          <a:pt x="268" y="64"/>
                        </a:lnTo>
                        <a:lnTo>
                          <a:pt x="262" y="55"/>
                        </a:lnTo>
                        <a:lnTo>
                          <a:pt x="258" y="51"/>
                        </a:lnTo>
                        <a:lnTo>
                          <a:pt x="259" y="57"/>
                        </a:lnTo>
                        <a:lnTo>
                          <a:pt x="257" y="56"/>
                        </a:lnTo>
                        <a:lnTo>
                          <a:pt x="256" y="60"/>
                        </a:lnTo>
                        <a:lnTo>
                          <a:pt x="255" y="60"/>
                        </a:lnTo>
                        <a:lnTo>
                          <a:pt x="254" y="62"/>
                        </a:lnTo>
                        <a:lnTo>
                          <a:pt x="253" y="60"/>
                        </a:lnTo>
                        <a:lnTo>
                          <a:pt x="253" y="59"/>
                        </a:lnTo>
                        <a:lnTo>
                          <a:pt x="254" y="55"/>
                        </a:lnTo>
                        <a:lnTo>
                          <a:pt x="252" y="57"/>
                        </a:lnTo>
                        <a:lnTo>
                          <a:pt x="249" y="60"/>
                        </a:lnTo>
                        <a:lnTo>
                          <a:pt x="248" y="63"/>
                        </a:lnTo>
                        <a:lnTo>
                          <a:pt x="247" y="64"/>
                        </a:lnTo>
                        <a:lnTo>
                          <a:pt x="247" y="68"/>
                        </a:lnTo>
                        <a:lnTo>
                          <a:pt x="248" y="70"/>
                        </a:lnTo>
                        <a:lnTo>
                          <a:pt x="243" y="75"/>
                        </a:lnTo>
                        <a:lnTo>
                          <a:pt x="242" y="80"/>
                        </a:lnTo>
                        <a:lnTo>
                          <a:pt x="239" y="83"/>
                        </a:lnTo>
                        <a:lnTo>
                          <a:pt x="242" y="77"/>
                        </a:lnTo>
                        <a:lnTo>
                          <a:pt x="243" y="73"/>
                        </a:lnTo>
                        <a:lnTo>
                          <a:pt x="243" y="67"/>
                        </a:lnTo>
                        <a:lnTo>
                          <a:pt x="243" y="62"/>
                        </a:lnTo>
                        <a:lnTo>
                          <a:pt x="243" y="55"/>
                        </a:lnTo>
                        <a:lnTo>
                          <a:pt x="239" y="57"/>
                        </a:lnTo>
                        <a:lnTo>
                          <a:pt x="238" y="60"/>
                        </a:lnTo>
                        <a:lnTo>
                          <a:pt x="235" y="65"/>
                        </a:lnTo>
                        <a:lnTo>
                          <a:pt x="234" y="72"/>
                        </a:lnTo>
                        <a:lnTo>
                          <a:pt x="232" y="77"/>
                        </a:lnTo>
                        <a:lnTo>
                          <a:pt x="232" y="62"/>
                        </a:lnTo>
                        <a:lnTo>
                          <a:pt x="225" y="63"/>
                        </a:lnTo>
                        <a:lnTo>
                          <a:pt x="222" y="68"/>
                        </a:lnTo>
                        <a:lnTo>
                          <a:pt x="222" y="70"/>
                        </a:lnTo>
                        <a:lnTo>
                          <a:pt x="222" y="76"/>
                        </a:lnTo>
                        <a:lnTo>
                          <a:pt x="225" y="80"/>
                        </a:lnTo>
                        <a:lnTo>
                          <a:pt x="228" y="81"/>
                        </a:lnTo>
                        <a:lnTo>
                          <a:pt x="230" y="85"/>
                        </a:lnTo>
                        <a:lnTo>
                          <a:pt x="230" y="88"/>
                        </a:lnTo>
                        <a:lnTo>
                          <a:pt x="227" y="88"/>
                        </a:lnTo>
                        <a:lnTo>
                          <a:pt x="225" y="82"/>
                        </a:lnTo>
                        <a:lnTo>
                          <a:pt x="222" y="81"/>
                        </a:lnTo>
                        <a:lnTo>
                          <a:pt x="219" y="76"/>
                        </a:lnTo>
                        <a:lnTo>
                          <a:pt x="217" y="73"/>
                        </a:lnTo>
                        <a:lnTo>
                          <a:pt x="214" y="74"/>
                        </a:lnTo>
                        <a:lnTo>
                          <a:pt x="215" y="79"/>
                        </a:lnTo>
                        <a:lnTo>
                          <a:pt x="219" y="82"/>
                        </a:lnTo>
                        <a:lnTo>
                          <a:pt x="217" y="85"/>
                        </a:lnTo>
                        <a:lnTo>
                          <a:pt x="214" y="84"/>
                        </a:lnTo>
                        <a:lnTo>
                          <a:pt x="213" y="85"/>
                        </a:lnTo>
                        <a:lnTo>
                          <a:pt x="213" y="81"/>
                        </a:lnTo>
                        <a:lnTo>
                          <a:pt x="210" y="83"/>
                        </a:lnTo>
                        <a:lnTo>
                          <a:pt x="210" y="81"/>
                        </a:lnTo>
                        <a:lnTo>
                          <a:pt x="211" y="77"/>
                        </a:lnTo>
                        <a:lnTo>
                          <a:pt x="209" y="76"/>
                        </a:lnTo>
                        <a:lnTo>
                          <a:pt x="209" y="77"/>
                        </a:lnTo>
                        <a:lnTo>
                          <a:pt x="206" y="84"/>
                        </a:lnTo>
                        <a:lnTo>
                          <a:pt x="207" y="87"/>
                        </a:lnTo>
                        <a:lnTo>
                          <a:pt x="208" y="89"/>
                        </a:lnTo>
                        <a:lnTo>
                          <a:pt x="201" y="93"/>
                        </a:lnTo>
                        <a:lnTo>
                          <a:pt x="200" y="94"/>
                        </a:lnTo>
                        <a:lnTo>
                          <a:pt x="199" y="97"/>
                        </a:lnTo>
                        <a:lnTo>
                          <a:pt x="199" y="99"/>
                        </a:lnTo>
                        <a:lnTo>
                          <a:pt x="200" y="102"/>
                        </a:lnTo>
                        <a:lnTo>
                          <a:pt x="202" y="101"/>
                        </a:lnTo>
                        <a:lnTo>
                          <a:pt x="204" y="103"/>
                        </a:lnTo>
                        <a:lnTo>
                          <a:pt x="200" y="103"/>
                        </a:lnTo>
                        <a:lnTo>
                          <a:pt x="201" y="106"/>
                        </a:lnTo>
                        <a:lnTo>
                          <a:pt x="201" y="108"/>
                        </a:lnTo>
                        <a:lnTo>
                          <a:pt x="197" y="107"/>
                        </a:lnTo>
                        <a:lnTo>
                          <a:pt x="196" y="107"/>
                        </a:lnTo>
                        <a:lnTo>
                          <a:pt x="199" y="110"/>
                        </a:lnTo>
                        <a:lnTo>
                          <a:pt x="197" y="111"/>
                        </a:lnTo>
                        <a:lnTo>
                          <a:pt x="193" y="110"/>
                        </a:lnTo>
                        <a:lnTo>
                          <a:pt x="193" y="112"/>
                        </a:lnTo>
                        <a:lnTo>
                          <a:pt x="191" y="111"/>
                        </a:lnTo>
                        <a:lnTo>
                          <a:pt x="186" y="113"/>
                        </a:lnTo>
                        <a:lnTo>
                          <a:pt x="184" y="116"/>
                        </a:lnTo>
                        <a:lnTo>
                          <a:pt x="183" y="117"/>
                        </a:lnTo>
                        <a:lnTo>
                          <a:pt x="183" y="118"/>
                        </a:lnTo>
                        <a:lnTo>
                          <a:pt x="186" y="120"/>
                        </a:lnTo>
                        <a:lnTo>
                          <a:pt x="188" y="119"/>
                        </a:lnTo>
                        <a:lnTo>
                          <a:pt x="190" y="118"/>
                        </a:lnTo>
                        <a:lnTo>
                          <a:pt x="195" y="120"/>
                        </a:lnTo>
                        <a:lnTo>
                          <a:pt x="198" y="118"/>
                        </a:lnTo>
                        <a:lnTo>
                          <a:pt x="199" y="119"/>
                        </a:lnTo>
                        <a:lnTo>
                          <a:pt x="200" y="121"/>
                        </a:lnTo>
                        <a:lnTo>
                          <a:pt x="197" y="121"/>
                        </a:lnTo>
                        <a:lnTo>
                          <a:pt x="195" y="123"/>
                        </a:lnTo>
                        <a:lnTo>
                          <a:pt x="195" y="127"/>
                        </a:lnTo>
                        <a:lnTo>
                          <a:pt x="191" y="125"/>
                        </a:lnTo>
                        <a:lnTo>
                          <a:pt x="187" y="125"/>
                        </a:lnTo>
                        <a:lnTo>
                          <a:pt x="187" y="123"/>
                        </a:lnTo>
                        <a:lnTo>
                          <a:pt x="183" y="122"/>
                        </a:lnTo>
                        <a:lnTo>
                          <a:pt x="179" y="125"/>
                        </a:lnTo>
                        <a:lnTo>
                          <a:pt x="178" y="127"/>
                        </a:lnTo>
                        <a:lnTo>
                          <a:pt x="181" y="132"/>
                        </a:lnTo>
                        <a:lnTo>
                          <a:pt x="181" y="134"/>
                        </a:lnTo>
                        <a:lnTo>
                          <a:pt x="179" y="134"/>
                        </a:lnTo>
                        <a:lnTo>
                          <a:pt x="180" y="138"/>
                        </a:lnTo>
                        <a:lnTo>
                          <a:pt x="181" y="141"/>
                        </a:lnTo>
                        <a:lnTo>
                          <a:pt x="179" y="140"/>
                        </a:lnTo>
                        <a:lnTo>
                          <a:pt x="179" y="144"/>
                        </a:lnTo>
                        <a:lnTo>
                          <a:pt x="176" y="144"/>
                        </a:lnTo>
                        <a:lnTo>
                          <a:pt x="175" y="133"/>
                        </a:lnTo>
                        <a:lnTo>
                          <a:pt x="172" y="133"/>
                        </a:lnTo>
                        <a:lnTo>
                          <a:pt x="171" y="137"/>
                        </a:lnTo>
                        <a:lnTo>
                          <a:pt x="170" y="137"/>
                        </a:lnTo>
                        <a:lnTo>
                          <a:pt x="169" y="138"/>
                        </a:lnTo>
                        <a:lnTo>
                          <a:pt x="171" y="139"/>
                        </a:lnTo>
                        <a:lnTo>
                          <a:pt x="171" y="140"/>
                        </a:lnTo>
                        <a:lnTo>
                          <a:pt x="169" y="141"/>
                        </a:lnTo>
                        <a:lnTo>
                          <a:pt x="166" y="142"/>
                        </a:lnTo>
                        <a:lnTo>
                          <a:pt x="166" y="145"/>
                        </a:lnTo>
                        <a:lnTo>
                          <a:pt x="166" y="147"/>
                        </a:lnTo>
                        <a:lnTo>
                          <a:pt x="169" y="150"/>
                        </a:lnTo>
                        <a:lnTo>
                          <a:pt x="166" y="151"/>
                        </a:lnTo>
                        <a:lnTo>
                          <a:pt x="168" y="152"/>
                        </a:lnTo>
                        <a:lnTo>
                          <a:pt x="166" y="153"/>
                        </a:lnTo>
                        <a:lnTo>
                          <a:pt x="165" y="157"/>
                        </a:lnTo>
                        <a:lnTo>
                          <a:pt x="163" y="157"/>
                        </a:lnTo>
                        <a:lnTo>
                          <a:pt x="162" y="157"/>
                        </a:lnTo>
                        <a:lnTo>
                          <a:pt x="162" y="158"/>
                        </a:lnTo>
                        <a:lnTo>
                          <a:pt x="165" y="159"/>
                        </a:lnTo>
                        <a:lnTo>
                          <a:pt x="171" y="157"/>
                        </a:lnTo>
                        <a:lnTo>
                          <a:pt x="167" y="162"/>
                        </a:lnTo>
                        <a:lnTo>
                          <a:pt x="165" y="163"/>
                        </a:lnTo>
                        <a:lnTo>
                          <a:pt x="159" y="162"/>
                        </a:lnTo>
                        <a:lnTo>
                          <a:pt x="158" y="161"/>
                        </a:lnTo>
                        <a:lnTo>
                          <a:pt x="158" y="158"/>
                        </a:lnTo>
                        <a:lnTo>
                          <a:pt x="156" y="159"/>
                        </a:lnTo>
                        <a:lnTo>
                          <a:pt x="153" y="162"/>
                        </a:lnTo>
                        <a:lnTo>
                          <a:pt x="151" y="166"/>
                        </a:lnTo>
                        <a:lnTo>
                          <a:pt x="148" y="168"/>
                        </a:lnTo>
                        <a:lnTo>
                          <a:pt x="148" y="171"/>
                        </a:lnTo>
                        <a:lnTo>
                          <a:pt x="150" y="171"/>
                        </a:lnTo>
                        <a:lnTo>
                          <a:pt x="150" y="174"/>
                        </a:lnTo>
                        <a:lnTo>
                          <a:pt x="149" y="175"/>
                        </a:lnTo>
                        <a:lnTo>
                          <a:pt x="147" y="176"/>
                        </a:lnTo>
                        <a:lnTo>
                          <a:pt x="146" y="181"/>
                        </a:lnTo>
                        <a:lnTo>
                          <a:pt x="144" y="181"/>
                        </a:lnTo>
                        <a:lnTo>
                          <a:pt x="142" y="182"/>
                        </a:lnTo>
                        <a:lnTo>
                          <a:pt x="140" y="182"/>
                        </a:lnTo>
                        <a:lnTo>
                          <a:pt x="137" y="185"/>
                        </a:lnTo>
                        <a:lnTo>
                          <a:pt x="139" y="188"/>
                        </a:lnTo>
                        <a:lnTo>
                          <a:pt x="139" y="189"/>
                        </a:lnTo>
                        <a:lnTo>
                          <a:pt x="135" y="190"/>
                        </a:lnTo>
                        <a:lnTo>
                          <a:pt x="135" y="193"/>
                        </a:lnTo>
                        <a:lnTo>
                          <a:pt x="132" y="193"/>
                        </a:lnTo>
                        <a:lnTo>
                          <a:pt x="132" y="195"/>
                        </a:lnTo>
                        <a:lnTo>
                          <a:pt x="131" y="196"/>
                        </a:lnTo>
                        <a:lnTo>
                          <a:pt x="131" y="198"/>
                        </a:lnTo>
                        <a:lnTo>
                          <a:pt x="135" y="200"/>
                        </a:lnTo>
                        <a:lnTo>
                          <a:pt x="133" y="201"/>
                        </a:lnTo>
                        <a:lnTo>
                          <a:pt x="131" y="202"/>
                        </a:lnTo>
                        <a:lnTo>
                          <a:pt x="130" y="201"/>
                        </a:lnTo>
                        <a:lnTo>
                          <a:pt x="129" y="202"/>
                        </a:lnTo>
                        <a:lnTo>
                          <a:pt x="130" y="206"/>
                        </a:lnTo>
                        <a:lnTo>
                          <a:pt x="131" y="209"/>
                        </a:lnTo>
                        <a:lnTo>
                          <a:pt x="133" y="206"/>
                        </a:lnTo>
                        <a:lnTo>
                          <a:pt x="134" y="207"/>
                        </a:lnTo>
                        <a:lnTo>
                          <a:pt x="133" y="210"/>
                        </a:lnTo>
                        <a:lnTo>
                          <a:pt x="127" y="211"/>
                        </a:lnTo>
                        <a:lnTo>
                          <a:pt x="126" y="213"/>
                        </a:lnTo>
                        <a:lnTo>
                          <a:pt x="126" y="216"/>
                        </a:lnTo>
                        <a:lnTo>
                          <a:pt x="123" y="219"/>
                        </a:lnTo>
                        <a:lnTo>
                          <a:pt x="121" y="219"/>
                        </a:lnTo>
                        <a:lnTo>
                          <a:pt x="119" y="223"/>
                        </a:lnTo>
                        <a:lnTo>
                          <a:pt x="122" y="223"/>
                        </a:lnTo>
                        <a:lnTo>
                          <a:pt x="124" y="220"/>
                        </a:lnTo>
                        <a:lnTo>
                          <a:pt x="127" y="219"/>
                        </a:lnTo>
                        <a:lnTo>
                          <a:pt x="127" y="222"/>
                        </a:lnTo>
                        <a:lnTo>
                          <a:pt x="129" y="226"/>
                        </a:lnTo>
                        <a:lnTo>
                          <a:pt x="123" y="224"/>
                        </a:lnTo>
                        <a:lnTo>
                          <a:pt x="123" y="226"/>
                        </a:lnTo>
                        <a:lnTo>
                          <a:pt x="124" y="227"/>
                        </a:lnTo>
                        <a:lnTo>
                          <a:pt x="122" y="229"/>
                        </a:lnTo>
                        <a:lnTo>
                          <a:pt x="122" y="231"/>
                        </a:lnTo>
                        <a:lnTo>
                          <a:pt x="122" y="233"/>
                        </a:lnTo>
                        <a:lnTo>
                          <a:pt x="121" y="234"/>
                        </a:lnTo>
                        <a:lnTo>
                          <a:pt x="119" y="233"/>
                        </a:lnTo>
                        <a:lnTo>
                          <a:pt x="118" y="235"/>
                        </a:lnTo>
                        <a:lnTo>
                          <a:pt x="119" y="237"/>
                        </a:lnTo>
                        <a:lnTo>
                          <a:pt x="121" y="239"/>
                        </a:lnTo>
                        <a:lnTo>
                          <a:pt x="122" y="245"/>
                        </a:lnTo>
                        <a:lnTo>
                          <a:pt x="119" y="242"/>
                        </a:lnTo>
                        <a:lnTo>
                          <a:pt x="117" y="241"/>
                        </a:lnTo>
                        <a:lnTo>
                          <a:pt x="115" y="238"/>
                        </a:lnTo>
                        <a:lnTo>
                          <a:pt x="116" y="243"/>
                        </a:lnTo>
                        <a:lnTo>
                          <a:pt x="115" y="244"/>
                        </a:lnTo>
                        <a:lnTo>
                          <a:pt x="113" y="245"/>
                        </a:lnTo>
                        <a:lnTo>
                          <a:pt x="112" y="248"/>
                        </a:lnTo>
                        <a:lnTo>
                          <a:pt x="114" y="249"/>
                        </a:lnTo>
                        <a:lnTo>
                          <a:pt x="115" y="248"/>
                        </a:lnTo>
                        <a:lnTo>
                          <a:pt x="116" y="245"/>
                        </a:lnTo>
                        <a:lnTo>
                          <a:pt x="117" y="246"/>
                        </a:lnTo>
                        <a:lnTo>
                          <a:pt x="116" y="248"/>
                        </a:lnTo>
                        <a:lnTo>
                          <a:pt x="116" y="250"/>
                        </a:lnTo>
                        <a:lnTo>
                          <a:pt x="117" y="252"/>
                        </a:lnTo>
                        <a:lnTo>
                          <a:pt x="115" y="254"/>
                        </a:lnTo>
                        <a:lnTo>
                          <a:pt x="112" y="252"/>
                        </a:lnTo>
                        <a:lnTo>
                          <a:pt x="110" y="255"/>
                        </a:lnTo>
                        <a:lnTo>
                          <a:pt x="109" y="254"/>
                        </a:lnTo>
                        <a:lnTo>
                          <a:pt x="106" y="257"/>
                        </a:lnTo>
                        <a:lnTo>
                          <a:pt x="106" y="259"/>
                        </a:lnTo>
                        <a:lnTo>
                          <a:pt x="104" y="261"/>
                        </a:lnTo>
                        <a:lnTo>
                          <a:pt x="102" y="262"/>
                        </a:lnTo>
                        <a:lnTo>
                          <a:pt x="100" y="268"/>
                        </a:lnTo>
                        <a:lnTo>
                          <a:pt x="103" y="267"/>
                        </a:lnTo>
                        <a:lnTo>
                          <a:pt x="106" y="265"/>
                        </a:lnTo>
                        <a:lnTo>
                          <a:pt x="107" y="266"/>
                        </a:lnTo>
                        <a:lnTo>
                          <a:pt x="102" y="269"/>
                        </a:lnTo>
                        <a:lnTo>
                          <a:pt x="102" y="271"/>
                        </a:lnTo>
                        <a:lnTo>
                          <a:pt x="103" y="274"/>
                        </a:lnTo>
                        <a:lnTo>
                          <a:pt x="102" y="276"/>
                        </a:lnTo>
                        <a:lnTo>
                          <a:pt x="98" y="278"/>
                        </a:lnTo>
                        <a:lnTo>
                          <a:pt x="94" y="274"/>
                        </a:lnTo>
                        <a:lnTo>
                          <a:pt x="94" y="274"/>
                        </a:lnTo>
                        <a:lnTo>
                          <a:pt x="91" y="278"/>
                        </a:lnTo>
                        <a:lnTo>
                          <a:pt x="88" y="280"/>
                        </a:lnTo>
                        <a:lnTo>
                          <a:pt x="88" y="282"/>
                        </a:lnTo>
                        <a:lnTo>
                          <a:pt x="86" y="284"/>
                        </a:lnTo>
                        <a:lnTo>
                          <a:pt x="81" y="291"/>
                        </a:lnTo>
                        <a:lnTo>
                          <a:pt x="80" y="293"/>
                        </a:lnTo>
                        <a:lnTo>
                          <a:pt x="81" y="296"/>
                        </a:lnTo>
                        <a:lnTo>
                          <a:pt x="81" y="297"/>
                        </a:lnTo>
                        <a:lnTo>
                          <a:pt x="75" y="301"/>
                        </a:lnTo>
                        <a:lnTo>
                          <a:pt x="75" y="304"/>
                        </a:lnTo>
                        <a:lnTo>
                          <a:pt x="76" y="305"/>
                        </a:lnTo>
                        <a:lnTo>
                          <a:pt x="79" y="304"/>
                        </a:lnTo>
                        <a:lnTo>
                          <a:pt x="78" y="308"/>
                        </a:lnTo>
                        <a:lnTo>
                          <a:pt x="80" y="312"/>
                        </a:lnTo>
                        <a:lnTo>
                          <a:pt x="82" y="312"/>
                        </a:lnTo>
                        <a:lnTo>
                          <a:pt x="92" y="305"/>
                        </a:lnTo>
                        <a:lnTo>
                          <a:pt x="99" y="301"/>
                        </a:lnTo>
                        <a:lnTo>
                          <a:pt x="100" y="300"/>
                        </a:lnTo>
                        <a:lnTo>
                          <a:pt x="102" y="301"/>
                        </a:lnTo>
                        <a:lnTo>
                          <a:pt x="101" y="302"/>
                        </a:lnTo>
                        <a:lnTo>
                          <a:pt x="97" y="305"/>
                        </a:lnTo>
                        <a:lnTo>
                          <a:pt x="94" y="305"/>
                        </a:lnTo>
                        <a:lnTo>
                          <a:pt x="92" y="307"/>
                        </a:lnTo>
                        <a:lnTo>
                          <a:pt x="89" y="309"/>
                        </a:lnTo>
                        <a:lnTo>
                          <a:pt x="90" y="312"/>
                        </a:lnTo>
                        <a:lnTo>
                          <a:pt x="90" y="312"/>
                        </a:lnTo>
                        <a:lnTo>
                          <a:pt x="85" y="314"/>
                        </a:lnTo>
                        <a:lnTo>
                          <a:pt x="83" y="314"/>
                        </a:lnTo>
                        <a:lnTo>
                          <a:pt x="81" y="315"/>
                        </a:lnTo>
                        <a:lnTo>
                          <a:pt x="82" y="317"/>
                        </a:lnTo>
                        <a:lnTo>
                          <a:pt x="81" y="318"/>
                        </a:lnTo>
                        <a:lnTo>
                          <a:pt x="78" y="317"/>
                        </a:lnTo>
                        <a:lnTo>
                          <a:pt x="78" y="314"/>
                        </a:lnTo>
                        <a:lnTo>
                          <a:pt x="76" y="310"/>
                        </a:lnTo>
                        <a:lnTo>
                          <a:pt x="75" y="309"/>
                        </a:lnTo>
                        <a:lnTo>
                          <a:pt x="73" y="309"/>
                        </a:lnTo>
                        <a:lnTo>
                          <a:pt x="72" y="310"/>
                        </a:lnTo>
                        <a:lnTo>
                          <a:pt x="70" y="310"/>
                        </a:lnTo>
                        <a:lnTo>
                          <a:pt x="68" y="313"/>
                        </a:lnTo>
                        <a:lnTo>
                          <a:pt x="68" y="314"/>
                        </a:lnTo>
                        <a:lnTo>
                          <a:pt x="70" y="316"/>
                        </a:lnTo>
                        <a:lnTo>
                          <a:pt x="70" y="317"/>
                        </a:lnTo>
                        <a:lnTo>
                          <a:pt x="67" y="319"/>
                        </a:lnTo>
                        <a:lnTo>
                          <a:pt x="66" y="317"/>
                        </a:lnTo>
                        <a:lnTo>
                          <a:pt x="66" y="315"/>
                        </a:lnTo>
                        <a:lnTo>
                          <a:pt x="65" y="313"/>
                        </a:lnTo>
                        <a:lnTo>
                          <a:pt x="57" y="317"/>
                        </a:lnTo>
                        <a:lnTo>
                          <a:pt x="56" y="318"/>
                        </a:lnTo>
                        <a:lnTo>
                          <a:pt x="55" y="321"/>
                        </a:lnTo>
                        <a:lnTo>
                          <a:pt x="53" y="321"/>
                        </a:lnTo>
                        <a:lnTo>
                          <a:pt x="54" y="323"/>
                        </a:lnTo>
                        <a:lnTo>
                          <a:pt x="53" y="324"/>
                        </a:lnTo>
                        <a:lnTo>
                          <a:pt x="50" y="324"/>
                        </a:lnTo>
                        <a:lnTo>
                          <a:pt x="50" y="323"/>
                        </a:lnTo>
                        <a:lnTo>
                          <a:pt x="50" y="322"/>
                        </a:lnTo>
                        <a:lnTo>
                          <a:pt x="49" y="322"/>
                        </a:lnTo>
                        <a:lnTo>
                          <a:pt x="48" y="323"/>
                        </a:lnTo>
                        <a:lnTo>
                          <a:pt x="48" y="325"/>
                        </a:lnTo>
                        <a:lnTo>
                          <a:pt x="48" y="325"/>
                        </a:lnTo>
                        <a:lnTo>
                          <a:pt x="45" y="325"/>
                        </a:lnTo>
                        <a:lnTo>
                          <a:pt x="41" y="327"/>
                        </a:lnTo>
                        <a:lnTo>
                          <a:pt x="40" y="331"/>
                        </a:lnTo>
                        <a:lnTo>
                          <a:pt x="39" y="335"/>
                        </a:lnTo>
                        <a:lnTo>
                          <a:pt x="37" y="333"/>
                        </a:lnTo>
                        <a:lnTo>
                          <a:pt x="34" y="333"/>
                        </a:lnTo>
                        <a:lnTo>
                          <a:pt x="32" y="335"/>
                        </a:lnTo>
                        <a:lnTo>
                          <a:pt x="31" y="337"/>
                        </a:lnTo>
                        <a:lnTo>
                          <a:pt x="34" y="339"/>
                        </a:lnTo>
                        <a:lnTo>
                          <a:pt x="32" y="340"/>
                        </a:lnTo>
                        <a:lnTo>
                          <a:pt x="35" y="341"/>
                        </a:lnTo>
                        <a:lnTo>
                          <a:pt x="38" y="340"/>
                        </a:lnTo>
                        <a:lnTo>
                          <a:pt x="40" y="342"/>
                        </a:lnTo>
                        <a:lnTo>
                          <a:pt x="41" y="343"/>
                        </a:lnTo>
                        <a:lnTo>
                          <a:pt x="39" y="345"/>
                        </a:lnTo>
                        <a:lnTo>
                          <a:pt x="40" y="347"/>
                        </a:lnTo>
                        <a:lnTo>
                          <a:pt x="37" y="346"/>
                        </a:lnTo>
                        <a:lnTo>
                          <a:pt x="35" y="346"/>
                        </a:lnTo>
                        <a:lnTo>
                          <a:pt x="28" y="345"/>
                        </a:lnTo>
                        <a:lnTo>
                          <a:pt x="27" y="345"/>
                        </a:lnTo>
                        <a:lnTo>
                          <a:pt x="25" y="347"/>
                        </a:lnTo>
                        <a:lnTo>
                          <a:pt x="23" y="346"/>
                        </a:lnTo>
                        <a:lnTo>
                          <a:pt x="21" y="347"/>
                        </a:lnTo>
                        <a:lnTo>
                          <a:pt x="21" y="348"/>
                        </a:lnTo>
                        <a:lnTo>
                          <a:pt x="23" y="349"/>
                        </a:lnTo>
                        <a:lnTo>
                          <a:pt x="21" y="349"/>
                        </a:lnTo>
                        <a:lnTo>
                          <a:pt x="22" y="351"/>
                        </a:lnTo>
                        <a:lnTo>
                          <a:pt x="24" y="351"/>
                        </a:lnTo>
                        <a:lnTo>
                          <a:pt x="25" y="350"/>
                        </a:lnTo>
                        <a:lnTo>
                          <a:pt x="23" y="353"/>
                        </a:lnTo>
                        <a:lnTo>
                          <a:pt x="24" y="355"/>
                        </a:lnTo>
                        <a:lnTo>
                          <a:pt x="25" y="360"/>
                        </a:lnTo>
                        <a:lnTo>
                          <a:pt x="24" y="360"/>
                        </a:lnTo>
                        <a:lnTo>
                          <a:pt x="23" y="356"/>
                        </a:lnTo>
                        <a:lnTo>
                          <a:pt x="21" y="354"/>
                        </a:lnTo>
                        <a:lnTo>
                          <a:pt x="19" y="356"/>
                        </a:lnTo>
                        <a:lnTo>
                          <a:pt x="17" y="358"/>
                        </a:lnTo>
                        <a:lnTo>
                          <a:pt x="16" y="361"/>
                        </a:lnTo>
                        <a:lnTo>
                          <a:pt x="18" y="362"/>
                        </a:lnTo>
                        <a:lnTo>
                          <a:pt x="18" y="365"/>
                        </a:lnTo>
                        <a:lnTo>
                          <a:pt x="15" y="363"/>
                        </a:lnTo>
                        <a:lnTo>
                          <a:pt x="14" y="361"/>
                        </a:lnTo>
                        <a:lnTo>
                          <a:pt x="12" y="361"/>
                        </a:lnTo>
                        <a:lnTo>
                          <a:pt x="8" y="361"/>
                        </a:lnTo>
                        <a:lnTo>
                          <a:pt x="8" y="363"/>
                        </a:lnTo>
                        <a:lnTo>
                          <a:pt x="8" y="365"/>
                        </a:lnTo>
                        <a:lnTo>
                          <a:pt x="3" y="361"/>
                        </a:lnTo>
                        <a:lnTo>
                          <a:pt x="2" y="362"/>
                        </a:lnTo>
                        <a:lnTo>
                          <a:pt x="5" y="366"/>
                        </a:lnTo>
                        <a:lnTo>
                          <a:pt x="3" y="368"/>
                        </a:lnTo>
                        <a:lnTo>
                          <a:pt x="3" y="369"/>
                        </a:lnTo>
                        <a:lnTo>
                          <a:pt x="12" y="369"/>
                        </a:lnTo>
                        <a:lnTo>
                          <a:pt x="19" y="367"/>
                        </a:lnTo>
                        <a:lnTo>
                          <a:pt x="15" y="369"/>
                        </a:lnTo>
                        <a:lnTo>
                          <a:pt x="15" y="370"/>
                        </a:lnTo>
                        <a:lnTo>
                          <a:pt x="19" y="370"/>
                        </a:lnTo>
                        <a:lnTo>
                          <a:pt x="21" y="369"/>
                        </a:lnTo>
                        <a:lnTo>
                          <a:pt x="22" y="370"/>
                        </a:lnTo>
                        <a:lnTo>
                          <a:pt x="19" y="371"/>
                        </a:lnTo>
                        <a:lnTo>
                          <a:pt x="15" y="372"/>
                        </a:lnTo>
                        <a:lnTo>
                          <a:pt x="10" y="372"/>
                        </a:lnTo>
                        <a:lnTo>
                          <a:pt x="8" y="371"/>
                        </a:lnTo>
                        <a:lnTo>
                          <a:pt x="7" y="371"/>
                        </a:lnTo>
                        <a:lnTo>
                          <a:pt x="3" y="373"/>
                        </a:lnTo>
                        <a:lnTo>
                          <a:pt x="3" y="375"/>
                        </a:lnTo>
                        <a:lnTo>
                          <a:pt x="1" y="375"/>
                        </a:lnTo>
                        <a:lnTo>
                          <a:pt x="1" y="375"/>
                        </a:lnTo>
                        <a:lnTo>
                          <a:pt x="0" y="378"/>
                        </a:lnTo>
                        <a:lnTo>
                          <a:pt x="5" y="379"/>
                        </a:lnTo>
                        <a:lnTo>
                          <a:pt x="4" y="381"/>
                        </a:lnTo>
                        <a:lnTo>
                          <a:pt x="5" y="383"/>
                        </a:lnTo>
                        <a:lnTo>
                          <a:pt x="3" y="384"/>
                        </a:lnTo>
                        <a:lnTo>
                          <a:pt x="1" y="387"/>
                        </a:lnTo>
                        <a:lnTo>
                          <a:pt x="2" y="388"/>
                        </a:lnTo>
                        <a:lnTo>
                          <a:pt x="1" y="390"/>
                        </a:lnTo>
                        <a:lnTo>
                          <a:pt x="1" y="392"/>
                        </a:lnTo>
                        <a:lnTo>
                          <a:pt x="2" y="393"/>
                        </a:lnTo>
                        <a:lnTo>
                          <a:pt x="2" y="395"/>
                        </a:lnTo>
                        <a:lnTo>
                          <a:pt x="6" y="396"/>
                        </a:lnTo>
                        <a:lnTo>
                          <a:pt x="15" y="392"/>
                        </a:lnTo>
                        <a:lnTo>
                          <a:pt x="17" y="394"/>
                        </a:lnTo>
                        <a:lnTo>
                          <a:pt x="20" y="394"/>
                        </a:lnTo>
                        <a:lnTo>
                          <a:pt x="21" y="390"/>
                        </a:lnTo>
                        <a:lnTo>
                          <a:pt x="24" y="386"/>
                        </a:lnTo>
                        <a:lnTo>
                          <a:pt x="24" y="388"/>
                        </a:lnTo>
                        <a:lnTo>
                          <a:pt x="24" y="392"/>
                        </a:lnTo>
                        <a:lnTo>
                          <a:pt x="25" y="394"/>
                        </a:lnTo>
                        <a:lnTo>
                          <a:pt x="28" y="394"/>
                        </a:lnTo>
                        <a:lnTo>
                          <a:pt x="31" y="392"/>
                        </a:lnTo>
                        <a:lnTo>
                          <a:pt x="32" y="394"/>
                        </a:lnTo>
                        <a:lnTo>
                          <a:pt x="35" y="390"/>
                        </a:lnTo>
                        <a:lnTo>
                          <a:pt x="36" y="383"/>
                        </a:lnTo>
                        <a:lnTo>
                          <a:pt x="40" y="381"/>
                        </a:lnTo>
                        <a:lnTo>
                          <a:pt x="40" y="383"/>
                        </a:lnTo>
                        <a:lnTo>
                          <a:pt x="38" y="387"/>
                        </a:lnTo>
                        <a:lnTo>
                          <a:pt x="37" y="390"/>
                        </a:lnTo>
                        <a:lnTo>
                          <a:pt x="37" y="392"/>
                        </a:lnTo>
                        <a:lnTo>
                          <a:pt x="38" y="391"/>
                        </a:lnTo>
                        <a:lnTo>
                          <a:pt x="40" y="390"/>
                        </a:lnTo>
                        <a:lnTo>
                          <a:pt x="42" y="391"/>
                        </a:lnTo>
                        <a:lnTo>
                          <a:pt x="38" y="394"/>
                        </a:lnTo>
                        <a:lnTo>
                          <a:pt x="33" y="396"/>
                        </a:lnTo>
                        <a:lnTo>
                          <a:pt x="32" y="399"/>
                        </a:lnTo>
                        <a:lnTo>
                          <a:pt x="34" y="401"/>
                        </a:lnTo>
                        <a:lnTo>
                          <a:pt x="30" y="403"/>
                        </a:lnTo>
                        <a:lnTo>
                          <a:pt x="30" y="400"/>
                        </a:lnTo>
                        <a:lnTo>
                          <a:pt x="29" y="398"/>
                        </a:lnTo>
                        <a:lnTo>
                          <a:pt x="27" y="396"/>
                        </a:lnTo>
                        <a:lnTo>
                          <a:pt x="23" y="396"/>
                        </a:lnTo>
                        <a:lnTo>
                          <a:pt x="20" y="397"/>
                        </a:lnTo>
                        <a:lnTo>
                          <a:pt x="16" y="396"/>
                        </a:lnTo>
                        <a:lnTo>
                          <a:pt x="14" y="397"/>
                        </a:lnTo>
                        <a:lnTo>
                          <a:pt x="11" y="396"/>
                        </a:lnTo>
                        <a:lnTo>
                          <a:pt x="8" y="399"/>
                        </a:lnTo>
                        <a:lnTo>
                          <a:pt x="3" y="397"/>
                        </a:lnTo>
                        <a:lnTo>
                          <a:pt x="1" y="401"/>
                        </a:lnTo>
                        <a:lnTo>
                          <a:pt x="1" y="404"/>
                        </a:lnTo>
                        <a:lnTo>
                          <a:pt x="4" y="404"/>
                        </a:lnTo>
                        <a:lnTo>
                          <a:pt x="5" y="404"/>
                        </a:lnTo>
                        <a:lnTo>
                          <a:pt x="5" y="408"/>
                        </a:lnTo>
                        <a:lnTo>
                          <a:pt x="3" y="407"/>
                        </a:lnTo>
                        <a:lnTo>
                          <a:pt x="1" y="405"/>
                        </a:lnTo>
                        <a:lnTo>
                          <a:pt x="1" y="406"/>
                        </a:lnTo>
                        <a:lnTo>
                          <a:pt x="0" y="406"/>
                        </a:lnTo>
                        <a:lnTo>
                          <a:pt x="0" y="407"/>
                        </a:lnTo>
                        <a:lnTo>
                          <a:pt x="3" y="412"/>
                        </a:lnTo>
                        <a:lnTo>
                          <a:pt x="5" y="413"/>
                        </a:lnTo>
                        <a:lnTo>
                          <a:pt x="8" y="410"/>
                        </a:lnTo>
                        <a:lnTo>
                          <a:pt x="11" y="409"/>
                        </a:lnTo>
                        <a:lnTo>
                          <a:pt x="7" y="413"/>
                        </a:lnTo>
                        <a:lnTo>
                          <a:pt x="6" y="416"/>
                        </a:lnTo>
                        <a:lnTo>
                          <a:pt x="7" y="417"/>
                        </a:lnTo>
                        <a:lnTo>
                          <a:pt x="4" y="418"/>
                        </a:lnTo>
                        <a:lnTo>
                          <a:pt x="2" y="420"/>
                        </a:lnTo>
                        <a:lnTo>
                          <a:pt x="3" y="422"/>
                        </a:lnTo>
                        <a:lnTo>
                          <a:pt x="5" y="424"/>
                        </a:lnTo>
                        <a:lnTo>
                          <a:pt x="5" y="426"/>
                        </a:lnTo>
                        <a:lnTo>
                          <a:pt x="7" y="425"/>
                        </a:lnTo>
                        <a:lnTo>
                          <a:pt x="8" y="422"/>
                        </a:lnTo>
                        <a:lnTo>
                          <a:pt x="8" y="425"/>
                        </a:lnTo>
                        <a:lnTo>
                          <a:pt x="11" y="429"/>
                        </a:lnTo>
                        <a:lnTo>
                          <a:pt x="9" y="429"/>
                        </a:lnTo>
                        <a:lnTo>
                          <a:pt x="6" y="431"/>
                        </a:lnTo>
                        <a:lnTo>
                          <a:pt x="6" y="433"/>
                        </a:lnTo>
                        <a:lnTo>
                          <a:pt x="8" y="434"/>
                        </a:lnTo>
                        <a:lnTo>
                          <a:pt x="11" y="432"/>
                        </a:lnTo>
                        <a:lnTo>
                          <a:pt x="12" y="429"/>
                        </a:lnTo>
                        <a:lnTo>
                          <a:pt x="12" y="425"/>
                        </a:lnTo>
                        <a:lnTo>
                          <a:pt x="15" y="423"/>
                        </a:lnTo>
                        <a:lnTo>
                          <a:pt x="18" y="420"/>
                        </a:lnTo>
                        <a:lnTo>
                          <a:pt x="21" y="414"/>
                        </a:lnTo>
                        <a:lnTo>
                          <a:pt x="24" y="412"/>
                        </a:lnTo>
                        <a:lnTo>
                          <a:pt x="25" y="413"/>
                        </a:lnTo>
                        <a:lnTo>
                          <a:pt x="25" y="414"/>
                        </a:lnTo>
                        <a:lnTo>
                          <a:pt x="29" y="413"/>
                        </a:lnTo>
                        <a:lnTo>
                          <a:pt x="32" y="414"/>
                        </a:lnTo>
                        <a:lnTo>
                          <a:pt x="27" y="416"/>
                        </a:lnTo>
                        <a:lnTo>
                          <a:pt x="27" y="419"/>
                        </a:lnTo>
                        <a:lnTo>
                          <a:pt x="25" y="421"/>
                        </a:lnTo>
                        <a:lnTo>
                          <a:pt x="25" y="417"/>
                        </a:lnTo>
                        <a:lnTo>
                          <a:pt x="24" y="417"/>
                        </a:lnTo>
                        <a:lnTo>
                          <a:pt x="21" y="421"/>
                        </a:lnTo>
                        <a:lnTo>
                          <a:pt x="18" y="425"/>
                        </a:lnTo>
                        <a:lnTo>
                          <a:pt x="20" y="426"/>
                        </a:lnTo>
                        <a:lnTo>
                          <a:pt x="20" y="427"/>
                        </a:lnTo>
                        <a:lnTo>
                          <a:pt x="17" y="429"/>
                        </a:lnTo>
                        <a:lnTo>
                          <a:pt x="11" y="436"/>
                        </a:lnTo>
                        <a:lnTo>
                          <a:pt x="14" y="437"/>
                        </a:lnTo>
                        <a:lnTo>
                          <a:pt x="19" y="437"/>
                        </a:lnTo>
                        <a:lnTo>
                          <a:pt x="20" y="436"/>
                        </a:lnTo>
                        <a:lnTo>
                          <a:pt x="21" y="437"/>
                        </a:lnTo>
                        <a:lnTo>
                          <a:pt x="15" y="439"/>
                        </a:lnTo>
                        <a:lnTo>
                          <a:pt x="14" y="441"/>
                        </a:lnTo>
                        <a:lnTo>
                          <a:pt x="14" y="442"/>
                        </a:lnTo>
                        <a:lnTo>
                          <a:pt x="11" y="442"/>
                        </a:lnTo>
                        <a:lnTo>
                          <a:pt x="9" y="443"/>
                        </a:lnTo>
                        <a:lnTo>
                          <a:pt x="7" y="442"/>
                        </a:lnTo>
                        <a:lnTo>
                          <a:pt x="5" y="446"/>
                        </a:lnTo>
                        <a:lnTo>
                          <a:pt x="3" y="448"/>
                        </a:lnTo>
                        <a:lnTo>
                          <a:pt x="3" y="451"/>
                        </a:lnTo>
                        <a:lnTo>
                          <a:pt x="5" y="451"/>
                        </a:lnTo>
                        <a:lnTo>
                          <a:pt x="5" y="452"/>
                        </a:lnTo>
                        <a:lnTo>
                          <a:pt x="7" y="452"/>
                        </a:lnTo>
                        <a:lnTo>
                          <a:pt x="8" y="450"/>
                        </a:lnTo>
                        <a:lnTo>
                          <a:pt x="10" y="452"/>
                        </a:lnTo>
                        <a:lnTo>
                          <a:pt x="11" y="452"/>
                        </a:lnTo>
                        <a:lnTo>
                          <a:pt x="12" y="450"/>
                        </a:lnTo>
                        <a:lnTo>
                          <a:pt x="12" y="448"/>
                        </a:lnTo>
                        <a:lnTo>
                          <a:pt x="14" y="450"/>
                        </a:lnTo>
                        <a:lnTo>
                          <a:pt x="18" y="447"/>
                        </a:lnTo>
                        <a:lnTo>
                          <a:pt x="20" y="446"/>
                        </a:lnTo>
                        <a:lnTo>
                          <a:pt x="21" y="447"/>
                        </a:lnTo>
                        <a:lnTo>
                          <a:pt x="17" y="452"/>
                        </a:lnTo>
                        <a:lnTo>
                          <a:pt x="19" y="452"/>
                        </a:lnTo>
                        <a:lnTo>
                          <a:pt x="19" y="455"/>
                        </a:lnTo>
                        <a:lnTo>
                          <a:pt x="17" y="457"/>
                        </a:lnTo>
                        <a:lnTo>
                          <a:pt x="16" y="459"/>
                        </a:lnTo>
                        <a:lnTo>
                          <a:pt x="14" y="461"/>
                        </a:lnTo>
                        <a:lnTo>
                          <a:pt x="15" y="463"/>
                        </a:lnTo>
                        <a:lnTo>
                          <a:pt x="15" y="464"/>
                        </a:lnTo>
                        <a:lnTo>
                          <a:pt x="13" y="464"/>
                        </a:lnTo>
                        <a:lnTo>
                          <a:pt x="11" y="464"/>
                        </a:lnTo>
                        <a:lnTo>
                          <a:pt x="10" y="463"/>
                        </a:lnTo>
                        <a:lnTo>
                          <a:pt x="10" y="463"/>
                        </a:lnTo>
                        <a:lnTo>
                          <a:pt x="7" y="472"/>
                        </a:lnTo>
                        <a:lnTo>
                          <a:pt x="11" y="477"/>
                        </a:lnTo>
                        <a:lnTo>
                          <a:pt x="17" y="482"/>
                        </a:lnTo>
                        <a:lnTo>
                          <a:pt x="21" y="485"/>
                        </a:lnTo>
                        <a:lnTo>
                          <a:pt x="24" y="485"/>
                        </a:lnTo>
                        <a:lnTo>
                          <a:pt x="27" y="481"/>
                        </a:lnTo>
                        <a:lnTo>
                          <a:pt x="27" y="486"/>
                        </a:lnTo>
                        <a:lnTo>
                          <a:pt x="26" y="490"/>
                        </a:lnTo>
                        <a:lnTo>
                          <a:pt x="28" y="489"/>
                        </a:lnTo>
                        <a:lnTo>
                          <a:pt x="31" y="490"/>
                        </a:lnTo>
                        <a:lnTo>
                          <a:pt x="32" y="487"/>
                        </a:lnTo>
                        <a:lnTo>
                          <a:pt x="36" y="488"/>
                        </a:lnTo>
                        <a:lnTo>
                          <a:pt x="34" y="490"/>
                        </a:lnTo>
                        <a:lnTo>
                          <a:pt x="38" y="492"/>
                        </a:lnTo>
                        <a:lnTo>
                          <a:pt x="42" y="491"/>
                        </a:lnTo>
                        <a:lnTo>
                          <a:pt x="46" y="488"/>
                        </a:lnTo>
                        <a:lnTo>
                          <a:pt x="47" y="484"/>
                        </a:lnTo>
                        <a:lnTo>
                          <a:pt x="49" y="487"/>
                        </a:lnTo>
                        <a:lnTo>
                          <a:pt x="55" y="483"/>
                        </a:lnTo>
                        <a:lnTo>
                          <a:pt x="61" y="476"/>
                        </a:lnTo>
                        <a:lnTo>
                          <a:pt x="64" y="474"/>
                        </a:lnTo>
                        <a:lnTo>
                          <a:pt x="65" y="470"/>
                        </a:lnTo>
                        <a:lnTo>
                          <a:pt x="67" y="469"/>
                        </a:lnTo>
                        <a:lnTo>
                          <a:pt x="68" y="467"/>
                        </a:lnTo>
                        <a:lnTo>
                          <a:pt x="72" y="462"/>
                        </a:lnTo>
                        <a:lnTo>
                          <a:pt x="72" y="460"/>
                        </a:lnTo>
                        <a:lnTo>
                          <a:pt x="75" y="462"/>
                        </a:lnTo>
                        <a:lnTo>
                          <a:pt x="79" y="462"/>
                        </a:lnTo>
                        <a:lnTo>
                          <a:pt x="81" y="461"/>
                        </a:lnTo>
                        <a:lnTo>
                          <a:pt x="83" y="457"/>
                        </a:lnTo>
                        <a:lnTo>
                          <a:pt x="83" y="455"/>
                        </a:lnTo>
                        <a:lnTo>
                          <a:pt x="85" y="453"/>
                        </a:lnTo>
                        <a:lnTo>
                          <a:pt x="85" y="450"/>
                        </a:lnTo>
                        <a:lnTo>
                          <a:pt x="83" y="448"/>
                        </a:lnTo>
                        <a:lnTo>
                          <a:pt x="81" y="446"/>
                        </a:lnTo>
                        <a:lnTo>
                          <a:pt x="83" y="445"/>
                        </a:lnTo>
                        <a:lnTo>
                          <a:pt x="83" y="444"/>
                        </a:lnTo>
                        <a:lnTo>
                          <a:pt x="82" y="440"/>
                        </a:lnTo>
                        <a:lnTo>
                          <a:pt x="83" y="441"/>
                        </a:lnTo>
                        <a:lnTo>
                          <a:pt x="85" y="443"/>
                        </a:lnTo>
                        <a:lnTo>
                          <a:pt x="85" y="446"/>
                        </a:lnTo>
                        <a:lnTo>
                          <a:pt x="87" y="445"/>
                        </a:lnTo>
                        <a:lnTo>
                          <a:pt x="87" y="443"/>
                        </a:lnTo>
                        <a:lnTo>
                          <a:pt x="85" y="441"/>
                        </a:lnTo>
                        <a:lnTo>
                          <a:pt x="85" y="437"/>
                        </a:lnTo>
                        <a:lnTo>
                          <a:pt x="85" y="435"/>
                        </a:lnTo>
                        <a:lnTo>
                          <a:pt x="87" y="436"/>
                        </a:lnTo>
                        <a:lnTo>
                          <a:pt x="88" y="435"/>
                        </a:lnTo>
                        <a:lnTo>
                          <a:pt x="89" y="435"/>
                        </a:lnTo>
                        <a:lnTo>
                          <a:pt x="89" y="438"/>
                        </a:lnTo>
                        <a:lnTo>
                          <a:pt x="88" y="439"/>
                        </a:lnTo>
                        <a:lnTo>
                          <a:pt x="87" y="440"/>
                        </a:lnTo>
                        <a:lnTo>
                          <a:pt x="88" y="444"/>
                        </a:lnTo>
                        <a:lnTo>
                          <a:pt x="89" y="452"/>
                        </a:lnTo>
                        <a:lnTo>
                          <a:pt x="89" y="455"/>
                        </a:lnTo>
                        <a:lnTo>
                          <a:pt x="92" y="455"/>
                        </a:lnTo>
                        <a:lnTo>
                          <a:pt x="94" y="457"/>
                        </a:lnTo>
                        <a:lnTo>
                          <a:pt x="96" y="457"/>
                        </a:lnTo>
                        <a:lnTo>
                          <a:pt x="97" y="459"/>
                        </a:lnTo>
                        <a:lnTo>
                          <a:pt x="98" y="460"/>
                        </a:lnTo>
                        <a:lnTo>
                          <a:pt x="98" y="467"/>
                        </a:lnTo>
                        <a:lnTo>
                          <a:pt x="99" y="463"/>
                        </a:lnTo>
                        <a:lnTo>
                          <a:pt x="100" y="465"/>
                        </a:lnTo>
                        <a:lnTo>
                          <a:pt x="102" y="464"/>
                        </a:lnTo>
                        <a:lnTo>
                          <a:pt x="105" y="453"/>
                        </a:lnTo>
                        <a:lnTo>
                          <a:pt x="103" y="450"/>
                        </a:lnTo>
                        <a:lnTo>
                          <a:pt x="103" y="444"/>
                        </a:lnTo>
                        <a:lnTo>
                          <a:pt x="107" y="438"/>
                        </a:lnTo>
                        <a:lnTo>
                          <a:pt x="107" y="435"/>
                        </a:lnTo>
                        <a:lnTo>
                          <a:pt x="115" y="431"/>
                        </a:lnTo>
                        <a:lnTo>
                          <a:pt x="116" y="429"/>
                        </a:lnTo>
                        <a:lnTo>
                          <a:pt x="117" y="424"/>
                        </a:lnTo>
                        <a:lnTo>
                          <a:pt x="116" y="422"/>
                        </a:lnTo>
                        <a:lnTo>
                          <a:pt x="118" y="413"/>
                        </a:lnTo>
                        <a:lnTo>
                          <a:pt x="115" y="403"/>
                        </a:lnTo>
                        <a:lnTo>
                          <a:pt x="113" y="400"/>
                        </a:lnTo>
                        <a:lnTo>
                          <a:pt x="113" y="398"/>
                        </a:lnTo>
                        <a:lnTo>
                          <a:pt x="118" y="396"/>
                        </a:lnTo>
                        <a:lnTo>
                          <a:pt x="120" y="393"/>
                        </a:lnTo>
                        <a:lnTo>
                          <a:pt x="122" y="387"/>
                        </a:lnTo>
                        <a:lnTo>
                          <a:pt x="122" y="382"/>
                        </a:lnTo>
                        <a:lnTo>
                          <a:pt x="115" y="377"/>
                        </a:lnTo>
                        <a:lnTo>
                          <a:pt x="113" y="373"/>
                        </a:lnTo>
                        <a:lnTo>
                          <a:pt x="113" y="366"/>
                        </a:lnTo>
                        <a:lnTo>
                          <a:pt x="113" y="354"/>
                        </a:lnTo>
                        <a:lnTo>
                          <a:pt x="112" y="350"/>
                        </a:lnTo>
                        <a:lnTo>
                          <a:pt x="111" y="349"/>
                        </a:lnTo>
                        <a:lnTo>
                          <a:pt x="111" y="345"/>
                        </a:lnTo>
                        <a:lnTo>
                          <a:pt x="112" y="343"/>
                        </a:lnTo>
                        <a:lnTo>
                          <a:pt x="112" y="338"/>
                        </a:lnTo>
                        <a:lnTo>
                          <a:pt x="113" y="335"/>
                        </a:lnTo>
                        <a:lnTo>
                          <a:pt x="113" y="331"/>
                        </a:lnTo>
                        <a:lnTo>
                          <a:pt x="115" y="328"/>
                        </a:lnTo>
                        <a:lnTo>
                          <a:pt x="114" y="327"/>
                        </a:lnTo>
                        <a:lnTo>
                          <a:pt x="111" y="323"/>
                        </a:lnTo>
                        <a:lnTo>
                          <a:pt x="111" y="318"/>
                        </a:lnTo>
                        <a:lnTo>
                          <a:pt x="112" y="312"/>
                        </a:lnTo>
                        <a:lnTo>
                          <a:pt x="114" y="308"/>
                        </a:lnTo>
                        <a:lnTo>
                          <a:pt x="121" y="299"/>
                        </a:lnTo>
                        <a:lnTo>
                          <a:pt x="126" y="295"/>
                        </a:lnTo>
                        <a:lnTo>
                          <a:pt x="132" y="293"/>
                        </a:lnTo>
                        <a:lnTo>
                          <a:pt x="137" y="295"/>
                        </a:lnTo>
                        <a:lnTo>
                          <a:pt x="141" y="295"/>
                        </a:lnTo>
                        <a:lnTo>
                          <a:pt x="144" y="292"/>
                        </a:lnTo>
                        <a:lnTo>
                          <a:pt x="145" y="288"/>
                        </a:lnTo>
                        <a:lnTo>
                          <a:pt x="145" y="282"/>
                        </a:lnTo>
                        <a:lnTo>
                          <a:pt x="143" y="279"/>
                        </a:lnTo>
                        <a:lnTo>
                          <a:pt x="139" y="275"/>
                        </a:lnTo>
                        <a:lnTo>
                          <a:pt x="139" y="272"/>
                        </a:lnTo>
                        <a:lnTo>
                          <a:pt x="144" y="262"/>
                        </a:lnTo>
                        <a:lnTo>
                          <a:pt x="149" y="252"/>
                        </a:lnTo>
                        <a:lnTo>
                          <a:pt x="152" y="237"/>
                        </a:lnTo>
                        <a:lnTo>
                          <a:pt x="152" y="229"/>
                        </a:lnTo>
                        <a:lnTo>
                          <a:pt x="152" y="223"/>
                        </a:lnTo>
                        <a:lnTo>
                          <a:pt x="152" y="219"/>
                        </a:lnTo>
                        <a:lnTo>
                          <a:pt x="153" y="217"/>
                        </a:lnTo>
                        <a:lnTo>
                          <a:pt x="157" y="217"/>
                        </a:lnTo>
                        <a:lnTo>
                          <a:pt x="162" y="213"/>
                        </a:lnTo>
                        <a:lnTo>
                          <a:pt x="163" y="210"/>
                        </a:lnTo>
                        <a:lnTo>
                          <a:pt x="164" y="204"/>
                        </a:lnTo>
                        <a:lnTo>
                          <a:pt x="166" y="199"/>
                        </a:lnTo>
                        <a:lnTo>
                          <a:pt x="172" y="190"/>
                        </a:lnTo>
                        <a:lnTo>
                          <a:pt x="174" y="187"/>
                        </a:lnTo>
                        <a:lnTo>
                          <a:pt x="178" y="183"/>
                        </a:lnTo>
                        <a:lnTo>
                          <a:pt x="180" y="179"/>
                        </a:lnTo>
                        <a:lnTo>
                          <a:pt x="180" y="176"/>
                        </a:lnTo>
                        <a:lnTo>
                          <a:pt x="180" y="173"/>
                        </a:lnTo>
                        <a:lnTo>
                          <a:pt x="176" y="166"/>
                        </a:lnTo>
                        <a:lnTo>
                          <a:pt x="177" y="162"/>
                        </a:lnTo>
                        <a:lnTo>
                          <a:pt x="182" y="157"/>
                        </a:lnTo>
                        <a:lnTo>
                          <a:pt x="183" y="154"/>
                        </a:lnTo>
                        <a:lnTo>
                          <a:pt x="184" y="151"/>
                        </a:lnTo>
                        <a:lnTo>
                          <a:pt x="185" y="146"/>
                        </a:lnTo>
                        <a:lnTo>
                          <a:pt x="187" y="142"/>
                        </a:lnTo>
                        <a:lnTo>
                          <a:pt x="193" y="137"/>
                        </a:lnTo>
                        <a:lnTo>
                          <a:pt x="196" y="136"/>
                        </a:lnTo>
                        <a:lnTo>
                          <a:pt x="200" y="138"/>
                        </a:lnTo>
                        <a:lnTo>
                          <a:pt x="202" y="141"/>
                        </a:lnTo>
                        <a:lnTo>
                          <a:pt x="204" y="142"/>
                        </a:lnTo>
                        <a:lnTo>
                          <a:pt x="206" y="137"/>
                        </a:lnTo>
                        <a:lnTo>
                          <a:pt x="208" y="131"/>
                        </a:lnTo>
                        <a:lnTo>
                          <a:pt x="209" y="128"/>
                        </a:lnTo>
                        <a:lnTo>
                          <a:pt x="208" y="121"/>
                        </a:lnTo>
                        <a:lnTo>
                          <a:pt x="209" y="119"/>
                        </a:lnTo>
                        <a:lnTo>
                          <a:pt x="211" y="118"/>
                        </a:lnTo>
                        <a:lnTo>
                          <a:pt x="214" y="117"/>
                        </a:lnTo>
                        <a:lnTo>
                          <a:pt x="222" y="118"/>
                        </a:lnTo>
                        <a:lnTo>
                          <a:pt x="235" y="123"/>
                        </a:lnTo>
                        <a:lnTo>
                          <a:pt x="238" y="122"/>
                        </a:lnTo>
                        <a:lnTo>
                          <a:pt x="239" y="120"/>
                        </a:lnTo>
                        <a:lnTo>
                          <a:pt x="236" y="117"/>
                        </a:lnTo>
                        <a:lnTo>
                          <a:pt x="236" y="114"/>
                        </a:lnTo>
                        <a:lnTo>
                          <a:pt x="238" y="111"/>
                        </a:lnTo>
                        <a:lnTo>
                          <a:pt x="239" y="106"/>
                        </a:lnTo>
                        <a:lnTo>
                          <a:pt x="240" y="105"/>
                        </a:lnTo>
                        <a:lnTo>
                          <a:pt x="241" y="102"/>
                        </a:lnTo>
                        <a:lnTo>
                          <a:pt x="240" y="99"/>
                        </a:lnTo>
                        <a:lnTo>
                          <a:pt x="239" y="98"/>
                        </a:lnTo>
                        <a:lnTo>
                          <a:pt x="239" y="95"/>
                        </a:lnTo>
                        <a:lnTo>
                          <a:pt x="240" y="94"/>
                        </a:lnTo>
                        <a:lnTo>
                          <a:pt x="247" y="94"/>
                        </a:lnTo>
                        <a:lnTo>
                          <a:pt x="248" y="92"/>
                        </a:lnTo>
                        <a:lnTo>
                          <a:pt x="251" y="91"/>
                        </a:lnTo>
                        <a:lnTo>
                          <a:pt x="253" y="92"/>
                        </a:lnTo>
                        <a:lnTo>
                          <a:pt x="255" y="91"/>
                        </a:lnTo>
                        <a:lnTo>
                          <a:pt x="255" y="88"/>
                        </a:lnTo>
                        <a:lnTo>
                          <a:pt x="254" y="84"/>
                        </a:lnTo>
                        <a:lnTo>
                          <a:pt x="258" y="82"/>
                        </a:lnTo>
                        <a:lnTo>
                          <a:pt x="262" y="84"/>
                        </a:lnTo>
                        <a:lnTo>
                          <a:pt x="265" y="88"/>
                        </a:lnTo>
                        <a:lnTo>
                          <a:pt x="274" y="100"/>
                        </a:lnTo>
                        <a:lnTo>
                          <a:pt x="275" y="106"/>
                        </a:lnTo>
                        <a:lnTo>
                          <a:pt x="277" y="108"/>
                        </a:lnTo>
                        <a:lnTo>
                          <a:pt x="284" y="109"/>
                        </a:lnTo>
                        <a:lnTo>
                          <a:pt x="288" y="111"/>
                        </a:lnTo>
                        <a:lnTo>
                          <a:pt x="292" y="111"/>
                        </a:lnTo>
                        <a:lnTo>
                          <a:pt x="296" y="108"/>
                        </a:lnTo>
                        <a:lnTo>
                          <a:pt x="301" y="103"/>
                        </a:lnTo>
                        <a:lnTo>
                          <a:pt x="304" y="105"/>
                        </a:lnTo>
                        <a:lnTo>
                          <a:pt x="307" y="108"/>
                        </a:lnTo>
                        <a:lnTo>
                          <a:pt x="308" y="111"/>
                        </a:lnTo>
                        <a:lnTo>
                          <a:pt x="311" y="112"/>
                        </a:lnTo>
                        <a:lnTo>
                          <a:pt x="315" y="110"/>
                        </a:lnTo>
                        <a:lnTo>
                          <a:pt x="319" y="107"/>
                        </a:lnTo>
                        <a:lnTo>
                          <a:pt x="321" y="103"/>
                        </a:lnTo>
                        <a:lnTo>
                          <a:pt x="329" y="97"/>
                        </a:lnTo>
                        <a:lnTo>
                          <a:pt x="329" y="94"/>
                        </a:lnTo>
                        <a:lnTo>
                          <a:pt x="329" y="87"/>
                        </a:lnTo>
                        <a:lnTo>
                          <a:pt x="329" y="83"/>
                        </a:lnTo>
                        <a:lnTo>
                          <a:pt x="330" y="71"/>
                        </a:lnTo>
                        <a:lnTo>
                          <a:pt x="334" y="62"/>
                        </a:lnTo>
                        <a:lnTo>
                          <a:pt x="337" y="58"/>
                        </a:lnTo>
                        <a:lnTo>
                          <a:pt x="340" y="56"/>
                        </a:lnTo>
                        <a:lnTo>
                          <a:pt x="348" y="55"/>
                        </a:lnTo>
                        <a:lnTo>
                          <a:pt x="359" y="50"/>
                        </a:lnTo>
                        <a:lnTo>
                          <a:pt x="365" y="49"/>
                        </a:lnTo>
                        <a:lnTo>
                          <a:pt x="367" y="50"/>
                        </a:lnTo>
                        <a:lnTo>
                          <a:pt x="370" y="56"/>
                        </a:lnTo>
                        <a:lnTo>
                          <a:pt x="373" y="59"/>
                        </a:lnTo>
                        <a:lnTo>
                          <a:pt x="378" y="60"/>
                        </a:lnTo>
                        <a:lnTo>
                          <a:pt x="383" y="65"/>
                        </a:lnTo>
                        <a:lnTo>
                          <a:pt x="385" y="73"/>
                        </a:lnTo>
                        <a:lnTo>
                          <a:pt x="386" y="78"/>
                        </a:lnTo>
                        <a:lnTo>
                          <a:pt x="380" y="85"/>
                        </a:lnTo>
                        <a:lnTo>
                          <a:pt x="379" y="89"/>
                        </a:lnTo>
                        <a:lnTo>
                          <a:pt x="379" y="92"/>
                        </a:lnTo>
                        <a:lnTo>
                          <a:pt x="382" y="94"/>
                        </a:lnTo>
                        <a:lnTo>
                          <a:pt x="383" y="94"/>
                        </a:lnTo>
                        <a:lnTo>
                          <a:pt x="385" y="91"/>
                        </a:lnTo>
                        <a:lnTo>
                          <a:pt x="386" y="90"/>
                        </a:lnTo>
                        <a:lnTo>
                          <a:pt x="386" y="87"/>
                        </a:lnTo>
                        <a:lnTo>
                          <a:pt x="386" y="86"/>
                        </a:lnTo>
                        <a:lnTo>
                          <a:pt x="396" y="80"/>
                        </a:lnTo>
                        <a:lnTo>
                          <a:pt x="398" y="78"/>
                        </a:lnTo>
                        <a:lnTo>
                          <a:pt x="399" y="69"/>
                        </a:lnTo>
                        <a:lnTo>
                          <a:pt x="406" y="73"/>
                        </a:lnTo>
                        <a:lnTo>
                          <a:pt x="410" y="72"/>
                        </a:lnTo>
                        <a:lnTo>
                          <a:pt x="410" y="71"/>
                        </a:lnTo>
                        <a:lnTo>
                          <a:pt x="411" y="67"/>
                        </a:lnTo>
                        <a:lnTo>
                          <a:pt x="411" y="64"/>
                        </a:lnTo>
                        <a:lnTo>
                          <a:pt x="411" y="6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9" name="Freeform 1406">
                    <a:extLst>
                      <a:ext uri="{FF2B5EF4-FFF2-40B4-BE49-F238E27FC236}">
                        <a16:creationId xmlns:a16="http://schemas.microsoft.com/office/drawing/2014/main" id="{9D72A1A9-165F-4206-8EDD-390B8332C312}"/>
                      </a:ext>
                    </a:extLst>
                  </p:cNvPr>
                  <p:cNvSpPr>
                    <a:spLocks/>
                  </p:cNvSpPr>
                  <p:nvPr/>
                </p:nvSpPr>
                <p:spPr bwMode="gray">
                  <a:xfrm>
                    <a:off x="5175339" y="2973186"/>
                    <a:ext cx="7149" cy="7149"/>
                  </a:xfrm>
                  <a:custGeom>
                    <a:avLst/>
                    <a:gdLst>
                      <a:gd name="T0" fmla="*/ 6 w 6"/>
                      <a:gd name="T1" fmla="*/ 3 h 6"/>
                      <a:gd name="T2" fmla="*/ 6 w 6"/>
                      <a:gd name="T3" fmla="*/ 2 h 6"/>
                      <a:gd name="T4" fmla="*/ 5 w 6"/>
                      <a:gd name="T5" fmla="*/ 0 h 6"/>
                      <a:gd name="T6" fmla="*/ 3 w 6"/>
                      <a:gd name="T7" fmla="*/ 0 h 6"/>
                      <a:gd name="T8" fmla="*/ 1 w 6"/>
                      <a:gd name="T9" fmla="*/ 1 h 6"/>
                      <a:gd name="T10" fmla="*/ 0 w 6"/>
                      <a:gd name="T11" fmla="*/ 2 h 6"/>
                      <a:gd name="T12" fmla="*/ 0 w 6"/>
                      <a:gd name="T13" fmla="*/ 2 h 6"/>
                      <a:gd name="T14" fmla="*/ 0 w 6"/>
                      <a:gd name="T15" fmla="*/ 2 h 6"/>
                      <a:gd name="T16" fmla="*/ 0 w 6"/>
                      <a:gd name="T17" fmla="*/ 3 h 6"/>
                      <a:gd name="T18" fmla="*/ 0 w 6"/>
                      <a:gd name="T19" fmla="*/ 3 h 6"/>
                      <a:gd name="T20" fmla="*/ 0 w 6"/>
                      <a:gd name="T21" fmla="*/ 3 h 6"/>
                      <a:gd name="T22" fmla="*/ 0 w 6"/>
                      <a:gd name="T23" fmla="*/ 4 h 6"/>
                      <a:gd name="T24" fmla="*/ 0 w 6"/>
                      <a:gd name="T25" fmla="*/ 4 h 6"/>
                      <a:gd name="T26" fmla="*/ 1 w 6"/>
                      <a:gd name="T27" fmla="*/ 3 h 6"/>
                      <a:gd name="T28" fmla="*/ 1 w 6"/>
                      <a:gd name="T29" fmla="*/ 3 h 6"/>
                      <a:gd name="T30" fmla="*/ 2 w 6"/>
                      <a:gd name="T31" fmla="*/ 4 h 6"/>
                      <a:gd name="T32" fmla="*/ 3 w 6"/>
                      <a:gd name="T33" fmla="*/ 4 h 6"/>
                      <a:gd name="T34" fmla="*/ 3 w 6"/>
                      <a:gd name="T35" fmla="*/ 4 h 6"/>
                      <a:gd name="T36" fmla="*/ 3 w 6"/>
                      <a:gd name="T37" fmla="*/ 4 h 6"/>
                      <a:gd name="T38" fmla="*/ 3 w 6"/>
                      <a:gd name="T39" fmla="*/ 4 h 6"/>
                      <a:gd name="T40" fmla="*/ 2 w 6"/>
                      <a:gd name="T41" fmla="*/ 4 h 6"/>
                      <a:gd name="T42" fmla="*/ 2 w 6"/>
                      <a:gd name="T43" fmla="*/ 4 h 6"/>
                      <a:gd name="T44" fmla="*/ 2 w 6"/>
                      <a:gd name="T45" fmla="*/ 5 h 6"/>
                      <a:gd name="T46" fmla="*/ 3 w 6"/>
                      <a:gd name="T47" fmla="*/ 6 h 6"/>
                      <a:gd name="T48" fmla="*/ 5 w 6"/>
                      <a:gd name="T49" fmla="*/ 5 h 6"/>
                      <a:gd name="T50" fmla="*/ 5 w 6"/>
                      <a:gd name="T51" fmla="*/ 5 h 6"/>
                      <a:gd name="T52" fmla="*/ 5 w 6"/>
                      <a:gd name="T53" fmla="*/ 4 h 6"/>
                      <a:gd name="T54" fmla="*/ 6 w 6"/>
                      <a:gd name="T55" fmla="*/ 4 h 6"/>
                      <a:gd name="T56" fmla="*/ 6 w 6"/>
                      <a:gd name="T57" fmla="*/ 4 h 6"/>
                      <a:gd name="T58" fmla="*/ 6 w 6"/>
                      <a:gd name="T59" fmla="*/ 3 h 6"/>
                      <a:gd name="T60" fmla="*/ 6 w 6"/>
                      <a:gd name="T6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 h="6">
                        <a:moveTo>
                          <a:pt x="6" y="3"/>
                        </a:moveTo>
                        <a:lnTo>
                          <a:pt x="6" y="2"/>
                        </a:lnTo>
                        <a:lnTo>
                          <a:pt x="5" y="0"/>
                        </a:lnTo>
                        <a:lnTo>
                          <a:pt x="3" y="0"/>
                        </a:lnTo>
                        <a:lnTo>
                          <a:pt x="1" y="1"/>
                        </a:lnTo>
                        <a:lnTo>
                          <a:pt x="0" y="2"/>
                        </a:lnTo>
                        <a:lnTo>
                          <a:pt x="0" y="2"/>
                        </a:lnTo>
                        <a:lnTo>
                          <a:pt x="0" y="2"/>
                        </a:lnTo>
                        <a:lnTo>
                          <a:pt x="0" y="3"/>
                        </a:lnTo>
                        <a:lnTo>
                          <a:pt x="0" y="3"/>
                        </a:lnTo>
                        <a:lnTo>
                          <a:pt x="0" y="3"/>
                        </a:lnTo>
                        <a:lnTo>
                          <a:pt x="0" y="4"/>
                        </a:lnTo>
                        <a:lnTo>
                          <a:pt x="0" y="4"/>
                        </a:lnTo>
                        <a:lnTo>
                          <a:pt x="1" y="3"/>
                        </a:lnTo>
                        <a:lnTo>
                          <a:pt x="1" y="3"/>
                        </a:lnTo>
                        <a:lnTo>
                          <a:pt x="2" y="4"/>
                        </a:lnTo>
                        <a:lnTo>
                          <a:pt x="3" y="4"/>
                        </a:lnTo>
                        <a:lnTo>
                          <a:pt x="3" y="4"/>
                        </a:lnTo>
                        <a:lnTo>
                          <a:pt x="3" y="4"/>
                        </a:lnTo>
                        <a:lnTo>
                          <a:pt x="3" y="4"/>
                        </a:lnTo>
                        <a:lnTo>
                          <a:pt x="2" y="4"/>
                        </a:lnTo>
                        <a:lnTo>
                          <a:pt x="2" y="4"/>
                        </a:lnTo>
                        <a:lnTo>
                          <a:pt x="2" y="5"/>
                        </a:lnTo>
                        <a:lnTo>
                          <a:pt x="3" y="6"/>
                        </a:lnTo>
                        <a:lnTo>
                          <a:pt x="5" y="5"/>
                        </a:lnTo>
                        <a:lnTo>
                          <a:pt x="5" y="5"/>
                        </a:lnTo>
                        <a:lnTo>
                          <a:pt x="5" y="4"/>
                        </a:lnTo>
                        <a:lnTo>
                          <a:pt x="6" y="4"/>
                        </a:lnTo>
                        <a:lnTo>
                          <a:pt x="6" y="4"/>
                        </a:lnTo>
                        <a:lnTo>
                          <a:pt x="6" y="3"/>
                        </a:lnTo>
                        <a:lnTo>
                          <a:pt x="6"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0" name="Freeform 1408">
                    <a:extLst>
                      <a:ext uri="{FF2B5EF4-FFF2-40B4-BE49-F238E27FC236}">
                        <a16:creationId xmlns:a16="http://schemas.microsoft.com/office/drawing/2014/main" id="{83556EE1-B1F8-452F-8A3B-53A07B1008AB}"/>
                      </a:ext>
                    </a:extLst>
                  </p:cNvPr>
                  <p:cNvSpPr>
                    <a:spLocks/>
                  </p:cNvSpPr>
                  <p:nvPr/>
                </p:nvSpPr>
                <p:spPr bwMode="gray">
                  <a:xfrm>
                    <a:off x="5183680" y="2957698"/>
                    <a:ext cx="11914" cy="7149"/>
                  </a:xfrm>
                  <a:custGeom>
                    <a:avLst/>
                    <a:gdLst>
                      <a:gd name="T0" fmla="*/ 10 w 10"/>
                      <a:gd name="T1" fmla="*/ 4 h 6"/>
                      <a:gd name="T2" fmla="*/ 10 w 10"/>
                      <a:gd name="T3" fmla="*/ 4 h 6"/>
                      <a:gd name="T4" fmla="*/ 9 w 10"/>
                      <a:gd name="T5" fmla="*/ 1 h 6"/>
                      <a:gd name="T6" fmla="*/ 9 w 10"/>
                      <a:gd name="T7" fmla="*/ 0 h 6"/>
                      <a:gd name="T8" fmla="*/ 8 w 10"/>
                      <a:gd name="T9" fmla="*/ 1 h 6"/>
                      <a:gd name="T10" fmla="*/ 8 w 10"/>
                      <a:gd name="T11" fmla="*/ 1 h 6"/>
                      <a:gd name="T12" fmla="*/ 7 w 10"/>
                      <a:gd name="T13" fmla="*/ 2 h 6"/>
                      <a:gd name="T14" fmla="*/ 7 w 10"/>
                      <a:gd name="T15" fmla="*/ 3 h 6"/>
                      <a:gd name="T16" fmla="*/ 4 w 10"/>
                      <a:gd name="T17" fmla="*/ 4 h 6"/>
                      <a:gd name="T18" fmla="*/ 3 w 10"/>
                      <a:gd name="T19" fmla="*/ 4 h 6"/>
                      <a:gd name="T20" fmla="*/ 3 w 10"/>
                      <a:gd name="T21" fmla="*/ 5 h 6"/>
                      <a:gd name="T22" fmla="*/ 2 w 10"/>
                      <a:gd name="T23" fmla="*/ 5 h 6"/>
                      <a:gd name="T24" fmla="*/ 2 w 10"/>
                      <a:gd name="T25" fmla="*/ 5 h 6"/>
                      <a:gd name="T26" fmla="*/ 0 w 10"/>
                      <a:gd name="T27" fmla="*/ 6 h 6"/>
                      <a:gd name="T28" fmla="*/ 0 w 10"/>
                      <a:gd name="T29" fmla="*/ 6 h 6"/>
                      <a:gd name="T30" fmla="*/ 0 w 10"/>
                      <a:gd name="T31" fmla="*/ 6 h 6"/>
                      <a:gd name="T32" fmla="*/ 1 w 10"/>
                      <a:gd name="T33" fmla="*/ 6 h 6"/>
                      <a:gd name="T34" fmla="*/ 1 w 10"/>
                      <a:gd name="T35" fmla="*/ 6 h 6"/>
                      <a:gd name="T36" fmla="*/ 5 w 10"/>
                      <a:gd name="T37" fmla="*/ 6 h 6"/>
                      <a:gd name="T38" fmla="*/ 7 w 10"/>
                      <a:gd name="T39" fmla="*/ 6 h 6"/>
                      <a:gd name="T40" fmla="*/ 8 w 10"/>
                      <a:gd name="T41" fmla="*/ 5 h 6"/>
                      <a:gd name="T42" fmla="*/ 8 w 10"/>
                      <a:gd name="T43" fmla="*/ 5 h 6"/>
                      <a:gd name="T44" fmla="*/ 9 w 10"/>
                      <a:gd name="T45" fmla="*/ 5 h 6"/>
                      <a:gd name="T46" fmla="*/ 9 w 10"/>
                      <a:gd name="T47" fmla="*/ 5 h 6"/>
                      <a:gd name="T48" fmla="*/ 9 w 10"/>
                      <a:gd name="T49" fmla="*/ 4 h 6"/>
                      <a:gd name="T50" fmla="*/ 10 w 10"/>
                      <a:gd name="T5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6">
                        <a:moveTo>
                          <a:pt x="10" y="4"/>
                        </a:moveTo>
                        <a:lnTo>
                          <a:pt x="10" y="4"/>
                        </a:lnTo>
                        <a:lnTo>
                          <a:pt x="9" y="1"/>
                        </a:lnTo>
                        <a:lnTo>
                          <a:pt x="9" y="0"/>
                        </a:lnTo>
                        <a:lnTo>
                          <a:pt x="8" y="1"/>
                        </a:lnTo>
                        <a:lnTo>
                          <a:pt x="8" y="1"/>
                        </a:lnTo>
                        <a:lnTo>
                          <a:pt x="7" y="2"/>
                        </a:lnTo>
                        <a:lnTo>
                          <a:pt x="7" y="3"/>
                        </a:lnTo>
                        <a:lnTo>
                          <a:pt x="4" y="4"/>
                        </a:lnTo>
                        <a:lnTo>
                          <a:pt x="3" y="4"/>
                        </a:lnTo>
                        <a:lnTo>
                          <a:pt x="3" y="5"/>
                        </a:lnTo>
                        <a:lnTo>
                          <a:pt x="2" y="5"/>
                        </a:lnTo>
                        <a:lnTo>
                          <a:pt x="2" y="5"/>
                        </a:lnTo>
                        <a:lnTo>
                          <a:pt x="0" y="6"/>
                        </a:lnTo>
                        <a:lnTo>
                          <a:pt x="0" y="6"/>
                        </a:lnTo>
                        <a:lnTo>
                          <a:pt x="0" y="6"/>
                        </a:lnTo>
                        <a:lnTo>
                          <a:pt x="1" y="6"/>
                        </a:lnTo>
                        <a:lnTo>
                          <a:pt x="1" y="6"/>
                        </a:lnTo>
                        <a:lnTo>
                          <a:pt x="5" y="6"/>
                        </a:lnTo>
                        <a:lnTo>
                          <a:pt x="7" y="6"/>
                        </a:lnTo>
                        <a:lnTo>
                          <a:pt x="8" y="5"/>
                        </a:lnTo>
                        <a:lnTo>
                          <a:pt x="8" y="5"/>
                        </a:lnTo>
                        <a:lnTo>
                          <a:pt x="9" y="5"/>
                        </a:lnTo>
                        <a:lnTo>
                          <a:pt x="9" y="5"/>
                        </a:lnTo>
                        <a:lnTo>
                          <a:pt x="9" y="4"/>
                        </a:lnTo>
                        <a:lnTo>
                          <a:pt x="10"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1" name="Freeform 1413">
                    <a:extLst>
                      <a:ext uri="{FF2B5EF4-FFF2-40B4-BE49-F238E27FC236}">
                        <a16:creationId xmlns:a16="http://schemas.microsoft.com/office/drawing/2014/main" id="{6DE00777-B515-4C43-8E5F-C03268014320}"/>
                      </a:ext>
                    </a:extLst>
                  </p:cNvPr>
                  <p:cNvSpPr>
                    <a:spLocks/>
                  </p:cNvSpPr>
                  <p:nvPr/>
                </p:nvSpPr>
                <p:spPr bwMode="gray">
                  <a:xfrm>
                    <a:off x="5269459" y="2759928"/>
                    <a:ext cx="7149" cy="14297"/>
                  </a:xfrm>
                  <a:custGeom>
                    <a:avLst/>
                    <a:gdLst>
                      <a:gd name="T0" fmla="*/ 10 w 10"/>
                      <a:gd name="T1" fmla="*/ 2 h 22"/>
                      <a:gd name="T2" fmla="*/ 10 w 10"/>
                      <a:gd name="T3" fmla="*/ 2 h 22"/>
                      <a:gd name="T4" fmla="*/ 10 w 10"/>
                      <a:gd name="T5" fmla="*/ 2 h 22"/>
                      <a:gd name="T6" fmla="*/ 10 w 10"/>
                      <a:gd name="T7" fmla="*/ 1 h 22"/>
                      <a:gd name="T8" fmla="*/ 8 w 10"/>
                      <a:gd name="T9" fmla="*/ 0 h 22"/>
                      <a:gd name="T10" fmla="*/ 7 w 10"/>
                      <a:gd name="T11" fmla="*/ 0 h 22"/>
                      <a:gd name="T12" fmla="*/ 0 w 10"/>
                      <a:gd name="T13" fmla="*/ 21 h 22"/>
                      <a:gd name="T14" fmla="*/ 0 w 10"/>
                      <a:gd name="T15" fmla="*/ 22 h 22"/>
                      <a:gd name="T16" fmla="*/ 1 w 10"/>
                      <a:gd name="T17" fmla="*/ 22 h 22"/>
                      <a:gd name="T18" fmla="*/ 6 w 10"/>
                      <a:gd name="T19" fmla="*/ 17 h 22"/>
                      <a:gd name="T20" fmla="*/ 9 w 10"/>
                      <a:gd name="T21" fmla="*/ 11 h 22"/>
                      <a:gd name="T22" fmla="*/ 10 w 10"/>
                      <a:gd name="T23" fmla="*/ 11 h 22"/>
                      <a:gd name="T24" fmla="*/ 10 w 10"/>
                      <a:gd name="T25" fmla="*/ 10 h 22"/>
                      <a:gd name="T26" fmla="*/ 9 w 10"/>
                      <a:gd name="T27" fmla="*/ 7 h 22"/>
                      <a:gd name="T28" fmla="*/ 9 w 10"/>
                      <a:gd name="T29" fmla="*/ 6 h 22"/>
                      <a:gd name="T30" fmla="*/ 9 w 10"/>
                      <a:gd name="T31" fmla="*/ 6 h 22"/>
                      <a:gd name="T32" fmla="*/ 8 w 10"/>
                      <a:gd name="T33" fmla="*/ 6 h 22"/>
                      <a:gd name="T34" fmla="*/ 8 w 10"/>
                      <a:gd name="T35" fmla="*/ 7 h 22"/>
                      <a:gd name="T36" fmla="*/ 8 w 10"/>
                      <a:gd name="T37" fmla="*/ 7 h 22"/>
                      <a:gd name="T38" fmla="*/ 8 w 10"/>
                      <a:gd name="T39" fmla="*/ 7 h 22"/>
                      <a:gd name="T40" fmla="*/ 7 w 10"/>
                      <a:gd name="T41" fmla="*/ 7 h 22"/>
                      <a:gd name="T42" fmla="*/ 7 w 10"/>
                      <a:gd name="T43" fmla="*/ 6 h 22"/>
                      <a:gd name="T44" fmla="*/ 9 w 10"/>
                      <a:gd name="T45" fmla="*/ 4 h 22"/>
                      <a:gd name="T46" fmla="*/ 9 w 10"/>
                      <a:gd name="T47" fmla="*/ 3 h 22"/>
                      <a:gd name="T48" fmla="*/ 10 w 10"/>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2">
                        <a:moveTo>
                          <a:pt x="10" y="2"/>
                        </a:moveTo>
                        <a:cubicBezTo>
                          <a:pt x="10" y="2"/>
                          <a:pt x="10" y="2"/>
                          <a:pt x="10" y="2"/>
                        </a:cubicBezTo>
                        <a:cubicBezTo>
                          <a:pt x="10" y="2"/>
                          <a:pt x="10" y="2"/>
                          <a:pt x="10" y="2"/>
                        </a:cubicBezTo>
                        <a:cubicBezTo>
                          <a:pt x="10" y="1"/>
                          <a:pt x="10" y="1"/>
                          <a:pt x="10" y="1"/>
                        </a:cubicBezTo>
                        <a:cubicBezTo>
                          <a:pt x="8" y="0"/>
                          <a:pt x="8" y="0"/>
                          <a:pt x="8" y="0"/>
                        </a:cubicBezTo>
                        <a:cubicBezTo>
                          <a:pt x="7" y="0"/>
                          <a:pt x="7" y="0"/>
                          <a:pt x="7" y="0"/>
                        </a:cubicBezTo>
                        <a:cubicBezTo>
                          <a:pt x="3" y="9"/>
                          <a:pt x="4" y="12"/>
                          <a:pt x="0" y="21"/>
                        </a:cubicBezTo>
                        <a:cubicBezTo>
                          <a:pt x="0" y="22"/>
                          <a:pt x="0" y="22"/>
                          <a:pt x="0" y="22"/>
                        </a:cubicBezTo>
                        <a:cubicBezTo>
                          <a:pt x="1" y="22"/>
                          <a:pt x="1" y="22"/>
                          <a:pt x="1" y="22"/>
                        </a:cubicBezTo>
                        <a:cubicBezTo>
                          <a:pt x="6" y="17"/>
                          <a:pt x="6" y="17"/>
                          <a:pt x="6" y="17"/>
                        </a:cubicBezTo>
                        <a:cubicBezTo>
                          <a:pt x="9" y="11"/>
                          <a:pt x="9" y="11"/>
                          <a:pt x="9" y="11"/>
                        </a:cubicBezTo>
                        <a:cubicBezTo>
                          <a:pt x="10" y="11"/>
                          <a:pt x="10" y="11"/>
                          <a:pt x="10" y="11"/>
                        </a:cubicBezTo>
                        <a:cubicBezTo>
                          <a:pt x="10" y="10"/>
                          <a:pt x="10" y="10"/>
                          <a:pt x="10" y="10"/>
                        </a:cubicBezTo>
                        <a:cubicBezTo>
                          <a:pt x="9" y="7"/>
                          <a:pt x="9" y="7"/>
                          <a:pt x="9" y="7"/>
                        </a:cubicBezTo>
                        <a:cubicBezTo>
                          <a:pt x="9" y="6"/>
                          <a:pt x="9" y="6"/>
                          <a:pt x="9" y="6"/>
                        </a:cubicBezTo>
                        <a:cubicBezTo>
                          <a:pt x="9" y="6"/>
                          <a:pt x="9" y="6"/>
                          <a:pt x="9" y="6"/>
                        </a:cubicBezTo>
                        <a:cubicBezTo>
                          <a:pt x="8" y="6"/>
                          <a:pt x="8" y="6"/>
                          <a:pt x="8" y="6"/>
                        </a:cubicBezTo>
                        <a:cubicBezTo>
                          <a:pt x="8" y="7"/>
                          <a:pt x="8" y="7"/>
                          <a:pt x="8" y="7"/>
                        </a:cubicBezTo>
                        <a:cubicBezTo>
                          <a:pt x="8" y="7"/>
                          <a:pt x="8" y="7"/>
                          <a:pt x="8" y="7"/>
                        </a:cubicBezTo>
                        <a:cubicBezTo>
                          <a:pt x="8" y="7"/>
                          <a:pt x="8" y="7"/>
                          <a:pt x="8" y="7"/>
                        </a:cubicBezTo>
                        <a:cubicBezTo>
                          <a:pt x="7" y="7"/>
                          <a:pt x="7" y="7"/>
                          <a:pt x="7" y="7"/>
                        </a:cubicBezTo>
                        <a:cubicBezTo>
                          <a:pt x="7" y="6"/>
                          <a:pt x="7" y="6"/>
                          <a:pt x="7" y="6"/>
                        </a:cubicBezTo>
                        <a:cubicBezTo>
                          <a:pt x="9" y="4"/>
                          <a:pt x="9" y="4"/>
                          <a:pt x="9" y="4"/>
                        </a:cubicBezTo>
                        <a:cubicBezTo>
                          <a:pt x="9" y="3"/>
                          <a:pt x="9" y="3"/>
                          <a:pt x="9" y="3"/>
                        </a:cubicBezTo>
                        <a:cubicBezTo>
                          <a:pt x="10" y="2"/>
                          <a:pt x="10" y="2"/>
                          <a:pt x="10" y="2"/>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2" name="Freeform 1414">
                    <a:extLst>
                      <a:ext uri="{FF2B5EF4-FFF2-40B4-BE49-F238E27FC236}">
                        <a16:creationId xmlns:a16="http://schemas.microsoft.com/office/drawing/2014/main" id="{FFE0508D-1EE3-4B16-9177-A2E72BD9FAF5}"/>
                      </a:ext>
                    </a:extLst>
                  </p:cNvPr>
                  <p:cNvSpPr>
                    <a:spLocks/>
                  </p:cNvSpPr>
                  <p:nvPr/>
                </p:nvSpPr>
                <p:spPr bwMode="gray">
                  <a:xfrm>
                    <a:off x="5276608" y="2756354"/>
                    <a:ext cx="4765" cy="9531"/>
                  </a:xfrm>
                  <a:custGeom>
                    <a:avLst/>
                    <a:gdLst>
                      <a:gd name="T0" fmla="*/ 4 w 4"/>
                      <a:gd name="T1" fmla="*/ 1 h 8"/>
                      <a:gd name="T2" fmla="*/ 4 w 4"/>
                      <a:gd name="T3" fmla="*/ 1 h 8"/>
                      <a:gd name="T4" fmla="*/ 4 w 4"/>
                      <a:gd name="T5" fmla="*/ 1 h 8"/>
                      <a:gd name="T6" fmla="*/ 4 w 4"/>
                      <a:gd name="T7" fmla="*/ 1 h 8"/>
                      <a:gd name="T8" fmla="*/ 3 w 4"/>
                      <a:gd name="T9" fmla="*/ 0 h 8"/>
                      <a:gd name="T10" fmla="*/ 2 w 4"/>
                      <a:gd name="T11" fmla="*/ 0 h 8"/>
                      <a:gd name="T12" fmla="*/ 2 w 4"/>
                      <a:gd name="T13" fmla="*/ 1 h 8"/>
                      <a:gd name="T14" fmla="*/ 2 w 4"/>
                      <a:gd name="T15" fmla="*/ 1 h 8"/>
                      <a:gd name="T16" fmla="*/ 2 w 4"/>
                      <a:gd name="T17" fmla="*/ 1 h 8"/>
                      <a:gd name="T18" fmla="*/ 0 w 4"/>
                      <a:gd name="T19" fmla="*/ 5 h 8"/>
                      <a:gd name="T20" fmla="*/ 0 w 4"/>
                      <a:gd name="T21" fmla="*/ 5 h 8"/>
                      <a:gd name="T22" fmla="*/ 0 w 4"/>
                      <a:gd name="T23" fmla="*/ 6 h 8"/>
                      <a:gd name="T24" fmla="*/ 0 w 4"/>
                      <a:gd name="T25" fmla="*/ 7 h 8"/>
                      <a:gd name="T26" fmla="*/ 1 w 4"/>
                      <a:gd name="T27" fmla="*/ 7 h 8"/>
                      <a:gd name="T28" fmla="*/ 2 w 4"/>
                      <a:gd name="T29" fmla="*/ 8 h 8"/>
                      <a:gd name="T30" fmla="*/ 2 w 4"/>
                      <a:gd name="T31" fmla="*/ 8 h 8"/>
                      <a:gd name="T32" fmla="*/ 3 w 4"/>
                      <a:gd name="T33" fmla="*/ 7 h 8"/>
                      <a:gd name="T34" fmla="*/ 4 w 4"/>
                      <a:gd name="T35" fmla="*/ 6 h 8"/>
                      <a:gd name="T36" fmla="*/ 4 w 4"/>
                      <a:gd name="T37" fmla="*/ 2 h 8"/>
                      <a:gd name="T38" fmla="*/ 4 w 4"/>
                      <a:gd name="T39" fmla="*/ 2 h 8"/>
                      <a:gd name="T40" fmla="*/ 4 w 4"/>
                      <a:gd name="T4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8">
                        <a:moveTo>
                          <a:pt x="4" y="1"/>
                        </a:moveTo>
                        <a:lnTo>
                          <a:pt x="4" y="1"/>
                        </a:lnTo>
                        <a:lnTo>
                          <a:pt x="4" y="1"/>
                        </a:lnTo>
                        <a:lnTo>
                          <a:pt x="4" y="1"/>
                        </a:lnTo>
                        <a:lnTo>
                          <a:pt x="3" y="0"/>
                        </a:lnTo>
                        <a:lnTo>
                          <a:pt x="2" y="0"/>
                        </a:lnTo>
                        <a:lnTo>
                          <a:pt x="2" y="1"/>
                        </a:lnTo>
                        <a:lnTo>
                          <a:pt x="2" y="1"/>
                        </a:lnTo>
                        <a:lnTo>
                          <a:pt x="2" y="1"/>
                        </a:lnTo>
                        <a:lnTo>
                          <a:pt x="0" y="5"/>
                        </a:lnTo>
                        <a:lnTo>
                          <a:pt x="0" y="5"/>
                        </a:lnTo>
                        <a:lnTo>
                          <a:pt x="0" y="6"/>
                        </a:lnTo>
                        <a:lnTo>
                          <a:pt x="0" y="7"/>
                        </a:lnTo>
                        <a:lnTo>
                          <a:pt x="1" y="7"/>
                        </a:lnTo>
                        <a:lnTo>
                          <a:pt x="2" y="8"/>
                        </a:lnTo>
                        <a:lnTo>
                          <a:pt x="2" y="8"/>
                        </a:lnTo>
                        <a:lnTo>
                          <a:pt x="3" y="7"/>
                        </a:lnTo>
                        <a:lnTo>
                          <a:pt x="4" y="6"/>
                        </a:lnTo>
                        <a:lnTo>
                          <a:pt x="4" y="2"/>
                        </a:lnTo>
                        <a:lnTo>
                          <a:pt x="4" y="2"/>
                        </a:lnTo>
                        <a:lnTo>
                          <a:pt x="4"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3" name="Freeform 1415">
                    <a:extLst>
                      <a:ext uri="{FF2B5EF4-FFF2-40B4-BE49-F238E27FC236}">
                        <a16:creationId xmlns:a16="http://schemas.microsoft.com/office/drawing/2014/main" id="{1CB110DC-1390-42E6-97AA-31F6101DD83C}"/>
                      </a:ext>
                    </a:extLst>
                  </p:cNvPr>
                  <p:cNvSpPr>
                    <a:spLocks/>
                  </p:cNvSpPr>
                  <p:nvPr/>
                </p:nvSpPr>
                <p:spPr bwMode="gray">
                  <a:xfrm>
                    <a:off x="5281373" y="2750396"/>
                    <a:ext cx="13105" cy="11914"/>
                  </a:xfrm>
                  <a:custGeom>
                    <a:avLst/>
                    <a:gdLst>
                      <a:gd name="T0" fmla="*/ 1 w 11"/>
                      <a:gd name="T1" fmla="*/ 10 h 10"/>
                      <a:gd name="T2" fmla="*/ 2 w 11"/>
                      <a:gd name="T3" fmla="*/ 10 h 10"/>
                      <a:gd name="T4" fmla="*/ 2 w 11"/>
                      <a:gd name="T5" fmla="*/ 10 h 10"/>
                      <a:gd name="T6" fmla="*/ 4 w 11"/>
                      <a:gd name="T7" fmla="*/ 9 h 10"/>
                      <a:gd name="T8" fmla="*/ 5 w 11"/>
                      <a:gd name="T9" fmla="*/ 9 h 10"/>
                      <a:gd name="T10" fmla="*/ 7 w 11"/>
                      <a:gd name="T11" fmla="*/ 8 h 10"/>
                      <a:gd name="T12" fmla="*/ 7 w 11"/>
                      <a:gd name="T13" fmla="*/ 8 h 10"/>
                      <a:gd name="T14" fmla="*/ 7 w 11"/>
                      <a:gd name="T15" fmla="*/ 6 h 10"/>
                      <a:gd name="T16" fmla="*/ 7 w 11"/>
                      <a:gd name="T17" fmla="*/ 6 h 10"/>
                      <a:gd name="T18" fmla="*/ 6 w 11"/>
                      <a:gd name="T19" fmla="*/ 6 h 10"/>
                      <a:gd name="T20" fmla="*/ 7 w 11"/>
                      <a:gd name="T21" fmla="*/ 5 h 10"/>
                      <a:gd name="T22" fmla="*/ 7 w 11"/>
                      <a:gd name="T23" fmla="*/ 5 h 10"/>
                      <a:gd name="T24" fmla="*/ 8 w 11"/>
                      <a:gd name="T25" fmla="*/ 4 h 10"/>
                      <a:gd name="T26" fmla="*/ 9 w 11"/>
                      <a:gd name="T27" fmla="*/ 4 h 10"/>
                      <a:gd name="T28" fmla="*/ 10 w 11"/>
                      <a:gd name="T29" fmla="*/ 4 h 10"/>
                      <a:gd name="T30" fmla="*/ 10 w 11"/>
                      <a:gd name="T31" fmla="*/ 4 h 10"/>
                      <a:gd name="T32" fmla="*/ 11 w 11"/>
                      <a:gd name="T33" fmla="*/ 3 h 10"/>
                      <a:gd name="T34" fmla="*/ 11 w 11"/>
                      <a:gd name="T35" fmla="*/ 1 h 10"/>
                      <a:gd name="T36" fmla="*/ 11 w 11"/>
                      <a:gd name="T37" fmla="*/ 1 h 10"/>
                      <a:gd name="T38" fmla="*/ 11 w 11"/>
                      <a:gd name="T39" fmla="*/ 1 h 10"/>
                      <a:gd name="T40" fmla="*/ 10 w 11"/>
                      <a:gd name="T41" fmla="*/ 1 h 10"/>
                      <a:gd name="T42" fmla="*/ 10 w 11"/>
                      <a:gd name="T43" fmla="*/ 1 h 10"/>
                      <a:gd name="T44" fmla="*/ 10 w 11"/>
                      <a:gd name="T45" fmla="*/ 1 h 10"/>
                      <a:gd name="T46" fmla="*/ 10 w 11"/>
                      <a:gd name="T47" fmla="*/ 2 h 10"/>
                      <a:gd name="T48" fmla="*/ 8 w 11"/>
                      <a:gd name="T49" fmla="*/ 2 h 10"/>
                      <a:gd name="T50" fmla="*/ 8 w 11"/>
                      <a:gd name="T51" fmla="*/ 1 h 10"/>
                      <a:gd name="T52" fmla="*/ 8 w 11"/>
                      <a:gd name="T53" fmla="*/ 1 h 10"/>
                      <a:gd name="T54" fmla="*/ 6 w 11"/>
                      <a:gd name="T55" fmla="*/ 1 h 10"/>
                      <a:gd name="T56" fmla="*/ 4 w 11"/>
                      <a:gd name="T57" fmla="*/ 0 h 10"/>
                      <a:gd name="T58" fmla="*/ 4 w 11"/>
                      <a:gd name="T59" fmla="*/ 0 h 10"/>
                      <a:gd name="T60" fmla="*/ 3 w 11"/>
                      <a:gd name="T61" fmla="*/ 1 h 10"/>
                      <a:gd name="T62" fmla="*/ 2 w 11"/>
                      <a:gd name="T63" fmla="*/ 2 h 10"/>
                      <a:gd name="T64" fmla="*/ 2 w 11"/>
                      <a:gd name="T65" fmla="*/ 4 h 10"/>
                      <a:gd name="T66" fmla="*/ 1 w 11"/>
                      <a:gd name="T67" fmla="*/ 8 h 10"/>
                      <a:gd name="T68" fmla="*/ 1 w 11"/>
                      <a:gd name="T69" fmla="*/ 8 h 10"/>
                      <a:gd name="T70" fmla="*/ 1 w 11"/>
                      <a:gd name="T71" fmla="*/ 8 h 10"/>
                      <a:gd name="T72" fmla="*/ 0 w 11"/>
                      <a:gd name="T73" fmla="*/ 9 h 10"/>
                      <a:gd name="T74" fmla="*/ 0 w 11"/>
                      <a:gd name="T75" fmla="*/ 9 h 10"/>
                      <a:gd name="T76" fmla="*/ 1 w 11"/>
                      <a:gd name="T77" fmla="*/ 9 h 10"/>
                      <a:gd name="T78" fmla="*/ 1 w 11"/>
                      <a:gd name="T79" fmla="*/ 10 h 10"/>
                      <a:gd name="T80" fmla="*/ 1 w 11"/>
                      <a:gd name="T8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 h="10">
                        <a:moveTo>
                          <a:pt x="1" y="10"/>
                        </a:moveTo>
                        <a:lnTo>
                          <a:pt x="2" y="10"/>
                        </a:lnTo>
                        <a:lnTo>
                          <a:pt x="2" y="10"/>
                        </a:lnTo>
                        <a:lnTo>
                          <a:pt x="4" y="9"/>
                        </a:lnTo>
                        <a:lnTo>
                          <a:pt x="5" y="9"/>
                        </a:lnTo>
                        <a:lnTo>
                          <a:pt x="7" y="8"/>
                        </a:lnTo>
                        <a:lnTo>
                          <a:pt x="7" y="8"/>
                        </a:lnTo>
                        <a:lnTo>
                          <a:pt x="7" y="6"/>
                        </a:lnTo>
                        <a:lnTo>
                          <a:pt x="7" y="6"/>
                        </a:lnTo>
                        <a:lnTo>
                          <a:pt x="6" y="6"/>
                        </a:lnTo>
                        <a:lnTo>
                          <a:pt x="7" y="5"/>
                        </a:lnTo>
                        <a:lnTo>
                          <a:pt x="7" y="5"/>
                        </a:lnTo>
                        <a:lnTo>
                          <a:pt x="8" y="4"/>
                        </a:lnTo>
                        <a:lnTo>
                          <a:pt x="9" y="4"/>
                        </a:lnTo>
                        <a:lnTo>
                          <a:pt x="10" y="4"/>
                        </a:lnTo>
                        <a:lnTo>
                          <a:pt x="10" y="4"/>
                        </a:lnTo>
                        <a:lnTo>
                          <a:pt x="11" y="3"/>
                        </a:lnTo>
                        <a:lnTo>
                          <a:pt x="11" y="1"/>
                        </a:lnTo>
                        <a:lnTo>
                          <a:pt x="11" y="1"/>
                        </a:lnTo>
                        <a:lnTo>
                          <a:pt x="11" y="1"/>
                        </a:lnTo>
                        <a:lnTo>
                          <a:pt x="10" y="1"/>
                        </a:lnTo>
                        <a:lnTo>
                          <a:pt x="10" y="1"/>
                        </a:lnTo>
                        <a:lnTo>
                          <a:pt x="10" y="1"/>
                        </a:lnTo>
                        <a:lnTo>
                          <a:pt x="10" y="2"/>
                        </a:lnTo>
                        <a:lnTo>
                          <a:pt x="8" y="2"/>
                        </a:lnTo>
                        <a:lnTo>
                          <a:pt x="8" y="1"/>
                        </a:lnTo>
                        <a:lnTo>
                          <a:pt x="8" y="1"/>
                        </a:lnTo>
                        <a:lnTo>
                          <a:pt x="6" y="1"/>
                        </a:lnTo>
                        <a:lnTo>
                          <a:pt x="4" y="0"/>
                        </a:lnTo>
                        <a:lnTo>
                          <a:pt x="4" y="0"/>
                        </a:lnTo>
                        <a:lnTo>
                          <a:pt x="3" y="1"/>
                        </a:lnTo>
                        <a:lnTo>
                          <a:pt x="2" y="2"/>
                        </a:lnTo>
                        <a:lnTo>
                          <a:pt x="2" y="4"/>
                        </a:lnTo>
                        <a:lnTo>
                          <a:pt x="1" y="8"/>
                        </a:lnTo>
                        <a:lnTo>
                          <a:pt x="1" y="8"/>
                        </a:lnTo>
                        <a:lnTo>
                          <a:pt x="1" y="8"/>
                        </a:lnTo>
                        <a:lnTo>
                          <a:pt x="0" y="9"/>
                        </a:lnTo>
                        <a:lnTo>
                          <a:pt x="0" y="9"/>
                        </a:lnTo>
                        <a:lnTo>
                          <a:pt x="1" y="9"/>
                        </a:lnTo>
                        <a:lnTo>
                          <a:pt x="1" y="10"/>
                        </a:lnTo>
                        <a:lnTo>
                          <a:pt x="1" y="1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4" name="Freeform 1416">
                    <a:extLst>
                      <a:ext uri="{FF2B5EF4-FFF2-40B4-BE49-F238E27FC236}">
                        <a16:creationId xmlns:a16="http://schemas.microsoft.com/office/drawing/2014/main" id="{FC1AA4B3-FAE6-496B-869A-25FF02D6D083}"/>
                      </a:ext>
                    </a:extLst>
                  </p:cNvPr>
                  <p:cNvSpPr>
                    <a:spLocks/>
                  </p:cNvSpPr>
                  <p:nvPr/>
                </p:nvSpPr>
                <p:spPr bwMode="gray">
                  <a:xfrm>
                    <a:off x="5334986" y="2713463"/>
                    <a:ext cx="7149" cy="5956"/>
                  </a:xfrm>
                  <a:custGeom>
                    <a:avLst/>
                    <a:gdLst>
                      <a:gd name="T0" fmla="*/ 4 w 6"/>
                      <a:gd name="T1" fmla="*/ 5 h 5"/>
                      <a:gd name="T2" fmla="*/ 5 w 6"/>
                      <a:gd name="T3" fmla="*/ 5 h 5"/>
                      <a:gd name="T4" fmla="*/ 5 w 6"/>
                      <a:gd name="T5" fmla="*/ 5 h 5"/>
                      <a:gd name="T6" fmla="*/ 6 w 6"/>
                      <a:gd name="T7" fmla="*/ 5 h 5"/>
                      <a:gd name="T8" fmla="*/ 6 w 6"/>
                      <a:gd name="T9" fmla="*/ 3 h 5"/>
                      <a:gd name="T10" fmla="*/ 6 w 6"/>
                      <a:gd name="T11" fmla="*/ 2 h 5"/>
                      <a:gd name="T12" fmla="*/ 5 w 6"/>
                      <a:gd name="T13" fmla="*/ 1 h 5"/>
                      <a:gd name="T14" fmla="*/ 5 w 6"/>
                      <a:gd name="T15" fmla="*/ 1 h 5"/>
                      <a:gd name="T16" fmla="*/ 5 w 6"/>
                      <a:gd name="T17" fmla="*/ 1 h 5"/>
                      <a:gd name="T18" fmla="*/ 2 w 6"/>
                      <a:gd name="T19" fmla="*/ 0 h 5"/>
                      <a:gd name="T20" fmla="*/ 1 w 6"/>
                      <a:gd name="T21" fmla="*/ 0 h 5"/>
                      <a:gd name="T22" fmla="*/ 1 w 6"/>
                      <a:gd name="T23" fmla="*/ 0 h 5"/>
                      <a:gd name="T24" fmla="*/ 1 w 6"/>
                      <a:gd name="T25" fmla="*/ 0 h 5"/>
                      <a:gd name="T26" fmla="*/ 1 w 6"/>
                      <a:gd name="T27" fmla="*/ 0 h 5"/>
                      <a:gd name="T28" fmla="*/ 0 w 6"/>
                      <a:gd name="T29" fmla="*/ 1 h 5"/>
                      <a:gd name="T30" fmla="*/ 0 w 6"/>
                      <a:gd name="T31" fmla="*/ 1 h 5"/>
                      <a:gd name="T32" fmla="*/ 1 w 6"/>
                      <a:gd name="T33" fmla="*/ 2 h 5"/>
                      <a:gd name="T34" fmla="*/ 2 w 6"/>
                      <a:gd name="T35" fmla="*/ 4 h 5"/>
                      <a:gd name="T36" fmla="*/ 3 w 6"/>
                      <a:gd name="T37" fmla="*/ 5 h 5"/>
                      <a:gd name="T38" fmla="*/ 4 w 6"/>
                      <a:gd name="T39" fmla="*/ 5 h 5"/>
                      <a:gd name="T40" fmla="*/ 4 w 6"/>
                      <a:gd name="T41" fmla="*/ 5 h 5"/>
                      <a:gd name="T42" fmla="*/ 4 w 6"/>
                      <a:gd name="T4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5">
                        <a:moveTo>
                          <a:pt x="4" y="5"/>
                        </a:moveTo>
                        <a:lnTo>
                          <a:pt x="5" y="5"/>
                        </a:lnTo>
                        <a:lnTo>
                          <a:pt x="5" y="5"/>
                        </a:lnTo>
                        <a:lnTo>
                          <a:pt x="6" y="5"/>
                        </a:lnTo>
                        <a:lnTo>
                          <a:pt x="6" y="3"/>
                        </a:lnTo>
                        <a:lnTo>
                          <a:pt x="6" y="2"/>
                        </a:lnTo>
                        <a:lnTo>
                          <a:pt x="5" y="1"/>
                        </a:lnTo>
                        <a:lnTo>
                          <a:pt x="5" y="1"/>
                        </a:lnTo>
                        <a:lnTo>
                          <a:pt x="5" y="1"/>
                        </a:lnTo>
                        <a:lnTo>
                          <a:pt x="2" y="0"/>
                        </a:lnTo>
                        <a:lnTo>
                          <a:pt x="1" y="0"/>
                        </a:lnTo>
                        <a:lnTo>
                          <a:pt x="1" y="0"/>
                        </a:lnTo>
                        <a:lnTo>
                          <a:pt x="1" y="0"/>
                        </a:lnTo>
                        <a:lnTo>
                          <a:pt x="1" y="0"/>
                        </a:lnTo>
                        <a:lnTo>
                          <a:pt x="0" y="1"/>
                        </a:lnTo>
                        <a:lnTo>
                          <a:pt x="0" y="1"/>
                        </a:lnTo>
                        <a:lnTo>
                          <a:pt x="1" y="2"/>
                        </a:lnTo>
                        <a:lnTo>
                          <a:pt x="2" y="4"/>
                        </a:lnTo>
                        <a:lnTo>
                          <a:pt x="3" y="5"/>
                        </a:lnTo>
                        <a:lnTo>
                          <a:pt x="4" y="5"/>
                        </a:lnTo>
                        <a:lnTo>
                          <a:pt x="4" y="5"/>
                        </a:lnTo>
                        <a:lnTo>
                          <a:pt x="4"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5" name="Freeform 1417">
                    <a:extLst>
                      <a:ext uri="{FF2B5EF4-FFF2-40B4-BE49-F238E27FC236}">
                        <a16:creationId xmlns:a16="http://schemas.microsoft.com/office/drawing/2014/main" id="{3DD0481B-B527-4F89-873B-980AA455B484}"/>
                      </a:ext>
                    </a:extLst>
                  </p:cNvPr>
                  <p:cNvSpPr>
                    <a:spLocks/>
                  </p:cNvSpPr>
                  <p:nvPr/>
                </p:nvSpPr>
                <p:spPr bwMode="gray">
                  <a:xfrm>
                    <a:off x="5345708" y="2720612"/>
                    <a:ext cx="5956" cy="5956"/>
                  </a:xfrm>
                  <a:custGeom>
                    <a:avLst/>
                    <a:gdLst>
                      <a:gd name="T0" fmla="*/ 1 w 5"/>
                      <a:gd name="T1" fmla="*/ 5 h 5"/>
                      <a:gd name="T2" fmla="*/ 1 w 5"/>
                      <a:gd name="T3" fmla="*/ 5 h 5"/>
                      <a:gd name="T4" fmla="*/ 4 w 5"/>
                      <a:gd name="T5" fmla="*/ 5 h 5"/>
                      <a:gd name="T6" fmla="*/ 5 w 5"/>
                      <a:gd name="T7" fmla="*/ 5 h 5"/>
                      <a:gd name="T8" fmla="*/ 5 w 5"/>
                      <a:gd name="T9" fmla="*/ 5 h 5"/>
                      <a:gd name="T10" fmla="*/ 5 w 5"/>
                      <a:gd name="T11" fmla="*/ 4 h 5"/>
                      <a:gd name="T12" fmla="*/ 5 w 5"/>
                      <a:gd name="T13" fmla="*/ 4 h 5"/>
                      <a:gd name="T14" fmla="*/ 3 w 5"/>
                      <a:gd name="T15" fmla="*/ 0 h 5"/>
                      <a:gd name="T16" fmla="*/ 3 w 5"/>
                      <a:gd name="T17" fmla="*/ 0 h 5"/>
                      <a:gd name="T18" fmla="*/ 2 w 5"/>
                      <a:gd name="T19" fmla="*/ 0 h 5"/>
                      <a:gd name="T20" fmla="*/ 0 w 5"/>
                      <a:gd name="T21" fmla="*/ 4 h 5"/>
                      <a:gd name="T22" fmla="*/ 0 w 5"/>
                      <a:gd name="T23" fmla="*/ 4 h 5"/>
                      <a:gd name="T24" fmla="*/ 0 w 5"/>
                      <a:gd name="T25" fmla="*/ 5 h 5"/>
                      <a:gd name="T26" fmla="*/ 1 w 5"/>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5">
                        <a:moveTo>
                          <a:pt x="1" y="5"/>
                        </a:moveTo>
                        <a:lnTo>
                          <a:pt x="1" y="5"/>
                        </a:lnTo>
                        <a:lnTo>
                          <a:pt x="4" y="5"/>
                        </a:lnTo>
                        <a:lnTo>
                          <a:pt x="5" y="5"/>
                        </a:lnTo>
                        <a:lnTo>
                          <a:pt x="5" y="5"/>
                        </a:lnTo>
                        <a:lnTo>
                          <a:pt x="5" y="4"/>
                        </a:lnTo>
                        <a:lnTo>
                          <a:pt x="5" y="4"/>
                        </a:lnTo>
                        <a:lnTo>
                          <a:pt x="3" y="0"/>
                        </a:lnTo>
                        <a:lnTo>
                          <a:pt x="3" y="0"/>
                        </a:lnTo>
                        <a:lnTo>
                          <a:pt x="2" y="0"/>
                        </a:lnTo>
                        <a:lnTo>
                          <a:pt x="0" y="4"/>
                        </a:lnTo>
                        <a:lnTo>
                          <a:pt x="0" y="4"/>
                        </a:lnTo>
                        <a:lnTo>
                          <a:pt x="0" y="5"/>
                        </a:lnTo>
                        <a:lnTo>
                          <a:pt x="1"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6" name="Freeform 1418">
                    <a:extLst>
                      <a:ext uri="{FF2B5EF4-FFF2-40B4-BE49-F238E27FC236}">
                        <a16:creationId xmlns:a16="http://schemas.microsoft.com/office/drawing/2014/main" id="{A6CAFEA7-D59A-4D7A-9E82-21BBA7AABDDE}"/>
                      </a:ext>
                    </a:extLst>
                  </p:cNvPr>
                  <p:cNvSpPr>
                    <a:spLocks/>
                  </p:cNvSpPr>
                  <p:nvPr/>
                </p:nvSpPr>
                <p:spPr bwMode="gray">
                  <a:xfrm>
                    <a:off x="5350474" y="2718229"/>
                    <a:ext cx="7149" cy="5956"/>
                  </a:xfrm>
                  <a:custGeom>
                    <a:avLst/>
                    <a:gdLst>
                      <a:gd name="T0" fmla="*/ 2 w 6"/>
                      <a:gd name="T1" fmla="*/ 5 h 5"/>
                      <a:gd name="T2" fmla="*/ 2 w 6"/>
                      <a:gd name="T3" fmla="*/ 5 h 5"/>
                      <a:gd name="T4" fmla="*/ 3 w 6"/>
                      <a:gd name="T5" fmla="*/ 5 h 5"/>
                      <a:gd name="T6" fmla="*/ 4 w 6"/>
                      <a:gd name="T7" fmla="*/ 5 h 5"/>
                      <a:gd name="T8" fmla="*/ 6 w 6"/>
                      <a:gd name="T9" fmla="*/ 2 h 5"/>
                      <a:gd name="T10" fmla="*/ 6 w 6"/>
                      <a:gd name="T11" fmla="*/ 2 h 5"/>
                      <a:gd name="T12" fmla="*/ 6 w 6"/>
                      <a:gd name="T13" fmla="*/ 2 h 5"/>
                      <a:gd name="T14" fmla="*/ 6 w 6"/>
                      <a:gd name="T15" fmla="*/ 2 h 5"/>
                      <a:gd name="T16" fmla="*/ 6 w 6"/>
                      <a:gd name="T17" fmla="*/ 2 h 5"/>
                      <a:gd name="T18" fmla="*/ 6 w 6"/>
                      <a:gd name="T19" fmla="*/ 1 h 5"/>
                      <a:gd name="T20" fmla="*/ 5 w 6"/>
                      <a:gd name="T21" fmla="*/ 0 h 5"/>
                      <a:gd name="T22" fmla="*/ 4 w 6"/>
                      <a:gd name="T23" fmla="*/ 0 h 5"/>
                      <a:gd name="T24" fmla="*/ 4 w 6"/>
                      <a:gd name="T25" fmla="*/ 0 h 5"/>
                      <a:gd name="T26" fmla="*/ 1 w 6"/>
                      <a:gd name="T27" fmla="*/ 0 h 5"/>
                      <a:gd name="T28" fmla="*/ 1 w 6"/>
                      <a:gd name="T29" fmla="*/ 0 h 5"/>
                      <a:gd name="T30" fmla="*/ 0 w 6"/>
                      <a:gd name="T31" fmla="*/ 0 h 5"/>
                      <a:gd name="T32" fmla="*/ 0 w 6"/>
                      <a:gd name="T33" fmla="*/ 1 h 5"/>
                      <a:gd name="T34" fmla="*/ 1 w 6"/>
                      <a:gd name="T35" fmla="*/ 1 h 5"/>
                      <a:gd name="T36" fmla="*/ 1 w 6"/>
                      <a:gd name="T37" fmla="*/ 2 h 5"/>
                      <a:gd name="T38" fmla="*/ 2 w 6"/>
                      <a:gd name="T39" fmla="*/ 2 h 5"/>
                      <a:gd name="T40" fmla="*/ 2 w 6"/>
                      <a:gd name="T41" fmla="*/ 4 h 5"/>
                      <a:gd name="T42" fmla="*/ 2 w 6"/>
                      <a:gd name="T43" fmla="*/ 5 h 5"/>
                      <a:gd name="T44" fmla="*/ 2 w 6"/>
                      <a:gd name="T4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5">
                        <a:moveTo>
                          <a:pt x="2" y="5"/>
                        </a:moveTo>
                        <a:lnTo>
                          <a:pt x="2" y="5"/>
                        </a:lnTo>
                        <a:lnTo>
                          <a:pt x="3" y="5"/>
                        </a:lnTo>
                        <a:lnTo>
                          <a:pt x="4" y="5"/>
                        </a:lnTo>
                        <a:lnTo>
                          <a:pt x="6" y="2"/>
                        </a:lnTo>
                        <a:lnTo>
                          <a:pt x="6" y="2"/>
                        </a:lnTo>
                        <a:lnTo>
                          <a:pt x="6" y="2"/>
                        </a:lnTo>
                        <a:lnTo>
                          <a:pt x="6" y="2"/>
                        </a:lnTo>
                        <a:lnTo>
                          <a:pt x="6" y="2"/>
                        </a:lnTo>
                        <a:lnTo>
                          <a:pt x="6" y="1"/>
                        </a:lnTo>
                        <a:lnTo>
                          <a:pt x="5" y="0"/>
                        </a:lnTo>
                        <a:lnTo>
                          <a:pt x="4" y="0"/>
                        </a:lnTo>
                        <a:lnTo>
                          <a:pt x="4" y="0"/>
                        </a:lnTo>
                        <a:lnTo>
                          <a:pt x="1" y="0"/>
                        </a:lnTo>
                        <a:lnTo>
                          <a:pt x="1" y="0"/>
                        </a:lnTo>
                        <a:lnTo>
                          <a:pt x="0" y="0"/>
                        </a:lnTo>
                        <a:lnTo>
                          <a:pt x="0" y="1"/>
                        </a:lnTo>
                        <a:lnTo>
                          <a:pt x="1" y="1"/>
                        </a:lnTo>
                        <a:lnTo>
                          <a:pt x="1" y="2"/>
                        </a:lnTo>
                        <a:lnTo>
                          <a:pt x="2" y="2"/>
                        </a:lnTo>
                        <a:lnTo>
                          <a:pt x="2" y="4"/>
                        </a:lnTo>
                        <a:lnTo>
                          <a:pt x="2" y="5"/>
                        </a:lnTo>
                        <a:lnTo>
                          <a:pt x="2"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7" name="Freeform 1419">
                    <a:extLst>
                      <a:ext uri="{FF2B5EF4-FFF2-40B4-BE49-F238E27FC236}">
                        <a16:creationId xmlns:a16="http://schemas.microsoft.com/office/drawing/2014/main" id="{7357C2DF-FA13-4E3D-BE83-A9E56A69FDF2}"/>
                      </a:ext>
                    </a:extLst>
                  </p:cNvPr>
                  <p:cNvSpPr>
                    <a:spLocks/>
                  </p:cNvSpPr>
                  <p:nvPr/>
                </p:nvSpPr>
                <p:spPr bwMode="gray">
                  <a:xfrm>
                    <a:off x="5479143" y="2601473"/>
                    <a:ext cx="7149" cy="7149"/>
                  </a:xfrm>
                  <a:custGeom>
                    <a:avLst/>
                    <a:gdLst>
                      <a:gd name="T0" fmla="*/ 3 w 6"/>
                      <a:gd name="T1" fmla="*/ 5 h 6"/>
                      <a:gd name="T2" fmla="*/ 4 w 6"/>
                      <a:gd name="T3" fmla="*/ 5 h 6"/>
                      <a:gd name="T4" fmla="*/ 5 w 6"/>
                      <a:gd name="T5" fmla="*/ 5 h 6"/>
                      <a:gd name="T6" fmla="*/ 6 w 6"/>
                      <a:gd name="T7" fmla="*/ 4 h 6"/>
                      <a:gd name="T8" fmla="*/ 6 w 6"/>
                      <a:gd name="T9" fmla="*/ 3 h 6"/>
                      <a:gd name="T10" fmla="*/ 5 w 6"/>
                      <a:gd name="T11" fmla="*/ 1 h 6"/>
                      <a:gd name="T12" fmla="*/ 3 w 6"/>
                      <a:gd name="T13" fmla="*/ 0 h 6"/>
                      <a:gd name="T14" fmla="*/ 3 w 6"/>
                      <a:gd name="T15" fmla="*/ 0 h 6"/>
                      <a:gd name="T16" fmla="*/ 2 w 6"/>
                      <a:gd name="T17" fmla="*/ 0 h 6"/>
                      <a:gd name="T18" fmla="*/ 2 w 6"/>
                      <a:gd name="T19" fmla="*/ 0 h 6"/>
                      <a:gd name="T20" fmla="*/ 1 w 6"/>
                      <a:gd name="T21" fmla="*/ 0 h 6"/>
                      <a:gd name="T22" fmla="*/ 1 w 6"/>
                      <a:gd name="T23" fmla="*/ 0 h 6"/>
                      <a:gd name="T24" fmla="*/ 0 w 6"/>
                      <a:gd name="T25" fmla="*/ 1 h 6"/>
                      <a:gd name="T26" fmla="*/ 0 w 6"/>
                      <a:gd name="T27" fmla="*/ 2 h 6"/>
                      <a:gd name="T28" fmla="*/ 1 w 6"/>
                      <a:gd name="T29" fmla="*/ 4 h 6"/>
                      <a:gd name="T30" fmla="*/ 2 w 6"/>
                      <a:gd name="T31" fmla="*/ 5 h 6"/>
                      <a:gd name="T32" fmla="*/ 3 w 6"/>
                      <a:gd name="T33" fmla="*/ 6 h 6"/>
                      <a:gd name="T34" fmla="*/ 3 w 6"/>
                      <a:gd name="T35" fmla="*/ 6 h 6"/>
                      <a:gd name="T36" fmla="*/ 3 w 6"/>
                      <a:gd name="T3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6">
                        <a:moveTo>
                          <a:pt x="3" y="5"/>
                        </a:moveTo>
                        <a:lnTo>
                          <a:pt x="4" y="5"/>
                        </a:lnTo>
                        <a:lnTo>
                          <a:pt x="5" y="5"/>
                        </a:lnTo>
                        <a:lnTo>
                          <a:pt x="6" y="4"/>
                        </a:lnTo>
                        <a:lnTo>
                          <a:pt x="6" y="3"/>
                        </a:lnTo>
                        <a:lnTo>
                          <a:pt x="5" y="1"/>
                        </a:lnTo>
                        <a:lnTo>
                          <a:pt x="3" y="0"/>
                        </a:lnTo>
                        <a:lnTo>
                          <a:pt x="3" y="0"/>
                        </a:lnTo>
                        <a:lnTo>
                          <a:pt x="2" y="0"/>
                        </a:lnTo>
                        <a:lnTo>
                          <a:pt x="2" y="0"/>
                        </a:lnTo>
                        <a:lnTo>
                          <a:pt x="1" y="0"/>
                        </a:lnTo>
                        <a:lnTo>
                          <a:pt x="1" y="0"/>
                        </a:lnTo>
                        <a:lnTo>
                          <a:pt x="0" y="1"/>
                        </a:lnTo>
                        <a:lnTo>
                          <a:pt x="0" y="2"/>
                        </a:lnTo>
                        <a:lnTo>
                          <a:pt x="1" y="4"/>
                        </a:lnTo>
                        <a:lnTo>
                          <a:pt x="2" y="5"/>
                        </a:lnTo>
                        <a:lnTo>
                          <a:pt x="3" y="6"/>
                        </a:lnTo>
                        <a:lnTo>
                          <a:pt x="3" y="6"/>
                        </a:lnTo>
                        <a:lnTo>
                          <a:pt x="3"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6" name="Gruppieren 1455">
                  <a:extLst>
                    <a:ext uri="{FF2B5EF4-FFF2-40B4-BE49-F238E27FC236}">
                      <a16:creationId xmlns:a16="http://schemas.microsoft.com/office/drawing/2014/main" id="{786A2163-76B2-410A-8C44-8F1353FEA462}"/>
                    </a:ext>
                  </a:extLst>
                </p:cNvPr>
                <p:cNvGrpSpPr/>
                <p:nvPr/>
              </p:nvGrpSpPr>
              <p:grpSpPr>
                <a:xfrm>
                  <a:off x="8018597" y="4330539"/>
                  <a:ext cx="181117" cy="223089"/>
                  <a:chOff x="8018597" y="4330539"/>
                  <a:chExt cx="181117" cy="223089"/>
                </a:xfrm>
                <a:grpFill/>
              </p:grpSpPr>
              <p:sp>
                <p:nvSpPr>
                  <p:cNvPr id="1297" name="Freeform 243">
                    <a:extLst>
                      <a:ext uri="{FF2B5EF4-FFF2-40B4-BE49-F238E27FC236}">
                        <a16:creationId xmlns:a16="http://schemas.microsoft.com/office/drawing/2014/main" id="{78645A77-2E9C-49B8-A88B-CE5F4120E36E}"/>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8" name="Freeform 244">
                    <a:extLst>
                      <a:ext uri="{FF2B5EF4-FFF2-40B4-BE49-F238E27FC236}">
                        <a16:creationId xmlns:a16="http://schemas.microsoft.com/office/drawing/2014/main" id="{B95E70D2-67DA-422D-A2BB-AD5496FBBFD5}"/>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9" name="Freeform 245">
                    <a:extLst>
                      <a:ext uri="{FF2B5EF4-FFF2-40B4-BE49-F238E27FC236}">
                        <a16:creationId xmlns:a16="http://schemas.microsoft.com/office/drawing/2014/main" id="{DB1F2AC8-0913-4EC1-A531-3CDCEE99D430}"/>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0" name="Freeform 246">
                    <a:extLst>
                      <a:ext uri="{FF2B5EF4-FFF2-40B4-BE49-F238E27FC236}">
                        <a16:creationId xmlns:a16="http://schemas.microsoft.com/office/drawing/2014/main" id="{4A6357C6-E6FE-46C3-9628-0DA68E11C9A8}"/>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1" name="Freeform 247">
                    <a:extLst>
                      <a:ext uri="{FF2B5EF4-FFF2-40B4-BE49-F238E27FC236}">
                        <a16:creationId xmlns:a16="http://schemas.microsoft.com/office/drawing/2014/main" id="{C55A3BB1-7900-4F0A-A160-C14C138F63E8}"/>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2" name="Freeform 248">
                    <a:extLst>
                      <a:ext uri="{FF2B5EF4-FFF2-40B4-BE49-F238E27FC236}">
                        <a16:creationId xmlns:a16="http://schemas.microsoft.com/office/drawing/2014/main" id="{BA463FB7-59B2-4CE6-ADD3-B38D56D1571D}"/>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3" name="Freeform 249">
                    <a:extLst>
                      <a:ext uri="{FF2B5EF4-FFF2-40B4-BE49-F238E27FC236}">
                        <a16:creationId xmlns:a16="http://schemas.microsoft.com/office/drawing/2014/main" id="{48877625-FC27-46EA-9FEC-E975A01A3959}"/>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4" name="Freeform 250">
                    <a:extLst>
                      <a:ext uri="{FF2B5EF4-FFF2-40B4-BE49-F238E27FC236}">
                        <a16:creationId xmlns:a16="http://schemas.microsoft.com/office/drawing/2014/main" id="{4F846EC0-48DB-47AA-8DB5-D982EA587FD2}"/>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5" name="Freeform 481">
                    <a:extLst>
                      <a:ext uri="{FF2B5EF4-FFF2-40B4-BE49-F238E27FC236}">
                        <a16:creationId xmlns:a16="http://schemas.microsoft.com/office/drawing/2014/main" id="{9A0ADFF3-E806-4CCF-992B-A6BD74E60ACA}"/>
                      </a:ext>
                    </a:extLst>
                  </p:cNvPr>
                  <p:cNvSpPr>
                    <a:spLocks/>
                  </p:cNvSpPr>
                  <p:nvPr/>
                </p:nvSpPr>
                <p:spPr bwMode="gray">
                  <a:xfrm>
                    <a:off x="8018597" y="4330539"/>
                    <a:ext cx="181117" cy="223089"/>
                  </a:xfrm>
                  <a:custGeom>
                    <a:avLst/>
                    <a:gdLst>
                      <a:gd name="T0" fmla="*/ 35 w 56"/>
                      <a:gd name="T1" fmla="*/ 69 h 69"/>
                      <a:gd name="T2" fmla="*/ 33 w 56"/>
                      <a:gd name="T3" fmla="*/ 64 h 69"/>
                      <a:gd name="T4" fmla="*/ 33 w 56"/>
                      <a:gd name="T5" fmla="*/ 58 h 69"/>
                      <a:gd name="T6" fmla="*/ 28 w 56"/>
                      <a:gd name="T7" fmla="*/ 56 h 69"/>
                      <a:gd name="T8" fmla="*/ 25 w 56"/>
                      <a:gd name="T9" fmla="*/ 53 h 69"/>
                      <a:gd name="T10" fmla="*/ 22 w 56"/>
                      <a:gd name="T11" fmla="*/ 51 h 69"/>
                      <a:gd name="T12" fmla="*/ 14 w 56"/>
                      <a:gd name="T13" fmla="*/ 52 h 69"/>
                      <a:gd name="T14" fmla="*/ 4 w 56"/>
                      <a:gd name="T15" fmla="*/ 57 h 69"/>
                      <a:gd name="T16" fmla="*/ 0 w 56"/>
                      <a:gd name="T17" fmla="*/ 54 h 69"/>
                      <a:gd name="T18" fmla="*/ 3 w 56"/>
                      <a:gd name="T19" fmla="*/ 53 h 69"/>
                      <a:gd name="T20" fmla="*/ 8 w 56"/>
                      <a:gd name="T21" fmla="*/ 54 h 69"/>
                      <a:gd name="T22" fmla="*/ 12 w 56"/>
                      <a:gd name="T23" fmla="*/ 52 h 69"/>
                      <a:gd name="T24" fmla="*/ 7 w 56"/>
                      <a:gd name="T25" fmla="*/ 52 h 69"/>
                      <a:gd name="T26" fmla="*/ 6 w 56"/>
                      <a:gd name="T27" fmla="*/ 50 h 69"/>
                      <a:gd name="T28" fmla="*/ 15 w 56"/>
                      <a:gd name="T29" fmla="*/ 47 h 69"/>
                      <a:gd name="T30" fmla="*/ 22 w 56"/>
                      <a:gd name="T31" fmla="*/ 45 h 69"/>
                      <a:gd name="T32" fmla="*/ 17 w 56"/>
                      <a:gd name="T33" fmla="*/ 45 h 69"/>
                      <a:gd name="T34" fmla="*/ 12 w 56"/>
                      <a:gd name="T35" fmla="*/ 44 h 69"/>
                      <a:gd name="T36" fmla="*/ 11 w 56"/>
                      <a:gd name="T37" fmla="*/ 39 h 69"/>
                      <a:gd name="T38" fmla="*/ 17 w 56"/>
                      <a:gd name="T39" fmla="*/ 30 h 69"/>
                      <a:gd name="T40" fmla="*/ 21 w 56"/>
                      <a:gd name="T41" fmla="*/ 15 h 69"/>
                      <a:gd name="T42" fmla="*/ 25 w 56"/>
                      <a:gd name="T43" fmla="*/ 16 h 69"/>
                      <a:gd name="T44" fmla="*/ 26 w 56"/>
                      <a:gd name="T45" fmla="*/ 19 h 69"/>
                      <a:gd name="T46" fmla="*/ 24 w 56"/>
                      <a:gd name="T47" fmla="*/ 20 h 69"/>
                      <a:gd name="T48" fmla="*/ 24 w 56"/>
                      <a:gd name="T49" fmla="*/ 23 h 69"/>
                      <a:gd name="T50" fmla="*/ 24 w 56"/>
                      <a:gd name="T51" fmla="*/ 27 h 69"/>
                      <a:gd name="T52" fmla="*/ 28 w 56"/>
                      <a:gd name="T53" fmla="*/ 30 h 69"/>
                      <a:gd name="T54" fmla="*/ 30 w 56"/>
                      <a:gd name="T55" fmla="*/ 29 h 69"/>
                      <a:gd name="T56" fmla="*/ 29 w 56"/>
                      <a:gd name="T57" fmla="*/ 25 h 69"/>
                      <a:gd name="T58" fmla="*/ 30 w 56"/>
                      <a:gd name="T59" fmla="*/ 24 h 69"/>
                      <a:gd name="T60" fmla="*/ 31 w 56"/>
                      <a:gd name="T61" fmla="*/ 19 h 69"/>
                      <a:gd name="T62" fmla="*/ 32 w 56"/>
                      <a:gd name="T63" fmla="*/ 15 h 69"/>
                      <a:gd name="T64" fmla="*/ 30 w 56"/>
                      <a:gd name="T65" fmla="*/ 13 h 69"/>
                      <a:gd name="T66" fmla="*/ 30 w 56"/>
                      <a:gd name="T67" fmla="*/ 8 h 69"/>
                      <a:gd name="T68" fmla="*/ 33 w 56"/>
                      <a:gd name="T69" fmla="*/ 3 h 69"/>
                      <a:gd name="T70" fmla="*/ 39 w 56"/>
                      <a:gd name="T71" fmla="*/ 1 h 69"/>
                      <a:gd name="T72" fmla="*/ 46 w 56"/>
                      <a:gd name="T73" fmla="*/ 0 h 69"/>
                      <a:gd name="T74" fmla="*/ 52 w 56"/>
                      <a:gd name="T75" fmla="*/ 1 h 69"/>
                      <a:gd name="T76" fmla="*/ 56 w 56"/>
                      <a:gd name="T77" fmla="*/ 4 h 69"/>
                      <a:gd name="T78" fmla="*/ 48 w 56"/>
                      <a:gd name="T79" fmla="*/ 21 h 69"/>
                      <a:gd name="T80" fmla="*/ 55 w 56"/>
                      <a:gd name="T81" fmla="*/ 26 h 69"/>
                      <a:gd name="T82" fmla="*/ 52 w 56"/>
                      <a:gd name="T83" fmla="*/ 32 h 69"/>
                      <a:gd name="T84" fmla="*/ 49 w 56"/>
                      <a:gd name="T85" fmla="*/ 37 h 69"/>
                      <a:gd name="T86" fmla="*/ 45 w 56"/>
                      <a:gd name="T87" fmla="*/ 41 h 69"/>
                      <a:gd name="T88" fmla="*/ 38 w 56"/>
                      <a:gd name="T89" fmla="*/ 39 h 69"/>
                      <a:gd name="T90" fmla="*/ 39 w 56"/>
                      <a:gd name="T91" fmla="*/ 46 h 69"/>
                      <a:gd name="T92" fmla="*/ 39 w 56"/>
                      <a:gd name="T93" fmla="*/ 52 h 69"/>
                      <a:gd name="T94" fmla="*/ 38 w 56"/>
                      <a:gd name="T95" fmla="*/ 60 h 69"/>
                      <a:gd name="T96" fmla="*/ 39 w 56"/>
                      <a:gd name="T97" fmla="*/ 6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 h="69">
                        <a:moveTo>
                          <a:pt x="39" y="69"/>
                        </a:moveTo>
                        <a:lnTo>
                          <a:pt x="35" y="69"/>
                        </a:lnTo>
                        <a:lnTo>
                          <a:pt x="33" y="67"/>
                        </a:lnTo>
                        <a:lnTo>
                          <a:pt x="33" y="64"/>
                        </a:lnTo>
                        <a:lnTo>
                          <a:pt x="33" y="61"/>
                        </a:lnTo>
                        <a:lnTo>
                          <a:pt x="33" y="58"/>
                        </a:lnTo>
                        <a:lnTo>
                          <a:pt x="30" y="56"/>
                        </a:lnTo>
                        <a:lnTo>
                          <a:pt x="28" y="56"/>
                        </a:lnTo>
                        <a:lnTo>
                          <a:pt x="26" y="55"/>
                        </a:lnTo>
                        <a:lnTo>
                          <a:pt x="25" y="53"/>
                        </a:lnTo>
                        <a:lnTo>
                          <a:pt x="24" y="53"/>
                        </a:lnTo>
                        <a:lnTo>
                          <a:pt x="22" y="51"/>
                        </a:lnTo>
                        <a:lnTo>
                          <a:pt x="18" y="51"/>
                        </a:lnTo>
                        <a:lnTo>
                          <a:pt x="14" y="52"/>
                        </a:lnTo>
                        <a:lnTo>
                          <a:pt x="10" y="55"/>
                        </a:lnTo>
                        <a:lnTo>
                          <a:pt x="4" y="57"/>
                        </a:lnTo>
                        <a:lnTo>
                          <a:pt x="0" y="54"/>
                        </a:lnTo>
                        <a:lnTo>
                          <a:pt x="0" y="54"/>
                        </a:lnTo>
                        <a:lnTo>
                          <a:pt x="0" y="53"/>
                        </a:lnTo>
                        <a:lnTo>
                          <a:pt x="3" y="53"/>
                        </a:lnTo>
                        <a:lnTo>
                          <a:pt x="5" y="55"/>
                        </a:lnTo>
                        <a:lnTo>
                          <a:pt x="8" y="54"/>
                        </a:lnTo>
                        <a:lnTo>
                          <a:pt x="11" y="54"/>
                        </a:lnTo>
                        <a:lnTo>
                          <a:pt x="12" y="52"/>
                        </a:lnTo>
                        <a:lnTo>
                          <a:pt x="9" y="52"/>
                        </a:lnTo>
                        <a:lnTo>
                          <a:pt x="7" y="52"/>
                        </a:lnTo>
                        <a:lnTo>
                          <a:pt x="5" y="52"/>
                        </a:lnTo>
                        <a:lnTo>
                          <a:pt x="6" y="50"/>
                        </a:lnTo>
                        <a:lnTo>
                          <a:pt x="12" y="49"/>
                        </a:lnTo>
                        <a:lnTo>
                          <a:pt x="15" y="47"/>
                        </a:lnTo>
                        <a:lnTo>
                          <a:pt x="20" y="46"/>
                        </a:lnTo>
                        <a:lnTo>
                          <a:pt x="22" y="45"/>
                        </a:lnTo>
                        <a:lnTo>
                          <a:pt x="21" y="43"/>
                        </a:lnTo>
                        <a:lnTo>
                          <a:pt x="17" y="45"/>
                        </a:lnTo>
                        <a:lnTo>
                          <a:pt x="14" y="45"/>
                        </a:lnTo>
                        <a:lnTo>
                          <a:pt x="12" y="44"/>
                        </a:lnTo>
                        <a:lnTo>
                          <a:pt x="11" y="42"/>
                        </a:lnTo>
                        <a:lnTo>
                          <a:pt x="11" y="39"/>
                        </a:lnTo>
                        <a:lnTo>
                          <a:pt x="11" y="38"/>
                        </a:lnTo>
                        <a:lnTo>
                          <a:pt x="17" y="30"/>
                        </a:lnTo>
                        <a:lnTo>
                          <a:pt x="19" y="20"/>
                        </a:lnTo>
                        <a:lnTo>
                          <a:pt x="21" y="15"/>
                        </a:lnTo>
                        <a:lnTo>
                          <a:pt x="24" y="14"/>
                        </a:lnTo>
                        <a:lnTo>
                          <a:pt x="25" y="16"/>
                        </a:lnTo>
                        <a:lnTo>
                          <a:pt x="26" y="17"/>
                        </a:lnTo>
                        <a:lnTo>
                          <a:pt x="26" y="19"/>
                        </a:lnTo>
                        <a:lnTo>
                          <a:pt x="26" y="19"/>
                        </a:lnTo>
                        <a:lnTo>
                          <a:pt x="24" y="20"/>
                        </a:lnTo>
                        <a:lnTo>
                          <a:pt x="24" y="21"/>
                        </a:lnTo>
                        <a:lnTo>
                          <a:pt x="24" y="23"/>
                        </a:lnTo>
                        <a:lnTo>
                          <a:pt x="24" y="26"/>
                        </a:lnTo>
                        <a:lnTo>
                          <a:pt x="24" y="27"/>
                        </a:lnTo>
                        <a:lnTo>
                          <a:pt x="25" y="29"/>
                        </a:lnTo>
                        <a:lnTo>
                          <a:pt x="28" y="30"/>
                        </a:lnTo>
                        <a:lnTo>
                          <a:pt x="30" y="30"/>
                        </a:lnTo>
                        <a:lnTo>
                          <a:pt x="30" y="29"/>
                        </a:lnTo>
                        <a:lnTo>
                          <a:pt x="30" y="27"/>
                        </a:lnTo>
                        <a:lnTo>
                          <a:pt x="29" y="25"/>
                        </a:lnTo>
                        <a:lnTo>
                          <a:pt x="28" y="24"/>
                        </a:lnTo>
                        <a:lnTo>
                          <a:pt x="30" y="24"/>
                        </a:lnTo>
                        <a:lnTo>
                          <a:pt x="31" y="22"/>
                        </a:lnTo>
                        <a:lnTo>
                          <a:pt x="31" y="19"/>
                        </a:lnTo>
                        <a:lnTo>
                          <a:pt x="33" y="15"/>
                        </a:lnTo>
                        <a:lnTo>
                          <a:pt x="32" y="15"/>
                        </a:lnTo>
                        <a:lnTo>
                          <a:pt x="30" y="15"/>
                        </a:lnTo>
                        <a:lnTo>
                          <a:pt x="30" y="13"/>
                        </a:lnTo>
                        <a:lnTo>
                          <a:pt x="29" y="9"/>
                        </a:lnTo>
                        <a:lnTo>
                          <a:pt x="30" y="8"/>
                        </a:lnTo>
                        <a:lnTo>
                          <a:pt x="31" y="6"/>
                        </a:lnTo>
                        <a:lnTo>
                          <a:pt x="33" y="3"/>
                        </a:lnTo>
                        <a:lnTo>
                          <a:pt x="37" y="2"/>
                        </a:lnTo>
                        <a:lnTo>
                          <a:pt x="39" y="1"/>
                        </a:lnTo>
                        <a:lnTo>
                          <a:pt x="43" y="2"/>
                        </a:lnTo>
                        <a:lnTo>
                          <a:pt x="46" y="0"/>
                        </a:lnTo>
                        <a:lnTo>
                          <a:pt x="50" y="0"/>
                        </a:lnTo>
                        <a:lnTo>
                          <a:pt x="52" y="1"/>
                        </a:lnTo>
                        <a:lnTo>
                          <a:pt x="55" y="3"/>
                        </a:lnTo>
                        <a:lnTo>
                          <a:pt x="56" y="4"/>
                        </a:lnTo>
                        <a:lnTo>
                          <a:pt x="53" y="18"/>
                        </a:lnTo>
                        <a:lnTo>
                          <a:pt x="48" y="21"/>
                        </a:lnTo>
                        <a:lnTo>
                          <a:pt x="50" y="24"/>
                        </a:lnTo>
                        <a:lnTo>
                          <a:pt x="55" y="26"/>
                        </a:lnTo>
                        <a:lnTo>
                          <a:pt x="54" y="29"/>
                        </a:lnTo>
                        <a:lnTo>
                          <a:pt x="52" y="32"/>
                        </a:lnTo>
                        <a:lnTo>
                          <a:pt x="50" y="34"/>
                        </a:lnTo>
                        <a:lnTo>
                          <a:pt x="49" y="37"/>
                        </a:lnTo>
                        <a:lnTo>
                          <a:pt x="47" y="40"/>
                        </a:lnTo>
                        <a:lnTo>
                          <a:pt x="45" y="41"/>
                        </a:lnTo>
                        <a:lnTo>
                          <a:pt x="42" y="39"/>
                        </a:lnTo>
                        <a:lnTo>
                          <a:pt x="38" y="39"/>
                        </a:lnTo>
                        <a:lnTo>
                          <a:pt x="38" y="42"/>
                        </a:lnTo>
                        <a:lnTo>
                          <a:pt x="39" y="46"/>
                        </a:lnTo>
                        <a:lnTo>
                          <a:pt x="40" y="49"/>
                        </a:lnTo>
                        <a:lnTo>
                          <a:pt x="39" y="52"/>
                        </a:lnTo>
                        <a:lnTo>
                          <a:pt x="39" y="58"/>
                        </a:lnTo>
                        <a:lnTo>
                          <a:pt x="38" y="60"/>
                        </a:lnTo>
                        <a:lnTo>
                          <a:pt x="38" y="62"/>
                        </a:lnTo>
                        <a:lnTo>
                          <a:pt x="39" y="67"/>
                        </a:lnTo>
                        <a:lnTo>
                          <a:pt x="39" y="69"/>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96" name="Freeform 660">
                  <a:extLst>
                    <a:ext uri="{FF2B5EF4-FFF2-40B4-BE49-F238E27FC236}">
                      <a16:creationId xmlns:a16="http://schemas.microsoft.com/office/drawing/2014/main" id="{92369920-6DC5-4C81-ADA0-7B9804E277FA}"/>
                    </a:ext>
                  </a:extLst>
                </p:cNvPr>
                <p:cNvSpPr>
                  <a:spLocks/>
                </p:cNvSpPr>
                <p:nvPr/>
              </p:nvSpPr>
              <p:spPr bwMode="gray">
                <a:xfrm>
                  <a:off x="7979734" y="4495456"/>
                  <a:ext cx="174647" cy="151959"/>
                </a:xfrm>
                <a:custGeom>
                  <a:avLst/>
                  <a:gdLst>
                    <a:gd name="T0" fmla="*/ 46 w 54"/>
                    <a:gd name="T1" fmla="*/ 46 h 47"/>
                    <a:gd name="T2" fmla="*/ 43 w 54"/>
                    <a:gd name="T3" fmla="*/ 47 h 47"/>
                    <a:gd name="T4" fmla="*/ 41 w 54"/>
                    <a:gd name="T5" fmla="*/ 46 h 47"/>
                    <a:gd name="T6" fmla="*/ 38 w 54"/>
                    <a:gd name="T7" fmla="*/ 44 h 47"/>
                    <a:gd name="T8" fmla="*/ 35 w 54"/>
                    <a:gd name="T9" fmla="*/ 42 h 47"/>
                    <a:gd name="T10" fmla="*/ 36 w 54"/>
                    <a:gd name="T11" fmla="*/ 41 h 47"/>
                    <a:gd name="T12" fmla="*/ 34 w 54"/>
                    <a:gd name="T13" fmla="*/ 40 h 47"/>
                    <a:gd name="T14" fmla="*/ 34 w 54"/>
                    <a:gd name="T15" fmla="*/ 33 h 47"/>
                    <a:gd name="T16" fmla="*/ 32 w 54"/>
                    <a:gd name="T17" fmla="*/ 33 h 47"/>
                    <a:gd name="T18" fmla="*/ 30 w 54"/>
                    <a:gd name="T19" fmla="*/ 35 h 47"/>
                    <a:gd name="T20" fmla="*/ 29 w 54"/>
                    <a:gd name="T21" fmla="*/ 38 h 47"/>
                    <a:gd name="T22" fmla="*/ 26 w 54"/>
                    <a:gd name="T23" fmla="*/ 38 h 47"/>
                    <a:gd name="T24" fmla="*/ 24 w 54"/>
                    <a:gd name="T25" fmla="*/ 37 h 47"/>
                    <a:gd name="T26" fmla="*/ 23 w 54"/>
                    <a:gd name="T27" fmla="*/ 31 h 47"/>
                    <a:gd name="T28" fmla="*/ 22 w 54"/>
                    <a:gd name="T29" fmla="*/ 29 h 47"/>
                    <a:gd name="T30" fmla="*/ 21 w 54"/>
                    <a:gd name="T31" fmla="*/ 27 h 47"/>
                    <a:gd name="T32" fmla="*/ 17 w 54"/>
                    <a:gd name="T33" fmla="*/ 26 h 47"/>
                    <a:gd name="T34" fmla="*/ 13 w 54"/>
                    <a:gd name="T35" fmla="*/ 24 h 47"/>
                    <a:gd name="T36" fmla="*/ 10 w 54"/>
                    <a:gd name="T37" fmla="*/ 24 h 47"/>
                    <a:gd name="T38" fmla="*/ 7 w 54"/>
                    <a:gd name="T39" fmla="*/ 18 h 47"/>
                    <a:gd name="T40" fmla="*/ 4 w 54"/>
                    <a:gd name="T41" fmla="*/ 18 h 47"/>
                    <a:gd name="T42" fmla="*/ 1 w 54"/>
                    <a:gd name="T43" fmla="*/ 17 h 47"/>
                    <a:gd name="T44" fmla="*/ 0 w 54"/>
                    <a:gd name="T45" fmla="*/ 14 h 47"/>
                    <a:gd name="T46" fmla="*/ 0 w 54"/>
                    <a:gd name="T47" fmla="*/ 8 h 47"/>
                    <a:gd name="T48" fmla="*/ 7 w 54"/>
                    <a:gd name="T49" fmla="*/ 4 h 47"/>
                    <a:gd name="T50" fmla="*/ 10 w 54"/>
                    <a:gd name="T51" fmla="*/ 3 h 47"/>
                    <a:gd name="T52" fmla="*/ 12 w 54"/>
                    <a:gd name="T53" fmla="*/ 3 h 47"/>
                    <a:gd name="T54" fmla="*/ 12 w 54"/>
                    <a:gd name="T55" fmla="*/ 3 h 47"/>
                    <a:gd name="T56" fmla="*/ 16 w 54"/>
                    <a:gd name="T57" fmla="*/ 6 h 47"/>
                    <a:gd name="T58" fmla="*/ 22 w 54"/>
                    <a:gd name="T59" fmla="*/ 4 h 47"/>
                    <a:gd name="T60" fmla="*/ 26 w 54"/>
                    <a:gd name="T61" fmla="*/ 1 h 47"/>
                    <a:gd name="T62" fmla="*/ 30 w 54"/>
                    <a:gd name="T63" fmla="*/ 0 h 47"/>
                    <a:gd name="T64" fmla="*/ 34 w 54"/>
                    <a:gd name="T65" fmla="*/ 0 h 47"/>
                    <a:gd name="T66" fmla="*/ 36 w 54"/>
                    <a:gd name="T67" fmla="*/ 2 h 47"/>
                    <a:gd name="T68" fmla="*/ 37 w 54"/>
                    <a:gd name="T69" fmla="*/ 2 h 47"/>
                    <a:gd name="T70" fmla="*/ 38 w 54"/>
                    <a:gd name="T71" fmla="*/ 4 h 47"/>
                    <a:gd name="T72" fmla="*/ 40 w 54"/>
                    <a:gd name="T73" fmla="*/ 5 h 47"/>
                    <a:gd name="T74" fmla="*/ 42 w 54"/>
                    <a:gd name="T75" fmla="*/ 5 h 47"/>
                    <a:gd name="T76" fmla="*/ 45 w 54"/>
                    <a:gd name="T77" fmla="*/ 7 h 47"/>
                    <a:gd name="T78" fmla="*/ 45 w 54"/>
                    <a:gd name="T79" fmla="*/ 10 h 47"/>
                    <a:gd name="T80" fmla="*/ 45 w 54"/>
                    <a:gd name="T81" fmla="*/ 13 h 47"/>
                    <a:gd name="T82" fmla="*/ 45 w 54"/>
                    <a:gd name="T83" fmla="*/ 16 h 47"/>
                    <a:gd name="T84" fmla="*/ 47 w 54"/>
                    <a:gd name="T85" fmla="*/ 18 h 47"/>
                    <a:gd name="T86" fmla="*/ 51 w 54"/>
                    <a:gd name="T87" fmla="*/ 18 h 47"/>
                    <a:gd name="T88" fmla="*/ 52 w 54"/>
                    <a:gd name="T89" fmla="*/ 20 h 47"/>
                    <a:gd name="T90" fmla="*/ 53 w 54"/>
                    <a:gd name="T91" fmla="*/ 22 h 47"/>
                    <a:gd name="T92" fmla="*/ 54 w 54"/>
                    <a:gd name="T93" fmla="*/ 25 h 47"/>
                    <a:gd name="T94" fmla="*/ 54 w 54"/>
                    <a:gd name="T95" fmla="*/ 27 h 47"/>
                    <a:gd name="T96" fmla="*/ 51 w 54"/>
                    <a:gd name="T97" fmla="*/ 32 h 47"/>
                    <a:gd name="T98" fmla="*/ 50 w 54"/>
                    <a:gd name="T99" fmla="*/ 33 h 47"/>
                    <a:gd name="T100" fmla="*/ 47 w 54"/>
                    <a:gd name="T101" fmla="*/ 34 h 47"/>
                    <a:gd name="T102" fmla="*/ 45 w 54"/>
                    <a:gd name="T103" fmla="*/ 38 h 47"/>
                    <a:gd name="T104" fmla="*/ 46 w 54"/>
                    <a:gd name="T105" fmla="*/ 42 h 47"/>
                    <a:gd name="T106" fmla="*/ 46 w 54"/>
                    <a:gd name="T107"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 h="47">
                      <a:moveTo>
                        <a:pt x="46" y="46"/>
                      </a:moveTo>
                      <a:lnTo>
                        <a:pt x="43" y="47"/>
                      </a:lnTo>
                      <a:lnTo>
                        <a:pt x="41" y="46"/>
                      </a:lnTo>
                      <a:lnTo>
                        <a:pt x="38" y="44"/>
                      </a:lnTo>
                      <a:lnTo>
                        <a:pt x="35" y="42"/>
                      </a:lnTo>
                      <a:lnTo>
                        <a:pt x="36" y="41"/>
                      </a:lnTo>
                      <a:lnTo>
                        <a:pt x="34" y="40"/>
                      </a:lnTo>
                      <a:lnTo>
                        <a:pt x="34" y="33"/>
                      </a:lnTo>
                      <a:lnTo>
                        <a:pt x="32" y="33"/>
                      </a:lnTo>
                      <a:lnTo>
                        <a:pt x="30" y="35"/>
                      </a:lnTo>
                      <a:lnTo>
                        <a:pt x="29" y="38"/>
                      </a:lnTo>
                      <a:lnTo>
                        <a:pt x="26" y="38"/>
                      </a:lnTo>
                      <a:lnTo>
                        <a:pt x="24" y="37"/>
                      </a:lnTo>
                      <a:lnTo>
                        <a:pt x="23" y="31"/>
                      </a:lnTo>
                      <a:lnTo>
                        <a:pt x="22" y="29"/>
                      </a:lnTo>
                      <a:lnTo>
                        <a:pt x="21" y="27"/>
                      </a:lnTo>
                      <a:lnTo>
                        <a:pt x="17" y="26"/>
                      </a:lnTo>
                      <a:lnTo>
                        <a:pt x="13" y="24"/>
                      </a:lnTo>
                      <a:lnTo>
                        <a:pt x="10" y="24"/>
                      </a:lnTo>
                      <a:lnTo>
                        <a:pt x="7" y="18"/>
                      </a:lnTo>
                      <a:lnTo>
                        <a:pt x="4" y="18"/>
                      </a:lnTo>
                      <a:lnTo>
                        <a:pt x="1" y="17"/>
                      </a:lnTo>
                      <a:lnTo>
                        <a:pt x="0" y="14"/>
                      </a:lnTo>
                      <a:lnTo>
                        <a:pt x="0" y="8"/>
                      </a:lnTo>
                      <a:lnTo>
                        <a:pt x="7" y="4"/>
                      </a:lnTo>
                      <a:lnTo>
                        <a:pt x="10" y="3"/>
                      </a:lnTo>
                      <a:lnTo>
                        <a:pt x="12" y="3"/>
                      </a:lnTo>
                      <a:lnTo>
                        <a:pt x="12" y="3"/>
                      </a:lnTo>
                      <a:lnTo>
                        <a:pt x="16" y="6"/>
                      </a:lnTo>
                      <a:lnTo>
                        <a:pt x="22" y="4"/>
                      </a:lnTo>
                      <a:lnTo>
                        <a:pt x="26" y="1"/>
                      </a:lnTo>
                      <a:lnTo>
                        <a:pt x="30" y="0"/>
                      </a:lnTo>
                      <a:lnTo>
                        <a:pt x="34" y="0"/>
                      </a:lnTo>
                      <a:lnTo>
                        <a:pt x="36" y="2"/>
                      </a:lnTo>
                      <a:lnTo>
                        <a:pt x="37" y="2"/>
                      </a:lnTo>
                      <a:lnTo>
                        <a:pt x="38" y="4"/>
                      </a:lnTo>
                      <a:lnTo>
                        <a:pt x="40" y="5"/>
                      </a:lnTo>
                      <a:lnTo>
                        <a:pt x="42" y="5"/>
                      </a:lnTo>
                      <a:lnTo>
                        <a:pt x="45" y="7"/>
                      </a:lnTo>
                      <a:lnTo>
                        <a:pt x="45" y="10"/>
                      </a:lnTo>
                      <a:lnTo>
                        <a:pt x="45" y="13"/>
                      </a:lnTo>
                      <a:lnTo>
                        <a:pt x="45" y="16"/>
                      </a:lnTo>
                      <a:lnTo>
                        <a:pt x="47" y="18"/>
                      </a:lnTo>
                      <a:lnTo>
                        <a:pt x="51" y="18"/>
                      </a:lnTo>
                      <a:lnTo>
                        <a:pt x="52" y="20"/>
                      </a:lnTo>
                      <a:lnTo>
                        <a:pt x="53" y="22"/>
                      </a:lnTo>
                      <a:lnTo>
                        <a:pt x="54" y="25"/>
                      </a:lnTo>
                      <a:lnTo>
                        <a:pt x="54" y="27"/>
                      </a:lnTo>
                      <a:lnTo>
                        <a:pt x="51" y="32"/>
                      </a:lnTo>
                      <a:lnTo>
                        <a:pt x="50" y="33"/>
                      </a:lnTo>
                      <a:lnTo>
                        <a:pt x="47" y="34"/>
                      </a:lnTo>
                      <a:lnTo>
                        <a:pt x="45" y="38"/>
                      </a:lnTo>
                      <a:lnTo>
                        <a:pt x="46" y="42"/>
                      </a:lnTo>
                      <a:lnTo>
                        <a:pt x="46" y="4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sp>
        <p:nvSpPr>
          <p:cNvPr id="1461" name="Textplatzhalter 1460">
            <a:extLst>
              <a:ext uri="{FF2B5EF4-FFF2-40B4-BE49-F238E27FC236}">
                <a16:creationId xmlns:a16="http://schemas.microsoft.com/office/drawing/2014/main" id="{676EB053-446D-4C87-A9ED-35741FDC9F9F}"/>
              </a:ext>
            </a:extLst>
          </p:cNvPr>
          <p:cNvSpPr>
            <a:spLocks noGrp="1"/>
          </p:cNvSpPr>
          <p:nvPr>
            <p:ph type="body" sz="quarter" idx="14"/>
          </p:nvPr>
        </p:nvSpPr>
        <p:spPr>
          <a:xfrm>
            <a:off x="371475" y="3414434"/>
            <a:ext cx="5097462" cy="247042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01" name="Textplatzhalter 13">
            <a:extLst>
              <a:ext uri="{FF2B5EF4-FFF2-40B4-BE49-F238E27FC236}">
                <a16:creationId xmlns:a16="http://schemas.microsoft.com/office/drawing/2014/main" id="{BDEE2C6F-AD75-4611-9DC2-85FA6F1494C9}"/>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199" name="Image 198">
            <a:extLst>
              <a:ext uri="{FF2B5EF4-FFF2-40B4-BE49-F238E27FC236}">
                <a16:creationId xmlns:a16="http://schemas.microsoft.com/office/drawing/2014/main" id="{0E6F6270-6362-1B41-8DC9-70A7FEFDCF4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25693" b="29231"/>
          <a:stretch/>
        </p:blipFill>
        <p:spPr>
          <a:xfrm>
            <a:off x="10196622" y="6112566"/>
            <a:ext cx="1863791" cy="594658"/>
          </a:xfrm>
          <a:prstGeom prst="rect">
            <a:avLst/>
          </a:prstGeom>
        </p:spPr>
      </p:pic>
    </p:spTree>
    <p:extLst>
      <p:ext uri="{BB962C8B-B14F-4D97-AF65-F5344CB8AC3E}">
        <p14:creationId xmlns:p14="http://schemas.microsoft.com/office/powerpoint/2010/main" val="1244730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3D24A8-A10A-429D-8132-4F92DA4C749B}"/>
              </a:ext>
            </a:extLst>
          </p:cNvPr>
          <p:cNvSpPr>
            <a:spLocks noGrp="1"/>
          </p:cNvSpPr>
          <p:nvPr>
            <p:ph type="title"/>
          </p:nvPr>
        </p:nvSpPr>
        <p:spPr>
          <a:xfrm>
            <a:off x="371475" y="1379716"/>
            <a:ext cx="10007837" cy="516012"/>
          </a:xfrm>
        </p:spPr>
        <p:txBody>
          <a:bodyPr anchor="t" anchorCtr="0"/>
          <a:lstStyle/>
          <a:p>
            <a:r>
              <a:rPr lang="de-DE" dirty="0"/>
              <a:t>Mastertitelformat bearbeiten</a:t>
            </a:r>
          </a:p>
        </p:txBody>
      </p:sp>
      <p:sp>
        <p:nvSpPr>
          <p:cNvPr id="3" name="Datumsplatzhalter 2">
            <a:extLst>
              <a:ext uri="{FF2B5EF4-FFF2-40B4-BE49-F238E27FC236}">
                <a16:creationId xmlns:a16="http://schemas.microsoft.com/office/drawing/2014/main" id="{8B7689E6-C990-4459-8D52-490450179A59}"/>
              </a:ext>
            </a:extLst>
          </p:cNvPr>
          <p:cNvSpPr>
            <a:spLocks noGrp="1"/>
          </p:cNvSpPr>
          <p:nvPr>
            <p:ph type="dt" sz="half" idx="10"/>
          </p:nvPr>
        </p:nvSpPr>
        <p:spPr>
          <a:xfrm>
            <a:off x="371475" y="6242050"/>
            <a:ext cx="792163" cy="365125"/>
          </a:xfrm>
          <a:prstGeom prst="rect">
            <a:avLst/>
          </a:prstGeom>
        </p:spPr>
        <p:txBody>
          <a:bodyPr/>
          <a:lstStyle/>
          <a:p>
            <a:endParaRPr lang="de-DE" dirty="0"/>
          </a:p>
        </p:txBody>
      </p:sp>
      <p:sp>
        <p:nvSpPr>
          <p:cNvPr id="4" name="Fußzeilenplatzhalter 3">
            <a:extLst>
              <a:ext uri="{FF2B5EF4-FFF2-40B4-BE49-F238E27FC236}">
                <a16:creationId xmlns:a16="http://schemas.microsoft.com/office/drawing/2014/main" id="{B402AB66-75AD-482E-9C3F-BE55B3C64B92}"/>
              </a:ext>
            </a:extLst>
          </p:cNvPr>
          <p:cNvSpPr>
            <a:spLocks noGrp="1"/>
          </p:cNvSpPr>
          <p:nvPr>
            <p:ph type="ftr" sz="quarter" idx="11"/>
          </p:nvPr>
        </p:nvSpPr>
        <p:spPr/>
        <p:txBody>
          <a:bodyPr/>
          <a:lstStyle/>
          <a:p>
            <a:r>
              <a:rPr lang="fr-FR" dirty="0"/>
              <a:t>2 | La SCPI Primopierre</a:t>
            </a:r>
            <a:endParaRPr lang="de-DE" dirty="0"/>
          </a:p>
        </p:txBody>
      </p:sp>
      <p:sp>
        <p:nvSpPr>
          <p:cNvPr id="6" name="Textplatzhalter 13">
            <a:extLst>
              <a:ext uri="{FF2B5EF4-FFF2-40B4-BE49-F238E27FC236}">
                <a16:creationId xmlns:a16="http://schemas.microsoft.com/office/drawing/2014/main" id="{1262EE97-8276-47B4-B3C5-B5D9776D0769}"/>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sp>
        <p:nvSpPr>
          <p:cNvPr id="8" name="Foliennummernplatzhalter 5">
            <a:extLst>
              <a:ext uri="{FF2B5EF4-FFF2-40B4-BE49-F238E27FC236}">
                <a16:creationId xmlns:a16="http://schemas.microsoft.com/office/drawing/2014/main" id="{22A94C95-71C3-A149-8614-17C2812142E4}"/>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Locator" panose="02000500030000020004" pitchFamily="2" charset="77"/>
              </a:defRPr>
            </a:lvl1pPr>
          </a:lstStyle>
          <a:p>
            <a:fld id="{0772F24B-437C-4CC1-91CB-525B4F7036A6}" type="slidenum">
              <a:rPr lang="de-DE" smtClean="0"/>
              <a:pPr/>
              <a:t>‹N°›</a:t>
            </a:fld>
            <a:endParaRPr lang="de-DE" sz="1000" dirty="0"/>
          </a:p>
        </p:txBody>
      </p:sp>
    </p:spTree>
    <p:extLst>
      <p:ext uri="{BB962C8B-B14F-4D97-AF65-F5344CB8AC3E}">
        <p14:creationId xmlns:p14="http://schemas.microsoft.com/office/powerpoint/2010/main" val="153488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140D827-0098-4EBC-8F8A-96AA2E42C363}"/>
              </a:ext>
            </a:extLst>
          </p:cNvPr>
          <p:cNvSpPr>
            <a:spLocks noGrp="1"/>
          </p:cNvSpPr>
          <p:nvPr>
            <p:ph type="ftr" sz="quarter" idx="11"/>
          </p:nvPr>
        </p:nvSpPr>
        <p:spPr>
          <a:solidFill>
            <a:schemeClr val="bg1"/>
          </a:solidFill>
        </p:spPr>
        <p:txBody>
          <a:bodyPr/>
          <a:lstStyle>
            <a:lvl1pPr>
              <a:defRPr sz="500"/>
            </a:lvl1pPr>
          </a:lstStyle>
          <a:p>
            <a:r>
              <a:rPr lang="fr-FR"/>
              <a:t>2 | La SCPI Primopierre</a:t>
            </a:r>
            <a:endParaRPr lang="de-DE" dirty="0"/>
          </a:p>
        </p:txBody>
      </p:sp>
      <p:sp>
        <p:nvSpPr>
          <p:cNvPr id="11" name="Foliennummernplatzhalter 5">
            <a:extLst>
              <a:ext uri="{FF2B5EF4-FFF2-40B4-BE49-F238E27FC236}">
                <a16:creationId xmlns:a16="http://schemas.microsoft.com/office/drawing/2014/main" id="{AE17D01D-53DE-014C-B940-930E35A1FFA5}"/>
              </a:ext>
            </a:extLst>
          </p:cNvPr>
          <p:cNvSpPr>
            <a:spLocks noGrp="1"/>
          </p:cNvSpPr>
          <p:nvPr>
            <p:ph type="sldNum" sz="quarter" idx="4"/>
          </p:nvPr>
        </p:nvSpPr>
        <p:spPr>
          <a:xfrm>
            <a:off x="11481661" y="6388686"/>
            <a:ext cx="464401" cy="365125"/>
          </a:xfrm>
          <a:prstGeom prst="rect">
            <a:avLst/>
          </a:prstGeom>
          <a:solidFill>
            <a:schemeClr val="bg1"/>
          </a:solidFill>
        </p:spPr>
        <p:txBody>
          <a:bodyPr vert="horz" lIns="36000" tIns="36000" rIns="36000" bIns="36000" rtlCol="0" anchor="ctr"/>
          <a:lstStyle>
            <a:lvl1pPr algn="ctr">
              <a:defRPr sz="500" b="0" i="0">
                <a:solidFill>
                  <a:schemeClr val="tx1"/>
                </a:solidFill>
                <a:latin typeface="+mn-lt"/>
              </a:defRPr>
            </a:lvl1pPr>
          </a:lstStyle>
          <a:p>
            <a:fld id="{0772F24B-437C-4CC1-91CB-525B4F7036A6}" type="slidenum">
              <a:rPr lang="de-DE" smtClean="0"/>
              <a:pPr/>
              <a:t>‹N°›</a:t>
            </a:fld>
            <a:endParaRPr lang="de-DE" dirty="0"/>
          </a:p>
        </p:txBody>
      </p:sp>
      <p:sp>
        <p:nvSpPr>
          <p:cNvPr id="2" name="Rectangle 1">
            <a:extLst>
              <a:ext uri="{FF2B5EF4-FFF2-40B4-BE49-F238E27FC236}">
                <a16:creationId xmlns:a16="http://schemas.microsoft.com/office/drawing/2014/main" id="{A245E570-E30C-4312-95C1-CA7FBF482F0E}"/>
              </a:ext>
            </a:extLst>
          </p:cNvPr>
          <p:cNvSpPr/>
          <p:nvPr userDrawn="1"/>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Tree>
    <p:extLst>
      <p:ext uri="{BB962C8B-B14F-4D97-AF65-F5344CB8AC3E}">
        <p14:creationId xmlns:p14="http://schemas.microsoft.com/office/powerpoint/2010/main" val="42534514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BCB60A-7644-6F47-8851-CBE3360DD037}"/>
              </a:ext>
            </a:extLst>
          </p:cNvPr>
          <p:cNvSpPr/>
          <p:nvPr userDrawn="1"/>
        </p:nvSpPr>
        <p:spPr>
          <a:xfrm>
            <a:off x="0" y="0"/>
            <a:ext cx="12192000" cy="1985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Locator" panose="02000500030000020004" pitchFamily="2" charset="77"/>
            </a:endParaRPr>
          </a:p>
        </p:txBody>
      </p:sp>
      <p:sp>
        <p:nvSpPr>
          <p:cNvPr id="13" name="Foliennummernplatzhalter 5">
            <a:extLst>
              <a:ext uri="{FF2B5EF4-FFF2-40B4-BE49-F238E27FC236}">
                <a16:creationId xmlns:a16="http://schemas.microsoft.com/office/drawing/2014/main" id="{AEEA7761-0D09-D148-8048-D5BAEEC99C8F}"/>
              </a:ext>
            </a:extLst>
          </p:cNvPr>
          <p:cNvSpPr txBox="1">
            <a:spLocks/>
          </p:cNvSpPr>
          <p:nvPr userDrawn="1"/>
        </p:nvSpPr>
        <p:spPr>
          <a:xfrm>
            <a:off x="11481661" y="6388686"/>
            <a:ext cx="464401" cy="365125"/>
          </a:xfrm>
          <a:prstGeom prst="rect">
            <a:avLst/>
          </a:prstGeom>
        </p:spPr>
        <p:txBody>
          <a:bodyPr vert="horz" lIns="36000" tIns="36000" rIns="36000" bIns="36000" rtlCol="0" anchor="ctr"/>
          <a:lstStyle>
            <a:defPPr>
              <a:defRPr lang="de-DE"/>
            </a:defPPr>
            <a:lvl1pPr marL="0" algn="ctr" defTabSz="914400" rtl="0" eaLnBrk="1" latinLnBrk="0" hangingPunct="1">
              <a:defRPr sz="1000" b="0" i="0" kern="1200">
                <a:solidFill>
                  <a:schemeClr val="tx1"/>
                </a:solidFill>
                <a:latin typeface="Locator" panose="0200050003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72F24B-437C-4CC1-91CB-525B4F7036A6}" type="slidenum">
              <a:rPr lang="de-DE" smtClean="0">
                <a:latin typeface="+mn-lt"/>
              </a:rPr>
              <a:pPr/>
              <a:t>‹N°›</a:t>
            </a:fld>
            <a:endParaRPr lang="de-DE" dirty="0">
              <a:latin typeface="+mn-lt"/>
            </a:endParaRPr>
          </a:p>
        </p:txBody>
      </p:sp>
      <p:sp>
        <p:nvSpPr>
          <p:cNvPr id="4" name="Rectangle 3">
            <a:extLst>
              <a:ext uri="{FF2B5EF4-FFF2-40B4-BE49-F238E27FC236}">
                <a16:creationId xmlns:a16="http://schemas.microsoft.com/office/drawing/2014/main" id="{1F972E4A-1025-4264-9984-AFD632D6D2A4}"/>
              </a:ext>
            </a:extLst>
          </p:cNvPr>
          <p:cNvSpPr/>
          <p:nvPr userDrawn="1"/>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Tree>
    <p:extLst>
      <p:ext uri="{BB962C8B-B14F-4D97-AF65-F5344CB8AC3E}">
        <p14:creationId xmlns:p14="http://schemas.microsoft.com/office/powerpoint/2010/main" val="3312752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49101-89F1-354B-A868-A0E0B2946F6F}"/>
              </a:ext>
            </a:extLst>
          </p:cNvPr>
          <p:cNvSpPr>
            <a:spLocks noGrp="1"/>
          </p:cNvSpPr>
          <p:nvPr>
            <p:ph type="title"/>
          </p:nvPr>
        </p:nvSpPr>
        <p:spPr>
          <a:xfrm>
            <a:off x="371475" y="1379716"/>
            <a:ext cx="10007837" cy="516012"/>
          </a:xfrm>
        </p:spPr>
        <p:txBody>
          <a:bodyPr/>
          <a:lstStyle/>
          <a:p>
            <a:r>
              <a:rPr lang="fr-FR"/>
              <a:t>Modifiez le style du titre</a:t>
            </a:r>
          </a:p>
        </p:txBody>
      </p:sp>
      <p:sp>
        <p:nvSpPr>
          <p:cNvPr id="3" name="Espace réservé de la date 2">
            <a:extLst>
              <a:ext uri="{FF2B5EF4-FFF2-40B4-BE49-F238E27FC236}">
                <a16:creationId xmlns:a16="http://schemas.microsoft.com/office/drawing/2014/main" id="{0133CF38-4CB9-4D4D-823C-5AAB64A70E88}"/>
              </a:ext>
            </a:extLst>
          </p:cNvPr>
          <p:cNvSpPr>
            <a:spLocks noGrp="1"/>
          </p:cNvSpPr>
          <p:nvPr>
            <p:ph type="dt" sz="half" idx="10"/>
          </p:nvPr>
        </p:nvSpPr>
        <p:spPr>
          <a:xfrm>
            <a:off x="371475" y="6242050"/>
            <a:ext cx="792163" cy="365125"/>
          </a:xfrm>
          <a:prstGeom prst="rect">
            <a:avLst/>
          </a:prstGeom>
        </p:spPr>
        <p:txBody>
          <a:bodyPr/>
          <a:lstStyle/>
          <a:p>
            <a:endParaRPr lang="de-DE" dirty="0"/>
          </a:p>
        </p:txBody>
      </p:sp>
      <p:sp>
        <p:nvSpPr>
          <p:cNvPr id="4" name="Espace réservé du pied de page 3">
            <a:extLst>
              <a:ext uri="{FF2B5EF4-FFF2-40B4-BE49-F238E27FC236}">
                <a16:creationId xmlns:a16="http://schemas.microsoft.com/office/drawing/2014/main" id="{40391927-54E7-6E4C-9728-788D897FC065}"/>
              </a:ext>
            </a:extLst>
          </p:cNvPr>
          <p:cNvSpPr>
            <a:spLocks noGrp="1"/>
          </p:cNvSpPr>
          <p:nvPr>
            <p:ph type="ftr" sz="quarter" idx="11"/>
          </p:nvPr>
        </p:nvSpPr>
        <p:spPr/>
        <p:txBody>
          <a:bodyPr/>
          <a:lstStyle/>
          <a:p>
            <a:r>
              <a:rPr lang="fr-FR" dirty="0"/>
              <a:t>2 | La SCPI Primopierre</a:t>
            </a:r>
          </a:p>
        </p:txBody>
      </p:sp>
      <p:sp>
        <p:nvSpPr>
          <p:cNvPr id="8" name="Foliennummernplatzhalter 5">
            <a:extLst>
              <a:ext uri="{FF2B5EF4-FFF2-40B4-BE49-F238E27FC236}">
                <a16:creationId xmlns:a16="http://schemas.microsoft.com/office/drawing/2014/main" id="{9D5BB48F-678E-C443-9727-2B99C563453F}"/>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
        <p:nvSpPr>
          <p:cNvPr id="6" name="Rectangle 5">
            <a:extLst>
              <a:ext uri="{FF2B5EF4-FFF2-40B4-BE49-F238E27FC236}">
                <a16:creationId xmlns:a16="http://schemas.microsoft.com/office/drawing/2014/main" id="{0272ACDB-E4F7-448F-BC36-2BDE61A8EC9F}"/>
              </a:ext>
            </a:extLst>
          </p:cNvPr>
          <p:cNvSpPr/>
          <p:nvPr userDrawn="1"/>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Tree>
    <p:extLst>
      <p:ext uri="{BB962C8B-B14F-4D97-AF65-F5344CB8AC3E}">
        <p14:creationId xmlns:p14="http://schemas.microsoft.com/office/powerpoint/2010/main" val="1280251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5AB81231-716D-7348-A97A-E8EA4F54A202}"/>
              </a:ext>
            </a:extLst>
          </p:cNvPr>
          <p:cNvGrpSpPr/>
          <p:nvPr userDrawn="1"/>
        </p:nvGrpSpPr>
        <p:grpSpPr>
          <a:xfrm>
            <a:off x="0" y="0"/>
            <a:ext cx="12192003" cy="6858001"/>
            <a:chOff x="0" y="-1"/>
            <a:chExt cx="12192003" cy="6858001"/>
          </a:xfrm>
        </p:grpSpPr>
        <p:pic>
          <p:nvPicPr>
            <p:cNvPr id="15" name="Image 14" descr="Une image contenant herbe, extérieur, pont, meubles&#10;&#10;Description générée automatiquement">
              <a:extLst>
                <a:ext uri="{FF2B5EF4-FFF2-40B4-BE49-F238E27FC236}">
                  <a16:creationId xmlns:a16="http://schemas.microsoft.com/office/drawing/2014/main" id="{1212F159-136E-3C45-9998-A5A91675C16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riangle rectangle 15">
              <a:extLst>
                <a:ext uri="{FF2B5EF4-FFF2-40B4-BE49-F238E27FC236}">
                  <a16:creationId xmlns:a16="http://schemas.microsoft.com/office/drawing/2014/main" id="{DD12EF82-5029-434F-B581-854BA41CE40F}"/>
                </a:ext>
              </a:extLst>
            </p:cNvPr>
            <p:cNvSpPr/>
            <p:nvPr userDrawn="1"/>
          </p:nvSpPr>
          <p:spPr>
            <a:xfrm rot="16200000">
              <a:off x="2667002" y="-2667001"/>
              <a:ext cx="6858001" cy="12192001"/>
            </a:xfrm>
            <a:prstGeom prst="rtTriangl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Locator" panose="02000500030000020004" pitchFamily="2" charset="77"/>
              </a:endParaRPr>
            </a:p>
          </p:txBody>
        </p:sp>
        <p:pic>
          <p:nvPicPr>
            <p:cNvPr id="17" name="Picture 2" descr="Label ISR — Wikipédia">
              <a:extLst>
                <a:ext uri="{FF2B5EF4-FFF2-40B4-BE49-F238E27FC236}">
                  <a16:creationId xmlns:a16="http://schemas.microsoft.com/office/drawing/2014/main" id="{20246449-D092-8A48-A7D2-40AB0D6B185E}"/>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800814" y="1152076"/>
              <a:ext cx="1188951" cy="118895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el 1">
            <a:extLst>
              <a:ext uri="{FF2B5EF4-FFF2-40B4-BE49-F238E27FC236}">
                <a16:creationId xmlns:a16="http://schemas.microsoft.com/office/drawing/2014/main" id="{28DDD411-A36A-4813-A59F-8F52D7912F6A}"/>
              </a:ext>
            </a:extLst>
          </p:cNvPr>
          <p:cNvSpPr>
            <a:spLocks noGrp="1"/>
          </p:cNvSpPr>
          <p:nvPr>
            <p:ph type="ctrTitle" hasCustomPrompt="1"/>
          </p:nvPr>
        </p:nvSpPr>
        <p:spPr>
          <a:xfrm>
            <a:off x="371474" y="3328023"/>
            <a:ext cx="11263151" cy="1188951"/>
          </a:xfrm>
        </p:spPr>
        <p:txBody>
          <a:bodyPr lIns="144000" anchor="t" anchorCtr="0"/>
          <a:lstStyle>
            <a:lvl1pPr algn="r">
              <a:defRPr sz="3000">
                <a:solidFill>
                  <a:schemeClr val="bg1"/>
                </a:solidFill>
              </a:defRPr>
            </a:lvl1pPr>
          </a:lstStyle>
          <a:p>
            <a:r>
              <a:rPr lang="fr-FR" dirty="0"/>
              <a:t>Titre du </a:t>
            </a:r>
            <a:r>
              <a:rPr lang="fr-FR" dirty="0" err="1"/>
              <a:t>powerpoint</a:t>
            </a:r>
            <a:r>
              <a:rPr lang="fr-FR" dirty="0"/>
              <a:t> </a:t>
            </a:r>
            <a:br>
              <a:rPr lang="fr-FR" dirty="0"/>
            </a:br>
            <a:r>
              <a:rPr lang="fr-FR" dirty="0"/>
              <a:t>sur deux lignes</a:t>
            </a:r>
            <a:endParaRPr lang="de-DE" dirty="0"/>
          </a:p>
        </p:txBody>
      </p:sp>
      <p:sp>
        <p:nvSpPr>
          <p:cNvPr id="3" name="Untertitel 2">
            <a:extLst>
              <a:ext uri="{FF2B5EF4-FFF2-40B4-BE49-F238E27FC236}">
                <a16:creationId xmlns:a16="http://schemas.microsoft.com/office/drawing/2014/main" id="{49A34948-3670-47B4-B043-D78A947E775D}"/>
              </a:ext>
            </a:extLst>
          </p:cNvPr>
          <p:cNvSpPr>
            <a:spLocks noGrp="1"/>
          </p:cNvSpPr>
          <p:nvPr>
            <p:ph type="subTitle" idx="1" hasCustomPrompt="1"/>
          </p:nvPr>
        </p:nvSpPr>
        <p:spPr>
          <a:xfrm>
            <a:off x="371474" y="2747092"/>
            <a:ext cx="11273969" cy="576000"/>
          </a:xfrm>
        </p:spPr>
        <p:txBody>
          <a:bodyPr lIns="144000" anchor="b" anchorCtr="0"/>
          <a:lstStyle>
            <a:lvl1pPr marL="0" indent="0" algn="r">
              <a:buNone/>
              <a:defRPr sz="3750" b="0">
                <a:solidFill>
                  <a:schemeClr val="accent4"/>
                </a:solidFill>
                <a:latin typeface="Geon Expanded ExtraLight" panose="020B02050303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Sur-titre</a:t>
            </a:r>
            <a:r>
              <a:rPr lang="de-DE" dirty="0"/>
              <a:t> </a:t>
            </a:r>
            <a:r>
              <a:rPr lang="de-DE" dirty="0" err="1"/>
              <a:t>éventuel</a:t>
            </a:r>
            <a:endParaRPr lang="de-DE" dirty="0"/>
          </a:p>
        </p:txBody>
      </p:sp>
      <p:sp>
        <p:nvSpPr>
          <p:cNvPr id="14" name="Textplatzhalter 13">
            <a:extLst>
              <a:ext uri="{FF2B5EF4-FFF2-40B4-BE49-F238E27FC236}">
                <a16:creationId xmlns:a16="http://schemas.microsoft.com/office/drawing/2014/main" id="{CF5BCDE8-12B0-4C38-A359-D81BA3FC37D3}"/>
              </a:ext>
            </a:extLst>
          </p:cNvPr>
          <p:cNvSpPr>
            <a:spLocks noGrp="1"/>
          </p:cNvSpPr>
          <p:nvPr>
            <p:ph type="body" sz="quarter" idx="13" hasCustomPrompt="1"/>
          </p:nvPr>
        </p:nvSpPr>
        <p:spPr>
          <a:xfrm>
            <a:off x="371475" y="2571750"/>
            <a:ext cx="2047875" cy="288000"/>
          </a:xfrm>
        </p:spPr>
        <p:txBody>
          <a:bodyPr lIns="144000"/>
          <a:lstStyle>
            <a:lvl1pPr>
              <a:defRPr sz="2300">
                <a:solidFill>
                  <a:schemeClr val="bg1"/>
                </a:solidFill>
                <a:latin typeface="+mj-lt"/>
              </a:defRPr>
            </a:lvl1pPr>
          </a:lstStyle>
          <a:p>
            <a:pPr lvl="0"/>
            <a:r>
              <a:rPr lang="de-DE" dirty="0"/>
              <a:t>03.03.2021</a:t>
            </a:r>
          </a:p>
        </p:txBody>
      </p:sp>
      <p:cxnSp>
        <p:nvCxnSpPr>
          <p:cNvPr id="19" name="Connecteur droit 18">
            <a:extLst>
              <a:ext uri="{FF2B5EF4-FFF2-40B4-BE49-F238E27FC236}">
                <a16:creationId xmlns:a16="http://schemas.microsoft.com/office/drawing/2014/main" id="{C9D59214-98AF-144D-8013-37AC2BCBE18F}"/>
              </a:ext>
            </a:extLst>
          </p:cNvPr>
          <p:cNvCxnSpPr>
            <a:cxnSpLocks/>
          </p:cNvCxnSpPr>
          <p:nvPr userDrawn="1"/>
        </p:nvCxnSpPr>
        <p:spPr>
          <a:xfrm flipH="1">
            <a:off x="9896169" y="4713502"/>
            <a:ext cx="1708960" cy="0"/>
          </a:xfrm>
          <a:prstGeom prst="line">
            <a:avLst/>
          </a:prstGeom>
          <a:ln w="34925">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Espace réservé du texte 4">
            <a:extLst>
              <a:ext uri="{FF2B5EF4-FFF2-40B4-BE49-F238E27FC236}">
                <a16:creationId xmlns:a16="http://schemas.microsoft.com/office/drawing/2014/main" id="{573E1A8C-81BB-F744-8099-0C1545032AC7}"/>
              </a:ext>
            </a:extLst>
          </p:cNvPr>
          <p:cNvSpPr>
            <a:spLocks noGrp="1"/>
          </p:cNvSpPr>
          <p:nvPr>
            <p:ph type="body" sz="quarter" idx="14"/>
          </p:nvPr>
        </p:nvSpPr>
        <p:spPr>
          <a:xfrm>
            <a:off x="7197725" y="4776788"/>
            <a:ext cx="4465508" cy="466725"/>
          </a:xfrm>
        </p:spPr>
        <p:txBody>
          <a:bodyPr/>
          <a:lstStyle>
            <a:lvl1pPr algn="r">
              <a:defRPr sz="2300" b="0" i="0">
                <a:solidFill>
                  <a:schemeClr val="bg1"/>
                </a:solidFill>
                <a:latin typeface="Geon Expanded Light" panose="020B0305030302020204" pitchFamily="34" charset="77"/>
              </a:defRPr>
            </a:lvl1pPr>
            <a:lvl2pPr algn="r">
              <a:defRPr sz="2300">
                <a:solidFill>
                  <a:schemeClr val="bg1"/>
                </a:solidFill>
                <a:latin typeface="Geon Expanded" panose="020B0505030302020204" pitchFamily="34" charset="77"/>
              </a:defRPr>
            </a:lvl2pPr>
            <a:lvl3pPr algn="r">
              <a:defRPr sz="2300">
                <a:solidFill>
                  <a:schemeClr val="bg1"/>
                </a:solidFill>
                <a:latin typeface="Geon Expanded" panose="020B0505030302020204" pitchFamily="34" charset="77"/>
              </a:defRPr>
            </a:lvl3pPr>
            <a:lvl4pPr algn="r">
              <a:defRPr sz="2300">
                <a:solidFill>
                  <a:schemeClr val="bg1"/>
                </a:solidFill>
                <a:latin typeface="Geon Expanded" panose="020B0505030302020204" pitchFamily="34" charset="77"/>
              </a:defRPr>
            </a:lvl4pPr>
            <a:lvl5pPr algn="r">
              <a:defRPr sz="2300">
                <a:solidFill>
                  <a:schemeClr val="bg1"/>
                </a:solidFill>
                <a:latin typeface="Geon Expanded" panose="020B0505030302020204" pitchFamily="34" charset="77"/>
              </a:defRPr>
            </a:lvl5pPr>
          </a:lstStyle>
          <a:p>
            <a:pPr lvl="0"/>
            <a:r>
              <a:rPr lang="fr-FR" dirty="0"/>
              <a:t>Cliquez pour modifier les styles du texte du masque</a:t>
            </a:r>
          </a:p>
        </p:txBody>
      </p:sp>
      <p:pic>
        <p:nvPicPr>
          <p:cNvPr id="6" name="Image 5">
            <a:extLst>
              <a:ext uri="{FF2B5EF4-FFF2-40B4-BE49-F238E27FC236}">
                <a16:creationId xmlns:a16="http://schemas.microsoft.com/office/drawing/2014/main" id="{8F82A455-1C7B-DB4A-8119-D84FB9F70DC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53897" y="5705922"/>
            <a:ext cx="2709336" cy="665381"/>
          </a:xfrm>
          <a:prstGeom prst="rect">
            <a:avLst/>
          </a:prstGeom>
        </p:spPr>
      </p:pic>
    </p:spTree>
    <p:extLst>
      <p:ext uri="{BB962C8B-B14F-4D97-AF65-F5344CB8AC3E}">
        <p14:creationId xmlns:p14="http://schemas.microsoft.com/office/powerpoint/2010/main" val="1331105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82CBAC81-FBFE-4CDF-BF44-FF04F98DBC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chteck 9">
            <a:extLst>
              <a:ext uri="{FF2B5EF4-FFF2-40B4-BE49-F238E27FC236}">
                <a16:creationId xmlns:a16="http://schemas.microsoft.com/office/drawing/2014/main" id="{28250C1F-4AEB-4540-AAB4-20AEA6B08D7A}"/>
              </a:ext>
            </a:extLst>
          </p:cNvPr>
          <p:cNvSpPr/>
          <p:nvPr userDrawn="1"/>
        </p:nvSpPr>
        <p:spPr>
          <a:xfrm>
            <a:off x="10819" y="0"/>
            <a:ext cx="12181181" cy="6856286"/>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Locator" panose="02000500030000020004" pitchFamily="2" charset="77"/>
            </a:endParaRPr>
          </a:p>
        </p:txBody>
      </p:sp>
      <p:pic>
        <p:nvPicPr>
          <p:cNvPr id="12" name="Grafik 11">
            <a:extLst>
              <a:ext uri="{FF2B5EF4-FFF2-40B4-BE49-F238E27FC236}">
                <a16:creationId xmlns:a16="http://schemas.microsoft.com/office/drawing/2014/main" id="{5D12CA7E-2FC8-4FD2-A45A-54E902E81A98}"/>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8314" t="18254" r="6379" b="11162"/>
          <a:stretch/>
        </p:blipFill>
        <p:spPr>
          <a:xfrm>
            <a:off x="0" y="0"/>
            <a:ext cx="12192000" cy="6858000"/>
          </a:xfrm>
          <a:prstGeom prst="rect">
            <a:avLst/>
          </a:prstGeom>
        </p:spPr>
      </p:pic>
      <p:sp>
        <p:nvSpPr>
          <p:cNvPr id="2" name="Titel 1">
            <a:extLst>
              <a:ext uri="{FF2B5EF4-FFF2-40B4-BE49-F238E27FC236}">
                <a16:creationId xmlns:a16="http://schemas.microsoft.com/office/drawing/2014/main" id="{28DDD411-A36A-4813-A59F-8F52D7912F6A}"/>
              </a:ext>
            </a:extLst>
          </p:cNvPr>
          <p:cNvSpPr>
            <a:spLocks noGrp="1"/>
          </p:cNvSpPr>
          <p:nvPr>
            <p:ph type="ctrTitle" hasCustomPrompt="1"/>
          </p:nvPr>
        </p:nvSpPr>
        <p:spPr>
          <a:xfrm>
            <a:off x="371474" y="1150938"/>
            <a:ext cx="11263151" cy="1188951"/>
          </a:xfrm>
        </p:spPr>
        <p:txBody>
          <a:bodyPr lIns="144000" anchor="t" anchorCtr="0"/>
          <a:lstStyle>
            <a:lvl1pPr algn="l">
              <a:defRPr sz="4450">
                <a:solidFill>
                  <a:schemeClr val="bg1"/>
                </a:solidFill>
              </a:defRPr>
            </a:lvl1pPr>
          </a:lstStyle>
          <a:p>
            <a:r>
              <a:rPr lang="fr-FR" dirty="0"/>
              <a:t>Titre du </a:t>
            </a:r>
            <a:r>
              <a:rPr lang="fr-FR" dirty="0" err="1"/>
              <a:t>powerpoint</a:t>
            </a:r>
            <a:r>
              <a:rPr lang="fr-FR" dirty="0"/>
              <a:t> </a:t>
            </a:r>
            <a:br>
              <a:rPr lang="fr-FR" dirty="0"/>
            </a:br>
            <a:r>
              <a:rPr lang="fr-FR" dirty="0"/>
              <a:t>sur deux lignes</a:t>
            </a:r>
            <a:endParaRPr lang="de-DE" dirty="0"/>
          </a:p>
        </p:txBody>
      </p:sp>
      <p:sp>
        <p:nvSpPr>
          <p:cNvPr id="3" name="Untertitel 2">
            <a:extLst>
              <a:ext uri="{FF2B5EF4-FFF2-40B4-BE49-F238E27FC236}">
                <a16:creationId xmlns:a16="http://schemas.microsoft.com/office/drawing/2014/main" id="{49A34948-3670-47B4-B043-D78A947E775D}"/>
              </a:ext>
            </a:extLst>
          </p:cNvPr>
          <p:cNvSpPr>
            <a:spLocks noGrp="1"/>
          </p:cNvSpPr>
          <p:nvPr>
            <p:ph type="subTitle" idx="1" hasCustomPrompt="1"/>
          </p:nvPr>
        </p:nvSpPr>
        <p:spPr>
          <a:xfrm>
            <a:off x="371474" y="570007"/>
            <a:ext cx="11273969" cy="576000"/>
          </a:xfrm>
        </p:spPr>
        <p:txBody>
          <a:bodyPr lIns="144000" anchor="b" anchorCtr="0"/>
          <a:lstStyle>
            <a:lvl1pPr marL="0" indent="0" algn="l">
              <a:buNone/>
              <a:defRPr sz="3750" b="0">
                <a:solidFill>
                  <a:schemeClr val="accent4"/>
                </a:solidFill>
                <a:latin typeface="Geon Expanded ExtraLight" panose="020B02050303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Sur-titre</a:t>
            </a:r>
            <a:r>
              <a:rPr lang="de-DE" dirty="0"/>
              <a:t> </a:t>
            </a:r>
            <a:r>
              <a:rPr lang="de-DE" dirty="0" err="1"/>
              <a:t>éventuel</a:t>
            </a:r>
            <a:endParaRPr lang="de-DE" dirty="0"/>
          </a:p>
        </p:txBody>
      </p:sp>
      <p:sp>
        <p:nvSpPr>
          <p:cNvPr id="14" name="Textplatzhalter 13">
            <a:extLst>
              <a:ext uri="{FF2B5EF4-FFF2-40B4-BE49-F238E27FC236}">
                <a16:creationId xmlns:a16="http://schemas.microsoft.com/office/drawing/2014/main" id="{CF5BCDE8-12B0-4C38-A359-D81BA3FC37D3}"/>
              </a:ext>
            </a:extLst>
          </p:cNvPr>
          <p:cNvSpPr>
            <a:spLocks noGrp="1"/>
          </p:cNvSpPr>
          <p:nvPr>
            <p:ph type="body" sz="quarter" idx="13" hasCustomPrompt="1"/>
          </p:nvPr>
        </p:nvSpPr>
        <p:spPr>
          <a:xfrm>
            <a:off x="371475" y="2571750"/>
            <a:ext cx="2047875" cy="288000"/>
          </a:xfrm>
        </p:spPr>
        <p:txBody>
          <a:bodyPr lIns="144000"/>
          <a:lstStyle>
            <a:lvl1pPr>
              <a:defRPr sz="2300">
                <a:solidFill>
                  <a:schemeClr val="bg1"/>
                </a:solidFill>
                <a:latin typeface="+mj-lt"/>
              </a:defRPr>
            </a:lvl1pPr>
          </a:lstStyle>
          <a:p>
            <a:pPr lvl="0"/>
            <a:r>
              <a:rPr lang="de-DE" dirty="0"/>
              <a:t>03.03.2021</a:t>
            </a:r>
          </a:p>
        </p:txBody>
      </p:sp>
      <p:pic>
        <p:nvPicPr>
          <p:cNvPr id="15" name="Image 14">
            <a:extLst>
              <a:ext uri="{FF2B5EF4-FFF2-40B4-BE49-F238E27FC236}">
                <a16:creationId xmlns:a16="http://schemas.microsoft.com/office/drawing/2014/main" id="{906979EC-BD76-144E-B477-EEA255D4CAF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67233" y="5168904"/>
            <a:ext cx="4896000" cy="1202400"/>
          </a:xfrm>
          <a:prstGeom prst="rect">
            <a:avLst/>
          </a:prstGeom>
        </p:spPr>
      </p:pic>
    </p:spTree>
    <p:extLst>
      <p:ext uri="{BB962C8B-B14F-4D97-AF65-F5344CB8AC3E}">
        <p14:creationId xmlns:p14="http://schemas.microsoft.com/office/powerpoint/2010/main" val="39164375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folie_alternative">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82CBAC81-FBFE-4CDF-BF44-FF04F98DBC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chteck 9">
            <a:extLst>
              <a:ext uri="{FF2B5EF4-FFF2-40B4-BE49-F238E27FC236}">
                <a16:creationId xmlns:a16="http://schemas.microsoft.com/office/drawing/2014/main" id="{28250C1F-4AEB-4540-AAB4-20AEA6B08D7A}"/>
              </a:ext>
            </a:extLst>
          </p:cNvPr>
          <p:cNvSpPr/>
          <p:nvPr userDrawn="1"/>
        </p:nvSpPr>
        <p:spPr>
          <a:xfrm>
            <a:off x="10819" y="0"/>
            <a:ext cx="12181181" cy="6856286"/>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Locator" panose="02000500030000020004" pitchFamily="2" charset="77"/>
            </a:endParaRPr>
          </a:p>
        </p:txBody>
      </p:sp>
      <p:sp>
        <p:nvSpPr>
          <p:cNvPr id="2" name="Titel 1">
            <a:extLst>
              <a:ext uri="{FF2B5EF4-FFF2-40B4-BE49-F238E27FC236}">
                <a16:creationId xmlns:a16="http://schemas.microsoft.com/office/drawing/2014/main" id="{28DDD411-A36A-4813-A59F-8F52D7912F6A}"/>
              </a:ext>
            </a:extLst>
          </p:cNvPr>
          <p:cNvSpPr>
            <a:spLocks noGrp="1"/>
          </p:cNvSpPr>
          <p:nvPr>
            <p:ph type="ctrTitle" hasCustomPrompt="1"/>
          </p:nvPr>
        </p:nvSpPr>
        <p:spPr>
          <a:xfrm>
            <a:off x="371474" y="3320205"/>
            <a:ext cx="11263151" cy="1404000"/>
          </a:xfrm>
        </p:spPr>
        <p:txBody>
          <a:bodyPr lIns="144000" rIns="144000" anchor="t" anchorCtr="0"/>
          <a:lstStyle>
            <a:lvl1pPr algn="ctr">
              <a:defRPr sz="5500">
                <a:solidFill>
                  <a:schemeClr val="bg1"/>
                </a:solidFill>
              </a:defRPr>
            </a:lvl1pPr>
          </a:lstStyle>
          <a:p>
            <a:r>
              <a:rPr lang="fr-FR" dirty="0"/>
              <a:t>Titre du </a:t>
            </a:r>
            <a:r>
              <a:rPr lang="fr-FR" dirty="0" err="1"/>
              <a:t>powerpoint</a:t>
            </a:r>
            <a:r>
              <a:rPr lang="fr-FR" dirty="0"/>
              <a:t> </a:t>
            </a:r>
            <a:br>
              <a:rPr lang="fr-FR" dirty="0"/>
            </a:br>
            <a:r>
              <a:rPr lang="fr-FR" dirty="0"/>
              <a:t>sur deux lignes</a:t>
            </a:r>
            <a:endParaRPr lang="de-DE" dirty="0"/>
          </a:p>
        </p:txBody>
      </p:sp>
      <p:sp>
        <p:nvSpPr>
          <p:cNvPr id="3" name="Untertitel 2">
            <a:extLst>
              <a:ext uri="{FF2B5EF4-FFF2-40B4-BE49-F238E27FC236}">
                <a16:creationId xmlns:a16="http://schemas.microsoft.com/office/drawing/2014/main" id="{49A34948-3670-47B4-B043-D78A947E775D}"/>
              </a:ext>
            </a:extLst>
          </p:cNvPr>
          <p:cNvSpPr>
            <a:spLocks noGrp="1"/>
          </p:cNvSpPr>
          <p:nvPr>
            <p:ph type="subTitle" idx="1" hasCustomPrompt="1"/>
          </p:nvPr>
        </p:nvSpPr>
        <p:spPr>
          <a:xfrm>
            <a:off x="371474" y="2525265"/>
            <a:ext cx="11273969" cy="720000"/>
          </a:xfrm>
        </p:spPr>
        <p:txBody>
          <a:bodyPr lIns="144000" rIns="144000" anchor="b" anchorCtr="0"/>
          <a:lstStyle>
            <a:lvl1pPr marL="0" indent="0" algn="ctr">
              <a:buNone/>
              <a:defRPr sz="4600" b="0">
                <a:solidFill>
                  <a:schemeClr val="accent4"/>
                </a:solidFill>
                <a:latin typeface="Geon Expanded ExtraLight" panose="020B02050303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Sur-titre</a:t>
            </a:r>
            <a:r>
              <a:rPr lang="de-DE" dirty="0"/>
              <a:t> </a:t>
            </a:r>
            <a:r>
              <a:rPr lang="de-DE" dirty="0" err="1"/>
              <a:t>éventuel</a:t>
            </a:r>
            <a:endParaRPr lang="de-DE" dirty="0"/>
          </a:p>
        </p:txBody>
      </p:sp>
      <p:sp>
        <p:nvSpPr>
          <p:cNvPr id="14" name="Textplatzhalter 13">
            <a:extLst>
              <a:ext uri="{FF2B5EF4-FFF2-40B4-BE49-F238E27FC236}">
                <a16:creationId xmlns:a16="http://schemas.microsoft.com/office/drawing/2014/main" id="{CF5BCDE8-12B0-4C38-A359-D81BA3FC37D3}"/>
              </a:ext>
            </a:extLst>
          </p:cNvPr>
          <p:cNvSpPr>
            <a:spLocks noGrp="1"/>
          </p:cNvSpPr>
          <p:nvPr>
            <p:ph type="body" sz="quarter" idx="13" hasCustomPrompt="1"/>
          </p:nvPr>
        </p:nvSpPr>
        <p:spPr>
          <a:xfrm>
            <a:off x="5072062" y="6250998"/>
            <a:ext cx="2047875" cy="288000"/>
          </a:xfrm>
        </p:spPr>
        <p:txBody>
          <a:bodyPr lIns="144000"/>
          <a:lstStyle>
            <a:lvl1pPr algn="ctr">
              <a:defRPr sz="1850">
                <a:solidFill>
                  <a:schemeClr val="accent4"/>
                </a:solidFill>
                <a:latin typeface="+mj-lt"/>
              </a:defRPr>
            </a:lvl1pPr>
          </a:lstStyle>
          <a:p>
            <a:pPr lvl="0"/>
            <a:r>
              <a:rPr lang="de-DE" dirty="0"/>
              <a:t>03.03.2021</a:t>
            </a:r>
          </a:p>
        </p:txBody>
      </p:sp>
      <p:pic>
        <p:nvPicPr>
          <p:cNvPr id="15" name="Image 14">
            <a:extLst>
              <a:ext uri="{FF2B5EF4-FFF2-40B4-BE49-F238E27FC236}">
                <a16:creationId xmlns:a16="http://schemas.microsoft.com/office/drawing/2014/main" id="{F4D4FC1F-2EF5-2B4D-BA1C-2BA85D1A441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35200" y="744167"/>
            <a:ext cx="2721600" cy="668393"/>
          </a:xfrm>
          <a:prstGeom prst="rect">
            <a:avLst/>
          </a:prstGeom>
        </p:spPr>
      </p:pic>
    </p:spTree>
    <p:extLst>
      <p:ext uri="{BB962C8B-B14F-4D97-AF65-F5344CB8AC3E}">
        <p14:creationId xmlns:p14="http://schemas.microsoft.com/office/powerpoint/2010/main" val="3408066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46" name="Grafik 45">
            <a:extLst>
              <a:ext uri="{FF2B5EF4-FFF2-40B4-BE49-F238E27FC236}">
                <a16:creationId xmlns:a16="http://schemas.microsoft.com/office/drawing/2014/main" id="{F6F63EEA-523A-41C3-9FD7-A7B1F2681C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2028" y="914402"/>
            <a:ext cx="4681624" cy="5705070"/>
          </a:xfrm>
          <a:prstGeom prst="rect">
            <a:avLst/>
          </a:prstGeom>
        </p:spPr>
      </p:pic>
      <p:sp>
        <p:nvSpPr>
          <p:cNvPr id="55" name="Freihandform: Form 54">
            <a:extLst>
              <a:ext uri="{FF2B5EF4-FFF2-40B4-BE49-F238E27FC236}">
                <a16:creationId xmlns:a16="http://schemas.microsoft.com/office/drawing/2014/main" id="{03E2E758-D0F8-4C1F-9E26-9692CEA74C33}"/>
              </a:ext>
            </a:extLst>
          </p:cNvPr>
          <p:cNvSpPr/>
          <p:nvPr userDrawn="1"/>
        </p:nvSpPr>
        <p:spPr>
          <a:xfrm>
            <a:off x="0" y="0"/>
            <a:ext cx="12192000" cy="6858000"/>
          </a:xfrm>
          <a:custGeom>
            <a:avLst/>
            <a:gdLst>
              <a:gd name="connsiteX0" fmla="*/ 6490570 w 12192000"/>
              <a:gd name="connsiteY0" fmla="*/ 1066601 h 6858000"/>
              <a:gd name="connsiteX1" fmla="*/ 6490570 w 12192000"/>
              <a:gd name="connsiteY1" fmla="*/ 3537509 h 6858000"/>
              <a:gd name="connsiteX2" fmla="*/ 8831381 w 12192000"/>
              <a:gd name="connsiteY2" fmla="*/ 5878320 h 6858000"/>
              <a:gd name="connsiteX3" fmla="*/ 11172192 w 12192000"/>
              <a:gd name="connsiteY3" fmla="*/ 5878320 h 6858000"/>
              <a:gd name="connsiteX4" fmla="*/ 11172192 w 12192000"/>
              <a:gd name="connsiteY4" fmla="*/ 3407412 h 6858000"/>
              <a:gd name="connsiteX5" fmla="*/ 8831381 w 12192000"/>
              <a:gd name="connsiteY5" fmla="*/ 1066601 h 6858000"/>
              <a:gd name="connsiteX6" fmla="*/ 0 w 12192000"/>
              <a:gd name="connsiteY6" fmla="*/ 0 h 6858000"/>
              <a:gd name="connsiteX7" fmla="*/ 12192000 w 12192000"/>
              <a:gd name="connsiteY7" fmla="*/ 0 h 6858000"/>
              <a:gd name="connsiteX8" fmla="*/ 121920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6490570" y="1066601"/>
                </a:moveTo>
                <a:lnTo>
                  <a:pt x="6490570" y="3537509"/>
                </a:lnTo>
                <a:cubicBezTo>
                  <a:pt x="6490570" y="4830303"/>
                  <a:pt x="7538587" y="5878320"/>
                  <a:pt x="8831381" y="5878320"/>
                </a:cubicBezTo>
                <a:lnTo>
                  <a:pt x="11172192" y="5878320"/>
                </a:lnTo>
                <a:lnTo>
                  <a:pt x="11172192" y="3407412"/>
                </a:lnTo>
                <a:cubicBezTo>
                  <a:pt x="11172192" y="2114618"/>
                  <a:pt x="10124175" y="1066601"/>
                  <a:pt x="8831381" y="1066601"/>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b="0" i="0" dirty="0">
              <a:latin typeface="Locator" panose="02000500030000020004" pitchFamily="2" charset="77"/>
            </a:endParaRPr>
          </a:p>
        </p:txBody>
      </p:sp>
      <p:sp>
        <p:nvSpPr>
          <p:cNvPr id="14" name="Titel 13">
            <a:extLst>
              <a:ext uri="{FF2B5EF4-FFF2-40B4-BE49-F238E27FC236}">
                <a16:creationId xmlns:a16="http://schemas.microsoft.com/office/drawing/2014/main" id="{61DDBFCE-1D50-4A54-9392-BD9B43099F8A}"/>
              </a:ext>
            </a:extLst>
          </p:cNvPr>
          <p:cNvSpPr>
            <a:spLocks noGrp="1"/>
          </p:cNvSpPr>
          <p:nvPr>
            <p:ph type="title" hasCustomPrompt="1"/>
          </p:nvPr>
        </p:nvSpPr>
        <p:spPr>
          <a:xfrm>
            <a:off x="371476" y="1027689"/>
            <a:ext cx="5724524" cy="1188000"/>
          </a:xfrm>
        </p:spPr>
        <p:txBody>
          <a:bodyPr lIns="252000"/>
          <a:lstStyle>
            <a:lvl1pPr>
              <a:defRPr sz="8550">
                <a:solidFill>
                  <a:schemeClr val="tx2"/>
                </a:solidFill>
              </a:defRPr>
            </a:lvl1pPr>
          </a:lstStyle>
          <a:p>
            <a:r>
              <a:rPr lang="de-DE" dirty="0" err="1"/>
              <a:t>Agendatitel</a:t>
            </a:r>
            <a:r>
              <a:rPr lang="de-DE" dirty="0"/>
              <a:t> bearbeiten</a:t>
            </a:r>
            <a:br>
              <a:rPr lang="de-DE" dirty="0"/>
            </a:br>
            <a:endParaRPr lang="de-DE" dirty="0"/>
          </a:p>
        </p:txBody>
      </p:sp>
      <p:sp>
        <p:nvSpPr>
          <p:cNvPr id="37" name="Textplatzhalter 36">
            <a:extLst>
              <a:ext uri="{FF2B5EF4-FFF2-40B4-BE49-F238E27FC236}">
                <a16:creationId xmlns:a16="http://schemas.microsoft.com/office/drawing/2014/main" id="{433AC73F-122E-4B1B-9B88-EFE3A2D11DDF}"/>
              </a:ext>
            </a:extLst>
          </p:cNvPr>
          <p:cNvSpPr>
            <a:spLocks noGrp="1"/>
          </p:cNvSpPr>
          <p:nvPr>
            <p:ph type="body" sz="quarter" idx="10"/>
          </p:nvPr>
        </p:nvSpPr>
        <p:spPr>
          <a:xfrm>
            <a:off x="962952" y="2468071"/>
            <a:ext cx="5133048" cy="2840529"/>
          </a:xfrm>
        </p:spPr>
        <p:txBody>
          <a:bodyPr/>
          <a:lstStyle>
            <a:lvl1pPr marL="457200" indent="-457200">
              <a:spcBef>
                <a:spcPts val="900"/>
              </a:spcBef>
              <a:buClr>
                <a:schemeClr val="accent3"/>
              </a:buClr>
              <a:buFont typeface="+mj-lt"/>
              <a:buAutoNum type="arabicPeriod"/>
              <a:defRPr sz="2000" b="0">
                <a:solidFill>
                  <a:schemeClr val="accent3"/>
                </a:solidFill>
                <a:latin typeface="+mj-lt"/>
              </a:defRPr>
            </a:lvl1pPr>
            <a:lvl2pPr marL="906463" indent="-457200">
              <a:spcBef>
                <a:spcPts val="900"/>
              </a:spcBef>
              <a:buClr>
                <a:schemeClr val="accent3"/>
              </a:buClr>
              <a:buFont typeface="+mj-lt"/>
              <a:buAutoNum type="alphaLcPeriod"/>
              <a:defRPr sz="2000" b="0">
                <a:solidFill>
                  <a:schemeClr val="accent3"/>
                </a:solidFill>
                <a:latin typeface="+mj-lt"/>
              </a:defRPr>
            </a:lvl2pPr>
            <a:lvl3pPr marL="1358900" indent="-457200">
              <a:spcBef>
                <a:spcPts val="900"/>
              </a:spcBef>
              <a:buClr>
                <a:schemeClr val="accent3"/>
              </a:buClr>
              <a:buSzPct val="100000"/>
              <a:buFont typeface="+mj-lt"/>
              <a:buAutoNum type="romanLcPeriod"/>
              <a:defRPr sz="2000" b="0">
                <a:solidFill>
                  <a:schemeClr val="accent3"/>
                </a:solidFill>
                <a:latin typeface="+mj-lt"/>
              </a:defRPr>
            </a:lvl3pPr>
            <a:lvl4pPr marL="1789113" indent="-457200">
              <a:spcBef>
                <a:spcPts val="900"/>
              </a:spcBef>
              <a:buClr>
                <a:schemeClr val="accent3"/>
              </a:buClr>
              <a:buSzPct val="100000"/>
              <a:buFont typeface="+mj-lt"/>
              <a:buAutoNum type="arabicParenR"/>
              <a:defRPr sz="2000" b="0">
                <a:solidFill>
                  <a:schemeClr val="accent3"/>
                </a:solidFill>
                <a:latin typeface="+mj-lt"/>
              </a:defRPr>
            </a:lvl4pPr>
            <a:lvl5pPr marL="2241550" indent="-457200">
              <a:spcBef>
                <a:spcPts val="900"/>
              </a:spcBef>
              <a:buClr>
                <a:schemeClr val="accent3"/>
              </a:buClr>
              <a:buSzPct val="100000"/>
              <a:buFont typeface="+mj-lt"/>
              <a:buAutoNum type="alphaLcParenR"/>
              <a:defRPr sz="2000" b="0">
                <a:solidFill>
                  <a:schemeClr val="accent3"/>
                </a:solidFill>
                <a:latin typeface="+mj-l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828395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dark">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3024967"/>
            <a:ext cx="10009187" cy="1368000"/>
          </a:xfrm>
        </p:spPr>
        <p:txBody>
          <a:bodyPr anchor="t" anchorCtr="0"/>
          <a:lstStyle>
            <a:lvl1pPr algn="ctr">
              <a:lnSpc>
                <a:spcPct val="100000"/>
              </a:lnSpc>
              <a:defRPr sz="4500">
                <a:solidFill>
                  <a:schemeClr val="bg1"/>
                </a:solidFill>
              </a:defRPr>
            </a:lvl1pPr>
          </a:lstStyle>
          <a:p>
            <a:r>
              <a:rPr lang="fr-FR" dirty="0"/>
              <a:t>Titre de la partie</a:t>
            </a:r>
            <a:br>
              <a:rPr lang="fr-FR" dirty="0"/>
            </a:br>
            <a:r>
              <a:rPr lang="fr-FR" dirty="0"/>
              <a:t>sur une ou plusieurs lignes</a:t>
            </a:r>
            <a:endParaRPr lang="de-DE" dirty="0"/>
          </a:p>
        </p:txBody>
      </p:sp>
      <p:pic>
        <p:nvPicPr>
          <p:cNvPr id="10" name="Grafik 9">
            <a:extLst>
              <a:ext uri="{FF2B5EF4-FFF2-40B4-BE49-F238E27FC236}">
                <a16:creationId xmlns:a16="http://schemas.microsoft.com/office/drawing/2014/main" id="{237633A7-AD84-4FC6-8261-A6AC6EA47D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55042" y="1841861"/>
            <a:ext cx="881915" cy="898247"/>
          </a:xfrm>
          <a:prstGeom prst="rect">
            <a:avLst/>
          </a:prstGeom>
        </p:spPr>
      </p:pic>
      <p:sp>
        <p:nvSpPr>
          <p:cNvPr id="12" name="Textplatzhalter 11">
            <a:extLst>
              <a:ext uri="{FF2B5EF4-FFF2-40B4-BE49-F238E27FC236}">
                <a16:creationId xmlns:a16="http://schemas.microsoft.com/office/drawing/2014/main" id="{1E316572-201B-4039-BDDB-4AC5929F3F15}"/>
              </a:ext>
            </a:extLst>
          </p:cNvPr>
          <p:cNvSpPr>
            <a:spLocks noGrp="1"/>
          </p:cNvSpPr>
          <p:nvPr>
            <p:ph type="body" sz="quarter" idx="10" hasCustomPrompt="1"/>
          </p:nvPr>
        </p:nvSpPr>
        <p:spPr>
          <a:xfrm>
            <a:off x="5655042" y="1841500"/>
            <a:ext cx="882283" cy="904875"/>
          </a:xfrm>
        </p:spPr>
        <p:txBody>
          <a:bodyPr anchor="ctr" anchorCtr="0"/>
          <a:lstStyle>
            <a:lvl1pPr algn="ctr">
              <a:defRPr sz="2500">
                <a:solidFill>
                  <a:schemeClr val="bg1"/>
                </a:solidFill>
                <a:latin typeface="+mj-lt"/>
              </a:defRPr>
            </a:lvl1pPr>
            <a:lvl2pPr>
              <a:defRPr sz="2500">
                <a:solidFill>
                  <a:schemeClr val="bg1"/>
                </a:solidFill>
                <a:latin typeface="+mj-lt"/>
              </a:defRPr>
            </a:lvl2pPr>
            <a:lvl3pPr>
              <a:defRPr sz="2500">
                <a:solidFill>
                  <a:schemeClr val="bg1"/>
                </a:solidFill>
                <a:latin typeface="+mj-lt"/>
              </a:defRPr>
            </a:lvl3pPr>
            <a:lvl4pPr>
              <a:defRPr sz="2500">
                <a:solidFill>
                  <a:schemeClr val="bg1"/>
                </a:solidFill>
                <a:latin typeface="+mj-lt"/>
              </a:defRPr>
            </a:lvl4pPr>
            <a:lvl5pPr>
              <a:defRPr sz="2500">
                <a:solidFill>
                  <a:schemeClr val="bg1"/>
                </a:solidFill>
                <a:latin typeface="+mj-lt"/>
              </a:defRPr>
            </a:lvl5pPr>
          </a:lstStyle>
          <a:p>
            <a:pPr lvl="0"/>
            <a:r>
              <a:rPr lang="de-DE" dirty="0"/>
              <a:t>#</a:t>
            </a:r>
          </a:p>
        </p:txBody>
      </p:sp>
      <p:pic>
        <p:nvPicPr>
          <p:cNvPr id="9" name="Image 8">
            <a:extLst>
              <a:ext uri="{FF2B5EF4-FFF2-40B4-BE49-F238E27FC236}">
                <a16:creationId xmlns:a16="http://schemas.microsoft.com/office/drawing/2014/main" id="{C68AE40A-A9D4-2645-B93E-26B9A1AC72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50277" y="5912606"/>
            <a:ext cx="1891447" cy="464517"/>
          </a:xfrm>
          <a:prstGeom prst="rect">
            <a:avLst/>
          </a:prstGeom>
        </p:spPr>
      </p:pic>
    </p:spTree>
    <p:extLst>
      <p:ext uri="{BB962C8B-B14F-4D97-AF65-F5344CB8AC3E}">
        <p14:creationId xmlns:p14="http://schemas.microsoft.com/office/powerpoint/2010/main" val="592323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Divider dark">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3024967"/>
            <a:ext cx="10009187" cy="1368000"/>
          </a:xfrm>
        </p:spPr>
        <p:txBody>
          <a:bodyPr anchor="t" anchorCtr="0"/>
          <a:lstStyle>
            <a:lvl1pPr algn="ctr">
              <a:lnSpc>
                <a:spcPct val="100000"/>
              </a:lnSpc>
              <a:defRPr sz="4500">
                <a:solidFill>
                  <a:schemeClr val="bg1"/>
                </a:solidFill>
              </a:defRPr>
            </a:lvl1pPr>
          </a:lstStyle>
          <a:p>
            <a:r>
              <a:rPr lang="fr-FR" dirty="0"/>
              <a:t>Titre de la partie</a:t>
            </a:r>
            <a:br>
              <a:rPr lang="fr-FR" dirty="0"/>
            </a:br>
            <a:r>
              <a:rPr lang="fr-FR" dirty="0"/>
              <a:t>sur une ou plusieurs lignes</a:t>
            </a:r>
            <a:endParaRPr lang="de-DE" dirty="0"/>
          </a:p>
        </p:txBody>
      </p:sp>
      <p:pic>
        <p:nvPicPr>
          <p:cNvPr id="10" name="Grafik 9">
            <a:extLst>
              <a:ext uri="{FF2B5EF4-FFF2-40B4-BE49-F238E27FC236}">
                <a16:creationId xmlns:a16="http://schemas.microsoft.com/office/drawing/2014/main" id="{237633A7-AD84-4FC6-8261-A6AC6EA47D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55042" y="1841861"/>
            <a:ext cx="881915" cy="898247"/>
          </a:xfrm>
          <a:prstGeom prst="rect">
            <a:avLst/>
          </a:prstGeom>
        </p:spPr>
      </p:pic>
      <p:sp>
        <p:nvSpPr>
          <p:cNvPr id="12" name="Textplatzhalter 11">
            <a:extLst>
              <a:ext uri="{FF2B5EF4-FFF2-40B4-BE49-F238E27FC236}">
                <a16:creationId xmlns:a16="http://schemas.microsoft.com/office/drawing/2014/main" id="{1E316572-201B-4039-BDDB-4AC5929F3F15}"/>
              </a:ext>
            </a:extLst>
          </p:cNvPr>
          <p:cNvSpPr>
            <a:spLocks noGrp="1"/>
          </p:cNvSpPr>
          <p:nvPr>
            <p:ph type="body" sz="quarter" idx="10" hasCustomPrompt="1"/>
          </p:nvPr>
        </p:nvSpPr>
        <p:spPr>
          <a:xfrm>
            <a:off x="5655042" y="1841500"/>
            <a:ext cx="882283" cy="904875"/>
          </a:xfrm>
        </p:spPr>
        <p:txBody>
          <a:bodyPr anchor="ctr" anchorCtr="0"/>
          <a:lstStyle>
            <a:lvl1pPr algn="ctr">
              <a:defRPr sz="2500">
                <a:solidFill>
                  <a:schemeClr val="bg1"/>
                </a:solidFill>
                <a:latin typeface="+mj-lt"/>
              </a:defRPr>
            </a:lvl1pPr>
            <a:lvl2pPr>
              <a:defRPr sz="2500">
                <a:solidFill>
                  <a:schemeClr val="bg1"/>
                </a:solidFill>
                <a:latin typeface="+mj-lt"/>
              </a:defRPr>
            </a:lvl2pPr>
            <a:lvl3pPr>
              <a:defRPr sz="2500">
                <a:solidFill>
                  <a:schemeClr val="bg1"/>
                </a:solidFill>
                <a:latin typeface="+mj-lt"/>
              </a:defRPr>
            </a:lvl3pPr>
            <a:lvl4pPr>
              <a:defRPr sz="2500">
                <a:solidFill>
                  <a:schemeClr val="bg1"/>
                </a:solidFill>
                <a:latin typeface="+mj-lt"/>
              </a:defRPr>
            </a:lvl4pPr>
            <a:lvl5pPr>
              <a:defRPr sz="2500">
                <a:solidFill>
                  <a:schemeClr val="bg1"/>
                </a:solidFill>
                <a:latin typeface="+mj-lt"/>
              </a:defRPr>
            </a:lvl5pPr>
          </a:lstStyle>
          <a:p>
            <a:pPr lvl="0"/>
            <a:r>
              <a:rPr lang="de-DE" dirty="0"/>
              <a:t>#</a:t>
            </a:r>
          </a:p>
        </p:txBody>
      </p:sp>
      <p:pic>
        <p:nvPicPr>
          <p:cNvPr id="8" name="Image 7">
            <a:extLst>
              <a:ext uri="{FF2B5EF4-FFF2-40B4-BE49-F238E27FC236}">
                <a16:creationId xmlns:a16="http://schemas.microsoft.com/office/drawing/2014/main" id="{193C28FF-A36D-154C-A13A-A1C757624BA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50276" y="5924178"/>
            <a:ext cx="1891448" cy="572998"/>
          </a:xfrm>
          <a:prstGeom prst="rect">
            <a:avLst/>
          </a:prstGeom>
        </p:spPr>
      </p:pic>
    </p:spTree>
    <p:extLst>
      <p:ext uri="{BB962C8B-B14F-4D97-AF65-F5344CB8AC3E}">
        <p14:creationId xmlns:p14="http://schemas.microsoft.com/office/powerpoint/2010/main" val="1451284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l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3024967"/>
            <a:ext cx="10009187" cy="1368000"/>
          </a:xfrm>
        </p:spPr>
        <p:txBody>
          <a:bodyPr anchor="t" anchorCtr="0"/>
          <a:lstStyle>
            <a:lvl1pPr algn="ctr">
              <a:lnSpc>
                <a:spcPct val="100000"/>
              </a:lnSpc>
              <a:defRPr sz="4500">
                <a:solidFill>
                  <a:schemeClr val="accent3"/>
                </a:solidFill>
              </a:defRPr>
            </a:lvl1pPr>
          </a:lstStyle>
          <a:p>
            <a:r>
              <a:rPr lang="fr-FR" dirty="0"/>
              <a:t>Titre de la partie</a:t>
            </a:r>
            <a:br>
              <a:rPr lang="fr-FR" dirty="0"/>
            </a:br>
            <a:r>
              <a:rPr lang="fr-FR" dirty="0"/>
              <a:t>sur une ou plusieurs lignes</a:t>
            </a:r>
            <a:endParaRPr lang="de-DE" dirty="0"/>
          </a:p>
        </p:txBody>
      </p:sp>
      <p:pic>
        <p:nvPicPr>
          <p:cNvPr id="10" name="Grafik 9">
            <a:extLst>
              <a:ext uri="{FF2B5EF4-FFF2-40B4-BE49-F238E27FC236}">
                <a16:creationId xmlns:a16="http://schemas.microsoft.com/office/drawing/2014/main" id="{237633A7-AD84-4FC6-8261-A6AC6EA47D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55042" y="1841861"/>
            <a:ext cx="881915" cy="898247"/>
          </a:xfrm>
          <a:prstGeom prst="rect">
            <a:avLst/>
          </a:prstGeom>
        </p:spPr>
      </p:pic>
      <p:sp>
        <p:nvSpPr>
          <p:cNvPr id="12" name="Textplatzhalter 11">
            <a:extLst>
              <a:ext uri="{FF2B5EF4-FFF2-40B4-BE49-F238E27FC236}">
                <a16:creationId xmlns:a16="http://schemas.microsoft.com/office/drawing/2014/main" id="{1E316572-201B-4039-BDDB-4AC5929F3F15}"/>
              </a:ext>
            </a:extLst>
          </p:cNvPr>
          <p:cNvSpPr>
            <a:spLocks noGrp="1"/>
          </p:cNvSpPr>
          <p:nvPr>
            <p:ph type="body" sz="quarter" idx="10" hasCustomPrompt="1"/>
          </p:nvPr>
        </p:nvSpPr>
        <p:spPr>
          <a:xfrm>
            <a:off x="5655042" y="1841500"/>
            <a:ext cx="882283" cy="904875"/>
          </a:xfrm>
        </p:spPr>
        <p:txBody>
          <a:bodyPr anchor="ctr" anchorCtr="0"/>
          <a:lstStyle>
            <a:lvl1pPr algn="ctr">
              <a:defRPr sz="2500">
                <a:solidFill>
                  <a:schemeClr val="bg1"/>
                </a:solidFill>
                <a:latin typeface="+mj-lt"/>
              </a:defRPr>
            </a:lvl1pPr>
            <a:lvl2pPr>
              <a:defRPr sz="2500">
                <a:solidFill>
                  <a:schemeClr val="bg1"/>
                </a:solidFill>
                <a:latin typeface="+mj-lt"/>
              </a:defRPr>
            </a:lvl2pPr>
            <a:lvl3pPr>
              <a:defRPr sz="2500">
                <a:solidFill>
                  <a:schemeClr val="bg1"/>
                </a:solidFill>
                <a:latin typeface="+mj-lt"/>
              </a:defRPr>
            </a:lvl3pPr>
            <a:lvl4pPr>
              <a:defRPr sz="2500">
                <a:solidFill>
                  <a:schemeClr val="bg1"/>
                </a:solidFill>
                <a:latin typeface="+mj-lt"/>
              </a:defRPr>
            </a:lvl4pPr>
            <a:lvl5pPr>
              <a:defRPr sz="2500">
                <a:solidFill>
                  <a:schemeClr val="bg1"/>
                </a:solidFill>
                <a:latin typeface="+mj-lt"/>
              </a:defRPr>
            </a:lvl5pPr>
          </a:lstStyle>
          <a:p>
            <a:pPr lvl="0"/>
            <a:r>
              <a:rPr lang="de-DE" dirty="0"/>
              <a:t>#</a:t>
            </a:r>
          </a:p>
        </p:txBody>
      </p:sp>
      <p:pic>
        <p:nvPicPr>
          <p:cNvPr id="8" name="Image 7">
            <a:extLst>
              <a:ext uri="{FF2B5EF4-FFF2-40B4-BE49-F238E27FC236}">
                <a16:creationId xmlns:a16="http://schemas.microsoft.com/office/drawing/2014/main" id="{715130C6-67FE-1840-A489-65916D75A1D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25693" b="29231"/>
          <a:stretch/>
        </p:blipFill>
        <p:spPr>
          <a:xfrm>
            <a:off x="4968407" y="5791330"/>
            <a:ext cx="2255187" cy="719536"/>
          </a:xfrm>
          <a:prstGeom prst="rect">
            <a:avLst/>
          </a:prstGeom>
        </p:spPr>
      </p:pic>
    </p:spTree>
    <p:extLst>
      <p:ext uri="{BB962C8B-B14F-4D97-AF65-F5344CB8AC3E}">
        <p14:creationId xmlns:p14="http://schemas.microsoft.com/office/powerpoint/2010/main" val="38181770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laim dark">
    <p:bg>
      <p:bgPr>
        <a:solidFill>
          <a:schemeClr val="accent3"/>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19" name="Gerader Verbinder 18">
            <a:extLst>
              <a:ext uri="{FF2B5EF4-FFF2-40B4-BE49-F238E27FC236}">
                <a16:creationId xmlns:a16="http://schemas.microsoft.com/office/drawing/2014/main" id="{92478B15-20ED-40F4-B6AD-E77C09E9965A}"/>
              </a:ext>
            </a:extLst>
          </p:cNvPr>
          <p:cNvCxnSpPr/>
          <p:nvPr userDrawn="1"/>
        </p:nvCxnSpPr>
        <p:spPr>
          <a:xfrm>
            <a:off x="380544" y="543537"/>
            <a:ext cx="1080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2167588"/>
            <a:ext cx="10009187" cy="2880796"/>
          </a:xfrm>
        </p:spPr>
        <p:txBody>
          <a:bodyPr anchor="ctr" anchorCtr="0"/>
          <a:lstStyle>
            <a:lvl1pPr algn="ctr">
              <a:lnSpc>
                <a:spcPct val="100000"/>
              </a:lnSpc>
              <a:defRPr sz="3000">
                <a:solidFill>
                  <a:schemeClr val="bg1"/>
                </a:solidFill>
                <a:latin typeface="Geon Expanded" panose="020B0505030302020204" pitchFamily="34" charset="0"/>
              </a:defRPr>
            </a:lvl1pPr>
          </a:lstStyle>
          <a:p>
            <a:r>
              <a:rPr lang="fr-FR" dirty="0"/>
              <a:t>Texte introductif, </a:t>
            </a:r>
            <a:r>
              <a:rPr lang="fr-FR" dirty="0" err="1"/>
              <a:t>lorem</a:t>
            </a:r>
            <a:r>
              <a:rPr lang="fr-FR" dirty="0"/>
              <a:t> ipsum </a:t>
            </a:r>
            <a:r>
              <a:rPr lang="fr-FR" dirty="0" err="1"/>
              <a:t>dolor</a:t>
            </a:r>
            <a:r>
              <a:rPr lang="fr-FR" dirty="0"/>
              <a:t> </a:t>
            </a:r>
            <a:r>
              <a:rPr lang="fr-FR" dirty="0" err="1"/>
              <a:t>sit</a:t>
            </a:r>
            <a:r>
              <a:rPr lang="fr-FR" dirty="0"/>
              <a:t> </a:t>
            </a:r>
            <a:r>
              <a:rPr lang="fr-FR" dirty="0" err="1"/>
              <a:t>amet</a:t>
            </a:r>
            <a:r>
              <a:rPr lang="fr-FR" dirty="0"/>
              <a:t>, </a:t>
            </a:r>
            <a:br>
              <a:rPr lang="fr-FR" dirty="0"/>
            </a:br>
            <a:r>
              <a:rPr lang="fr-FR" dirty="0"/>
              <a:t>ne </a:t>
            </a:r>
            <a:r>
              <a:rPr lang="fr-FR" dirty="0" err="1"/>
              <a:t>ius</a:t>
            </a:r>
            <a:r>
              <a:rPr lang="fr-FR" dirty="0"/>
              <a:t> </a:t>
            </a:r>
            <a:r>
              <a:rPr lang="fr-FR" dirty="0" err="1"/>
              <a:t>essent</a:t>
            </a:r>
            <a:r>
              <a:rPr lang="fr-FR" dirty="0"/>
              <a:t> </a:t>
            </a:r>
            <a:r>
              <a:rPr lang="fr-FR" dirty="0" err="1"/>
              <a:t>eripuit</a:t>
            </a:r>
            <a:r>
              <a:rPr lang="fr-FR" dirty="0"/>
              <a:t>. </a:t>
            </a:r>
            <a:r>
              <a:rPr lang="fr-FR" dirty="0" err="1"/>
              <a:t>Ei</a:t>
            </a:r>
            <a:r>
              <a:rPr lang="fr-FR" dirty="0"/>
              <a:t> modus </a:t>
            </a:r>
            <a:r>
              <a:rPr lang="fr-FR" dirty="0" err="1"/>
              <a:t>iisque</a:t>
            </a:r>
            <a:r>
              <a:rPr lang="fr-FR" dirty="0"/>
              <a:t> </a:t>
            </a:r>
            <a:r>
              <a:rPr lang="fr-FR" dirty="0" err="1"/>
              <a:t>consequo</a:t>
            </a:r>
            <a:br>
              <a:rPr lang="fr-FR" dirty="0"/>
            </a:br>
            <a:r>
              <a:rPr lang="fr-FR" dirty="0" err="1"/>
              <a:t>eos</a:t>
            </a:r>
            <a:r>
              <a:rPr lang="fr-FR" dirty="0"/>
              <a:t>. </a:t>
            </a:r>
            <a:r>
              <a:rPr lang="fr-FR" dirty="0" err="1"/>
              <a:t>Clita</a:t>
            </a:r>
            <a:r>
              <a:rPr lang="fr-FR" dirty="0"/>
              <a:t> oblique </a:t>
            </a:r>
            <a:r>
              <a:rPr lang="fr-FR" dirty="0" err="1"/>
              <a:t>facilisis</a:t>
            </a:r>
            <a:r>
              <a:rPr lang="fr-FR" dirty="0"/>
              <a:t> at </a:t>
            </a:r>
            <a:r>
              <a:rPr lang="fr-FR" dirty="0" err="1"/>
              <a:t>eum</a:t>
            </a:r>
            <a:r>
              <a:rPr lang="fr-FR" dirty="0"/>
              <a:t>. Te </a:t>
            </a:r>
            <a:r>
              <a:rPr lang="fr-FR" dirty="0" err="1"/>
              <a:t>deserunt</a:t>
            </a:r>
            <a:r>
              <a:rPr lang="fr-FR" dirty="0"/>
              <a:t> </a:t>
            </a:r>
            <a:r>
              <a:rPr lang="fr-FR" dirty="0" err="1"/>
              <a:t>volutpat</a:t>
            </a:r>
            <a:r>
              <a:rPr lang="fr-FR" dirty="0"/>
              <a:t> </a:t>
            </a:r>
            <a:r>
              <a:rPr lang="fr-FR" dirty="0" err="1"/>
              <a:t>interesset</a:t>
            </a:r>
            <a:r>
              <a:rPr lang="fr-FR" dirty="0"/>
              <a:t> </a:t>
            </a:r>
            <a:r>
              <a:rPr lang="fr-FR" dirty="0" err="1"/>
              <a:t>nam</a:t>
            </a:r>
            <a:r>
              <a:rPr lang="fr-FR" dirty="0"/>
              <a:t>, </a:t>
            </a:r>
            <a:r>
              <a:rPr lang="fr-FR" dirty="0" err="1"/>
              <a:t>blandit</a:t>
            </a:r>
            <a:r>
              <a:rPr lang="fr-FR" dirty="0"/>
              <a:t> </a:t>
            </a:r>
            <a:r>
              <a:rPr lang="fr-FR" dirty="0" err="1"/>
              <a:t>adipiscing</a:t>
            </a:r>
            <a:r>
              <a:rPr lang="fr-FR" dirty="0"/>
              <a:t> no </a:t>
            </a:r>
            <a:r>
              <a:rPr lang="fr-FR" dirty="0" err="1"/>
              <a:t>pri</a:t>
            </a:r>
            <a:r>
              <a:rPr lang="fr-FR" dirty="0"/>
              <a:t>, </a:t>
            </a:r>
            <a:r>
              <a:rPr lang="fr-FR" dirty="0" err="1"/>
              <a:t>homero</a:t>
            </a:r>
            <a:r>
              <a:rPr lang="fr-FR" dirty="0"/>
              <a:t> </a:t>
            </a:r>
            <a:r>
              <a:rPr lang="fr-FR" dirty="0" err="1"/>
              <a:t>quodsi</a:t>
            </a:r>
            <a:r>
              <a:rPr lang="fr-FR" dirty="0"/>
              <a:t> vis ad. </a:t>
            </a:r>
            <a:r>
              <a:rPr lang="fr-FR" dirty="0" err="1"/>
              <a:t>possit</a:t>
            </a:r>
            <a:r>
              <a:rPr lang="fr-FR" dirty="0"/>
              <a:t>, ex </a:t>
            </a:r>
            <a:r>
              <a:rPr lang="fr-FR" dirty="0" err="1"/>
              <a:t>nulla</a:t>
            </a:r>
            <a:r>
              <a:rPr lang="fr-FR" dirty="0"/>
              <a:t> dictas </a:t>
            </a:r>
            <a:r>
              <a:rPr lang="fr-FR" dirty="0" err="1"/>
              <a:t>pri</a:t>
            </a:r>
            <a:r>
              <a:rPr lang="fr-FR" dirty="0"/>
              <a:t>, mea id </a:t>
            </a:r>
            <a:r>
              <a:rPr lang="fr-FR" dirty="0" err="1"/>
              <a:t>delenit</a:t>
            </a:r>
            <a:r>
              <a:rPr lang="fr-FR" dirty="0"/>
              <a:t> </a:t>
            </a:r>
            <a:r>
              <a:rPr lang="fr-FR" dirty="0" err="1"/>
              <a:t>nominati</a:t>
            </a:r>
            <a:r>
              <a:rPr lang="fr-FR" dirty="0"/>
              <a:t>.</a:t>
            </a:r>
            <a:endParaRPr lang="de-DE" dirty="0"/>
          </a:p>
        </p:txBody>
      </p:sp>
      <p:sp>
        <p:nvSpPr>
          <p:cNvPr id="3" name="Datumsplatzhalter 2">
            <a:extLst>
              <a:ext uri="{FF2B5EF4-FFF2-40B4-BE49-F238E27FC236}">
                <a16:creationId xmlns:a16="http://schemas.microsoft.com/office/drawing/2014/main" id="{FE1363A7-1629-4047-BD4F-1442EFF08360}"/>
              </a:ext>
            </a:extLst>
          </p:cNvPr>
          <p:cNvSpPr>
            <a:spLocks noGrp="1"/>
          </p:cNvSpPr>
          <p:nvPr>
            <p:ph type="dt" sz="half" idx="11"/>
          </p:nvPr>
        </p:nvSpPr>
        <p:spPr>
          <a:xfrm>
            <a:off x="371475" y="6242050"/>
            <a:ext cx="792163" cy="365125"/>
          </a:xfrm>
          <a:prstGeom prst="rect">
            <a:avLst/>
          </a:prstGeom>
        </p:spPr>
        <p:txBody>
          <a:bodyPr/>
          <a:lstStyle>
            <a:lvl1pPr>
              <a:defRPr>
                <a:solidFill>
                  <a:schemeClr val="bg1"/>
                </a:solidFill>
              </a:defRPr>
            </a:lvl1pPr>
          </a:lstStyle>
          <a:p>
            <a:endParaRPr lang="de-DE" dirty="0"/>
          </a:p>
        </p:txBody>
      </p:sp>
      <p:sp>
        <p:nvSpPr>
          <p:cNvPr id="4" name="Fußzeilenplatzhalter 3">
            <a:extLst>
              <a:ext uri="{FF2B5EF4-FFF2-40B4-BE49-F238E27FC236}">
                <a16:creationId xmlns:a16="http://schemas.microsoft.com/office/drawing/2014/main" id="{8C16A98D-F583-497E-BF2B-19D84E3D952E}"/>
              </a:ext>
            </a:extLst>
          </p:cNvPr>
          <p:cNvSpPr>
            <a:spLocks noGrp="1"/>
          </p:cNvSpPr>
          <p:nvPr>
            <p:ph type="ftr" sz="quarter" idx="12"/>
          </p:nvPr>
        </p:nvSpPr>
        <p:spPr/>
        <p:txBody>
          <a:bodyPr/>
          <a:lstStyle>
            <a:lvl1pPr>
              <a:defRPr>
                <a:solidFill>
                  <a:schemeClr val="bg1"/>
                </a:solidFill>
              </a:defRPr>
            </a:lvl1pPr>
          </a:lstStyle>
          <a:p>
            <a:r>
              <a:rPr lang="fr-FR" dirty="0"/>
              <a:t>2 | La SCPI Primopierre</a:t>
            </a:r>
          </a:p>
        </p:txBody>
      </p:sp>
      <p:sp>
        <p:nvSpPr>
          <p:cNvPr id="5" name="Foliennummernplatzhalter 4">
            <a:extLst>
              <a:ext uri="{FF2B5EF4-FFF2-40B4-BE49-F238E27FC236}">
                <a16:creationId xmlns:a16="http://schemas.microsoft.com/office/drawing/2014/main" id="{A30DBA63-B822-40EF-A85E-BAD78D2799E6}"/>
              </a:ext>
            </a:extLst>
          </p:cNvPr>
          <p:cNvSpPr>
            <a:spLocks noGrp="1"/>
          </p:cNvSpPr>
          <p:nvPr>
            <p:ph type="sldNum" sz="quarter" idx="13"/>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pic>
        <p:nvPicPr>
          <p:cNvPr id="11" name="Image 10">
            <a:extLst>
              <a:ext uri="{FF2B5EF4-FFF2-40B4-BE49-F238E27FC236}">
                <a16:creationId xmlns:a16="http://schemas.microsoft.com/office/drawing/2014/main" id="{ACFE3E95-7C40-3945-A1BB-895105377F0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1159" y="6223751"/>
            <a:ext cx="1487686" cy="365358"/>
          </a:xfrm>
          <a:prstGeom prst="rect">
            <a:avLst/>
          </a:prstGeom>
        </p:spPr>
      </p:pic>
    </p:spTree>
    <p:extLst>
      <p:ext uri="{BB962C8B-B14F-4D97-AF65-F5344CB8AC3E}">
        <p14:creationId xmlns:p14="http://schemas.microsoft.com/office/powerpoint/2010/main" val="2329165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aim_light">
    <p:bg>
      <p:bgPr>
        <a:solidFill>
          <a:schemeClr val="bg1"/>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1163638" y="2167588"/>
            <a:ext cx="10009187" cy="2880796"/>
          </a:xfrm>
        </p:spPr>
        <p:txBody>
          <a:bodyPr anchor="ctr" anchorCtr="0"/>
          <a:lstStyle>
            <a:lvl1pPr algn="ctr">
              <a:lnSpc>
                <a:spcPct val="100000"/>
              </a:lnSpc>
              <a:defRPr sz="3000">
                <a:solidFill>
                  <a:schemeClr val="tx1"/>
                </a:solidFill>
                <a:latin typeface="Geon Expanded" panose="020B0505030302020204" pitchFamily="34" charset="0"/>
              </a:defRPr>
            </a:lvl1pPr>
          </a:lstStyle>
          <a:p>
            <a:r>
              <a:rPr lang="fr-FR" dirty="0"/>
              <a:t>Texte introductif, </a:t>
            </a:r>
            <a:r>
              <a:rPr lang="fr-FR" dirty="0" err="1"/>
              <a:t>lorem</a:t>
            </a:r>
            <a:r>
              <a:rPr lang="fr-FR" dirty="0"/>
              <a:t> ipsum </a:t>
            </a:r>
            <a:r>
              <a:rPr lang="fr-FR" dirty="0" err="1"/>
              <a:t>dolor</a:t>
            </a:r>
            <a:r>
              <a:rPr lang="fr-FR" dirty="0"/>
              <a:t> </a:t>
            </a:r>
            <a:r>
              <a:rPr lang="fr-FR" dirty="0" err="1"/>
              <a:t>sit</a:t>
            </a:r>
            <a:r>
              <a:rPr lang="fr-FR" dirty="0"/>
              <a:t> </a:t>
            </a:r>
            <a:r>
              <a:rPr lang="fr-FR" dirty="0" err="1"/>
              <a:t>amet</a:t>
            </a:r>
            <a:r>
              <a:rPr lang="fr-FR" dirty="0"/>
              <a:t>, </a:t>
            </a:r>
            <a:br>
              <a:rPr lang="fr-FR" dirty="0"/>
            </a:br>
            <a:r>
              <a:rPr lang="fr-FR" dirty="0"/>
              <a:t>ne </a:t>
            </a:r>
            <a:r>
              <a:rPr lang="fr-FR" dirty="0" err="1"/>
              <a:t>ius</a:t>
            </a:r>
            <a:r>
              <a:rPr lang="fr-FR" dirty="0"/>
              <a:t> </a:t>
            </a:r>
            <a:r>
              <a:rPr lang="fr-FR" dirty="0" err="1"/>
              <a:t>essent</a:t>
            </a:r>
            <a:r>
              <a:rPr lang="fr-FR" dirty="0"/>
              <a:t> </a:t>
            </a:r>
            <a:r>
              <a:rPr lang="fr-FR" dirty="0" err="1"/>
              <a:t>eripuit</a:t>
            </a:r>
            <a:r>
              <a:rPr lang="fr-FR" dirty="0"/>
              <a:t>. </a:t>
            </a:r>
            <a:r>
              <a:rPr lang="fr-FR" dirty="0" err="1"/>
              <a:t>Ei</a:t>
            </a:r>
            <a:r>
              <a:rPr lang="fr-FR" dirty="0"/>
              <a:t> modus </a:t>
            </a:r>
            <a:r>
              <a:rPr lang="fr-FR" dirty="0" err="1"/>
              <a:t>iisque</a:t>
            </a:r>
            <a:r>
              <a:rPr lang="fr-FR" dirty="0"/>
              <a:t> </a:t>
            </a:r>
            <a:r>
              <a:rPr lang="fr-FR" dirty="0" err="1"/>
              <a:t>consequo</a:t>
            </a:r>
            <a:br>
              <a:rPr lang="fr-FR" dirty="0"/>
            </a:br>
            <a:r>
              <a:rPr lang="fr-FR" dirty="0" err="1"/>
              <a:t>eos</a:t>
            </a:r>
            <a:r>
              <a:rPr lang="fr-FR" dirty="0"/>
              <a:t>. </a:t>
            </a:r>
            <a:r>
              <a:rPr lang="fr-FR" dirty="0" err="1"/>
              <a:t>Clita</a:t>
            </a:r>
            <a:r>
              <a:rPr lang="fr-FR" dirty="0"/>
              <a:t> oblique </a:t>
            </a:r>
            <a:r>
              <a:rPr lang="fr-FR" dirty="0" err="1"/>
              <a:t>facilisis</a:t>
            </a:r>
            <a:r>
              <a:rPr lang="fr-FR" dirty="0"/>
              <a:t> at </a:t>
            </a:r>
            <a:r>
              <a:rPr lang="fr-FR" dirty="0" err="1"/>
              <a:t>eum</a:t>
            </a:r>
            <a:r>
              <a:rPr lang="fr-FR" dirty="0"/>
              <a:t>. Te </a:t>
            </a:r>
            <a:r>
              <a:rPr lang="fr-FR" dirty="0" err="1"/>
              <a:t>deserunt</a:t>
            </a:r>
            <a:r>
              <a:rPr lang="fr-FR" dirty="0"/>
              <a:t> </a:t>
            </a:r>
            <a:r>
              <a:rPr lang="fr-FR" dirty="0" err="1"/>
              <a:t>volutpat</a:t>
            </a:r>
            <a:r>
              <a:rPr lang="fr-FR" dirty="0"/>
              <a:t> </a:t>
            </a:r>
            <a:r>
              <a:rPr lang="fr-FR" dirty="0" err="1"/>
              <a:t>interesset</a:t>
            </a:r>
            <a:r>
              <a:rPr lang="fr-FR" dirty="0"/>
              <a:t> </a:t>
            </a:r>
            <a:r>
              <a:rPr lang="fr-FR" dirty="0" err="1"/>
              <a:t>nam</a:t>
            </a:r>
            <a:r>
              <a:rPr lang="fr-FR" dirty="0"/>
              <a:t>, </a:t>
            </a:r>
            <a:r>
              <a:rPr lang="fr-FR" dirty="0" err="1"/>
              <a:t>blandit</a:t>
            </a:r>
            <a:r>
              <a:rPr lang="fr-FR" dirty="0"/>
              <a:t> </a:t>
            </a:r>
            <a:r>
              <a:rPr lang="fr-FR" dirty="0" err="1"/>
              <a:t>adipiscing</a:t>
            </a:r>
            <a:r>
              <a:rPr lang="fr-FR" dirty="0"/>
              <a:t> no </a:t>
            </a:r>
            <a:r>
              <a:rPr lang="fr-FR" dirty="0" err="1"/>
              <a:t>pri</a:t>
            </a:r>
            <a:r>
              <a:rPr lang="fr-FR" dirty="0"/>
              <a:t>, </a:t>
            </a:r>
            <a:r>
              <a:rPr lang="fr-FR" dirty="0" err="1"/>
              <a:t>homero</a:t>
            </a:r>
            <a:r>
              <a:rPr lang="fr-FR" dirty="0"/>
              <a:t> </a:t>
            </a:r>
            <a:r>
              <a:rPr lang="fr-FR" dirty="0" err="1"/>
              <a:t>quodsi</a:t>
            </a:r>
            <a:r>
              <a:rPr lang="fr-FR" dirty="0"/>
              <a:t> vis ad. </a:t>
            </a:r>
            <a:r>
              <a:rPr lang="fr-FR" dirty="0" err="1"/>
              <a:t>possit</a:t>
            </a:r>
            <a:r>
              <a:rPr lang="fr-FR" dirty="0"/>
              <a:t>, ex </a:t>
            </a:r>
            <a:r>
              <a:rPr lang="fr-FR" dirty="0" err="1"/>
              <a:t>nulla</a:t>
            </a:r>
            <a:r>
              <a:rPr lang="fr-FR" dirty="0"/>
              <a:t> dictas </a:t>
            </a:r>
            <a:r>
              <a:rPr lang="fr-FR" dirty="0" err="1"/>
              <a:t>pri</a:t>
            </a:r>
            <a:r>
              <a:rPr lang="fr-FR" dirty="0"/>
              <a:t>, mea id </a:t>
            </a:r>
            <a:r>
              <a:rPr lang="fr-FR" dirty="0" err="1"/>
              <a:t>delenit</a:t>
            </a:r>
            <a:r>
              <a:rPr lang="fr-FR" dirty="0"/>
              <a:t> </a:t>
            </a:r>
            <a:r>
              <a:rPr lang="fr-FR" dirty="0" err="1"/>
              <a:t>nominati</a:t>
            </a:r>
            <a:r>
              <a:rPr lang="fr-FR" dirty="0"/>
              <a:t>.</a:t>
            </a:r>
            <a:endParaRPr lang="de-DE" dirty="0"/>
          </a:p>
        </p:txBody>
      </p:sp>
      <p:sp>
        <p:nvSpPr>
          <p:cNvPr id="9" name="Fußzeilenplatzhalter 8">
            <a:extLst>
              <a:ext uri="{FF2B5EF4-FFF2-40B4-BE49-F238E27FC236}">
                <a16:creationId xmlns:a16="http://schemas.microsoft.com/office/drawing/2014/main" id="{16FE0B7D-3F98-425D-AC74-B2E5A0588564}"/>
              </a:ext>
            </a:extLst>
          </p:cNvPr>
          <p:cNvSpPr>
            <a:spLocks noGrp="1"/>
          </p:cNvSpPr>
          <p:nvPr>
            <p:ph type="ftr" sz="quarter" idx="11"/>
          </p:nvPr>
        </p:nvSpPr>
        <p:spPr/>
        <p:txBody>
          <a:bodyPr/>
          <a:lstStyle/>
          <a:p>
            <a:r>
              <a:rPr lang="fr-FR" dirty="0"/>
              <a:t>2 | La SCPI Primopierre</a:t>
            </a:r>
          </a:p>
        </p:txBody>
      </p:sp>
      <p:sp>
        <p:nvSpPr>
          <p:cNvPr id="10" name="Foliennummernplatzhalter 9">
            <a:extLst>
              <a:ext uri="{FF2B5EF4-FFF2-40B4-BE49-F238E27FC236}">
                <a16:creationId xmlns:a16="http://schemas.microsoft.com/office/drawing/2014/main" id="{733F931A-BA37-47D8-AEDF-45A8CAC84010}"/>
              </a:ext>
            </a:extLst>
          </p:cNvPr>
          <p:cNvSpPr>
            <a:spLocks noGrp="1"/>
          </p:cNvSpPr>
          <p:nvPr>
            <p:ph type="sldNum" sz="quarter" idx="12"/>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995121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060580"/>
            <a:ext cx="10008000" cy="381634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1" name="Foliennummernplatzhalter 10">
            <a:extLst>
              <a:ext uri="{FF2B5EF4-FFF2-40B4-BE49-F238E27FC236}">
                <a16:creationId xmlns:a16="http://schemas.microsoft.com/office/drawing/2014/main" id="{CA33BDC8-E42C-4082-8825-77F8ACA600EA}"/>
              </a:ext>
            </a:extLst>
          </p:cNvPr>
          <p:cNvSpPr>
            <a:spLocks noGrp="1"/>
          </p:cNvSpPr>
          <p:nvPr>
            <p:ph type="sldNum" sz="quarter" idx="16"/>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5" y="1379716"/>
            <a:ext cx="10007837" cy="516012"/>
          </a:xfrm>
        </p:spPr>
        <p:txBody>
          <a:bodyPr anchor="t" anchorCtr="0"/>
          <a:lstStyle/>
          <a:p>
            <a:r>
              <a:rPr lang="de-DE" dirty="0" err="1"/>
              <a:t>Titre</a:t>
            </a:r>
            <a:r>
              <a:rPr lang="de-DE" dirty="0"/>
              <a:t> </a:t>
            </a:r>
            <a:r>
              <a:rPr lang="de-DE" dirty="0" err="1"/>
              <a:t>sur</a:t>
            </a:r>
            <a:r>
              <a:rPr lang="de-DE" dirty="0"/>
              <a:t> </a:t>
            </a:r>
            <a:r>
              <a:rPr lang="de-DE" dirty="0" err="1"/>
              <a:t>une</a:t>
            </a:r>
            <a:r>
              <a:rPr lang="de-DE" dirty="0"/>
              <a:t> </a:t>
            </a:r>
            <a:r>
              <a:rPr lang="de-DE" dirty="0" err="1"/>
              <a:t>ligne</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spTree>
    <p:extLst>
      <p:ext uri="{BB962C8B-B14F-4D97-AF65-F5344CB8AC3E}">
        <p14:creationId xmlns:p14="http://schemas.microsoft.com/office/powerpoint/2010/main" val="461414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4" pos="7038">
          <p15:clr>
            <a:srgbClr val="FBAE40"/>
          </p15:clr>
        </p15:guide>
        <p15:guide id="6" orient="horz" pos="3702">
          <p15:clr>
            <a:srgbClr val="FBAE40"/>
          </p15:clr>
        </p15:guide>
        <p15:guide id="7" pos="123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und zwei Inhalt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060580"/>
            <a:ext cx="4896000" cy="381634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1" name="Foliennummernplatzhalter 10">
            <a:extLst>
              <a:ext uri="{FF2B5EF4-FFF2-40B4-BE49-F238E27FC236}">
                <a16:creationId xmlns:a16="http://schemas.microsoft.com/office/drawing/2014/main" id="{CA33BDC8-E42C-4082-8825-77F8ACA600EA}"/>
              </a:ext>
            </a:extLst>
          </p:cNvPr>
          <p:cNvSpPr>
            <a:spLocks noGrp="1"/>
          </p:cNvSpPr>
          <p:nvPr>
            <p:ph type="sldNum" sz="quarter" idx="16"/>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5" y="1379716"/>
            <a:ext cx="10007837" cy="516012"/>
          </a:xfrm>
        </p:spPr>
        <p:txBody>
          <a:bodyPr anchor="t" anchorCtr="0"/>
          <a:lstStyle/>
          <a:p>
            <a:r>
              <a:rPr lang="de-DE" dirty="0" err="1"/>
              <a:t>Titre</a:t>
            </a:r>
            <a:r>
              <a:rPr lang="de-DE" dirty="0"/>
              <a:t> </a:t>
            </a:r>
            <a:r>
              <a:rPr lang="de-DE" dirty="0" err="1"/>
              <a:t>sur</a:t>
            </a:r>
            <a:r>
              <a:rPr lang="de-DE" dirty="0"/>
              <a:t> </a:t>
            </a:r>
            <a:r>
              <a:rPr lang="de-DE" dirty="0" err="1"/>
              <a:t>une</a:t>
            </a:r>
            <a:r>
              <a:rPr lang="de-DE" dirty="0"/>
              <a:t> </a:t>
            </a:r>
            <a:r>
              <a:rPr lang="de-DE" dirty="0" err="1"/>
              <a:t>ligne</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sp>
        <p:nvSpPr>
          <p:cNvPr id="13" name="Inhaltsplatzhalter 2">
            <a:extLst>
              <a:ext uri="{FF2B5EF4-FFF2-40B4-BE49-F238E27FC236}">
                <a16:creationId xmlns:a16="http://schemas.microsoft.com/office/drawing/2014/main" id="{9CEABA8A-4827-4C3F-9A25-67A55B2B037B}"/>
              </a:ext>
            </a:extLst>
          </p:cNvPr>
          <p:cNvSpPr>
            <a:spLocks noGrp="1"/>
          </p:cNvSpPr>
          <p:nvPr>
            <p:ph idx="18"/>
          </p:nvPr>
        </p:nvSpPr>
        <p:spPr>
          <a:xfrm>
            <a:off x="5483312" y="2060580"/>
            <a:ext cx="4896000" cy="381634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713408262"/>
      </p:ext>
    </p:extLst>
  </p:cSld>
  <p:clrMapOvr>
    <a:masterClrMapping/>
  </p:clrMapOvr>
  <p:extLst>
    <p:ext uri="{DCECCB84-F9BA-43D5-87BE-67443E8EF086}">
      <p15:sldGuideLst xmlns:p15="http://schemas.microsoft.com/office/powerpoint/2012/main">
        <p15:guide id="1" orient="horz" pos="2160">
          <p15:clr>
            <a:srgbClr val="FBAE40"/>
          </p15:clr>
        </p15:guide>
        <p15:guide id="4" pos="7038">
          <p15:clr>
            <a:srgbClr val="FBAE40"/>
          </p15:clr>
        </p15:guide>
        <p15:guide id="6" orient="horz" pos="3702">
          <p15:clr>
            <a:srgbClr val="FBAE40"/>
          </p15:clr>
        </p15:guide>
        <p15:guide id="7" pos="123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el und Inhalt mit Bild">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884CF91E-6BE8-405E-85BF-4E92C34707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2028" y="914402"/>
            <a:ext cx="4681624" cy="5705070"/>
          </a:xfrm>
          <a:prstGeom prst="rect">
            <a:avLst/>
          </a:prstGeom>
        </p:spPr>
      </p:pic>
      <p:sp>
        <p:nvSpPr>
          <p:cNvPr id="24" name="Freihandform: Form 23">
            <a:extLst>
              <a:ext uri="{FF2B5EF4-FFF2-40B4-BE49-F238E27FC236}">
                <a16:creationId xmlns:a16="http://schemas.microsoft.com/office/drawing/2014/main" id="{56F4B623-CCD3-439B-B1CE-A768445711F0}"/>
              </a:ext>
            </a:extLst>
          </p:cNvPr>
          <p:cNvSpPr/>
          <p:nvPr userDrawn="1"/>
        </p:nvSpPr>
        <p:spPr>
          <a:xfrm>
            <a:off x="0" y="-13114"/>
            <a:ext cx="12192000" cy="6858000"/>
          </a:xfrm>
          <a:custGeom>
            <a:avLst/>
            <a:gdLst>
              <a:gd name="connsiteX0" fmla="*/ 6490570 w 12192000"/>
              <a:gd name="connsiteY0" fmla="*/ 1066601 h 6858000"/>
              <a:gd name="connsiteX1" fmla="*/ 6490570 w 12192000"/>
              <a:gd name="connsiteY1" fmla="*/ 3537509 h 6858000"/>
              <a:gd name="connsiteX2" fmla="*/ 8831381 w 12192000"/>
              <a:gd name="connsiteY2" fmla="*/ 5878320 h 6858000"/>
              <a:gd name="connsiteX3" fmla="*/ 11172192 w 12192000"/>
              <a:gd name="connsiteY3" fmla="*/ 5878320 h 6858000"/>
              <a:gd name="connsiteX4" fmla="*/ 11172192 w 12192000"/>
              <a:gd name="connsiteY4" fmla="*/ 3407412 h 6858000"/>
              <a:gd name="connsiteX5" fmla="*/ 8831381 w 12192000"/>
              <a:gd name="connsiteY5" fmla="*/ 1066601 h 6858000"/>
              <a:gd name="connsiteX6" fmla="*/ 0 w 12192000"/>
              <a:gd name="connsiteY6" fmla="*/ 0 h 6858000"/>
              <a:gd name="connsiteX7" fmla="*/ 12192000 w 12192000"/>
              <a:gd name="connsiteY7" fmla="*/ 0 h 6858000"/>
              <a:gd name="connsiteX8" fmla="*/ 121920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6490570" y="1066601"/>
                </a:moveTo>
                <a:lnTo>
                  <a:pt x="6490570" y="3537509"/>
                </a:lnTo>
                <a:cubicBezTo>
                  <a:pt x="6490570" y="4830303"/>
                  <a:pt x="7538587" y="5878320"/>
                  <a:pt x="8831381" y="5878320"/>
                </a:cubicBezTo>
                <a:lnTo>
                  <a:pt x="11172192" y="5878320"/>
                </a:lnTo>
                <a:lnTo>
                  <a:pt x="11172192" y="3407412"/>
                </a:lnTo>
                <a:cubicBezTo>
                  <a:pt x="11172192" y="2114618"/>
                  <a:pt x="10124175" y="1066601"/>
                  <a:pt x="8831381" y="1066601"/>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b="0" i="0" dirty="0">
              <a:latin typeface="Locator" panose="02000500030000020004" pitchFamily="2" charset="77"/>
            </a:endParaRPr>
          </a:p>
        </p:txBody>
      </p:sp>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587563"/>
            <a:ext cx="4896000" cy="3289363"/>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6" y="1379714"/>
            <a:ext cx="4896000" cy="972000"/>
          </a:xfrm>
        </p:spPr>
        <p:txBody>
          <a:bodyPr anchor="t" anchorCtr="0"/>
          <a:lstStyle/>
          <a:p>
            <a:r>
              <a:rPr lang="fr-FR" dirty="0"/>
              <a:t>Titre sur une ou plusieurs lignes</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20" name="Grafik 19">
            <a:extLst>
              <a:ext uri="{FF2B5EF4-FFF2-40B4-BE49-F238E27FC236}">
                <a16:creationId xmlns:a16="http://schemas.microsoft.com/office/drawing/2014/main" id="{40553FB9-E504-4D97-AAF2-810CD1EFF618}"/>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52960" y="279401"/>
            <a:ext cx="464400" cy="473000"/>
          </a:xfrm>
          <a:prstGeom prst="rect">
            <a:avLst/>
          </a:prstGeom>
        </p:spPr>
      </p:pic>
      <p:cxnSp>
        <p:nvCxnSpPr>
          <p:cNvPr id="21" name="Gerader Verbinder 20">
            <a:extLst>
              <a:ext uri="{FF2B5EF4-FFF2-40B4-BE49-F238E27FC236}">
                <a16:creationId xmlns:a16="http://schemas.microsoft.com/office/drawing/2014/main" id="{67AD95BC-DC09-4F01-B38A-6A559DBC2A44}"/>
              </a:ext>
            </a:extLst>
          </p:cNvPr>
          <p:cNvCxnSpPr/>
          <p:nvPr userDrawn="1"/>
        </p:nvCxnSpPr>
        <p:spPr>
          <a:xfrm>
            <a:off x="380544" y="543537"/>
            <a:ext cx="1080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liennummernplatzhalter 10">
            <a:extLst>
              <a:ext uri="{FF2B5EF4-FFF2-40B4-BE49-F238E27FC236}">
                <a16:creationId xmlns:a16="http://schemas.microsoft.com/office/drawing/2014/main" id="{CA33BDC8-E42C-4082-8825-77F8ACA600EA}"/>
              </a:ext>
            </a:extLst>
          </p:cNvPr>
          <p:cNvSpPr>
            <a:spLocks noGrp="1"/>
          </p:cNvSpPr>
          <p:nvPr>
            <p:ph type="sldNum" sz="quarter" idx="16"/>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pic>
        <p:nvPicPr>
          <p:cNvPr id="15" name="Image 14">
            <a:extLst>
              <a:ext uri="{FF2B5EF4-FFF2-40B4-BE49-F238E27FC236}">
                <a16:creationId xmlns:a16="http://schemas.microsoft.com/office/drawing/2014/main" id="{850B5C1D-0308-6149-96FB-304DAD8BF7FB}"/>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25693" b="29231"/>
          <a:stretch/>
        </p:blipFill>
        <p:spPr>
          <a:xfrm>
            <a:off x="10196622" y="6112566"/>
            <a:ext cx="1863791" cy="594658"/>
          </a:xfrm>
          <a:prstGeom prst="rect">
            <a:avLst/>
          </a:prstGeom>
        </p:spPr>
      </p:pic>
    </p:spTree>
    <p:extLst>
      <p:ext uri="{BB962C8B-B14F-4D97-AF65-F5344CB8AC3E}">
        <p14:creationId xmlns:p14="http://schemas.microsoft.com/office/powerpoint/2010/main" val="4078600731"/>
      </p:ext>
    </p:extLst>
  </p:cSld>
  <p:clrMapOvr>
    <a:masterClrMapping/>
  </p:clrMapOvr>
  <p:extLst>
    <p:ext uri="{DCECCB84-F9BA-43D5-87BE-67443E8EF086}">
      <p15:sldGuideLst xmlns:p15="http://schemas.microsoft.com/office/powerpoint/2012/main">
        <p15:guide id="1" orient="horz" pos="2160">
          <p15:clr>
            <a:srgbClr val="FBAE40"/>
          </p15:clr>
        </p15:guide>
        <p15:guide id="4" pos="7038">
          <p15:clr>
            <a:srgbClr val="FBAE40"/>
          </p15:clr>
        </p15:guide>
        <p15:guide id="6" orient="horz" pos="3702">
          <p15:clr>
            <a:srgbClr val="FBAE40"/>
          </p15:clr>
        </p15:guide>
        <p15:guide id="7" pos="123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el und Inhalt mit Bilderblum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25E36A-1132-45B0-8A93-413B8F849F7C}"/>
              </a:ext>
            </a:extLst>
          </p:cNvPr>
          <p:cNvSpPr>
            <a:spLocks noGrp="1"/>
          </p:cNvSpPr>
          <p:nvPr>
            <p:ph idx="1"/>
          </p:nvPr>
        </p:nvSpPr>
        <p:spPr>
          <a:xfrm>
            <a:off x="371475" y="2587563"/>
            <a:ext cx="4896000" cy="3289363"/>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Datumsplatzhalter 8">
            <a:extLst>
              <a:ext uri="{FF2B5EF4-FFF2-40B4-BE49-F238E27FC236}">
                <a16:creationId xmlns:a16="http://schemas.microsoft.com/office/drawing/2014/main" id="{71FD70DD-2AA6-4642-BCFD-B8A2AD383654}"/>
              </a:ext>
            </a:extLst>
          </p:cNvPr>
          <p:cNvSpPr>
            <a:spLocks noGrp="1"/>
          </p:cNvSpPr>
          <p:nvPr>
            <p:ph type="dt" sz="half" idx="14"/>
          </p:nvPr>
        </p:nvSpPr>
        <p:spPr>
          <a:xfrm>
            <a:off x="371475" y="6242050"/>
            <a:ext cx="792163" cy="365125"/>
          </a:xfrm>
          <a:prstGeom prst="rect">
            <a:avLst/>
          </a:prstGeom>
        </p:spPr>
        <p:txBody>
          <a:bodyPr/>
          <a:lstStyle/>
          <a:p>
            <a:endParaRPr lang="de-DE" dirty="0"/>
          </a:p>
        </p:txBody>
      </p:sp>
      <p:sp>
        <p:nvSpPr>
          <p:cNvPr id="10" name="Fußzeilenplatzhalter 9">
            <a:extLst>
              <a:ext uri="{FF2B5EF4-FFF2-40B4-BE49-F238E27FC236}">
                <a16:creationId xmlns:a16="http://schemas.microsoft.com/office/drawing/2014/main" id="{3747FC11-4E41-4423-99AD-ECAC0DED2CA5}"/>
              </a:ext>
            </a:extLst>
          </p:cNvPr>
          <p:cNvSpPr>
            <a:spLocks noGrp="1"/>
          </p:cNvSpPr>
          <p:nvPr>
            <p:ph type="ftr" sz="quarter" idx="15"/>
          </p:nvPr>
        </p:nvSpPr>
        <p:spPr/>
        <p:txBody>
          <a:bodyPr/>
          <a:lstStyle/>
          <a:p>
            <a:r>
              <a:rPr lang="fr-FR" dirty="0"/>
              <a:t>2 | La SCPI Primopierre</a:t>
            </a:r>
          </a:p>
        </p:txBody>
      </p:sp>
      <p:sp>
        <p:nvSpPr>
          <p:cNvPr id="12" name="Titel 11">
            <a:extLst>
              <a:ext uri="{FF2B5EF4-FFF2-40B4-BE49-F238E27FC236}">
                <a16:creationId xmlns:a16="http://schemas.microsoft.com/office/drawing/2014/main" id="{1766F771-AD39-495F-AB21-A267E541DD07}"/>
              </a:ext>
            </a:extLst>
          </p:cNvPr>
          <p:cNvSpPr>
            <a:spLocks noGrp="1"/>
          </p:cNvSpPr>
          <p:nvPr>
            <p:ph type="title" hasCustomPrompt="1"/>
          </p:nvPr>
        </p:nvSpPr>
        <p:spPr>
          <a:xfrm>
            <a:off x="371476" y="1379716"/>
            <a:ext cx="4896000" cy="972000"/>
          </a:xfrm>
        </p:spPr>
        <p:txBody>
          <a:bodyPr anchor="t" anchorCtr="0"/>
          <a:lstStyle/>
          <a:p>
            <a:r>
              <a:rPr lang="fr-FR" dirty="0"/>
              <a:t>Titre sur une ou plusieurs lignes</a:t>
            </a:r>
            <a:endParaRPr lang="de-DE" dirty="0"/>
          </a:p>
        </p:txBody>
      </p:sp>
      <p:sp>
        <p:nvSpPr>
          <p:cNvPr id="14" name="Textplatzhalter 13">
            <a:extLst>
              <a:ext uri="{FF2B5EF4-FFF2-40B4-BE49-F238E27FC236}">
                <a16:creationId xmlns:a16="http://schemas.microsoft.com/office/drawing/2014/main" id="{01DEFC8B-7DAF-4371-B048-3DCA2C73A15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20" name="Grafik 19">
            <a:extLst>
              <a:ext uri="{FF2B5EF4-FFF2-40B4-BE49-F238E27FC236}">
                <a16:creationId xmlns:a16="http://schemas.microsoft.com/office/drawing/2014/main" id="{40553FB9-E504-4D97-AAF2-810CD1EFF61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21" name="Gerader Verbinder 20">
            <a:extLst>
              <a:ext uri="{FF2B5EF4-FFF2-40B4-BE49-F238E27FC236}">
                <a16:creationId xmlns:a16="http://schemas.microsoft.com/office/drawing/2014/main" id="{67AD95BC-DC09-4F01-B38A-6A559DBC2A44}"/>
              </a:ext>
            </a:extLst>
          </p:cNvPr>
          <p:cNvCxnSpPr/>
          <p:nvPr userDrawn="1"/>
        </p:nvCxnSpPr>
        <p:spPr>
          <a:xfrm>
            <a:off x="380544" y="543537"/>
            <a:ext cx="1080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liennummernplatzhalter 10">
            <a:extLst>
              <a:ext uri="{FF2B5EF4-FFF2-40B4-BE49-F238E27FC236}">
                <a16:creationId xmlns:a16="http://schemas.microsoft.com/office/drawing/2014/main" id="{CA33BDC8-E42C-4082-8825-77F8ACA600EA}"/>
              </a:ext>
            </a:extLst>
          </p:cNvPr>
          <p:cNvSpPr>
            <a:spLocks noGrp="1"/>
          </p:cNvSpPr>
          <p:nvPr>
            <p:ph type="sldNum" sz="quarter" idx="16"/>
          </p:nvPr>
        </p:nvSpPr>
        <p:spPr>
          <a:xfrm>
            <a:off x="9155905" y="6388686"/>
            <a:ext cx="464401" cy="365125"/>
          </a:xfrm>
          <a:prstGeom prst="rect">
            <a:avLst/>
          </a:prstGeom>
        </p:spPr>
        <p:txBody>
          <a:bodyPr/>
          <a:lstStyle>
            <a:lvl1pPr>
              <a:defRPr>
                <a:latin typeface="+mn-lt"/>
              </a:defRPr>
            </a:lvl1pPr>
          </a:lstStyle>
          <a:p>
            <a:fld id="{0772F24B-437C-4CC1-91CB-525B4F7036A6}" type="slidenum">
              <a:rPr lang="de-DE" smtClean="0"/>
              <a:pPr/>
              <a:t>‹N°›</a:t>
            </a:fld>
            <a:endParaRPr lang="de-DE" dirty="0"/>
          </a:p>
        </p:txBody>
      </p:sp>
      <p:pic>
        <p:nvPicPr>
          <p:cNvPr id="16" name="Image 15">
            <a:extLst>
              <a:ext uri="{FF2B5EF4-FFF2-40B4-BE49-F238E27FC236}">
                <a16:creationId xmlns:a16="http://schemas.microsoft.com/office/drawing/2014/main" id="{DE32672E-8442-6343-8F21-88622B7F46E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25693" b="29231"/>
          <a:stretch/>
        </p:blipFill>
        <p:spPr>
          <a:xfrm>
            <a:off x="10196622" y="6112566"/>
            <a:ext cx="1863791" cy="594658"/>
          </a:xfrm>
          <a:prstGeom prst="rect">
            <a:avLst/>
          </a:prstGeom>
        </p:spPr>
      </p:pic>
    </p:spTree>
    <p:extLst>
      <p:ext uri="{BB962C8B-B14F-4D97-AF65-F5344CB8AC3E}">
        <p14:creationId xmlns:p14="http://schemas.microsoft.com/office/powerpoint/2010/main" val="14431492"/>
      </p:ext>
    </p:extLst>
  </p:cSld>
  <p:clrMapOvr>
    <a:masterClrMapping/>
  </p:clrMapOvr>
  <p:extLst>
    <p:ext uri="{DCECCB84-F9BA-43D5-87BE-67443E8EF086}">
      <p15:sldGuideLst xmlns:p15="http://schemas.microsoft.com/office/powerpoint/2012/main">
        <p15:guide id="1" orient="horz" pos="2160">
          <p15:clr>
            <a:srgbClr val="FBAE40"/>
          </p15:clr>
        </p15:guide>
        <p15:guide id="4" pos="7038">
          <p15:clr>
            <a:srgbClr val="FBAE40"/>
          </p15:clr>
        </p15:guide>
        <p15:guide id="6" orient="horz" pos="3702">
          <p15:clr>
            <a:srgbClr val="FBAE40"/>
          </p15:clr>
        </p15:guide>
        <p15:guide id="7" pos="123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Map_dark">
    <p:bg>
      <p:bgPr>
        <a:solidFill>
          <a:schemeClr val="tx2"/>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19" name="Gerader Verbinder 18">
            <a:extLst>
              <a:ext uri="{FF2B5EF4-FFF2-40B4-BE49-F238E27FC236}">
                <a16:creationId xmlns:a16="http://schemas.microsoft.com/office/drawing/2014/main" id="{92478B15-20ED-40F4-B6AD-E77C09E9965A}"/>
              </a:ext>
            </a:extLst>
          </p:cNvPr>
          <p:cNvCxnSpPr/>
          <p:nvPr userDrawn="1"/>
        </p:nvCxnSpPr>
        <p:spPr>
          <a:xfrm>
            <a:off x="380544" y="543537"/>
            <a:ext cx="1080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340745" y="2063022"/>
            <a:ext cx="5097462" cy="1044000"/>
          </a:xfrm>
        </p:spPr>
        <p:txBody>
          <a:bodyPr anchor="b" anchorCtr="0"/>
          <a:lstStyle>
            <a:lvl1pPr algn="l">
              <a:lnSpc>
                <a:spcPct val="100000"/>
              </a:lnSpc>
              <a:defRPr sz="3500" b="0">
                <a:solidFill>
                  <a:schemeClr val="accent4"/>
                </a:solidFill>
                <a:latin typeface="+mj-lt"/>
              </a:defRPr>
            </a:lvl1pPr>
          </a:lstStyle>
          <a:p>
            <a:r>
              <a:rPr lang="fr-FR" dirty="0"/>
              <a:t>Titre sur une ou plusieurs lignes</a:t>
            </a:r>
            <a:endParaRPr lang="de-DE" dirty="0"/>
          </a:p>
        </p:txBody>
      </p:sp>
      <p:sp>
        <p:nvSpPr>
          <p:cNvPr id="3" name="Datumsplatzhalter 2">
            <a:extLst>
              <a:ext uri="{FF2B5EF4-FFF2-40B4-BE49-F238E27FC236}">
                <a16:creationId xmlns:a16="http://schemas.microsoft.com/office/drawing/2014/main" id="{FE1363A7-1629-4047-BD4F-1442EFF08360}"/>
              </a:ext>
            </a:extLst>
          </p:cNvPr>
          <p:cNvSpPr>
            <a:spLocks noGrp="1"/>
          </p:cNvSpPr>
          <p:nvPr>
            <p:ph type="dt" sz="half" idx="11"/>
          </p:nvPr>
        </p:nvSpPr>
        <p:spPr>
          <a:xfrm>
            <a:off x="371475" y="6242050"/>
            <a:ext cx="792163" cy="365125"/>
          </a:xfrm>
          <a:prstGeom prst="rect">
            <a:avLst/>
          </a:prstGeom>
        </p:spPr>
        <p:txBody>
          <a:bodyPr/>
          <a:lstStyle>
            <a:lvl1pPr>
              <a:defRPr>
                <a:solidFill>
                  <a:schemeClr val="bg1"/>
                </a:solidFill>
              </a:defRPr>
            </a:lvl1pPr>
          </a:lstStyle>
          <a:p>
            <a:endParaRPr lang="de-DE" dirty="0"/>
          </a:p>
        </p:txBody>
      </p:sp>
      <p:sp>
        <p:nvSpPr>
          <p:cNvPr id="4" name="Fußzeilenplatzhalter 3">
            <a:extLst>
              <a:ext uri="{FF2B5EF4-FFF2-40B4-BE49-F238E27FC236}">
                <a16:creationId xmlns:a16="http://schemas.microsoft.com/office/drawing/2014/main" id="{8C16A98D-F583-497E-BF2B-19D84E3D952E}"/>
              </a:ext>
            </a:extLst>
          </p:cNvPr>
          <p:cNvSpPr>
            <a:spLocks noGrp="1"/>
          </p:cNvSpPr>
          <p:nvPr>
            <p:ph type="ftr" sz="quarter" idx="12"/>
          </p:nvPr>
        </p:nvSpPr>
        <p:spPr/>
        <p:txBody>
          <a:bodyPr/>
          <a:lstStyle>
            <a:lvl1pPr>
              <a:defRPr>
                <a:solidFill>
                  <a:schemeClr val="bg1"/>
                </a:solidFill>
              </a:defRPr>
            </a:lvl1pPr>
          </a:lstStyle>
          <a:p>
            <a:r>
              <a:rPr lang="fr-FR" dirty="0"/>
              <a:t>2 | La SCPI Primopierre</a:t>
            </a:r>
          </a:p>
        </p:txBody>
      </p:sp>
      <p:sp>
        <p:nvSpPr>
          <p:cNvPr id="5" name="Foliennummernplatzhalter 4">
            <a:extLst>
              <a:ext uri="{FF2B5EF4-FFF2-40B4-BE49-F238E27FC236}">
                <a16:creationId xmlns:a16="http://schemas.microsoft.com/office/drawing/2014/main" id="{A30DBA63-B822-40EF-A85E-BAD78D2799E6}"/>
              </a:ext>
            </a:extLst>
          </p:cNvPr>
          <p:cNvSpPr>
            <a:spLocks noGrp="1"/>
          </p:cNvSpPr>
          <p:nvPr>
            <p:ph type="sldNum" sz="quarter" idx="13"/>
          </p:nvPr>
        </p:nvSpPr>
        <p:spPr>
          <a:xfrm>
            <a:off x="9155905" y="6388686"/>
            <a:ext cx="464401" cy="365125"/>
          </a:xfrm>
          <a:prstGeom prst="rect">
            <a:avLst/>
          </a:prstGeom>
        </p:spPr>
        <p:txBody>
          <a:bodyPr/>
          <a:lstStyle>
            <a:lvl1pPr>
              <a:defRPr>
                <a:latin typeface="Work Sans" pitchFamily="2" charset="0"/>
              </a:defRPr>
            </a:lvl1pPr>
          </a:lstStyle>
          <a:p>
            <a:fld id="{0772F24B-437C-4CC1-91CB-525B4F7036A6}" type="slidenum">
              <a:rPr lang="de-DE" smtClean="0"/>
              <a:pPr/>
              <a:t>‹N°›</a:t>
            </a:fld>
            <a:endParaRPr lang="de-DE" dirty="0"/>
          </a:p>
        </p:txBody>
      </p:sp>
      <p:grpSp>
        <p:nvGrpSpPr>
          <p:cNvPr id="1459" name="Gruppieren 1458">
            <a:extLst>
              <a:ext uri="{FF2B5EF4-FFF2-40B4-BE49-F238E27FC236}">
                <a16:creationId xmlns:a16="http://schemas.microsoft.com/office/drawing/2014/main" id="{7CB2ABB5-B3A0-47F8-B693-BAE406E344CD}"/>
              </a:ext>
            </a:extLst>
          </p:cNvPr>
          <p:cNvGrpSpPr/>
          <p:nvPr userDrawn="1"/>
        </p:nvGrpSpPr>
        <p:grpSpPr>
          <a:xfrm>
            <a:off x="7195930" y="667328"/>
            <a:ext cx="4489230" cy="5314489"/>
            <a:chOff x="7310227" y="2319531"/>
            <a:chExt cx="2826698" cy="3346332"/>
          </a:xfrm>
          <a:solidFill>
            <a:srgbClr val="005249"/>
          </a:solidFill>
        </p:grpSpPr>
        <p:grpSp>
          <p:nvGrpSpPr>
            <p:cNvPr id="1435" name="Group 4363">
              <a:extLst>
                <a:ext uri="{FF2B5EF4-FFF2-40B4-BE49-F238E27FC236}">
                  <a16:creationId xmlns:a16="http://schemas.microsoft.com/office/drawing/2014/main" id="{31D79F0F-76AC-4C5C-8849-BABDCE994774}"/>
                </a:ext>
              </a:extLst>
            </p:cNvPr>
            <p:cNvGrpSpPr/>
            <p:nvPr userDrawn="1"/>
          </p:nvGrpSpPr>
          <p:grpSpPr bwMode="gray">
            <a:xfrm>
              <a:off x="9163427" y="5193821"/>
              <a:ext cx="973498" cy="413845"/>
              <a:chOff x="5517268" y="3655849"/>
              <a:chExt cx="358607" cy="152497"/>
            </a:xfrm>
            <a:grpFill/>
          </p:grpSpPr>
          <p:sp>
            <p:nvSpPr>
              <p:cNvPr id="1437" name="Freeform 62">
                <a:extLst>
                  <a:ext uri="{FF2B5EF4-FFF2-40B4-BE49-F238E27FC236}">
                    <a16:creationId xmlns:a16="http://schemas.microsoft.com/office/drawing/2014/main" id="{D42D5EED-8B85-43C9-BCB3-D075156FBEA3}"/>
                  </a:ext>
                </a:extLst>
              </p:cNvPr>
              <p:cNvSpPr>
                <a:spLocks/>
              </p:cNvSpPr>
              <p:nvPr/>
            </p:nvSpPr>
            <p:spPr bwMode="gray">
              <a:xfrm>
                <a:off x="5517268" y="3722568"/>
                <a:ext cx="14297" cy="10723"/>
              </a:xfrm>
              <a:custGeom>
                <a:avLst/>
                <a:gdLst>
                  <a:gd name="T0" fmla="*/ 11 w 12"/>
                  <a:gd name="T1" fmla="*/ 8 h 9"/>
                  <a:gd name="T2" fmla="*/ 12 w 12"/>
                  <a:gd name="T3" fmla="*/ 8 h 9"/>
                  <a:gd name="T4" fmla="*/ 11 w 12"/>
                  <a:gd name="T5" fmla="*/ 5 h 9"/>
                  <a:gd name="T6" fmla="*/ 8 w 12"/>
                  <a:gd name="T7" fmla="*/ 0 h 9"/>
                  <a:gd name="T8" fmla="*/ 1 w 12"/>
                  <a:gd name="T9" fmla="*/ 3 h 9"/>
                  <a:gd name="T10" fmla="*/ 0 w 12"/>
                  <a:gd name="T11" fmla="*/ 6 h 9"/>
                  <a:gd name="T12" fmla="*/ 2 w 12"/>
                  <a:gd name="T13" fmla="*/ 6 h 9"/>
                  <a:gd name="T14" fmla="*/ 4 w 12"/>
                  <a:gd name="T15" fmla="*/ 5 h 9"/>
                  <a:gd name="T16" fmla="*/ 6 w 12"/>
                  <a:gd name="T17" fmla="*/ 5 h 9"/>
                  <a:gd name="T18" fmla="*/ 4 w 12"/>
                  <a:gd name="T19" fmla="*/ 8 h 9"/>
                  <a:gd name="T20" fmla="*/ 7 w 12"/>
                  <a:gd name="T21" fmla="*/ 9 h 9"/>
                  <a:gd name="T22" fmla="*/ 9 w 12"/>
                  <a:gd name="T23" fmla="*/ 8 h 9"/>
                  <a:gd name="T24" fmla="*/ 9 w 12"/>
                  <a:gd name="T25" fmla="*/ 7 h 9"/>
                  <a:gd name="T26" fmla="*/ 11 w 12"/>
                  <a:gd name="T2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9">
                    <a:moveTo>
                      <a:pt x="11" y="8"/>
                    </a:moveTo>
                    <a:lnTo>
                      <a:pt x="12" y="8"/>
                    </a:lnTo>
                    <a:lnTo>
                      <a:pt x="11" y="5"/>
                    </a:lnTo>
                    <a:lnTo>
                      <a:pt x="8" y="0"/>
                    </a:lnTo>
                    <a:lnTo>
                      <a:pt x="1" y="3"/>
                    </a:lnTo>
                    <a:lnTo>
                      <a:pt x="0" y="6"/>
                    </a:lnTo>
                    <a:lnTo>
                      <a:pt x="2" y="6"/>
                    </a:lnTo>
                    <a:lnTo>
                      <a:pt x="4" y="5"/>
                    </a:lnTo>
                    <a:lnTo>
                      <a:pt x="6" y="5"/>
                    </a:lnTo>
                    <a:lnTo>
                      <a:pt x="4" y="8"/>
                    </a:lnTo>
                    <a:lnTo>
                      <a:pt x="7" y="9"/>
                    </a:lnTo>
                    <a:lnTo>
                      <a:pt x="9" y="8"/>
                    </a:lnTo>
                    <a:lnTo>
                      <a:pt x="9" y="7"/>
                    </a:lnTo>
                    <a:lnTo>
                      <a:pt x="11"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8" name="Freeform 64">
                <a:extLst>
                  <a:ext uri="{FF2B5EF4-FFF2-40B4-BE49-F238E27FC236}">
                    <a16:creationId xmlns:a16="http://schemas.microsoft.com/office/drawing/2014/main" id="{F9E84E90-2797-4D42-8BB2-B4307657AFC5}"/>
                  </a:ext>
                </a:extLst>
              </p:cNvPr>
              <p:cNvSpPr>
                <a:spLocks/>
              </p:cNvSpPr>
              <p:nvPr/>
            </p:nvSpPr>
            <p:spPr bwMode="gray">
              <a:xfrm>
                <a:off x="5553009" y="3794051"/>
                <a:ext cx="10723" cy="13105"/>
              </a:xfrm>
              <a:custGeom>
                <a:avLst/>
                <a:gdLst>
                  <a:gd name="T0" fmla="*/ 6 w 9"/>
                  <a:gd name="T1" fmla="*/ 8 h 11"/>
                  <a:gd name="T2" fmla="*/ 7 w 9"/>
                  <a:gd name="T3" fmla="*/ 7 h 11"/>
                  <a:gd name="T4" fmla="*/ 7 w 9"/>
                  <a:gd name="T5" fmla="*/ 5 h 11"/>
                  <a:gd name="T6" fmla="*/ 8 w 9"/>
                  <a:gd name="T7" fmla="*/ 3 h 11"/>
                  <a:gd name="T8" fmla="*/ 9 w 9"/>
                  <a:gd name="T9" fmla="*/ 0 h 11"/>
                  <a:gd name="T10" fmla="*/ 4 w 9"/>
                  <a:gd name="T11" fmla="*/ 1 h 11"/>
                  <a:gd name="T12" fmla="*/ 0 w 9"/>
                  <a:gd name="T13" fmla="*/ 5 h 11"/>
                  <a:gd name="T14" fmla="*/ 0 w 9"/>
                  <a:gd name="T15" fmla="*/ 7 h 11"/>
                  <a:gd name="T16" fmla="*/ 0 w 9"/>
                  <a:gd name="T17" fmla="*/ 11 h 11"/>
                  <a:gd name="T18" fmla="*/ 6 w 9"/>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6" y="8"/>
                    </a:moveTo>
                    <a:lnTo>
                      <a:pt x="7" y="7"/>
                    </a:lnTo>
                    <a:lnTo>
                      <a:pt x="7" y="5"/>
                    </a:lnTo>
                    <a:lnTo>
                      <a:pt x="8" y="3"/>
                    </a:lnTo>
                    <a:lnTo>
                      <a:pt x="9" y="0"/>
                    </a:lnTo>
                    <a:lnTo>
                      <a:pt x="4" y="1"/>
                    </a:lnTo>
                    <a:lnTo>
                      <a:pt x="0" y="5"/>
                    </a:lnTo>
                    <a:lnTo>
                      <a:pt x="0" y="7"/>
                    </a:lnTo>
                    <a:lnTo>
                      <a:pt x="0" y="11"/>
                    </a:lnTo>
                    <a:lnTo>
                      <a:pt x="6"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9" name="Freeform 487">
                <a:extLst>
                  <a:ext uri="{FF2B5EF4-FFF2-40B4-BE49-F238E27FC236}">
                    <a16:creationId xmlns:a16="http://schemas.microsoft.com/office/drawing/2014/main" id="{1837672D-C1C4-457C-9DC1-ADD6A4C442C0}"/>
                  </a:ext>
                </a:extLst>
              </p:cNvPr>
              <p:cNvSpPr>
                <a:spLocks/>
              </p:cNvSpPr>
              <p:nvPr/>
            </p:nvSpPr>
            <p:spPr bwMode="gray">
              <a:xfrm>
                <a:off x="5523225" y="3655849"/>
                <a:ext cx="352650" cy="152497"/>
              </a:xfrm>
              <a:custGeom>
                <a:avLst/>
                <a:gdLst>
                  <a:gd name="T0" fmla="*/ 282 w 523"/>
                  <a:gd name="T1" fmla="*/ 194 h 225"/>
                  <a:gd name="T2" fmla="*/ 257 w 523"/>
                  <a:gd name="T3" fmla="*/ 199 h 225"/>
                  <a:gd name="T4" fmla="*/ 214 w 523"/>
                  <a:gd name="T5" fmla="*/ 212 h 225"/>
                  <a:gd name="T6" fmla="*/ 179 w 523"/>
                  <a:gd name="T7" fmla="*/ 215 h 225"/>
                  <a:gd name="T8" fmla="*/ 151 w 523"/>
                  <a:gd name="T9" fmla="*/ 194 h 225"/>
                  <a:gd name="T10" fmla="*/ 125 w 523"/>
                  <a:gd name="T11" fmla="*/ 194 h 225"/>
                  <a:gd name="T12" fmla="*/ 105 w 523"/>
                  <a:gd name="T13" fmla="*/ 213 h 225"/>
                  <a:gd name="T14" fmla="*/ 83 w 523"/>
                  <a:gd name="T15" fmla="*/ 197 h 225"/>
                  <a:gd name="T16" fmla="*/ 77 w 523"/>
                  <a:gd name="T17" fmla="*/ 197 h 225"/>
                  <a:gd name="T18" fmla="*/ 60 w 523"/>
                  <a:gd name="T19" fmla="*/ 194 h 225"/>
                  <a:gd name="T20" fmla="*/ 37 w 523"/>
                  <a:gd name="T21" fmla="*/ 197 h 225"/>
                  <a:gd name="T22" fmla="*/ 56 w 523"/>
                  <a:gd name="T23" fmla="*/ 187 h 225"/>
                  <a:gd name="T24" fmla="*/ 35 w 523"/>
                  <a:gd name="T25" fmla="*/ 184 h 225"/>
                  <a:gd name="T26" fmla="*/ 32 w 523"/>
                  <a:gd name="T27" fmla="*/ 170 h 225"/>
                  <a:gd name="T28" fmla="*/ 29 w 523"/>
                  <a:gd name="T29" fmla="*/ 164 h 225"/>
                  <a:gd name="T30" fmla="*/ 25 w 523"/>
                  <a:gd name="T31" fmla="*/ 146 h 225"/>
                  <a:gd name="T32" fmla="*/ 5 w 523"/>
                  <a:gd name="T33" fmla="*/ 139 h 225"/>
                  <a:gd name="T34" fmla="*/ 9 w 523"/>
                  <a:gd name="T35" fmla="*/ 125 h 225"/>
                  <a:gd name="T36" fmla="*/ 28 w 523"/>
                  <a:gd name="T37" fmla="*/ 134 h 225"/>
                  <a:gd name="T38" fmla="*/ 23 w 523"/>
                  <a:gd name="T39" fmla="*/ 119 h 225"/>
                  <a:gd name="T40" fmla="*/ 17 w 523"/>
                  <a:gd name="T41" fmla="*/ 100 h 225"/>
                  <a:gd name="T42" fmla="*/ 0 w 523"/>
                  <a:gd name="T43" fmla="*/ 92 h 225"/>
                  <a:gd name="T44" fmla="*/ 14 w 523"/>
                  <a:gd name="T45" fmla="*/ 67 h 225"/>
                  <a:gd name="T46" fmla="*/ 40 w 523"/>
                  <a:gd name="T47" fmla="*/ 65 h 225"/>
                  <a:gd name="T48" fmla="*/ 52 w 523"/>
                  <a:gd name="T49" fmla="*/ 63 h 225"/>
                  <a:gd name="T50" fmla="*/ 81 w 523"/>
                  <a:gd name="T51" fmla="*/ 58 h 225"/>
                  <a:gd name="T52" fmla="*/ 104 w 523"/>
                  <a:gd name="T53" fmla="*/ 49 h 225"/>
                  <a:gd name="T54" fmla="*/ 86 w 523"/>
                  <a:gd name="T55" fmla="*/ 46 h 225"/>
                  <a:gd name="T56" fmla="*/ 87 w 523"/>
                  <a:gd name="T57" fmla="*/ 33 h 225"/>
                  <a:gd name="T58" fmla="*/ 127 w 523"/>
                  <a:gd name="T59" fmla="*/ 38 h 225"/>
                  <a:gd name="T60" fmla="*/ 157 w 523"/>
                  <a:gd name="T61" fmla="*/ 26 h 225"/>
                  <a:gd name="T62" fmla="*/ 195 w 523"/>
                  <a:gd name="T63" fmla="*/ 4 h 225"/>
                  <a:gd name="T64" fmla="*/ 248 w 523"/>
                  <a:gd name="T65" fmla="*/ 1 h 225"/>
                  <a:gd name="T66" fmla="*/ 266 w 523"/>
                  <a:gd name="T67" fmla="*/ 15 h 225"/>
                  <a:gd name="T68" fmla="*/ 301 w 523"/>
                  <a:gd name="T69" fmla="*/ 31 h 225"/>
                  <a:gd name="T70" fmla="*/ 346 w 523"/>
                  <a:gd name="T71" fmla="*/ 42 h 225"/>
                  <a:gd name="T72" fmla="*/ 419 w 523"/>
                  <a:gd name="T73" fmla="*/ 26 h 225"/>
                  <a:gd name="T74" fmla="*/ 444 w 523"/>
                  <a:gd name="T75" fmla="*/ 19 h 225"/>
                  <a:gd name="T76" fmla="*/ 466 w 523"/>
                  <a:gd name="T77" fmla="*/ 18 h 225"/>
                  <a:gd name="T78" fmla="*/ 486 w 523"/>
                  <a:gd name="T79" fmla="*/ 38 h 225"/>
                  <a:gd name="T80" fmla="*/ 502 w 523"/>
                  <a:gd name="T81" fmla="*/ 70 h 225"/>
                  <a:gd name="T82" fmla="*/ 513 w 523"/>
                  <a:gd name="T83" fmla="*/ 92 h 225"/>
                  <a:gd name="T84" fmla="*/ 509 w 523"/>
                  <a:gd name="T85" fmla="*/ 126 h 225"/>
                  <a:gd name="T86" fmla="*/ 522 w 523"/>
                  <a:gd name="T87" fmla="*/ 166 h 225"/>
                  <a:gd name="T88" fmla="*/ 497 w 523"/>
                  <a:gd name="T89" fmla="*/ 172 h 225"/>
                  <a:gd name="T90" fmla="*/ 454 w 523"/>
                  <a:gd name="T91" fmla="*/ 177 h 225"/>
                  <a:gd name="T92" fmla="*/ 437 w 523"/>
                  <a:gd name="T93" fmla="*/ 180 h 225"/>
                  <a:gd name="T94" fmla="*/ 396 w 523"/>
                  <a:gd name="T95" fmla="*/ 186 h 225"/>
                  <a:gd name="T96" fmla="*/ 352 w 523"/>
                  <a:gd name="T97" fmla="*/ 193 h 225"/>
                  <a:gd name="T98" fmla="*/ 306 w 523"/>
                  <a:gd name="T99" fmla="*/ 196 h 225"/>
                  <a:gd name="T100" fmla="*/ 303 w 523"/>
                  <a:gd name="T101" fmla="*/ 191 h 225"/>
                  <a:gd name="T102" fmla="*/ 292 w 523"/>
                  <a:gd name="T103" fmla="*/ 198 h 225"/>
                  <a:gd name="T104" fmla="*/ 291 w 523"/>
                  <a:gd name="T105" fmla="*/ 210 h 225"/>
                  <a:gd name="T106" fmla="*/ 281 w 523"/>
                  <a:gd name="T107" fmla="*/ 221 h 225"/>
                  <a:gd name="T108" fmla="*/ 275 w 523"/>
                  <a:gd name="T109" fmla="*/ 21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3" h="225">
                    <a:moveTo>
                      <a:pt x="275" y="217"/>
                    </a:moveTo>
                    <a:cubicBezTo>
                      <a:pt x="273" y="210"/>
                      <a:pt x="273" y="210"/>
                      <a:pt x="273" y="210"/>
                    </a:cubicBezTo>
                    <a:cubicBezTo>
                      <a:pt x="275" y="202"/>
                      <a:pt x="275" y="202"/>
                      <a:pt x="275" y="202"/>
                    </a:cubicBezTo>
                    <a:cubicBezTo>
                      <a:pt x="280" y="198"/>
                      <a:pt x="280" y="198"/>
                      <a:pt x="280" y="198"/>
                    </a:cubicBezTo>
                    <a:cubicBezTo>
                      <a:pt x="282" y="194"/>
                      <a:pt x="282" y="194"/>
                      <a:pt x="282" y="194"/>
                    </a:cubicBezTo>
                    <a:cubicBezTo>
                      <a:pt x="278" y="190"/>
                      <a:pt x="278" y="190"/>
                      <a:pt x="278" y="190"/>
                    </a:cubicBezTo>
                    <a:cubicBezTo>
                      <a:pt x="269" y="193"/>
                      <a:pt x="269" y="193"/>
                      <a:pt x="269" y="193"/>
                    </a:cubicBezTo>
                    <a:cubicBezTo>
                      <a:pt x="268" y="198"/>
                      <a:pt x="268" y="198"/>
                      <a:pt x="268" y="198"/>
                    </a:cubicBezTo>
                    <a:cubicBezTo>
                      <a:pt x="264" y="200"/>
                      <a:pt x="264" y="200"/>
                      <a:pt x="264" y="200"/>
                    </a:cubicBezTo>
                    <a:cubicBezTo>
                      <a:pt x="257" y="199"/>
                      <a:pt x="257" y="199"/>
                      <a:pt x="257" y="199"/>
                    </a:cubicBezTo>
                    <a:cubicBezTo>
                      <a:pt x="252" y="195"/>
                      <a:pt x="252" y="195"/>
                      <a:pt x="252" y="195"/>
                    </a:cubicBezTo>
                    <a:cubicBezTo>
                      <a:pt x="241" y="186"/>
                      <a:pt x="233" y="194"/>
                      <a:pt x="225" y="203"/>
                    </a:cubicBezTo>
                    <a:cubicBezTo>
                      <a:pt x="223" y="207"/>
                      <a:pt x="223" y="207"/>
                      <a:pt x="223" y="207"/>
                    </a:cubicBezTo>
                    <a:cubicBezTo>
                      <a:pt x="218" y="208"/>
                      <a:pt x="218" y="208"/>
                      <a:pt x="218" y="208"/>
                    </a:cubicBezTo>
                    <a:cubicBezTo>
                      <a:pt x="214" y="212"/>
                      <a:pt x="214" y="212"/>
                      <a:pt x="214" y="212"/>
                    </a:cubicBezTo>
                    <a:cubicBezTo>
                      <a:pt x="209" y="214"/>
                      <a:pt x="209" y="214"/>
                      <a:pt x="209" y="214"/>
                    </a:cubicBezTo>
                    <a:cubicBezTo>
                      <a:pt x="203" y="213"/>
                      <a:pt x="203" y="213"/>
                      <a:pt x="203" y="213"/>
                    </a:cubicBezTo>
                    <a:cubicBezTo>
                      <a:pt x="193" y="216"/>
                      <a:pt x="193" y="216"/>
                      <a:pt x="193" y="216"/>
                    </a:cubicBezTo>
                    <a:cubicBezTo>
                      <a:pt x="189" y="218"/>
                      <a:pt x="189" y="218"/>
                      <a:pt x="189" y="218"/>
                    </a:cubicBezTo>
                    <a:cubicBezTo>
                      <a:pt x="179" y="215"/>
                      <a:pt x="179" y="215"/>
                      <a:pt x="179" y="215"/>
                    </a:cubicBezTo>
                    <a:cubicBezTo>
                      <a:pt x="174" y="210"/>
                      <a:pt x="174" y="210"/>
                      <a:pt x="174" y="210"/>
                    </a:cubicBezTo>
                    <a:cubicBezTo>
                      <a:pt x="172" y="206"/>
                      <a:pt x="172" y="206"/>
                      <a:pt x="172" y="206"/>
                    </a:cubicBezTo>
                    <a:cubicBezTo>
                      <a:pt x="169" y="203"/>
                      <a:pt x="169" y="203"/>
                      <a:pt x="169" y="203"/>
                    </a:cubicBezTo>
                    <a:cubicBezTo>
                      <a:pt x="164" y="200"/>
                      <a:pt x="164" y="200"/>
                      <a:pt x="164" y="200"/>
                    </a:cubicBezTo>
                    <a:cubicBezTo>
                      <a:pt x="151" y="194"/>
                      <a:pt x="151" y="194"/>
                      <a:pt x="151" y="194"/>
                    </a:cubicBezTo>
                    <a:cubicBezTo>
                      <a:pt x="145" y="190"/>
                      <a:pt x="145" y="190"/>
                      <a:pt x="145" y="190"/>
                    </a:cubicBezTo>
                    <a:cubicBezTo>
                      <a:pt x="136" y="188"/>
                      <a:pt x="136" y="188"/>
                      <a:pt x="136" y="188"/>
                    </a:cubicBezTo>
                    <a:cubicBezTo>
                      <a:pt x="131" y="189"/>
                      <a:pt x="131" y="189"/>
                      <a:pt x="131" y="189"/>
                    </a:cubicBezTo>
                    <a:cubicBezTo>
                      <a:pt x="127" y="189"/>
                      <a:pt x="127" y="189"/>
                      <a:pt x="127" y="189"/>
                    </a:cubicBezTo>
                    <a:cubicBezTo>
                      <a:pt x="125" y="194"/>
                      <a:pt x="125" y="194"/>
                      <a:pt x="125" y="194"/>
                    </a:cubicBezTo>
                    <a:cubicBezTo>
                      <a:pt x="125" y="200"/>
                      <a:pt x="125" y="200"/>
                      <a:pt x="125" y="200"/>
                    </a:cubicBezTo>
                    <a:cubicBezTo>
                      <a:pt x="123" y="202"/>
                      <a:pt x="123" y="202"/>
                      <a:pt x="123" y="202"/>
                    </a:cubicBezTo>
                    <a:cubicBezTo>
                      <a:pt x="123" y="208"/>
                      <a:pt x="123" y="208"/>
                      <a:pt x="123" y="208"/>
                    </a:cubicBezTo>
                    <a:cubicBezTo>
                      <a:pt x="112" y="210"/>
                      <a:pt x="112" y="210"/>
                      <a:pt x="112" y="210"/>
                    </a:cubicBezTo>
                    <a:cubicBezTo>
                      <a:pt x="105" y="213"/>
                      <a:pt x="105" y="213"/>
                      <a:pt x="105" y="213"/>
                    </a:cubicBezTo>
                    <a:cubicBezTo>
                      <a:pt x="99" y="213"/>
                      <a:pt x="99" y="213"/>
                      <a:pt x="99" y="213"/>
                    </a:cubicBezTo>
                    <a:cubicBezTo>
                      <a:pt x="94" y="212"/>
                      <a:pt x="94" y="212"/>
                      <a:pt x="94" y="212"/>
                    </a:cubicBezTo>
                    <a:cubicBezTo>
                      <a:pt x="90" y="209"/>
                      <a:pt x="90" y="209"/>
                      <a:pt x="90" y="209"/>
                    </a:cubicBezTo>
                    <a:cubicBezTo>
                      <a:pt x="85" y="205"/>
                      <a:pt x="85" y="205"/>
                      <a:pt x="85" y="205"/>
                    </a:cubicBezTo>
                    <a:cubicBezTo>
                      <a:pt x="83" y="197"/>
                      <a:pt x="83" y="197"/>
                      <a:pt x="83" y="197"/>
                    </a:cubicBezTo>
                    <a:cubicBezTo>
                      <a:pt x="83" y="195"/>
                      <a:pt x="83" y="195"/>
                      <a:pt x="83" y="195"/>
                    </a:cubicBezTo>
                    <a:cubicBezTo>
                      <a:pt x="80" y="193"/>
                      <a:pt x="80" y="193"/>
                      <a:pt x="80" y="193"/>
                    </a:cubicBezTo>
                    <a:cubicBezTo>
                      <a:pt x="79" y="195"/>
                      <a:pt x="79" y="195"/>
                      <a:pt x="79" y="195"/>
                    </a:cubicBezTo>
                    <a:cubicBezTo>
                      <a:pt x="79" y="197"/>
                      <a:pt x="79" y="197"/>
                      <a:pt x="79" y="197"/>
                    </a:cubicBezTo>
                    <a:cubicBezTo>
                      <a:pt x="77" y="197"/>
                      <a:pt x="77" y="197"/>
                      <a:pt x="77" y="197"/>
                    </a:cubicBezTo>
                    <a:cubicBezTo>
                      <a:pt x="73" y="195"/>
                      <a:pt x="73" y="195"/>
                      <a:pt x="73" y="195"/>
                    </a:cubicBezTo>
                    <a:cubicBezTo>
                      <a:pt x="70" y="191"/>
                      <a:pt x="70" y="191"/>
                      <a:pt x="70" y="191"/>
                    </a:cubicBezTo>
                    <a:cubicBezTo>
                      <a:pt x="69" y="190"/>
                      <a:pt x="69" y="190"/>
                      <a:pt x="69" y="190"/>
                    </a:cubicBezTo>
                    <a:cubicBezTo>
                      <a:pt x="61" y="191"/>
                      <a:pt x="61" y="191"/>
                      <a:pt x="61" y="191"/>
                    </a:cubicBezTo>
                    <a:cubicBezTo>
                      <a:pt x="60" y="194"/>
                      <a:pt x="60" y="194"/>
                      <a:pt x="60" y="194"/>
                    </a:cubicBezTo>
                    <a:cubicBezTo>
                      <a:pt x="55" y="198"/>
                      <a:pt x="55" y="198"/>
                      <a:pt x="55" y="198"/>
                    </a:cubicBezTo>
                    <a:cubicBezTo>
                      <a:pt x="53" y="198"/>
                      <a:pt x="53" y="198"/>
                      <a:pt x="53" y="198"/>
                    </a:cubicBezTo>
                    <a:cubicBezTo>
                      <a:pt x="55" y="194"/>
                      <a:pt x="55" y="194"/>
                      <a:pt x="55" y="194"/>
                    </a:cubicBezTo>
                    <a:cubicBezTo>
                      <a:pt x="54" y="192"/>
                      <a:pt x="54" y="192"/>
                      <a:pt x="54" y="192"/>
                    </a:cubicBezTo>
                    <a:cubicBezTo>
                      <a:pt x="37" y="197"/>
                      <a:pt x="37" y="197"/>
                      <a:pt x="37" y="197"/>
                    </a:cubicBezTo>
                    <a:cubicBezTo>
                      <a:pt x="40" y="193"/>
                      <a:pt x="40" y="193"/>
                      <a:pt x="40" y="193"/>
                    </a:cubicBezTo>
                    <a:cubicBezTo>
                      <a:pt x="45" y="190"/>
                      <a:pt x="45" y="190"/>
                      <a:pt x="45" y="190"/>
                    </a:cubicBezTo>
                    <a:cubicBezTo>
                      <a:pt x="52" y="190"/>
                      <a:pt x="52" y="190"/>
                      <a:pt x="52" y="190"/>
                    </a:cubicBezTo>
                    <a:cubicBezTo>
                      <a:pt x="55" y="188"/>
                      <a:pt x="55" y="188"/>
                      <a:pt x="55" y="188"/>
                    </a:cubicBezTo>
                    <a:cubicBezTo>
                      <a:pt x="56" y="187"/>
                      <a:pt x="56" y="187"/>
                      <a:pt x="56" y="187"/>
                    </a:cubicBezTo>
                    <a:cubicBezTo>
                      <a:pt x="60" y="185"/>
                      <a:pt x="60" y="185"/>
                      <a:pt x="60" y="185"/>
                    </a:cubicBezTo>
                    <a:cubicBezTo>
                      <a:pt x="62" y="182"/>
                      <a:pt x="62" y="182"/>
                      <a:pt x="62" y="182"/>
                    </a:cubicBezTo>
                    <a:cubicBezTo>
                      <a:pt x="58" y="182"/>
                      <a:pt x="58" y="182"/>
                      <a:pt x="58" y="182"/>
                    </a:cubicBezTo>
                    <a:cubicBezTo>
                      <a:pt x="47" y="184"/>
                      <a:pt x="47" y="184"/>
                      <a:pt x="47" y="184"/>
                    </a:cubicBezTo>
                    <a:cubicBezTo>
                      <a:pt x="35" y="184"/>
                      <a:pt x="35" y="184"/>
                      <a:pt x="35" y="184"/>
                    </a:cubicBezTo>
                    <a:cubicBezTo>
                      <a:pt x="34" y="182"/>
                      <a:pt x="34" y="182"/>
                      <a:pt x="34" y="182"/>
                    </a:cubicBezTo>
                    <a:cubicBezTo>
                      <a:pt x="40" y="176"/>
                      <a:pt x="40" y="176"/>
                      <a:pt x="40" y="176"/>
                    </a:cubicBezTo>
                    <a:cubicBezTo>
                      <a:pt x="36" y="172"/>
                      <a:pt x="36" y="172"/>
                      <a:pt x="36" y="172"/>
                    </a:cubicBezTo>
                    <a:cubicBezTo>
                      <a:pt x="34" y="171"/>
                      <a:pt x="34" y="171"/>
                      <a:pt x="34" y="171"/>
                    </a:cubicBezTo>
                    <a:cubicBezTo>
                      <a:pt x="32" y="170"/>
                      <a:pt x="32" y="170"/>
                      <a:pt x="32" y="170"/>
                    </a:cubicBezTo>
                    <a:cubicBezTo>
                      <a:pt x="32" y="166"/>
                      <a:pt x="32" y="166"/>
                      <a:pt x="32" y="166"/>
                    </a:cubicBezTo>
                    <a:cubicBezTo>
                      <a:pt x="35" y="164"/>
                      <a:pt x="35" y="164"/>
                      <a:pt x="35" y="164"/>
                    </a:cubicBezTo>
                    <a:cubicBezTo>
                      <a:pt x="36" y="162"/>
                      <a:pt x="36" y="162"/>
                      <a:pt x="36" y="162"/>
                    </a:cubicBezTo>
                    <a:cubicBezTo>
                      <a:pt x="33" y="162"/>
                      <a:pt x="33" y="162"/>
                      <a:pt x="33" y="162"/>
                    </a:cubicBezTo>
                    <a:cubicBezTo>
                      <a:pt x="29" y="164"/>
                      <a:pt x="29" y="164"/>
                      <a:pt x="29" y="164"/>
                    </a:cubicBezTo>
                    <a:cubicBezTo>
                      <a:pt x="26" y="160"/>
                      <a:pt x="26" y="160"/>
                      <a:pt x="26" y="160"/>
                    </a:cubicBezTo>
                    <a:cubicBezTo>
                      <a:pt x="30" y="158"/>
                      <a:pt x="30" y="158"/>
                      <a:pt x="30" y="158"/>
                    </a:cubicBezTo>
                    <a:cubicBezTo>
                      <a:pt x="31" y="154"/>
                      <a:pt x="31" y="154"/>
                      <a:pt x="31" y="154"/>
                    </a:cubicBezTo>
                    <a:cubicBezTo>
                      <a:pt x="28" y="149"/>
                      <a:pt x="28" y="149"/>
                      <a:pt x="28" y="149"/>
                    </a:cubicBezTo>
                    <a:cubicBezTo>
                      <a:pt x="25" y="146"/>
                      <a:pt x="25" y="146"/>
                      <a:pt x="25" y="146"/>
                    </a:cubicBezTo>
                    <a:cubicBezTo>
                      <a:pt x="18" y="145"/>
                      <a:pt x="18" y="145"/>
                      <a:pt x="18" y="145"/>
                    </a:cubicBezTo>
                    <a:cubicBezTo>
                      <a:pt x="15" y="142"/>
                      <a:pt x="15" y="142"/>
                      <a:pt x="15" y="142"/>
                    </a:cubicBezTo>
                    <a:cubicBezTo>
                      <a:pt x="10" y="143"/>
                      <a:pt x="10" y="143"/>
                      <a:pt x="10" y="143"/>
                    </a:cubicBezTo>
                    <a:cubicBezTo>
                      <a:pt x="8" y="141"/>
                      <a:pt x="8" y="141"/>
                      <a:pt x="8" y="141"/>
                    </a:cubicBezTo>
                    <a:cubicBezTo>
                      <a:pt x="5" y="139"/>
                      <a:pt x="5" y="139"/>
                      <a:pt x="5" y="139"/>
                    </a:cubicBezTo>
                    <a:cubicBezTo>
                      <a:pt x="5" y="137"/>
                      <a:pt x="5" y="137"/>
                      <a:pt x="5" y="137"/>
                    </a:cubicBezTo>
                    <a:cubicBezTo>
                      <a:pt x="8" y="136"/>
                      <a:pt x="8" y="136"/>
                      <a:pt x="8" y="136"/>
                    </a:cubicBezTo>
                    <a:cubicBezTo>
                      <a:pt x="9" y="131"/>
                      <a:pt x="9" y="131"/>
                      <a:pt x="9" y="131"/>
                    </a:cubicBezTo>
                    <a:cubicBezTo>
                      <a:pt x="8" y="128"/>
                      <a:pt x="8" y="128"/>
                      <a:pt x="8" y="128"/>
                    </a:cubicBezTo>
                    <a:cubicBezTo>
                      <a:pt x="9" y="125"/>
                      <a:pt x="9" y="125"/>
                      <a:pt x="9" y="125"/>
                    </a:cubicBezTo>
                    <a:cubicBezTo>
                      <a:pt x="11" y="126"/>
                      <a:pt x="11" y="126"/>
                      <a:pt x="11" y="126"/>
                    </a:cubicBezTo>
                    <a:cubicBezTo>
                      <a:pt x="14" y="134"/>
                      <a:pt x="14" y="134"/>
                      <a:pt x="14" y="134"/>
                    </a:cubicBezTo>
                    <a:cubicBezTo>
                      <a:pt x="17" y="135"/>
                      <a:pt x="17" y="135"/>
                      <a:pt x="17" y="135"/>
                    </a:cubicBezTo>
                    <a:cubicBezTo>
                      <a:pt x="21" y="134"/>
                      <a:pt x="21" y="134"/>
                      <a:pt x="21" y="134"/>
                    </a:cubicBezTo>
                    <a:cubicBezTo>
                      <a:pt x="28" y="134"/>
                      <a:pt x="28" y="134"/>
                      <a:pt x="28" y="134"/>
                    </a:cubicBezTo>
                    <a:cubicBezTo>
                      <a:pt x="26" y="132"/>
                      <a:pt x="26" y="132"/>
                      <a:pt x="26" y="132"/>
                    </a:cubicBezTo>
                    <a:cubicBezTo>
                      <a:pt x="21" y="130"/>
                      <a:pt x="21" y="130"/>
                      <a:pt x="21" y="130"/>
                    </a:cubicBezTo>
                    <a:cubicBezTo>
                      <a:pt x="18" y="126"/>
                      <a:pt x="18" y="126"/>
                      <a:pt x="18" y="126"/>
                    </a:cubicBezTo>
                    <a:cubicBezTo>
                      <a:pt x="19" y="122"/>
                      <a:pt x="19" y="122"/>
                      <a:pt x="19" y="122"/>
                    </a:cubicBezTo>
                    <a:cubicBezTo>
                      <a:pt x="23" y="119"/>
                      <a:pt x="23" y="119"/>
                      <a:pt x="23" y="119"/>
                    </a:cubicBezTo>
                    <a:cubicBezTo>
                      <a:pt x="22" y="116"/>
                      <a:pt x="22" y="116"/>
                      <a:pt x="22" y="116"/>
                    </a:cubicBezTo>
                    <a:cubicBezTo>
                      <a:pt x="19" y="112"/>
                      <a:pt x="19" y="112"/>
                      <a:pt x="19" y="112"/>
                    </a:cubicBezTo>
                    <a:cubicBezTo>
                      <a:pt x="19" y="109"/>
                      <a:pt x="19" y="109"/>
                      <a:pt x="19" y="109"/>
                    </a:cubicBezTo>
                    <a:cubicBezTo>
                      <a:pt x="16" y="105"/>
                      <a:pt x="16" y="105"/>
                      <a:pt x="16" y="105"/>
                    </a:cubicBezTo>
                    <a:cubicBezTo>
                      <a:pt x="17" y="100"/>
                      <a:pt x="17" y="100"/>
                      <a:pt x="17" y="100"/>
                    </a:cubicBezTo>
                    <a:cubicBezTo>
                      <a:pt x="21" y="95"/>
                      <a:pt x="21" y="95"/>
                      <a:pt x="21" y="95"/>
                    </a:cubicBezTo>
                    <a:cubicBezTo>
                      <a:pt x="20" y="93"/>
                      <a:pt x="20" y="93"/>
                      <a:pt x="20" y="93"/>
                    </a:cubicBezTo>
                    <a:cubicBezTo>
                      <a:pt x="12" y="95"/>
                      <a:pt x="12" y="95"/>
                      <a:pt x="12" y="95"/>
                    </a:cubicBezTo>
                    <a:cubicBezTo>
                      <a:pt x="0" y="95"/>
                      <a:pt x="0" y="95"/>
                      <a:pt x="0" y="95"/>
                    </a:cubicBezTo>
                    <a:cubicBezTo>
                      <a:pt x="0" y="92"/>
                      <a:pt x="0" y="92"/>
                      <a:pt x="0" y="92"/>
                    </a:cubicBezTo>
                    <a:cubicBezTo>
                      <a:pt x="1" y="82"/>
                      <a:pt x="1" y="82"/>
                      <a:pt x="1" y="82"/>
                    </a:cubicBezTo>
                    <a:cubicBezTo>
                      <a:pt x="4" y="77"/>
                      <a:pt x="4" y="77"/>
                      <a:pt x="4" y="77"/>
                    </a:cubicBezTo>
                    <a:cubicBezTo>
                      <a:pt x="6" y="76"/>
                      <a:pt x="6" y="76"/>
                      <a:pt x="6" y="76"/>
                    </a:cubicBezTo>
                    <a:cubicBezTo>
                      <a:pt x="10" y="71"/>
                      <a:pt x="10" y="71"/>
                      <a:pt x="10" y="71"/>
                    </a:cubicBezTo>
                    <a:cubicBezTo>
                      <a:pt x="14" y="67"/>
                      <a:pt x="14" y="67"/>
                      <a:pt x="14" y="67"/>
                    </a:cubicBezTo>
                    <a:cubicBezTo>
                      <a:pt x="18" y="63"/>
                      <a:pt x="18" y="63"/>
                      <a:pt x="18" y="63"/>
                    </a:cubicBezTo>
                    <a:cubicBezTo>
                      <a:pt x="24" y="63"/>
                      <a:pt x="24" y="63"/>
                      <a:pt x="24" y="63"/>
                    </a:cubicBezTo>
                    <a:cubicBezTo>
                      <a:pt x="32" y="60"/>
                      <a:pt x="32" y="60"/>
                      <a:pt x="32" y="60"/>
                    </a:cubicBezTo>
                    <a:cubicBezTo>
                      <a:pt x="34" y="63"/>
                      <a:pt x="34" y="63"/>
                      <a:pt x="34" y="63"/>
                    </a:cubicBezTo>
                    <a:cubicBezTo>
                      <a:pt x="40" y="65"/>
                      <a:pt x="40" y="65"/>
                      <a:pt x="40" y="65"/>
                    </a:cubicBezTo>
                    <a:cubicBezTo>
                      <a:pt x="46" y="65"/>
                      <a:pt x="46" y="65"/>
                      <a:pt x="46" y="65"/>
                    </a:cubicBezTo>
                    <a:cubicBezTo>
                      <a:pt x="44" y="57"/>
                      <a:pt x="44" y="57"/>
                      <a:pt x="44" y="57"/>
                    </a:cubicBezTo>
                    <a:cubicBezTo>
                      <a:pt x="49" y="58"/>
                      <a:pt x="49" y="58"/>
                      <a:pt x="49" y="58"/>
                    </a:cubicBezTo>
                    <a:cubicBezTo>
                      <a:pt x="52" y="60"/>
                      <a:pt x="52" y="60"/>
                      <a:pt x="52" y="60"/>
                    </a:cubicBezTo>
                    <a:cubicBezTo>
                      <a:pt x="52" y="63"/>
                      <a:pt x="52" y="63"/>
                      <a:pt x="52" y="63"/>
                    </a:cubicBezTo>
                    <a:cubicBezTo>
                      <a:pt x="55" y="63"/>
                      <a:pt x="55" y="63"/>
                      <a:pt x="55" y="63"/>
                    </a:cubicBezTo>
                    <a:cubicBezTo>
                      <a:pt x="62" y="62"/>
                      <a:pt x="62" y="62"/>
                      <a:pt x="62" y="62"/>
                    </a:cubicBezTo>
                    <a:cubicBezTo>
                      <a:pt x="76" y="62"/>
                      <a:pt x="76" y="62"/>
                      <a:pt x="76" y="62"/>
                    </a:cubicBezTo>
                    <a:cubicBezTo>
                      <a:pt x="82" y="61"/>
                      <a:pt x="82" y="61"/>
                      <a:pt x="82" y="61"/>
                    </a:cubicBezTo>
                    <a:cubicBezTo>
                      <a:pt x="81" y="58"/>
                      <a:pt x="81" y="58"/>
                      <a:pt x="81" y="58"/>
                    </a:cubicBezTo>
                    <a:cubicBezTo>
                      <a:pt x="77" y="57"/>
                      <a:pt x="77" y="57"/>
                      <a:pt x="77" y="57"/>
                    </a:cubicBezTo>
                    <a:cubicBezTo>
                      <a:pt x="77" y="55"/>
                      <a:pt x="77" y="55"/>
                      <a:pt x="77" y="55"/>
                    </a:cubicBezTo>
                    <a:cubicBezTo>
                      <a:pt x="81" y="53"/>
                      <a:pt x="81" y="53"/>
                      <a:pt x="81" y="53"/>
                    </a:cubicBezTo>
                    <a:cubicBezTo>
                      <a:pt x="104" y="51"/>
                      <a:pt x="104" y="51"/>
                      <a:pt x="104" y="51"/>
                    </a:cubicBezTo>
                    <a:cubicBezTo>
                      <a:pt x="104" y="49"/>
                      <a:pt x="104" y="49"/>
                      <a:pt x="104" y="49"/>
                    </a:cubicBezTo>
                    <a:cubicBezTo>
                      <a:pt x="100" y="48"/>
                      <a:pt x="100" y="48"/>
                      <a:pt x="100" y="48"/>
                    </a:cubicBezTo>
                    <a:cubicBezTo>
                      <a:pt x="97" y="49"/>
                      <a:pt x="97" y="49"/>
                      <a:pt x="97" y="49"/>
                    </a:cubicBezTo>
                    <a:cubicBezTo>
                      <a:pt x="90" y="48"/>
                      <a:pt x="90" y="48"/>
                      <a:pt x="90" y="48"/>
                    </a:cubicBezTo>
                    <a:cubicBezTo>
                      <a:pt x="88" y="46"/>
                      <a:pt x="88" y="46"/>
                      <a:pt x="88" y="46"/>
                    </a:cubicBezTo>
                    <a:cubicBezTo>
                      <a:pt x="86" y="46"/>
                      <a:pt x="86" y="46"/>
                      <a:pt x="86" y="46"/>
                    </a:cubicBezTo>
                    <a:cubicBezTo>
                      <a:pt x="85" y="42"/>
                      <a:pt x="85" y="42"/>
                      <a:pt x="85" y="42"/>
                    </a:cubicBezTo>
                    <a:cubicBezTo>
                      <a:pt x="82" y="40"/>
                      <a:pt x="82" y="40"/>
                      <a:pt x="82" y="40"/>
                    </a:cubicBezTo>
                    <a:cubicBezTo>
                      <a:pt x="83" y="37"/>
                      <a:pt x="83" y="37"/>
                      <a:pt x="83" y="37"/>
                    </a:cubicBezTo>
                    <a:cubicBezTo>
                      <a:pt x="86" y="32"/>
                      <a:pt x="86" y="32"/>
                      <a:pt x="86" y="32"/>
                    </a:cubicBezTo>
                    <a:cubicBezTo>
                      <a:pt x="87" y="33"/>
                      <a:pt x="87" y="33"/>
                      <a:pt x="87" y="33"/>
                    </a:cubicBezTo>
                    <a:cubicBezTo>
                      <a:pt x="92" y="33"/>
                      <a:pt x="92" y="33"/>
                      <a:pt x="92" y="33"/>
                    </a:cubicBezTo>
                    <a:cubicBezTo>
                      <a:pt x="98" y="36"/>
                      <a:pt x="98" y="36"/>
                      <a:pt x="98" y="36"/>
                    </a:cubicBezTo>
                    <a:cubicBezTo>
                      <a:pt x="118" y="35"/>
                      <a:pt x="118" y="35"/>
                      <a:pt x="118" y="35"/>
                    </a:cubicBezTo>
                    <a:cubicBezTo>
                      <a:pt x="123" y="36"/>
                      <a:pt x="123" y="36"/>
                      <a:pt x="123" y="36"/>
                    </a:cubicBezTo>
                    <a:cubicBezTo>
                      <a:pt x="127" y="38"/>
                      <a:pt x="127" y="38"/>
                      <a:pt x="127" y="38"/>
                    </a:cubicBezTo>
                    <a:cubicBezTo>
                      <a:pt x="129" y="38"/>
                      <a:pt x="129" y="38"/>
                      <a:pt x="129" y="38"/>
                    </a:cubicBezTo>
                    <a:cubicBezTo>
                      <a:pt x="140" y="39"/>
                      <a:pt x="140" y="39"/>
                      <a:pt x="140" y="39"/>
                    </a:cubicBezTo>
                    <a:cubicBezTo>
                      <a:pt x="147" y="36"/>
                      <a:pt x="147" y="36"/>
                      <a:pt x="147" y="36"/>
                    </a:cubicBezTo>
                    <a:cubicBezTo>
                      <a:pt x="150" y="29"/>
                      <a:pt x="150" y="29"/>
                      <a:pt x="150" y="29"/>
                    </a:cubicBezTo>
                    <a:cubicBezTo>
                      <a:pt x="157" y="26"/>
                      <a:pt x="157" y="26"/>
                      <a:pt x="157" y="26"/>
                    </a:cubicBezTo>
                    <a:cubicBezTo>
                      <a:pt x="163" y="21"/>
                      <a:pt x="163" y="21"/>
                      <a:pt x="163" y="21"/>
                    </a:cubicBezTo>
                    <a:cubicBezTo>
                      <a:pt x="170" y="18"/>
                      <a:pt x="170" y="18"/>
                      <a:pt x="170" y="18"/>
                    </a:cubicBezTo>
                    <a:cubicBezTo>
                      <a:pt x="175" y="14"/>
                      <a:pt x="175" y="14"/>
                      <a:pt x="175" y="14"/>
                    </a:cubicBezTo>
                    <a:cubicBezTo>
                      <a:pt x="181" y="10"/>
                      <a:pt x="181" y="10"/>
                      <a:pt x="181" y="10"/>
                    </a:cubicBezTo>
                    <a:cubicBezTo>
                      <a:pt x="195" y="4"/>
                      <a:pt x="195" y="4"/>
                      <a:pt x="195" y="4"/>
                    </a:cubicBezTo>
                    <a:cubicBezTo>
                      <a:pt x="203" y="3"/>
                      <a:pt x="203" y="3"/>
                      <a:pt x="203" y="3"/>
                    </a:cubicBezTo>
                    <a:cubicBezTo>
                      <a:pt x="212" y="3"/>
                      <a:pt x="212" y="3"/>
                      <a:pt x="212" y="3"/>
                    </a:cubicBezTo>
                    <a:cubicBezTo>
                      <a:pt x="223" y="4"/>
                      <a:pt x="223" y="4"/>
                      <a:pt x="223" y="4"/>
                    </a:cubicBezTo>
                    <a:cubicBezTo>
                      <a:pt x="242" y="4"/>
                      <a:pt x="242" y="4"/>
                      <a:pt x="242" y="4"/>
                    </a:cubicBezTo>
                    <a:cubicBezTo>
                      <a:pt x="248" y="1"/>
                      <a:pt x="248" y="1"/>
                      <a:pt x="248" y="1"/>
                    </a:cubicBezTo>
                    <a:cubicBezTo>
                      <a:pt x="252" y="0"/>
                      <a:pt x="252" y="0"/>
                      <a:pt x="252" y="0"/>
                    </a:cubicBezTo>
                    <a:cubicBezTo>
                      <a:pt x="255" y="1"/>
                      <a:pt x="255" y="1"/>
                      <a:pt x="255" y="1"/>
                    </a:cubicBezTo>
                    <a:cubicBezTo>
                      <a:pt x="255" y="5"/>
                      <a:pt x="255" y="5"/>
                      <a:pt x="255" y="5"/>
                    </a:cubicBezTo>
                    <a:cubicBezTo>
                      <a:pt x="259" y="11"/>
                      <a:pt x="259" y="11"/>
                      <a:pt x="259" y="11"/>
                    </a:cubicBezTo>
                    <a:cubicBezTo>
                      <a:pt x="266" y="15"/>
                      <a:pt x="266" y="15"/>
                      <a:pt x="266" y="15"/>
                    </a:cubicBezTo>
                    <a:cubicBezTo>
                      <a:pt x="273" y="18"/>
                      <a:pt x="273" y="18"/>
                      <a:pt x="273" y="18"/>
                    </a:cubicBezTo>
                    <a:cubicBezTo>
                      <a:pt x="279" y="14"/>
                      <a:pt x="279" y="14"/>
                      <a:pt x="279" y="14"/>
                    </a:cubicBezTo>
                    <a:cubicBezTo>
                      <a:pt x="282" y="19"/>
                      <a:pt x="282" y="19"/>
                      <a:pt x="282" y="19"/>
                    </a:cubicBezTo>
                    <a:cubicBezTo>
                      <a:pt x="286" y="30"/>
                      <a:pt x="286" y="30"/>
                      <a:pt x="286" y="30"/>
                    </a:cubicBezTo>
                    <a:cubicBezTo>
                      <a:pt x="301" y="31"/>
                      <a:pt x="301" y="31"/>
                      <a:pt x="301" y="31"/>
                    </a:cubicBezTo>
                    <a:cubicBezTo>
                      <a:pt x="318" y="41"/>
                      <a:pt x="318" y="41"/>
                      <a:pt x="318" y="41"/>
                    </a:cubicBezTo>
                    <a:cubicBezTo>
                      <a:pt x="321" y="39"/>
                      <a:pt x="321" y="39"/>
                      <a:pt x="321" y="39"/>
                    </a:cubicBezTo>
                    <a:cubicBezTo>
                      <a:pt x="325" y="38"/>
                      <a:pt x="325" y="38"/>
                      <a:pt x="325" y="38"/>
                    </a:cubicBezTo>
                    <a:cubicBezTo>
                      <a:pt x="335" y="43"/>
                      <a:pt x="335" y="43"/>
                      <a:pt x="335" y="43"/>
                    </a:cubicBezTo>
                    <a:cubicBezTo>
                      <a:pt x="346" y="42"/>
                      <a:pt x="346" y="42"/>
                      <a:pt x="346" y="42"/>
                    </a:cubicBezTo>
                    <a:cubicBezTo>
                      <a:pt x="354" y="39"/>
                      <a:pt x="354" y="39"/>
                      <a:pt x="354" y="39"/>
                    </a:cubicBezTo>
                    <a:cubicBezTo>
                      <a:pt x="370" y="37"/>
                      <a:pt x="370" y="37"/>
                      <a:pt x="370" y="37"/>
                    </a:cubicBezTo>
                    <a:cubicBezTo>
                      <a:pt x="387" y="41"/>
                      <a:pt x="387" y="41"/>
                      <a:pt x="387" y="41"/>
                    </a:cubicBezTo>
                    <a:cubicBezTo>
                      <a:pt x="398" y="40"/>
                      <a:pt x="398" y="40"/>
                      <a:pt x="398" y="40"/>
                    </a:cubicBezTo>
                    <a:cubicBezTo>
                      <a:pt x="419" y="26"/>
                      <a:pt x="419" y="26"/>
                      <a:pt x="419" y="26"/>
                    </a:cubicBezTo>
                    <a:cubicBezTo>
                      <a:pt x="428" y="21"/>
                      <a:pt x="428" y="21"/>
                      <a:pt x="428" y="21"/>
                    </a:cubicBezTo>
                    <a:cubicBezTo>
                      <a:pt x="430" y="18"/>
                      <a:pt x="430" y="18"/>
                      <a:pt x="430" y="18"/>
                    </a:cubicBezTo>
                    <a:cubicBezTo>
                      <a:pt x="433" y="21"/>
                      <a:pt x="433" y="21"/>
                      <a:pt x="433" y="21"/>
                    </a:cubicBezTo>
                    <a:cubicBezTo>
                      <a:pt x="437" y="21"/>
                      <a:pt x="437" y="21"/>
                      <a:pt x="437" y="21"/>
                    </a:cubicBezTo>
                    <a:cubicBezTo>
                      <a:pt x="444" y="19"/>
                      <a:pt x="444" y="19"/>
                      <a:pt x="444" y="19"/>
                    </a:cubicBezTo>
                    <a:cubicBezTo>
                      <a:pt x="453" y="22"/>
                      <a:pt x="453" y="22"/>
                      <a:pt x="453" y="22"/>
                    </a:cubicBezTo>
                    <a:cubicBezTo>
                      <a:pt x="457" y="22"/>
                      <a:pt x="457" y="22"/>
                      <a:pt x="457" y="22"/>
                    </a:cubicBezTo>
                    <a:cubicBezTo>
                      <a:pt x="459" y="18"/>
                      <a:pt x="459" y="18"/>
                      <a:pt x="459" y="18"/>
                    </a:cubicBezTo>
                    <a:cubicBezTo>
                      <a:pt x="461" y="17"/>
                      <a:pt x="461" y="17"/>
                      <a:pt x="461" y="17"/>
                    </a:cubicBezTo>
                    <a:cubicBezTo>
                      <a:pt x="466" y="18"/>
                      <a:pt x="466" y="18"/>
                      <a:pt x="466" y="18"/>
                    </a:cubicBezTo>
                    <a:cubicBezTo>
                      <a:pt x="470" y="22"/>
                      <a:pt x="470" y="22"/>
                      <a:pt x="470" y="22"/>
                    </a:cubicBezTo>
                    <a:cubicBezTo>
                      <a:pt x="476" y="30"/>
                      <a:pt x="476" y="30"/>
                      <a:pt x="476" y="30"/>
                    </a:cubicBezTo>
                    <a:cubicBezTo>
                      <a:pt x="478" y="30"/>
                      <a:pt x="478" y="30"/>
                      <a:pt x="478" y="30"/>
                    </a:cubicBezTo>
                    <a:cubicBezTo>
                      <a:pt x="483" y="35"/>
                      <a:pt x="483" y="35"/>
                      <a:pt x="483" y="35"/>
                    </a:cubicBezTo>
                    <a:cubicBezTo>
                      <a:pt x="486" y="38"/>
                      <a:pt x="486" y="38"/>
                      <a:pt x="486" y="38"/>
                    </a:cubicBezTo>
                    <a:cubicBezTo>
                      <a:pt x="490" y="45"/>
                      <a:pt x="490" y="45"/>
                      <a:pt x="490" y="45"/>
                    </a:cubicBezTo>
                    <a:cubicBezTo>
                      <a:pt x="490" y="56"/>
                      <a:pt x="490" y="56"/>
                      <a:pt x="490" y="56"/>
                    </a:cubicBezTo>
                    <a:cubicBezTo>
                      <a:pt x="492" y="63"/>
                      <a:pt x="492" y="63"/>
                      <a:pt x="492" y="63"/>
                    </a:cubicBezTo>
                    <a:cubicBezTo>
                      <a:pt x="496" y="68"/>
                      <a:pt x="496" y="68"/>
                      <a:pt x="496" y="68"/>
                    </a:cubicBezTo>
                    <a:cubicBezTo>
                      <a:pt x="502" y="70"/>
                      <a:pt x="502" y="70"/>
                      <a:pt x="502" y="70"/>
                    </a:cubicBezTo>
                    <a:cubicBezTo>
                      <a:pt x="506" y="73"/>
                      <a:pt x="506" y="73"/>
                      <a:pt x="506" y="73"/>
                    </a:cubicBezTo>
                    <a:cubicBezTo>
                      <a:pt x="511" y="78"/>
                      <a:pt x="511" y="78"/>
                      <a:pt x="511" y="78"/>
                    </a:cubicBezTo>
                    <a:cubicBezTo>
                      <a:pt x="515" y="80"/>
                      <a:pt x="515" y="80"/>
                      <a:pt x="515" y="80"/>
                    </a:cubicBezTo>
                    <a:cubicBezTo>
                      <a:pt x="517" y="82"/>
                      <a:pt x="517" y="82"/>
                      <a:pt x="517" y="82"/>
                    </a:cubicBezTo>
                    <a:cubicBezTo>
                      <a:pt x="513" y="92"/>
                      <a:pt x="513" y="92"/>
                      <a:pt x="513" y="92"/>
                    </a:cubicBezTo>
                    <a:cubicBezTo>
                      <a:pt x="512" y="95"/>
                      <a:pt x="512" y="95"/>
                      <a:pt x="512" y="95"/>
                    </a:cubicBezTo>
                    <a:cubicBezTo>
                      <a:pt x="504" y="99"/>
                      <a:pt x="504" y="99"/>
                      <a:pt x="504" y="99"/>
                    </a:cubicBezTo>
                    <a:cubicBezTo>
                      <a:pt x="505" y="104"/>
                      <a:pt x="505" y="104"/>
                      <a:pt x="505" y="104"/>
                    </a:cubicBezTo>
                    <a:cubicBezTo>
                      <a:pt x="509" y="112"/>
                      <a:pt x="509" y="112"/>
                      <a:pt x="509" y="112"/>
                    </a:cubicBezTo>
                    <a:cubicBezTo>
                      <a:pt x="509" y="126"/>
                      <a:pt x="509" y="126"/>
                      <a:pt x="509" y="126"/>
                    </a:cubicBezTo>
                    <a:cubicBezTo>
                      <a:pt x="509" y="135"/>
                      <a:pt x="509" y="135"/>
                      <a:pt x="509" y="135"/>
                    </a:cubicBezTo>
                    <a:cubicBezTo>
                      <a:pt x="511" y="143"/>
                      <a:pt x="511" y="143"/>
                      <a:pt x="511" y="143"/>
                    </a:cubicBezTo>
                    <a:cubicBezTo>
                      <a:pt x="509" y="153"/>
                      <a:pt x="509" y="153"/>
                      <a:pt x="509" y="153"/>
                    </a:cubicBezTo>
                    <a:cubicBezTo>
                      <a:pt x="516" y="157"/>
                      <a:pt x="516" y="157"/>
                      <a:pt x="516" y="157"/>
                    </a:cubicBezTo>
                    <a:cubicBezTo>
                      <a:pt x="522" y="166"/>
                      <a:pt x="522" y="166"/>
                      <a:pt x="522" y="166"/>
                    </a:cubicBezTo>
                    <a:cubicBezTo>
                      <a:pt x="523" y="174"/>
                      <a:pt x="523" y="174"/>
                      <a:pt x="523" y="174"/>
                    </a:cubicBezTo>
                    <a:cubicBezTo>
                      <a:pt x="519" y="178"/>
                      <a:pt x="519" y="178"/>
                      <a:pt x="519" y="178"/>
                    </a:cubicBezTo>
                    <a:cubicBezTo>
                      <a:pt x="511" y="177"/>
                      <a:pt x="511" y="177"/>
                      <a:pt x="511" y="177"/>
                    </a:cubicBezTo>
                    <a:cubicBezTo>
                      <a:pt x="506" y="171"/>
                      <a:pt x="506" y="171"/>
                      <a:pt x="506" y="171"/>
                    </a:cubicBezTo>
                    <a:cubicBezTo>
                      <a:pt x="497" y="172"/>
                      <a:pt x="497" y="172"/>
                      <a:pt x="497" y="172"/>
                    </a:cubicBezTo>
                    <a:cubicBezTo>
                      <a:pt x="482" y="171"/>
                      <a:pt x="482" y="171"/>
                      <a:pt x="482" y="171"/>
                    </a:cubicBezTo>
                    <a:cubicBezTo>
                      <a:pt x="471" y="167"/>
                      <a:pt x="471" y="167"/>
                      <a:pt x="471" y="167"/>
                    </a:cubicBezTo>
                    <a:cubicBezTo>
                      <a:pt x="459" y="178"/>
                      <a:pt x="459" y="178"/>
                      <a:pt x="459" y="178"/>
                    </a:cubicBezTo>
                    <a:cubicBezTo>
                      <a:pt x="454" y="178"/>
                      <a:pt x="454" y="178"/>
                      <a:pt x="454" y="178"/>
                    </a:cubicBezTo>
                    <a:cubicBezTo>
                      <a:pt x="454" y="177"/>
                      <a:pt x="454" y="177"/>
                      <a:pt x="454" y="177"/>
                    </a:cubicBezTo>
                    <a:cubicBezTo>
                      <a:pt x="454" y="175"/>
                      <a:pt x="454" y="175"/>
                      <a:pt x="454" y="175"/>
                    </a:cubicBezTo>
                    <a:cubicBezTo>
                      <a:pt x="452" y="174"/>
                      <a:pt x="452" y="174"/>
                      <a:pt x="452" y="174"/>
                    </a:cubicBezTo>
                    <a:cubicBezTo>
                      <a:pt x="450" y="172"/>
                      <a:pt x="450" y="172"/>
                      <a:pt x="450" y="172"/>
                    </a:cubicBezTo>
                    <a:cubicBezTo>
                      <a:pt x="446" y="176"/>
                      <a:pt x="446" y="176"/>
                      <a:pt x="446" y="176"/>
                    </a:cubicBezTo>
                    <a:cubicBezTo>
                      <a:pt x="437" y="180"/>
                      <a:pt x="437" y="180"/>
                      <a:pt x="437" y="180"/>
                    </a:cubicBezTo>
                    <a:cubicBezTo>
                      <a:pt x="419" y="181"/>
                      <a:pt x="419" y="181"/>
                      <a:pt x="419" y="181"/>
                    </a:cubicBezTo>
                    <a:cubicBezTo>
                      <a:pt x="414" y="179"/>
                      <a:pt x="414" y="179"/>
                      <a:pt x="414" y="179"/>
                    </a:cubicBezTo>
                    <a:cubicBezTo>
                      <a:pt x="410" y="179"/>
                      <a:pt x="410" y="179"/>
                      <a:pt x="410" y="179"/>
                    </a:cubicBezTo>
                    <a:cubicBezTo>
                      <a:pt x="401" y="182"/>
                      <a:pt x="401" y="182"/>
                      <a:pt x="401" y="182"/>
                    </a:cubicBezTo>
                    <a:cubicBezTo>
                      <a:pt x="396" y="186"/>
                      <a:pt x="396" y="186"/>
                      <a:pt x="396" y="186"/>
                    </a:cubicBezTo>
                    <a:cubicBezTo>
                      <a:pt x="392" y="188"/>
                      <a:pt x="392" y="188"/>
                      <a:pt x="392" y="188"/>
                    </a:cubicBezTo>
                    <a:cubicBezTo>
                      <a:pt x="386" y="190"/>
                      <a:pt x="386" y="190"/>
                      <a:pt x="386" y="190"/>
                    </a:cubicBezTo>
                    <a:cubicBezTo>
                      <a:pt x="383" y="191"/>
                      <a:pt x="383" y="191"/>
                      <a:pt x="383" y="191"/>
                    </a:cubicBezTo>
                    <a:cubicBezTo>
                      <a:pt x="366" y="195"/>
                      <a:pt x="366" y="195"/>
                      <a:pt x="366" y="195"/>
                    </a:cubicBezTo>
                    <a:cubicBezTo>
                      <a:pt x="352" y="193"/>
                      <a:pt x="352" y="193"/>
                      <a:pt x="352" y="193"/>
                    </a:cubicBezTo>
                    <a:cubicBezTo>
                      <a:pt x="346" y="188"/>
                      <a:pt x="346" y="188"/>
                      <a:pt x="346" y="188"/>
                    </a:cubicBezTo>
                    <a:cubicBezTo>
                      <a:pt x="333" y="183"/>
                      <a:pt x="336" y="192"/>
                      <a:pt x="320" y="194"/>
                    </a:cubicBezTo>
                    <a:cubicBezTo>
                      <a:pt x="318" y="196"/>
                      <a:pt x="318" y="196"/>
                      <a:pt x="318" y="196"/>
                    </a:cubicBezTo>
                    <a:cubicBezTo>
                      <a:pt x="310" y="195"/>
                      <a:pt x="310" y="195"/>
                      <a:pt x="310" y="195"/>
                    </a:cubicBezTo>
                    <a:cubicBezTo>
                      <a:pt x="306" y="196"/>
                      <a:pt x="306" y="196"/>
                      <a:pt x="306" y="196"/>
                    </a:cubicBezTo>
                    <a:cubicBezTo>
                      <a:pt x="305" y="195"/>
                      <a:pt x="305" y="195"/>
                      <a:pt x="305" y="195"/>
                    </a:cubicBezTo>
                    <a:cubicBezTo>
                      <a:pt x="305" y="194"/>
                      <a:pt x="305" y="194"/>
                      <a:pt x="305" y="194"/>
                    </a:cubicBezTo>
                    <a:cubicBezTo>
                      <a:pt x="305" y="193"/>
                      <a:pt x="305" y="193"/>
                      <a:pt x="305" y="193"/>
                    </a:cubicBezTo>
                    <a:cubicBezTo>
                      <a:pt x="305" y="193"/>
                      <a:pt x="305" y="193"/>
                      <a:pt x="305" y="193"/>
                    </a:cubicBezTo>
                    <a:cubicBezTo>
                      <a:pt x="303" y="191"/>
                      <a:pt x="303" y="191"/>
                      <a:pt x="303" y="191"/>
                    </a:cubicBezTo>
                    <a:cubicBezTo>
                      <a:pt x="298" y="191"/>
                      <a:pt x="298" y="191"/>
                      <a:pt x="298" y="191"/>
                    </a:cubicBezTo>
                    <a:cubicBezTo>
                      <a:pt x="295" y="189"/>
                      <a:pt x="295" y="189"/>
                      <a:pt x="295" y="189"/>
                    </a:cubicBezTo>
                    <a:cubicBezTo>
                      <a:pt x="293" y="195"/>
                      <a:pt x="293" y="195"/>
                      <a:pt x="293" y="195"/>
                    </a:cubicBezTo>
                    <a:cubicBezTo>
                      <a:pt x="292" y="195"/>
                      <a:pt x="292" y="195"/>
                      <a:pt x="292" y="195"/>
                    </a:cubicBezTo>
                    <a:cubicBezTo>
                      <a:pt x="292" y="198"/>
                      <a:pt x="292" y="198"/>
                      <a:pt x="292" y="198"/>
                    </a:cubicBezTo>
                    <a:cubicBezTo>
                      <a:pt x="291" y="202"/>
                      <a:pt x="291" y="202"/>
                      <a:pt x="291" y="202"/>
                    </a:cubicBezTo>
                    <a:cubicBezTo>
                      <a:pt x="296" y="208"/>
                      <a:pt x="296" y="208"/>
                      <a:pt x="296" y="208"/>
                    </a:cubicBezTo>
                    <a:cubicBezTo>
                      <a:pt x="296" y="210"/>
                      <a:pt x="296" y="210"/>
                      <a:pt x="296" y="210"/>
                    </a:cubicBezTo>
                    <a:cubicBezTo>
                      <a:pt x="295" y="210"/>
                      <a:pt x="295" y="210"/>
                      <a:pt x="295" y="210"/>
                    </a:cubicBezTo>
                    <a:cubicBezTo>
                      <a:pt x="291" y="210"/>
                      <a:pt x="291" y="210"/>
                      <a:pt x="291" y="210"/>
                    </a:cubicBezTo>
                    <a:cubicBezTo>
                      <a:pt x="286" y="212"/>
                      <a:pt x="286" y="212"/>
                      <a:pt x="286" y="212"/>
                    </a:cubicBezTo>
                    <a:cubicBezTo>
                      <a:pt x="286" y="214"/>
                      <a:pt x="286" y="214"/>
                      <a:pt x="286" y="214"/>
                    </a:cubicBezTo>
                    <a:cubicBezTo>
                      <a:pt x="286" y="218"/>
                      <a:pt x="286" y="218"/>
                      <a:pt x="286" y="218"/>
                    </a:cubicBezTo>
                    <a:cubicBezTo>
                      <a:pt x="283" y="221"/>
                      <a:pt x="283" y="221"/>
                      <a:pt x="283" y="221"/>
                    </a:cubicBezTo>
                    <a:cubicBezTo>
                      <a:pt x="281" y="221"/>
                      <a:pt x="281" y="221"/>
                      <a:pt x="281" y="221"/>
                    </a:cubicBezTo>
                    <a:cubicBezTo>
                      <a:pt x="280" y="225"/>
                      <a:pt x="280" y="225"/>
                      <a:pt x="280" y="225"/>
                    </a:cubicBezTo>
                    <a:cubicBezTo>
                      <a:pt x="277" y="222"/>
                      <a:pt x="277" y="222"/>
                      <a:pt x="277" y="222"/>
                    </a:cubicBezTo>
                    <a:cubicBezTo>
                      <a:pt x="276" y="220"/>
                      <a:pt x="276" y="220"/>
                      <a:pt x="276" y="220"/>
                    </a:cubicBezTo>
                    <a:cubicBezTo>
                      <a:pt x="274" y="220"/>
                      <a:pt x="274" y="220"/>
                      <a:pt x="274" y="220"/>
                    </a:cubicBezTo>
                    <a:cubicBezTo>
                      <a:pt x="275" y="217"/>
                      <a:pt x="275" y="217"/>
                      <a:pt x="275" y="217"/>
                    </a:cubicBez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0" name="Freeform 1393">
                <a:extLst>
                  <a:ext uri="{FF2B5EF4-FFF2-40B4-BE49-F238E27FC236}">
                    <a16:creationId xmlns:a16="http://schemas.microsoft.com/office/drawing/2014/main" id="{0166E3D5-A627-4FB2-AE7D-FDBEEBA3194D}"/>
                  </a:ext>
                </a:extLst>
              </p:cNvPr>
              <p:cNvSpPr>
                <a:spLocks/>
              </p:cNvSpPr>
              <p:nvPr/>
            </p:nvSpPr>
            <p:spPr bwMode="gray">
              <a:xfrm>
                <a:off x="5530372" y="3761884"/>
                <a:ext cx="9531" cy="4765"/>
              </a:xfrm>
              <a:custGeom>
                <a:avLst/>
                <a:gdLst>
                  <a:gd name="T0" fmla="*/ 8 w 8"/>
                  <a:gd name="T1" fmla="*/ 1 h 4"/>
                  <a:gd name="T2" fmla="*/ 8 w 8"/>
                  <a:gd name="T3" fmla="*/ 1 h 4"/>
                  <a:gd name="T4" fmla="*/ 4 w 8"/>
                  <a:gd name="T5" fmla="*/ 0 h 4"/>
                  <a:gd name="T6" fmla="*/ 4 w 8"/>
                  <a:gd name="T7" fmla="*/ 0 h 4"/>
                  <a:gd name="T8" fmla="*/ 3 w 8"/>
                  <a:gd name="T9" fmla="*/ 0 h 4"/>
                  <a:gd name="T10" fmla="*/ 2 w 8"/>
                  <a:gd name="T11" fmla="*/ 0 h 4"/>
                  <a:gd name="T12" fmla="*/ 2 w 8"/>
                  <a:gd name="T13" fmla="*/ 0 h 4"/>
                  <a:gd name="T14" fmla="*/ 1 w 8"/>
                  <a:gd name="T15" fmla="*/ 0 h 4"/>
                  <a:gd name="T16" fmla="*/ 1 w 8"/>
                  <a:gd name="T17" fmla="*/ 1 h 4"/>
                  <a:gd name="T18" fmla="*/ 0 w 8"/>
                  <a:gd name="T19" fmla="*/ 1 h 4"/>
                  <a:gd name="T20" fmla="*/ 0 w 8"/>
                  <a:gd name="T21" fmla="*/ 1 h 4"/>
                  <a:gd name="T22" fmla="*/ 0 w 8"/>
                  <a:gd name="T23" fmla="*/ 2 h 4"/>
                  <a:gd name="T24" fmla="*/ 0 w 8"/>
                  <a:gd name="T25" fmla="*/ 2 h 4"/>
                  <a:gd name="T26" fmla="*/ 0 w 8"/>
                  <a:gd name="T27" fmla="*/ 2 h 4"/>
                  <a:gd name="T28" fmla="*/ 1 w 8"/>
                  <a:gd name="T29" fmla="*/ 2 h 4"/>
                  <a:gd name="T30" fmla="*/ 1 w 8"/>
                  <a:gd name="T31" fmla="*/ 2 h 4"/>
                  <a:gd name="T32" fmla="*/ 1 w 8"/>
                  <a:gd name="T33" fmla="*/ 2 h 4"/>
                  <a:gd name="T34" fmla="*/ 2 w 8"/>
                  <a:gd name="T35" fmla="*/ 2 h 4"/>
                  <a:gd name="T36" fmla="*/ 3 w 8"/>
                  <a:gd name="T37" fmla="*/ 2 h 4"/>
                  <a:gd name="T38" fmla="*/ 3 w 8"/>
                  <a:gd name="T39" fmla="*/ 2 h 4"/>
                  <a:gd name="T40" fmla="*/ 3 w 8"/>
                  <a:gd name="T41" fmla="*/ 3 h 4"/>
                  <a:gd name="T42" fmla="*/ 3 w 8"/>
                  <a:gd name="T43" fmla="*/ 3 h 4"/>
                  <a:gd name="T44" fmla="*/ 3 w 8"/>
                  <a:gd name="T45" fmla="*/ 4 h 4"/>
                  <a:gd name="T46" fmla="*/ 5 w 8"/>
                  <a:gd name="T47" fmla="*/ 4 h 4"/>
                  <a:gd name="T48" fmla="*/ 8 w 8"/>
                  <a:gd name="T49" fmla="*/ 1 h 4"/>
                  <a:gd name="T50" fmla="*/ 8 w 8"/>
                  <a:gd name="T51" fmla="*/ 1 h 4"/>
                  <a:gd name="T52" fmla="*/ 8 w 8"/>
                  <a:gd name="T5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 h="4">
                    <a:moveTo>
                      <a:pt x="8" y="1"/>
                    </a:moveTo>
                    <a:lnTo>
                      <a:pt x="8" y="1"/>
                    </a:lnTo>
                    <a:lnTo>
                      <a:pt x="4" y="0"/>
                    </a:lnTo>
                    <a:lnTo>
                      <a:pt x="4" y="0"/>
                    </a:lnTo>
                    <a:lnTo>
                      <a:pt x="3" y="0"/>
                    </a:lnTo>
                    <a:lnTo>
                      <a:pt x="2" y="0"/>
                    </a:lnTo>
                    <a:lnTo>
                      <a:pt x="2" y="0"/>
                    </a:lnTo>
                    <a:lnTo>
                      <a:pt x="1" y="0"/>
                    </a:lnTo>
                    <a:lnTo>
                      <a:pt x="1" y="1"/>
                    </a:lnTo>
                    <a:lnTo>
                      <a:pt x="0" y="1"/>
                    </a:lnTo>
                    <a:lnTo>
                      <a:pt x="0" y="1"/>
                    </a:lnTo>
                    <a:lnTo>
                      <a:pt x="0" y="2"/>
                    </a:lnTo>
                    <a:lnTo>
                      <a:pt x="0" y="2"/>
                    </a:lnTo>
                    <a:lnTo>
                      <a:pt x="0" y="2"/>
                    </a:lnTo>
                    <a:lnTo>
                      <a:pt x="1" y="2"/>
                    </a:lnTo>
                    <a:lnTo>
                      <a:pt x="1" y="2"/>
                    </a:lnTo>
                    <a:lnTo>
                      <a:pt x="1" y="2"/>
                    </a:lnTo>
                    <a:lnTo>
                      <a:pt x="2" y="2"/>
                    </a:lnTo>
                    <a:lnTo>
                      <a:pt x="3" y="2"/>
                    </a:lnTo>
                    <a:lnTo>
                      <a:pt x="3" y="2"/>
                    </a:lnTo>
                    <a:lnTo>
                      <a:pt x="3" y="3"/>
                    </a:lnTo>
                    <a:lnTo>
                      <a:pt x="3" y="3"/>
                    </a:lnTo>
                    <a:lnTo>
                      <a:pt x="3" y="4"/>
                    </a:lnTo>
                    <a:lnTo>
                      <a:pt x="5" y="4"/>
                    </a:lnTo>
                    <a:lnTo>
                      <a:pt x="8" y="1"/>
                    </a:lnTo>
                    <a:lnTo>
                      <a:pt x="8" y="1"/>
                    </a:lnTo>
                    <a:lnTo>
                      <a:pt x="8"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1" name="Freeform 63">
                <a:extLst>
                  <a:ext uri="{FF2B5EF4-FFF2-40B4-BE49-F238E27FC236}">
                    <a16:creationId xmlns:a16="http://schemas.microsoft.com/office/drawing/2014/main" id="{6AE91D0D-D272-4F75-A930-3A00FBA5C625}"/>
                  </a:ext>
                </a:extLst>
              </p:cNvPr>
              <p:cNvSpPr>
                <a:spLocks/>
              </p:cNvSpPr>
              <p:nvPr/>
            </p:nvSpPr>
            <p:spPr bwMode="gray">
              <a:xfrm>
                <a:off x="5517268" y="3742821"/>
                <a:ext cx="4765" cy="9531"/>
              </a:xfrm>
              <a:custGeom>
                <a:avLst/>
                <a:gdLst>
                  <a:gd name="T0" fmla="*/ 2 w 4"/>
                  <a:gd name="T1" fmla="*/ 8 h 8"/>
                  <a:gd name="T2" fmla="*/ 3 w 4"/>
                  <a:gd name="T3" fmla="*/ 7 h 8"/>
                  <a:gd name="T4" fmla="*/ 4 w 4"/>
                  <a:gd name="T5" fmla="*/ 1 h 8"/>
                  <a:gd name="T6" fmla="*/ 3 w 4"/>
                  <a:gd name="T7" fmla="*/ 0 h 8"/>
                  <a:gd name="T8" fmla="*/ 0 w 4"/>
                  <a:gd name="T9" fmla="*/ 0 h 8"/>
                  <a:gd name="T10" fmla="*/ 0 w 4"/>
                  <a:gd name="T11" fmla="*/ 1 h 8"/>
                  <a:gd name="T12" fmla="*/ 2 w 4"/>
                  <a:gd name="T13" fmla="*/ 4 h 8"/>
                  <a:gd name="T14" fmla="*/ 0 w 4"/>
                  <a:gd name="T15" fmla="*/ 6 h 8"/>
                  <a:gd name="T16" fmla="*/ 0 w 4"/>
                  <a:gd name="T17" fmla="*/ 7 h 8"/>
                  <a:gd name="T18" fmla="*/ 2 w 4"/>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2" y="8"/>
                    </a:moveTo>
                    <a:lnTo>
                      <a:pt x="3" y="7"/>
                    </a:lnTo>
                    <a:lnTo>
                      <a:pt x="4" y="1"/>
                    </a:lnTo>
                    <a:lnTo>
                      <a:pt x="3" y="0"/>
                    </a:lnTo>
                    <a:lnTo>
                      <a:pt x="0" y="0"/>
                    </a:lnTo>
                    <a:lnTo>
                      <a:pt x="0" y="1"/>
                    </a:lnTo>
                    <a:lnTo>
                      <a:pt x="2" y="4"/>
                    </a:lnTo>
                    <a:lnTo>
                      <a:pt x="0" y="6"/>
                    </a:lnTo>
                    <a:lnTo>
                      <a:pt x="0" y="7"/>
                    </a:lnTo>
                    <a:lnTo>
                      <a:pt x="2"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2" name="Freeform 1387">
                <a:extLst>
                  <a:ext uri="{FF2B5EF4-FFF2-40B4-BE49-F238E27FC236}">
                    <a16:creationId xmlns:a16="http://schemas.microsoft.com/office/drawing/2014/main" id="{113CBA69-97F4-4050-BC14-67EEDDDAC75C}"/>
                  </a:ext>
                </a:extLst>
              </p:cNvPr>
              <p:cNvSpPr>
                <a:spLocks/>
              </p:cNvSpPr>
              <p:nvPr/>
            </p:nvSpPr>
            <p:spPr bwMode="gray">
              <a:xfrm>
                <a:off x="5536330" y="3783328"/>
                <a:ext cx="8340" cy="5956"/>
              </a:xfrm>
              <a:custGeom>
                <a:avLst/>
                <a:gdLst>
                  <a:gd name="T0" fmla="*/ 7 w 7"/>
                  <a:gd name="T1" fmla="*/ 1 h 5"/>
                  <a:gd name="T2" fmla="*/ 7 w 7"/>
                  <a:gd name="T3" fmla="*/ 0 h 5"/>
                  <a:gd name="T4" fmla="*/ 7 w 7"/>
                  <a:gd name="T5" fmla="*/ 0 h 5"/>
                  <a:gd name="T6" fmla="*/ 7 w 7"/>
                  <a:gd name="T7" fmla="*/ 0 h 5"/>
                  <a:gd name="T8" fmla="*/ 6 w 7"/>
                  <a:gd name="T9" fmla="*/ 0 h 5"/>
                  <a:gd name="T10" fmla="*/ 4 w 7"/>
                  <a:gd name="T11" fmla="*/ 0 h 5"/>
                  <a:gd name="T12" fmla="*/ 4 w 7"/>
                  <a:gd name="T13" fmla="*/ 0 h 5"/>
                  <a:gd name="T14" fmla="*/ 4 w 7"/>
                  <a:gd name="T15" fmla="*/ 0 h 5"/>
                  <a:gd name="T16" fmla="*/ 3 w 7"/>
                  <a:gd name="T17" fmla="*/ 1 h 5"/>
                  <a:gd name="T18" fmla="*/ 0 w 7"/>
                  <a:gd name="T19" fmla="*/ 3 h 5"/>
                  <a:gd name="T20" fmla="*/ 0 w 7"/>
                  <a:gd name="T21" fmla="*/ 3 h 5"/>
                  <a:gd name="T22" fmla="*/ 0 w 7"/>
                  <a:gd name="T23" fmla="*/ 4 h 5"/>
                  <a:gd name="T24" fmla="*/ 1 w 7"/>
                  <a:gd name="T25" fmla="*/ 4 h 5"/>
                  <a:gd name="T26" fmla="*/ 1 w 7"/>
                  <a:gd name="T27" fmla="*/ 5 h 5"/>
                  <a:gd name="T28" fmla="*/ 1 w 7"/>
                  <a:gd name="T29" fmla="*/ 5 h 5"/>
                  <a:gd name="T30" fmla="*/ 1 w 7"/>
                  <a:gd name="T31" fmla="*/ 3 h 5"/>
                  <a:gd name="T32" fmla="*/ 1 w 7"/>
                  <a:gd name="T33" fmla="*/ 3 h 5"/>
                  <a:gd name="T34" fmla="*/ 2 w 7"/>
                  <a:gd name="T35" fmla="*/ 3 h 5"/>
                  <a:gd name="T36" fmla="*/ 5 w 7"/>
                  <a:gd name="T37" fmla="*/ 2 h 5"/>
                  <a:gd name="T38" fmla="*/ 7 w 7"/>
                  <a:gd name="T39" fmla="*/ 1 h 5"/>
                  <a:gd name="T40" fmla="*/ 7 w 7"/>
                  <a:gd name="T4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5">
                    <a:moveTo>
                      <a:pt x="7" y="1"/>
                    </a:moveTo>
                    <a:lnTo>
                      <a:pt x="7" y="0"/>
                    </a:lnTo>
                    <a:lnTo>
                      <a:pt x="7" y="0"/>
                    </a:lnTo>
                    <a:lnTo>
                      <a:pt x="7" y="0"/>
                    </a:lnTo>
                    <a:lnTo>
                      <a:pt x="6" y="0"/>
                    </a:lnTo>
                    <a:lnTo>
                      <a:pt x="4" y="0"/>
                    </a:lnTo>
                    <a:lnTo>
                      <a:pt x="4" y="0"/>
                    </a:lnTo>
                    <a:lnTo>
                      <a:pt x="4" y="0"/>
                    </a:lnTo>
                    <a:lnTo>
                      <a:pt x="3" y="1"/>
                    </a:lnTo>
                    <a:lnTo>
                      <a:pt x="0" y="3"/>
                    </a:lnTo>
                    <a:lnTo>
                      <a:pt x="0" y="3"/>
                    </a:lnTo>
                    <a:lnTo>
                      <a:pt x="0" y="4"/>
                    </a:lnTo>
                    <a:lnTo>
                      <a:pt x="1" y="4"/>
                    </a:lnTo>
                    <a:lnTo>
                      <a:pt x="1" y="5"/>
                    </a:lnTo>
                    <a:lnTo>
                      <a:pt x="1" y="5"/>
                    </a:lnTo>
                    <a:lnTo>
                      <a:pt x="1" y="3"/>
                    </a:lnTo>
                    <a:lnTo>
                      <a:pt x="1" y="3"/>
                    </a:lnTo>
                    <a:lnTo>
                      <a:pt x="2" y="3"/>
                    </a:lnTo>
                    <a:lnTo>
                      <a:pt x="5" y="2"/>
                    </a:lnTo>
                    <a:lnTo>
                      <a:pt x="7" y="1"/>
                    </a:lnTo>
                    <a:lnTo>
                      <a:pt x="7"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3" name="Freeform 1392">
                <a:extLst>
                  <a:ext uri="{FF2B5EF4-FFF2-40B4-BE49-F238E27FC236}">
                    <a16:creationId xmlns:a16="http://schemas.microsoft.com/office/drawing/2014/main" id="{F2234AF6-BDA2-4C22-88BB-13CE3AD0C5E8}"/>
                  </a:ext>
                </a:extLst>
              </p:cNvPr>
              <p:cNvSpPr>
                <a:spLocks/>
              </p:cNvSpPr>
              <p:nvPr/>
            </p:nvSpPr>
            <p:spPr bwMode="gray">
              <a:xfrm>
                <a:off x="5519650" y="3764266"/>
                <a:ext cx="7149" cy="4765"/>
              </a:xfrm>
              <a:custGeom>
                <a:avLst/>
                <a:gdLst>
                  <a:gd name="T0" fmla="*/ 6 w 6"/>
                  <a:gd name="T1" fmla="*/ 0 h 4"/>
                  <a:gd name="T2" fmla="*/ 6 w 6"/>
                  <a:gd name="T3" fmla="*/ 0 h 4"/>
                  <a:gd name="T4" fmla="*/ 5 w 6"/>
                  <a:gd name="T5" fmla="*/ 0 h 4"/>
                  <a:gd name="T6" fmla="*/ 5 w 6"/>
                  <a:gd name="T7" fmla="*/ 0 h 4"/>
                  <a:gd name="T8" fmla="*/ 1 w 6"/>
                  <a:gd name="T9" fmla="*/ 2 h 4"/>
                  <a:gd name="T10" fmla="*/ 1 w 6"/>
                  <a:gd name="T11" fmla="*/ 2 h 4"/>
                  <a:gd name="T12" fmla="*/ 1 w 6"/>
                  <a:gd name="T13" fmla="*/ 2 h 4"/>
                  <a:gd name="T14" fmla="*/ 0 w 6"/>
                  <a:gd name="T15" fmla="*/ 3 h 4"/>
                  <a:gd name="T16" fmla="*/ 0 w 6"/>
                  <a:gd name="T17" fmla="*/ 4 h 4"/>
                  <a:gd name="T18" fmla="*/ 0 w 6"/>
                  <a:gd name="T19" fmla="*/ 4 h 4"/>
                  <a:gd name="T20" fmla="*/ 1 w 6"/>
                  <a:gd name="T21" fmla="*/ 4 h 4"/>
                  <a:gd name="T22" fmla="*/ 3 w 6"/>
                  <a:gd name="T23" fmla="*/ 3 h 4"/>
                  <a:gd name="T24" fmla="*/ 4 w 6"/>
                  <a:gd name="T25" fmla="*/ 3 h 4"/>
                  <a:gd name="T26" fmla="*/ 5 w 6"/>
                  <a:gd name="T27" fmla="*/ 2 h 4"/>
                  <a:gd name="T28" fmla="*/ 5 w 6"/>
                  <a:gd name="T29" fmla="*/ 2 h 4"/>
                  <a:gd name="T30" fmla="*/ 6 w 6"/>
                  <a:gd name="T31" fmla="*/ 1 h 4"/>
                  <a:gd name="T32" fmla="*/ 6 w 6"/>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4">
                    <a:moveTo>
                      <a:pt x="6" y="0"/>
                    </a:moveTo>
                    <a:lnTo>
                      <a:pt x="6" y="0"/>
                    </a:lnTo>
                    <a:lnTo>
                      <a:pt x="5" y="0"/>
                    </a:lnTo>
                    <a:lnTo>
                      <a:pt x="5" y="0"/>
                    </a:lnTo>
                    <a:lnTo>
                      <a:pt x="1" y="2"/>
                    </a:lnTo>
                    <a:lnTo>
                      <a:pt x="1" y="2"/>
                    </a:lnTo>
                    <a:lnTo>
                      <a:pt x="1" y="2"/>
                    </a:lnTo>
                    <a:lnTo>
                      <a:pt x="0" y="3"/>
                    </a:lnTo>
                    <a:lnTo>
                      <a:pt x="0" y="4"/>
                    </a:lnTo>
                    <a:lnTo>
                      <a:pt x="0" y="4"/>
                    </a:lnTo>
                    <a:lnTo>
                      <a:pt x="1" y="4"/>
                    </a:lnTo>
                    <a:lnTo>
                      <a:pt x="3" y="3"/>
                    </a:lnTo>
                    <a:lnTo>
                      <a:pt x="4" y="3"/>
                    </a:lnTo>
                    <a:lnTo>
                      <a:pt x="5" y="2"/>
                    </a:lnTo>
                    <a:lnTo>
                      <a:pt x="5" y="2"/>
                    </a:lnTo>
                    <a:lnTo>
                      <a:pt x="6" y="1"/>
                    </a:lnTo>
                    <a:lnTo>
                      <a:pt x="6"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8" name="Gruppieren 7">
              <a:extLst>
                <a:ext uri="{FF2B5EF4-FFF2-40B4-BE49-F238E27FC236}">
                  <a16:creationId xmlns:a16="http://schemas.microsoft.com/office/drawing/2014/main" id="{FF015D03-6B66-4189-A29A-CC336090FB2E}"/>
                </a:ext>
              </a:extLst>
            </p:cNvPr>
            <p:cNvGrpSpPr/>
            <p:nvPr userDrawn="1"/>
          </p:nvGrpSpPr>
          <p:grpSpPr>
            <a:xfrm>
              <a:off x="8403392" y="2626688"/>
              <a:ext cx="669482" cy="1564856"/>
              <a:chOff x="8403392" y="2626688"/>
              <a:chExt cx="669482" cy="1564856"/>
            </a:xfrm>
            <a:grpFill/>
          </p:grpSpPr>
          <p:sp>
            <p:nvSpPr>
              <p:cNvPr id="1426" name="Freeform 55">
                <a:extLst>
                  <a:ext uri="{FF2B5EF4-FFF2-40B4-BE49-F238E27FC236}">
                    <a16:creationId xmlns:a16="http://schemas.microsoft.com/office/drawing/2014/main" id="{9CD02A53-7641-4959-AB7A-B2AFC4020733}"/>
                  </a:ext>
                </a:extLst>
              </p:cNvPr>
              <p:cNvSpPr>
                <a:spLocks/>
              </p:cNvSpPr>
              <p:nvPr/>
            </p:nvSpPr>
            <p:spPr bwMode="gray">
              <a:xfrm>
                <a:off x="8840008" y="3671002"/>
                <a:ext cx="25873" cy="42031"/>
              </a:xfrm>
              <a:custGeom>
                <a:avLst/>
                <a:gdLst>
                  <a:gd name="T0" fmla="*/ 6 w 8"/>
                  <a:gd name="T1" fmla="*/ 2 h 13"/>
                  <a:gd name="T2" fmla="*/ 4 w 8"/>
                  <a:gd name="T3" fmla="*/ 1 h 13"/>
                  <a:gd name="T4" fmla="*/ 3 w 8"/>
                  <a:gd name="T5" fmla="*/ 0 h 13"/>
                  <a:gd name="T6" fmla="*/ 1 w 8"/>
                  <a:gd name="T7" fmla="*/ 2 h 13"/>
                  <a:gd name="T8" fmla="*/ 3 w 8"/>
                  <a:gd name="T9" fmla="*/ 3 h 13"/>
                  <a:gd name="T10" fmla="*/ 3 w 8"/>
                  <a:gd name="T11" fmla="*/ 5 h 13"/>
                  <a:gd name="T12" fmla="*/ 1 w 8"/>
                  <a:gd name="T13" fmla="*/ 5 h 13"/>
                  <a:gd name="T14" fmla="*/ 0 w 8"/>
                  <a:gd name="T15" fmla="*/ 7 h 13"/>
                  <a:gd name="T16" fmla="*/ 1 w 8"/>
                  <a:gd name="T17" fmla="*/ 10 h 13"/>
                  <a:gd name="T18" fmla="*/ 4 w 8"/>
                  <a:gd name="T19" fmla="*/ 11 h 13"/>
                  <a:gd name="T20" fmla="*/ 7 w 8"/>
                  <a:gd name="T21" fmla="*/ 13 h 13"/>
                  <a:gd name="T22" fmla="*/ 8 w 8"/>
                  <a:gd name="T23" fmla="*/ 12 h 13"/>
                  <a:gd name="T24" fmla="*/ 5 w 8"/>
                  <a:gd name="T25" fmla="*/ 10 h 13"/>
                  <a:gd name="T26" fmla="*/ 5 w 8"/>
                  <a:gd name="T27" fmla="*/ 8 h 13"/>
                  <a:gd name="T28" fmla="*/ 7 w 8"/>
                  <a:gd name="T29" fmla="*/ 7 h 13"/>
                  <a:gd name="T30" fmla="*/ 8 w 8"/>
                  <a:gd name="T31" fmla="*/ 5 h 13"/>
                  <a:gd name="T32" fmla="*/ 8 w 8"/>
                  <a:gd name="T33" fmla="*/ 4 h 13"/>
                  <a:gd name="T34" fmla="*/ 6 w 8"/>
                  <a:gd name="T3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2"/>
                    </a:moveTo>
                    <a:lnTo>
                      <a:pt x="4" y="1"/>
                    </a:lnTo>
                    <a:lnTo>
                      <a:pt x="3" y="0"/>
                    </a:lnTo>
                    <a:lnTo>
                      <a:pt x="1" y="2"/>
                    </a:lnTo>
                    <a:lnTo>
                      <a:pt x="3" y="3"/>
                    </a:lnTo>
                    <a:lnTo>
                      <a:pt x="3" y="5"/>
                    </a:lnTo>
                    <a:lnTo>
                      <a:pt x="1" y="5"/>
                    </a:lnTo>
                    <a:lnTo>
                      <a:pt x="0" y="7"/>
                    </a:lnTo>
                    <a:lnTo>
                      <a:pt x="1" y="10"/>
                    </a:lnTo>
                    <a:lnTo>
                      <a:pt x="4" y="11"/>
                    </a:lnTo>
                    <a:lnTo>
                      <a:pt x="7" y="13"/>
                    </a:lnTo>
                    <a:lnTo>
                      <a:pt x="8" y="12"/>
                    </a:lnTo>
                    <a:lnTo>
                      <a:pt x="5" y="10"/>
                    </a:lnTo>
                    <a:lnTo>
                      <a:pt x="5" y="8"/>
                    </a:lnTo>
                    <a:lnTo>
                      <a:pt x="7" y="7"/>
                    </a:lnTo>
                    <a:lnTo>
                      <a:pt x="8" y="5"/>
                    </a:lnTo>
                    <a:lnTo>
                      <a:pt x="8" y="4"/>
                    </a:lnTo>
                    <a:lnTo>
                      <a:pt x="6"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7" name="Freeform 163">
                <a:extLst>
                  <a:ext uri="{FF2B5EF4-FFF2-40B4-BE49-F238E27FC236}">
                    <a16:creationId xmlns:a16="http://schemas.microsoft.com/office/drawing/2014/main" id="{05FB71D6-CA72-4E5E-BD59-1A93F5F76D5C}"/>
                  </a:ext>
                </a:extLst>
              </p:cNvPr>
              <p:cNvSpPr>
                <a:spLocks/>
              </p:cNvSpPr>
              <p:nvPr/>
            </p:nvSpPr>
            <p:spPr bwMode="gray">
              <a:xfrm>
                <a:off x="8584506" y="4168911"/>
                <a:ext cx="19407" cy="22633"/>
              </a:xfrm>
              <a:custGeom>
                <a:avLst/>
                <a:gdLst>
                  <a:gd name="T0" fmla="*/ 6 w 6"/>
                  <a:gd name="T1" fmla="*/ 7 h 7"/>
                  <a:gd name="T2" fmla="*/ 5 w 6"/>
                  <a:gd name="T3" fmla="*/ 2 h 7"/>
                  <a:gd name="T4" fmla="*/ 3 w 6"/>
                  <a:gd name="T5" fmla="*/ 1 h 7"/>
                  <a:gd name="T6" fmla="*/ 1 w 6"/>
                  <a:gd name="T7" fmla="*/ 0 h 7"/>
                  <a:gd name="T8" fmla="*/ 0 w 6"/>
                  <a:gd name="T9" fmla="*/ 5 h 7"/>
                  <a:gd name="T10" fmla="*/ 1 w 6"/>
                  <a:gd name="T11" fmla="*/ 6 h 7"/>
                  <a:gd name="T12" fmla="*/ 4 w 6"/>
                  <a:gd name="T13" fmla="*/ 7 h 7"/>
                  <a:gd name="T14" fmla="*/ 6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6" y="7"/>
                    </a:moveTo>
                    <a:lnTo>
                      <a:pt x="5" y="2"/>
                    </a:lnTo>
                    <a:lnTo>
                      <a:pt x="3" y="1"/>
                    </a:lnTo>
                    <a:lnTo>
                      <a:pt x="1" y="0"/>
                    </a:lnTo>
                    <a:lnTo>
                      <a:pt x="0" y="5"/>
                    </a:lnTo>
                    <a:lnTo>
                      <a:pt x="1" y="6"/>
                    </a:lnTo>
                    <a:lnTo>
                      <a:pt x="4" y="7"/>
                    </a:lnTo>
                    <a:lnTo>
                      <a:pt x="6"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8" name="Freeform 239">
                <a:extLst>
                  <a:ext uri="{FF2B5EF4-FFF2-40B4-BE49-F238E27FC236}">
                    <a16:creationId xmlns:a16="http://schemas.microsoft.com/office/drawing/2014/main" id="{D71D90A3-915B-4E6B-B781-0BD483F9228E}"/>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9" name="Freeform 240">
                <a:extLst>
                  <a:ext uri="{FF2B5EF4-FFF2-40B4-BE49-F238E27FC236}">
                    <a16:creationId xmlns:a16="http://schemas.microsoft.com/office/drawing/2014/main" id="{9C73C394-7BF0-40C3-B3EC-1FD559AD7450}"/>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0" name="Freeform 241">
                <a:extLst>
                  <a:ext uri="{FF2B5EF4-FFF2-40B4-BE49-F238E27FC236}">
                    <a16:creationId xmlns:a16="http://schemas.microsoft.com/office/drawing/2014/main" id="{4732B338-6A3A-4C6D-97C0-92E70FC91242}"/>
                  </a:ext>
                </a:extLst>
              </p:cNvPr>
              <p:cNvSpPr>
                <a:spLocks/>
              </p:cNvSpPr>
              <p:nvPr/>
            </p:nvSpPr>
            <p:spPr bwMode="gray">
              <a:xfrm>
                <a:off x="8759154" y="3919956"/>
                <a:ext cx="45278" cy="93764"/>
              </a:xfrm>
              <a:custGeom>
                <a:avLst/>
                <a:gdLst>
                  <a:gd name="T0" fmla="*/ 0 w 14"/>
                  <a:gd name="T1" fmla="*/ 29 h 29"/>
                  <a:gd name="T2" fmla="*/ 2 w 14"/>
                  <a:gd name="T3" fmla="*/ 28 h 29"/>
                  <a:gd name="T4" fmla="*/ 5 w 14"/>
                  <a:gd name="T5" fmla="*/ 23 h 29"/>
                  <a:gd name="T6" fmla="*/ 9 w 14"/>
                  <a:gd name="T7" fmla="*/ 19 h 29"/>
                  <a:gd name="T8" fmla="*/ 9 w 14"/>
                  <a:gd name="T9" fmla="*/ 18 h 29"/>
                  <a:gd name="T10" fmla="*/ 12 w 14"/>
                  <a:gd name="T11" fmla="*/ 15 h 29"/>
                  <a:gd name="T12" fmla="*/ 12 w 14"/>
                  <a:gd name="T13" fmla="*/ 13 h 29"/>
                  <a:gd name="T14" fmla="*/ 12 w 14"/>
                  <a:gd name="T15" fmla="*/ 6 h 29"/>
                  <a:gd name="T16" fmla="*/ 12 w 14"/>
                  <a:gd name="T17" fmla="*/ 5 h 29"/>
                  <a:gd name="T18" fmla="*/ 14 w 14"/>
                  <a:gd name="T19" fmla="*/ 4 h 29"/>
                  <a:gd name="T20" fmla="*/ 14 w 14"/>
                  <a:gd name="T21" fmla="*/ 1 h 29"/>
                  <a:gd name="T22" fmla="*/ 12 w 14"/>
                  <a:gd name="T23" fmla="*/ 0 h 29"/>
                  <a:gd name="T24" fmla="*/ 11 w 14"/>
                  <a:gd name="T25" fmla="*/ 2 h 29"/>
                  <a:gd name="T26" fmla="*/ 8 w 14"/>
                  <a:gd name="T27" fmla="*/ 1 h 29"/>
                  <a:gd name="T28" fmla="*/ 3 w 14"/>
                  <a:gd name="T29" fmla="*/ 8 h 29"/>
                  <a:gd name="T30" fmla="*/ 1 w 14"/>
                  <a:gd name="T31" fmla="*/ 11 h 29"/>
                  <a:gd name="T32" fmla="*/ 0 w 14"/>
                  <a:gd name="T33" fmla="*/ 14 h 29"/>
                  <a:gd name="T34" fmla="*/ 1 w 14"/>
                  <a:gd name="T35" fmla="*/ 17 h 29"/>
                  <a:gd name="T36" fmla="*/ 0 w 14"/>
                  <a:gd name="T37" fmla="*/ 19 h 29"/>
                  <a:gd name="T38" fmla="*/ 0 w 14"/>
                  <a:gd name="T39" fmla="*/ 21 h 29"/>
                  <a:gd name="T40" fmla="*/ 1 w 14"/>
                  <a:gd name="T41" fmla="*/ 22 h 29"/>
                  <a:gd name="T42" fmla="*/ 1 w 14"/>
                  <a:gd name="T43" fmla="*/ 25 h 29"/>
                  <a:gd name="T44" fmla="*/ 2 w 14"/>
                  <a:gd name="T45" fmla="*/ 25 h 29"/>
                  <a:gd name="T46" fmla="*/ 2 w 14"/>
                  <a:gd name="T47" fmla="*/ 26 h 29"/>
                  <a:gd name="T48" fmla="*/ 0 w 14"/>
                  <a:gd name="T4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9">
                    <a:moveTo>
                      <a:pt x="0" y="29"/>
                    </a:moveTo>
                    <a:lnTo>
                      <a:pt x="2" y="28"/>
                    </a:lnTo>
                    <a:lnTo>
                      <a:pt x="5" y="23"/>
                    </a:lnTo>
                    <a:lnTo>
                      <a:pt x="9" y="19"/>
                    </a:lnTo>
                    <a:lnTo>
                      <a:pt x="9" y="18"/>
                    </a:lnTo>
                    <a:lnTo>
                      <a:pt x="12" y="15"/>
                    </a:lnTo>
                    <a:lnTo>
                      <a:pt x="12" y="13"/>
                    </a:lnTo>
                    <a:lnTo>
                      <a:pt x="12" y="6"/>
                    </a:lnTo>
                    <a:lnTo>
                      <a:pt x="12" y="5"/>
                    </a:lnTo>
                    <a:lnTo>
                      <a:pt x="14" y="4"/>
                    </a:lnTo>
                    <a:lnTo>
                      <a:pt x="14" y="1"/>
                    </a:lnTo>
                    <a:lnTo>
                      <a:pt x="12" y="0"/>
                    </a:lnTo>
                    <a:lnTo>
                      <a:pt x="11" y="2"/>
                    </a:lnTo>
                    <a:lnTo>
                      <a:pt x="8" y="1"/>
                    </a:lnTo>
                    <a:lnTo>
                      <a:pt x="3" y="8"/>
                    </a:lnTo>
                    <a:lnTo>
                      <a:pt x="1" y="11"/>
                    </a:lnTo>
                    <a:lnTo>
                      <a:pt x="0" y="14"/>
                    </a:lnTo>
                    <a:lnTo>
                      <a:pt x="1" y="17"/>
                    </a:lnTo>
                    <a:lnTo>
                      <a:pt x="0" y="19"/>
                    </a:lnTo>
                    <a:lnTo>
                      <a:pt x="0" y="21"/>
                    </a:lnTo>
                    <a:lnTo>
                      <a:pt x="1" y="22"/>
                    </a:lnTo>
                    <a:lnTo>
                      <a:pt x="1" y="25"/>
                    </a:lnTo>
                    <a:lnTo>
                      <a:pt x="2" y="25"/>
                    </a:lnTo>
                    <a:lnTo>
                      <a:pt x="2" y="26"/>
                    </a:lnTo>
                    <a:lnTo>
                      <a:pt x="0" y="29"/>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1" name="Freeform 477">
                <a:extLst>
                  <a:ext uri="{FF2B5EF4-FFF2-40B4-BE49-F238E27FC236}">
                    <a16:creationId xmlns:a16="http://schemas.microsoft.com/office/drawing/2014/main" id="{BE27B48A-6B31-4B3B-8D86-CD6556D66782}"/>
                  </a:ext>
                </a:extLst>
              </p:cNvPr>
              <p:cNvSpPr>
                <a:spLocks/>
              </p:cNvSpPr>
              <p:nvPr/>
            </p:nvSpPr>
            <p:spPr bwMode="gray">
              <a:xfrm>
                <a:off x="8403392" y="2626688"/>
                <a:ext cx="669482" cy="1532521"/>
              </a:xfrm>
              <a:custGeom>
                <a:avLst/>
                <a:gdLst>
                  <a:gd name="T0" fmla="*/ 4 w 207"/>
                  <a:gd name="T1" fmla="*/ 387 h 474"/>
                  <a:gd name="T2" fmla="*/ 7 w 207"/>
                  <a:gd name="T3" fmla="*/ 390 h 474"/>
                  <a:gd name="T4" fmla="*/ 12 w 207"/>
                  <a:gd name="T5" fmla="*/ 403 h 474"/>
                  <a:gd name="T6" fmla="*/ 16 w 207"/>
                  <a:gd name="T7" fmla="*/ 424 h 474"/>
                  <a:gd name="T8" fmla="*/ 26 w 207"/>
                  <a:gd name="T9" fmla="*/ 444 h 474"/>
                  <a:gd name="T10" fmla="*/ 26 w 207"/>
                  <a:gd name="T11" fmla="*/ 460 h 474"/>
                  <a:gd name="T12" fmla="*/ 30 w 207"/>
                  <a:gd name="T13" fmla="*/ 473 h 474"/>
                  <a:gd name="T14" fmla="*/ 49 w 207"/>
                  <a:gd name="T15" fmla="*/ 462 h 474"/>
                  <a:gd name="T16" fmla="*/ 66 w 207"/>
                  <a:gd name="T17" fmla="*/ 452 h 474"/>
                  <a:gd name="T18" fmla="*/ 82 w 207"/>
                  <a:gd name="T19" fmla="*/ 428 h 474"/>
                  <a:gd name="T20" fmla="*/ 87 w 207"/>
                  <a:gd name="T21" fmla="*/ 406 h 474"/>
                  <a:gd name="T22" fmla="*/ 87 w 207"/>
                  <a:gd name="T23" fmla="*/ 398 h 474"/>
                  <a:gd name="T24" fmla="*/ 83 w 207"/>
                  <a:gd name="T25" fmla="*/ 384 h 474"/>
                  <a:gd name="T26" fmla="*/ 79 w 207"/>
                  <a:gd name="T27" fmla="*/ 378 h 474"/>
                  <a:gd name="T28" fmla="*/ 101 w 207"/>
                  <a:gd name="T29" fmla="*/ 370 h 474"/>
                  <a:gd name="T30" fmla="*/ 112 w 207"/>
                  <a:gd name="T31" fmla="*/ 359 h 474"/>
                  <a:gd name="T32" fmla="*/ 98 w 207"/>
                  <a:gd name="T33" fmla="*/ 358 h 474"/>
                  <a:gd name="T34" fmla="*/ 83 w 207"/>
                  <a:gd name="T35" fmla="*/ 352 h 474"/>
                  <a:gd name="T36" fmla="*/ 97 w 207"/>
                  <a:gd name="T37" fmla="*/ 352 h 474"/>
                  <a:gd name="T38" fmla="*/ 107 w 207"/>
                  <a:gd name="T39" fmla="*/ 356 h 474"/>
                  <a:gd name="T40" fmla="*/ 114 w 207"/>
                  <a:gd name="T41" fmla="*/ 328 h 474"/>
                  <a:gd name="T42" fmla="*/ 102 w 207"/>
                  <a:gd name="T43" fmla="*/ 318 h 474"/>
                  <a:gd name="T44" fmla="*/ 89 w 207"/>
                  <a:gd name="T45" fmla="*/ 332 h 474"/>
                  <a:gd name="T46" fmla="*/ 92 w 207"/>
                  <a:gd name="T47" fmla="*/ 326 h 474"/>
                  <a:gd name="T48" fmla="*/ 95 w 207"/>
                  <a:gd name="T49" fmla="*/ 306 h 474"/>
                  <a:gd name="T50" fmla="*/ 99 w 207"/>
                  <a:gd name="T51" fmla="*/ 283 h 474"/>
                  <a:gd name="T52" fmla="*/ 98 w 207"/>
                  <a:gd name="T53" fmla="*/ 254 h 474"/>
                  <a:gd name="T54" fmla="*/ 106 w 207"/>
                  <a:gd name="T55" fmla="*/ 245 h 474"/>
                  <a:gd name="T56" fmla="*/ 113 w 207"/>
                  <a:gd name="T57" fmla="*/ 243 h 474"/>
                  <a:gd name="T58" fmla="*/ 118 w 207"/>
                  <a:gd name="T59" fmla="*/ 233 h 474"/>
                  <a:gd name="T60" fmla="*/ 130 w 207"/>
                  <a:gd name="T61" fmla="*/ 221 h 474"/>
                  <a:gd name="T62" fmla="*/ 146 w 207"/>
                  <a:gd name="T63" fmla="*/ 212 h 474"/>
                  <a:gd name="T64" fmla="*/ 160 w 207"/>
                  <a:gd name="T65" fmla="*/ 191 h 474"/>
                  <a:gd name="T66" fmla="*/ 165 w 207"/>
                  <a:gd name="T67" fmla="*/ 184 h 474"/>
                  <a:gd name="T68" fmla="*/ 159 w 207"/>
                  <a:gd name="T69" fmla="*/ 171 h 474"/>
                  <a:gd name="T70" fmla="*/ 164 w 207"/>
                  <a:gd name="T71" fmla="*/ 152 h 474"/>
                  <a:gd name="T72" fmla="*/ 172 w 207"/>
                  <a:gd name="T73" fmla="*/ 145 h 474"/>
                  <a:gd name="T74" fmla="*/ 177 w 207"/>
                  <a:gd name="T75" fmla="*/ 142 h 474"/>
                  <a:gd name="T76" fmla="*/ 181 w 207"/>
                  <a:gd name="T77" fmla="*/ 133 h 474"/>
                  <a:gd name="T78" fmla="*/ 191 w 207"/>
                  <a:gd name="T79" fmla="*/ 137 h 474"/>
                  <a:gd name="T80" fmla="*/ 205 w 207"/>
                  <a:gd name="T81" fmla="*/ 130 h 474"/>
                  <a:gd name="T82" fmla="*/ 198 w 207"/>
                  <a:gd name="T83" fmla="*/ 85 h 474"/>
                  <a:gd name="T84" fmla="*/ 198 w 207"/>
                  <a:gd name="T85" fmla="*/ 53 h 474"/>
                  <a:gd name="T86" fmla="*/ 152 w 207"/>
                  <a:gd name="T87" fmla="*/ 1 h 474"/>
                  <a:gd name="T88" fmla="*/ 145 w 207"/>
                  <a:gd name="T89" fmla="*/ 8 h 474"/>
                  <a:gd name="T90" fmla="*/ 142 w 207"/>
                  <a:gd name="T91" fmla="*/ 28 h 474"/>
                  <a:gd name="T92" fmla="*/ 113 w 207"/>
                  <a:gd name="T93" fmla="*/ 34 h 474"/>
                  <a:gd name="T94" fmla="*/ 97 w 207"/>
                  <a:gd name="T95" fmla="*/ 43 h 474"/>
                  <a:gd name="T96" fmla="*/ 80 w 207"/>
                  <a:gd name="T97" fmla="*/ 72 h 474"/>
                  <a:gd name="T98" fmla="*/ 70 w 207"/>
                  <a:gd name="T99" fmla="*/ 105 h 474"/>
                  <a:gd name="T100" fmla="*/ 56 w 207"/>
                  <a:gd name="T101" fmla="*/ 129 h 474"/>
                  <a:gd name="T102" fmla="*/ 47 w 207"/>
                  <a:gd name="T103" fmla="*/ 185 h 474"/>
                  <a:gd name="T104" fmla="*/ 30 w 207"/>
                  <a:gd name="T105" fmla="*/ 201 h 474"/>
                  <a:gd name="T106" fmla="*/ 19 w 207"/>
                  <a:gd name="T107" fmla="*/ 234 h 474"/>
                  <a:gd name="T108" fmla="*/ 16 w 207"/>
                  <a:gd name="T109" fmla="*/ 256 h 474"/>
                  <a:gd name="T110" fmla="*/ 24 w 207"/>
                  <a:gd name="T111" fmla="*/ 299 h 474"/>
                  <a:gd name="T112" fmla="*/ 21 w 207"/>
                  <a:gd name="T113" fmla="*/ 330 h 474"/>
                  <a:gd name="T114" fmla="*/ 9 w 207"/>
                  <a:gd name="T115" fmla="*/ 35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474">
                    <a:moveTo>
                      <a:pt x="1" y="365"/>
                    </a:moveTo>
                    <a:lnTo>
                      <a:pt x="0" y="369"/>
                    </a:lnTo>
                    <a:lnTo>
                      <a:pt x="0" y="372"/>
                    </a:lnTo>
                    <a:lnTo>
                      <a:pt x="1" y="384"/>
                    </a:lnTo>
                    <a:lnTo>
                      <a:pt x="2" y="385"/>
                    </a:lnTo>
                    <a:lnTo>
                      <a:pt x="3" y="385"/>
                    </a:lnTo>
                    <a:lnTo>
                      <a:pt x="4" y="387"/>
                    </a:lnTo>
                    <a:lnTo>
                      <a:pt x="4" y="389"/>
                    </a:lnTo>
                    <a:lnTo>
                      <a:pt x="4" y="390"/>
                    </a:lnTo>
                    <a:lnTo>
                      <a:pt x="5" y="388"/>
                    </a:lnTo>
                    <a:lnTo>
                      <a:pt x="6" y="386"/>
                    </a:lnTo>
                    <a:lnTo>
                      <a:pt x="7" y="387"/>
                    </a:lnTo>
                    <a:lnTo>
                      <a:pt x="6" y="390"/>
                    </a:lnTo>
                    <a:lnTo>
                      <a:pt x="7" y="390"/>
                    </a:lnTo>
                    <a:lnTo>
                      <a:pt x="8" y="391"/>
                    </a:lnTo>
                    <a:lnTo>
                      <a:pt x="6" y="392"/>
                    </a:lnTo>
                    <a:lnTo>
                      <a:pt x="5" y="395"/>
                    </a:lnTo>
                    <a:lnTo>
                      <a:pt x="9" y="396"/>
                    </a:lnTo>
                    <a:lnTo>
                      <a:pt x="10" y="399"/>
                    </a:lnTo>
                    <a:lnTo>
                      <a:pt x="9" y="404"/>
                    </a:lnTo>
                    <a:lnTo>
                      <a:pt x="12" y="403"/>
                    </a:lnTo>
                    <a:lnTo>
                      <a:pt x="13" y="406"/>
                    </a:lnTo>
                    <a:lnTo>
                      <a:pt x="11" y="409"/>
                    </a:lnTo>
                    <a:lnTo>
                      <a:pt x="12" y="413"/>
                    </a:lnTo>
                    <a:lnTo>
                      <a:pt x="11" y="417"/>
                    </a:lnTo>
                    <a:lnTo>
                      <a:pt x="14" y="417"/>
                    </a:lnTo>
                    <a:lnTo>
                      <a:pt x="15" y="421"/>
                    </a:lnTo>
                    <a:lnTo>
                      <a:pt x="16" y="424"/>
                    </a:lnTo>
                    <a:lnTo>
                      <a:pt x="18" y="430"/>
                    </a:lnTo>
                    <a:lnTo>
                      <a:pt x="21" y="432"/>
                    </a:lnTo>
                    <a:lnTo>
                      <a:pt x="23" y="436"/>
                    </a:lnTo>
                    <a:lnTo>
                      <a:pt x="26" y="438"/>
                    </a:lnTo>
                    <a:lnTo>
                      <a:pt x="28" y="441"/>
                    </a:lnTo>
                    <a:lnTo>
                      <a:pt x="28" y="443"/>
                    </a:lnTo>
                    <a:lnTo>
                      <a:pt x="26" y="444"/>
                    </a:lnTo>
                    <a:lnTo>
                      <a:pt x="24" y="444"/>
                    </a:lnTo>
                    <a:lnTo>
                      <a:pt x="23" y="445"/>
                    </a:lnTo>
                    <a:lnTo>
                      <a:pt x="26" y="449"/>
                    </a:lnTo>
                    <a:lnTo>
                      <a:pt x="23" y="449"/>
                    </a:lnTo>
                    <a:lnTo>
                      <a:pt x="22" y="448"/>
                    </a:lnTo>
                    <a:lnTo>
                      <a:pt x="21" y="451"/>
                    </a:lnTo>
                    <a:lnTo>
                      <a:pt x="26" y="460"/>
                    </a:lnTo>
                    <a:lnTo>
                      <a:pt x="28" y="464"/>
                    </a:lnTo>
                    <a:lnTo>
                      <a:pt x="29" y="466"/>
                    </a:lnTo>
                    <a:lnTo>
                      <a:pt x="28" y="468"/>
                    </a:lnTo>
                    <a:lnTo>
                      <a:pt x="28" y="471"/>
                    </a:lnTo>
                    <a:lnTo>
                      <a:pt x="27" y="471"/>
                    </a:lnTo>
                    <a:lnTo>
                      <a:pt x="27" y="473"/>
                    </a:lnTo>
                    <a:lnTo>
                      <a:pt x="30" y="473"/>
                    </a:lnTo>
                    <a:lnTo>
                      <a:pt x="34" y="474"/>
                    </a:lnTo>
                    <a:lnTo>
                      <a:pt x="39" y="472"/>
                    </a:lnTo>
                    <a:lnTo>
                      <a:pt x="44" y="472"/>
                    </a:lnTo>
                    <a:lnTo>
                      <a:pt x="47" y="473"/>
                    </a:lnTo>
                    <a:lnTo>
                      <a:pt x="48" y="472"/>
                    </a:lnTo>
                    <a:lnTo>
                      <a:pt x="49" y="468"/>
                    </a:lnTo>
                    <a:lnTo>
                      <a:pt x="49" y="462"/>
                    </a:lnTo>
                    <a:lnTo>
                      <a:pt x="50" y="458"/>
                    </a:lnTo>
                    <a:lnTo>
                      <a:pt x="52" y="454"/>
                    </a:lnTo>
                    <a:lnTo>
                      <a:pt x="54" y="455"/>
                    </a:lnTo>
                    <a:lnTo>
                      <a:pt x="56" y="452"/>
                    </a:lnTo>
                    <a:lnTo>
                      <a:pt x="59" y="451"/>
                    </a:lnTo>
                    <a:lnTo>
                      <a:pt x="63" y="451"/>
                    </a:lnTo>
                    <a:lnTo>
                      <a:pt x="66" y="452"/>
                    </a:lnTo>
                    <a:lnTo>
                      <a:pt x="69" y="451"/>
                    </a:lnTo>
                    <a:lnTo>
                      <a:pt x="72" y="452"/>
                    </a:lnTo>
                    <a:lnTo>
                      <a:pt x="75" y="452"/>
                    </a:lnTo>
                    <a:lnTo>
                      <a:pt x="77" y="446"/>
                    </a:lnTo>
                    <a:lnTo>
                      <a:pt x="79" y="440"/>
                    </a:lnTo>
                    <a:lnTo>
                      <a:pt x="82" y="435"/>
                    </a:lnTo>
                    <a:lnTo>
                      <a:pt x="82" y="428"/>
                    </a:lnTo>
                    <a:lnTo>
                      <a:pt x="84" y="425"/>
                    </a:lnTo>
                    <a:lnTo>
                      <a:pt x="83" y="421"/>
                    </a:lnTo>
                    <a:lnTo>
                      <a:pt x="84" y="418"/>
                    </a:lnTo>
                    <a:lnTo>
                      <a:pt x="86" y="414"/>
                    </a:lnTo>
                    <a:lnTo>
                      <a:pt x="86" y="412"/>
                    </a:lnTo>
                    <a:lnTo>
                      <a:pt x="85" y="409"/>
                    </a:lnTo>
                    <a:lnTo>
                      <a:pt x="87" y="406"/>
                    </a:lnTo>
                    <a:lnTo>
                      <a:pt x="86" y="404"/>
                    </a:lnTo>
                    <a:lnTo>
                      <a:pt x="84" y="402"/>
                    </a:lnTo>
                    <a:lnTo>
                      <a:pt x="84" y="400"/>
                    </a:lnTo>
                    <a:lnTo>
                      <a:pt x="84" y="399"/>
                    </a:lnTo>
                    <a:lnTo>
                      <a:pt x="86" y="400"/>
                    </a:lnTo>
                    <a:lnTo>
                      <a:pt x="88" y="400"/>
                    </a:lnTo>
                    <a:lnTo>
                      <a:pt x="87" y="398"/>
                    </a:lnTo>
                    <a:lnTo>
                      <a:pt x="87" y="397"/>
                    </a:lnTo>
                    <a:lnTo>
                      <a:pt x="88" y="395"/>
                    </a:lnTo>
                    <a:lnTo>
                      <a:pt x="88" y="393"/>
                    </a:lnTo>
                    <a:lnTo>
                      <a:pt x="88" y="389"/>
                    </a:lnTo>
                    <a:lnTo>
                      <a:pt x="88" y="387"/>
                    </a:lnTo>
                    <a:lnTo>
                      <a:pt x="86" y="385"/>
                    </a:lnTo>
                    <a:lnTo>
                      <a:pt x="83" y="384"/>
                    </a:lnTo>
                    <a:lnTo>
                      <a:pt x="84" y="384"/>
                    </a:lnTo>
                    <a:lnTo>
                      <a:pt x="86" y="384"/>
                    </a:lnTo>
                    <a:lnTo>
                      <a:pt x="89" y="384"/>
                    </a:lnTo>
                    <a:lnTo>
                      <a:pt x="90" y="383"/>
                    </a:lnTo>
                    <a:lnTo>
                      <a:pt x="87" y="380"/>
                    </a:lnTo>
                    <a:lnTo>
                      <a:pt x="79" y="379"/>
                    </a:lnTo>
                    <a:lnTo>
                      <a:pt x="79" y="378"/>
                    </a:lnTo>
                    <a:lnTo>
                      <a:pt x="86" y="378"/>
                    </a:lnTo>
                    <a:lnTo>
                      <a:pt x="90" y="379"/>
                    </a:lnTo>
                    <a:lnTo>
                      <a:pt x="92" y="378"/>
                    </a:lnTo>
                    <a:lnTo>
                      <a:pt x="92" y="375"/>
                    </a:lnTo>
                    <a:lnTo>
                      <a:pt x="96" y="375"/>
                    </a:lnTo>
                    <a:lnTo>
                      <a:pt x="100" y="371"/>
                    </a:lnTo>
                    <a:lnTo>
                      <a:pt x="101" y="370"/>
                    </a:lnTo>
                    <a:lnTo>
                      <a:pt x="101" y="366"/>
                    </a:lnTo>
                    <a:lnTo>
                      <a:pt x="103" y="367"/>
                    </a:lnTo>
                    <a:lnTo>
                      <a:pt x="103" y="370"/>
                    </a:lnTo>
                    <a:lnTo>
                      <a:pt x="107" y="370"/>
                    </a:lnTo>
                    <a:lnTo>
                      <a:pt x="109" y="366"/>
                    </a:lnTo>
                    <a:lnTo>
                      <a:pt x="113" y="363"/>
                    </a:lnTo>
                    <a:lnTo>
                      <a:pt x="112" y="359"/>
                    </a:lnTo>
                    <a:lnTo>
                      <a:pt x="114" y="361"/>
                    </a:lnTo>
                    <a:lnTo>
                      <a:pt x="116" y="361"/>
                    </a:lnTo>
                    <a:lnTo>
                      <a:pt x="116" y="359"/>
                    </a:lnTo>
                    <a:lnTo>
                      <a:pt x="117" y="357"/>
                    </a:lnTo>
                    <a:lnTo>
                      <a:pt x="117" y="356"/>
                    </a:lnTo>
                    <a:lnTo>
                      <a:pt x="102" y="359"/>
                    </a:lnTo>
                    <a:lnTo>
                      <a:pt x="98" y="358"/>
                    </a:lnTo>
                    <a:lnTo>
                      <a:pt x="97" y="359"/>
                    </a:lnTo>
                    <a:lnTo>
                      <a:pt x="96" y="358"/>
                    </a:lnTo>
                    <a:lnTo>
                      <a:pt x="95" y="356"/>
                    </a:lnTo>
                    <a:lnTo>
                      <a:pt x="87" y="353"/>
                    </a:lnTo>
                    <a:lnTo>
                      <a:pt x="83" y="354"/>
                    </a:lnTo>
                    <a:lnTo>
                      <a:pt x="82" y="353"/>
                    </a:lnTo>
                    <a:lnTo>
                      <a:pt x="83" y="352"/>
                    </a:lnTo>
                    <a:lnTo>
                      <a:pt x="84" y="350"/>
                    </a:lnTo>
                    <a:lnTo>
                      <a:pt x="87" y="350"/>
                    </a:lnTo>
                    <a:lnTo>
                      <a:pt x="89" y="350"/>
                    </a:lnTo>
                    <a:lnTo>
                      <a:pt x="92" y="350"/>
                    </a:lnTo>
                    <a:lnTo>
                      <a:pt x="93" y="350"/>
                    </a:lnTo>
                    <a:lnTo>
                      <a:pt x="95" y="353"/>
                    </a:lnTo>
                    <a:lnTo>
                      <a:pt x="97" y="352"/>
                    </a:lnTo>
                    <a:lnTo>
                      <a:pt x="97" y="350"/>
                    </a:lnTo>
                    <a:lnTo>
                      <a:pt x="100" y="352"/>
                    </a:lnTo>
                    <a:lnTo>
                      <a:pt x="102" y="353"/>
                    </a:lnTo>
                    <a:lnTo>
                      <a:pt x="103" y="352"/>
                    </a:lnTo>
                    <a:lnTo>
                      <a:pt x="104" y="352"/>
                    </a:lnTo>
                    <a:lnTo>
                      <a:pt x="105" y="356"/>
                    </a:lnTo>
                    <a:lnTo>
                      <a:pt x="107" y="356"/>
                    </a:lnTo>
                    <a:lnTo>
                      <a:pt x="116" y="351"/>
                    </a:lnTo>
                    <a:lnTo>
                      <a:pt x="119" y="346"/>
                    </a:lnTo>
                    <a:lnTo>
                      <a:pt x="121" y="345"/>
                    </a:lnTo>
                    <a:lnTo>
                      <a:pt x="122" y="340"/>
                    </a:lnTo>
                    <a:lnTo>
                      <a:pt x="120" y="335"/>
                    </a:lnTo>
                    <a:lnTo>
                      <a:pt x="116" y="333"/>
                    </a:lnTo>
                    <a:lnTo>
                      <a:pt x="114" y="328"/>
                    </a:lnTo>
                    <a:lnTo>
                      <a:pt x="116" y="328"/>
                    </a:lnTo>
                    <a:lnTo>
                      <a:pt x="116" y="327"/>
                    </a:lnTo>
                    <a:lnTo>
                      <a:pt x="109" y="324"/>
                    </a:lnTo>
                    <a:lnTo>
                      <a:pt x="109" y="322"/>
                    </a:lnTo>
                    <a:lnTo>
                      <a:pt x="108" y="319"/>
                    </a:lnTo>
                    <a:lnTo>
                      <a:pt x="103" y="319"/>
                    </a:lnTo>
                    <a:lnTo>
                      <a:pt x="102" y="318"/>
                    </a:lnTo>
                    <a:lnTo>
                      <a:pt x="101" y="316"/>
                    </a:lnTo>
                    <a:lnTo>
                      <a:pt x="100" y="316"/>
                    </a:lnTo>
                    <a:lnTo>
                      <a:pt x="100" y="318"/>
                    </a:lnTo>
                    <a:lnTo>
                      <a:pt x="98" y="323"/>
                    </a:lnTo>
                    <a:lnTo>
                      <a:pt x="96" y="326"/>
                    </a:lnTo>
                    <a:lnTo>
                      <a:pt x="91" y="330"/>
                    </a:lnTo>
                    <a:lnTo>
                      <a:pt x="89" y="332"/>
                    </a:lnTo>
                    <a:lnTo>
                      <a:pt x="86" y="332"/>
                    </a:lnTo>
                    <a:lnTo>
                      <a:pt x="83" y="332"/>
                    </a:lnTo>
                    <a:lnTo>
                      <a:pt x="80" y="332"/>
                    </a:lnTo>
                    <a:lnTo>
                      <a:pt x="83" y="330"/>
                    </a:lnTo>
                    <a:lnTo>
                      <a:pt x="87" y="329"/>
                    </a:lnTo>
                    <a:lnTo>
                      <a:pt x="89" y="327"/>
                    </a:lnTo>
                    <a:lnTo>
                      <a:pt x="92" y="326"/>
                    </a:lnTo>
                    <a:lnTo>
                      <a:pt x="97" y="321"/>
                    </a:lnTo>
                    <a:lnTo>
                      <a:pt x="97" y="318"/>
                    </a:lnTo>
                    <a:lnTo>
                      <a:pt x="97" y="314"/>
                    </a:lnTo>
                    <a:lnTo>
                      <a:pt x="95" y="314"/>
                    </a:lnTo>
                    <a:lnTo>
                      <a:pt x="96" y="312"/>
                    </a:lnTo>
                    <a:lnTo>
                      <a:pt x="96" y="309"/>
                    </a:lnTo>
                    <a:lnTo>
                      <a:pt x="95" y="306"/>
                    </a:lnTo>
                    <a:lnTo>
                      <a:pt x="95" y="298"/>
                    </a:lnTo>
                    <a:lnTo>
                      <a:pt x="95" y="293"/>
                    </a:lnTo>
                    <a:lnTo>
                      <a:pt x="94" y="287"/>
                    </a:lnTo>
                    <a:lnTo>
                      <a:pt x="94" y="284"/>
                    </a:lnTo>
                    <a:lnTo>
                      <a:pt x="95" y="282"/>
                    </a:lnTo>
                    <a:lnTo>
                      <a:pt x="95" y="280"/>
                    </a:lnTo>
                    <a:lnTo>
                      <a:pt x="99" y="283"/>
                    </a:lnTo>
                    <a:lnTo>
                      <a:pt x="99" y="280"/>
                    </a:lnTo>
                    <a:lnTo>
                      <a:pt x="98" y="274"/>
                    </a:lnTo>
                    <a:lnTo>
                      <a:pt x="99" y="268"/>
                    </a:lnTo>
                    <a:lnTo>
                      <a:pt x="101" y="263"/>
                    </a:lnTo>
                    <a:lnTo>
                      <a:pt x="99" y="260"/>
                    </a:lnTo>
                    <a:lnTo>
                      <a:pt x="98" y="258"/>
                    </a:lnTo>
                    <a:lnTo>
                      <a:pt x="98" y="254"/>
                    </a:lnTo>
                    <a:lnTo>
                      <a:pt x="103" y="256"/>
                    </a:lnTo>
                    <a:lnTo>
                      <a:pt x="103" y="255"/>
                    </a:lnTo>
                    <a:lnTo>
                      <a:pt x="104" y="254"/>
                    </a:lnTo>
                    <a:lnTo>
                      <a:pt x="106" y="252"/>
                    </a:lnTo>
                    <a:lnTo>
                      <a:pt x="106" y="251"/>
                    </a:lnTo>
                    <a:lnTo>
                      <a:pt x="106" y="250"/>
                    </a:lnTo>
                    <a:lnTo>
                      <a:pt x="106" y="245"/>
                    </a:lnTo>
                    <a:lnTo>
                      <a:pt x="105" y="242"/>
                    </a:lnTo>
                    <a:lnTo>
                      <a:pt x="105" y="240"/>
                    </a:lnTo>
                    <a:lnTo>
                      <a:pt x="106" y="243"/>
                    </a:lnTo>
                    <a:lnTo>
                      <a:pt x="109" y="245"/>
                    </a:lnTo>
                    <a:lnTo>
                      <a:pt x="110" y="245"/>
                    </a:lnTo>
                    <a:lnTo>
                      <a:pt x="112" y="242"/>
                    </a:lnTo>
                    <a:lnTo>
                      <a:pt x="113" y="243"/>
                    </a:lnTo>
                    <a:lnTo>
                      <a:pt x="114" y="240"/>
                    </a:lnTo>
                    <a:lnTo>
                      <a:pt x="115" y="239"/>
                    </a:lnTo>
                    <a:lnTo>
                      <a:pt x="112" y="237"/>
                    </a:lnTo>
                    <a:lnTo>
                      <a:pt x="114" y="237"/>
                    </a:lnTo>
                    <a:lnTo>
                      <a:pt x="116" y="236"/>
                    </a:lnTo>
                    <a:lnTo>
                      <a:pt x="116" y="234"/>
                    </a:lnTo>
                    <a:lnTo>
                      <a:pt x="118" y="233"/>
                    </a:lnTo>
                    <a:lnTo>
                      <a:pt x="118" y="231"/>
                    </a:lnTo>
                    <a:lnTo>
                      <a:pt x="120" y="230"/>
                    </a:lnTo>
                    <a:lnTo>
                      <a:pt x="121" y="227"/>
                    </a:lnTo>
                    <a:lnTo>
                      <a:pt x="122" y="226"/>
                    </a:lnTo>
                    <a:lnTo>
                      <a:pt x="125" y="227"/>
                    </a:lnTo>
                    <a:lnTo>
                      <a:pt x="129" y="224"/>
                    </a:lnTo>
                    <a:lnTo>
                      <a:pt x="130" y="221"/>
                    </a:lnTo>
                    <a:lnTo>
                      <a:pt x="134" y="218"/>
                    </a:lnTo>
                    <a:lnTo>
                      <a:pt x="136" y="219"/>
                    </a:lnTo>
                    <a:lnTo>
                      <a:pt x="139" y="218"/>
                    </a:lnTo>
                    <a:lnTo>
                      <a:pt x="140" y="215"/>
                    </a:lnTo>
                    <a:lnTo>
                      <a:pt x="142" y="212"/>
                    </a:lnTo>
                    <a:lnTo>
                      <a:pt x="144" y="214"/>
                    </a:lnTo>
                    <a:lnTo>
                      <a:pt x="146" y="212"/>
                    </a:lnTo>
                    <a:lnTo>
                      <a:pt x="149" y="210"/>
                    </a:lnTo>
                    <a:lnTo>
                      <a:pt x="151" y="207"/>
                    </a:lnTo>
                    <a:lnTo>
                      <a:pt x="152" y="207"/>
                    </a:lnTo>
                    <a:lnTo>
                      <a:pt x="155" y="202"/>
                    </a:lnTo>
                    <a:lnTo>
                      <a:pt x="155" y="199"/>
                    </a:lnTo>
                    <a:lnTo>
                      <a:pt x="159" y="195"/>
                    </a:lnTo>
                    <a:lnTo>
                      <a:pt x="160" y="191"/>
                    </a:lnTo>
                    <a:lnTo>
                      <a:pt x="162" y="188"/>
                    </a:lnTo>
                    <a:lnTo>
                      <a:pt x="164" y="186"/>
                    </a:lnTo>
                    <a:lnTo>
                      <a:pt x="164" y="188"/>
                    </a:lnTo>
                    <a:lnTo>
                      <a:pt x="164" y="191"/>
                    </a:lnTo>
                    <a:lnTo>
                      <a:pt x="166" y="188"/>
                    </a:lnTo>
                    <a:lnTo>
                      <a:pt x="166" y="186"/>
                    </a:lnTo>
                    <a:lnTo>
                      <a:pt x="165" y="184"/>
                    </a:lnTo>
                    <a:lnTo>
                      <a:pt x="165" y="182"/>
                    </a:lnTo>
                    <a:lnTo>
                      <a:pt x="161" y="178"/>
                    </a:lnTo>
                    <a:lnTo>
                      <a:pt x="160" y="176"/>
                    </a:lnTo>
                    <a:lnTo>
                      <a:pt x="161" y="176"/>
                    </a:lnTo>
                    <a:lnTo>
                      <a:pt x="161" y="174"/>
                    </a:lnTo>
                    <a:lnTo>
                      <a:pt x="159" y="172"/>
                    </a:lnTo>
                    <a:lnTo>
                      <a:pt x="159" y="171"/>
                    </a:lnTo>
                    <a:lnTo>
                      <a:pt x="161" y="170"/>
                    </a:lnTo>
                    <a:lnTo>
                      <a:pt x="161" y="168"/>
                    </a:lnTo>
                    <a:lnTo>
                      <a:pt x="164" y="167"/>
                    </a:lnTo>
                    <a:lnTo>
                      <a:pt x="166" y="160"/>
                    </a:lnTo>
                    <a:lnTo>
                      <a:pt x="166" y="158"/>
                    </a:lnTo>
                    <a:lnTo>
                      <a:pt x="164" y="153"/>
                    </a:lnTo>
                    <a:lnTo>
                      <a:pt x="164" y="152"/>
                    </a:lnTo>
                    <a:lnTo>
                      <a:pt x="167" y="150"/>
                    </a:lnTo>
                    <a:lnTo>
                      <a:pt x="168" y="148"/>
                    </a:lnTo>
                    <a:lnTo>
                      <a:pt x="169" y="147"/>
                    </a:lnTo>
                    <a:lnTo>
                      <a:pt x="171" y="149"/>
                    </a:lnTo>
                    <a:lnTo>
                      <a:pt x="172" y="149"/>
                    </a:lnTo>
                    <a:lnTo>
                      <a:pt x="172" y="146"/>
                    </a:lnTo>
                    <a:lnTo>
                      <a:pt x="172" y="145"/>
                    </a:lnTo>
                    <a:lnTo>
                      <a:pt x="174" y="145"/>
                    </a:lnTo>
                    <a:lnTo>
                      <a:pt x="174" y="143"/>
                    </a:lnTo>
                    <a:lnTo>
                      <a:pt x="172" y="138"/>
                    </a:lnTo>
                    <a:lnTo>
                      <a:pt x="172" y="137"/>
                    </a:lnTo>
                    <a:lnTo>
                      <a:pt x="175" y="140"/>
                    </a:lnTo>
                    <a:lnTo>
                      <a:pt x="176" y="142"/>
                    </a:lnTo>
                    <a:lnTo>
                      <a:pt x="177" y="142"/>
                    </a:lnTo>
                    <a:lnTo>
                      <a:pt x="177" y="137"/>
                    </a:lnTo>
                    <a:lnTo>
                      <a:pt x="177" y="138"/>
                    </a:lnTo>
                    <a:lnTo>
                      <a:pt x="178" y="137"/>
                    </a:lnTo>
                    <a:lnTo>
                      <a:pt x="179" y="132"/>
                    </a:lnTo>
                    <a:lnTo>
                      <a:pt x="180" y="131"/>
                    </a:lnTo>
                    <a:lnTo>
                      <a:pt x="181" y="131"/>
                    </a:lnTo>
                    <a:lnTo>
                      <a:pt x="181" y="133"/>
                    </a:lnTo>
                    <a:lnTo>
                      <a:pt x="182" y="134"/>
                    </a:lnTo>
                    <a:lnTo>
                      <a:pt x="183" y="135"/>
                    </a:lnTo>
                    <a:lnTo>
                      <a:pt x="185" y="131"/>
                    </a:lnTo>
                    <a:lnTo>
                      <a:pt x="186" y="132"/>
                    </a:lnTo>
                    <a:lnTo>
                      <a:pt x="188" y="135"/>
                    </a:lnTo>
                    <a:lnTo>
                      <a:pt x="189" y="135"/>
                    </a:lnTo>
                    <a:lnTo>
                      <a:pt x="191" y="137"/>
                    </a:lnTo>
                    <a:lnTo>
                      <a:pt x="192" y="133"/>
                    </a:lnTo>
                    <a:lnTo>
                      <a:pt x="200" y="133"/>
                    </a:lnTo>
                    <a:lnTo>
                      <a:pt x="202" y="134"/>
                    </a:lnTo>
                    <a:lnTo>
                      <a:pt x="204" y="136"/>
                    </a:lnTo>
                    <a:lnTo>
                      <a:pt x="205" y="134"/>
                    </a:lnTo>
                    <a:lnTo>
                      <a:pt x="207" y="133"/>
                    </a:lnTo>
                    <a:lnTo>
                      <a:pt x="205" y="130"/>
                    </a:lnTo>
                    <a:lnTo>
                      <a:pt x="202" y="120"/>
                    </a:lnTo>
                    <a:lnTo>
                      <a:pt x="200" y="114"/>
                    </a:lnTo>
                    <a:lnTo>
                      <a:pt x="202" y="109"/>
                    </a:lnTo>
                    <a:lnTo>
                      <a:pt x="204" y="105"/>
                    </a:lnTo>
                    <a:lnTo>
                      <a:pt x="204" y="102"/>
                    </a:lnTo>
                    <a:lnTo>
                      <a:pt x="204" y="98"/>
                    </a:lnTo>
                    <a:lnTo>
                      <a:pt x="198" y="85"/>
                    </a:lnTo>
                    <a:lnTo>
                      <a:pt x="198" y="81"/>
                    </a:lnTo>
                    <a:lnTo>
                      <a:pt x="199" y="74"/>
                    </a:lnTo>
                    <a:lnTo>
                      <a:pt x="199" y="70"/>
                    </a:lnTo>
                    <a:lnTo>
                      <a:pt x="198" y="68"/>
                    </a:lnTo>
                    <a:lnTo>
                      <a:pt x="197" y="64"/>
                    </a:lnTo>
                    <a:lnTo>
                      <a:pt x="197" y="58"/>
                    </a:lnTo>
                    <a:lnTo>
                      <a:pt x="198" y="53"/>
                    </a:lnTo>
                    <a:lnTo>
                      <a:pt x="199" y="50"/>
                    </a:lnTo>
                    <a:lnTo>
                      <a:pt x="198" y="48"/>
                    </a:lnTo>
                    <a:lnTo>
                      <a:pt x="188" y="31"/>
                    </a:lnTo>
                    <a:lnTo>
                      <a:pt x="183" y="26"/>
                    </a:lnTo>
                    <a:lnTo>
                      <a:pt x="173" y="24"/>
                    </a:lnTo>
                    <a:lnTo>
                      <a:pt x="164" y="14"/>
                    </a:lnTo>
                    <a:lnTo>
                      <a:pt x="152" y="1"/>
                    </a:lnTo>
                    <a:lnTo>
                      <a:pt x="152" y="0"/>
                    </a:lnTo>
                    <a:lnTo>
                      <a:pt x="151" y="0"/>
                    </a:lnTo>
                    <a:lnTo>
                      <a:pt x="144" y="0"/>
                    </a:lnTo>
                    <a:lnTo>
                      <a:pt x="143" y="1"/>
                    </a:lnTo>
                    <a:lnTo>
                      <a:pt x="143" y="4"/>
                    </a:lnTo>
                    <a:lnTo>
                      <a:pt x="144" y="5"/>
                    </a:lnTo>
                    <a:lnTo>
                      <a:pt x="145" y="8"/>
                    </a:lnTo>
                    <a:lnTo>
                      <a:pt x="144" y="11"/>
                    </a:lnTo>
                    <a:lnTo>
                      <a:pt x="143" y="12"/>
                    </a:lnTo>
                    <a:lnTo>
                      <a:pt x="142" y="17"/>
                    </a:lnTo>
                    <a:lnTo>
                      <a:pt x="140" y="20"/>
                    </a:lnTo>
                    <a:lnTo>
                      <a:pt x="140" y="23"/>
                    </a:lnTo>
                    <a:lnTo>
                      <a:pt x="143" y="26"/>
                    </a:lnTo>
                    <a:lnTo>
                      <a:pt x="142" y="28"/>
                    </a:lnTo>
                    <a:lnTo>
                      <a:pt x="139" y="29"/>
                    </a:lnTo>
                    <a:lnTo>
                      <a:pt x="126" y="24"/>
                    </a:lnTo>
                    <a:lnTo>
                      <a:pt x="118" y="23"/>
                    </a:lnTo>
                    <a:lnTo>
                      <a:pt x="115" y="24"/>
                    </a:lnTo>
                    <a:lnTo>
                      <a:pt x="113" y="25"/>
                    </a:lnTo>
                    <a:lnTo>
                      <a:pt x="112" y="27"/>
                    </a:lnTo>
                    <a:lnTo>
                      <a:pt x="113" y="34"/>
                    </a:lnTo>
                    <a:lnTo>
                      <a:pt x="112" y="37"/>
                    </a:lnTo>
                    <a:lnTo>
                      <a:pt x="110" y="43"/>
                    </a:lnTo>
                    <a:lnTo>
                      <a:pt x="108" y="48"/>
                    </a:lnTo>
                    <a:lnTo>
                      <a:pt x="106" y="47"/>
                    </a:lnTo>
                    <a:lnTo>
                      <a:pt x="104" y="44"/>
                    </a:lnTo>
                    <a:lnTo>
                      <a:pt x="100" y="42"/>
                    </a:lnTo>
                    <a:lnTo>
                      <a:pt x="97" y="43"/>
                    </a:lnTo>
                    <a:lnTo>
                      <a:pt x="91" y="48"/>
                    </a:lnTo>
                    <a:lnTo>
                      <a:pt x="89" y="52"/>
                    </a:lnTo>
                    <a:lnTo>
                      <a:pt x="88" y="56"/>
                    </a:lnTo>
                    <a:lnTo>
                      <a:pt x="87" y="60"/>
                    </a:lnTo>
                    <a:lnTo>
                      <a:pt x="86" y="63"/>
                    </a:lnTo>
                    <a:lnTo>
                      <a:pt x="81" y="68"/>
                    </a:lnTo>
                    <a:lnTo>
                      <a:pt x="80" y="72"/>
                    </a:lnTo>
                    <a:lnTo>
                      <a:pt x="84" y="79"/>
                    </a:lnTo>
                    <a:lnTo>
                      <a:pt x="84" y="82"/>
                    </a:lnTo>
                    <a:lnTo>
                      <a:pt x="84" y="85"/>
                    </a:lnTo>
                    <a:lnTo>
                      <a:pt x="82" y="89"/>
                    </a:lnTo>
                    <a:lnTo>
                      <a:pt x="78" y="93"/>
                    </a:lnTo>
                    <a:lnTo>
                      <a:pt x="76" y="96"/>
                    </a:lnTo>
                    <a:lnTo>
                      <a:pt x="70" y="105"/>
                    </a:lnTo>
                    <a:lnTo>
                      <a:pt x="68" y="110"/>
                    </a:lnTo>
                    <a:lnTo>
                      <a:pt x="67" y="116"/>
                    </a:lnTo>
                    <a:lnTo>
                      <a:pt x="66" y="119"/>
                    </a:lnTo>
                    <a:lnTo>
                      <a:pt x="61" y="123"/>
                    </a:lnTo>
                    <a:lnTo>
                      <a:pt x="57" y="123"/>
                    </a:lnTo>
                    <a:lnTo>
                      <a:pt x="56" y="124"/>
                    </a:lnTo>
                    <a:lnTo>
                      <a:pt x="56" y="129"/>
                    </a:lnTo>
                    <a:lnTo>
                      <a:pt x="56" y="135"/>
                    </a:lnTo>
                    <a:lnTo>
                      <a:pt x="56" y="143"/>
                    </a:lnTo>
                    <a:lnTo>
                      <a:pt x="53" y="158"/>
                    </a:lnTo>
                    <a:lnTo>
                      <a:pt x="48" y="168"/>
                    </a:lnTo>
                    <a:lnTo>
                      <a:pt x="43" y="177"/>
                    </a:lnTo>
                    <a:lnTo>
                      <a:pt x="43" y="180"/>
                    </a:lnTo>
                    <a:lnTo>
                      <a:pt x="47" y="185"/>
                    </a:lnTo>
                    <a:lnTo>
                      <a:pt x="49" y="188"/>
                    </a:lnTo>
                    <a:lnTo>
                      <a:pt x="49" y="194"/>
                    </a:lnTo>
                    <a:lnTo>
                      <a:pt x="48" y="197"/>
                    </a:lnTo>
                    <a:lnTo>
                      <a:pt x="45" y="201"/>
                    </a:lnTo>
                    <a:lnTo>
                      <a:pt x="41" y="201"/>
                    </a:lnTo>
                    <a:lnTo>
                      <a:pt x="36" y="199"/>
                    </a:lnTo>
                    <a:lnTo>
                      <a:pt x="30" y="201"/>
                    </a:lnTo>
                    <a:lnTo>
                      <a:pt x="25" y="205"/>
                    </a:lnTo>
                    <a:lnTo>
                      <a:pt x="18" y="214"/>
                    </a:lnTo>
                    <a:lnTo>
                      <a:pt x="16" y="218"/>
                    </a:lnTo>
                    <a:lnTo>
                      <a:pt x="15" y="224"/>
                    </a:lnTo>
                    <a:lnTo>
                      <a:pt x="15" y="229"/>
                    </a:lnTo>
                    <a:lnTo>
                      <a:pt x="18" y="233"/>
                    </a:lnTo>
                    <a:lnTo>
                      <a:pt x="19" y="234"/>
                    </a:lnTo>
                    <a:lnTo>
                      <a:pt x="17" y="237"/>
                    </a:lnTo>
                    <a:lnTo>
                      <a:pt x="17" y="241"/>
                    </a:lnTo>
                    <a:lnTo>
                      <a:pt x="16" y="244"/>
                    </a:lnTo>
                    <a:lnTo>
                      <a:pt x="16" y="249"/>
                    </a:lnTo>
                    <a:lnTo>
                      <a:pt x="15" y="251"/>
                    </a:lnTo>
                    <a:lnTo>
                      <a:pt x="15" y="255"/>
                    </a:lnTo>
                    <a:lnTo>
                      <a:pt x="16" y="256"/>
                    </a:lnTo>
                    <a:lnTo>
                      <a:pt x="17" y="260"/>
                    </a:lnTo>
                    <a:lnTo>
                      <a:pt x="17" y="272"/>
                    </a:lnTo>
                    <a:lnTo>
                      <a:pt x="17" y="279"/>
                    </a:lnTo>
                    <a:lnTo>
                      <a:pt x="19" y="283"/>
                    </a:lnTo>
                    <a:lnTo>
                      <a:pt x="26" y="288"/>
                    </a:lnTo>
                    <a:lnTo>
                      <a:pt x="26" y="293"/>
                    </a:lnTo>
                    <a:lnTo>
                      <a:pt x="24" y="299"/>
                    </a:lnTo>
                    <a:lnTo>
                      <a:pt x="22" y="302"/>
                    </a:lnTo>
                    <a:lnTo>
                      <a:pt x="17" y="304"/>
                    </a:lnTo>
                    <a:lnTo>
                      <a:pt x="17" y="306"/>
                    </a:lnTo>
                    <a:lnTo>
                      <a:pt x="19" y="309"/>
                    </a:lnTo>
                    <a:lnTo>
                      <a:pt x="22" y="319"/>
                    </a:lnTo>
                    <a:lnTo>
                      <a:pt x="20" y="327"/>
                    </a:lnTo>
                    <a:lnTo>
                      <a:pt x="21" y="330"/>
                    </a:lnTo>
                    <a:lnTo>
                      <a:pt x="20" y="334"/>
                    </a:lnTo>
                    <a:lnTo>
                      <a:pt x="19" y="337"/>
                    </a:lnTo>
                    <a:lnTo>
                      <a:pt x="11" y="340"/>
                    </a:lnTo>
                    <a:lnTo>
                      <a:pt x="11" y="344"/>
                    </a:lnTo>
                    <a:lnTo>
                      <a:pt x="7" y="350"/>
                    </a:lnTo>
                    <a:lnTo>
                      <a:pt x="7" y="356"/>
                    </a:lnTo>
                    <a:lnTo>
                      <a:pt x="9" y="359"/>
                    </a:lnTo>
                    <a:lnTo>
                      <a:pt x="6" y="370"/>
                    </a:lnTo>
                    <a:lnTo>
                      <a:pt x="4" y="371"/>
                    </a:lnTo>
                    <a:lnTo>
                      <a:pt x="3" y="369"/>
                    </a:lnTo>
                    <a:lnTo>
                      <a:pt x="2" y="373"/>
                    </a:lnTo>
                    <a:lnTo>
                      <a:pt x="2" y="366"/>
                    </a:lnTo>
                    <a:lnTo>
                      <a:pt x="1" y="36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9" name="Gruppieren 8">
              <a:extLst>
                <a:ext uri="{FF2B5EF4-FFF2-40B4-BE49-F238E27FC236}">
                  <a16:creationId xmlns:a16="http://schemas.microsoft.com/office/drawing/2014/main" id="{82450D05-71E4-4685-81A8-7045522BA597}"/>
                </a:ext>
              </a:extLst>
            </p:cNvPr>
            <p:cNvGrpSpPr/>
            <p:nvPr userDrawn="1"/>
          </p:nvGrpSpPr>
          <p:grpSpPr>
            <a:xfrm>
              <a:off x="8891762" y="2481197"/>
              <a:ext cx="556283" cy="1251234"/>
              <a:chOff x="8891762" y="2481197"/>
              <a:chExt cx="556283" cy="1251234"/>
            </a:xfrm>
            <a:grpFill/>
          </p:grpSpPr>
          <p:sp>
            <p:nvSpPr>
              <p:cNvPr id="1348" name="Freeform 56">
                <a:extLst>
                  <a:ext uri="{FF2B5EF4-FFF2-40B4-BE49-F238E27FC236}">
                    <a16:creationId xmlns:a16="http://schemas.microsoft.com/office/drawing/2014/main" id="{2CDB81FA-1E0E-46F7-8C1A-074A626405E1}"/>
                  </a:ext>
                </a:extLst>
              </p:cNvPr>
              <p:cNvSpPr>
                <a:spLocks/>
              </p:cNvSpPr>
              <p:nvPr/>
            </p:nvSpPr>
            <p:spPr bwMode="gray">
              <a:xfrm>
                <a:off x="8943506" y="3690400"/>
                <a:ext cx="9702" cy="12931"/>
              </a:xfrm>
              <a:custGeom>
                <a:avLst/>
                <a:gdLst>
                  <a:gd name="T0" fmla="*/ 3 w 3"/>
                  <a:gd name="T1" fmla="*/ 2 h 4"/>
                  <a:gd name="T2" fmla="*/ 2 w 3"/>
                  <a:gd name="T3" fmla="*/ 0 h 4"/>
                  <a:gd name="T4" fmla="*/ 1 w 3"/>
                  <a:gd name="T5" fmla="*/ 0 h 4"/>
                  <a:gd name="T6" fmla="*/ 0 w 3"/>
                  <a:gd name="T7" fmla="*/ 2 h 4"/>
                  <a:gd name="T8" fmla="*/ 1 w 3"/>
                  <a:gd name="T9" fmla="*/ 4 h 4"/>
                  <a:gd name="T10" fmla="*/ 3 w 3"/>
                  <a:gd name="T11" fmla="*/ 4 h 4"/>
                  <a:gd name="T12" fmla="*/ 3 w 3"/>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3" y="2"/>
                    </a:moveTo>
                    <a:lnTo>
                      <a:pt x="2" y="0"/>
                    </a:lnTo>
                    <a:lnTo>
                      <a:pt x="1" y="0"/>
                    </a:lnTo>
                    <a:lnTo>
                      <a:pt x="0" y="2"/>
                    </a:lnTo>
                    <a:lnTo>
                      <a:pt x="1" y="4"/>
                    </a:lnTo>
                    <a:lnTo>
                      <a:pt x="3" y="4"/>
                    </a:lnTo>
                    <a:lnTo>
                      <a:pt x="3"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49" name="Freeform 57">
                <a:extLst>
                  <a:ext uri="{FF2B5EF4-FFF2-40B4-BE49-F238E27FC236}">
                    <a16:creationId xmlns:a16="http://schemas.microsoft.com/office/drawing/2014/main" id="{E253EE27-E890-46FB-965B-BFC62D2138EC}"/>
                  </a:ext>
                </a:extLst>
              </p:cNvPr>
              <p:cNvSpPr>
                <a:spLocks/>
              </p:cNvSpPr>
              <p:nvPr/>
            </p:nvSpPr>
            <p:spPr bwMode="gray">
              <a:xfrm>
                <a:off x="8979085" y="3687168"/>
                <a:ext cx="22640" cy="25865"/>
              </a:xfrm>
              <a:custGeom>
                <a:avLst/>
                <a:gdLst>
                  <a:gd name="T0" fmla="*/ 4 w 7"/>
                  <a:gd name="T1" fmla="*/ 8 h 8"/>
                  <a:gd name="T2" fmla="*/ 5 w 7"/>
                  <a:gd name="T3" fmla="*/ 7 h 8"/>
                  <a:gd name="T4" fmla="*/ 6 w 7"/>
                  <a:gd name="T5" fmla="*/ 4 h 8"/>
                  <a:gd name="T6" fmla="*/ 7 w 7"/>
                  <a:gd name="T7" fmla="*/ 0 h 8"/>
                  <a:gd name="T8" fmla="*/ 6 w 7"/>
                  <a:gd name="T9" fmla="*/ 0 h 8"/>
                  <a:gd name="T10" fmla="*/ 1 w 7"/>
                  <a:gd name="T11" fmla="*/ 3 h 8"/>
                  <a:gd name="T12" fmla="*/ 1 w 7"/>
                  <a:gd name="T13" fmla="*/ 4 h 8"/>
                  <a:gd name="T14" fmla="*/ 0 w 7"/>
                  <a:gd name="T15" fmla="*/ 5 h 8"/>
                  <a:gd name="T16" fmla="*/ 0 w 7"/>
                  <a:gd name="T17" fmla="*/ 7 h 8"/>
                  <a:gd name="T18" fmla="*/ 2 w 7"/>
                  <a:gd name="T19" fmla="*/ 7 h 8"/>
                  <a:gd name="T20" fmla="*/ 4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4" y="8"/>
                    </a:moveTo>
                    <a:lnTo>
                      <a:pt x="5" y="7"/>
                    </a:lnTo>
                    <a:lnTo>
                      <a:pt x="6" y="4"/>
                    </a:lnTo>
                    <a:lnTo>
                      <a:pt x="7" y="0"/>
                    </a:lnTo>
                    <a:lnTo>
                      <a:pt x="6" y="0"/>
                    </a:lnTo>
                    <a:lnTo>
                      <a:pt x="1" y="3"/>
                    </a:lnTo>
                    <a:lnTo>
                      <a:pt x="1" y="4"/>
                    </a:lnTo>
                    <a:lnTo>
                      <a:pt x="0" y="5"/>
                    </a:lnTo>
                    <a:lnTo>
                      <a:pt x="0" y="7"/>
                    </a:lnTo>
                    <a:lnTo>
                      <a:pt x="2" y="7"/>
                    </a:lnTo>
                    <a:lnTo>
                      <a:pt x="4"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0" name="Freeform 125">
                <a:extLst>
                  <a:ext uri="{FF2B5EF4-FFF2-40B4-BE49-F238E27FC236}">
                    <a16:creationId xmlns:a16="http://schemas.microsoft.com/office/drawing/2014/main" id="{E491A1E0-AC2D-4EA0-B333-7D7F81A592BD}"/>
                  </a:ext>
                </a:extLst>
              </p:cNvPr>
              <p:cNvSpPr>
                <a:spLocks/>
              </p:cNvSpPr>
              <p:nvPr/>
            </p:nvSpPr>
            <p:spPr bwMode="gray">
              <a:xfrm>
                <a:off x="8891762" y="2481197"/>
                <a:ext cx="556283" cy="1251234"/>
              </a:xfrm>
              <a:custGeom>
                <a:avLst/>
                <a:gdLst>
                  <a:gd name="T0" fmla="*/ 13 w 172"/>
                  <a:gd name="T1" fmla="*/ 59 h 387"/>
                  <a:gd name="T2" fmla="*/ 47 w 172"/>
                  <a:gd name="T3" fmla="*/ 93 h 387"/>
                  <a:gd name="T4" fmla="*/ 46 w 172"/>
                  <a:gd name="T5" fmla="*/ 109 h 387"/>
                  <a:gd name="T6" fmla="*/ 47 w 172"/>
                  <a:gd name="T7" fmla="*/ 126 h 387"/>
                  <a:gd name="T8" fmla="*/ 53 w 172"/>
                  <a:gd name="T9" fmla="*/ 150 h 387"/>
                  <a:gd name="T10" fmla="*/ 54 w 172"/>
                  <a:gd name="T11" fmla="*/ 175 h 387"/>
                  <a:gd name="T12" fmla="*/ 61 w 172"/>
                  <a:gd name="T13" fmla="*/ 181 h 387"/>
                  <a:gd name="T14" fmla="*/ 69 w 172"/>
                  <a:gd name="T15" fmla="*/ 187 h 387"/>
                  <a:gd name="T16" fmla="*/ 78 w 172"/>
                  <a:gd name="T17" fmla="*/ 212 h 387"/>
                  <a:gd name="T18" fmla="*/ 73 w 172"/>
                  <a:gd name="T19" fmla="*/ 214 h 387"/>
                  <a:gd name="T20" fmla="*/ 58 w 172"/>
                  <a:gd name="T21" fmla="*/ 231 h 387"/>
                  <a:gd name="T22" fmla="*/ 34 w 172"/>
                  <a:gd name="T23" fmla="*/ 265 h 387"/>
                  <a:gd name="T24" fmla="*/ 26 w 172"/>
                  <a:gd name="T25" fmla="*/ 274 h 387"/>
                  <a:gd name="T26" fmla="*/ 18 w 172"/>
                  <a:gd name="T27" fmla="*/ 281 h 387"/>
                  <a:gd name="T28" fmla="*/ 11 w 172"/>
                  <a:gd name="T29" fmla="*/ 286 h 387"/>
                  <a:gd name="T30" fmla="*/ 6 w 172"/>
                  <a:gd name="T31" fmla="*/ 294 h 387"/>
                  <a:gd name="T32" fmla="*/ 10 w 172"/>
                  <a:gd name="T33" fmla="*/ 308 h 387"/>
                  <a:gd name="T34" fmla="*/ 12 w 172"/>
                  <a:gd name="T35" fmla="*/ 324 h 387"/>
                  <a:gd name="T36" fmla="*/ 17 w 172"/>
                  <a:gd name="T37" fmla="*/ 333 h 387"/>
                  <a:gd name="T38" fmla="*/ 13 w 172"/>
                  <a:gd name="T39" fmla="*/ 334 h 387"/>
                  <a:gd name="T40" fmla="*/ 11 w 172"/>
                  <a:gd name="T41" fmla="*/ 347 h 387"/>
                  <a:gd name="T42" fmla="*/ 11 w 172"/>
                  <a:gd name="T43" fmla="*/ 353 h 387"/>
                  <a:gd name="T44" fmla="*/ 13 w 172"/>
                  <a:gd name="T45" fmla="*/ 359 h 387"/>
                  <a:gd name="T46" fmla="*/ 18 w 172"/>
                  <a:gd name="T47" fmla="*/ 363 h 387"/>
                  <a:gd name="T48" fmla="*/ 29 w 172"/>
                  <a:gd name="T49" fmla="*/ 369 h 387"/>
                  <a:gd name="T50" fmla="*/ 35 w 172"/>
                  <a:gd name="T51" fmla="*/ 372 h 387"/>
                  <a:gd name="T52" fmla="*/ 40 w 172"/>
                  <a:gd name="T53" fmla="*/ 382 h 387"/>
                  <a:gd name="T54" fmla="*/ 40 w 172"/>
                  <a:gd name="T55" fmla="*/ 385 h 387"/>
                  <a:gd name="T56" fmla="*/ 45 w 172"/>
                  <a:gd name="T57" fmla="*/ 383 h 387"/>
                  <a:gd name="T58" fmla="*/ 58 w 172"/>
                  <a:gd name="T59" fmla="*/ 380 h 387"/>
                  <a:gd name="T60" fmla="*/ 66 w 172"/>
                  <a:gd name="T61" fmla="*/ 375 h 387"/>
                  <a:gd name="T62" fmla="*/ 78 w 172"/>
                  <a:gd name="T63" fmla="*/ 369 h 387"/>
                  <a:gd name="T64" fmla="*/ 84 w 172"/>
                  <a:gd name="T65" fmla="*/ 367 h 387"/>
                  <a:gd name="T66" fmla="*/ 95 w 172"/>
                  <a:gd name="T67" fmla="*/ 366 h 387"/>
                  <a:gd name="T68" fmla="*/ 109 w 172"/>
                  <a:gd name="T69" fmla="*/ 365 h 387"/>
                  <a:gd name="T70" fmla="*/ 122 w 172"/>
                  <a:gd name="T71" fmla="*/ 355 h 387"/>
                  <a:gd name="T72" fmla="*/ 166 w 172"/>
                  <a:gd name="T73" fmla="*/ 303 h 387"/>
                  <a:gd name="T74" fmla="*/ 168 w 172"/>
                  <a:gd name="T75" fmla="*/ 278 h 387"/>
                  <a:gd name="T76" fmla="*/ 153 w 172"/>
                  <a:gd name="T77" fmla="*/ 257 h 387"/>
                  <a:gd name="T78" fmla="*/ 159 w 172"/>
                  <a:gd name="T79" fmla="*/ 238 h 387"/>
                  <a:gd name="T80" fmla="*/ 151 w 172"/>
                  <a:gd name="T81" fmla="*/ 217 h 387"/>
                  <a:gd name="T82" fmla="*/ 147 w 172"/>
                  <a:gd name="T83" fmla="*/ 202 h 387"/>
                  <a:gd name="T84" fmla="*/ 152 w 172"/>
                  <a:gd name="T85" fmla="*/ 184 h 387"/>
                  <a:gd name="T86" fmla="*/ 143 w 172"/>
                  <a:gd name="T87" fmla="*/ 157 h 387"/>
                  <a:gd name="T88" fmla="*/ 137 w 172"/>
                  <a:gd name="T89" fmla="*/ 135 h 387"/>
                  <a:gd name="T90" fmla="*/ 149 w 172"/>
                  <a:gd name="T91" fmla="*/ 102 h 387"/>
                  <a:gd name="T92" fmla="*/ 132 w 172"/>
                  <a:gd name="T93" fmla="*/ 84 h 387"/>
                  <a:gd name="T94" fmla="*/ 125 w 172"/>
                  <a:gd name="T95" fmla="*/ 67 h 387"/>
                  <a:gd name="T96" fmla="*/ 126 w 172"/>
                  <a:gd name="T97" fmla="*/ 53 h 387"/>
                  <a:gd name="T98" fmla="*/ 133 w 172"/>
                  <a:gd name="T99" fmla="*/ 36 h 387"/>
                  <a:gd name="T100" fmla="*/ 131 w 172"/>
                  <a:gd name="T101" fmla="*/ 11 h 387"/>
                  <a:gd name="T102" fmla="*/ 118 w 172"/>
                  <a:gd name="T103" fmla="*/ 0 h 387"/>
                  <a:gd name="T104" fmla="*/ 90 w 172"/>
                  <a:gd name="T105" fmla="*/ 9 h 387"/>
                  <a:gd name="T106" fmla="*/ 82 w 172"/>
                  <a:gd name="T107" fmla="*/ 38 h 387"/>
                  <a:gd name="T108" fmla="*/ 72 w 172"/>
                  <a:gd name="T109" fmla="*/ 58 h 387"/>
                  <a:gd name="T110" fmla="*/ 60 w 172"/>
                  <a:gd name="T111" fmla="*/ 59 h 387"/>
                  <a:gd name="T112" fmla="*/ 45 w 172"/>
                  <a:gd name="T113" fmla="*/ 62 h 387"/>
                  <a:gd name="T114" fmla="*/ 28 w 172"/>
                  <a:gd name="T115" fmla="*/ 56 h 387"/>
                  <a:gd name="T116" fmla="*/ 11 w 172"/>
                  <a:gd name="T117" fmla="*/ 33 h 387"/>
                  <a:gd name="T118" fmla="*/ 6 w 172"/>
                  <a:gd name="T119" fmla="*/ 43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387">
                    <a:moveTo>
                      <a:pt x="0" y="45"/>
                    </a:moveTo>
                    <a:lnTo>
                      <a:pt x="1" y="45"/>
                    </a:lnTo>
                    <a:lnTo>
                      <a:pt x="1" y="46"/>
                    </a:lnTo>
                    <a:lnTo>
                      <a:pt x="13" y="59"/>
                    </a:lnTo>
                    <a:lnTo>
                      <a:pt x="22" y="69"/>
                    </a:lnTo>
                    <a:lnTo>
                      <a:pt x="32" y="71"/>
                    </a:lnTo>
                    <a:lnTo>
                      <a:pt x="37" y="76"/>
                    </a:lnTo>
                    <a:lnTo>
                      <a:pt x="47" y="93"/>
                    </a:lnTo>
                    <a:lnTo>
                      <a:pt x="48" y="95"/>
                    </a:lnTo>
                    <a:lnTo>
                      <a:pt x="47" y="98"/>
                    </a:lnTo>
                    <a:lnTo>
                      <a:pt x="46" y="103"/>
                    </a:lnTo>
                    <a:lnTo>
                      <a:pt x="46" y="109"/>
                    </a:lnTo>
                    <a:lnTo>
                      <a:pt x="47" y="113"/>
                    </a:lnTo>
                    <a:lnTo>
                      <a:pt x="48" y="115"/>
                    </a:lnTo>
                    <a:lnTo>
                      <a:pt x="48" y="119"/>
                    </a:lnTo>
                    <a:lnTo>
                      <a:pt x="47" y="126"/>
                    </a:lnTo>
                    <a:lnTo>
                      <a:pt x="47" y="130"/>
                    </a:lnTo>
                    <a:lnTo>
                      <a:pt x="53" y="143"/>
                    </a:lnTo>
                    <a:lnTo>
                      <a:pt x="53" y="147"/>
                    </a:lnTo>
                    <a:lnTo>
                      <a:pt x="53" y="150"/>
                    </a:lnTo>
                    <a:lnTo>
                      <a:pt x="51" y="154"/>
                    </a:lnTo>
                    <a:lnTo>
                      <a:pt x="49" y="159"/>
                    </a:lnTo>
                    <a:lnTo>
                      <a:pt x="51" y="165"/>
                    </a:lnTo>
                    <a:lnTo>
                      <a:pt x="54" y="175"/>
                    </a:lnTo>
                    <a:lnTo>
                      <a:pt x="57" y="177"/>
                    </a:lnTo>
                    <a:lnTo>
                      <a:pt x="58" y="178"/>
                    </a:lnTo>
                    <a:lnTo>
                      <a:pt x="59" y="179"/>
                    </a:lnTo>
                    <a:lnTo>
                      <a:pt x="61" y="181"/>
                    </a:lnTo>
                    <a:lnTo>
                      <a:pt x="63" y="179"/>
                    </a:lnTo>
                    <a:lnTo>
                      <a:pt x="64" y="180"/>
                    </a:lnTo>
                    <a:lnTo>
                      <a:pt x="65" y="184"/>
                    </a:lnTo>
                    <a:lnTo>
                      <a:pt x="69" y="187"/>
                    </a:lnTo>
                    <a:lnTo>
                      <a:pt x="74" y="194"/>
                    </a:lnTo>
                    <a:lnTo>
                      <a:pt x="76" y="197"/>
                    </a:lnTo>
                    <a:lnTo>
                      <a:pt x="75" y="206"/>
                    </a:lnTo>
                    <a:lnTo>
                      <a:pt x="78" y="212"/>
                    </a:lnTo>
                    <a:lnTo>
                      <a:pt x="76" y="211"/>
                    </a:lnTo>
                    <a:lnTo>
                      <a:pt x="75" y="213"/>
                    </a:lnTo>
                    <a:lnTo>
                      <a:pt x="75" y="216"/>
                    </a:lnTo>
                    <a:lnTo>
                      <a:pt x="73" y="214"/>
                    </a:lnTo>
                    <a:lnTo>
                      <a:pt x="70" y="215"/>
                    </a:lnTo>
                    <a:lnTo>
                      <a:pt x="65" y="217"/>
                    </a:lnTo>
                    <a:lnTo>
                      <a:pt x="62" y="227"/>
                    </a:lnTo>
                    <a:lnTo>
                      <a:pt x="58" y="231"/>
                    </a:lnTo>
                    <a:lnTo>
                      <a:pt x="52" y="239"/>
                    </a:lnTo>
                    <a:lnTo>
                      <a:pt x="45" y="247"/>
                    </a:lnTo>
                    <a:lnTo>
                      <a:pt x="40" y="253"/>
                    </a:lnTo>
                    <a:lnTo>
                      <a:pt x="34" y="265"/>
                    </a:lnTo>
                    <a:lnTo>
                      <a:pt x="31" y="267"/>
                    </a:lnTo>
                    <a:lnTo>
                      <a:pt x="30" y="270"/>
                    </a:lnTo>
                    <a:lnTo>
                      <a:pt x="28" y="271"/>
                    </a:lnTo>
                    <a:lnTo>
                      <a:pt x="26" y="274"/>
                    </a:lnTo>
                    <a:lnTo>
                      <a:pt x="21" y="275"/>
                    </a:lnTo>
                    <a:lnTo>
                      <a:pt x="18" y="274"/>
                    </a:lnTo>
                    <a:lnTo>
                      <a:pt x="16" y="278"/>
                    </a:lnTo>
                    <a:lnTo>
                      <a:pt x="18" y="281"/>
                    </a:lnTo>
                    <a:lnTo>
                      <a:pt x="17" y="281"/>
                    </a:lnTo>
                    <a:lnTo>
                      <a:pt x="12" y="282"/>
                    </a:lnTo>
                    <a:lnTo>
                      <a:pt x="12" y="283"/>
                    </a:lnTo>
                    <a:lnTo>
                      <a:pt x="11" y="286"/>
                    </a:lnTo>
                    <a:lnTo>
                      <a:pt x="9" y="286"/>
                    </a:lnTo>
                    <a:lnTo>
                      <a:pt x="9" y="287"/>
                    </a:lnTo>
                    <a:lnTo>
                      <a:pt x="8" y="289"/>
                    </a:lnTo>
                    <a:lnTo>
                      <a:pt x="6" y="294"/>
                    </a:lnTo>
                    <a:lnTo>
                      <a:pt x="7" y="300"/>
                    </a:lnTo>
                    <a:lnTo>
                      <a:pt x="8" y="302"/>
                    </a:lnTo>
                    <a:lnTo>
                      <a:pt x="9" y="304"/>
                    </a:lnTo>
                    <a:lnTo>
                      <a:pt x="10" y="308"/>
                    </a:lnTo>
                    <a:lnTo>
                      <a:pt x="9" y="315"/>
                    </a:lnTo>
                    <a:lnTo>
                      <a:pt x="10" y="318"/>
                    </a:lnTo>
                    <a:lnTo>
                      <a:pt x="12" y="321"/>
                    </a:lnTo>
                    <a:lnTo>
                      <a:pt x="12" y="324"/>
                    </a:lnTo>
                    <a:lnTo>
                      <a:pt x="13" y="328"/>
                    </a:lnTo>
                    <a:lnTo>
                      <a:pt x="14" y="330"/>
                    </a:lnTo>
                    <a:lnTo>
                      <a:pt x="16" y="332"/>
                    </a:lnTo>
                    <a:lnTo>
                      <a:pt x="17" y="333"/>
                    </a:lnTo>
                    <a:lnTo>
                      <a:pt x="15" y="332"/>
                    </a:lnTo>
                    <a:lnTo>
                      <a:pt x="13" y="332"/>
                    </a:lnTo>
                    <a:lnTo>
                      <a:pt x="13" y="333"/>
                    </a:lnTo>
                    <a:lnTo>
                      <a:pt x="13" y="334"/>
                    </a:lnTo>
                    <a:lnTo>
                      <a:pt x="12" y="337"/>
                    </a:lnTo>
                    <a:lnTo>
                      <a:pt x="13" y="339"/>
                    </a:lnTo>
                    <a:lnTo>
                      <a:pt x="13" y="343"/>
                    </a:lnTo>
                    <a:lnTo>
                      <a:pt x="11" y="347"/>
                    </a:lnTo>
                    <a:lnTo>
                      <a:pt x="10" y="347"/>
                    </a:lnTo>
                    <a:lnTo>
                      <a:pt x="9" y="350"/>
                    </a:lnTo>
                    <a:lnTo>
                      <a:pt x="10" y="352"/>
                    </a:lnTo>
                    <a:lnTo>
                      <a:pt x="11" y="353"/>
                    </a:lnTo>
                    <a:lnTo>
                      <a:pt x="10" y="355"/>
                    </a:lnTo>
                    <a:lnTo>
                      <a:pt x="11" y="356"/>
                    </a:lnTo>
                    <a:lnTo>
                      <a:pt x="13" y="357"/>
                    </a:lnTo>
                    <a:lnTo>
                      <a:pt x="13" y="359"/>
                    </a:lnTo>
                    <a:lnTo>
                      <a:pt x="11" y="359"/>
                    </a:lnTo>
                    <a:lnTo>
                      <a:pt x="11" y="361"/>
                    </a:lnTo>
                    <a:lnTo>
                      <a:pt x="15" y="361"/>
                    </a:lnTo>
                    <a:lnTo>
                      <a:pt x="18" y="363"/>
                    </a:lnTo>
                    <a:lnTo>
                      <a:pt x="20" y="365"/>
                    </a:lnTo>
                    <a:lnTo>
                      <a:pt x="23" y="367"/>
                    </a:lnTo>
                    <a:lnTo>
                      <a:pt x="28" y="368"/>
                    </a:lnTo>
                    <a:lnTo>
                      <a:pt x="29" y="369"/>
                    </a:lnTo>
                    <a:lnTo>
                      <a:pt x="28" y="371"/>
                    </a:lnTo>
                    <a:lnTo>
                      <a:pt x="31" y="373"/>
                    </a:lnTo>
                    <a:lnTo>
                      <a:pt x="35" y="370"/>
                    </a:lnTo>
                    <a:lnTo>
                      <a:pt x="35" y="372"/>
                    </a:lnTo>
                    <a:lnTo>
                      <a:pt x="35" y="375"/>
                    </a:lnTo>
                    <a:lnTo>
                      <a:pt x="37" y="380"/>
                    </a:lnTo>
                    <a:lnTo>
                      <a:pt x="37" y="381"/>
                    </a:lnTo>
                    <a:lnTo>
                      <a:pt x="40" y="382"/>
                    </a:lnTo>
                    <a:lnTo>
                      <a:pt x="39" y="384"/>
                    </a:lnTo>
                    <a:lnTo>
                      <a:pt x="36" y="386"/>
                    </a:lnTo>
                    <a:lnTo>
                      <a:pt x="37" y="387"/>
                    </a:lnTo>
                    <a:lnTo>
                      <a:pt x="40" y="385"/>
                    </a:lnTo>
                    <a:lnTo>
                      <a:pt x="43" y="379"/>
                    </a:lnTo>
                    <a:lnTo>
                      <a:pt x="44" y="380"/>
                    </a:lnTo>
                    <a:lnTo>
                      <a:pt x="44" y="383"/>
                    </a:lnTo>
                    <a:lnTo>
                      <a:pt x="45" y="383"/>
                    </a:lnTo>
                    <a:lnTo>
                      <a:pt x="52" y="380"/>
                    </a:lnTo>
                    <a:lnTo>
                      <a:pt x="54" y="380"/>
                    </a:lnTo>
                    <a:lnTo>
                      <a:pt x="57" y="378"/>
                    </a:lnTo>
                    <a:lnTo>
                      <a:pt x="58" y="380"/>
                    </a:lnTo>
                    <a:lnTo>
                      <a:pt x="59" y="380"/>
                    </a:lnTo>
                    <a:lnTo>
                      <a:pt x="62" y="377"/>
                    </a:lnTo>
                    <a:lnTo>
                      <a:pt x="64" y="376"/>
                    </a:lnTo>
                    <a:lnTo>
                      <a:pt x="66" y="375"/>
                    </a:lnTo>
                    <a:lnTo>
                      <a:pt x="68" y="376"/>
                    </a:lnTo>
                    <a:lnTo>
                      <a:pt x="73" y="373"/>
                    </a:lnTo>
                    <a:lnTo>
                      <a:pt x="75" y="373"/>
                    </a:lnTo>
                    <a:lnTo>
                      <a:pt x="78" y="369"/>
                    </a:lnTo>
                    <a:lnTo>
                      <a:pt x="79" y="372"/>
                    </a:lnTo>
                    <a:lnTo>
                      <a:pt x="84" y="369"/>
                    </a:lnTo>
                    <a:lnTo>
                      <a:pt x="83" y="367"/>
                    </a:lnTo>
                    <a:lnTo>
                      <a:pt x="84" y="367"/>
                    </a:lnTo>
                    <a:lnTo>
                      <a:pt x="87" y="368"/>
                    </a:lnTo>
                    <a:lnTo>
                      <a:pt x="88" y="368"/>
                    </a:lnTo>
                    <a:lnTo>
                      <a:pt x="90" y="367"/>
                    </a:lnTo>
                    <a:lnTo>
                      <a:pt x="95" y="366"/>
                    </a:lnTo>
                    <a:lnTo>
                      <a:pt x="99" y="364"/>
                    </a:lnTo>
                    <a:lnTo>
                      <a:pt x="101" y="363"/>
                    </a:lnTo>
                    <a:lnTo>
                      <a:pt x="104" y="365"/>
                    </a:lnTo>
                    <a:lnTo>
                      <a:pt x="109" y="365"/>
                    </a:lnTo>
                    <a:lnTo>
                      <a:pt x="110" y="364"/>
                    </a:lnTo>
                    <a:lnTo>
                      <a:pt x="112" y="363"/>
                    </a:lnTo>
                    <a:lnTo>
                      <a:pt x="112" y="363"/>
                    </a:lnTo>
                    <a:lnTo>
                      <a:pt x="122" y="355"/>
                    </a:lnTo>
                    <a:lnTo>
                      <a:pt x="136" y="341"/>
                    </a:lnTo>
                    <a:lnTo>
                      <a:pt x="148" y="329"/>
                    </a:lnTo>
                    <a:lnTo>
                      <a:pt x="163" y="309"/>
                    </a:lnTo>
                    <a:lnTo>
                      <a:pt x="166" y="303"/>
                    </a:lnTo>
                    <a:lnTo>
                      <a:pt x="172" y="292"/>
                    </a:lnTo>
                    <a:lnTo>
                      <a:pt x="172" y="281"/>
                    </a:lnTo>
                    <a:lnTo>
                      <a:pt x="170" y="282"/>
                    </a:lnTo>
                    <a:lnTo>
                      <a:pt x="168" y="278"/>
                    </a:lnTo>
                    <a:lnTo>
                      <a:pt x="166" y="273"/>
                    </a:lnTo>
                    <a:lnTo>
                      <a:pt x="157" y="266"/>
                    </a:lnTo>
                    <a:lnTo>
                      <a:pt x="155" y="263"/>
                    </a:lnTo>
                    <a:lnTo>
                      <a:pt x="153" y="257"/>
                    </a:lnTo>
                    <a:lnTo>
                      <a:pt x="155" y="252"/>
                    </a:lnTo>
                    <a:lnTo>
                      <a:pt x="157" y="248"/>
                    </a:lnTo>
                    <a:lnTo>
                      <a:pt x="159" y="243"/>
                    </a:lnTo>
                    <a:lnTo>
                      <a:pt x="159" y="238"/>
                    </a:lnTo>
                    <a:lnTo>
                      <a:pt x="154" y="233"/>
                    </a:lnTo>
                    <a:lnTo>
                      <a:pt x="152" y="229"/>
                    </a:lnTo>
                    <a:lnTo>
                      <a:pt x="153" y="222"/>
                    </a:lnTo>
                    <a:lnTo>
                      <a:pt x="151" y="217"/>
                    </a:lnTo>
                    <a:lnTo>
                      <a:pt x="146" y="216"/>
                    </a:lnTo>
                    <a:lnTo>
                      <a:pt x="146" y="210"/>
                    </a:lnTo>
                    <a:lnTo>
                      <a:pt x="147" y="207"/>
                    </a:lnTo>
                    <a:lnTo>
                      <a:pt x="147" y="202"/>
                    </a:lnTo>
                    <a:lnTo>
                      <a:pt x="146" y="199"/>
                    </a:lnTo>
                    <a:lnTo>
                      <a:pt x="147" y="195"/>
                    </a:lnTo>
                    <a:lnTo>
                      <a:pt x="148" y="188"/>
                    </a:lnTo>
                    <a:lnTo>
                      <a:pt x="152" y="184"/>
                    </a:lnTo>
                    <a:lnTo>
                      <a:pt x="152" y="180"/>
                    </a:lnTo>
                    <a:lnTo>
                      <a:pt x="151" y="175"/>
                    </a:lnTo>
                    <a:lnTo>
                      <a:pt x="147" y="165"/>
                    </a:lnTo>
                    <a:lnTo>
                      <a:pt x="143" y="157"/>
                    </a:lnTo>
                    <a:lnTo>
                      <a:pt x="142" y="152"/>
                    </a:lnTo>
                    <a:lnTo>
                      <a:pt x="140" y="147"/>
                    </a:lnTo>
                    <a:lnTo>
                      <a:pt x="138" y="141"/>
                    </a:lnTo>
                    <a:lnTo>
                      <a:pt x="137" y="135"/>
                    </a:lnTo>
                    <a:lnTo>
                      <a:pt x="139" y="132"/>
                    </a:lnTo>
                    <a:lnTo>
                      <a:pt x="144" y="119"/>
                    </a:lnTo>
                    <a:lnTo>
                      <a:pt x="149" y="109"/>
                    </a:lnTo>
                    <a:lnTo>
                      <a:pt x="149" y="102"/>
                    </a:lnTo>
                    <a:lnTo>
                      <a:pt x="146" y="98"/>
                    </a:lnTo>
                    <a:lnTo>
                      <a:pt x="140" y="87"/>
                    </a:lnTo>
                    <a:lnTo>
                      <a:pt x="136" y="84"/>
                    </a:lnTo>
                    <a:lnTo>
                      <a:pt x="132" y="84"/>
                    </a:lnTo>
                    <a:lnTo>
                      <a:pt x="129" y="82"/>
                    </a:lnTo>
                    <a:lnTo>
                      <a:pt x="127" y="80"/>
                    </a:lnTo>
                    <a:lnTo>
                      <a:pt x="126" y="74"/>
                    </a:lnTo>
                    <a:lnTo>
                      <a:pt x="125" y="67"/>
                    </a:lnTo>
                    <a:lnTo>
                      <a:pt x="126" y="64"/>
                    </a:lnTo>
                    <a:lnTo>
                      <a:pt x="129" y="56"/>
                    </a:lnTo>
                    <a:lnTo>
                      <a:pt x="129" y="54"/>
                    </a:lnTo>
                    <a:lnTo>
                      <a:pt x="126" y="53"/>
                    </a:lnTo>
                    <a:lnTo>
                      <a:pt x="135" y="45"/>
                    </a:lnTo>
                    <a:lnTo>
                      <a:pt x="132" y="43"/>
                    </a:lnTo>
                    <a:lnTo>
                      <a:pt x="132" y="40"/>
                    </a:lnTo>
                    <a:lnTo>
                      <a:pt x="133" y="36"/>
                    </a:lnTo>
                    <a:lnTo>
                      <a:pt x="139" y="29"/>
                    </a:lnTo>
                    <a:lnTo>
                      <a:pt x="138" y="24"/>
                    </a:lnTo>
                    <a:lnTo>
                      <a:pt x="136" y="16"/>
                    </a:lnTo>
                    <a:lnTo>
                      <a:pt x="131" y="11"/>
                    </a:lnTo>
                    <a:lnTo>
                      <a:pt x="126" y="10"/>
                    </a:lnTo>
                    <a:lnTo>
                      <a:pt x="123" y="7"/>
                    </a:lnTo>
                    <a:lnTo>
                      <a:pt x="120" y="1"/>
                    </a:lnTo>
                    <a:lnTo>
                      <a:pt x="118" y="0"/>
                    </a:lnTo>
                    <a:lnTo>
                      <a:pt x="112" y="1"/>
                    </a:lnTo>
                    <a:lnTo>
                      <a:pt x="101" y="6"/>
                    </a:lnTo>
                    <a:lnTo>
                      <a:pt x="93" y="7"/>
                    </a:lnTo>
                    <a:lnTo>
                      <a:pt x="90" y="9"/>
                    </a:lnTo>
                    <a:lnTo>
                      <a:pt x="87" y="13"/>
                    </a:lnTo>
                    <a:lnTo>
                      <a:pt x="83" y="22"/>
                    </a:lnTo>
                    <a:lnTo>
                      <a:pt x="82" y="34"/>
                    </a:lnTo>
                    <a:lnTo>
                      <a:pt x="82" y="38"/>
                    </a:lnTo>
                    <a:lnTo>
                      <a:pt x="82" y="45"/>
                    </a:lnTo>
                    <a:lnTo>
                      <a:pt x="82" y="48"/>
                    </a:lnTo>
                    <a:lnTo>
                      <a:pt x="74" y="54"/>
                    </a:lnTo>
                    <a:lnTo>
                      <a:pt x="72" y="58"/>
                    </a:lnTo>
                    <a:lnTo>
                      <a:pt x="68" y="61"/>
                    </a:lnTo>
                    <a:lnTo>
                      <a:pt x="64" y="62"/>
                    </a:lnTo>
                    <a:lnTo>
                      <a:pt x="61" y="62"/>
                    </a:lnTo>
                    <a:lnTo>
                      <a:pt x="60" y="59"/>
                    </a:lnTo>
                    <a:lnTo>
                      <a:pt x="57" y="56"/>
                    </a:lnTo>
                    <a:lnTo>
                      <a:pt x="54" y="54"/>
                    </a:lnTo>
                    <a:lnTo>
                      <a:pt x="49" y="59"/>
                    </a:lnTo>
                    <a:lnTo>
                      <a:pt x="45" y="62"/>
                    </a:lnTo>
                    <a:lnTo>
                      <a:pt x="41" y="62"/>
                    </a:lnTo>
                    <a:lnTo>
                      <a:pt x="37" y="60"/>
                    </a:lnTo>
                    <a:lnTo>
                      <a:pt x="30" y="59"/>
                    </a:lnTo>
                    <a:lnTo>
                      <a:pt x="28" y="56"/>
                    </a:lnTo>
                    <a:lnTo>
                      <a:pt x="27" y="51"/>
                    </a:lnTo>
                    <a:lnTo>
                      <a:pt x="18" y="38"/>
                    </a:lnTo>
                    <a:lnTo>
                      <a:pt x="15" y="35"/>
                    </a:lnTo>
                    <a:lnTo>
                      <a:pt x="11" y="33"/>
                    </a:lnTo>
                    <a:lnTo>
                      <a:pt x="7" y="35"/>
                    </a:lnTo>
                    <a:lnTo>
                      <a:pt x="8" y="39"/>
                    </a:lnTo>
                    <a:lnTo>
                      <a:pt x="8" y="42"/>
                    </a:lnTo>
                    <a:lnTo>
                      <a:pt x="6" y="43"/>
                    </a:lnTo>
                    <a:lnTo>
                      <a:pt x="4" y="42"/>
                    </a:lnTo>
                    <a:lnTo>
                      <a:pt x="1" y="42"/>
                    </a:lnTo>
                    <a:lnTo>
                      <a:pt x="0" y="4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1" name="Freeform 1407">
                <a:extLst>
                  <a:ext uri="{FF2B5EF4-FFF2-40B4-BE49-F238E27FC236}">
                    <a16:creationId xmlns:a16="http://schemas.microsoft.com/office/drawing/2014/main" id="{CDD9AFD9-6379-474C-8B88-24AD557B8527}"/>
                  </a:ext>
                </a:extLst>
              </p:cNvPr>
              <p:cNvSpPr>
                <a:spLocks/>
              </p:cNvSpPr>
              <p:nvPr/>
            </p:nvSpPr>
            <p:spPr bwMode="gray">
              <a:xfrm>
                <a:off x="8917633" y="3363850"/>
                <a:ext cx="16169" cy="12931"/>
              </a:xfrm>
              <a:custGeom>
                <a:avLst/>
                <a:gdLst>
                  <a:gd name="T0" fmla="*/ 5 w 5"/>
                  <a:gd name="T1" fmla="*/ 1 h 4"/>
                  <a:gd name="T2" fmla="*/ 5 w 5"/>
                  <a:gd name="T3" fmla="*/ 1 h 4"/>
                  <a:gd name="T4" fmla="*/ 4 w 5"/>
                  <a:gd name="T5" fmla="*/ 0 h 4"/>
                  <a:gd name="T6" fmla="*/ 4 w 5"/>
                  <a:gd name="T7" fmla="*/ 0 h 4"/>
                  <a:gd name="T8" fmla="*/ 4 w 5"/>
                  <a:gd name="T9" fmla="*/ 1 h 4"/>
                  <a:gd name="T10" fmla="*/ 3 w 5"/>
                  <a:gd name="T11" fmla="*/ 1 h 4"/>
                  <a:gd name="T12" fmla="*/ 3 w 5"/>
                  <a:gd name="T13" fmla="*/ 1 h 4"/>
                  <a:gd name="T14" fmla="*/ 2 w 5"/>
                  <a:gd name="T15" fmla="*/ 1 h 4"/>
                  <a:gd name="T16" fmla="*/ 0 w 5"/>
                  <a:gd name="T17" fmla="*/ 0 h 4"/>
                  <a:gd name="T18" fmla="*/ 0 w 5"/>
                  <a:gd name="T19" fmla="*/ 0 h 4"/>
                  <a:gd name="T20" fmla="*/ 0 w 5"/>
                  <a:gd name="T21" fmla="*/ 0 h 4"/>
                  <a:gd name="T22" fmla="*/ 0 w 5"/>
                  <a:gd name="T23" fmla="*/ 1 h 4"/>
                  <a:gd name="T24" fmla="*/ 1 w 5"/>
                  <a:gd name="T25" fmla="*/ 3 h 4"/>
                  <a:gd name="T26" fmla="*/ 1 w 5"/>
                  <a:gd name="T27" fmla="*/ 3 h 4"/>
                  <a:gd name="T28" fmla="*/ 1 w 5"/>
                  <a:gd name="T29" fmla="*/ 3 h 4"/>
                  <a:gd name="T30" fmla="*/ 2 w 5"/>
                  <a:gd name="T31" fmla="*/ 4 h 4"/>
                  <a:gd name="T32" fmla="*/ 3 w 5"/>
                  <a:gd name="T33" fmla="*/ 4 h 4"/>
                  <a:gd name="T34" fmla="*/ 3 w 5"/>
                  <a:gd name="T35" fmla="*/ 4 h 4"/>
                  <a:gd name="T36" fmla="*/ 5 w 5"/>
                  <a:gd name="T37" fmla="*/ 1 h 4"/>
                  <a:gd name="T38" fmla="*/ 5 w 5"/>
                  <a:gd name="T39" fmla="*/ 1 h 4"/>
                  <a:gd name="T40" fmla="*/ 5 w 5"/>
                  <a:gd name="T4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4">
                    <a:moveTo>
                      <a:pt x="5" y="1"/>
                    </a:moveTo>
                    <a:lnTo>
                      <a:pt x="5" y="1"/>
                    </a:lnTo>
                    <a:lnTo>
                      <a:pt x="4" y="0"/>
                    </a:lnTo>
                    <a:lnTo>
                      <a:pt x="4" y="0"/>
                    </a:lnTo>
                    <a:lnTo>
                      <a:pt x="4" y="1"/>
                    </a:lnTo>
                    <a:lnTo>
                      <a:pt x="3" y="1"/>
                    </a:lnTo>
                    <a:lnTo>
                      <a:pt x="3" y="1"/>
                    </a:lnTo>
                    <a:lnTo>
                      <a:pt x="2" y="1"/>
                    </a:lnTo>
                    <a:lnTo>
                      <a:pt x="0" y="0"/>
                    </a:lnTo>
                    <a:lnTo>
                      <a:pt x="0" y="0"/>
                    </a:lnTo>
                    <a:lnTo>
                      <a:pt x="0" y="0"/>
                    </a:lnTo>
                    <a:lnTo>
                      <a:pt x="0" y="1"/>
                    </a:lnTo>
                    <a:lnTo>
                      <a:pt x="1" y="3"/>
                    </a:lnTo>
                    <a:lnTo>
                      <a:pt x="1" y="3"/>
                    </a:lnTo>
                    <a:lnTo>
                      <a:pt x="1" y="3"/>
                    </a:lnTo>
                    <a:lnTo>
                      <a:pt x="2" y="4"/>
                    </a:lnTo>
                    <a:lnTo>
                      <a:pt x="3" y="4"/>
                    </a:lnTo>
                    <a:lnTo>
                      <a:pt x="3" y="4"/>
                    </a:lnTo>
                    <a:lnTo>
                      <a:pt x="5" y="1"/>
                    </a:lnTo>
                    <a:lnTo>
                      <a:pt x="5" y="1"/>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2" name="Freeform 1409">
                <a:extLst>
                  <a:ext uri="{FF2B5EF4-FFF2-40B4-BE49-F238E27FC236}">
                    <a16:creationId xmlns:a16="http://schemas.microsoft.com/office/drawing/2014/main" id="{A53287D7-A8C3-463B-ADBB-B07E1AB3D0CA}"/>
                  </a:ext>
                </a:extLst>
              </p:cNvPr>
              <p:cNvSpPr>
                <a:spLocks/>
              </p:cNvSpPr>
              <p:nvPr/>
            </p:nvSpPr>
            <p:spPr bwMode="gray">
              <a:xfrm>
                <a:off x="9092278" y="3150460"/>
                <a:ext cx="25873" cy="16163"/>
              </a:xfrm>
              <a:custGeom>
                <a:avLst/>
                <a:gdLst>
                  <a:gd name="T0" fmla="*/ 2 w 14"/>
                  <a:gd name="T1" fmla="*/ 8 h 9"/>
                  <a:gd name="T2" fmla="*/ 2 w 14"/>
                  <a:gd name="T3" fmla="*/ 8 h 9"/>
                  <a:gd name="T4" fmla="*/ 5 w 14"/>
                  <a:gd name="T5" fmla="*/ 9 h 9"/>
                  <a:gd name="T6" fmla="*/ 6 w 14"/>
                  <a:gd name="T7" fmla="*/ 9 h 9"/>
                  <a:gd name="T8" fmla="*/ 8 w 14"/>
                  <a:gd name="T9" fmla="*/ 8 h 9"/>
                  <a:gd name="T10" fmla="*/ 9 w 14"/>
                  <a:gd name="T11" fmla="*/ 5 h 9"/>
                  <a:gd name="T12" fmla="*/ 13 w 14"/>
                  <a:gd name="T13" fmla="*/ 4 h 9"/>
                  <a:gd name="T14" fmla="*/ 14 w 14"/>
                  <a:gd name="T15" fmla="*/ 4 h 9"/>
                  <a:gd name="T16" fmla="*/ 14 w 14"/>
                  <a:gd name="T17" fmla="*/ 3 h 9"/>
                  <a:gd name="T18" fmla="*/ 14 w 14"/>
                  <a:gd name="T19" fmla="*/ 3 h 9"/>
                  <a:gd name="T20" fmla="*/ 9 w 14"/>
                  <a:gd name="T21" fmla="*/ 0 h 9"/>
                  <a:gd name="T22" fmla="*/ 7 w 14"/>
                  <a:gd name="T23" fmla="*/ 0 h 9"/>
                  <a:gd name="T24" fmla="*/ 4 w 14"/>
                  <a:gd name="T25" fmla="*/ 1 h 9"/>
                  <a:gd name="T26" fmla="*/ 3 w 14"/>
                  <a:gd name="T27" fmla="*/ 1 h 9"/>
                  <a:gd name="T28" fmla="*/ 3 w 14"/>
                  <a:gd name="T29" fmla="*/ 2 h 9"/>
                  <a:gd name="T30" fmla="*/ 1 w 14"/>
                  <a:gd name="T31" fmla="*/ 6 h 9"/>
                  <a:gd name="T32" fmla="*/ 2 w 14"/>
                  <a:gd name="T33" fmla="*/ 7 h 9"/>
                  <a:gd name="T34" fmla="*/ 2 w 14"/>
                  <a:gd name="T3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9">
                    <a:moveTo>
                      <a:pt x="2" y="8"/>
                    </a:moveTo>
                    <a:cubicBezTo>
                      <a:pt x="2" y="8"/>
                      <a:pt x="2" y="8"/>
                      <a:pt x="2" y="8"/>
                    </a:cubicBezTo>
                    <a:cubicBezTo>
                      <a:pt x="5" y="9"/>
                      <a:pt x="5" y="9"/>
                      <a:pt x="5" y="9"/>
                    </a:cubicBezTo>
                    <a:cubicBezTo>
                      <a:pt x="6" y="9"/>
                      <a:pt x="6" y="9"/>
                      <a:pt x="6" y="9"/>
                    </a:cubicBezTo>
                    <a:cubicBezTo>
                      <a:pt x="8" y="8"/>
                      <a:pt x="8" y="8"/>
                      <a:pt x="8" y="8"/>
                    </a:cubicBezTo>
                    <a:cubicBezTo>
                      <a:pt x="9" y="5"/>
                      <a:pt x="9" y="5"/>
                      <a:pt x="9" y="5"/>
                    </a:cubicBezTo>
                    <a:cubicBezTo>
                      <a:pt x="13" y="4"/>
                      <a:pt x="13" y="4"/>
                      <a:pt x="13" y="4"/>
                    </a:cubicBezTo>
                    <a:cubicBezTo>
                      <a:pt x="14" y="4"/>
                      <a:pt x="14" y="4"/>
                      <a:pt x="14" y="4"/>
                    </a:cubicBezTo>
                    <a:cubicBezTo>
                      <a:pt x="14" y="3"/>
                      <a:pt x="14" y="3"/>
                      <a:pt x="14" y="3"/>
                    </a:cubicBezTo>
                    <a:cubicBezTo>
                      <a:pt x="14" y="3"/>
                      <a:pt x="14" y="3"/>
                      <a:pt x="14" y="3"/>
                    </a:cubicBezTo>
                    <a:cubicBezTo>
                      <a:pt x="9" y="0"/>
                      <a:pt x="9" y="0"/>
                      <a:pt x="9" y="0"/>
                    </a:cubicBezTo>
                    <a:cubicBezTo>
                      <a:pt x="7" y="0"/>
                      <a:pt x="7" y="0"/>
                      <a:pt x="7" y="0"/>
                    </a:cubicBezTo>
                    <a:cubicBezTo>
                      <a:pt x="4" y="1"/>
                      <a:pt x="4" y="1"/>
                      <a:pt x="4" y="1"/>
                    </a:cubicBezTo>
                    <a:cubicBezTo>
                      <a:pt x="3" y="1"/>
                      <a:pt x="3" y="1"/>
                      <a:pt x="3" y="1"/>
                    </a:cubicBezTo>
                    <a:cubicBezTo>
                      <a:pt x="3" y="2"/>
                      <a:pt x="3" y="2"/>
                      <a:pt x="3" y="2"/>
                    </a:cubicBezTo>
                    <a:cubicBezTo>
                      <a:pt x="0" y="4"/>
                      <a:pt x="1" y="3"/>
                      <a:pt x="1" y="6"/>
                    </a:cubicBezTo>
                    <a:cubicBezTo>
                      <a:pt x="2" y="7"/>
                      <a:pt x="2" y="7"/>
                      <a:pt x="2" y="7"/>
                    </a:cubicBezTo>
                    <a:cubicBezTo>
                      <a:pt x="2" y="8"/>
                      <a:pt x="2" y="8"/>
                      <a:pt x="2" y="8"/>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8" name="Gruppieren 1457">
              <a:extLst>
                <a:ext uri="{FF2B5EF4-FFF2-40B4-BE49-F238E27FC236}">
                  <a16:creationId xmlns:a16="http://schemas.microsoft.com/office/drawing/2014/main" id="{3686E94E-43CE-4B1B-A148-709C5A5E69B4}"/>
                </a:ext>
              </a:extLst>
            </p:cNvPr>
            <p:cNvGrpSpPr/>
            <p:nvPr userDrawn="1"/>
          </p:nvGrpSpPr>
          <p:grpSpPr>
            <a:xfrm>
              <a:off x="7310227" y="2319531"/>
              <a:ext cx="2587365" cy="3346332"/>
              <a:chOff x="7310227" y="2319531"/>
              <a:chExt cx="2587365" cy="3346332"/>
            </a:xfrm>
            <a:grpFill/>
          </p:grpSpPr>
          <p:sp>
            <p:nvSpPr>
              <p:cNvPr id="1436" name="Freeform 510">
                <a:extLst>
                  <a:ext uri="{FF2B5EF4-FFF2-40B4-BE49-F238E27FC236}">
                    <a16:creationId xmlns:a16="http://schemas.microsoft.com/office/drawing/2014/main" id="{B8D97AAA-6EAC-4243-8F78-8DFBEB952D9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7" name="Gruppieren 1456">
                <a:extLst>
                  <a:ext uri="{FF2B5EF4-FFF2-40B4-BE49-F238E27FC236}">
                    <a16:creationId xmlns:a16="http://schemas.microsoft.com/office/drawing/2014/main" id="{B6F273E7-0F67-4FB0-91D2-19DEBA830DF6}"/>
                  </a:ext>
                </a:extLst>
              </p:cNvPr>
              <p:cNvGrpSpPr/>
              <p:nvPr userDrawn="1"/>
            </p:nvGrpSpPr>
            <p:grpSpPr>
              <a:xfrm>
                <a:off x="7310227" y="2319531"/>
                <a:ext cx="2587365" cy="3346332"/>
                <a:chOff x="7310227" y="2319531"/>
                <a:chExt cx="2587365" cy="3346332"/>
              </a:xfrm>
              <a:grpFill/>
            </p:grpSpPr>
            <p:sp>
              <p:nvSpPr>
                <p:cNvPr id="1247" name="Freeform 538">
                  <a:extLst>
                    <a:ext uri="{FF2B5EF4-FFF2-40B4-BE49-F238E27FC236}">
                      <a16:creationId xmlns:a16="http://schemas.microsoft.com/office/drawing/2014/main" id="{14C6F47B-D627-459C-8790-ADFA84705268}"/>
                    </a:ext>
                  </a:extLst>
                </p:cNvPr>
                <p:cNvSpPr>
                  <a:spLocks/>
                </p:cNvSpPr>
                <p:nvPr/>
              </p:nvSpPr>
              <p:spPr bwMode="gray">
                <a:xfrm>
                  <a:off x="8574799" y="5597972"/>
                  <a:ext cx="9702" cy="12930"/>
                </a:xfrm>
                <a:custGeom>
                  <a:avLst/>
                  <a:gdLst>
                    <a:gd name="T0" fmla="*/ 0 w 3"/>
                    <a:gd name="T1" fmla="*/ 1 h 4"/>
                    <a:gd name="T2" fmla="*/ 0 w 3"/>
                    <a:gd name="T3" fmla="*/ 0 h 4"/>
                    <a:gd name="T4" fmla="*/ 1 w 3"/>
                    <a:gd name="T5" fmla="*/ 1 h 4"/>
                    <a:gd name="T6" fmla="*/ 2 w 3"/>
                    <a:gd name="T7" fmla="*/ 2 h 4"/>
                    <a:gd name="T8" fmla="*/ 3 w 3"/>
                    <a:gd name="T9" fmla="*/ 3 h 4"/>
                    <a:gd name="T10" fmla="*/ 3 w 3"/>
                    <a:gd name="T11" fmla="*/ 4 h 4"/>
                    <a:gd name="T12" fmla="*/ 1 w 3"/>
                    <a:gd name="T13" fmla="*/ 3 h 4"/>
                    <a:gd name="T14" fmla="*/ 0 w 3"/>
                    <a:gd name="T15" fmla="*/ 2 h 4"/>
                    <a:gd name="T16" fmla="*/ 0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1"/>
                      </a:moveTo>
                      <a:lnTo>
                        <a:pt x="0" y="0"/>
                      </a:lnTo>
                      <a:lnTo>
                        <a:pt x="1" y="1"/>
                      </a:lnTo>
                      <a:lnTo>
                        <a:pt x="2" y="2"/>
                      </a:lnTo>
                      <a:lnTo>
                        <a:pt x="3" y="3"/>
                      </a:lnTo>
                      <a:lnTo>
                        <a:pt x="3" y="4"/>
                      </a:lnTo>
                      <a:lnTo>
                        <a:pt x="1" y="3"/>
                      </a:lnTo>
                      <a:lnTo>
                        <a:pt x="0" y="2"/>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8" name="Freeform 127">
                  <a:extLst>
                    <a:ext uri="{FF2B5EF4-FFF2-40B4-BE49-F238E27FC236}">
                      <a16:creationId xmlns:a16="http://schemas.microsoft.com/office/drawing/2014/main" id="{DEF732BB-0398-4FBC-B25E-3A6EE58E6A99}"/>
                    </a:ext>
                  </a:extLst>
                </p:cNvPr>
                <p:cNvSpPr>
                  <a:spLocks/>
                </p:cNvSpPr>
                <p:nvPr/>
              </p:nvSpPr>
              <p:spPr bwMode="gray">
                <a:xfrm>
                  <a:off x="8642722" y="4964271"/>
                  <a:ext cx="200519" cy="203691"/>
                </a:xfrm>
                <a:custGeom>
                  <a:avLst/>
                  <a:gdLst>
                    <a:gd name="T0" fmla="*/ 42 w 62"/>
                    <a:gd name="T1" fmla="*/ 61 h 63"/>
                    <a:gd name="T2" fmla="*/ 37 w 62"/>
                    <a:gd name="T3" fmla="*/ 56 h 63"/>
                    <a:gd name="T4" fmla="*/ 33 w 62"/>
                    <a:gd name="T5" fmla="*/ 53 h 63"/>
                    <a:gd name="T6" fmla="*/ 29 w 62"/>
                    <a:gd name="T7" fmla="*/ 52 h 63"/>
                    <a:gd name="T8" fmla="*/ 23 w 62"/>
                    <a:gd name="T9" fmla="*/ 41 h 63"/>
                    <a:gd name="T10" fmla="*/ 15 w 62"/>
                    <a:gd name="T11" fmla="*/ 33 h 63"/>
                    <a:gd name="T12" fmla="*/ 10 w 62"/>
                    <a:gd name="T13" fmla="*/ 27 h 63"/>
                    <a:gd name="T14" fmla="*/ 6 w 62"/>
                    <a:gd name="T15" fmla="*/ 22 h 63"/>
                    <a:gd name="T16" fmla="*/ 6 w 62"/>
                    <a:gd name="T17" fmla="*/ 18 h 63"/>
                    <a:gd name="T18" fmla="*/ 2 w 62"/>
                    <a:gd name="T19" fmla="*/ 12 h 63"/>
                    <a:gd name="T20" fmla="*/ 1 w 62"/>
                    <a:gd name="T21" fmla="*/ 9 h 63"/>
                    <a:gd name="T22" fmla="*/ 2 w 62"/>
                    <a:gd name="T23" fmla="*/ 0 h 63"/>
                    <a:gd name="T24" fmla="*/ 9 w 62"/>
                    <a:gd name="T25" fmla="*/ 6 h 63"/>
                    <a:gd name="T26" fmla="*/ 18 w 62"/>
                    <a:gd name="T27" fmla="*/ 2 h 63"/>
                    <a:gd name="T28" fmla="*/ 23 w 62"/>
                    <a:gd name="T29" fmla="*/ 3 h 63"/>
                    <a:gd name="T30" fmla="*/ 26 w 62"/>
                    <a:gd name="T31" fmla="*/ 3 h 63"/>
                    <a:gd name="T32" fmla="*/ 31 w 62"/>
                    <a:gd name="T33" fmla="*/ 3 h 63"/>
                    <a:gd name="T34" fmla="*/ 36 w 62"/>
                    <a:gd name="T35" fmla="*/ 3 h 63"/>
                    <a:gd name="T36" fmla="*/ 39 w 62"/>
                    <a:gd name="T37" fmla="*/ 5 h 63"/>
                    <a:gd name="T38" fmla="*/ 44 w 62"/>
                    <a:gd name="T39" fmla="*/ 6 h 63"/>
                    <a:gd name="T40" fmla="*/ 47 w 62"/>
                    <a:gd name="T41" fmla="*/ 5 h 63"/>
                    <a:gd name="T42" fmla="*/ 48 w 62"/>
                    <a:gd name="T43" fmla="*/ 9 h 63"/>
                    <a:gd name="T44" fmla="*/ 54 w 62"/>
                    <a:gd name="T45" fmla="*/ 8 h 63"/>
                    <a:gd name="T46" fmla="*/ 58 w 62"/>
                    <a:gd name="T47" fmla="*/ 10 h 63"/>
                    <a:gd name="T48" fmla="*/ 55 w 62"/>
                    <a:gd name="T49" fmla="*/ 17 h 63"/>
                    <a:gd name="T50" fmla="*/ 55 w 62"/>
                    <a:gd name="T51" fmla="*/ 19 h 63"/>
                    <a:gd name="T52" fmla="*/ 55 w 62"/>
                    <a:gd name="T53" fmla="*/ 22 h 63"/>
                    <a:gd name="T54" fmla="*/ 57 w 62"/>
                    <a:gd name="T55" fmla="*/ 23 h 63"/>
                    <a:gd name="T56" fmla="*/ 60 w 62"/>
                    <a:gd name="T57" fmla="*/ 26 h 63"/>
                    <a:gd name="T58" fmla="*/ 61 w 62"/>
                    <a:gd name="T59" fmla="*/ 27 h 63"/>
                    <a:gd name="T60" fmla="*/ 61 w 62"/>
                    <a:gd name="T61" fmla="*/ 30 h 63"/>
                    <a:gd name="T62" fmla="*/ 56 w 62"/>
                    <a:gd name="T63" fmla="*/ 29 h 63"/>
                    <a:gd name="T64" fmla="*/ 58 w 62"/>
                    <a:gd name="T65" fmla="*/ 32 h 63"/>
                    <a:gd name="T66" fmla="*/ 60 w 62"/>
                    <a:gd name="T67" fmla="*/ 37 h 63"/>
                    <a:gd name="T68" fmla="*/ 58 w 62"/>
                    <a:gd name="T69" fmla="*/ 37 h 63"/>
                    <a:gd name="T70" fmla="*/ 56 w 62"/>
                    <a:gd name="T71" fmla="*/ 39 h 63"/>
                    <a:gd name="T72" fmla="*/ 53 w 62"/>
                    <a:gd name="T73" fmla="*/ 40 h 63"/>
                    <a:gd name="T74" fmla="*/ 51 w 62"/>
                    <a:gd name="T75" fmla="*/ 40 h 63"/>
                    <a:gd name="T76" fmla="*/ 53 w 62"/>
                    <a:gd name="T77" fmla="*/ 43 h 63"/>
                    <a:gd name="T78" fmla="*/ 53 w 62"/>
                    <a:gd name="T79" fmla="*/ 45 h 63"/>
                    <a:gd name="T80" fmla="*/ 51 w 62"/>
                    <a:gd name="T81" fmla="*/ 44 h 63"/>
                    <a:gd name="T82" fmla="*/ 47 w 62"/>
                    <a:gd name="T83" fmla="*/ 45 h 63"/>
                    <a:gd name="T84" fmla="*/ 46 w 62"/>
                    <a:gd name="T85" fmla="*/ 49 h 63"/>
                    <a:gd name="T86" fmla="*/ 44 w 62"/>
                    <a:gd name="T87" fmla="*/ 51 h 63"/>
                    <a:gd name="T88" fmla="*/ 43 w 62"/>
                    <a:gd name="T89" fmla="*/ 55 h 63"/>
                    <a:gd name="T90" fmla="*/ 45 w 62"/>
                    <a:gd name="T91" fmla="*/ 5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 h="63">
                      <a:moveTo>
                        <a:pt x="43" y="63"/>
                      </a:moveTo>
                      <a:lnTo>
                        <a:pt x="43" y="61"/>
                      </a:lnTo>
                      <a:lnTo>
                        <a:pt x="42" y="61"/>
                      </a:lnTo>
                      <a:lnTo>
                        <a:pt x="42" y="59"/>
                      </a:lnTo>
                      <a:lnTo>
                        <a:pt x="40" y="58"/>
                      </a:lnTo>
                      <a:lnTo>
                        <a:pt x="37" y="56"/>
                      </a:lnTo>
                      <a:lnTo>
                        <a:pt x="35" y="56"/>
                      </a:lnTo>
                      <a:lnTo>
                        <a:pt x="33" y="54"/>
                      </a:lnTo>
                      <a:lnTo>
                        <a:pt x="33" y="53"/>
                      </a:lnTo>
                      <a:lnTo>
                        <a:pt x="31" y="52"/>
                      </a:lnTo>
                      <a:lnTo>
                        <a:pt x="29" y="53"/>
                      </a:lnTo>
                      <a:lnTo>
                        <a:pt x="29" y="52"/>
                      </a:lnTo>
                      <a:lnTo>
                        <a:pt x="31" y="51"/>
                      </a:lnTo>
                      <a:lnTo>
                        <a:pt x="24" y="44"/>
                      </a:lnTo>
                      <a:lnTo>
                        <a:pt x="23" y="41"/>
                      </a:lnTo>
                      <a:lnTo>
                        <a:pt x="22" y="40"/>
                      </a:lnTo>
                      <a:lnTo>
                        <a:pt x="21" y="39"/>
                      </a:lnTo>
                      <a:lnTo>
                        <a:pt x="15" y="33"/>
                      </a:lnTo>
                      <a:lnTo>
                        <a:pt x="15" y="32"/>
                      </a:lnTo>
                      <a:lnTo>
                        <a:pt x="12" y="28"/>
                      </a:lnTo>
                      <a:lnTo>
                        <a:pt x="10" y="27"/>
                      </a:lnTo>
                      <a:lnTo>
                        <a:pt x="8" y="23"/>
                      </a:lnTo>
                      <a:lnTo>
                        <a:pt x="6" y="23"/>
                      </a:lnTo>
                      <a:lnTo>
                        <a:pt x="6" y="22"/>
                      </a:lnTo>
                      <a:lnTo>
                        <a:pt x="7" y="20"/>
                      </a:lnTo>
                      <a:lnTo>
                        <a:pt x="6" y="19"/>
                      </a:lnTo>
                      <a:lnTo>
                        <a:pt x="6" y="18"/>
                      </a:lnTo>
                      <a:lnTo>
                        <a:pt x="5" y="16"/>
                      </a:lnTo>
                      <a:lnTo>
                        <a:pt x="3" y="12"/>
                      </a:lnTo>
                      <a:lnTo>
                        <a:pt x="2" y="12"/>
                      </a:lnTo>
                      <a:lnTo>
                        <a:pt x="0" y="10"/>
                      </a:lnTo>
                      <a:lnTo>
                        <a:pt x="0" y="9"/>
                      </a:lnTo>
                      <a:lnTo>
                        <a:pt x="1" y="9"/>
                      </a:lnTo>
                      <a:lnTo>
                        <a:pt x="1" y="7"/>
                      </a:lnTo>
                      <a:lnTo>
                        <a:pt x="1" y="2"/>
                      </a:lnTo>
                      <a:lnTo>
                        <a:pt x="2" y="0"/>
                      </a:lnTo>
                      <a:lnTo>
                        <a:pt x="5" y="1"/>
                      </a:lnTo>
                      <a:lnTo>
                        <a:pt x="5" y="2"/>
                      </a:lnTo>
                      <a:lnTo>
                        <a:pt x="9" y="6"/>
                      </a:lnTo>
                      <a:lnTo>
                        <a:pt x="10" y="6"/>
                      </a:lnTo>
                      <a:lnTo>
                        <a:pt x="12" y="1"/>
                      </a:lnTo>
                      <a:lnTo>
                        <a:pt x="18" y="2"/>
                      </a:lnTo>
                      <a:lnTo>
                        <a:pt x="19" y="0"/>
                      </a:lnTo>
                      <a:lnTo>
                        <a:pt x="19" y="0"/>
                      </a:lnTo>
                      <a:lnTo>
                        <a:pt x="23" y="3"/>
                      </a:lnTo>
                      <a:lnTo>
                        <a:pt x="24" y="3"/>
                      </a:lnTo>
                      <a:lnTo>
                        <a:pt x="25" y="2"/>
                      </a:lnTo>
                      <a:lnTo>
                        <a:pt x="26" y="3"/>
                      </a:lnTo>
                      <a:lnTo>
                        <a:pt x="30" y="4"/>
                      </a:lnTo>
                      <a:lnTo>
                        <a:pt x="31" y="3"/>
                      </a:lnTo>
                      <a:lnTo>
                        <a:pt x="31" y="3"/>
                      </a:lnTo>
                      <a:lnTo>
                        <a:pt x="34" y="5"/>
                      </a:lnTo>
                      <a:lnTo>
                        <a:pt x="34" y="5"/>
                      </a:lnTo>
                      <a:lnTo>
                        <a:pt x="36" y="3"/>
                      </a:lnTo>
                      <a:lnTo>
                        <a:pt x="37" y="3"/>
                      </a:lnTo>
                      <a:lnTo>
                        <a:pt x="38" y="5"/>
                      </a:lnTo>
                      <a:lnTo>
                        <a:pt x="39" y="5"/>
                      </a:lnTo>
                      <a:lnTo>
                        <a:pt x="40" y="4"/>
                      </a:lnTo>
                      <a:lnTo>
                        <a:pt x="43" y="4"/>
                      </a:lnTo>
                      <a:lnTo>
                        <a:pt x="44" y="6"/>
                      </a:lnTo>
                      <a:lnTo>
                        <a:pt x="45" y="5"/>
                      </a:lnTo>
                      <a:lnTo>
                        <a:pt x="45" y="5"/>
                      </a:lnTo>
                      <a:lnTo>
                        <a:pt x="47" y="5"/>
                      </a:lnTo>
                      <a:lnTo>
                        <a:pt x="49" y="7"/>
                      </a:lnTo>
                      <a:lnTo>
                        <a:pt x="48" y="8"/>
                      </a:lnTo>
                      <a:lnTo>
                        <a:pt x="48" y="9"/>
                      </a:lnTo>
                      <a:lnTo>
                        <a:pt x="50" y="10"/>
                      </a:lnTo>
                      <a:lnTo>
                        <a:pt x="52" y="10"/>
                      </a:lnTo>
                      <a:lnTo>
                        <a:pt x="54" y="8"/>
                      </a:lnTo>
                      <a:lnTo>
                        <a:pt x="57" y="9"/>
                      </a:lnTo>
                      <a:lnTo>
                        <a:pt x="58" y="9"/>
                      </a:lnTo>
                      <a:lnTo>
                        <a:pt x="58" y="10"/>
                      </a:lnTo>
                      <a:lnTo>
                        <a:pt x="58" y="11"/>
                      </a:lnTo>
                      <a:lnTo>
                        <a:pt x="56" y="14"/>
                      </a:lnTo>
                      <a:lnTo>
                        <a:pt x="55" y="17"/>
                      </a:lnTo>
                      <a:lnTo>
                        <a:pt x="55" y="17"/>
                      </a:lnTo>
                      <a:lnTo>
                        <a:pt x="55" y="18"/>
                      </a:lnTo>
                      <a:lnTo>
                        <a:pt x="55" y="19"/>
                      </a:lnTo>
                      <a:lnTo>
                        <a:pt x="53" y="20"/>
                      </a:lnTo>
                      <a:lnTo>
                        <a:pt x="55" y="22"/>
                      </a:lnTo>
                      <a:lnTo>
                        <a:pt x="55" y="22"/>
                      </a:lnTo>
                      <a:lnTo>
                        <a:pt x="56" y="23"/>
                      </a:lnTo>
                      <a:lnTo>
                        <a:pt x="57" y="23"/>
                      </a:lnTo>
                      <a:lnTo>
                        <a:pt x="57" y="23"/>
                      </a:lnTo>
                      <a:lnTo>
                        <a:pt x="58" y="24"/>
                      </a:lnTo>
                      <a:lnTo>
                        <a:pt x="59" y="26"/>
                      </a:lnTo>
                      <a:lnTo>
                        <a:pt x="60" y="26"/>
                      </a:lnTo>
                      <a:lnTo>
                        <a:pt x="60" y="26"/>
                      </a:lnTo>
                      <a:lnTo>
                        <a:pt x="60" y="27"/>
                      </a:lnTo>
                      <a:lnTo>
                        <a:pt x="61" y="27"/>
                      </a:lnTo>
                      <a:lnTo>
                        <a:pt x="62" y="27"/>
                      </a:lnTo>
                      <a:lnTo>
                        <a:pt x="62" y="28"/>
                      </a:lnTo>
                      <a:lnTo>
                        <a:pt x="61" y="30"/>
                      </a:lnTo>
                      <a:lnTo>
                        <a:pt x="58" y="30"/>
                      </a:lnTo>
                      <a:lnTo>
                        <a:pt x="57" y="29"/>
                      </a:lnTo>
                      <a:lnTo>
                        <a:pt x="56" y="29"/>
                      </a:lnTo>
                      <a:lnTo>
                        <a:pt x="56" y="29"/>
                      </a:lnTo>
                      <a:lnTo>
                        <a:pt x="56" y="30"/>
                      </a:lnTo>
                      <a:lnTo>
                        <a:pt x="58" y="32"/>
                      </a:lnTo>
                      <a:lnTo>
                        <a:pt x="60" y="34"/>
                      </a:lnTo>
                      <a:lnTo>
                        <a:pt x="61" y="35"/>
                      </a:lnTo>
                      <a:lnTo>
                        <a:pt x="60" y="37"/>
                      </a:lnTo>
                      <a:lnTo>
                        <a:pt x="60" y="37"/>
                      </a:lnTo>
                      <a:lnTo>
                        <a:pt x="59" y="38"/>
                      </a:lnTo>
                      <a:lnTo>
                        <a:pt x="58" y="37"/>
                      </a:lnTo>
                      <a:lnTo>
                        <a:pt x="58" y="37"/>
                      </a:lnTo>
                      <a:lnTo>
                        <a:pt x="57" y="39"/>
                      </a:lnTo>
                      <a:lnTo>
                        <a:pt x="56" y="39"/>
                      </a:lnTo>
                      <a:lnTo>
                        <a:pt x="55" y="39"/>
                      </a:lnTo>
                      <a:lnTo>
                        <a:pt x="54" y="40"/>
                      </a:lnTo>
                      <a:lnTo>
                        <a:pt x="53" y="40"/>
                      </a:lnTo>
                      <a:lnTo>
                        <a:pt x="53" y="39"/>
                      </a:lnTo>
                      <a:lnTo>
                        <a:pt x="52" y="39"/>
                      </a:lnTo>
                      <a:lnTo>
                        <a:pt x="51" y="40"/>
                      </a:lnTo>
                      <a:lnTo>
                        <a:pt x="52" y="41"/>
                      </a:lnTo>
                      <a:lnTo>
                        <a:pt x="52" y="41"/>
                      </a:lnTo>
                      <a:lnTo>
                        <a:pt x="53" y="43"/>
                      </a:lnTo>
                      <a:lnTo>
                        <a:pt x="53" y="43"/>
                      </a:lnTo>
                      <a:lnTo>
                        <a:pt x="53" y="45"/>
                      </a:lnTo>
                      <a:lnTo>
                        <a:pt x="53" y="45"/>
                      </a:lnTo>
                      <a:lnTo>
                        <a:pt x="52" y="45"/>
                      </a:lnTo>
                      <a:lnTo>
                        <a:pt x="52" y="45"/>
                      </a:lnTo>
                      <a:lnTo>
                        <a:pt x="51" y="44"/>
                      </a:lnTo>
                      <a:lnTo>
                        <a:pt x="51" y="43"/>
                      </a:lnTo>
                      <a:lnTo>
                        <a:pt x="49" y="43"/>
                      </a:lnTo>
                      <a:lnTo>
                        <a:pt x="47" y="45"/>
                      </a:lnTo>
                      <a:lnTo>
                        <a:pt x="47" y="47"/>
                      </a:lnTo>
                      <a:lnTo>
                        <a:pt x="46" y="47"/>
                      </a:lnTo>
                      <a:lnTo>
                        <a:pt x="46" y="49"/>
                      </a:lnTo>
                      <a:lnTo>
                        <a:pt x="45" y="50"/>
                      </a:lnTo>
                      <a:lnTo>
                        <a:pt x="44" y="50"/>
                      </a:lnTo>
                      <a:lnTo>
                        <a:pt x="44" y="51"/>
                      </a:lnTo>
                      <a:lnTo>
                        <a:pt x="43" y="54"/>
                      </a:lnTo>
                      <a:lnTo>
                        <a:pt x="43" y="54"/>
                      </a:lnTo>
                      <a:lnTo>
                        <a:pt x="43" y="55"/>
                      </a:lnTo>
                      <a:lnTo>
                        <a:pt x="44" y="56"/>
                      </a:lnTo>
                      <a:lnTo>
                        <a:pt x="45" y="57"/>
                      </a:lnTo>
                      <a:lnTo>
                        <a:pt x="45" y="58"/>
                      </a:lnTo>
                      <a:lnTo>
                        <a:pt x="43" y="61"/>
                      </a:lnTo>
                      <a:lnTo>
                        <a:pt x="43" y="6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9" name="Freeform 149">
                  <a:extLst>
                    <a:ext uri="{FF2B5EF4-FFF2-40B4-BE49-F238E27FC236}">
                      <a16:creationId xmlns:a16="http://schemas.microsoft.com/office/drawing/2014/main" id="{453C72C6-77F5-460D-A915-9F61583C53F7}"/>
                    </a:ext>
                  </a:extLst>
                </p:cNvPr>
                <p:cNvSpPr>
                  <a:spLocks/>
                </p:cNvSpPr>
                <p:nvPr/>
              </p:nvSpPr>
              <p:spPr bwMode="gray">
                <a:xfrm>
                  <a:off x="8658892" y="4725015"/>
                  <a:ext cx="346060" cy="210156"/>
                </a:xfrm>
                <a:custGeom>
                  <a:avLst/>
                  <a:gdLst>
                    <a:gd name="T0" fmla="*/ 21 w 107"/>
                    <a:gd name="T1" fmla="*/ 14 h 65"/>
                    <a:gd name="T2" fmla="*/ 37 w 107"/>
                    <a:gd name="T3" fmla="*/ 19 h 65"/>
                    <a:gd name="T4" fmla="*/ 43 w 107"/>
                    <a:gd name="T5" fmla="*/ 13 h 65"/>
                    <a:gd name="T6" fmla="*/ 56 w 107"/>
                    <a:gd name="T7" fmla="*/ 7 h 65"/>
                    <a:gd name="T8" fmla="*/ 65 w 107"/>
                    <a:gd name="T9" fmla="*/ 7 h 65"/>
                    <a:gd name="T10" fmla="*/ 69 w 107"/>
                    <a:gd name="T11" fmla="*/ 3 h 65"/>
                    <a:gd name="T12" fmla="*/ 79 w 107"/>
                    <a:gd name="T13" fmla="*/ 1 h 65"/>
                    <a:gd name="T14" fmla="*/ 87 w 107"/>
                    <a:gd name="T15" fmla="*/ 1 h 65"/>
                    <a:gd name="T16" fmla="*/ 95 w 107"/>
                    <a:gd name="T17" fmla="*/ 3 h 65"/>
                    <a:gd name="T18" fmla="*/ 103 w 107"/>
                    <a:gd name="T19" fmla="*/ 9 h 65"/>
                    <a:gd name="T20" fmla="*/ 107 w 107"/>
                    <a:gd name="T21" fmla="*/ 14 h 65"/>
                    <a:gd name="T22" fmla="*/ 104 w 107"/>
                    <a:gd name="T23" fmla="*/ 18 h 65"/>
                    <a:gd name="T24" fmla="*/ 97 w 107"/>
                    <a:gd name="T25" fmla="*/ 20 h 65"/>
                    <a:gd name="T26" fmla="*/ 94 w 107"/>
                    <a:gd name="T27" fmla="*/ 25 h 65"/>
                    <a:gd name="T28" fmla="*/ 91 w 107"/>
                    <a:gd name="T29" fmla="*/ 31 h 65"/>
                    <a:gd name="T30" fmla="*/ 87 w 107"/>
                    <a:gd name="T31" fmla="*/ 39 h 65"/>
                    <a:gd name="T32" fmla="*/ 82 w 107"/>
                    <a:gd name="T33" fmla="*/ 46 h 65"/>
                    <a:gd name="T34" fmla="*/ 76 w 107"/>
                    <a:gd name="T35" fmla="*/ 54 h 65"/>
                    <a:gd name="T36" fmla="*/ 65 w 107"/>
                    <a:gd name="T37" fmla="*/ 57 h 65"/>
                    <a:gd name="T38" fmla="*/ 60 w 107"/>
                    <a:gd name="T39" fmla="*/ 55 h 65"/>
                    <a:gd name="T40" fmla="*/ 52 w 107"/>
                    <a:gd name="T41" fmla="*/ 59 h 65"/>
                    <a:gd name="T42" fmla="*/ 46 w 107"/>
                    <a:gd name="T43" fmla="*/ 61 h 65"/>
                    <a:gd name="T44" fmla="*/ 39 w 107"/>
                    <a:gd name="T45" fmla="*/ 63 h 65"/>
                    <a:gd name="T46" fmla="*/ 30 w 107"/>
                    <a:gd name="T47" fmla="*/ 65 h 65"/>
                    <a:gd name="T48" fmla="*/ 22 w 107"/>
                    <a:gd name="T49" fmla="*/ 61 h 65"/>
                    <a:gd name="T50" fmla="*/ 15 w 107"/>
                    <a:gd name="T51" fmla="*/ 54 h 65"/>
                    <a:gd name="T52" fmla="*/ 9 w 107"/>
                    <a:gd name="T53" fmla="*/ 48 h 65"/>
                    <a:gd name="T54" fmla="*/ 4 w 107"/>
                    <a:gd name="T55" fmla="*/ 41 h 65"/>
                    <a:gd name="T56" fmla="*/ 0 w 107"/>
                    <a:gd name="T57" fmla="*/ 40 h 65"/>
                    <a:gd name="T58" fmla="*/ 6 w 107"/>
                    <a:gd name="T59" fmla="*/ 36 h 65"/>
                    <a:gd name="T60" fmla="*/ 6 w 107"/>
                    <a:gd name="T61" fmla="*/ 29 h 65"/>
                    <a:gd name="T62" fmla="*/ 7 w 107"/>
                    <a:gd name="T63" fmla="*/ 22 h 65"/>
                    <a:gd name="T64" fmla="*/ 16 w 107"/>
                    <a:gd name="T65" fmla="*/ 19 h 65"/>
                    <a:gd name="T66" fmla="*/ 17 w 107"/>
                    <a:gd name="T6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 h="65">
                      <a:moveTo>
                        <a:pt x="17" y="11"/>
                      </a:moveTo>
                      <a:lnTo>
                        <a:pt x="21" y="14"/>
                      </a:lnTo>
                      <a:lnTo>
                        <a:pt x="27" y="19"/>
                      </a:lnTo>
                      <a:lnTo>
                        <a:pt x="37" y="19"/>
                      </a:lnTo>
                      <a:lnTo>
                        <a:pt x="39" y="18"/>
                      </a:lnTo>
                      <a:lnTo>
                        <a:pt x="43" y="13"/>
                      </a:lnTo>
                      <a:lnTo>
                        <a:pt x="52" y="10"/>
                      </a:lnTo>
                      <a:lnTo>
                        <a:pt x="56" y="7"/>
                      </a:lnTo>
                      <a:lnTo>
                        <a:pt x="61" y="9"/>
                      </a:lnTo>
                      <a:lnTo>
                        <a:pt x="65" y="7"/>
                      </a:lnTo>
                      <a:lnTo>
                        <a:pt x="68" y="6"/>
                      </a:lnTo>
                      <a:lnTo>
                        <a:pt x="69" y="3"/>
                      </a:lnTo>
                      <a:lnTo>
                        <a:pt x="74" y="1"/>
                      </a:lnTo>
                      <a:lnTo>
                        <a:pt x="79" y="1"/>
                      </a:lnTo>
                      <a:lnTo>
                        <a:pt x="82" y="0"/>
                      </a:lnTo>
                      <a:lnTo>
                        <a:pt x="87" y="1"/>
                      </a:lnTo>
                      <a:lnTo>
                        <a:pt x="92" y="5"/>
                      </a:lnTo>
                      <a:lnTo>
                        <a:pt x="95" y="3"/>
                      </a:lnTo>
                      <a:lnTo>
                        <a:pt x="100" y="6"/>
                      </a:lnTo>
                      <a:lnTo>
                        <a:pt x="103" y="9"/>
                      </a:lnTo>
                      <a:lnTo>
                        <a:pt x="106" y="11"/>
                      </a:lnTo>
                      <a:lnTo>
                        <a:pt x="107" y="14"/>
                      </a:lnTo>
                      <a:lnTo>
                        <a:pt x="106" y="16"/>
                      </a:lnTo>
                      <a:lnTo>
                        <a:pt x="104" y="18"/>
                      </a:lnTo>
                      <a:lnTo>
                        <a:pt x="102" y="18"/>
                      </a:lnTo>
                      <a:lnTo>
                        <a:pt x="97" y="20"/>
                      </a:lnTo>
                      <a:lnTo>
                        <a:pt x="94" y="23"/>
                      </a:lnTo>
                      <a:lnTo>
                        <a:pt x="94" y="25"/>
                      </a:lnTo>
                      <a:lnTo>
                        <a:pt x="93" y="28"/>
                      </a:lnTo>
                      <a:lnTo>
                        <a:pt x="91" y="31"/>
                      </a:lnTo>
                      <a:lnTo>
                        <a:pt x="88" y="35"/>
                      </a:lnTo>
                      <a:lnTo>
                        <a:pt x="87" y="39"/>
                      </a:lnTo>
                      <a:lnTo>
                        <a:pt x="85" y="44"/>
                      </a:lnTo>
                      <a:lnTo>
                        <a:pt x="82" y="46"/>
                      </a:lnTo>
                      <a:lnTo>
                        <a:pt x="80" y="52"/>
                      </a:lnTo>
                      <a:lnTo>
                        <a:pt x="76" y="54"/>
                      </a:lnTo>
                      <a:lnTo>
                        <a:pt x="67" y="57"/>
                      </a:lnTo>
                      <a:lnTo>
                        <a:pt x="65" y="57"/>
                      </a:lnTo>
                      <a:lnTo>
                        <a:pt x="64" y="54"/>
                      </a:lnTo>
                      <a:lnTo>
                        <a:pt x="60" y="55"/>
                      </a:lnTo>
                      <a:lnTo>
                        <a:pt x="57" y="56"/>
                      </a:lnTo>
                      <a:lnTo>
                        <a:pt x="52" y="59"/>
                      </a:lnTo>
                      <a:lnTo>
                        <a:pt x="48" y="59"/>
                      </a:lnTo>
                      <a:lnTo>
                        <a:pt x="46" y="61"/>
                      </a:lnTo>
                      <a:lnTo>
                        <a:pt x="42" y="61"/>
                      </a:lnTo>
                      <a:lnTo>
                        <a:pt x="39" y="63"/>
                      </a:lnTo>
                      <a:lnTo>
                        <a:pt x="35" y="64"/>
                      </a:lnTo>
                      <a:lnTo>
                        <a:pt x="30" y="65"/>
                      </a:lnTo>
                      <a:lnTo>
                        <a:pt x="26" y="62"/>
                      </a:lnTo>
                      <a:lnTo>
                        <a:pt x="22" y="61"/>
                      </a:lnTo>
                      <a:lnTo>
                        <a:pt x="19" y="57"/>
                      </a:lnTo>
                      <a:lnTo>
                        <a:pt x="15" y="54"/>
                      </a:lnTo>
                      <a:lnTo>
                        <a:pt x="12" y="50"/>
                      </a:lnTo>
                      <a:lnTo>
                        <a:pt x="9" y="48"/>
                      </a:lnTo>
                      <a:lnTo>
                        <a:pt x="6" y="45"/>
                      </a:lnTo>
                      <a:lnTo>
                        <a:pt x="4" y="41"/>
                      </a:lnTo>
                      <a:lnTo>
                        <a:pt x="2" y="40"/>
                      </a:lnTo>
                      <a:lnTo>
                        <a:pt x="0" y="40"/>
                      </a:lnTo>
                      <a:lnTo>
                        <a:pt x="3" y="36"/>
                      </a:lnTo>
                      <a:lnTo>
                        <a:pt x="6" y="36"/>
                      </a:lnTo>
                      <a:lnTo>
                        <a:pt x="6" y="32"/>
                      </a:lnTo>
                      <a:lnTo>
                        <a:pt x="6" y="29"/>
                      </a:lnTo>
                      <a:lnTo>
                        <a:pt x="9" y="24"/>
                      </a:lnTo>
                      <a:lnTo>
                        <a:pt x="7" y="22"/>
                      </a:lnTo>
                      <a:lnTo>
                        <a:pt x="8" y="20"/>
                      </a:lnTo>
                      <a:lnTo>
                        <a:pt x="16" y="19"/>
                      </a:lnTo>
                      <a:lnTo>
                        <a:pt x="17" y="17"/>
                      </a:lnTo>
                      <a:lnTo>
                        <a:pt x="17" y="1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0" name="Freeform 155">
                  <a:extLst>
                    <a:ext uri="{FF2B5EF4-FFF2-40B4-BE49-F238E27FC236}">
                      <a16:creationId xmlns:a16="http://schemas.microsoft.com/office/drawing/2014/main" id="{2091FEEF-BC99-4EB8-AF25-37F57D1AFB6A}"/>
                    </a:ext>
                  </a:extLst>
                </p:cNvPr>
                <p:cNvSpPr>
                  <a:spLocks/>
                </p:cNvSpPr>
                <p:nvPr/>
              </p:nvSpPr>
              <p:spPr bwMode="gray">
                <a:xfrm>
                  <a:off x="8558632" y="4204475"/>
                  <a:ext cx="507772" cy="478507"/>
                </a:xfrm>
                <a:custGeom>
                  <a:avLst/>
                  <a:gdLst>
                    <a:gd name="T0" fmla="*/ 151 w 157"/>
                    <a:gd name="T1" fmla="*/ 94 h 148"/>
                    <a:gd name="T2" fmla="*/ 156 w 157"/>
                    <a:gd name="T3" fmla="*/ 103 h 148"/>
                    <a:gd name="T4" fmla="*/ 156 w 157"/>
                    <a:gd name="T5" fmla="*/ 115 h 148"/>
                    <a:gd name="T6" fmla="*/ 141 w 157"/>
                    <a:gd name="T7" fmla="*/ 128 h 148"/>
                    <a:gd name="T8" fmla="*/ 136 w 157"/>
                    <a:gd name="T9" fmla="*/ 147 h 148"/>
                    <a:gd name="T10" fmla="*/ 129 w 157"/>
                    <a:gd name="T11" fmla="*/ 146 h 148"/>
                    <a:gd name="T12" fmla="*/ 120 w 157"/>
                    <a:gd name="T13" fmla="*/ 140 h 148"/>
                    <a:gd name="T14" fmla="*/ 110 w 157"/>
                    <a:gd name="T15" fmla="*/ 141 h 148"/>
                    <a:gd name="T16" fmla="*/ 99 w 157"/>
                    <a:gd name="T17" fmla="*/ 141 h 148"/>
                    <a:gd name="T18" fmla="*/ 91 w 157"/>
                    <a:gd name="T19" fmla="*/ 144 h 148"/>
                    <a:gd name="T20" fmla="*/ 84 w 157"/>
                    <a:gd name="T21" fmla="*/ 137 h 148"/>
                    <a:gd name="T22" fmla="*/ 75 w 157"/>
                    <a:gd name="T23" fmla="*/ 137 h 148"/>
                    <a:gd name="T24" fmla="*/ 61 w 157"/>
                    <a:gd name="T25" fmla="*/ 125 h 148"/>
                    <a:gd name="T26" fmla="*/ 57 w 157"/>
                    <a:gd name="T27" fmla="*/ 119 h 148"/>
                    <a:gd name="T28" fmla="*/ 44 w 157"/>
                    <a:gd name="T29" fmla="*/ 117 h 148"/>
                    <a:gd name="T30" fmla="*/ 39 w 157"/>
                    <a:gd name="T31" fmla="*/ 121 h 148"/>
                    <a:gd name="T32" fmla="*/ 35 w 157"/>
                    <a:gd name="T33" fmla="*/ 112 h 148"/>
                    <a:gd name="T34" fmla="*/ 29 w 157"/>
                    <a:gd name="T35" fmla="*/ 107 h 148"/>
                    <a:gd name="T36" fmla="*/ 19 w 157"/>
                    <a:gd name="T37" fmla="*/ 103 h 148"/>
                    <a:gd name="T38" fmla="*/ 10 w 157"/>
                    <a:gd name="T39" fmla="*/ 105 h 148"/>
                    <a:gd name="T40" fmla="*/ 12 w 157"/>
                    <a:gd name="T41" fmla="*/ 91 h 148"/>
                    <a:gd name="T42" fmla="*/ 6 w 157"/>
                    <a:gd name="T43" fmla="*/ 78 h 148"/>
                    <a:gd name="T44" fmla="*/ 5 w 157"/>
                    <a:gd name="T45" fmla="*/ 68 h 148"/>
                    <a:gd name="T46" fmla="*/ 0 w 157"/>
                    <a:gd name="T47" fmla="*/ 55 h 148"/>
                    <a:gd name="T48" fmla="*/ 3 w 157"/>
                    <a:gd name="T49" fmla="*/ 46 h 148"/>
                    <a:gd name="T50" fmla="*/ 1 w 157"/>
                    <a:gd name="T51" fmla="*/ 32 h 148"/>
                    <a:gd name="T52" fmla="*/ 6 w 157"/>
                    <a:gd name="T53" fmla="*/ 30 h 148"/>
                    <a:gd name="T54" fmla="*/ 5 w 157"/>
                    <a:gd name="T55" fmla="*/ 25 h 148"/>
                    <a:gd name="T56" fmla="*/ 11 w 157"/>
                    <a:gd name="T57" fmla="*/ 21 h 148"/>
                    <a:gd name="T58" fmla="*/ 30 w 157"/>
                    <a:gd name="T59" fmla="*/ 16 h 148"/>
                    <a:gd name="T60" fmla="*/ 49 w 157"/>
                    <a:gd name="T61" fmla="*/ 3 h 148"/>
                    <a:gd name="T62" fmla="*/ 69 w 157"/>
                    <a:gd name="T63" fmla="*/ 1 h 148"/>
                    <a:gd name="T64" fmla="*/ 74 w 157"/>
                    <a:gd name="T65" fmla="*/ 6 h 148"/>
                    <a:gd name="T66" fmla="*/ 72 w 157"/>
                    <a:gd name="T67" fmla="*/ 15 h 148"/>
                    <a:gd name="T68" fmla="*/ 75 w 157"/>
                    <a:gd name="T69" fmla="*/ 13 h 148"/>
                    <a:gd name="T70" fmla="*/ 84 w 157"/>
                    <a:gd name="T71" fmla="*/ 12 h 148"/>
                    <a:gd name="T72" fmla="*/ 109 w 157"/>
                    <a:gd name="T73" fmla="*/ 15 h 148"/>
                    <a:gd name="T74" fmla="*/ 138 w 157"/>
                    <a:gd name="T75" fmla="*/ 12 h 148"/>
                    <a:gd name="T76" fmla="*/ 149 w 157"/>
                    <a:gd name="T77" fmla="*/ 22 h 148"/>
                    <a:gd name="T78" fmla="*/ 155 w 157"/>
                    <a:gd name="T79" fmla="*/ 47 h 148"/>
                    <a:gd name="T80" fmla="*/ 151 w 157"/>
                    <a:gd name="T81" fmla="*/ 62 h 148"/>
                    <a:gd name="T82" fmla="*/ 145 w 157"/>
                    <a:gd name="T83" fmla="*/ 7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7" h="148">
                      <a:moveTo>
                        <a:pt x="148" y="86"/>
                      </a:moveTo>
                      <a:lnTo>
                        <a:pt x="150" y="90"/>
                      </a:lnTo>
                      <a:lnTo>
                        <a:pt x="151" y="94"/>
                      </a:lnTo>
                      <a:lnTo>
                        <a:pt x="153" y="99"/>
                      </a:lnTo>
                      <a:lnTo>
                        <a:pt x="154" y="100"/>
                      </a:lnTo>
                      <a:lnTo>
                        <a:pt x="156" y="103"/>
                      </a:lnTo>
                      <a:lnTo>
                        <a:pt x="156" y="107"/>
                      </a:lnTo>
                      <a:lnTo>
                        <a:pt x="157" y="111"/>
                      </a:lnTo>
                      <a:lnTo>
                        <a:pt x="156" y="115"/>
                      </a:lnTo>
                      <a:lnTo>
                        <a:pt x="151" y="119"/>
                      </a:lnTo>
                      <a:lnTo>
                        <a:pt x="146" y="123"/>
                      </a:lnTo>
                      <a:lnTo>
                        <a:pt x="141" y="128"/>
                      </a:lnTo>
                      <a:lnTo>
                        <a:pt x="136" y="140"/>
                      </a:lnTo>
                      <a:lnTo>
                        <a:pt x="135" y="144"/>
                      </a:lnTo>
                      <a:lnTo>
                        <a:pt x="136" y="147"/>
                      </a:lnTo>
                      <a:lnTo>
                        <a:pt x="133" y="148"/>
                      </a:lnTo>
                      <a:lnTo>
                        <a:pt x="131" y="147"/>
                      </a:lnTo>
                      <a:lnTo>
                        <a:pt x="129" y="146"/>
                      </a:lnTo>
                      <a:lnTo>
                        <a:pt x="126" y="144"/>
                      </a:lnTo>
                      <a:lnTo>
                        <a:pt x="124" y="142"/>
                      </a:lnTo>
                      <a:lnTo>
                        <a:pt x="120" y="140"/>
                      </a:lnTo>
                      <a:lnTo>
                        <a:pt x="116" y="140"/>
                      </a:lnTo>
                      <a:lnTo>
                        <a:pt x="113" y="140"/>
                      </a:lnTo>
                      <a:lnTo>
                        <a:pt x="110" y="141"/>
                      </a:lnTo>
                      <a:lnTo>
                        <a:pt x="108" y="143"/>
                      </a:lnTo>
                      <a:lnTo>
                        <a:pt x="105" y="141"/>
                      </a:lnTo>
                      <a:lnTo>
                        <a:pt x="99" y="141"/>
                      </a:lnTo>
                      <a:lnTo>
                        <a:pt x="96" y="144"/>
                      </a:lnTo>
                      <a:lnTo>
                        <a:pt x="94" y="145"/>
                      </a:lnTo>
                      <a:lnTo>
                        <a:pt x="91" y="144"/>
                      </a:lnTo>
                      <a:lnTo>
                        <a:pt x="90" y="141"/>
                      </a:lnTo>
                      <a:lnTo>
                        <a:pt x="87" y="138"/>
                      </a:lnTo>
                      <a:lnTo>
                        <a:pt x="84" y="137"/>
                      </a:lnTo>
                      <a:lnTo>
                        <a:pt x="81" y="138"/>
                      </a:lnTo>
                      <a:lnTo>
                        <a:pt x="78" y="139"/>
                      </a:lnTo>
                      <a:lnTo>
                        <a:pt x="75" y="137"/>
                      </a:lnTo>
                      <a:lnTo>
                        <a:pt x="69" y="135"/>
                      </a:lnTo>
                      <a:lnTo>
                        <a:pt x="64" y="127"/>
                      </a:lnTo>
                      <a:lnTo>
                        <a:pt x="61" y="125"/>
                      </a:lnTo>
                      <a:lnTo>
                        <a:pt x="60" y="126"/>
                      </a:lnTo>
                      <a:lnTo>
                        <a:pt x="57" y="124"/>
                      </a:lnTo>
                      <a:lnTo>
                        <a:pt x="57" y="119"/>
                      </a:lnTo>
                      <a:lnTo>
                        <a:pt x="51" y="119"/>
                      </a:lnTo>
                      <a:lnTo>
                        <a:pt x="44" y="116"/>
                      </a:lnTo>
                      <a:lnTo>
                        <a:pt x="44" y="117"/>
                      </a:lnTo>
                      <a:lnTo>
                        <a:pt x="45" y="119"/>
                      </a:lnTo>
                      <a:lnTo>
                        <a:pt x="42" y="121"/>
                      </a:lnTo>
                      <a:lnTo>
                        <a:pt x="39" y="121"/>
                      </a:lnTo>
                      <a:lnTo>
                        <a:pt x="34" y="116"/>
                      </a:lnTo>
                      <a:lnTo>
                        <a:pt x="35" y="112"/>
                      </a:lnTo>
                      <a:lnTo>
                        <a:pt x="35" y="112"/>
                      </a:lnTo>
                      <a:lnTo>
                        <a:pt x="35" y="111"/>
                      </a:lnTo>
                      <a:lnTo>
                        <a:pt x="31" y="111"/>
                      </a:lnTo>
                      <a:lnTo>
                        <a:pt x="29" y="107"/>
                      </a:lnTo>
                      <a:lnTo>
                        <a:pt x="23" y="106"/>
                      </a:lnTo>
                      <a:lnTo>
                        <a:pt x="21" y="106"/>
                      </a:lnTo>
                      <a:lnTo>
                        <a:pt x="19" y="103"/>
                      </a:lnTo>
                      <a:lnTo>
                        <a:pt x="16" y="102"/>
                      </a:lnTo>
                      <a:lnTo>
                        <a:pt x="12" y="106"/>
                      </a:lnTo>
                      <a:lnTo>
                        <a:pt x="10" y="105"/>
                      </a:lnTo>
                      <a:lnTo>
                        <a:pt x="11" y="103"/>
                      </a:lnTo>
                      <a:lnTo>
                        <a:pt x="12" y="97"/>
                      </a:lnTo>
                      <a:lnTo>
                        <a:pt x="12" y="91"/>
                      </a:lnTo>
                      <a:lnTo>
                        <a:pt x="12" y="90"/>
                      </a:lnTo>
                      <a:lnTo>
                        <a:pt x="8" y="85"/>
                      </a:lnTo>
                      <a:lnTo>
                        <a:pt x="6" y="78"/>
                      </a:lnTo>
                      <a:lnTo>
                        <a:pt x="7" y="75"/>
                      </a:lnTo>
                      <a:lnTo>
                        <a:pt x="6" y="70"/>
                      </a:lnTo>
                      <a:lnTo>
                        <a:pt x="5" y="68"/>
                      </a:lnTo>
                      <a:lnTo>
                        <a:pt x="5" y="60"/>
                      </a:lnTo>
                      <a:lnTo>
                        <a:pt x="4" y="58"/>
                      </a:lnTo>
                      <a:lnTo>
                        <a:pt x="0" y="55"/>
                      </a:lnTo>
                      <a:lnTo>
                        <a:pt x="0" y="53"/>
                      </a:lnTo>
                      <a:lnTo>
                        <a:pt x="1" y="49"/>
                      </a:lnTo>
                      <a:lnTo>
                        <a:pt x="3" y="46"/>
                      </a:lnTo>
                      <a:lnTo>
                        <a:pt x="4" y="42"/>
                      </a:lnTo>
                      <a:lnTo>
                        <a:pt x="4" y="37"/>
                      </a:lnTo>
                      <a:lnTo>
                        <a:pt x="1" y="32"/>
                      </a:lnTo>
                      <a:lnTo>
                        <a:pt x="0" y="30"/>
                      </a:lnTo>
                      <a:lnTo>
                        <a:pt x="5" y="32"/>
                      </a:lnTo>
                      <a:lnTo>
                        <a:pt x="6" y="30"/>
                      </a:lnTo>
                      <a:lnTo>
                        <a:pt x="6" y="28"/>
                      </a:lnTo>
                      <a:lnTo>
                        <a:pt x="2" y="27"/>
                      </a:lnTo>
                      <a:lnTo>
                        <a:pt x="5" y="25"/>
                      </a:lnTo>
                      <a:lnTo>
                        <a:pt x="8" y="24"/>
                      </a:lnTo>
                      <a:lnTo>
                        <a:pt x="8" y="25"/>
                      </a:lnTo>
                      <a:lnTo>
                        <a:pt x="11" y="21"/>
                      </a:lnTo>
                      <a:lnTo>
                        <a:pt x="15" y="20"/>
                      </a:lnTo>
                      <a:lnTo>
                        <a:pt x="20" y="19"/>
                      </a:lnTo>
                      <a:lnTo>
                        <a:pt x="30" y="16"/>
                      </a:lnTo>
                      <a:lnTo>
                        <a:pt x="39" y="8"/>
                      </a:lnTo>
                      <a:lnTo>
                        <a:pt x="43" y="6"/>
                      </a:lnTo>
                      <a:lnTo>
                        <a:pt x="49" y="3"/>
                      </a:lnTo>
                      <a:lnTo>
                        <a:pt x="62" y="0"/>
                      </a:lnTo>
                      <a:lnTo>
                        <a:pt x="66" y="0"/>
                      </a:lnTo>
                      <a:lnTo>
                        <a:pt x="69" y="1"/>
                      </a:lnTo>
                      <a:lnTo>
                        <a:pt x="71" y="2"/>
                      </a:lnTo>
                      <a:lnTo>
                        <a:pt x="74" y="4"/>
                      </a:lnTo>
                      <a:lnTo>
                        <a:pt x="74" y="6"/>
                      </a:lnTo>
                      <a:lnTo>
                        <a:pt x="68" y="3"/>
                      </a:lnTo>
                      <a:lnTo>
                        <a:pt x="69" y="5"/>
                      </a:lnTo>
                      <a:lnTo>
                        <a:pt x="72" y="15"/>
                      </a:lnTo>
                      <a:lnTo>
                        <a:pt x="74" y="15"/>
                      </a:lnTo>
                      <a:lnTo>
                        <a:pt x="74" y="14"/>
                      </a:lnTo>
                      <a:lnTo>
                        <a:pt x="75" y="13"/>
                      </a:lnTo>
                      <a:lnTo>
                        <a:pt x="77" y="14"/>
                      </a:lnTo>
                      <a:lnTo>
                        <a:pt x="80" y="13"/>
                      </a:lnTo>
                      <a:lnTo>
                        <a:pt x="84" y="12"/>
                      </a:lnTo>
                      <a:lnTo>
                        <a:pt x="87" y="11"/>
                      </a:lnTo>
                      <a:lnTo>
                        <a:pt x="91" y="12"/>
                      </a:lnTo>
                      <a:lnTo>
                        <a:pt x="109" y="15"/>
                      </a:lnTo>
                      <a:lnTo>
                        <a:pt x="124" y="15"/>
                      </a:lnTo>
                      <a:lnTo>
                        <a:pt x="131" y="13"/>
                      </a:lnTo>
                      <a:lnTo>
                        <a:pt x="138" y="12"/>
                      </a:lnTo>
                      <a:lnTo>
                        <a:pt x="142" y="15"/>
                      </a:lnTo>
                      <a:lnTo>
                        <a:pt x="147" y="19"/>
                      </a:lnTo>
                      <a:lnTo>
                        <a:pt x="149" y="22"/>
                      </a:lnTo>
                      <a:lnTo>
                        <a:pt x="149" y="24"/>
                      </a:lnTo>
                      <a:lnTo>
                        <a:pt x="149" y="26"/>
                      </a:lnTo>
                      <a:lnTo>
                        <a:pt x="155" y="47"/>
                      </a:lnTo>
                      <a:lnTo>
                        <a:pt x="155" y="52"/>
                      </a:lnTo>
                      <a:lnTo>
                        <a:pt x="154" y="57"/>
                      </a:lnTo>
                      <a:lnTo>
                        <a:pt x="151" y="62"/>
                      </a:lnTo>
                      <a:lnTo>
                        <a:pt x="147" y="64"/>
                      </a:lnTo>
                      <a:lnTo>
                        <a:pt x="144" y="68"/>
                      </a:lnTo>
                      <a:lnTo>
                        <a:pt x="145" y="71"/>
                      </a:lnTo>
                      <a:lnTo>
                        <a:pt x="150" y="75"/>
                      </a:lnTo>
                      <a:lnTo>
                        <a:pt x="148" y="8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1" name="Freeform 156">
                  <a:extLst>
                    <a:ext uri="{FF2B5EF4-FFF2-40B4-BE49-F238E27FC236}">
                      <a16:creationId xmlns:a16="http://schemas.microsoft.com/office/drawing/2014/main" id="{9EBD0739-6AC7-49AA-A338-83CBA56DE3F2}"/>
                    </a:ext>
                  </a:extLst>
                </p:cNvPr>
                <p:cNvSpPr>
                  <a:spLocks/>
                </p:cNvSpPr>
                <p:nvPr/>
              </p:nvSpPr>
              <p:spPr bwMode="gray">
                <a:xfrm>
                  <a:off x="8907924" y="3907024"/>
                  <a:ext cx="381636" cy="223089"/>
                </a:xfrm>
                <a:custGeom>
                  <a:avLst/>
                  <a:gdLst>
                    <a:gd name="T0" fmla="*/ 0 w 118"/>
                    <a:gd name="T1" fmla="*/ 53 h 69"/>
                    <a:gd name="T2" fmla="*/ 4 w 118"/>
                    <a:gd name="T3" fmla="*/ 34 h 69"/>
                    <a:gd name="T4" fmla="*/ 8 w 118"/>
                    <a:gd name="T5" fmla="*/ 27 h 69"/>
                    <a:gd name="T6" fmla="*/ 10 w 118"/>
                    <a:gd name="T7" fmla="*/ 18 h 69"/>
                    <a:gd name="T8" fmla="*/ 16 w 118"/>
                    <a:gd name="T9" fmla="*/ 13 h 69"/>
                    <a:gd name="T10" fmla="*/ 25 w 118"/>
                    <a:gd name="T11" fmla="*/ 10 h 69"/>
                    <a:gd name="T12" fmla="*/ 33 w 118"/>
                    <a:gd name="T13" fmla="*/ 19 h 69"/>
                    <a:gd name="T14" fmla="*/ 35 w 118"/>
                    <a:gd name="T15" fmla="*/ 25 h 69"/>
                    <a:gd name="T16" fmla="*/ 37 w 118"/>
                    <a:gd name="T17" fmla="*/ 26 h 69"/>
                    <a:gd name="T18" fmla="*/ 43 w 118"/>
                    <a:gd name="T19" fmla="*/ 31 h 69"/>
                    <a:gd name="T20" fmla="*/ 49 w 118"/>
                    <a:gd name="T21" fmla="*/ 29 h 69"/>
                    <a:gd name="T22" fmla="*/ 51 w 118"/>
                    <a:gd name="T23" fmla="*/ 32 h 69"/>
                    <a:gd name="T24" fmla="*/ 53 w 118"/>
                    <a:gd name="T25" fmla="*/ 26 h 69"/>
                    <a:gd name="T26" fmla="*/ 54 w 118"/>
                    <a:gd name="T27" fmla="*/ 6 h 69"/>
                    <a:gd name="T28" fmla="*/ 58 w 118"/>
                    <a:gd name="T29" fmla="*/ 4 h 69"/>
                    <a:gd name="T30" fmla="*/ 69 w 118"/>
                    <a:gd name="T31" fmla="*/ 0 h 69"/>
                    <a:gd name="T32" fmla="*/ 78 w 118"/>
                    <a:gd name="T33" fmla="*/ 4 h 69"/>
                    <a:gd name="T34" fmla="*/ 84 w 118"/>
                    <a:gd name="T35" fmla="*/ 9 h 69"/>
                    <a:gd name="T36" fmla="*/ 92 w 118"/>
                    <a:gd name="T37" fmla="*/ 14 h 69"/>
                    <a:gd name="T38" fmla="*/ 99 w 118"/>
                    <a:gd name="T39" fmla="*/ 13 h 69"/>
                    <a:gd name="T40" fmla="*/ 104 w 118"/>
                    <a:gd name="T41" fmla="*/ 14 h 69"/>
                    <a:gd name="T42" fmla="*/ 107 w 118"/>
                    <a:gd name="T43" fmla="*/ 18 h 69"/>
                    <a:gd name="T44" fmla="*/ 110 w 118"/>
                    <a:gd name="T45" fmla="*/ 21 h 69"/>
                    <a:gd name="T46" fmla="*/ 109 w 118"/>
                    <a:gd name="T47" fmla="*/ 30 h 69"/>
                    <a:gd name="T48" fmla="*/ 111 w 118"/>
                    <a:gd name="T49" fmla="*/ 34 h 69"/>
                    <a:gd name="T50" fmla="*/ 112 w 118"/>
                    <a:gd name="T51" fmla="*/ 37 h 69"/>
                    <a:gd name="T52" fmla="*/ 117 w 118"/>
                    <a:gd name="T53" fmla="*/ 45 h 69"/>
                    <a:gd name="T54" fmla="*/ 118 w 118"/>
                    <a:gd name="T55" fmla="*/ 52 h 69"/>
                    <a:gd name="T56" fmla="*/ 115 w 118"/>
                    <a:gd name="T57" fmla="*/ 55 h 69"/>
                    <a:gd name="T58" fmla="*/ 109 w 118"/>
                    <a:gd name="T59" fmla="*/ 60 h 69"/>
                    <a:gd name="T60" fmla="*/ 105 w 118"/>
                    <a:gd name="T61" fmla="*/ 66 h 69"/>
                    <a:gd name="T62" fmla="*/ 99 w 118"/>
                    <a:gd name="T63" fmla="*/ 64 h 69"/>
                    <a:gd name="T64" fmla="*/ 96 w 118"/>
                    <a:gd name="T65" fmla="*/ 68 h 69"/>
                    <a:gd name="T66" fmla="*/ 92 w 118"/>
                    <a:gd name="T67" fmla="*/ 69 h 69"/>
                    <a:gd name="T68" fmla="*/ 88 w 118"/>
                    <a:gd name="T69" fmla="*/ 66 h 69"/>
                    <a:gd name="T70" fmla="*/ 75 w 118"/>
                    <a:gd name="T71" fmla="*/ 55 h 69"/>
                    <a:gd name="T72" fmla="*/ 68 w 118"/>
                    <a:gd name="T73" fmla="*/ 54 h 69"/>
                    <a:gd name="T74" fmla="*/ 64 w 118"/>
                    <a:gd name="T75" fmla="*/ 46 h 69"/>
                    <a:gd name="T76" fmla="*/ 58 w 118"/>
                    <a:gd name="T77" fmla="*/ 50 h 69"/>
                    <a:gd name="T78" fmla="*/ 45 w 118"/>
                    <a:gd name="T79" fmla="*/ 48 h 69"/>
                    <a:gd name="T80" fmla="*/ 38 w 118"/>
                    <a:gd name="T81" fmla="*/ 47 h 69"/>
                    <a:gd name="T82" fmla="*/ 34 w 118"/>
                    <a:gd name="T83" fmla="*/ 47 h 69"/>
                    <a:gd name="T84" fmla="*/ 29 w 118"/>
                    <a:gd name="T85" fmla="*/ 48 h 69"/>
                    <a:gd name="T86" fmla="*/ 25 w 118"/>
                    <a:gd name="T87" fmla="*/ 47 h 69"/>
                    <a:gd name="T88" fmla="*/ 13 w 118"/>
                    <a:gd name="T89" fmla="*/ 49 h 69"/>
                    <a:gd name="T90" fmla="*/ 6 w 118"/>
                    <a:gd name="T91" fmla="*/ 56 h 69"/>
                    <a:gd name="T92" fmla="*/ 1 w 118"/>
                    <a:gd name="T93"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 y="57"/>
                      </a:moveTo>
                      <a:lnTo>
                        <a:pt x="0" y="53"/>
                      </a:lnTo>
                      <a:lnTo>
                        <a:pt x="2" y="39"/>
                      </a:lnTo>
                      <a:lnTo>
                        <a:pt x="4" y="34"/>
                      </a:lnTo>
                      <a:lnTo>
                        <a:pt x="6" y="31"/>
                      </a:lnTo>
                      <a:lnTo>
                        <a:pt x="8" y="27"/>
                      </a:lnTo>
                      <a:lnTo>
                        <a:pt x="8" y="22"/>
                      </a:lnTo>
                      <a:lnTo>
                        <a:pt x="10" y="18"/>
                      </a:lnTo>
                      <a:lnTo>
                        <a:pt x="13" y="15"/>
                      </a:lnTo>
                      <a:lnTo>
                        <a:pt x="16" y="13"/>
                      </a:lnTo>
                      <a:lnTo>
                        <a:pt x="19" y="12"/>
                      </a:lnTo>
                      <a:lnTo>
                        <a:pt x="25" y="10"/>
                      </a:lnTo>
                      <a:lnTo>
                        <a:pt x="27" y="14"/>
                      </a:lnTo>
                      <a:lnTo>
                        <a:pt x="33" y="19"/>
                      </a:lnTo>
                      <a:lnTo>
                        <a:pt x="34" y="23"/>
                      </a:lnTo>
                      <a:lnTo>
                        <a:pt x="35" y="25"/>
                      </a:lnTo>
                      <a:lnTo>
                        <a:pt x="35" y="22"/>
                      </a:lnTo>
                      <a:lnTo>
                        <a:pt x="37" y="26"/>
                      </a:lnTo>
                      <a:lnTo>
                        <a:pt x="38" y="29"/>
                      </a:lnTo>
                      <a:lnTo>
                        <a:pt x="43" y="31"/>
                      </a:lnTo>
                      <a:lnTo>
                        <a:pt x="45" y="31"/>
                      </a:lnTo>
                      <a:lnTo>
                        <a:pt x="49" y="29"/>
                      </a:lnTo>
                      <a:lnTo>
                        <a:pt x="49" y="31"/>
                      </a:lnTo>
                      <a:lnTo>
                        <a:pt x="51" y="32"/>
                      </a:lnTo>
                      <a:lnTo>
                        <a:pt x="51" y="29"/>
                      </a:lnTo>
                      <a:lnTo>
                        <a:pt x="53" y="26"/>
                      </a:lnTo>
                      <a:lnTo>
                        <a:pt x="54" y="25"/>
                      </a:lnTo>
                      <a:lnTo>
                        <a:pt x="54" y="6"/>
                      </a:lnTo>
                      <a:lnTo>
                        <a:pt x="56" y="4"/>
                      </a:lnTo>
                      <a:lnTo>
                        <a:pt x="58" y="4"/>
                      </a:lnTo>
                      <a:lnTo>
                        <a:pt x="62" y="1"/>
                      </a:lnTo>
                      <a:lnTo>
                        <a:pt x="69" y="0"/>
                      </a:lnTo>
                      <a:lnTo>
                        <a:pt x="74" y="1"/>
                      </a:lnTo>
                      <a:lnTo>
                        <a:pt x="78" y="4"/>
                      </a:lnTo>
                      <a:lnTo>
                        <a:pt x="82" y="6"/>
                      </a:lnTo>
                      <a:lnTo>
                        <a:pt x="84" y="9"/>
                      </a:lnTo>
                      <a:lnTo>
                        <a:pt x="90" y="14"/>
                      </a:lnTo>
                      <a:lnTo>
                        <a:pt x="92" y="14"/>
                      </a:lnTo>
                      <a:lnTo>
                        <a:pt x="95" y="13"/>
                      </a:lnTo>
                      <a:lnTo>
                        <a:pt x="99" y="13"/>
                      </a:lnTo>
                      <a:lnTo>
                        <a:pt x="104" y="14"/>
                      </a:lnTo>
                      <a:lnTo>
                        <a:pt x="104" y="14"/>
                      </a:lnTo>
                      <a:lnTo>
                        <a:pt x="106" y="16"/>
                      </a:lnTo>
                      <a:lnTo>
                        <a:pt x="107" y="18"/>
                      </a:lnTo>
                      <a:lnTo>
                        <a:pt x="109" y="19"/>
                      </a:lnTo>
                      <a:lnTo>
                        <a:pt x="110" y="21"/>
                      </a:lnTo>
                      <a:lnTo>
                        <a:pt x="111" y="23"/>
                      </a:lnTo>
                      <a:lnTo>
                        <a:pt x="109" y="30"/>
                      </a:lnTo>
                      <a:lnTo>
                        <a:pt x="108" y="32"/>
                      </a:lnTo>
                      <a:lnTo>
                        <a:pt x="111" y="34"/>
                      </a:lnTo>
                      <a:lnTo>
                        <a:pt x="112" y="35"/>
                      </a:lnTo>
                      <a:lnTo>
                        <a:pt x="112" y="37"/>
                      </a:lnTo>
                      <a:lnTo>
                        <a:pt x="116" y="43"/>
                      </a:lnTo>
                      <a:lnTo>
                        <a:pt x="117" y="45"/>
                      </a:lnTo>
                      <a:lnTo>
                        <a:pt x="118" y="48"/>
                      </a:lnTo>
                      <a:lnTo>
                        <a:pt x="118" y="52"/>
                      </a:lnTo>
                      <a:lnTo>
                        <a:pt x="117" y="55"/>
                      </a:lnTo>
                      <a:lnTo>
                        <a:pt x="115" y="55"/>
                      </a:lnTo>
                      <a:lnTo>
                        <a:pt x="112" y="56"/>
                      </a:lnTo>
                      <a:lnTo>
                        <a:pt x="109" y="60"/>
                      </a:lnTo>
                      <a:lnTo>
                        <a:pt x="109" y="62"/>
                      </a:lnTo>
                      <a:lnTo>
                        <a:pt x="105" y="66"/>
                      </a:lnTo>
                      <a:lnTo>
                        <a:pt x="103" y="66"/>
                      </a:lnTo>
                      <a:lnTo>
                        <a:pt x="99" y="64"/>
                      </a:lnTo>
                      <a:lnTo>
                        <a:pt x="97" y="66"/>
                      </a:lnTo>
                      <a:lnTo>
                        <a:pt x="96" y="68"/>
                      </a:lnTo>
                      <a:lnTo>
                        <a:pt x="95" y="69"/>
                      </a:lnTo>
                      <a:lnTo>
                        <a:pt x="92" y="69"/>
                      </a:lnTo>
                      <a:lnTo>
                        <a:pt x="90" y="68"/>
                      </a:lnTo>
                      <a:lnTo>
                        <a:pt x="88" y="66"/>
                      </a:lnTo>
                      <a:lnTo>
                        <a:pt x="83" y="60"/>
                      </a:lnTo>
                      <a:lnTo>
                        <a:pt x="75" y="55"/>
                      </a:lnTo>
                      <a:lnTo>
                        <a:pt x="70" y="55"/>
                      </a:lnTo>
                      <a:lnTo>
                        <a:pt x="68" y="54"/>
                      </a:lnTo>
                      <a:lnTo>
                        <a:pt x="65" y="48"/>
                      </a:lnTo>
                      <a:lnTo>
                        <a:pt x="64" y="46"/>
                      </a:lnTo>
                      <a:lnTo>
                        <a:pt x="61" y="47"/>
                      </a:lnTo>
                      <a:lnTo>
                        <a:pt x="58" y="50"/>
                      </a:lnTo>
                      <a:lnTo>
                        <a:pt x="53" y="51"/>
                      </a:lnTo>
                      <a:lnTo>
                        <a:pt x="45" y="48"/>
                      </a:lnTo>
                      <a:lnTo>
                        <a:pt x="43" y="48"/>
                      </a:lnTo>
                      <a:lnTo>
                        <a:pt x="38" y="47"/>
                      </a:lnTo>
                      <a:lnTo>
                        <a:pt x="36" y="48"/>
                      </a:lnTo>
                      <a:lnTo>
                        <a:pt x="34" y="47"/>
                      </a:lnTo>
                      <a:lnTo>
                        <a:pt x="31" y="48"/>
                      </a:lnTo>
                      <a:lnTo>
                        <a:pt x="29" y="48"/>
                      </a:lnTo>
                      <a:lnTo>
                        <a:pt x="27" y="47"/>
                      </a:lnTo>
                      <a:lnTo>
                        <a:pt x="25" y="47"/>
                      </a:lnTo>
                      <a:lnTo>
                        <a:pt x="19" y="47"/>
                      </a:lnTo>
                      <a:lnTo>
                        <a:pt x="13" y="49"/>
                      </a:lnTo>
                      <a:lnTo>
                        <a:pt x="9" y="52"/>
                      </a:lnTo>
                      <a:lnTo>
                        <a:pt x="6" y="56"/>
                      </a:lnTo>
                      <a:lnTo>
                        <a:pt x="4" y="57"/>
                      </a:lnTo>
                      <a:lnTo>
                        <a:pt x="1" y="5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2" name="Freeform 170">
                  <a:extLst>
                    <a:ext uri="{FF2B5EF4-FFF2-40B4-BE49-F238E27FC236}">
                      <a16:creationId xmlns:a16="http://schemas.microsoft.com/office/drawing/2014/main" id="{7F200320-FB03-40FA-BAA8-6969F9585A6E}"/>
                    </a:ext>
                  </a:extLst>
                </p:cNvPr>
                <p:cNvSpPr>
                  <a:spLocks/>
                </p:cNvSpPr>
                <p:nvPr/>
              </p:nvSpPr>
              <p:spPr bwMode="gray">
                <a:xfrm>
                  <a:off x="8125245" y="4598922"/>
                  <a:ext cx="35576" cy="48496"/>
                </a:xfrm>
                <a:custGeom>
                  <a:avLst/>
                  <a:gdLst>
                    <a:gd name="T0" fmla="*/ 6 w 11"/>
                    <a:gd name="T1" fmla="*/ 15 h 15"/>
                    <a:gd name="T2" fmla="*/ 9 w 11"/>
                    <a:gd name="T3" fmla="*/ 15 h 15"/>
                    <a:gd name="T4" fmla="*/ 11 w 11"/>
                    <a:gd name="T5" fmla="*/ 14 h 15"/>
                    <a:gd name="T6" fmla="*/ 10 w 11"/>
                    <a:gd name="T7" fmla="*/ 10 h 15"/>
                    <a:gd name="T8" fmla="*/ 10 w 11"/>
                    <a:gd name="T9" fmla="*/ 8 h 15"/>
                    <a:gd name="T10" fmla="*/ 8 w 11"/>
                    <a:gd name="T11" fmla="*/ 6 h 15"/>
                    <a:gd name="T12" fmla="*/ 8 w 11"/>
                    <a:gd name="T13" fmla="*/ 3 h 15"/>
                    <a:gd name="T14" fmla="*/ 9 w 11"/>
                    <a:gd name="T15" fmla="*/ 2 h 15"/>
                    <a:gd name="T16" fmla="*/ 6 w 11"/>
                    <a:gd name="T17" fmla="*/ 0 h 15"/>
                    <a:gd name="T18" fmla="*/ 5 w 11"/>
                    <a:gd name="T19" fmla="*/ 1 h 15"/>
                    <a:gd name="T20" fmla="*/ 2 w 11"/>
                    <a:gd name="T21" fmla="*/ 2 h 15"/>
                    <a:gd name="T22" fmla="*/ 0 w 11"/>
                    <a:gd name="T23" fmla="*/ 6 h 15"/>
                    <a:gd name="T24" fmla="*/ 1 w 11"/>
                    <a:gd name="T25" fmla="*/ 10 h 15"/>
                    <a:gd name="T26" fmla="*/ 1 w 11"/>
                    <a:gd name="T27" fmla="*/ 14 h 15"/>
                    <a:gd name="T28" fmla="*/ 6 w 11"/>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5">
                      <a:moveTo>
                        <a:pt x="6" y="15"/>
                      </a:moveTo>
                      <a:lnTo>
                        <a:pt x="9" y="15"/>
                      </a:lnTo>
                      <a:lnTo>
                        <a:pt x="11" y="14"/>
                      </a:lnTo>
                      <a:lnTo>
                        <a:pt x="10" y="10"/>
                      </a:lnTo>
                      <a:lnTo>
                        <a:pt x="10" y="8"/>
                      </a:lnTo>
                      <a:lnTo>
                        <a:pt x="8" y="6"/>
                      </a:lnTo>
                      <a:lnTo>
                        <a:pt x="8" y="3"/>
                      </a:lnTo>
                      <a:lnTo>
                        <a:pt x="9" y="2"/>
                      </a:lnTo>
                      <a:lnTo>
                        <a:pt x="6" y="0"/>
                      </a:lnTo>
                      <a:lnTo>
                        <a:pt x="5" y="1"/>
                      </a:lnTo>
                      <a:lnTo>
                        <a:pt x="2" y="2"/>
                      </a:lnTo>
                      <a:lnTo>
                        <a:pt x="0" y="6"/>
                      </a:lnTo>
                      <a:lnTo>
                        <a:pt x="1" y="10"/>
                      </a:lnTo>
                      <a:lnTo>
                        <a:pt x="1" y="14"/>
                      </a:lnTo>
                      <a:lnTo>
                        <a:pt x="6" y="1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4" name="Gruppieren 1443">
                  <a:extLst>
                    <a:ext uri="{FF2B5EF4-FFF2-40B4-BE49-F238E27FC236}">
                      <a16:creationId xmlns:a16="http://schemas.microsoft.com/office/drawing/2014/main" id="{88BFA76D-1BC8-43B3-88C7-CBA80E6773BD}"/>
                    </a:ext>
                  </a:extLst>
                </p:cNvPr>
                <p:cNvGrpSpPr/>
                <p:nvPr/>
              </p:nvGrpSpPr>
              <p:grpSpPr>
                <a:xfrm>
                  <a:off x="8180228" y="4838176"/>
                  <a:ext cx="604794" cy="714537"/>
                  <a:chOff x="8180228" y="4838176"/>
                  <a:chExt cx="604794" cy="714537"/>
                </a:xfrm>
                <a:grpFill/>
              </p:grpSpPr>
              <p:sp>
                <p:nvSpPr>
                  <p:cNvPr id="1432" name="Freeform 58">
                    <a:extLst>
                      <a:ext uri="{FF2B5EF4-FFF2-40B4-BE49-F238E27FC236}">
                        <a16:creationId xmlns:a16="http://schemas.microsoft.com/office/drawing/2014/main" id="{DA6B1E59-6D98-402C-8F93-B51156D2D977}"/>
                      </a:ext>
                    </a:extLst>
                  </p:cNvPr>
                  <p:cNvSpPr>
                    <a:spLocks/>
                  </p:cNvSpPr>
                  <p:nvPr/>
                </p:nvSpPr>
                <p:spPr bwMode="gray">
                  <a:xfrm>
                    <a:off x="8477776" y="5449249"/>
                    <a:ext cx="161710" cy="103464"/>
                  </a:xfrm>
                  <a:custGeom>
                    <a:avLst/>
                    <a:gdLst>
                      <a:gd name="T0" fmla="*/ 50 w 50"/>
                      <a:gd name="T1" fmla="*/ 0 h 32"/>
                      <a:gd name="T2" fmla="*/ 48 w 50"/>
                      <a:gd name="T3" fmla="*/ 1 h 32"/>
                      <a:gd name="T4" fmla="*/ 48 w 50"/>
                      <a:gd name="T5" fmla="*/ 1 h 32"/>
                      <a:gd name="T6" fmla="*/ 48 w 50"/>
                      <a:gd name="T7" fmla="*/ 4 h 32"/>
                      <a:gd name="T8" fmla="*/ 44 w 50"/>
                      <a:gd name="T9" fmla="*/ 10 h 32"/>
                      <a:gd name="T10" fmla="*/ 41 w 50"/>
                      <a:gd name="T11" fmla="*/ 18 h 32"/>
                      <a:gd name="T12" fmla="*/ 41 w 50"/>
                      <a:gd name="T13" fmla="*/ 19 h 32"/>
                      <a:gd name="T14" fmla="*/ 42 w 50"/>
                      <a:gd name="T15" fmla="*/ 20 h 32"/>
                      <a:gd name="T16" fmla="*/ 42 w 50"/>
                      <a:gd name="T17" fmla="*/ 22 h 32"/>
                      <a:gd name="T18" fmla="*/ 44 w 50"/>
                      <a:gd name="T19" fmla="*/ 25 h 32"/>
                      <a:gd name="T20" fmla="*/ 42 w 50"/>
                      <a:gd name="T21" fmla="*/ 30 h 32"/>
                      <a:gd name="T22" fmla="*/ 42 w 50"/>
                      <a:gd name="T23" fmla="*/ 32 h 32"/>
                      <a:gd name="T24" fmla="*/ 37 w 50"/>
                      <a:gd name="T25" fmla="*/ 32 h 32"/>
                      <a:gd name="T26" fmla="*/ 34 w 50"/>
                      <a:gd name="T27" fmla="*/ 31 h 32"/>
                      <a:gd name="T28" fmla="*/ 31 w 50"/>
                      <a:gd name="T29" fmla="*/ 29 h 32"/>
                      <a:gd name="T30" fmla="*/ 28 w 50"/>
                      <a:gd name="T31" fmla="*/ 25 h 32"/>
                      <a:gd name="T32" fmla="*/ 24 w 50"/>
                      <a:gd name="T33" fmla="*/ 24 h 32"/>
                      <a:gd name="T34" fmla="*/ 22 w 50"/>
                      <a:gd name="T35" fmla="*/ 24 h 32"/>
                      <a:gd name="T36" fmla="*/ 20 w 50"/>
                      <a:gd name="T37" fmla="*/ 23 h 32"/>
                      <a:gd name="T38" fmla="*/ 17 w 50"/>
                      <a:gd name="T39" fmla="*/ 20 h 32"/>
                      <a:gd name="T40" fmla="*/ 14 w 50"/>
                      <a:gd name="T41" fmla="*/ 19 h 32"/>
                      <a:gd name="T42" fmla="*/ 11 w 50"/>
                      <a:gd name="T43" fmla="*/ 16 h 32"/>
                      <a:gd name="T44" fmla="*/ 7 w 50"/>
                      <a:gd name="T45" fmla="*/ 15 h 32"/>
                      <a:gd name="T46" fmla="*/ 2 w 50"/>
                      <a:gd name="T47" fmla="*/ 14 h 32"/>
                      <a:gd name="T48" fmla="*/ 0 w 50"/>
                      <a:gd name="T49" fmla="*/ 12 h 32"/>
                      <a:gd name="T50" fmla="*/ 0 w 50"/>
                      <a:gd name="T51" fmla="*/ 7 h 32"/>
                      <a:gd name="T52" fmla="*/ 0 w 50"/>
                      <a:gd name="T53" fmla="*/ 5 h 32"/>
                      <a:gd name="T54" fmla="*/ 1 w 50"/>
                      <a:gd name="T55" fmla="*/ 4 h 32"/>
                      <a:gd name="T56" fmla="*/ 1 w 50"/>
                      <a:gd name="T57" fmla="*/ 3 h 32"/>
                      <a:gd name="T58" fmla="*/ 3 w 50"/>
                      <a:gd name="T59" fmla="*/ 2 h 32"/>
                      <a:gd name="T60" fmla="*/ 5 w 50"/>
                      <a:gd name="T61" fmla="*/ 5 h 32"/>
                      <a:gd name="T62" fmla="*/ 7 w 50"/>
                      <a:gd name="T63" fmla="*/ 4 h 32"/>
                      <a:gd name="T64" fmla="*/ 12 w 50"/>
                      <a:gd name="T65" fmla="*/ 2 h 32"/>
                      <a:gd name="T66" fmla="*/ 18 w 50"/>
                      <a:gd name="T67" fmla="*/ 5 h 32"/>
                      <a:gd name="T68" fmla="*/ 19 w 50"/>
                      <a:gd name="T69" fmla="*/ 6 h 32"/>
                      <a:gd name="T70" fmla="*/ 21 w 50"/>
                      <a:gd name="T71" fmla="*/ 6 h 32"/>
                      <a:gd name="T72" fmla="*/ 23 w 50"/>
                      <a:gd name="T73" fmla="*/ 6 h 32"/>
                      <a:gd name="T74" fmla="*/ 32 w 50"/>
                      <a:gd name="T75" fmla="*/ 5 h 32"/>
                      <a:gd name="T76" fmla="*/ 34 w 50"/>
                      <a:gd name="T77" fmla="*/ 4 h 32"/>
                      <a:gd name="T78" fmla="*/ 37 w 50"/>
                      <a:gd name="T79" fmla="*/ 3 h 32"/>
                      <a:gd name="T80" fmla="*/ 42 w 50"/>
                      <a:gd name="T81" fmla="*/ 3 h 32"/>
                      <a:gd name="T82" fmla="*/ 44 w 50"/>
                      <a:gd name="T83" fmla="*/ 1 h 32"/>
                      <a:gd name="T84" fmla="*/ 47 w 50"/>
                      <a:gd name="T85" fmla="*/ 1 h 32"/>
                      <a:gd name="T86" fmla="*/ 50 w 50"/>
                      <a:gd name="T8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32">
                        <a:moveTo>
                          <a:pt x="50" y="0"/>
                        </a:moveTo>
                        <a:lnTo>
                          <a:pt x="48" y="1"/>
                        </a:lnTo>
                        <a:lnTo>
                          <a:pt x="48" y="1"/>
                        </a:lnTo>
                        <a:lnTo>
                          <a:pt x="48" y="4"/>
                        </a:lnTo>
                        <a:lnTo>
                          <a:pt x="44" y="10"/>
                        </a:lnTo>
                        <a:lnTo>
                          <a:pt x="41" y="18"/>
                        </a:lnTo>
                        <a:lnTo>
                          <a:pt x="41" y="19"/>
                        </a:lnTo>
                        <a:lnTo>
                          <a:pt x="42" y="20"/>
                        </a:lnTo>
                        <a:lnTo>
                          <a:pt x="42" y="22"/>
                        </a:lnTo>
                        <a:lnTo>
                          <a:pt x="44" y="25"/>
                        </a:lnTo>
                        <a:lnTo>
                          <a:pt x="42" y="30"/>
                        </a:lnTo>
                        <a:lnTo>
                          <a:pt x="42" y="32"/>
                        </a:lnTo>
                        <a:lnTo>
                          <a:pt x="37" y="32"/>
                        </a:lnTo>
                        <a:lnTo>
                          <a:pt x="34" y="31"/>
                        </a:lnTo>
                        <a:lnTo>
                          <a:pt x="31" y="29"/>
                        </a:lnTo>
                        <a:lnTo>
                          <a:pt x="28" y="25"/>
                        </a:lnTo>
                        <a:lnTo>
                          <a:pt x="24" y="24"/>
                        </a:lnTo>
                        <a:lnTo>
                          <a:pt x="22" y="24"/>
                        </a:lnTo>
                        <a:lnTo>
                          <a:pt x="20" y="23"/>
                        </a:lnTo>
                        <a:lnTo>
                          <a:pt x="17" y="20"/>
                        </a:lnTo>
                        <a:lnTo>
                          <a:pt x="14" y="19"/>
                        </a:lnTo>
                        <a:lnTo>
                          <a:pt x="11" y="16"/>
                        </a:lnTo>
                        <a:lnTo>
                          <a:pt x="7" y="15"/>
                        </a:lnTo>
                        <a:lnTo>
                          <a:pt x="2" y="14"/>
                        </a:lnTo>
                        <a:lnTo>
                          <a:pt x="0" y="12"/>
                        </a:lnTo>
                        <a:lnTo>
                          <a:pt x="0" y="7"/>
                        </a:lnTo>
                        <a:lnTo>
                          <a:pt x="0" y="5"/>
                        </a:lnTo>
                        <a:lnTo>
                          <a:pt x="1" y="4"/>
                        </a:lnTo>
                        <a:lnTo>
                          <a:pt x="1" y="3"/>
                        </a:lnTo>
                        <a:lnTo>
                          <a:pt x="3" y="2"/>
                        </a:lnTo>
                        <a:lnTo>
                          <a:pt x="5" y="5"/>
                        </a:lnTo>
                        <a:lnTo>
                          <a:pt x="7" y="4"/>
                        </a:lnTo>
                        <a:lnTo>
                          <a:pt x="12" y="2"/>
                        </a:lnTo>
                        <a:lnTo>
                          <a:pt x="18" y="5"/>
                        </a:lnTo>
                        <a:lnTo>
                          <a:pt x="19" y="6"/>
                        </a:lnTo>
                        <a:lnTo>
                          <a:pt x="21" y="6"/>
                        </a:lnTo>
                        <a:lnTo>
                          <a:pt x="23" y="6"/>
                        </a:lnTo>
                        <a:lnTo>
                          <a:pt x="32" y="5"/>
                        </a:lnTo>
                        <a:lnTo>
                          <a:pt x="34" y="4"/>
                        </a:lnTo>
                        <a:lnTo>
                          <a:pt x="37" y="3"/>
                        </a:lnTo>
                        <a:lnTo>
                          <a:pt x="42" y="3"/>
                        </a:lnTo>
                        <a:lnTo>
                          <a:pt x="44" y="1"/>
                        </a:lnTo>
                        <a:lnTo>
                          <a:pt x="47" y="1"/>
                        </a:lnTo>
                        <a:lnTo>
                          <a:pt x="50"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3" name="Freeform 126">
                    <a:extLst>
                      <a:ext uri="{FF2B5EF4-FFF2-40B4-BE49-F238E27FC236}">
                        <a16:creationId xmlns:a16="http://schemas.microsoft.com/office/drawing/2014/main" id="{A6ED75ED-D080-4CC9-82CF-7D3E487146FF}"/>
                      </a:ext>
                    </a:extLst>
                  </p:cNvPr>
                  <p:cNvSpPr>
                    <a:spLocks/>
                  </p:cNvSpPr>
                  <p:nvPr/>
                </p:nvSpPr>
                <p:spPr bwMode="gray">
                  <a:xfrm>
                    <a:off x="8180228" y="4838176"/>
                    <a:ext cx="604794" cy="633700"/>
                  </a:xfrm>
                  <a:custGeom>
                    <a:avLst/>
                    <a:gdLst>
                      <a:gd name="T0" fmla="*/ 57 w 187"/>
                      <a:gd name="T1" fmla="*/ 11 h 196"/>
                      <a:gd name="T2" fmla="*/ 54 w 187"/>
                      <a:gd name="T3" fmla="*/ 17 h 196"/>
                      <a:gd name="T4" fmla="*/ 43 w 187"/>
                      <a:gd name="T5" fmla="*/ 15 h 196"/>
                      <a:gd name="T6" fmla="*/ 36 w 187"/>
                      <a:gd name="T7" fmla="*/ 26 h 196"/>
                      <a:gd name="T8" fmla="*/ 28 w 187"/>
                      <a:gd name="T9" fmla="*/ 21 h 196"/>
                      <a:gd name="T10" fmla="*/ 22 w 187"/>
                      <a:gd name="T11" fmla="*/ 22 h 196"/>
                      <a:gd name="T12" fmla="*/ 7 w 187"/>
                      <a:gd name="T13" fmla="*/ 27 h 196"/>
                      <a:gd name="T14" fmla="*/ 1 w 187"/>
                      <a:gd name="T15" fmla="*/ 31 h 196"/>
                      <a:gd name="T16" fmla="*/ 1 w 187"/>
                      <a:gd name="T17" fmla="*/ 45 h 196"/>
                      <a:gd name="T18" fmla="*/ 3 w 187"/>
                      <a:gd name="T19" fmla="*/ 51 h 196"/>
                      <a:gd name="T20" fmla="*/ 4 w 187"/>
                      <a:gd name="T21" fmla="*/ 62 h 196"/>
                      <a:gd name="T22" fmla="*/ 14 w 187"/>
                      <a:gd name="T23" fmla="*/ 70 h 196"/>
                      <a:gd name="T24" fmla="*/ 18 w 187"/>
                      <a:gd name="T25" fmla="*/ 73 h 196"/>
                      <a:gd name="T26" fmla="*/ 27 w 187"/>
                      <a:gd name="T27" fmla="*/ 65 h 196"/>
                      <a:gd name="T28" fmla="*/ 39 w 187"/>
                      <a:gd name="T29" fmla="*/ 61 h 196"/>
                      <a:gd name="T30" fmla="*/ 56 w 187"/>
                      <a:gd name="T31" fmla="*/ 75 h 196"/>
                      <a:gd name="T32" fmla="*/ 67 w 187"/>
                      <a:gd name="T33" fmla="*/ 96 h 196"/>
                      <a:gd name="T34" fmla="*/ 75 w 187"/>
                      <a:gd name="T35" fmla="*/ 103 h 196"/>
                      <a:gd name="T36" fmla="*/ 89 w 187"/>
                      <a:gd name="T37" fmla="*/ 118 h 196"/>
                      <a:gd name="T38" fmla="*/ 110 w 187"/>
                      <a:gd name="T39" fmla="*/ 128 h 196"/>
                      <a:gd name="T40" fmla="*/ 122 w 187"/>
                      <a:gd name="T41" fmla="*/ 138 h 196"/>
                      <a:gd name="T42" fmla="*/ 129 w 187"/>
                      <a:gd name="T43" fmla="*/ 141 h 196"/>
                      <a:gd name="T44" fmla="*/ 132 w 187"/>
                      <a:gd name="T45" fmla="*/ 150 h 196"/>
                      <a:gd name="T46" fmla="*/ 140 w 187"/>
                      <a:gd name="T47" fmla="*/ 152 h 196"/>
                      <a:gd name="T48" fmla="*/ 144 w 187"/>
                      <a:gd name="T49" fmla="*/ 161 h 196"/>
                      <a:gd name="T50" fmla="*/ 147 w 187"/>
                      <a:gd name="T51" fmla="*/ 180 h 196"/>
                      <a:gd name="T52" fmla="*/ 143 w 187"/>
                      <a:gd name="T53" fmla="*/ 191 h 196"/>
                      <a:gd name="T54" fmla="*/ 144 w 187"/>
                      <a:gd name="T55" fmla="*/ 196 h 196"/>
                      <a:gd name="T56" fmla="*/ 151 w 187"/>
                      <a:gd name="T57" fmla="*/ 191 h 196"/>
                      <a:gd name="T58" fmla="*/ 157 w 187"/>
                      <a:gd name="T59" fmla="*/ 186 h 196"/>
                      <a:gd name="T60" fmla="*/ 163 w 187"/>
                      <a:gd name="T61" fmla="*/ 175 h 196"/>
                      <a:gd name="T62" fmla="*/ 164 w 187"/>
                      <a:gd name="T63" fmla="*/ 169 h 196"/>
                      <a:gd name="T64" fmla="*/ 159 w 187"/>
                      <a:gd name="T65" fmla="*/ 161 h 196"/>
                      <a:gd name="T66" fmla="*/ 160 w 187"/>
                      <a:gd name="T67" fmla="*/ 147 h 196"/>
                      <a:gd name="T68" fmla="*/ 175 w 187"/>
                      <a:gd name="T69" fmla="*/ 148 h 196"/>
                      <a:gd name="T70" fmla="*/ 185 w 187"/>
                      <a:gd name="T71" fmla="*/ 157 h 196"/>
                      <a:gd name="T72" fmla="*/ 184 w 187"/>
                      <a:gd name="T73" fmla="*/ 147 h 196"/>
                      <a:gd name="T74" fmla="*/ 165 w 187"/>
                      <a:gd name="T75" fmla="*/ 132 h 196"/>
                      <a:gd name="T76" fmla="*/ 148 w 187"/>
                      <a:gd name="T77" fmla="*/ 124 h 196"/>
                      <a:gd name="T78" fmla="*/ 147 w 187"/>
                      <a:gd name="T79" fmla="*/ 119 h 196"/>
                      <a:gd name="T80" fmla="*/ 145 w 187"/>
                      <a:gd name="T81" fmla="*/ 113 h 196"/>
                      <a:gd name="T82" fmla="*/ 135 w 187"/>
                      <a:gd name="T83" fmla="*/ 114 h 196"/>
                      <a:gd name="T84" fmla="*/ 127 w 187"/>
                      <a:gd name="T85" fmla="*/ 110 h 196"/>
                      <a:gd name="T86" fmla="*/ 117 w 187"/>
                      <a:gd name="T87" fmla="*/ 100 h 196"/>
                      <a:gd name="T88" fmla="*/ 110 w 187"/>
                      <a:gd name="T89" fmla="*/ 82 h 196"/>
                      <a:gd name="T90" fmla="*/ 105 w 187"/>
                      <a:gd name="T91" fmla="*/ 76 h 196"/>
                      <a:gd name="T92" fmla="*/ 91 w 187"/>
                      <a:gd name="T93" fmla="*/ 66 h 196"/>
                      <a:gd name="T94" fmla="*/ 89 w 187"/>
                      <a:gd name="T95" fmla="*/ 51 h 196"/>
                      <a:gd name="T96" fmla="*/ 88 w 187"/>
                      <a:gd name="T97" fmla="*/ 45 h 196"/>
                      <a:gd name="T98" fmla="*/ 92 w 187"/>
                      <a:gd name="T99" fmla="*/ 36 h 196"/>
                      <a:gd name="T100" fmla="*/ 106 w 187"/>
                      <a:gd name="T101" fmla="*/ 32 h 196"/>
                      <a:gd name="T102" fmla="*/ 110 w 187"/>
                      <a:gd name="T103" fmla="*/ 35 h 196"/>
                      <a:gd name="T104" fmla="*/ 114 w 187"/>
                      <a:gd name="T105" fmla="*/ 34 h 196"/>
                      <a:gd name="T106" fmla="*/ 112 w 187"/>
                      <a:gd name="T107" fmla="*/ 30 h 196"/>
                      <a:gd name="T108" fmla="*/ 108 w 187"/>
                      <a:gd name="T109" fmla="*/ 24 h 196"/>
                      <a:gd name="T110" fmla="*/ 106 w 187"/>
                      <a:gd name="T111" fmla="*/ 19 h 196"/>
                      <a:gd name="T112" fmla="*/ 108 w 187"/>
                      <a:gd name="T113" fmla="*/ 13 h 196"/>
                      <a:gd name="T114" fmla="*/ 91 w 187"/>
                      <a:gd name="T115" fmla="*/ 9 h 196"/>
                      <a:gd name="T116" fmla="*/ 86 w 187"/>
                      <a:gd name="T117" fmla="*/ 1 h 196"/>
                      <a:gd name="T118" fmla="*/ 79 w 187"/>
                      <a:gd name="T119" fmla="*/ 2 h 196"/>
                      <a:gd name="T120" fmla="*/ 62 w 187"/>
                      <a:gd name="T121" fmla="*/ 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96">
                        <a:moveTo>
                          <a:pt x="58" y="5"/>
                        </a:moveTo>
                        <a:lnTo>
                          <a:pt x="58" y="8"/>
                        </a:lnTo>
                        <a:lnTo>
                          <a:pt x="58" y="10"/>
                        </a:lnTo>
                        <a:lnTo>
                          <a:pt x="57" y="11"/>
                        </a:lnTo>
                        <a:lnTo>
                          <a:pt x="53" y="11"/>
                        </a:lnTo>
                        <a:lnTo>
                          <a:pt x="53" y="13"/>
                        </a:lnTo>
                        <a:lnTo>
                          <a:pt x="53" y="15"/>
                        </a:lnTo>
                        <a:lnTo>
                          <a:pt x="54" y="17"/>
                        </a:lnTo>
                        <a:lnTo>
                          <a:pt x="53" y="18"/>
                        </a:lnTo>
                        <a:lnTo>
                          <a:pt x="48" y="17"/>
                        </a:lnTo>
                        <a:lnTo>
                          <a:pt x="44" y="17"/>
                        </a:lnTo>
                        <a:lnTo>
                          <a:pt x="43" y="15"/>
                        </a:lnTo>
                        <a:lnTo>
                          <a:pt x="40" y="14"/>
                        </a:lnTo>
                        <a:lnTo>
                          <a:pt x="40" y="17"/>
                        </a:lnTo>
                        <a:lnTo>
                          <a:pt x="37" y="23"/>
                        </a:lnTo>
                        <a:lnTo>
                          <a:pt x="36" y="26"/>
                        </a:lnTo>
                        <a:lnTo>
                          <a:pt x="35" y="27"/>
                        </a:lnTo>
                        <a:lnTo>
                          <a:pt x="34" y="26"/>
                        </a:lnTo>
                        <a:lnTo>
                          <a:pt x="32" y="23"/>
                        </a:lnTo>
                        <a:lnTo>
                          <a:pt x="28" y="21"/>
                        </a:lnTo>
                        <a:lnTo>
                          <a:pt x="27" y="15"/>
                        </a:lnTo>
                        <a:lnTo>
                          <a:pt x="23" y="17"/>
                        </a:lnTo>
                        <a:lnTo>
                          <a:pt x="22" y="19"/>
                        </a:lnTo>
                        <a:lnTo>
                          <a:pt x="22" y="22"/>
                        </a:lnTo>
                        <a:lnTo>
                          <a:pt x="20" y="23"/>
                        </a:lnTo>
                        <a:lnTo>
                          <a:pt x="18" y="26"/>
                        </a:lnTo>
                        <a:lnTo>
                          <a:pt x="14" y="26"/>
                        </a:lnTo>
                        <a:lnTo>
                          <a:pt x="7" y="27"/>
                        </a:lnTo>
                        <a:lnTo>
                          <a:pt x="4" y="28"/>
                        </a:lnTo>
                        <a:lnTo>
                          <a:pt x="1" y="28"/>
                        </a:lnTo>
                        <a:lnTo>
                          <a:pt x="1" y="29"/>
                        </a:lnTo>
                        <a:lnTo>
                          <a:pt x="1" y="31"/>
                        </a:lnTo>
                        <a:lnTo>
                          <a:pt x="5" y="38"/>
                        </a:lnTo>
                        <a:lnTo>
                          <a:pt x="5" y="41"/>
                        </a:lnTo>
                        <a:lnTo>
                          <a:pt x="2" y="43"/>
                        </a:lnTo>
                        <a:lnTo>
                          <a:pt x="1" y="45"/>
                        </a:lnTo>
                        <a:lnTo>
                          <a:pt x="0" y="48"/>
                        </a:lnTo>
                        <a:lnTo>
                          <a:pt x="0" y="49"/>
                        </a:lnTo>
                        <a:lnTo>
                          <a:pt x="1" y="50"/>
                        </a:lnTo>
                        <a:lnTo>
                          <a:pt x="3" y="51"/>
                        </a:lnTo>
                        <a:lnTo>
                          <a:pt x="4" y="53"/>
                        </a:lnTo>
                        <a:lnTo>
                          <a:pt x="3" y="56"/>
                        </a:lnTo>
                        <a:lnTo>
                          <a:pt x="3" y="59"/>
                        </a:lnTo>
                        <a:lnTo>
                          <a:pt x="4" y="62"/>
                        </a:lnTo>
                        <a:lnTo>
                          <a:pt x="6" y="65"/>
                        </a:lnTo>
                        <a:lnTo>
                          <a:pt x="13" y="66"/>
                        </a:lnTo>
                        <a:lnTo>
                          <a:pt x="14" y="68"/>
                        </a:lnTo>
                        <a:lnTo>
                          <a:pt x="14" y="70"/>
                        </a:lnTo>
                        <a:lnTo>
                          <a:pt x="13" y="73"/>
                        </a:lnTo>
                        <a:lnTo>
                          <a:pt x="13" y="73"/>
                        </a:lnTo>
                        <a:lnTo>
                          <a:pt x="16" y="74"/>
                        </a:lnTo>
                        <a:lnTo>
                          <a:pt x="18" y="73"/>
                        </a:lnTo>
                        <a:lnTo>
                          <a:pt x="23" y="71"/>
                        </a:lnTo>
                        <a:lnTo>
                          <a:pt x="23" y="69"/>
                        </a:lnTo>
                        <a:lnTo>
                          <a:pt x="26" y="65"/>
                        </a:lnTo>
                        <a:lnTo>
                          <a:pt x="27" y="65"/>
                        </a:lnTo>
                        <a:lnTo>
                          <a:pt x="28" y="63"/>
                        </a:lnTo>
                        <a:lnTo>
                          <a:pt x="33" y="61"/>
                        </a:lnTo>
                        <a:lnTo>
                          <a:pt x="36" y="61"/>
                        </a:lnTo>
                        <a:lnTo>
                          <a:pt x="39" y="61"/>
                        </a:lnTo>
                        <a:lnTo>
                          <a:pt x="50" y="68"/>
                        </a:lnTo>
                        <a:lnTo>
                          <a:pt x="55" y="70"/>
                        </a:lnTo>
                        <a:lnTo>
                          <a:pt x="56" y="71"/>
                        </a:lnTo>
                        <a:lnTo>
                          <a:pt x="56" y="75"/>
                        </a:lnTo>
                        <a:lnTo>
                          <a:pt x="60" y="85"/>
                        </a:lnTo>
                        <a:lnTo>
                          <a:pt x="61" y="88"/>
                        </a:lnTo>
                        <a:lnTo>
                          <a:pt x="61" y="90"/>
                        </a:lnTo>
                        <a:lnTo>
                          <a:pt x="67" y="96"/>
                        </a:lnTo>
                        <a:lnTo>
                          <a:pt x="70" y="100"/>
                        </a:lnTo>
                        <a:lnTo>
                          <a:pt x="71" y="104"/>
                        </a:lnTo>
                        <a:lnTo>
                          <a:pt x="73" y="103"/>
                        </a:lnTo>
                        <a:lnTo>
                          <a:pt x="75" y="103"/>
                        </a:lnTo>
                        <a:lnTo>
                          <a:pt x="78" y="105"/>
                        </a:lnTo>
                        <a:lnTo>
                          <a:pt x="82" y="111"/>
                        </a:lnTo>
                        <a:lnTo>
                          <a:pt x="84" y="112"/>
                        </a:lnTo>
                        <a:lnTo>
                          <a:pt x="89" y="118"/>
                        </a:lnTo>
                        <a:lnTo>
                          <a:pt x="93" y="122"/>
                        </a:lnTo>
                        <a:lnTo>
                          <a:pt x="101" y="128"/>
                        </a:lnTo>
                        <a:lnTo>
                          <a:pt x="102" y="127"/>
                        </a:lnTo>
                        <a:lnTo>
                          <a:pt x="110" y="128"/>
                        </a:lnTo>
                        <a:lnTo>
                          <a:pt x="112" y="128"/>
                        </a:lnTo>
                        <a:lnTo>
                          <a:pt x="116" y="133"/>
                        </a:lnTo>
                        <a:lnTo>
                          <a:pt x="117" y="136"/>
                        </a:lnTo>
                        <a:lnTo>
                          <a:pt x="122" y="138"/>
                        </a:lnTo>
                        <a:lnTo>
                          <a:pt x="122" y="139"/>
                        </a:lnTo>
                        <a:lnTo>
                          <a:pt x="122" y="142"/>
                        </a:lnTo>
                        <a:lnTo>
                          <a:pt x="127" y="140"/>
                        </a:lnTo>
                        <a:lnTo>
                          <a:pt x="129" y="141"/>
                        </a:lnTo>
                        <a:lnTo>
                          <a:pt x="130" y="143"/>
                        </a:lnTo>
                        <a:lnTo>
                          <a:pt x="131" y="146"/>
                        </a:lnTo>
                        <a:lnTo>
                          <a:pt x="130" y="148"/>
                        </a:lnTo>
                        <a:lnTo>
                          <a:pt x="132" y="150"/>
                        </a:lnTo>
                        <a:lnTo>
                          <a:pt x="135" y="151"/>
                        </a:lnTo>
                        <a:lnTo>
                          <a:pt x="137" y="153"/>
                        </a:lnTo>
                        <a:lnTo>
                          <a:pt x="138" y="155"/>
                        </a:lnTo>
                        <a:lnTo>
                          <a:pt x="140" y="152"/>
                        </a:lnTo>
                        <a:lnTo>
                          <a:pt x="141" y="152"/>
                        </a:lnTo>
                        <a:lnTo>
                          <a:pt x="143" y="156"/>
                        </a:lnTo>
                        <a:lnTo>
                          <a:pt x="143" y="157"/>
                        </a:lnTo>
                        <a:lnTo>
                          <a:pt x="144" y="161"/>
                        </a:lnTo>
                        <a:lnTo>
                          <a:pt x="147" y="167"/>
                        </a:lnTo>
                        <a:lnTo>
                          <a:pt x="149" y="172"/>
                        </a:lnTo>
                        <a:lnTo>
                          <a:pt x="151" y="178"/>
                        </a:lnTo>
                        <a:lnTo>
                          <a:pt x="147" y="180"/>
                        </a:lnTo>
                        <a:lnTo>
                          <a:pt x="144" y="182"/>
                        </a:lnTo>
                        <a:lnTo>
                          <a:pt x="145" y="184"/>
                        </a:lnTo>
                        <a:lnTo>
                          <a:pt x="144" y="188"/>
                        </a:lnTo>
                        <a:lnTo>
                          <a:pt x="143" y="191"/>
                        </a:lnTo>
                        <a:lnTo>
                          <a:pt x="143" y="194"/>
                        </a:lnTo>
                        <a:lnTo>
                          <a:pt x="143" y="196"/>
                        </a:lnTo>
                        <a:lnTo>
                          <a:pt x="144" y="196"/>
                        </a:lnTo>
                        <a:lnTo>
                          <a:pt x="144" y="196"/>
                        </a:lnTo>
                        <a:lnTo>
                          <a:pt x="145" y="196"/>
                        </a:lnTo>
                        <a:lnTo>
                          <a:pt x="148" y="196"/>
                        </a:lnTo>
                        <a:lnTo>
                          <a:pt x="149" y="196"/>
                        </a:lnTo>
                        <a:lnTo>
                          <a:pt x="151" y="191"/>
                        </a:lnTo>
                        <a:lnTo>
                          <a:pt x="152" y="190"/>
                        </a:lnTo>
                        <a:lnTo>
                          <a:pt x="154" y="188"/>
                        </a:lnTo>
                        <a:lnTo>
                          <a:pt x="156" y="187"/>
                        </a:lnTo>
                        <a:lnTo>
                          <a:pt x="157" y="186"/>
                        </a:lnTo>
                        <a:lnTo>
                          <a:pt x="157" y="179"/>
                        </a:lnTo>
                        <a:lnTo>
                          <a:pt x="157" y="178"/>
                        </a:lnTo>
                        <a:lnTo>
                          <a:pt x="160" y="177"/>
                        </a:lnTo>
                        <a:lnTo>
                          <a:pt x="163" y="175"/>
                        </a:lnTo>
                        <a:lnTo>
                          <a:pt x="164" y="175"/>
                        </a:lnTo>
                        <a:lnTo>
                          <a:pt x="165" y="174"/>
                        </a:lnTo>
                        <a:lnTo>
                          <a:pt x="165" y="170"/>
                        </a:lnTo>
                        <a:lnTo>
                          <a:pt x="164" y="169"/>
                        </a:lnTo>
                        <a:lnTo>
                          <a:pt x="164" y="166"/>
                        </a:lnTo>
                        <a:lnTo>
                          <a:pt x="163" y="164"/>
                        </a:lnTo>
                        <a:lnTo>
                          <a:pt x="160" y="163"/>
                        </a:lnTo>
                        <a:lnTo>
                          <a:pt x="159" y="161"/>
                        </a:lnTo>
                        <a:lnTo>
                          <a:pt x="156" y="160"/>
                        </a:lnTo>
                        <a:lnTo>
                          <a:pt x="156" y="157"/>
                        </a:lnTo>
                        <a:lnTo>
                          <a:pt x="157" y="151"/>
                        </a:lnTo>
                        <a:lnTo>
                          <a:pt x="160" y="147"/>
                        </a:lnTo>
                        <a:lnTo>
                          <a:pt x="163" y="144"/>
                        </a:lnTo>
                        <a:lnTo>
                          <a:pt x="166" y="143"/>
                        </a:lnTo>
                        <a:lnTo>
                          <a:pt x="171" y="147"/>
                        </a:lnTo>
                        <a:lnTo>
                          <a:pt x="175" y="148"/>
                        </a:lnTo>
                        <a:lnTo>
                          <a:pt x="178" y="149"/>
                        </a:lnTo>
                        <a:lnTo>
                          <a:pt x="179" y="152"/>
                        </a:lnTo>
                        <a:lnTo>
                          <a:pt x="181" y="156"/>
                        </a:lnTo>
                        <a:lnTo>
                          <a:pt x="185" y="157"/>
                        </a:lnTo>
                        <a:lnTo>
                          <a:pt x="185" y="157"/>
                        </a:lnTo>
                        <a:lnTo>
                          <a:pt x="187" y="152"/>
                        </a:lnTo>
                        <a:lnTo>
                          <a:pt x="186" y="150"/>
                        </a:lnTo>
                        <a:lnTo>
                          <a:pt x="184" y="147"/>
                        </a:lnTo>
                        <a:lnTo>
                          <a:pt x="181" y="144"/>
                        </a:lnTo>
                        <a:lnTo>
                          <a:pt x="178" y="139"/>
                        </a:lnTo>
                        <a:lnTo>
                          <a:pt x="168" y="135"/>
                        </a:lnTo>
                        <a:lnTo>
                          <a:pt x="165" y="132"/>
                        </a:lnTo>
                        <a:lnTo>
                          <a:pt x="162" y="131"/>
                        </a:lnTo>
                        <a:lnTo>
                          <a:pt x="152" y="126"/>
                        </a:lnTo>
                        <a:lnTo>
                          <a:pt x="149" y="125"/>
                        </a:lnTo>
                        <a:lnTo>
                          <a:pt x="148" y="124"/>
                        </a:lnTo>
                        <a:lnTo>
                          <a:pt x="147" y="124"/>
                        </a:lnTo>
                        <a:lnTo>
                          <a:pt x="145" y="123"/>
                        </a:lnTo>
                        <a:lnTo>
                          <a:pt x="145" y="121"/>
                        </a:lnTo>
                        <a:lnTo>
                          <a:pt x="147" y="119"/>
                        </a:lnTo>
                        <a:lnTo>
                          <a:pt x="149" y="118"/>
                        </a:lnTo>
                        <a:lnTo>
                          <a:pt x="149" y="115"/>
                        </a:lnTo>
                        <a:lnTo>
                          <a:pt x="148" y="113"/>
                        </a:lnTo>
                        <a:lnTo>
                          <a:pt x="145" y="113"/>
                        </a:lnTo>
                        <a:lnTo>
                          <a:pt x="144" y="114"/>
                        </a:lnTo>
                        <a:lnTo>
                          <a:pt x="146" y="113"/>
                        </a:lnTo>
                        <a:lnTo>
                          <a:pt x="144" y="114"/>
                        </a:lnTo>
                        <a:lnTo>
                          <a:pt x="135" y="114"/>
                        </a:lnTo>
                        <a:lnTo>
                          <a:pt x="135" y="116"/>
                        </a:lnTo>
                        <a:lnTo>
                          <a:pt x="131" y="113"/>
                        </a:lnTo>
                        <a:lnTo>
                          <a:pt x="128" y="110"/>
                        </a:lnTo>
                        <a:lnTo>
                          <a:pt x="127" y="110"/>
                        </a:lnTo>
                        <a:lnTo>
                          <a:pt x="126" y="108"/>
                        </a:lnTo>
                        <a:lnTo>
                          <a:pt x="125" y="108"/>
                        </a:lnTo>
                        <a:lnTo>
                          <a:pt x="119" y="102"/>
                        </a:lnTo>
                        <a:lnTo>
                          <a:pt x="117" y="100"/>
                        </a:lnTo>
                        <a:lnTo>
                          <a:pt x="115" y="96"/>
                        </a:lnTo>
                        <a:lnTo>
                          <a:pt x="113" y="91"/>
                        </a:lnTo>
                        <a:lnTo>
                          <a:pt x="112" y="89"/>
                        </a:lnTo>
                        <a:lnTo>
                          <a:pt x="110" y="82"/>
                        </a:lnTo>
                        <a:lnTo>
                          <a:pt x="108" y="78"/>
                        </a:lnTo>
                        <a:lnTo>
                          <a:pt x="107" y="77"/>
                        </a:lnTo>
                        <a:lnTo>
                          <a:pt x="105" y="77"/>
                        </a:lnTo>
                        <a:lnTo>
                          <a:pt x="105" y="76"/>
                        </a:lnTo>
                        <a:lnTo>
                          <a:pt x="101" y="73"/>
                        </a:lnTo>
                        <a:lnTo>
                          <a:pt x="99" y="71"/>
                        </a:lnTo>
                        <a:lnTo>
                          <a:pt x="93" y="69"/>
                        </a:lnTo>
                        <a:lnTo>
                          <a:pt x="91" y="66"/>
                        </a:lnTo>
                        <a:lnTo>
                          <a:pt x="89" y="63"/>
                        </a:lnTo>
                        <a:lnTo>
                          <a:pt x="88" y="61"/>
                        </a:lnTo>
                        <a:lnTo>
                          <a:pt x="88" y="56"/>
                        </a:lnTo>
                        <a:lnTo>
                          <a:pt x="89" y="51"/>
                        </a:lnTo>
                        <a:lnTo>
                          <a:pt x="91" y="49"/>
                        </a:lnTo>
                        <a:lnTo>
                          <a:pt x="91" y="48"/>
                        </a:lnTo>
                        <a:lnTo>
                          <a:pt x="90" y="45"/>
                        </a:lnTo>
                        <a:lnTo>
                          <a:pt x="88" y="45"/>
                        </a:lnTo>
                        <a:lnTo>
                          <a:pt x="87" y="40"/>
                        </a:lnTo>
                        <a:lnTo>
                          <a:pt x="88" y="39"/>
                        </a:lnTo>
                        <a:lnTo>
                          <a:pt x="91" y="36"/>
                        </a:lnTo>
                        <a:lnTo>
                          <a:pt x="92" y="36"/>
                        </a:lnTo>
                        <a:lnTo>
                          <a:pt x="92" y="36"/>
                        </a:lnTo>
                        <a:lnTo>
                          <a:pt x="94" y="36"/>
                        </a:lnTo>
                        <a:lnTo>
                          <a:pt x="103" y="31"/>
                        </a:lnTo>
                        <a:lnTo>
                          <a:pt x="106" y="32"/>
                        </a:lnTo>
                        <a:lnTo>
                          <a:pt x="109" y="31"/>
                        </a:lnTo>
                        <a:lnTo>
                          <a:pt x="110" y="31"/>
                        </a:lnTo>
                        <a:lnTo>
                          <a:pt x="111" y="32"/>
                        </a:lnTo>
                        <a:lnTo>
                          <a:pt x="110" y="35"/>
                        </a:lnTo>
                        <a:lnTo>
                          <a:pt x="110" y="35"/>
                        </a:lnTo>
                        <a:lnTo>
                          <a:pt x="111" y="36"/>
                        </a:lnTo>
                        <a:lnTo>
                          <a:pt x="113" y="35"/>
                        </a:lnTo>
                        <a:lnTo>
                          <a:pt x="114" y="34"/>
                        </a:lnTo>
                        <a:lnTo>
                          <a:pt x="114" y="33"/>
                        </a:lnTo>
                        <a:lnTo>
                          <a:pt x="113" y="32"/>
                        </a:lnTo>
                        <a:lnTo>
                          <a:pt x="113" y="31"/>
                        </a:lnTo>
                        <a:lnTo>
                          <a:pt x="112" y="30"/>
                        </a:lnTo>
                        <a:lnTo>
                          <a:pt x="109" y="29"/>
                        </a:lnTo>
                        <a:lnTo>
                          <a:pt x="109" y="28"/>
                        </a:lnTo>
                        <a:lnTo>
                          <a:pt x="109" y="26"/>
                        </a:lnTo>
                        <a:lnTo>
                          <a:pt x="108" y="24"/>
                        </a:lnTo>
                        <a:lnTo>
                          <a:pt x="108" y="22"/>
                        </a:lnTo>
                        <a:lnTo>
                          <a:pt x="108" y="20"/>
                        </a:lnTo>
                        <a:lnTo>
                          <a:pt x="107" y="20"/>
                        </a:lnTo>
                        <a:lnTo>
                          <a:pt x="106" y="19"/>
                        </a:lnTo>
                        <a:lnTo>
                          <a:pt x="106" y="18"/>
                        </a:lnTo>
                        <a:lnTo>
                          <a:pt x="107" y="16"/>
                        </a:lnTo>
                        <a:lnTo>
                          <a:pt x="110" y="13"/>
                        </a:lnTo>
                        <a:lnTo>
                          <a:pt x="108" y="13"/>
                        </a:lnTo>
                        <a:lnTo>
                          <a:pt x="104" y="12"/>
                        </a:lnTo>
                        <a:lnTo>
                          <a:pt x="95" y="11"/>
                        </a:lnTo>
                        <a:lnTo>
                          <a:pt x="92" y="9"/>
                        </a:lnTo>
                        <a:lnTo>
                          <a:pt x="91" y="9"/>
                        </a:lnTo>
                        <a:lnTo>
                          <a:pt x="87" y="6"/>
                        </a:lnTo>
                        <a:lnTo>
                          <a:pt x="86" y="4"/>
                        </a:lnTo>
                        <a:lnTo>
                          <a:pt x="86" y="2"/>
                        </a:lnTo>
                        <a:lnTo>
                          <a:pt x="86" y="1"/>
                        </a:lnTo>
                        <a:lnTo>
                          <a:pt x="85" y="0"/>
                        </a:lnTo>
                        <a:lnTo>
                          <a:pt x="83" y="0"/>
                        </a:lnTo>
                        <a:lnTo>
                          <a:pt x="82" y="1"/>
                        </a:lnTo>
                        <a:lnTo>
                          <a:pt x="79" y="2"/>
                        </a:lnTo>
                        <a:lnTo>
                          <a:pt x="74" y="2"/>
                        </a:lnTo>
                        <a:lnTo>
                          <a:pt x="68" y="5"/>
                        </a:lnTo>
                        <a:lnTo>
                          <a:pt x="63" y="6"/>
                        </a:lnTo>
                        <a:lnTo>
                          <a:pt x="62" y="6"/>
                        </a:lnTo>
                        <a:lnTo>
                          <a:pt x="58"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4" name="Freeform 59">
                    <a:extLst>
                      <a:ext uri="{FF2B5EF4-FFF2-40B4-BE49-F238E27FC236}">
                        <a16:creationId xmlns:a16="http://schemas.microsoft.com/office/drawing/2014/main" id="{CAD6A04D-D0CD-4D33-A313-9757FAF42245}"/>
                      </a:ext>
                    </a:extLst>
                  </p:cNvPr>
                  <p:cNvSpPr>
                    <a:spLocks/>
                  </p:cNvSpPr>
                  <p:nvPr/>
                </p:nvSpPr>
                <p:spPr bwMode="gray">
                  <a:xfrm>
                    <a:off x="8257848" y="5248787"/>
                    <a:ext cx="77620" cy="161658"/>
                  </a:xfrm>
                  <a:custGeom>
                    <a:avLst/>
                    <a:gdLst>
                      <a:gd name="T0" fmla="*/ 26 w 42"/>
                      <a:gd name="T1" fmla="*/ 0 h 88"/>
                      <a:gd name="T2" fmla="*/ 32 w 42"/>
                      <a:gd name="T3" fmla="*/ 2 h 88"/>
                      <a:gd name="T4" fmla="*/ 33 w 42"/>
                      <a:gd name="T5" fmla="*/ 4 h 88"/>
                      <a:gd name="T6" fmla="*/ 36 w 42"/>
                      <a:gd name="T7" fmla="*/ 6 h 88"/>
                      <a:gd name="T8" fmla="*/ 38 w 42"/>
                      <a:gd name="T9" fmla="*/ 11 h 88"/>
                      <a:gd name="T10" fmla="*/ 41 w 42"/>
                      <a:gd name="T11" fmla="*/ 22 h 88"/>
                      <a:gd name="T12" fmla="*/ 42 w 42"/>
                      <a:gd name="T13" fmla="*/ 32 h 88"/>
                      <a:gd name="T14" fmla="*/ 41 w 42"/>
                      <a:gd name="T15" fmla="*/ 40 h 88"/>
                      <a:gd name="T16" fmla="*/ 41 w 42"/>
                      <a:gd name="T17" fmla="*/ 56 h 88"/>
                      <a:gd name="T18" fmla="*/ 40 w 42"/>
                      <a:gd name="T19" fmla="*/ 70 h 88"/>
                      <a:gd name="T20" fmla="*/ 39 w 42"/>
                      <a:gd name="T21" fmla="*/ 74 h 88"/>
                      <a:gd name="T22" fmla="*/ 39 w 42"/>
                      <a:gd name="T23" fmla="*/ 76 h 88"/>
                      <a:gd name="T24" fmla="*/ 36 w 42"/>
                      <a:gd name="T25" fmla="*/ 78 h 88"/>
                      <a:gd name="T26" fmla="*/ 29 w 42"/>
                      <a:gd name="T27" fmla="*/ 77 h 88"/>
                      <a:gd name="T28" fmla="*/ 26 w 42"/>
                      <a:gd name="T29" fmla="*/ 79 h 88"/>
                      <a:gd name="T30" fmla="*/ 24 w 42"/>
                      <a:gd name="T31" fmla="*/ 84 h 88"/>
                      <a:gd name="T32" fmla="*/ 21 w 42"/>
                      <a:gd name="T33" fmla="*/ 87 h 88"/>
                      <a:gd name="T34" fmla="*/ 16 w 42"/>
                      <a:gd name="T35" fmla="*/ 88 h 88"/>
                      <a:gd name="T36" fmla="*/ 13 w 42"/>
                      <a:gd name="T37" fmla="*/ 86 h 88"/>
                      <a:gd name="T38" fmla="*/ 8 w 42"/>
                      <a:gd name="T39" fmla="*/ 78 h 88"/>
                      <a:gd name="T40" fmla="*/ 7 w 42"/>
                      <a:gd name="T41" fmla="*/ 74 h 88"/>
                      <a:gd name="T42" fmla="*/ 7 w 42"/>
                      <a:gd name="T43" fmla="*/ 70 h 88"/>
                      <a:gd name="T44" fmla="*/ 5 w 42"/>
                      <a:gd name="T45" fmla="*/ 67 h 88"/>
                      <a:gd name="T46" fmla="*/ 7 w 42"/>
                      <a:gd name="T47" fmla="*/ 56 h 88"/>
                      <a:gd name="T48" fmla="*/ 9 w 42"/>
                      <a:gd name="T49" fmla="*/ 54 h 88"/>
                      <a:gd name="T50" fmla="*/ 9 w 42"/>
                      <a:gd name="T51" fmla="*/ 51 h 88"/>
                      <a:gd name="T52" fmla="*/ 8 w 42"/>
                      <a:gd name="T53" fmla="*/ 49 h 88"/>
                      <a:gd name="T54" fmla="*/ 5 w 42"/>
                      <a:gd name="T55" fmla="*/ 27 h 88"/>
                      <a:gd name="T56" fmla="*/ 4 w 42"/>
                      <a:gd name="T57" fmla="*/ 27 h 88"/>
                      <a:gd name="T58" fmla="*/ 1 w 42"/>
                      <a:gd name="T59" fmla="*/ 27 h 88"/>
                      <a:gd name="T60" fmla="*/ 0 w 42"/>
                      <a:gd name="T61" fmla="*/ 24 h 88"/>
                      <a:gd name="T62" fmla="*/ 0 w 42"/>
                      <a:gd name="T63" fmla="*/ 13 h 88"/>
                      <a:gd name="T64" fmla="*/ 0 w 42"/>
                      <a:gd name="T65" fmla="*/ 12 h 88"/>
                      <a:gd name="T66" fmla="*/ 5 w 42"/>
                      <a:gd name="T67" fmla="*/ 17 h 88"/>
                      <a:gd name="T68" fmla="*/ 10 w 42"/>
                      <a:gd name="T69" fmla="*/ 16 h 88"/>
                      <a:gd name="T70" fmla="*/ 20 w 42"/>
                      <a:gd name="T71" fmla="*/ 6 h 88"/>
                      <a:gd name="T72" fmla="*/ 23 w 42"/>
                      <a:gd name="T73" fmla="*/ 5 h 88"/>
                      <a:gd name="T74" fmla="*/ 26 w 42"/>
                      <a:gd name="T7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88">
                        <a:moveTo>
                          <a:pt x="26" y="0"/>
                        </a:moveTo>
                        <a:cubicBezTo>
                          <a:pt x="32" y="2"/>
                          <a:pt x="32" y="2"/>
                          <a:pt x="32" y="2"/>
                        </a:cubicBezTo>
                        <a:cubicBezTo>
                          <a:pt x="33" y="4"/>
                          <a:pt x="33" y="4"/>
                          <a:pt x="33" y="4"/>
                        </a:cubicBezTo>
                        <a:cubicBezTo>
                          <a:pt x="36" y="6"/>
                          <a:pt x="36" y="6"/>
                          <a:pt x="36" y="6"/>
                        </a:cubicBezTo>
                        <a:cubicBezTo>
                          <a:pt x="38" y="11"/>
                          <a:pt x="38" y="11"/>
                          <a:pt x="38" y="11"/>
                        </a:cubicBezTo>
                        <a:cubicBezTo>
                          <a:pt x="41" y="22"/>
                          <a:pt x="41" y="22"/>
                          <a:pt x="41" y="22"/>
                        </a:cubicBezTo>
                        <a:cubicBezTo>
                          <a:pt x="42" y="32"/>
                          <a:pt x="42" y="32"/>
                          <a:pt x="42" y="32"/>
                        </a:cubicBezTo>
                        <a:cubicBezTo>
                          <a:pt x="41" y="40"/>
                          <a:pt x="41" y="40"/>
                          <a:pt x="41" y="40"/>
                        </a:cubicBezTo>
                        <a:cubicBezTo>
                          <a:pt x="41" y="56"/>
                          <a:pt x="41" y="56"/>
                          <a:pt x="41" y="56"/>
                        </a:cubicBezTo>
                        <a:cubicBezTo>
                          <a:pt x="40" y="70"/>
                          <a:pt x="40" y="70"/>
                          <a:pt x="40" y="70"/>
                        </a:cubicBezTo>
                        <a:cubicBezTo>
                          <a:pt x="39" y="74"/>
                          <a:pt x="39" y="74"/>
                          <a:pt x="39" y="74"/>
                        </a:cubicBezTo>
                        <a:cubicBezTo>
                          <a:pt x="39" y="76"/>
                          <a:pt x="39" y="76"/>
                          <a:pt x="39" y="76"/>
                        </a:cubicBezTo>
                        <a:cubicBezTo>
                          <a:pt x="36" y="78"/>
                          <a:pt x="36" y="78"/>
                          <a:pt x="36" y="78"/>
                        </a:cubicBezTo>
                        <a:cubicBezTo>
                          <a:pt x="29" y="77"/>
                          <a:pt x="29" y="77"/>
                          <a:pt x="29" y="77"/>
                        </a:cubicBezTo>
                        <a:cubicBezTo>
                          <a:pt x="26" y="79"/>
                          <a:pt x="26" y="79"/>
                          <a:pt x="26" y="79"/>
                        </a:cubicBezTo>
                        <a:cubicBezTo>
                          <a:pt x="24" y="84"/>
                          <a:pt x="24" y="84"/>
                          <a:pt x="24" y="84"/>
                        </a:cubicBezTo>
                        <a:cubicBezTo>
                          <a:pt x="21" y="87"/>
                          <a:pt x="21" y="87"/>
                          <a:pt x="21" y="87"/>
                        </a:cubicBezTo>
                        <a:cubicBezTo>
                          <a:pt x="16" y="88"/>
                          <a:pt x="16" y="88"/>
                          <a:pt x="16" y="88"/>
                        </a:cubicBezTo>
                        <a:cubicBezTo>
                          <a:pt x="13" y="86"/>
                          <a:pt x="13" y="86"/>
                          <a:pt x="13" y="86"/>
                        </a:cubicBezTo>
                        <a:cubicBezTo>
                          <a:pt x="8" y="78"/>
                          <a:pt x="8" y="78"/>
                          <a:pt x="8" y="78"/>
                        </a:cubicBezTo>
                        <a:cubicBezTo>
                          <a:pt x="7" y="74"/>
                          <a:pt x="7" y="74"/>
                          <a:pt x="7" y="74"/>
                        </a:cubicBezTo>
                        <a:cubicBezTo>
                          <a:pt x="7" y="70"/>
                          <a:pt x="7" y="70"/>
                          <a:pt x="7" y="70"/>
                        </a:cubicBezTo>
                        <a:cubicBezTo>
                          <a:pt x="5" y="67"/>
                          <a:pt x="5" y="67"/>
                          <a:pt x="5" y="67"/>
                        </a:cubicBezTo>
                        <a:cubicBezTo>
                          <a:pt x="7" y="56"/>
                          <a:pt x="7" y="56"/>
                          <a:pt x="7" y="56"/>
                        </a:cubicBezTo>
                        <a:cubicBezTo>
                          <a:pt x="9" y="54"/>
                          <a:pt x="9" y="54"/>
                          <a:pt x="9" y="54"/>
                        </a:cubicBezTo>
                        <a:cubicBezTo>
                          <a:pt x="9" y="51"/>
                          <a:pt x="9" y="51"/>
                          <a:pt x="9" y="51"/>
                        </a:cubicBezTo>
                        <a:cubicBezTo>
                          <a:pt x="8" y="49"/>
                          <a:pt x="8" y="49"/>
                          <a:pt x="8" y="49"/>
                        </a:cubicBezTo>
                        <a:cubicBezTo>
                          <a:pt x="5" y="41"/>
                          <a:pt x="10" y="39"/>
                          <a:pt x="5" y="27"/>
                        </a:cubicBezTo>
                        <a:cubicBezTo>
                          <a:pt x="4" y="27"/>
                          <a:pt x="4" y="27"/>
                          <a:pt x="4" y="27"/>
                        </a:cubicBezTo>
                        <a:cubicBezTo>
                          <a:pt x="1" y="27"/>
                          <a:pt x="1" y="27"/>
                          <a:pt x="1" y="27"/>
                        </a:cubicBezTo>
                        <a:cubicBezTo>
                          <a:pt x="0" y="24"/>
                          <a:pt x="0" y="24"/>
                          <a:pt x="0" y="24"/>
                        </a:cubicBezTo>
                        <a:cubicBezTo>
                          <a:pt x="0" y="13"/>
                          <a:pt x="0" y="13"/>
                          <a:pt x="0" y="13"/>
                        </a:cubicBezTo>
                        <a:cubicBezTo>
                          <a:pt x="0" y="12"/>
                          <a:pt x="0" y="12"/>
                          <a:pt x="0" y="12"/>
                        </a:cubicBezTo>
                        <a:cubicBezTo>
                          <a:pt x="5" y="17"/>
                          <a:pt x="5" y="17"/>
                          <a:pt x="5" y="17"/>
                        </a:cubicBezTo>
                        <a:cubicBezTo>
                          <a:pt x="10" y="16"/>
                          <a:pt x="10" y="16"/>
                          <a:pt x="10" y="16"/>
                        </a:cubicBezTo>
                        <a:cubicBezTo>
                          <a:pt x="20" y="6"/>
                          <a:pt x="20" y="6"/>
                          <a:pt x="20" y="6"/>
                        </a:cubicBezTo>
                        <a:cubicBezTo>
                          <a:pt x="23" y="5"/>
                          <a:pt x="23" y="5"/>
                          <a:pt x="23" y="5"/>
                        </a:cubicBezTo>
                        <a:cubicBezTo>
                          <a:pt x="26" y="0"/>
                          <a:pt x="26" y="0"/>
                          <a:pt x="26" y="0"/>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55" name="Freeform 479">
                  <a:extLst>
                    <a:ext uri="{FF2B5EF4-FFF2-40B4-BE49-F238E27FC236}">
                      <a16:creationId xmlns:a16="http://schemas.microsoft.com/office/drawing/2014/main" id="{A28033E1-037E-49B8-8EDB-E3318A00F0EE}"/>
                    </a:ext>
                  </a:extLst>
                </p:cNvPr>
                <p:cNvSpPr>
                  <a:spLocks/>
                </p:cNvSpPr>
                <p:nvPr/>
              </p:nvSpPr>
              <p:spPr bwMode="gray">
                <a:xfrm>
                  <a:off x="8322537" y="4692677"/>
                  <a:ext cx="391341" cy="190758"/>
                </a:xfrm>
                <a:custGeom>
                  <a:avLst/>
                  <a:gdLst>
                    <a:gd name="T0" fmla="*/ 68 w 121"/>
                    <a:gd name="T1" fmla="*/ 8 h 59"/>
                    <a:gd name="T2" fmla="*/ 61 w 121"/>
                    <a:gd name="T3" fmla="*/ 12 h 59"/>
                    <a:gd name="T4" fmla="*/ 54 w 121"/>
                    <a:gd name="T5" fmla="*/ 17 h 59"/>
                    <a:gd name="T6" fmla="*/ 53 w 121"/>
                    <a:gd name="T7" fmla="*/ 26 h 59"/>
                    <a:gd name="T8" fmla="*/ 55 w 121"/>
                    <a:gd name="T9" fmla="*/ 33 h 59"/>
                    <a:gd name="T10" fmla="*/ 51 w 121"/>
                    <a:gd name="T11" fmla="*/ 31 h 59"/>
                    <a:gd name="T12" fmla="*/ 44 w 121"/>
                    <a:gd name="T13" fmla="*/ 30 h 59"/>
                    <a:gd name="T14" fmla="*/ 33 w 121"/>
                    <a:gd name="T15" fmla="*/ 33 h 59"/>
                    <a:gd name="T16" fmla="*/ 23 w 121"/>
                    <a:gd name="T17" fmla="*/ 37 h 59"/>
                    <a:gd name="T18" fmla="*/ 16 w 121"/>
                    <a:gd name="T19" fmla="*/ 34 h 59"/>
                    <a:gd name="T20" fmla="*/ 14 w 121"/>
                    <a:gd name="T21" fmla="*/ 38 h 59"/>
                    <a:gd name="T22" fmla="*/ 9 w 121"/>
                    <a:gd name="T23" fmla="*/ 37 h 59"/>
                    <a:gd name="T24" fmla="*/ 5 w 121"/>
                    <a:gd name="T25" fmla="*/ 34 h 59"/>
                    <a:gd name="T26" fmla="*/ 0 w 121"/>
                    <a:gd name="T27" fmla="*/ 35 h 59"/>
                    <a:gd name="T28" fmla="*/ 4 w 121"/>
                    <a:gd name="T29" fmla="*/ 39 h 59"/>
                    <a:gd name="T30" fmla="*/ 4 w 121"/>
                    <a:gd name="T31" fmla="*/ 45 h 59"/>
                    <a:gd name="T32" fmla="*/ 4 w 121"/>
                    <a:gd name="T33" fmla="*/ 48 h 59"/>
                    <a:gd name="T34" fmla="*/ 10 w 121"/>
                    <a:gd name="T35" fmla="*/ 50 h 59"/>
                    <a:gd name="T36" fmla="*/ 14 w 121"/>
                    <a:gd name="T37" fmla="*/ 50 h 59"/>
                    <a:gd name="T38" fmla="*/ 19 w 121"/>
                    <a:gd name="T39" fmla="*/ 51 h 59"/>
                    <a:gd name="T40" fmla="*/ 30 w 121"/>
                    <a:gd name="T41" fmla="*/ 47 h 59"/>
                    <a:gd name="T42" fmla="*/ 38 w 121"/>
                    <a:gd name="T43" fmla="*/ 46 h 59"/>
                    <a:gd name="T44" fmla="*/ 41 w 121"/>
                    <a:gd name="T45" fmla="*/ 45 h 59"/>
                    <a:gd name="T46" fmla="*/ 42 w 121"/>
                    <a:gd name="T47" fmla="*/ 47 h 59"/>
                    <a:gd name="T48" fmla="*/ 43 w 121"/>
                    <a:gd name="T49" fmla="*/ 51 h 59"/>
                    <a:gd name="T50" fmla="*/ 48 w 121"/>
                    <a:gd name="T51" fmla="*/ 54 h 59"/>
                    <a:gd name="T52" fmla="*/ 60 w 121"/>
                    <a:gd name="T53" fmla="*/ 57 h 59"/>
                    <a:gd name="T54" fmla="*/ 66 w 121"/>
                    <a:gd name="T55" fmla="*/ 58 h 59"/>
                    <a:gd name="T56" fmla="*/ 79 w 121"/>
                    <a:gd name="T57" fmla="*/ 59 h 59"/>
                    <a:gd name="T58" fmla="*/ 84 w 121"/>
                    <a:gd name="T59" fmla="*/ 55 h 59"/>
                    <a:gd name="T60" fmla="*/ 94 w 121"/>
                    <a:gd name="T61" fmla="*/ 55 h 59"/>
                    <a:gd name="T62" fmla="*/ 96 w 121"/>
                    <a:gd name="T63" fmla="*/ 52 h 59"/>
                    <a:gd name="T64" fmla="*/ 101 w 121"/>
                    <a:gd name="T65" fmla="*/ 51 h 59"/>
                    <a:gd name="T66" fmla="*/ 107 w 121"/>
                    <a:gd name="T67" fmla="*/ 46 h 59"/>
                    <a:gd name="T68" fmla="*/ 110 w 121"/>
                    <a:gd name="T69" fmla="*/ 42 h 59"/>
                    <a:gd name="T70" fmla="*/ 113 w 121"/>
                    <a:gd name="T71" fmla="*/ 34 h 59"/>
                    <a:gd name="T72" fmla="*/ 112 w 121"/>
                    <a:gd name="T73" fmla="*/ 30 h 59"/>
                    <a:gd name="T74" fmla="*/ 121 w 121"/>
                    <a:gd name="T75" fmla="*/ 27 h 59"/>
                    <a:gd name="T76" fmla="*/ 118 w 121"/>
                    <a:gd name="T77" fmla="*/ 17 h 59"/>
                    <a:gd name="T78" fmla="*/ 117 w 121"/>
                    <a:gd name="T79" fmla="*/ 7 h 59"/>
                    <a:gd name="T80" fmla="*/ 104 w 121"/>
                    <a:gd name="T81" fmla="*/ 5 h 59"/>
                    <a:gd name="T82" fmla="*/ 98 w 121"/>
                    <a:gd name="T83" fmla="*/ 0 h 59"/>
                    <a:gd name="T84" fmla="*/ 86 w 121"/>
                    <a:gd name="T85" fmla="*/ 3 h 59"/>
                    <a:gd name="T86" fmla="*/ 83 w 121"/>
                    <a:gd name="T87" fmla="*/ 7 h 59"/>
                    <a:gd name="T88" fmla="*/ 77 w 121"/>
                    <a:gd name="T89" fmla="*/ 9 h 59"/>
                    <a:gd name="T90" fmla="*/ 72 w 121"/>
                    <a:gd name="T91"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59">
                      <a:moveTo>
                        <a:pt x="68" y="6"/>
                      </a:moveTo>
                      <a:lnTo>
                        <a:pt x="68" y="8"/>
                      </a:lnTo>
                      <a:lnTo>
                        <a:pt x="62" y="9"/>
                      </a:lnTo>
                      <a:lnTo>
                        <a:pt x="61" y="12"/>
                      </a:lnTo>
                      <a:lnTo>
                        <a:pt x="60" y="15"/>
                      </a:lnTo>
                      <a:lnTo>
                        <a:pt x="54" y="17"/>
                      </a:lnTo>
                      <a:lnTo>
                        <a:pt x="52" y="21"/>
                      </a:lnTo>
                      <a:lnTo>
                        <a:pt x="53" y="26"/>
                      </a:lnTo>
                      <a:lnTo>
                        <a:pt x="55" y="30"/>
                      </a:lnTo>
                      <a:lnTo>
                        <a:pt x="55" y="33"/>
                      </a:lnTo>
                      <a:lnTo>
                        <a:pt x="52" y="33"/>
                      </a:lnTo>
                      <a:lnTo>
                        <a:pt x="51" y="31"/>
                      </a:lnTo>
                      <a:lnTo>
                        <a:pt x="47" y="31"/>
                      </a:lnTo>
                      <a:lnTo>
                        <a:pt x="44" y="30"/>
                      </a:lnTo>
                      <a:lnTo>
                        <a:pt x="43" y="32"/>
                      </a:lnTo>
                      <a:lnTo>
                        <a:pt x="33" y="33"/>
                      </a:lnTo>
                      <a:lnTo>
                        <a:pt x="27" y="37"/>
                      </a:lnTo>
                      <a:lnTo>
                        <a:pt x="23" y="37"/>
                      </a:lnTo>
                      <a:lnTo>
                        <a:pt x="19" y="34"/>
                      </a:lnTo>
                      <a:lnTo>
                        <a:pt x="16" y="34"/>
                      </a:lnTo>
                      <a:lnTo>
                        <a:pt x="14" y="35"/>
                      </a:lnTo>
                      <a:lnTo>
                        <a:pt x="14" y="38"/>
                      </a:lnTo>
                      <a:lnTo>
                        <a:pt x="12" y="38"/>
                      </a:lnTo>
                      <a:lnTo>
                        <a:pt x="9" y="37"/>
                      </a:lnTo>
                      <a:lnTo>
                        <a:pt x="8" y="35"/>
                      </a:lnTo>
                      <a:lnTo>
                        <a:pt x="5" y="34"/>
                      </a:lnTo>
                      <a:lnTo>
                        <a:pt x="3" y="34"/>
                      </a:lnTo>
                      <a:lnTo>
                        <a:pt x="0" y="35"/>
                      </a:lnTo>
                      <a:lnTo>
                        <a:pt x="1" y="38"/>
                      </a:lnTo>
                      <a:lnTo>
                        <a:pt x="4" y="39"/>
                      </a:lnTo>
                      <a:lnTo>
                        <a:pt x="4" y="41"/>
                      </a:lnTo>
                      <a:lnTo>
                        <a:pt x="4" y="45"/>
                      </a:lnTo>
                      <a:lnTo>
                        <a:pt x="3" y="47"/>
                      </a:lnTo>
                      <a:lnTo>
                        <a:pt x="4" y="48"/>
                      </a:lnTo>
                      <a:lnTo>
                        <a:pt x="8" y="49"/>
                      </a:lnTo>
                      <a:lnTo>
                        <a:pt x="10" y="50"/>
                      </a:lnTo>
                      <a:lnTo>
                        <a:pt x="12" y="49"/>
                      </a:lnTo>
                      <a:lnTo>
                        <a:pt x="14" y="50"/>
                      </a:lnTo>
                      <a:lnTo>
                        <a:pt x="18" y="51"/>
                      </a:lnTo>
                      <a:lnTo>
                        <a:pt x="19" y="51"/>
                      </a:lnTo>
                      <a:lnTo>
                        <a:pt x="24" y="50"/>
                      </a:lnTo>
                      <a:lnTo>
                        <a:pt x="30" y="47"/>
                      </a:lnTo>
                      <a:lnTo>
                        <a:pt x="35" y="47"/>
                      </a:lnTo>
                      <a:lnTo>
                        <a:pt x="38" y="46"/>
                      </a:lnTo>
                      <a:lnTo>
                        <a:pt x="39" y="45"/>
                      </a:lnTo>
                      <a:lnTo>
                        <a:pt x="41" y="45"/>
                      </a:lnTo>
                      <a:lnTo>
                        <a:pt x="42" y="46"/>
                      </a:lnTo>
                      <a:lnTo>
                        <a:pt x="42" y="47"/>
                      </a:lnTo>
                      <a:lnTo>
                        <a:pt x="42" y="49"/>
                      </a:lnTo>
                      <a:lnTo>
                        <a:pt x="43" y="51"/>
                      </a:lnTo>
                      <a:lnTo>
                        <a:pt x="47" y="54"/>
                      </a:lnTo>
                      <a:lnTo>
                        <a:pt x="48" y="54"/>
                      </a:lnTo>
                      <a:lnTo>
                        <a:pt x="51" y="56"/>
                      </a:lnTo>
                      <a:lnTo>
                        <a:pt x="60" y="57"/>
                      </a:lnTo>
                      <a:lnTo>
                        <a:pt x="64" y="58"/>
                      </a:lnTo>
                      <a:lnTo>
                        <a:pt x="66" y="58"/>
                      </a:lnTo>
                      <a:lnTo>
                        <a:pt x="70" y="58"/>
                      </a:lnTo>
                      <a:lnTo>
                        <a:pt x="79" y="59"/>
                      </a:lnTo>
                      <a:lnTo>
                        <a:pt x="82" y="58"/>
                      </a:lnTo>
                      <a:lnTo>
                        <a:pt x="84" y="55"/>
                      </a:lnTo>
                      <a:lnTo>
                        <a:pt x="88" y="54"/>
                      </a:lnTo>
                      <a:lnTo>
                        <a:pt x="94" y="55"/>
                      </a:lnTo>
                      <a:lnTo>
                        <a:pt x="95" y="52"/>
                      </a:lnTo>
                      <a:lnTo>
                        <a:pt x="96" y="52"/>
                      </a:lnTo>
                      <a:lnTo>
                        <a:pt x="101" y="53"/>
                      </a:lnTo>
                      <a:lnTo>
                        <a:pt x="101" y="51"/>
                      </a:lnTo>
                      <a:lnTo>
                        <a:pt x="104" y="50"/>
                      </a:lnTo>
                      <a:lnTo>
                        <a:pt x="107" y="46"/>
                      </a:lnTo>
                      <a:lnTo>
                        <a:pt x="110" y="46"/>
                      </a:lnTo>
                      <a:lnTo>
                        <a:pt x="110" y="42"/>
                      </a:lnTo>
                      <a:lnTo>
                        <a:pt x="110" y="39"/>
                      </a:lnTo>
                      <a:lnTo>
                        <a:pt x="113" y="34"/>
                      </a:lnTo>
                      <a:lnTo>
                        <a:pt x="111" y="32"/>
                      </a:lnTo>
                      <a:lnTo>
                        <a:pt x="112" y="30"/>
                      </a:lnTo>
                      <a:lnTo>
                        <a:pt x="120" y="29"/>
                      </a:lnTo>
                      <a:lnTo>
                        <a:pt x="121" y="27"/>
                      </a:lnTo>
                      <a:lnTo>
                        <a:pt x="121" y="21"/>
                      </a:lnTo>
                      <a:lnTo>
                        <a:pt x="118" y="17"/>
                      </a:lnTo>
                      <a:lnTo>
                        <a:pt x="117" y="11"/>
                      </a:lnTo>
                      <a:lnTo>
                        <a:pt x="117" y="7"/>
                      </a:lnTo>
                      <a:lnTo>
                        <a:pt x="115" y="4"/>
                      </a:lnTo>
                      <a:lnTo>
                        <a:pt x="104" y="5"/>
                      </a:lnTo>
                      <a:lnTo>
                        <a:pt x="100" y="2"/>
                      </a:lnTo>
                      <a:lnTo>
                        <a:pt x="98" y="0"/>
                      </a:lnTo>
                      <a:lnTo>
                        <a:pt x="88" y="0"/>
                      </a:lnTo>
                      <a:lnTo>
                        <a:pt x="86" y="3"/>
                      </a:lnTo>
                      <a:lnTo>
                        <a:pt x="86" y="5"/>
                      </a:lnTo>
                      <a:lnTo>
                        <a:pt x="83" y="7"/>
                      </a:lnTo>
                      <a:lnTo>
                        <a:pt x="80" y="8"/>
                      </a:lnTo>
                      <a:lnTo>
                        <a:pt x="77" y="9"/>
                      </a:lnTo>
                      <a:lnTo>
                        <a:pt x="74" y="8"/>
                      </a:lnTo>
                      <a:lnTo>
                        <a:pt x="72" y="7"/>
                      </a:lnTo>
                      <a:lnTo>
                        <a:pt x="68" y="6"/>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6" name="Freeform 485">
                  <a:extLst>
                    <a:ext uri="{FF2B5EF4-FFF2-40B4-BE49-F238E27FC236}">
                      <a16:creationId xmlns:a16="http://schemas.microsoft.com/office/drawing/2014/main" id="{B801E7FA-E5F9-4E23-8C4E-334DCAE41734}"/>
                    </a:ext>
                  </a:extLst>
                </p:cNvPr>
                <p:cNvSpPr>
                  <a:spLocks/>
                </p:cNvSpPr>
                <p:nvPr/>
              </p:nvSpPr>
              <p:spPr bwMode="gray">
                <a:xfrm>
                  <a:off x="7358743" y="5200289"/>
                  <a:ext cx="168180" cy="329782"/>
                </a:xfrm>
                <a:custGeom>
                  <a:avLst/>
                  <a:gdLst>
                    <a:gd name="T0" fmla="*/ 32 w 52"/>
                    <a:gd name="T1" fmla="*/ 94 h 102"/>
                    <a:gd name="T2" fmla="*/ 34 w 52"/>
                    <a:gd name="T3" fmla="*/ 88 h 102"/>
                    <a:gd name="T4" fmla="*/ 40 w 52"/>
                    <a:gd name="T5" fmla="*/ 82 h 102"/>
                    <a:gd name="T6" fmla="*/ 36 w 52"/>
                    <a:gd name="T7" fmla="*/ 76 h 102"/>
                    <a:gd name="T8" fmla="*/ 35 w 52"/>
                    <a:gd name="T9" fmla="*/ 68 h 102"/>
                    <a:gd name="T10" fmla="*/ 39 w 52"/>
                    <a:gd name="T11" fmla="*/ 62 h 102"/>
                    <a:gd name="T12" fmla="*/ 34 w 52"/>
                    <a:gd name="T13" fmla="*/ 56 h 102"/>
                    <a:gd name="T14" fmla="*/ 36 w 52"/>
                    <a:gd name="T15" fmla="*/ 49 h 102"/>
                    <a:gd name="T16" fmla="*/ 42 w 52"/>
                    <a:gd name="T17" fmla="*/ 45 h 102"/>
                    <a:gd name="T18" fmla="*/ 40 w 52"/>
                    <a:gd name="T19" fmla="*/ 39 h 102"/>
                    <a:gd name="T20" fmla="*/ 42 w 52"/>
                    <a:gd name="T21" fmla="*/ 32 h 102"/>
                    <a:gd name="T22" fmla="*/ 43 w 52"/>
                    <a:gd name="T23" fmla="*/ 24 h 102"/>
                    <a:gd name="T24" fmla="*/ 49 w 52"/>
                    <a:gd name="T25" fmla="*/ 15 h 102"/>
                    <a:gd name="T26" fmla="*/ 52 w 52"/>
                    <a:gd name="T27" fmla="*/ 9 h 102"/>
                    <a:gd name="T28" fmla="*/ 48 w 52"/>
                    <a:gd name="T29" fmla="*/ 3 h 102"/>
                    <a:gd name="T30" fmla="*/ 38 w 52"/>
                    <a:gd name="T31" fmla="*/ 2 h 102"/>
                    <a:gd name="T32" fmla="*/ 27 w 52"/>
                    <a:gd name="T33" fmla="*/ 3 h 102"/>
                    <a:gd name="T34" fmla="*/ 22 w 52"/>
                    <a:gd name="T35" fmla="*/ 3 h 102"/>
                    <a:gd name="T36" fmla="*/ 17 w 52"/>
                    <a:gd name="T37" fmla="*/ 0 h 102"/>
                    <a:gd name="T38" fmla="*/ 10 w 52"/>
                    <a:gd name="T39" fmla="*/ 5 h 102"/>
                    <a:gd name="T40" fmla="*/ 14 w 52"/>
                    <a:gd name="T41" fmla="*/ 21 h 102"/>
                    <a:gd name="T42" fmla="*/ 11 w 52"/>
                    <a:gd name="T43" fmla="*/ 30 h 102"/>
                    <a:gd name="T44" fmla="*/ 9 w 52"/>
                    <a:gd name="T45" fmla="*/ 37 h 102"/>
                    <a:gd name="T46" fmla="*/ 9 w 52"/>
                    <a:gd name="T47" fmla="*/ 44 h 102"/>
                    <a:gd name="T48" fmla="*/ 5 w 52"/>
                    <a:gd name="T49" fmla="*/ 53 h 102"/>
                    <a:gd name="T50" fmla="*/ 1 w 52"/>
                    <a:gd name="T51" fmla="*/ 63 h 102"/>
                    <a:gd name="T52" fmla="*/ 0 w 52"/>
                    <a:gd name="T53" fmla="*/ 68 h 102"/>
                    <a:gd name="T54" fmla="*/ 6 w 52"/>
                    <a:gd name="T55" fmla="*/ 74 h 102"/>
                    <a:gd name="T56" fmla="*/ 12 w 52"/>
                    <a:gd name="T57" fmla="*/ 72 h 102"/>
                    <a:gd name="T58" fmla="*/ 11 w 52"/>
                    <a:gd name="T59" fmla="*/ 75 h 102"/>
                    <a:gd name="T60" fmla="*/ 10 w 52"/>
                    <a:gd name="T61" fmla="*/ 83 h 102"/>
                    <a:gd name="T62" fmla="*/ 11 w 52"/>
                    <a:gd name="T63" fmla="*/ 91 h 102"/>
                    <a:gd name="T64" fmla="*/ 9 w 52"/>
                    <a:gd name="T65" fmla="*/ 98 h 102"/>
                    <a:gd name="T66" fmla="*/ 9 w 52"/>
                    <a:gd name="T67" fmla="*/ 102 h 102"/>
                    <a:gd name="T68" fmla="*/ 16 w 52"/>
                    <a:gd name="T69" fmla="*/ 101 h 102"/>
                    <a:gd name="T70" fmla="*/ 22 w 52"/>
                    <a:gd name="T71" fmla="*/ 102 h 102"/>
                    <a:gd name="T72" fmla="*/ 28 w 52"/>
                    <a:gd name="T73" fmla="*/ 101 h 102"/>
                    <a:gd name="T74" fmla="*/ 33 w 52"/>
                    <a:gd name="T75" fmla="*/ 9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 h="102">
                      <a:moveTo>
                        <a:pt x="33" y="99"/>
                      </a:moveTo>
                      <a:lnTo>
                        <a:pt x="32" y="94"/>
                      </a:lnTo>
                      <a:lnTo>
                        <a:pt x="31" y="91"/>
                      </a:lnTo>
                      <a:lnTo>
                        <a:pt x="34" y="88"/>
                      </a:lnTo>
                      <a:lnTo>
                        <a:pt x="38" y="85"/>
                      </a:lnTo>
                      <a:lnTo>
                        <a:pt x="40" y="82"/>
                      </a:lnTo>
                      <a:lnTo>
                        <a:pt x="39" y="79"/>
                      </a:lnTo>
                      <a:lnTo>
                        <a:pt x="36" y="76"/>
                      </a:lnTo>
                      <a:lnTo>
                        <a:pt x="35" y="72"/>
                      </a:lnTo>
                      <a:lnTo>
                        <a:pt x="35" y="68"/>
                      </a:lnTo>
                      <a:lnTo>
                        <a:pt x="37" y="65"/>
                      </a:lnTo>
                      <a:lnTo>
                        <a:pt x="39" y="62"/>
                      </a:lnTo>
                      <a:lnTo>
                        <a:pt x="38" y="61"/>
                      </a:lnTo>
                      <a:lnTo>
                        <a:pt x="34" y="56"/>
                      </a:lnTo>
                      <a:lnTo>
                        <a:pt x="34" y="51"/>
                      </a:lnTo>
                      <a:lnTo>
                        <a:pt x="36" y="49"/>
                      </a:lnTo>
                      <a:lnTo>
                        <a:pt x="39" y="48"/>
                      </a:lnTo>
                      <a:lnTo>
                        <a:pt x="42" y="45"/>
                      </a:lnTo>
                      <a:lnTo>
                        <a:pt x="42" y="42"/>
                      </a:lnTo>
                      <a:lnTo>
                        <a:pt x="40" y="39"/>
                      </a:lnTo>
                      <a:lnTo>
                        <a:pt x="40" y="37"/>
                      </a:lnTo>
                      <a:lnTo>
                        <a:pt x="42" y="32"/>
                      </a:lnTo>
                      <a:lnTo>
                        <a:pt x="43" y="28"/>
                      </a:lnTo>
                      <a:lnTo>
                        <a:pt x="43" y="24"/>
                      </a:lnTo>
                      <a:lnTo>
                        <a:pt x="43" y="22"/>
                      </a:lnTo>
                      <a:lnTo>
                        <a:pt x="49" y="15"/>
                      </a:lnTo>
                      <a:lnTo>
                        <a:pt x="52" y="11"/>
                      </a:lnTo>
                      <a:lnTo>
                        <a:pt x="52" y="9"/>
                      </a:lnTo>
                      <a:lnTo>
                        <a:pt x="49" y="6"/>
                      </a:lnTo>
                      <a:lnTo>
                        <a:pt x="48" y="3"/>
                      </a:lnTo>
                      <a:lnTo>
                        <a:pt x="43" y="2"/>
                      </a:lnTo>
                      <a:lnTo>
                        <a:pt x="38" y="2"/>
                      </a:lnTo>
                      <a:lnTo>
                        <a:pt x="34" y="4"/>
                      </a:lnTo>
                      <a:lnTo>
                        <a:pt x="27" y="3"/>
                      </a:lnTo>
                      <a:lnTo>
                        <a:pt x="24" y="4"/>
                      </a:lnTo>
                      <a:lnTo>
                        <a:pt x="22" y="3"/>
                      </a:lnTo>
                      <a:lnTo>
                        <a:pt x="21" y="0"/>
                      </a:lnTo>
                      <a:lnTo>
                        <a:pt x="17" y="0"/>
                      </a:lnTo>
                      <a:lnTo>
                        <a:pt x="13" y="2"/>
                      </a:lnTo>
                      <a:lnTo>
                        <a:pt x="10" y="5"/>
                      </a:lnTo>
                      <a:lnTo>
                        <a:pt x="13" y="18"/>
                      </a:lnTo>
                      <a:lnTo>
                        <a:pt x="14" y="21"/>
                      </a:lnTo>
                      <a:lnTo>
                        <a:pt x="13" y="23"/>
                      </a:lnTo>
                      <a:lnTo>
                        <a:pt x="11" y="30"/>
                      </a:lnTo>
                      <a:lnTo>
                        <a:pt x="10" y="32"/>
                      </a:lnTo>
                      <a:lnTo>
                        <a:pt x="9" y="37"/>
                      </a:lnTo>
                      <a:lnTo>
                        <a:pt x="9" y="41"/>
                      </a:lnTo>
                      <a:lnTo>
                        <a:pt x="9" y="44"/>
                      </a:lnTo>
                      <a:lnTo>
                        <a:pt x="6" y="49"/>
                      </a:lnTo>
                      <a:lnTo>
                        <a:pt x="5" y="53"/>
                      </a:lnTo>
                      <a:lnTo>
                        <a:pt x="1" y="58"/>
                      </a:lnTo>
                      <a:lnTo>
                        <a:pt x="1" y="63"/>
                      </a:lnTo>
                      <a:lnTo>
                        <a:pt x="0" y="67"/>
                      </a:lnTo>
                      <a:lnTo>
                        <a:pt x="0" y="68"/>
                      </a:lnTo>
                      <a:lnTo>
                        <a:pt x="3" y="70"/>
                      </a:lnTo>
                      <a:lnTo>
                        <a:pt x="6" y="74"/>
                      </a:lnTo>
                      <a:lnTo>
                        <a:pt x="8" y="73"/>
                      </a:lnTo>
                      <a:lnTo>
                        <a:pt x="12" y="72"/>
                      </a:lnTo>
                      <a:lnTo>
                        <a:pt x="11" y="74"/>
                      </a:lnTo>
                      <a:lnTo>
                        <a:pt x="11" y="75"/>
                      </a:lnTo>
                      <a:lnTo>
                        <a:pt x="11" y="79"/>
                      </a:lnTo>
                      <a:lnTo>
                        <a:pt x="10" y="83"/>
                      </a:lnTo>
                      <a:lnTo>
                        <a:pt x="11" y="85"/>
                      </a:lnTo>
                      <a:lnTo>
                        <a:pt x="11" y="91"/>
                      </a:lnTo>
                      <a:lnTo>
                        <a:pt x="10" y="94"/>
                      </a:lnTo>
                      <a:lnTo>
                        <a:pt x="9" y="98"/>
                      </a:lnTo>
                      <a:lnTo>
                        <a:pt x="9" y="101"/>
                      </a:lnTo>
                      <a:lnTo>
                        <a:pt x="9" y="102"/>
                      </a:lnTo>
                      <a:lnTo>
                        <a:pt x="13" y="101"/>
                      </a:lnTo>
                      <a:lnTo>
                        <a:pt x="16" y="101"/>
                      </a:lnTo>
                      <a:lnTo>
                        <a:pt x="20" y="101"/>
                      </a:lnTo>
                      <a:lnTo>
                        <a:pt x="22" y="102"/>
                      </a:lnTo>
                      <a:lnTo>
                        <a:pt x="26" y="102"/>
                      </a:lnTo>
                      <a:lnTo>
                        <a:pt x="28" y="101"/>
                      </a:lnTo>
                      <a:lnTo>
                        <a:pt x="30" y="100"/>
                      </a:lnTo>
                      <a:lnTo>
                        <a:pt x="33" y="99"/>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7" name="Freeform 509">
                  <a:extLst>
                    <a:ext uri="{FF2B5EF4-FFF2-40B4-BE49-F238E27FC236}">
                      <a16:creationId xmlns:a16="http://schemas.microsoft.com/office/drawing/2014/main" id="{F23DB8B0-E3F9-4D08-BA3B-C3B5B5872C4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8" name="Freeform 553">
                  <a:extLst>
                    <a:ext uri="{FF2B5EF4-FFF2-40B4-BE49-F238E27FC236}">
                      <a16:creationId xmlns:a16="http://schemas.microsoft.com/office/drawing/2014/main" id="{903A8B90-4602-43C3-A21E-B33490233296}"/>
                    </a:ext>
                  </a:extLst>
                </p:cNvPr>
                <p:cNvSpPr>
                  <a:spLocks/>
                </p:cNvSpPr>
                <p:nvPr/>
              </p:nvSpPr>
              <p:spPr bwMode="gray">
                <a:xfrm>
                  <a:off x="8840009" y="4126875"/>
                  <a:ext cx="168180" cy="126093"/>
                </a:xfrm>
                <a:custGeom>
                  <a:avLst/>
                  <a:gdLst>
                    <a:gd name="T0" fmla="*/ 0 w 52"/>
                    <a:gd name="T1" fmla="*/ 35 h 39"/>
                    <a:gd name="T2" fmla="*/ 0 w 52"/>
                    <a:gd name="T3" fmla="*/ 33 h 39"/>
                    <a:gd name="T4" fmla="*/ 3 w 52"/>
                    <a:gd name="T5" fmla="*/ 31 h 39"/>
                    <a:gd name="T6" fmla="*/ 4 w 52"/>
                    <a:gd name="T7" fmla="*/ 30 h 39"/>
                    <a:gd name="T8" fmla="*/ 5 w 52"/>
                    <a:gd name="T9" fmla="*/ 26 h 39"/>
                    <a:gd name="T10" fmla="*/ 5 w 52"/>
                    <a:gd name="T11" fmla="*/ 22 h 39"/>
                    <a:gd name="T12" fmla="*/ 7 w 52"/>
                    <a:gd name="T13" fmla="*/ 21 h 39"/>
                    <a:gd name="T14" fmla="*/ 13 w 52"/>
                    <a:gd name="T15" fmla="*/ 20 h 39"/>
                    <a:gd name="T16" fmla="*/ 16 w 52"/>
                    <a:gd name="T17" fmla="*/ 19 h 39"/>
                    <a:gd name="T18" fmla="*/ 19 w 52"/>
                    <a:gd name="T19" fmla="*/ 14 h 39"/>
                    <a:gd name="T20" fmla="*/ 22 w 52"/>
                    <a:gd name="T21" fmla="*/ 10 h 39"/>
                    <a:gd name="T22" fmla="*/ 24 w 52"/>
                    <a:gd name="T23" fmla="*/ 5 h 39"/>
                    <a:gd name="T24" fmla="*/ 24 w 52"/>
                    <a:gd name="T25" fmla="*/ 0 h 39"/>
                    <a:gd name="T26" fmla="*/ 23 w 52"/>
                    <a:gd name="T27" fmla="*/ 9 h 39"/>
                    <a:gd name="T28" fmla="*/ 20 w 52"/>
                    <a:gd name="T29" fmla="*/ 14 h 39"/>
                    <a:gd name="T30" fmla="*/ 18 w 52"/>
                    <a:gd name="T31" fmla="*/ 17 h 39"/>
                    <a:gd name="T32" fmla="*/ 16 w 52"/>
                    <a:gd name="T33" fmla="*/ 19 h 39"/>
                    <a:gd name="T34" fmla="*/ 17 w 52"/>
                    <a:gd name="T35" fmla="*/ 21 h 39"/>
                    <a:gd name="T36" fmla="*/ 19 w 52"/>
                    <a:gd name="T37" fmla="*/ 21 h 39"/>
                    <a:gd name="T38" fmla="*/ 22 w 52"/>
                    <a:gd name="T39" fmla="*/ 22 h 39"/>
                    <a:gd name="T40" fmla="*/ 25 w 52"/>
                    <a:gd name="T41" fmla="*/ 22 h 39"/>
                    <a:gd name="T42" fmla="*/ 25 w 52"/>
                    <a:gd name="T43" fmla="*/ 19 h 39"/>
                    <a:gd name="T44" fmla="*/ 25 w 52"/>
                    <a:gd name="T45" fmla="*/ 15 h 39"/>
                    <a:gd name="T46" fmla="*/ 26 w 52"/>
                    <a:gd name="T47" fmla="*/ 14 h 39"/>
                    <a:gd name="T48" fmla="*/ 27 w 52"/>
                    <a:gd name="T49" fmla="*/ 12 h 39"/>
                    <a:gd name="T50" fmla="*/ 30 w 52"/>
                    <a:gd name="T51" fmla="*/ 11 h 39"/>
                    <a:gd name="T52" fmla="*/ 31 w 52"/>
                    <a:gd name="T53" fmla="*/ 13 h 39"/>
                    <a:gd name="T54" fmla="*/ 34 w 52"/>
                    <a:gd name="T55" fmla="*/ 14 h 39"/>
                    <a:gd name="T56" fmla="*/ 35 w 52"/>
                    <a:gd name="T57" fmla="*/ 15 h 39"/>
                    <a:gd name="T58" fmla="*/ 38 w 52"/>
                    <a:gd name="T59" fmla="*/ 16 h 39"/>
                    <a:gd name="T60" fmla="*/ 42 w 52"/>
                    <a:gd name="T61" fmla="*/ 17 h 39"/>
                    <a:gd name="T62" fmla="*/ 47 w 52"/>
                    <a:gd name="T63" fmla="*/ 17 h 39"/>
                    <a:gd name="T64" fmla="*/ 49 w 52"/>
                    <a:gd name="T65" fmla="*/ 18 h 39"/>
                    <a:gd name="T66" fmla="*/ 52 w 52"/>
                    <a:gd name="T67" fmla="*/ 24 h 39"/>
                    <a:gd name="T68" fmla="*/ 50 w 52"/>
                    <a:gd name="T69" fmla="*/ 28 h 39"/>
                    <a:gd name="T70" fmla="*/ 50 w 52"/>
                    <a:gd name="T71" fmla="*/ 33 h 39"/>
                    <a:gd name="T72" fmla="*/ 51 w 52"/>
                    <a:gd name="T73" fmla="*/ 36 h 39"/>
                    <a:gd name="T74" fmla="*/ 44 w 52"/>
                    <a:gd name="T75" fmla="*/ 37 h 39"/>
                    <a:gd name="T76" fmla="*/ 37 w 52"/>
                    <a:gd name="T77" fmla="*/ 39 h 39"/>
                    <a:gd name="T78" fmla="*/ 22 w 52"/>
                    <a:gd name="T79" fmla="*/ 39 h 39"/>
                    <a:gd name="T80" fmla="*/ 4 w 52"/>
                    <a:gd name="T81" fmla="*/ 36 h 39"/>
                    <a:gd name="T82" fmla="*/ 0 w 52"/>
                    <a:gd name="T83" fmla="*/ 3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 h="39">
                      <a:moveTo>
                        <a:pt x="0" y="35"/>
                      </a:moveTo>
                      <a:lnTo>
                        <a:pt x="0" y="33"/>
                      </a:lnTo>
                      <a:lnTo>
                        <a:pt x="3" y="31"/>
                      </a:lnTo>
                      <a:lnTo>
                        <a:pt x="4" y="30"/>
                      </a:lnTo>
                      <a:lnTo>
                        <a:pt x="5" y="26"/>
                      </a:lnTo>
                      <a:lnTo>
                        <a:pt x="5" y="22"/>
                      </a:lnTo>
                      <a:lnTo>
                        <a:pt x="7" y="21"/>
                      </a:lnTo>
                      <a:lnTo>
                        <a:pt x="13" y="20"/>
                      </a:lnTo>
                      <a:lnTo>
                        <a:pt x="16" y="19"/>
                      </a:lnTo>
                      <a:lnTo>
                        <a:pt x="19" y="14"/>
                      </a:lnTo>
                      <a:lnTo>
                        <a:pt x="22" y="10"/>
                      </a:lnTo>
                      <a:lnTo>
                        <a:pt x="24" y="5"/>
                      </a:lnTo>
                      <a:lnTo>
                        <a:pt x="24" y="0"/>
                      </a:lnTo>
                      <a:lnTo>
                        <a:pt x="23" y="9"/>
                      </a:lnTo>
                      <a:lnTo>
                        <a:pt x="20" y="14"/>
                      </a:lnTo>
                      <a:lnTo>
                        <a:pt x="18" y="17"/>
                      </a:lnTo>
                      <a:lnTo>
                        <a:pt x="16" y="19"/>
                      </a:lnTo>
                      <a:lnTo>
                        <a:pt x="17" y="21"/>
                      </a:lnTo>
                      <a:lnTo>
                        <a:pt x="19" y="21"/>
                      </a:lnTo>
                      <a:lnTo>
                        <a:pt x="22" y="22"/>
                      </a:lnTo>
                      <a:lnTo>
                        <a:pt x="25" y="22"/>
                      </a:lnTo>
                      <a:lnTo>
                        <a:pt x="25" y="19"/>
                      </a:lnTo>
                      <a:lnTo>
                        <a:pt x="25" y="15"/>
                      </a:lnTo>
                      <a:lnTo>
                        <a:pt x="26" y="14"/>
                      </a:lnTo>
                      <a:lnTo>
                        <a:pt x="27" y="12"/>
                      </a:lnTo>
                      <a:lnTo>
                        <a:pt x="30" y="11"/>
                      </a:lnTo>
                      <a:lnTo>
                        <a:pt x="31" y="13"/>
                      </a:lnTo>
                      <a:lnTo>
                        <a:pt x="34" y="14"/>
                      </a:lnTo>
                      <a:lnTo>
                        <a:pt x="35" y="15"/>
                      </a:lnTo>
                      <a:lnTo>
                        <a:pt x="38" y="16"/>
                      </a:lnTo>
                      <a:lnTo>
                        <a:pt x="42" y="17"/>
                      </a:lnTo>
                      <a:lnTo>
                        <a:pt x="47" y="17"/>
                      </a:lnTo>
                      <a:lnTo>
                        <a:pt x="49" y="18"/>
                      </a:lnTo>
                      <a:lnTo>
                        <a:pt x="52" y="24"/>
                      </a:lnTo>
                      <a:lnTo>
                        <a:pt x="50" y="28"/>
                      </a:lnTo>
                      <a:lnTo>
                        <a:pt x="50" y="33"/>
                      </a:lnTo>
                      <a:lnTo>
                        <a:pt x="51" y="36"/>
                      </a:lnTo>
                      <a:lnTo>
                        <a:pt x="44" y="37"/>
                      </a:lnTo>
                      <a:lnTo>
                        <a:pt x="37" y="39"/>
                      </a:lnTo>
                      <a:lnTo>
                        <a:pt x="22" y="39"/>
                      </a:lnTo>
                      <a:lnTo>
                        <a:pt x="4" y="36"/>
                      </a:lnTo>
                      <a:lnTo>
                        <a:pt x="0" y="3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5" name="Gruppieren 1444">
                  <a:extLst>
                    <a:ext uri="{FF2B5EF4-FFF2-40B4-BE49-F238E27FC236}">
                      <a16:creationId xmlns:a16="http://schemas.microsoft.com/office/drawing/2014/main" id="{64E8CAC1-2E15-4148-9FB2-039F7BAEBA49}"/>
                    </a:ext>
                  </a:extLst>
                </p:cNvPr>
                <p:cNvGrpSpPr/>
                <p:nvPr/>
              </p:nvGrpSpPr>
              <p:grpSpPr>
                <a:xfrm>
                  <a:off x="7452533" y="3473779"/>
                  <a:ext cx="329893" cy="255416"/>
                  <a:chOff x="7452533" y="3473779"/>
                  <a:chExt cx="329893" cy="255416"/>
                </a:xfrm>
                <a:grpFill/>
              </p:grpSpPr>
              <p:sp>
                <p:nvSpPr>
                  <p:cNvPr id="1419" name="Freeform 157">
                    <a:extLst>
                      <a:ext uri="{FF2B5EF4-FFF2-40B4-BE49-F238E27FC236}">
                        <a16:creationId xmlns:a16="http://schemas.microsoft.com/office/drawing/2014/main" id="{2401605A-A58A-490F-A638-F44ECA82CA87}"/>
                      </a:ext>
                    </a:extLst>
                  </p:cNvPr>
                  <p:cNvSpPr>
                    <a:spLocks/>
                  </p:cNvSpPr>
                  <p:nvPr/>
                </p:nvSpPr>
                <p:spPr bwMode="gray">
                  <a:xfrm>
                    <a:off x="7452533" y="3493180"/>
                    <a:ext cx="19407" cy="6467"/>
                  </a:xfrm>
                  <a:custGeom>
                    <a:avLst/>
                    <a:gdLst>
                      <a:gd name="T0" fmla="*/ 6 w 6"/>
                      <a:gd name="T1" fmla="*/ 2 h 2"/>
                      <a:gd name="T2" fmla="*/ 5 w 6"/>
                      <a:gd name="T3" fmla="*/ 1 h 2"/>
                      <a:gd name="T4" fmla="*/ 1 w 6"/>
                      <a:gd name="T5" fmla="*/ 0 h 2"/>
                      <a:gd name="T6" fmla="*/ 0 w 6"/>
                      <a:gd name="T7" fmla="*/ 1 h 2"/>
                      <a:gd name="T8" fmla="*/ 1 w 6"/>
                      <a:gd name="T9" fmla="*/ 2 h 2"/>
                      <a:gd name="T10" fmla="*/ 3 w 6"/>
                      <a:gd name="T11" fmla="*/ 2 h 2"/>
                      <a:gd name="T12" fmla="*/ 5 w 6"/>
                      <a:gd name="T13" fmla="*/ 2 h 2"/>
                      <a:gd name="T14" fmla="*/ 6 w 6"/>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2"/>
                        </a:moveTo>
                        <a:lnTo>
                          <a:pt x="5" y="1"/>
                        </a:lnTo>
                        <a:lnTo>
                          <a:pt x="1" y="0"/>
                        </a:lnTo>
                        <a:lnTo>
                          <a:pt x="0" y="1"/>
                        </a:lnTo>
                        <a:lnTo>
                          <a:pt x="1" y="2"/>
                        </a:lnTo>
                        <a:lnTo>
                          <a:pt x="3" y="2"/>
                        </a:lnTo>
                        <a:lnTo>
                          <a:pt x="5" y="2"/>
                        </a:lnTo>
                        <a:lnTo>
                          <a:pt x="6"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0" name="Freeform 158">
                    <a:extLst>
                      <a:ext uri="{FF2B5EF4-FFF2-40B4-BE49-F238E27FC236}">
                        <a16:creationId xmlns:a16="http://schemas.microsoft.com/office/drawing/2014/main" id="{8CD13C3A-6D96-4925-9290-D78B5C73E33D}"/>
                      </a:ext>
                    </a:extLst>
                  </p:cNvPr>
                  <p:cNvSpPr>
                    <a:spLocks/>
                  </p:cNvSpPr>
                  <p:nvPr/>
                </p:nvSpPr>
                <p:spPr bwMode="gray">
                  <a:xfrm>
                    <a:off x="7462235" y="3473779"/>
                    <a:ext cx="25874" cy="38799"/>
                  </a:xfrm>
                  <a:custGeom>
                    <a:avLst/>
                    <a:gdLst>
                      <a:gd name="T0" fmla="*/ 8 w 8"/>
                      <a:gd name="T1" fmla="*/ 11 h 12"/>
                      <a:gd name="T2" fmla="*/ 8 w 8"/>
                      <a:gd name="T3" fmla="*/ 12 h 12"/>
                      <a:gd name="T4" fmla="*/ 8 w 8"/>
                      <a:gd name="T5" fmla="*/ 9 h 12"/>
                      <a:gd name="T6" fmla="*/ 7 w 8"/>
                      <a:gd name="T7" fmla="*/ 6 h 12"/>
                      <a:gd name="T8" fmla="*/ 4 w 8"/>
                      <a:gd name="T9" fmla="*/ 2 h 12"/>
                      <a:gd name="T10" fmla="*/ 2 w 8"/>
                      <a:gd name="T11" fmla="*/ 0 h 12"/>
                      <a:gd name="T12" fmla="*/ 0 w 8"/>
                      <a:gd name="T13" fmla="*/ 4 h 12"/>
                      <a:gd name="T14" fmla="*/ 0 w 8"/>
                      <a:gd name="T15" fmla="*/ 5 h 12"/>
                      <a:gd name="T16" fmla="*/ 4 w 8"/>
                      <a:gd name="T17" fmla="*/ 6 h 12"/>
                      <a:gd name="T18" fmla="*/ 6 w 8"/>
                      <a:gd name="T19" fmla="*/ 9 h 12"/>
                      <a:gd name="T20" fmla="*/ 6 w 8"/>
                      <a:gd name="T21" fmla="*/ 11 h 12"/>
                      <a:gd name="T22" fmla="*/ 7 w 8"/>
                      <a:gd name="T23" fmla="*/ 12 h 12"/>
                      <a:gd name="T24" fmla="*/ 8 w 8"/>
                      <a:gd name="T25"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2">
                        <a:moveTo>
                          <a:pt x="8" y="11"/>
                        </a:moveTo>
                        <a:lnTo>
                          <a:pt x="8" y="12"/>
                        </a:lnTo>
                        <a:lnTo>
                          <a:pt x="8" y="9"/>
                        </a:lnTo>
                        <a:lnTo>
                          <a:pt x="7" y="6"/>
                        </a:lnTo>
                        <a:lnTo>
                          <a:pt x="4" y="2"/>
                        </a:lnTo>
                        <a:lnTo>
                          <a:pt x="2" y="0"/>
                        </a:lnTo>
                        <a:lnTo>
                          <a:pt x="0" y="4"/>
                        </a:lnTo>
                        <a:lnTo>
                          <a:pt x="0" y="5"/>
                        </a:lnTo>
                        <a:lnTo>
                          <a:pt x="4" y="6"/>
                        </a:lnTo>
                        <a:lnTo>
                          <a:pt x="6" y="9"/>
                        </a:lnTo>
                        <a:lnTo>
                          <a:pt x="6" y="11"/>
                        </a:lnTo>
                        <a:lnTo>
                          <a:pt x="7" y="12"/>
                        </a:lnTo>
                        <a:lnTo>
                          <a:pt x="8" y="1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1" name="Freeform 159">
                    <a:extLst>
                      <a:ext uri="{FF2B5EF4-FFF2-40B4-BE49-F238E27FC236}">
                        <a16:creationId xmlns:a16="http://schemas.microsoft.com/office/drawing/2014/main" id="{17BC8D2B-1CDD-4679-8A2E-1C45D626961B}"/>
                      </a:ext>
                    </a:extLst>
                  </p:cNvPr>
                  <p:cNvSpPr>
                    <a:spLocks/>
                  </p:cNvSpPr>
                  <p:nvPr/>
                </p:nvSpPr>
                <p:spPr bwMode="gray">
                  <a:xfrm>
                    <a:off x="7475171" y="3473779"/>
                    <a:ext cx="22640" cy="25865"/>
                  </a:xfrm>
                  <a:custGeom>
                    <a:avLst/>
                    <a:gdLst>
                      <a:gd name="T0" fmla="*/ 6 w 7"/>
                      <a:gd name="T1" fmla="*/ 8 h 8"/>
                      <a:gd name="T2" fmla="*/ 7 w 7"/>
                      <a:gd name="T3" fmla="*/ 8 h 8"/>
                      <a:gd name="T4" fmla="*/ 7 w 7"/>
                      <a:gd name="T5" fmla="*/ 6 h 8"/>
                      <a:gd name="T6" fmla="*/ 4 w 7"/>
                      <a:gd name="T7" fmla="*/ 2 h 8"/>
                      <a:gd name="T8" fmla="*/ 3 w 7"/>
                      <a:gd name="T9" fmla="*/ 2 h 8"/>
                      <a:gd name="T10" fmla="*/ 1 w 7"/>
                      <a:gd name="T11" fmla="*/ 0 h 8"/>
                      <a:gd name="T12" fmla="*/ 0 w 7"/>
                      <a:gd name="T13" fmla="*/ 0 h 8"/>
                      <a:gd name="T14" fmla="*/ 1 w 7"/>
                      <a:gd name="T15" fmla="*/ 2 h 8"/>
                      <a:gd name="T16" fmla="*/ 3 w 7"/>
                      <a:gd name="T17" fmla="*/ 4 h 8"/>
                      <a:gd name="T18" fmla="*/ 4 w 7"/>
                      <a:gd name="T19" fmla="*/ 8 h 8"/>
                      <a:gd name="T20" fmla="*/ 6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6" y="8"/>
                        </a:moveTo>
                        <a:lnTo>
                          <a:pt x="7" y="8"/>
                        </a:lnTo>
                        <a:lnTo>
                          <a:pt x="7" y="6"/>
                        </a:lnTo>
                        <a:lnTo>
                          <a:pt x="4" y="2"/>
                        </a:lnTo>
                        <a:lnTo>
                          <a:pt x="3" y="2"/>
                        </a:lnTo>
                        <a:lnTo>
                          <a:pt x="1" y="0"/>
                        </a:lnTo>
                        <a:lnTo>
                          <a:pt x="0" y="0"/>
                        </a:lnTo>
                        <a:lnTo>
                          <a:pt x="1" y="2"/>
                        </a:lnTo>
                        <a:lnTo>
                          <a:pt x="3" y="4"/>
                        </a:lnTo>
                        <a:lnTo>
                          <a:pt x="4" y="8"/>
                        </a:lnTo>
                        <a:lnTo>
                          <a:pt x="6" y="8"/>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2" name="Freeform 160">
                    <a:extLst>
                      <a:ext uri="{FF2B5EF4-FFF2-40B4-BE49-F238E27FC236}">
                        <a16:creationId xmlns:a16="http://schemas.microsoft.com/office/drawing/2014/main" id="{E1BEEBD7-B369-4BBE-8BBB-627DF1AE4CE4}"/>
                      </a:ext>
                    </a:extLst>
                  </p:cNvPr>
                  <p:cNvSpPr>
                    <a:spLocks/>
                  </p:cNvSpPr>
                  <p:nvPr/>
                </p:nvSpPr>
                <p:spPr bwMode="gray">
                  <a:xfrm>
                    <a:off x="7491345" y="3473779"/>
                    <a:ext cx="16169" cy="12931"/>
                  </a:xfrm>
                  <a:custGeom>
                    <a:avLst/>
                    <a:gdLst>
                      <a:gd name="T0" fmla="*/ 4 w 5"/>
                      <a:gd name="T1" fmla="*/ 1 h 4"/>
                      <a:gd name="T2" fmla="*/ 5 w 5"/>
                      <a:gd name="T3" fmla="*/ 1 h 4"/>
                      <a:gd name="T4" fmla="*/ 1 w 5"/>
                      <a:gd name="T5" fmla="*/ 0 h 4"/>
                      <a:gd name="T6" fmla="*/ 0 w 5"/>
                      <a:gd name="T7" fmla="*/ 1 h 4"/>
                      <a:gd name="T8" fmla="*/ 2 w 5"/>
                      <a:gd name="T9" fmla="*/ 3 h 4"/>
                      <a:gd name="T10" fmla="*/ 3 w 5"/>
                      <a:gd name="T11" fmla="*/ 4 h 4"/>
                      <a:gd name="T12" fmla="*/ 4 w 5"/>
                      <a:gd name="T13" fmla="*/ 4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lnTo>
                          <a:pt x="5" y="1"/>
                        </a:lnTo>
                        <a:lnTo>
                          <a:pt x="1" y="0"/>
                        </a:lnTo>
                        <a:lnTo>
                          <a:pt x="0" y="1"/>
                        </a:lnTo>
                        <a:lnTo>
                          <a:pt x="2" y="3"/>
                        </a:lnTo>
                        <a:lnTo>
                          <a:pt x="3" y="4"/>
                        </a:lnTo>
                        <a:lnTo>
                          <a:pt x="4" y="4"/>
                        </a:lnTo>
                        <a:lnTo>
                          <a:pt x="4"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3" name="Freeform 161">
                    <a:extLst>
                      <a:ext uri="{FF2B5EF4-FFF2-40B4-BE49-F238E27FC236}">
                        <a16:creationId xmlns:a16="http://schemas.microsoft.com/office/drawing/2014/main" id="{C8B3AF28-8921-46F1-8B0A-BC2C94285C07}"/>
                      </a:ext>
                    </a:extLst>
                  </p:cNvPr>
                  <p:cNvSpPr>
                    <a:spLocks/>
                  </p:cNvSpPr>
                  <p:nvPr/>
                </p:nvSpPr>
                <p:spPr bwMode="gray">
                  <a:xfrm>
                    <a:off x="7484876" y="3519042"/>
                    <a:ext cx="12935" cy="12931"/>
                  </a:xfrm>
                  <a:custGeom>
                    <a:avLst/>
                    <a:gdLst>
                      <a:gd name="T0" fmla="*/ 4 w 4"/>
                      <a:gd name="T1" fmla="*/ 4 h 4"/>
                      <a:gd name="T2" fmla="*/ 4 w 4"/>
                      <a:gd name="T3" fmla="*/ 2 h 4"/>
                      <a:gd name="T4" fmla="*/ 4 w 4"/>
                      <a:gd name="T5" fmla="*/ 0 h 4"/>
                      <a:gd name="T6" fmla="*/ 1 w 4"/>
                      <a:gd name="T7" fmla="*/ 0 h 4"/>
                      <a:gd name="T8" fmla="*/ 0 w 4"/>
                      <a:gd name="T9" fmla="*/ 0 h 4"/>
                      <a:gd name="T10" fmla="*/ 0 w 4"/>
                      <a:gd name="T11" fmla="*/ 1 h 4"/>
                      <a:gd name="T12" fmla="*/ 1 w 4"/>
                      <a:gd name="T13" fmla="*/ 2 h 4"/>
                      <a:gd name="T14" fmla="*/ 2 w 4"/>
                      <a:gd name="T15" fmla="*/ 4 h 4"/>
                      <a:gd name="T16" fmla="*/ 4 w 4"/>
                      <a:gd name="T17" fmla="*/ 4 h 4"/>
                      <a:gd name="T18" fmla="*/ 4 w 4"/>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4" y="4"/>
                        </a:moveTo>
                        <a:lnTo>
                          <a:pt x="4" y="2"/>
                        </a:lnTo>
                        <a:lnTo>
                          <a:pt x="4" y="0"/>
                        </a:lnTo>
                        <a:lnTo>
                          <a:pt x="1" y="0"/>
                        </a:lnTo>
                        <a:lnTo>
                          <a:pt x="0" y="0"/>
                        </a:lnTo>
                        <a:lnTo>
                          <a:pt x="0" y="1"/>
                        </a:lnTo>
                        <a:lnTo>
                          <a:pt x="1" y="2"/>
                        </a:lnTo>
                        <a:lnTo>
                          <a:pt x="2" y="4"/>
                        </a:lnTo>
                        <a:lnTo>
                          <a:pt x="4" y="4"/>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4" name="Freeform 162">
                    <a:extLst>
                      <a:ext uri="{FF2B5EF4-FFF2-40B4-BE49-F238E27FC236}">
                        <a16:creationId xmlns:a16="http://schemas.microsoft.com/office/drawing/2014/main" id="{F27811AE-3A2F-4E2B-9D31-CA9F7633578F}"/>
                      </a:ext>
                    </a:extLst>
                  </p:cNvPr>
                  <p:cNvSpPr>
                    <a:spLocks/>
                  </p:cNvSpPr>
                  <p:nvPr/>
                </p:nvSpPr>
                <p:spPr bwMode="gray">
                  <a:xfrm>
                    <a:off x="7478407" y="3544907"/>
                    <a:ext cx="9702" cy="25865"/>
                  </a:xfrm>
                  <a:custGeom>
                    <a:avLst/>
                    <a:gdLst>
                      <a:gd name="T0" fmla="*/ 1 w 3"/>
                      <a:gd name="T1" fmla="*/ 1 h 8"/>
                      <a:gd name="T2" fmla="*/ 1 w 3"/>
                      <a:gd name="T3" fmla="*/ 0 h 8"/>
                      <a:gd name="T4" fmla="*/ 0 w 3"/>
                      <a:gd name="T5" fmla="*/ 1 h 8"/>
                      <a:gd name="T6" fmla="*/ 1 w 3"/>
                      <a:gd name="T7" fmla="*/ 6 h 8"/>
                      <a:gd name="T8" fmla="*/ 2 w 3"/>
                      <a:gd name="T9" fmla="*/ 8 h 8"/>
                      <a:gd name="T10" fmla="*/ 3 w 3"/>
                      <a:gd name="T11" fmla="*/ 8 h 8"/>
                      <a:gd name="T12" fmla="*/ 3 w 3"/>
                      <a:gd name="T13" fmla="*/ 7 h 8"/>
                      <a:gd name="T14" fmla="*/ 3 w 3"/>
                      <a:gd name="T15" fmla="*/ 5 h 8"/>
                      <a:gd name="T16" fmla="*/ 3 w 3"/>
                      <a:gd name="T17" fmla="*/ 4 h 8"/>
                      <a:gd name="T18" fmla="*/ 1 w 3"/>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1"/>
                        </a:moveTo>
                        <a:lnTo>
                          <a:pt x="1" y="0"/>
                        </a:lnTo>
                        <a:lnTo>
                          <a:pt x="0" y="1"/>
                        </a:lnTo>
                        <a:lnTo>
                          <a:pt x="1" y="6"/>
                        </a:lnTo>
                        <a:lnTo>
                          <a:pt x="2" y="8"/>
                        </a:lnTo>
                        <a:lnTo>
                          <a:pt x="3" y="8"/>
                        </a:lnTo>
                        <a:lnTo>
                          <a:pt x="3" y="7"/>
                        </a:lnTo>
                        <a:lnTo>
                          <a:pt x="3" y="5"/>
                        </a:lnTo>
                        <a:lnTo>
                          <a:pt x="3" y="4"/>
                        </a:lnTo>
                        <a:lnTo>
                          <a:pt x="1"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5" name="Freeform 590">
                    <a:extLst>
                      <a:ext uri="{FF2B5EF4-FFF2-40B4-BE49-F238E27FC236}">
                        <a16:creationId xmlns:a16="http://schemas.microsoft.com/office/drawing/2014/main" id="{B1A05A2E-DFF4-4DDB-A6A4-E70AF668CCEF}"/>
                      </a:ext>
                    </a:extLst>
                  </p:cNvPr>
                  <p:cNvSpPr>
                    <a:spLocks/>
                  </p:cNvSpPr>
                  <p:nvPr/>
                </p:nvSpPr>
                <p:spPr bwMode="gray">
                  <a:xfrm>
                    <a:off x="7756552" y="3648368"/>
                    <a:ext cx="25874" cy="80827"/>
                  </a:xfrm>
                  <a:custGeom>
                    <a:avLst/>
                    <a:gdLst>
                      <a:gd name="T0" fmla="*/ 5 w 8"/>
                      <a:gd name="T1" fmla="*/ 1 h 25"/>
                      <a:gd name="T2" fmla="*/ 4 w 8"/>
                      <a:gd name="T3" fmla="*/ 0 h 25"/>
                      <a:gd name="T4" fmla="*/ 4 w 8"/>
                      <a:gd name="T5" fmla="*/ 2 h 25"/>
                      <a:gd name="T6" fmla="*/ 2 w 8"/>
                      <a:gd name="T7" fmla="*/ 3 h 25"/>
                      <a:gd name="T8" fmla="*/ 1 w 8"/>
                      <a:gd name="T9" fmla="*/ 5 h 25"/>
                      <a:gd name="T10" fmla="*/ 2 w 8"/>
                      <a:gd name="T11" fmla="*/ 6 h 25"/>
                      <a:gd name="T12" fmla="*/ 2 w 8"/>
                      <a:gd name="T13" fmla="*/ 8 h 25"/>
                      <a:gd name="T14" fmla="*/ 3 w 8"/>
                      <a:gd name="T15" fmla="*/ 10 h 25"/>
                      <a:gd name="T16" fmla="*/ 0 w 8"/>
                      <a:gd name="T17" fmla="*/ 13 h 25"/>
                      <a:gd name="T18" fmla="*/ 1 w 8"/>
                      <a:gd name="T19" fmla="*/ 15 h 25"/>
                      <a:gd name="T20" fmla="*/ 2 w 8"/>
                      <a:gd name="T21" fmla="*/ 16 h 25"/>
                      <a:gd name="T22" fmla="*/ 4 w 8"/>
                      <a:gd name="T23" fmla="*/ 14 h 25"/>
                      <a:gd name="T24" fmla="*/ 5 w 8"/>
                      <a:gd name="T25" fmla="*/ 16 h 25"/>
                      <a:gd name="T26" fmla="*/ 5 w 8"/>
                      <a:gd name="T27" fmla="*/ 18 h 25"/>
                      <a:gd name="T28" fmla="*/ 4 w 8"/>
                      <a:gd name="T29" fmla="*/ 25 h 25"/>
                      <a:gd name="T30" fmla="*/ 7 w 8"/>
                      <a:gd name="T31" fmla="*/ 20 h 25"/>
                      <a:gd name="T32" fmla="*/ 7 w 8"/>
                      <a:gd name="T33" fmla="*/ 18 h 25"/>
                      <a:gd name="T34" fmla="*/ 8 w 8"/>
                      <a:gd name="T35" fmla="*/ 16 h 25"/>
                      <a:gd name="T36" fmla="*/ 8 w 8"/>
                      <a:gd name="T37" fmla="*/ 12 h 25"/>
                      <a:gd name="T38" fmla="*/ 8 w 8"/>
                      <a:gd name="T39" fmla="*/ 12 h 25"/>
                      <a:gd name="T40" fmla="*/ 8 w 8"/>
                      <a:gd name="T41" fmla="*/ 9 h 25"/>
                      <a:gd name="T42" fmla="*/ 8 w 8"/>
                      <a:gd name="T43" fmla="*/ 8 h 25"/>
                      <a:gd name="T44" fmla="*/ 6 w 8"/>
                      <a:gd name="T45" fmla="*/ 6 h 25"/>
                      <a:gd name="T46" fmla="*/ 5 w 8"/>
                      <a:gd name="T4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25">
                        <a:moveTo>
                          <a:pt x="5" y="1"/>
                        </a:moveTo>
                        <a:lnTo>
                          <a:pt x="4" y="0"/>
                        </a:lnTo>
                        <a:lnTo>
                          <a:pt x="4" y="2"/>
                        </a:lnTo>
                        <a:lnTo>
                          <a:pt x="2" y="3"/>
                        </a:lnTo>
                        <a:lnTo>
                          <a:pt x="1" y="5"/>
                        </a:lnTo>
                        <a:lnTo>
                          <a:pt x="2" y="6"/>
                        </a:lnTo>
                        <a:lnTo>
                          <a:pt x="2" y="8"/>
                        </a:lnTo>
                        <a:lnTo>
                          <a:pt x="3" y="10"/>
                        </a:lnTo>
                        <a:lnTo>
                          <a:pt x="0" y="13"/>
                        </a:lnTo>
                        <a:lnTo>
                          <a:pt x="1" y="15"/>
                        </a:lnTo>
                        <a:lnTo>
                          <a:pt x="2" y="16"/>
                        </a:lnTo>
                        <a:lnTo>
                          <a:pt x="4" y="14"/>
                        </a:lnTo>
                        <a:lnTo>
                          <a:pt x="5" y="16"/>
                        </a:lnTo>
                        <a:lnTo>
                          <a:pt x="5" y="18"/>
                        </a:lnTo>
                        <a:lnTo>
                          <a:pt x="4" y="25"/>
                        </a:lnTo>
                        <a:lnTo>
                          <a:pt x="7" y="20"/>
                        </a:lnTo>
                        <a:lnTo>
                          <a:pt x="7" y="18"/>
                        </a:lnTo>
                        <a:lnTo>
                          <a:pt x="8" y="16"/>
                        </a:lnTo>
                        <a:lnTo>
                          <a:pt x="8" y="12"/>
                        </a:lnTo>
                        <a:lnTo>
                          <a:pt x="8" y="12"/>
                        </a:lnTo>
                        <a:lnTo>
                          <a:pt x="8" y="9"/>
                        </a:lnTo>
                        <a:lnTo>
                          <a:pt x="8" y="8"/>
                        </a:lnTo>
                        <a:lnTo>
                          <a:pt x="6" y="6"/>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6" name="Gruppieren 1445">
                  <a:extLst>
                    <a:ext uri="{FF2B5EF4-FFF2-40B4-BE49-F238E27FC236}">
                      <a16:creationId xmlns:a16="http://schemas.microsoft.com/office/drawing/2014/main" id="{5652CBB3-3FFE-4953-BC47-991D505DCB73}"/>
                    </a:ext>
                  </a:extLst>
                </p:cNvPr>
                <p:cNvGrpSpPr/>
                <p:nvPr/>
              </p:nvGrpSpPr>
              <p:grpSpPr>
                <a:xfrm>
                  <a:off x="7905319" y="5332850"/>
                  <a:ext cx="155245" cy="80824"/>
                  <a:chOff x="7905319" y="5332850"/>
                  <a:chExt cx="155245" cy="80824"/>
                </a:xfrm>
                <a:grpFill/>
              </p:grpSpPr>
              <p:sp>
                <p:nvSpPr>
                  <p:cNvPr id="1416" name="Freeform 625">
                    <a:extLst>
                      <a:ext uri="{FF2B5EF4-FFF2-40B4-BE49-F238E27FC236}">
                        <a16:creationId xmlns:a16="http://schemas.microsoft.com/office/drawing/2014/main" id="{DDF95ABB-6083-43FC-839A-FE638BF23E87}"/>
                      </a:ext>
                    </a:extLst>
                  </p:cNvPr>
                  <p:cNvSpPr>
                    <a:spLocks/>
                  </p:cNvSpPr>
                  <p:nvPr/>
                </p:nvSpPr>
                <p:spPr bwMode="gray">
                  <a:xfrm>
                    <a:off x="7905319" y="5397511"/>
                    <a:ext cx="16168" cy="16163"/>
                  </a:xfrm>
                  <a:custGeom>
                    <a:avLst/>
                    <a:gdLst>
                      <a:gd name="T0" fmla="*/ 4 w 5"/>
                      <a:gd name="T1" fmla="*/ 0 h 5"/>
                      <a:gd name="T2" fmla="*/ 4 w 5"/>
                      <a:gd name="T3" fmla="*/ 0 h 5"/>
                      <a:gd name="T4" fmla="*/ 5 w 5"/>
                      <a:gd name="T5" fmla="*/ 0 h 5"/>
                      <a:gd name="T6" fmla="*/ 5 w 5"/>
                      <a:gd name="T7" fmla="*/ 2 h 5"/>
                      <a:gd name="T8" fmla="*/ 4 w 5"/>
                      <a:gd name="T9" fmla="*/ 4 h 5"/>
                      <a:gd name="T10" fmla="*/ 2 w 5"/>
                      <a:gd name="T11" fmla="*/ 5 h 5"/>
                      <a:gd name="T12" fmla="*/ 0 w 5"/>
                      <a:gd name="T13" fmla="*/ 4 h 5"/>
                      <a:gd name="T14" fmla="*/ 1 w 5"/>
                      <a:gd name="T15" fmla="*/ 2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lnTo>
                          <a:pt x="4" y="0"/>
                        </a:lnTo>
                        <a:lnTo>
                          <a:pt x="5" y="0"/>
                        </a:lnTo>
                        <a:lnTo>
                          <a:pt x="5" y="2"/>
                        </a:lnTo>
                        <a:lnTo>
                          <a:pt x="4" y="4"/>
                        </a:lnTo>
                        <a:lnTo>
                          <a:pt x="2" y="5"/>
                        </a:lnTo>
                        <a:lnTo>
                          <a:pt x="0" y="4"/>
                        </a:lnTo>
                        <a:lnTo>
                          <a:pt x="1" y="2"/>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7" name="Freeform 626">
                    <a:extLst>
                      <a:ext uri="{FF2B5EF4-FFF2-40B4-BE49-F238E27FC236}">
                        <a16:creationId xmlns:a16="http://schemas.microsoft.com/office/drawing/2014/main" id="{23F9676D-FB8F-445A-9EB0-B1D18C2AF681}"/>
                      </a:ext>
                    </a:extLst>
                  </p:cNvPr>
                  <p:cNvSpPr>
                    <a:spLocks/>
                  </p:cNvSpPr>
                  <p:nvPr/>
                </p:nvSpPr>
                <p:spPr bwMode="gray">
                  <a:xfrm>
                    <a:off x="7963537" y="5339317"/>
                    <a:ext cx="51747" cy="45263"/>
                  </a:xfrm>
                  <a:custGeom>
                    <a:avLst/>
                    <a:gdLst>
                      <a:gd name="T0" fmla="*/ 13 w 16"/>
                      <a:gd name="T1" fmla="*/ 1 h 14"/>
                      <a:gd name="T2" fmla="*/ 12 w 16"/>
                      <a:gd name="T3" fmla="*/ 3 h 14"/>
                      <a:gd name="T4" fmla="*/ 12 w 16"/>
                      <a:gd name="T5" fmla="*/ 5 h 14"/>
                      <a:gd name="T6" fmla="*/ 15 w 16"/>
                      <a:gd name="T7" fmla="*/ 5 h 14"/>
                      <a:gd name="T8" fmla="*/ 16 w 16"/>
                      <a:gd name="T9" fmla="*/ 7 h 14"/>
                      <a:gd name="T10" fmla="*/ 15 w 16"/>
                      <a:gd name="T11" fmla="*/ 11 h 14"/>
                      <a:gd name="T12" fmla="*/ 12 w 16"/>
                      <a:gd name="T13" fmla="*/ 14 h 14"/>
                      <a:gd name="T14" fmla="*/ 7 w 16"/>
                      <a:gd name="T15" fmla="*/ 11 h 14"/>
                      <a:gd name="T16" fmla="*/ 6 w 16"/>
                      <a:gd name="T17" fmla="*/ 9 h 14"/>
                      <a:gd name="T18" fmla="*/ 4 w 16"/>
                      <a:gd name="T19" fmla="*/ 9 h 14"/>
                      <a:gd name="T20" fmla="*/ 2 w 16"/>
                      <a:gd name="T21" fmla="*/ 10 h 14"/>
                      <a:gd name="T22" fmla="*/ 0 w 16"/>
                      <a:gd name="T23" fmla="*/ 8 h 14"/>
                      <a:gd name="T24" fmla="*/ 3 w 16"/>
                      <a:gd name="T25" fmla="*/ 5 h 14"/>
                      <a:gd name="T26" fmla="*/ 13 w 16"/>
                      <a:gd name="T27" fmla="*/ 0 h 14"/>
                      <a:gd name="T28" fmla="*/ 13 w 16"/>
                      <a:gd name="T29" fmla="*/ 0 h 14"/>
                      <a:gd name="T30" fmla="*/ 13 w 16"/>
                      <a:gd name="T3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4">
                        <a:moveTo>
                          <a:pt x="13" y="1"/>
                        </a:moveTo>
                        <a:lnTo>
                          <a:pt x="12" y="3"/>
                        </a:lnTo>
                        <a:lnTo>
                          <a:pt x="12" y="5"/>
                        </a:lnTo>
                        <a:lnTo>
                          <a:pt x="15" y="5"/>
                        </a:lnTo>
                        <a:lnTo>
                          <a:pt x="16" y="7"/>
                        </a:lnTo>
                        <a:lnTo>
                          <a:pt x="15" y="11"/>
                        </a:lnTo>
                        <a:lnTo>
                          <a:pt x="12" y="14"/>
                        </a:lnTo>
                        <a:lnTo>
                          <a:pt x="7" y="11"/>
                        </a:lnTo>
                        <a:lnTo>
                          <a:pt x="6" y="9"/>
                        </a:lnTo>
                        <a:lnTo>
                          <a:pt x="4" y="9"/>
                        </a:lnTo>
                        <a:lnTo>
                          <a:pt x="2" y="10"/>
                        </a:lnTo>
                        <a:lnTo>
                          <a:pt x="0" y="8"/>
                        </a:lnTo>
                        <a:lnTo>
                          <a:pt x="3" y="5"/>
                        </a:lnTo>
                        <a:lnTo>
                          <a:pt x="13" y="0"/>
                        </a:lnTo>
                        <a:lnTo>
                          <a:pt x="13" y="0"/>
                        </a:lnTo>
                        <a:lnTo>
                          <a:pt x="13"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8" name="Freeform 627">
                    <a:extLst>
                      <a:ext uri="{FF2B5EF4-FFF2-40B4-BE49-F238E27FC236}">
                        <a16:creationId xmlns:a16="http://schemas.microsoft.com/office/drawing/2014/main" id="{FDC399B6-6A0E-41F4-AF03-526F3E09A216}"/>
                      </a:ext>
                    </a:extLst>
                  </p:cNvPr>
                  <p:cNvSpPr>
                    <a:spLocks/>
                  </p:cNvSpPr>
                  <p:nvPr/>
                </p:nvSpPr>
                <p:spPr bwMode="gray">
                  <a:xfrm>
                    <a:off x="8037924" y="5332850"/>
                    <a:ext cx="22640" cy="16163"/>
                  </a:xfrm>
                  <a:custGeom>
                    <a:avLst/>
                    <a:gdLst>
                      <a:gd name="T0" fmla="*/ 6 w 7"/>
                      <a:gd name="T1" fmla="*/ 1 h 5"/>
                      <a:gd name="T2" fmla="*/ 6 w 7"/>
                      <a:gd name="T3" fmla="*/ 1 h 5"/>
                      <a:gd name="T4" fmla="*/ 6 w 7"/>
                      <a:gd name="T5" fmla="*/ 2 h 5"/>
                      <a:gd name="T6" fmla="*/ 7 w 7"/>
                      <a:gd name="T7" fmla="*/ 5 h 5"/>
                      <a:gd name="T8" fmla="*/ 5 w 7"/>
                      <a:gd name="T9" fmla="*/ 5 h 5"/>
                      <a:gd name="T10" fmla="*/ 2 w 7"/>
                      <a:gd name="T11" fmla="*/ 4 h 5"/>
                      <a:gd name="T12" fmla="*/ 0 w 7"/>
                      <a:gd name="T13" fmla="*/ 2 h 5"/>
                      <a:gd name="T14" fmla="*/ 2 w 7"/>
                      <a:gd name="T15" fmla="*/ 0 h 5"/>
                      <a:gd name="T16" fmla="*/ 4 w 7"/>
                      <a:gd name="T17" fmla="*/ 0 h 5"/>
                      <a:gd name="T18" fmla="*/ 5 w 7"/>
                      <a:gd name="T19" fmla="*/ 0 h 5"/>
                      <a:gd name="T20" fmla="*/ 6 w 7"/>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5">
                        <a:moveTo>
                          <a:pt x="6" y="1"/>
                        </a:moveTo>
                        <a:lnTo>
                          <a:pt x="6" y="1"/>
                        </a:lnTo>
                        <a:lnTo>
                          <a:pt x="6" y="2"/>
                        </a:lnTo>
                        <a:lnTo>
                          <a:pt x="7" y="5"/>
                        </a:lnTo>
                        <a:lnTo>
                          <a:pt x="5" y="5"/>
                        </a:lnTo>
                        <a:lnTo>
                          <a:pt x="2" y="4"/>
                        </a:lnTo>
                        <a:lnTo>
                          <a:pt x="0" y="2"/>
                        </a:lnTo>
                        <a:lnTo>
                          <a:pt x="2" y="0"/>
                        </a:lnTo>
                        <a:lnTo>
                          <a:pt x="4" y="0"/>
                        </a:lnTo>
                        <a:lnTo>
                          <a:pt x="5" y="0"/>
                        </a:lnTo>
                        <a:lnTo>
                          <a:pt x="6"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1" name="Freeform 475">
                  <a:extLst>
                    <a:ext uri="{FF2B5EF4-FFF2-40B4-BE49-F238E27FC236}">
                      <a16:creationId xmlns:a16="http://schemas.microsoft.com/office/drawing/2014/main" id="{A949B8FA-0CD0-4195-950A-1023CDAD784E}"/>
                    </a:ext>
                  </a:extLst>
                </p:cNvPr>
                <p:cNvSpPr>
                  <a:spLocks/>
                </p:cNvSpPr>
                <p:nvPr/>
              </p:nvSpPr>
              <p:spPr bwMode="gray">
                <a:xfrm>
                  <a:off x="7310227" y="4172142"/>
                  <a:ext cx="219926" cy="323317"/>
                </a:xfrm>
                <a:custGeom>
                  <a:avLst/>
                  <a:gdLst>
                    <a:gd name="T0" fmla="*/ 65 w 68"/>
                    <a:gd name="T1" fmla="*/ 29 h 100"/>
                    <a:gd name="T2" fmla="*/ 51 w 68"/>
                    <a:gd name="T3" fmla="*/ 25 h 100"/>
                    <a:gd name="T4" fmla="*/ 43 w 68"/>
                    <a:gd name="T5" fmla="*/ 29 h 100"/>
                    <a:gd name="T6" fmla="*/ 39 w 68"/>
                    <a:gd name="T7" fmla="*/ 18 h 100"/>
                    <a:gd name="T8" fmla="*/ 44 w 68"/>
                    <a:gd name="T9" fmla="*/ 12 h 100"/>
                    <a:gd name="T10" fmla="*/ 44 w 68"/>
                    <a:gd name="T11" fmla="*/ 1 h 100"/>
                    <a:gd name="T12" fmla="*/ 39 w 68"/>
                    <a:gd name="T13" fmla="*/ 2 h 100"/>
                    <a:gd name="T14" fmla="*/ 33 w 68"/>
                    <a:gd name="T15" fmla="*/ 6 h 100"/>
                    <a:gd name="T16" fmla="*/ 31 w 68"/>
                    <a:gd name="T17" fmla="*/ 10 h 100"/>
                    <a:gd name="T18" fmla="*/ 25 w 68"/>
                    <a:gd name="T19" fmla="*/ 16 h 100"/>
                    <a:gd name="T20" fmla="*/ 30 w 68"/>
                    <a:gd name="T21" fmla="*/ 18 h 100"/>
                    <a:gd name="T22" fmla="*/ 34 w 68"/>
                    <a:gd name="T23" fmla="*/ 18 h 100"/>
                    <a:gd name="T24" fmla="*/ 29 w 68"/>
                    <a:gd name="T25" fmla="*/ 26 h 100"/>
                    <a:gd name="T26" fmla="*/ 19 w 68"/>
                    <a:gd name="T27" fmla="*/ 28 h 100"/>
                    <a:gd name="T28" fmla="*/ 9 w 68"/>
                    <a:gd name="T29" fmla="*/ 28 h 100"/>
                    <a:gd name="T30" fmla="*/ 7 w 68"/>
                    <a:gd name="T31" fmla="*/ 35 h 100"/>
                    <a:gd name="T32" fmla="*/ 12 w 68"/>
                    <a:gd name="T33" fmla="*/ 38 h 100"/>
                    <a:gd name="T34" fmla="*/ 7 w 68"/>
                    <a:gd name="T35" fmla="*/ 45 h 100"/>
                    <a:gd name="T36" fmla="*/ 7 w 68"/>
                    <a:gd name="T37" fmla="*/ 51 h 100"/>
                    <a:gd name="T38" fmla="*/ 12 w 68"/>
                    <a:gd name="T39" fmla="*/ 52 h 100"/>
                    <a:gd name="T40" fmla="*/ 23 w 68"/>
                    <a:gd name="T41" fmla="*/ 56 h 100"/>
                    <a:gd name="T42" fmla="*/ 16 w 68"/>
                    <a:gd name="T43" fmla="*/ 61 h 100"/>
                    <a:gd name="T44" fmla="*/ 9 w 68"/>
                    <a:gd name="T45" fmla="*/ 72 h 100"/>
                    <a:gd name="T46" fmla="*/ 24 w 68"/>
                    <a:gd name="T47" fmla="*/ 69 h 100"/>
                    <a:gd name="T48" fmla="*/ 16 w 68"/>
                    <a:gd name="T49" fmla="*/ 73 h 100"/>
                    <a:gd name="T50" fmla="*/ 8 w 68"/>
                    <a:gd name="T51" fmla="*/ 79 h 100"/>
                    <a:gd name="T52" fmla="*/ 4 w 68"/>
                    <a:gd name="T53" fmla="*/ 81 h 100"/>
                    <a:gd name="T54" fmla="*/ 0 w 68"/>
                    <a:gd name="T55" fmla="*/ 85 h 100"/>
                    <a:gd name="T56" fmla="*/ 4 w 68"/>
                    <a:gd name="T57" fmla="*/ 87 h 100"/>
                    <a:gd name="T58" fmla="*/ 3 w 68"/>
                    <a:gd name="T59" fmla="*/ 91 h 100"/>
                    <a:gd name="T60" fmla="*/ 11 w 68"/>
                    <a:gd name="T61" fmla="*/ 91 h 100"/>
                    <a:gd name="T62" fmla="*/ 4 w 68"/>
                    <a:gd name="T63" fmla="*/ 97 h 100"/>
                    <a:gd name="T64" fmla="*/ 13 w 68"/>
                    <a:gd name="T65" fmla="*/ 95 h 100"/>
                    <a:gd name="T66" fmla="*/ 9 w 68"/>
                    <a:gd name="T67" fmla="*/ 98 h 100"/>
                    <a:gd name="T68" fmla="*/ 12 w 68"/>
                    <a:gd name="T69" fmla="*/ 99 h 100"/>
                    <a:gd name="T70" fmla="*/ 17 w 68"/>
                    <a:gd name="T71" fmla="*/ 99 h 100"/>
                    <a:gd name="T72" fmla="*/ 29 w 68"/>
                    <a:gd name="T73" fmla="*/ 95 h 100"/>
                    <a:gd name="T74" fmla="*/ 32 w 68"/>
                    <a:gd name="T75" fmla="*/ 90 h 100"/>
                    <a:gd name="T76" fmla="*/ 34 w 68"/>
                    <a:gd name="T77" fmla="*/ 92 h 100"/>
                    <a:gd name="T78" fmla="*/ 42 w 68"/>
                    <a:gd name="T79" fmla="*/ 88 h 100"/>
                    <a:gd name="T80" fmla="*/ 44 w 68"/>
                    <a:gd name="T81" fmla="*/ 85 h 100"/>
                    <a:gd name="T82" fmla="*/ 58 w 68"/>
                    <a:gd name="T83" fmla="*/ 82 h 100"/>
                    <a:gd name="T84" fmla="*/ 63 w 68"/>
                    <a:gd name="T85" fmla="*/ 81 h 100"/>
                    <a:gd name="T86" fmla="*/ 65 w 68"/>
                    <a:gd name="T87" fmla="*/ 69 h 100"/>
                    <a:gd name="T88" fmla="*/ 67 w 68"/>
                    <a:gd name="T89" fmla="*/ 57 h 100"/>
                    <a:gd name="T90" fmla="*/ 67 w 68"/>
                    <a:gd name="T91" fmla="*/ 47 h 100"/>
                    <a:gd name="T92" fmla="*/ 65 w 68"/>
                    <a:gd name="T93" fmla="*/ 3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100">
                      <a:moveTo>
                        <a:pt x="65" y="34"/>
                      </a:moveTo>
                      <a:lnTo>
                        <a:pt x="65" y="32"/>
                      </a:lnTo>
                      <a:lnTo>
                        <a:pt x="65" y="29"/>
                      </a:lnTo>
                      <a:lnTo>
                        <a:pt x="64" y="26"/>
                      </a:lnTo>
                      <a:lnTo>
                        <a:pt x="60" y="22"/>
                      </a:lnTo>
                      <a:lnTo>
                        <a:pt x="51" y="25"/>
                      </a:lnTo>
                      <a:lnTo>
                        <a:pt x="50" y="27"/>
                      </a:lnTo>
                      <a:lnTo>
                        <a:pt x="46" y="31"/>
                      </a:lnTo>
                      <a:lnTo>
                        <a:pt x="43" y="29"/>
                      </a:lnTo>
                      <a:lnTo>
                        <a:pt x="41" y="24"/>
                      </a:lnTo>
                      <a:lnTo>
                        <a:pt x="36" y="21"/>
                      </a:lnTo>
                      <a:lnTo>
                        <a:pt x="39" y="18"/>
                      </a:lnTo>
                      <a:lnTo>
                        <a:pt x="39" y="15"/>
                      </a:lnTo>
                      <a:lnTo>
                        <a:pt x="42" y="14"/>
                      </a:lnTo>
                      <a:lnTo>
                        <a:pt x="44" y="12"/>
                      </a:lnTo>
                      <a:lnTo>
                        <a:pt x="45" y="8"/>
                      </a:lnTo>
                      <a:lnTo>
                        <a:pt x="45" y="7"/>
                      </a:lnTo>
                      <a:lnTo>
                        <a:pt x="44" y="1"/>
                      </a:lnTo>
                      <a:lnTo>
                        <a:pt x="44" y="0"/>
                      </a:lnTo>
                      <a:lnTo>
                        <a:pt x="42" y="1"/>
                      </a:lnTo>
                      <a:lnTo>
                        <a:pt x="39" y="2"/>
                      </a:lnTo>
                      <a:lnTo>
                        <a:pt x="38" y="1"/>
                      </a:lnTo>
                      <a:lnTo>
                        <a:pt x="35" y="4"/>
                      </a:lnTo>
                      <a:lnTo>
                        <a:pt x="33" y="6"/>
                      </a:lnTo>
                      <a:lnTo>
                        <a:pt x="32" y="6"/>
                      </a:lnTo>
                      <a:lnTo>
                        <a:pt x="30" y="9"/>
                      </a:lnTo>
                      <a:lnTo>
                        <a:pt x="31" y="10"/>
                      </a:lnTo>
                      <a:lnTo>
                        <a:pt x="31" y="11"/>
                      </a:lnTo>
                      <a:lnTo>
                        <a:pt x="29" y="13"/>
                      </a:lnTo>
                      <a:lnTo>
                        <a:pt x="25" y="16"/>
                      </a:lnTo>
                      <a:lnTo>
                        <a:pt x="26" y="17"/>
                      </a:lnTo>
                      <a:lnTo>
                        <a:pt x="29" y="17"/>
                      </a:lnTo>
                      <a:lnTo>
                        <a:pt x="30" y="18"/>
                      </a:lnTo>
                      <a:lnTo>
                        <a:pt x="32" y="17"/>
                      </a:lnTo>
                      <a:lnTo>
                        <a:pt x="34" y="17"/>
                      </a:lnTo>
                      <a:lnTo>
                        <a:pt x="34" y="18"/>
                      </a:lnTo>
                      <a:lnTo>
                        <a:pt x="34" y="21"/>
                      </a:lnTo>
                      <a:lnTo>
                        <a:pt x="28" y="25"/>
                      </a:lnTo>
                      <a:lnTo>
                        <a:pt x="29" y="26"/>
                      </a:lnTo>
                      <a:lnTo>
                        <a:pt x="28" y="27"/>
                      </a:lnTo>
                      <a:lnTo>
                        <a:pt x="24" y="27"/>
                      </a:lnTo>
                      <a:lnTo>
                        <a:pt x="19" y="28"/>
                      </a:lnTo>
                      <a:lnTo>
                        <a:pt x="17" y="26"/>
                      </a:lnTo>
                      <a:lnTo>
                        <a:pt x="11" y="26"/>
                      </a:lnTo>
                      <a:lnTo>
                        <a:pt x="9" y="28"/>
                      </a:lnTo>
                      <a:lnTo>
                        <a:pt x="7" y="31"/>
                      </a:lnTo>
                      <a:lnTo>
                        <a:pt x="8" y="35"/>
                      </a:lnTo>
                      <a:lnTo>
                        <a:pt x="7" y="35"/>
                      </a:lnTo>
                      <a:lnTo>
                        <a:pt x="4" y="35"/>
                      </a:lnTo>
                      <a:lnTo>
                        <a:pt x="6" y="38"/>
                      </a:lnTo>
                      <a:lnTo>
                        <a:pt x="12" y="38"/>
                      </a:lnTo>
                      <a:lnTo>
                        <a:pt x="13" y="40"/>
                      </a:lnTo>
                      <a:lnTo>
                        <a:pt x="8" y="43"/>
                      </a:lnTo>
                      <a:lnTo>
                        <a:pt x="7" y="45"/>
                      </a:lnTo>
                      <a:lnTo>
                        <a:pt x="5" y="46"/>
                      </a:lnTo>
                      <a:lnTo>
                        <a:pt x="5" y="48"/>
                      </a:lnTo>
                      <a:lnTo>
                        <a:pt x="7" y="51"/>
                      </a:lnTo>
                      <a:lnTo>
                        <a:pt x="8" y="51"/>
                      </a:lnTo>
                      <a:lnTo>
                        <a:pt x="8" y="52"/>
                      </a:lnTo>
                      <a:lnTo>
                        <a:pt x="12" y="52"/>
                      </a:lnTo>
                      <a:lnTo>
                        <a:pt x="12" y="54"/>
                      </a:lnTo>
                      <a:lnTo>
                        <a:pt x="21" y="55"/>
                      </a:lnTo>
                      <a:lnTo>
                        <a:pt x="23" y="56"/>
                      </a:lnTo>
                      <a:lnTo>
                        <a:pt x="21" y="57"/>
                      </a:lnTo>
                      <a:lnTo>
                        <a:pt x="17" y="58"/>
                      </a:lnTo>
                      <a:lnTo>
                        <a:pt x="16" y="61"/>
                      </a:lnTo>
                      <a:lnTo>
                        <a:pt x="15" y="65"/>
                      </a:lnTo>
                      <a:lnTo>
                        <a:pt x="14" y="68"/>
                      </a:lnTo>
                      <a:lnTo>
                        <a:pt x="9" y="72"/>
                      </a:lnTo>
                      <a:lnTo>
                        <a:pt x="19" y="70"/>
                      </a:lnTo>
                      <a:lnTo>
                        <a:pt x="23" y="66"/>
                      </a:lnTo>
                      <a:lnTo>
                        <a:pt x="24" y="69"/>
                      </a:lnTo>
                      <a:lnTo>
                        <a:pt x="26" y="69"/>
                      </a:lnTo>
                      <a:lnTo>
                        <a:pt x="26" y="70"/>
                      </a:lnTo>
                      <a:lnTo>
                        <a:pt x="16" y="73"/>
                      </a:lnTo>
                      <a:lnTo>
                        <a:pt x="12" y="73"/>
                      </a:lnTo>
                      <a:lnTo>
                        <a:pt x="9" y="78"/>
                      </a:lnTo>
                      <a:lnTo>
                        <a:pt x="8" y="79"/>
                      </a:lnTo>
                      <a:lnTo>
                        <a:pt x="8" y="81"/>
                      </a:lnTo>
                      <a:lnTo>
                        <a:pt x="6" y="80"/>
                      </a:lnTo>
                      <a:lnTo>
                        <a:pt x="4" y="81"/>
                      </a:lnTo>
                      <a:lnTo>
                        <a:pt x="2" y="81"/>
                      </a:lnTo>
                      <a:lnTo>
                        <a:pt x="0" y="82"/>
                      </a:lnTo>
                      <a:lnTo>
                        <a:pt x="0" y="85"/>
                      </a:lnTo>
                      <a:lnTo>
                        <a:pt x="7" y="83"/>
                      </a:lnTo>
                      <a:lnTo>
                        <a:pt x="7" y="85"/>
                      </a:lnTo>
                      <a:lnTo>
                        <a:pt x="4" y="87"/>
                      </a:lnTo>
                      <a:lnTo>
                        <a:pt x="2" y="90"/>
                      </a:lnTo>
                      <a:lnTo>
                        <a:pt x="1" y="91"/>
                      </a:lnTo>
                      <a:lnTo>
                        <a:pt x="3" y="91"/>
                      </a:lnTo>
                      <a:lnTo>
                        <a:pt x="4" y="93"/>
                      </a:lnTo>
                      <a:lnTo>
                        <a:pt x="4" y="93"/>
                      </a:lnTo>
                      <a:lnTo>
                        <a:pt x="11" y="91"/>
                      </a:lnTo>
                      <a:lnTo>
                        <a:pt x="11" y="92"/>
                      </a:lnTo>
                      <a:lnTo>
                        <a:pt x="8" y="94"/>
                      </a:lnTo>
                      <a:lnTo>
                        <a:pt x="4" y="97"/>
                      </a:lnTo>
                      <a:lnTo>
                        <a:pt x="6" y="97"/>
                      </a:lnTo>
                      <a:lnTo>
                        <a:pt x="13" y="94"/>
                      </a:lnTo>
                      <a:lnTo>
                        <a:pt x="13" y="95"/>
                      </a:lnTo>
                      <a:lnTo>
                        <a:pt x="13" y="97"/>
                      </a:lnTo>
                      <a:lnTo>
                        <a:pt x="11" y="97"/>
                      </a:lnTo>
                      <a:lnTo>
                        <a:pt x="9" y="98"/>
                      </a:lnTo>
                      <a:lnTo>
                        <a:pt x="10" y="99"/>
                      </a:lnTo>
                      <a:lnTo>
                        <a:pt x="10" y="100"/>
                      </a:lnTo>
                      <a:lnTo>
                        <a:pt x="12" y="99"/>
                      </a:lnTo>
                      <a:lnTo>
                        <a:pt x="15" y="99"/>
                      </a:lnTo>
                      <a:lnTo>
                        <a:pt x="16" y="99"/>
                      </a:lnTo>
                      <a:lnTo>
                        <a:pt x="17" y="99"/>
                      </a:lnTo>
                      <a:lnTo>
                        <a:pt x="20" y="98"/>
                      </a:lnTo>
                      <a:lnTo>
                        <a:pt x="21" y="98"/>
                      </a:lnTo>
                      <a:lnTo>
                        <a:pt x="29" y="95"/>
                      </a:lnTo>
                      <a:lnTo>
                        <a:pt x="32" y="94"/>
                      </a:lnTo>
                      <a:lnTo>
                        <a:pt x="32" y="92"/>
                      </a:lnTo>
                      <a:lnTo>
                        <a:pt x="32" y="90"/>
                      </a:lnTo>
                      <a:lnTo>
                        <a:pt x="33" y="90"/>
                      </a:lnTo>
                      <a:lnTo>
                        <a:pt x="33" y="91"/>
                      </a:lnTo>
                      <a:lnTo>
                        <a:pt x="34" y="92"/>
                      </a:lnTo>
                      <a:lnTo>
                        <a:pt x="38" y="90"/>
                      </a:lnTo>
                      <a:lnTo>
                        <a:pt x="39" y="88"/>
                      </a:lnTo>
                      <a:lnTo>
                        <a:pt x="42" y="88"/>
                      </a:lnTo>
                      <a:lnTo>
                        <a:pt x="43" y="87"/>
                      </a:lnTo>
                      <a:lnTo>
                        <a:pt x="43" y="86"/>
                      </a:lnTo>
                      <a:lnTo>
                        <a:pt x="44" y="85"/>
                      </a:lnTo>
                      <a:lnTo>
                        <a:pt x="51" y="83"/>
                      </a:lnTo>
                      <a:lnTo>
                        <a:pt x="55" y="82"/>
                      </a:lnTo>
                      <a:lnTo>
                        <a:pt x="58" y="82"/>
                      </a:lnTo>
                      <a:lnTo>
                        <a:pt x="60" y="83"/>
                      </a:lnTo>
                      <a:lnTo>
                        <a:pt x="62" y="83"/>
                      </a:lnTo>
                      <a:lnTo>
                        <a:pt x="63" y="81"/>
                      </a:lnTo>
                      <a:lnTo>
                        <a:pt x="62" y="78"/>
                      </a:lnTo>
                      <a:lnTo>
                        <a:pt x="64" y="73"/>
                      </a:lnTo>
                      <a:lnTo>
                        <a:pt x="65" y="69"/>
                      </a:lnTo>
                      <a:lnTo>
                        <a:pt x="67" y="65"/>
                      </a:lnTo>
                      <a:lnTo>
                        <a:pt x="68" y="63"/>
                      </a:lnTo>
                      <a:lnTo>
                        <a:pt x="67" y="57"/>
                      </a:lnTo>
                      <a:lnTo>
                        <a:pt x="65" y="52"/>
                      </a:lnTo>
                      <a:lnTo>
                        <a:pt x="67" y="51"/>
                      </a:lnTo>
                      <a:lnTo>
                        <a:pt x="67" y="47"/>
                      </a:lnTo>
                      <a:lnTo>
                        <a:pt x="63" y="38"/>
                      </a:lnTo>
                      <a:lnTo>
                        <a:pt x="64" y="35"/>
                      </a:lnTo>
                      <a:lnTo>
                        <a:pt x="65" y="34"/>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7" name="Gruppieren 1446">
                  <a:extLst>
                    <a:ext uri="{FF2B5EF4-FFF2-40B4-BE49-F238E27FC236}">
                      <a16:creationId xmlns:a16="http://schemas.microsoft.com/office/drawing/2014/main" id="{D6664C9E-8E4E-43D0-A152-D9BBED290986}"/>
                    </a:ext>
                  </a:extLst>
                </p:cNvPr>
                <p:cNvGrpSpPr/>
                <p:nvPr/>
              </p:nvGrpSpPr>
              <p:grpSpPr>
                <a:xfrm>
                  <a:off x="7426654" y="3800324"/>
                  <a:ext cx="501305" cy="814757"/>
                  <a:chOff x="7426654" y="3800324"/>
                  <a:chExt cx="501305" cy="814757"/>
                </a:xfrm>
                <a:grpFill/>
              </p:grpSpPr>
              <p:grpSp>
                <p:nvGrpSpPr>
                  <p:cNvPr id="1401" name="Group 4329">
                    <a:extLst>
                      <a:ext uri="{FF2B5EF4-FFF2-40B4-BE49-F238E27FC236}">
                        <a16:creationId xmlns:a16="http://schemas.microsoft.com/office/drawing/2014/main" id="{632142B9-5773-4873-BD71-4260161CA015}"/>
                      </a:ext>
                    </a:extLst>
                  </p:cNvPr>
                  <p:cNvGrpSpPr/>
                  <p:nvPr/>
                </p:nvGrpSpPr>
                <p:grpSpPr bwMode="gray">
                  <a:xfrm>
                    <a:off x="7455766" y="3800324"/>
                    <a:ext cx="472193" cy="814757"/>
                    <a:chOff x="5308638" y="3359488"/>
                    <a:chExt cx="190781" cy="329293"/>
                  </a:xfrm>
                  <a:grpFill/>
                </p:grpSpPr>
                <p:sp>
                  <p:nvSpPr>
                    <p:cNvPr id="1403" name="Freeform 591">
                      <a:extLst>
                        <a:ext uri="{FF2B5EF4-FFF2-40B4-BE49-F238E27FC236}">
                          <a16:creationId xmlns:a16="http://schemas.microsoft.com/office/drawing/2014/main" id="{0ACE2F64-D1C0-4439-9012-6B7DF27D2C3B}"/>
                        </a:ext>
                      </a:extLst>
                    </p:cNvPr>
                    <p:cNvSpPr>
                      <a:spLocks/>
                    </p:cNvSpPr>
                    <p:nvPr/>
                  </p:nvSpPr>
                  <p:spPr bwMode="gray">
                    <a:xfrm>
                      <a:off x="5317785" y="3388236"/>
                      <a:ext cx="18294" cy="27441"/>
                    </a:xfrm>
                    <a:custGeom>
                      <a:avLst/>
                      <a:gdLst>
                        <a:gd name="T0" fmla="*/ 13 w 14"/>
                        <a:gd name="T1" fmla="*/ 0 h 21"/>
                        <a:gd name="T2" fmla="*/ 11 w 14"/>
                        <a:gd name="T3" fmla="*/ 0 h 21"/>
                        <a:gd name="T4" fmla="*/ 8 w 14"/>
                        <a:gd name="T5" fmla="*/ 2 h 21"/>
                        <a:gd name="T6" fmla="*/ 4 w 14"/>
                        <a:gd name="T7" fmla="*/ 6 h 21"/>
                        <a:gd name="T8" fmla="*/ 4 w 14"/>
                        <a:gd name="T9" fmla="*/ 7 h 21"/>
                        <a:gd name="T10" fmla="*/ 4 w 14"/>
                        <a:gd name="T11" fmla="*/ 8 h 21"/>
                        <a:gd name="T12" fmla="*/ 3 w 14"/>
                        <a:gd name="T13" fmla="*/ 9 h 21"/>
                        <a:gd name="T14" fmla="*/ 1 w 14"/>
                        <a:gd name="T15" fmla="*/ 7 h 21"/>
                        <a:gd name="T16" fmla="*/ 0 w 14"/>
                        <a:gd name="T17" fmla="*/ 10 h 21"/>
                        <a:gd name="T18" fmla="*/ 0 w 14"/>
                        <a:gd name="T19" fmla="*/ 14 h 21"/>
                        <a:gd name="T20" fmla="*/ 2 w 14"/>
                        <a:gd name="T21" fmla="*/ 17 h 21"/>
                        <a:gd name="T22" fmla="*/ 0 w 14"/>
                        <a:gd name="T23" fmla="*/ 19 h 21"/>
                        <a:gd name="T24" fmla="*/ 0 w 14"/>
                        <a:gd name="T25" fmla="*/ 19 h 21"/>
                        <a:gd name="T26" fmla="*/ 1 w 14"/>
                        <a:gd name="T27" fmla="*/ 21 h 21"/>
                        <a:gd name="T28" fmla="*/ 4 w 14"/>
                        <a:gd name="T29" fmla="*/ 20 h 21"/>
                        <a:gd name="T30" fmla="*/ 4 w 14"/>
                        <a:gd name="T31" fmla="*/ 18 h 21"/>
                        <a:gd name="T32" fmla="*/ 5 w 14"/>
                        <a:gd name="T33" fmla="*/ 17 h 21"/>
                        <a:gd name="T34" fmla="*/ 6 w 14"/>
                        <a:gd name="T35" fmla="*/ 16 h 21"/>
                        <a:gd name="T36" fmla="*/ 8 w 14"/>
                        <a:gd name="T37" fmla="*/ 16 h 21"/>
                        <a:gd name="T38" fmla="*/ 10 w 14"/>
                        <a:gd name="T39" fmla="*/ 14 h 21"/>
                        <a:gd name="T40" fmla="*/ 11 w 14"/>
                        <a:gd name="T41" fmla="*/ 12 h 21"/>
                        <a:gd name="T42" fmla="*/ 10 w 14"/>
                        <a:gd name="T43" fmla="*/ 12 h 21"/>
                        <a:gd name="T44" fmla="*/ 10 w 14"/>
                        <a:gd name="T45" fmla="*/ 10 h 21"/>
                        <a:gd name="T46" fmla="*/ 11 w 14"/>
                        <a:gd name="T47" fmla="*/ 8 h 21"/>
                        <a:gd name="T48" fmla="*/ 12 w 14"/>
                        <a:gd name="T49" fmla="*/ 8 h 21"/>
                        <a:gd name="T50" fmla="*/ 14 w 14"/>
                        <a:gd name="T51" fmla="*/ 7 h 21"/>
                        <a:gd name="T52" fmla="*/ 13 w 14"/>
                        <a:gd name="T53" fmla="*/ 7 h 21"/>
                        <a:gd name="T54" fmla="*/ 12 w 14"/>
                        <a:gd name="T55" fmla="*/ 6 h 21"/>
                        <a:gd name="T56" fmla="*/ 13 w 14"/>
                        <a:gd name="T5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21">
                          <a:moveTo>
                            <a:pt x="13" y="0"/>
                          </a:moveTo>
                          <a:lnTo>
                            <a:pt x="11" y="0"/>
                          </a:lnTo>
                          <a:lnTo>
                            <a:pt x="8" y="2"/>
                          </a:lnTo>
                          <a:lnTo>
                            <a:pt x="4" y="6"/>
                          </a:lnTo>
                          <a:lnTo>
                            <a:pt x="4" y="7"/>
                          </a:lnTo>
                          <a:lnTo>
                            <a:pt x="4" y="8"/>
                          </a:lnTo>
                          <a:lnTo>
                            <a:pt x="3" y="9"/>
                          </a:lnTo>
                          <a:lnTo>
                            <a:pt x="1" y="7"/>
                          </a:lnTo>
                          <a:lnTo>
                            <a:pt x="0" y="10"/>
                          </a:lnTo>
                          <a:lnTo>
                            <a:pt x="0" y="14"/>
                          </a:lnTo>
                          <a:lnTo>
                            <a:pt x="2" y="17"/>
                          </a:lnTo>
                          <a:lnTo>
                            <a:pt x="0" y="19"/>
                          </a:lnTo>
                          <a:lnTo>
                            <a:pt x="0" y="19"/>
                          </a:lnTo>
                          <a:lnTo>
                            <a:pt x="1" y="21"/>
                          </a:lnTo>
                          <a:lnTo>
                            <a:pt x="4" y="20"/>
                          </a:lnTo>
                          <a:lnTo>
                            <a:pt x="4" y="18"/>
                          </a:lnTo>
                          <a:lnTo>
                            <a:pt x="5" y="17"/>
                          </a:lnTo>
                          <a:lnTo>
                            <a:pt x="6" y="16"/>
                          </a:lnTo>
                          <a:lnTo>
                            <a:pt x="8" y="16"/>
                          </a:lnTo>
                          <a:lnTo>
                            <a:pt x="10" y="14"/>
                          </a:lnTo>
                          <a:lnTo>
                            <a:pt x="11" y="12"/>
                          </a:lnTo>
                          <a:lnTo>
                            <a:pt x="10" y="12"/>
                          </a:lnTo>
                          <a:lnTo>
                            <a:pt x="10" y="10"/>
                          </a:lnTo>
                          <a:lnTo>
                            <a:pt x="11" y="8"/>
                          </a:lnTo>
                          <a:lnTo>
                            <a:pt x="12" y="8"/>
                          </a:lnTo>
                          <a:lnTo>
                            <a:pt x="14" y="7"/>
                          </a:lnTo>
                          <a:lnTo>
                            <a:pt x="13" y="7"/>
                          </a:lnTo>
                          <a:lnTo>
                            <a:pt x="12" y="6"/>
                          </a:lnTo>
                          <a:lnTo>
                            <a:pt x="1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4" name="Freeform 592">
                      <a:extLst>
                        <a:ext uri="{FF2B5EF4-FFF2-40B4-BE49-F238E27FC236}">
                          <a16:creationId xmlns:a16="http://schemas.microsoft.com/office/drawing/2014/main" id="{FCEE9334-491E-4AED-91C5-4A6C485AE6F3}"/>
                        </a:ext>
                      </a:extLst>
                    </p:cNvPr>
                    <p:cNvSpPr>
                      <a:spLocks/>
                    </p:cNvSpPr>
                    <p:nvPr/>
                  </p:nvSpPr>
                  <p:spPr bwMode="gray">
                    <a:xfrm>
                      <a:off x="5308638" y="3419597"/>
                      <a:ext cx="9147" cy="5226"/>
                    </a:xfrm>
                    <a:custGeom>
                      <a:avLst/>
                      <a:gdLst>
                        <a:gd name="T0" fmla="*/ 6 w 7"/>
                        <a:gd name="T1" fmla="*/ 1 h 4"/>
                        <a:gd name="T2" fmla="*/ 7 w 7"/>
                        <a:gd name="T3" fmla="*/ 1 h 4"/>
                        <a:gd name="T4" fmla="*/ 5 w 7"/>
                        <a:gd name="T5" fmla="*/ 0 h 4"/>
                        <a:gd name="T6" fmla="*/ 0 w 7"/>
                        <a:gd name="T7" fmla="*/ 1 h 4"/>
                        <a:gd name="T8" fmla="*/ 0 w 7"/>
                        <a:gd name="T9" fmla="*/ 2 h 4"/>
                        <a:gd name="T10" fmla="*/ 2 w 7"/>
                        <a:gd name="T11" fmla="*/ 4 h 4"/>
                        <a:gd name="T12" fmla="*/ 6 w 7"/>
                        <a:gd name="T13" fmla="*/ 4 h 4"/>
                        <a:gd name="T14" fmla="*/ 6 w 7"/>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6" y="1"/>
                          </a:moveTo>
                          <a:lnTo>
                            <a:pt x="7" y="1"/>
                          </a:lnTo>
                          <a:lnTo>
                            <a:pt x="5" y="0"/>
                          </a:lnTo>
                          <a:lnTo>
                            <a:pt x="0" y="1"/>
                          </a:lnTo>
                          <a:lnTo>
                            <a:pt x="0" y="2"/>
                          </a:lnTo>
                          <a:lnTo>
                            <a:pt x="2" y="4"/>
                          </a:lnTo>
                          <a:lnTo>
                            <a:pt x="6" y="4"/>
                          </a:lnTo>
                          <a:lnTo>
                            <a:pt x="6"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5" name="Freeform 593">
                      <a:extLst>
                        <a:ext uri="{FF2B5EF4-FFF2-40B4-BE49-F238E27FC236}">
                          <a16:creationId xmlns:a16="http://schemas.microsoft.com/office/drawing/2014/main" id="{FB02B67F-1EDD-45AF-AEBC-B45C66E322B5}"/>
                        </a:ext>
                      </a:extLst>
                    </p:cNvPr>
                    <p:cNvSpPr>
                      <a:spLocks/>
                    </p:cNvSpPr>
                    <p:nvPr/>
                  </p:nvSpPr>
                  <p:spPr bwMode="gray">
                    <a:xfrm>
                      <a:off x="5394881" y="3359488"/>
                      <a:ext cx="13067" cy="10454"/>
                    </a:xfrm>
                    <a:custGeom>
                      <a:avLst/>
                      <a:gdLst>
                        <a:gd name="T0" fmla="*/ 10 w 10"/>
                        <a:gd name="T1" fmla="*/ 7 h 8"/>
                        <a:gd name="T2" fmla="*/ 10 w 10"/>
                        <a:gd name="T3" fmla="*/ 6 h 8"/>
                        <a:gd name="T4" fmla="*/ 9 w 10"/>
                        <a:gd name="T5" fmla="*/ 6 h 8"/>
                        <a:gd name="T6" fmla="*/ 4 w 10"/>
                        <a:gd name="T7" fmla="*/ 5 h 8"/>
                        <a:gd name="T8" fmla="*/ 4 w 10"/>
                        <a:gd name="T9" fmla="*/ 3 h 8"/>
                        <a:gd name="T10" fmla="*/ 2 w 10"/>
                        <a:gd name="T11" fmla="*/ 0 h 8"/>
                        <a:gd name="T12" fmla="*/ 1 w 10"/>
                        <a:gd name="T13" fmla="*/ 0 h 8"/>
                        <a:gd name="T14" fmla="*/ 0 w 10"/>
                        <a:gd name="T15" fmla="*/ 3 h 8"/>
                        <a:gd name="T16" fmla="*/ 0 w 10"/>
                        <a:gd name="T17" fmla="*/ 6 h 8"/>
                        <a:gd name="T18" fmla="*/ 2 w 10"/>
                        <a:gd name="T19" fmla="*/ 7 h 8"/>
                        <a:gd name="T20" fmla="*/ 6 w 10"/>
                        <a:gd name="T21" fmla="*/ 7 h 8"/>
                        <a:gd name="T22" fmla="*/ 9 w 10"/>
                        <a:gd name="T23" fmla="*/ 8 h 8"/>
                        <a:gd name="T24" fmla="*/ 10 w 10"/>
                        <a:gd name="T25"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10" y="7"/>
                          </a:moveTo>
                          <a:lnTo>
                            <a:pt x="10" y="6"/>
                          </a:lnTo>
                          <a:lnTo>
                            <a:pt x="9" y="6"/>
                          </a:lnTo>
                          <a:lnTo>
                            <a:pt x="4" y="5"/>
                          </a:lnTo>
                          <a:lnTo>
                            <a:pt x="4" y="3"/>
                          </a:lnTo>
                          <a:lnTo>
                            <a:pt x="2" y="0"/>
                          </a:lnTo>
                          <a:lnTo>
                            <a:pt x="1" y="0"/>
                          </a:lnTo>
                          <a:lnTo>
                            <a:pt x="0" y="3"/>
                          </a:lnTo>
                          <a:lnTo>
                            <a:pt x="0" y="6"/>
                          </a:lnTo>
                          <a:lnTo>
                            <a:pt x="2" y="7"/>
                          </a:lnTo>
                          <a:lnTo>
                            <a:pt x="6" y="7"/>
                          </a:lnTo>
                          <a:lnTo>
                            <a:pt x="9" y="8"/>
                          </a:lnTo>
                          <a:lnTo>
                            <a:pt x="10"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6" name="Freeform 594">
                      <a:extLst>
                        <a:ext uri="{FF2B5EF4-FFF2-40B4-BE49-F238E27FC236}">
                          <a16:creationId xmlns:a16="http://schemas.microsoft.com/office/drawing/2014/main" id="{5392A22E-660E-4940-B52C-E5339EE5E5D5}"/>
                        </a:ext>
                      </a:extLst>
                    </p:cNvPr>
                    <p:cNvSpPr>
                      <a:spLocks/>
                    </p:cNvSpPr>
                    <p:nvPr/>
                  </p:nvSpPr>
                  <p:spPr bwMode="gray">
                    <a:xfrm>
                      <a:off x="5393575" y="3369942"/>
                      <a:ext cx="5226" cy="3920"/>
                    </a:xfrm>
                    <a:custGeom>
                      <a:avLst/>
                      <a:gdLst>
                        <a:gd name="T0" fmla="*/ 4 w 4"/>
                        <a:gd name="T1" fmla="*/ 3 h 3"/>
                        <a:gd name="T2" fmla="*/ 4 w 4"/>
                        <a:gd name="T3" fmla="*/ 1 h 3"/>
                        <a:gd name="T4" fmla="*/ 2 w 4"/>
                        <a:gd name="T5" fmla="*/ 0 h 3"/>
                        <a:gd name="T6" fmla="*/ 1 w 4"/>
                        <a:gd name="T7" fmla="*/ 0 h 3"/>
                        <a:gd name="T8" fmla="*/ 0 w 4"/>
                        <a:gd name="T9" fmla="*/ 0 h 3"/>
                        <a:gd name="T10" fmla="*/ 0 w 4"/>
                        <a:gd name="T11" fmla="*/ 2 h 3"/>
                        <a:gd name="T12" fmla="*/ 1 w 4"/>
                        <a:gd name="T13" fmla="*/ 3 h 3"/>
                        <a:gd name="T14" fmla="*/ 4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4" y="3"/>
                          </a:moveTo>
                          <a:lnTo>
                            <a:pt x="4" y="1"/>
                          </a:lnTo>
                          <a:lnTo>
                            <a:pt x="2" y="0"/>
                          </a:lnTo>
                          <a:lnTo>
                            <a:pt x="1" y="0"/>
                          </a:lnTo>
                          <a:lnTo>
                            <a:pt x="0" y="0"/>
                          </a:lnTo>
                          <a:lnTo>
                            <a:pt x="0" y="2"/>
                          </a:lnTo>
                          <a:lnTo>
                            <a:pt x="1" y="3"/>
                          </a:lnTo>
                          <a:lnTo>
                            <a:pt x="4"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7" name="Freeform 595">
                      <a:extLst>
                        <a:ext uri="{FF2B5EF4-FFF2-40B4-BE49-F238E27FC236}">
                          <a16:creationId xmlns:a16="http://schemas.microsoft.com/office/drawing/2014/main" id="{98287726-5679-496E-A311-3B124EBA5284}"/>
                        </a:ext>
                      </a:extLst>
                    </p:cNvPr>
                    <p:cNvSpPr>
                      <a:spLocks/>
                    </p:cNvSpPr>
                    <p:nvPr/>
                  </p:nvSpPr>
                  <p:spPr bwMode="gray">
                    <a:xfrm>
                      <a:off x="5337385" y="3381702"/>
                      <a:ext cx="162034" cy="307079"/>
                    </a:xfrm>
                    <a:custGeom>
                      <a:avLst/>
                      <a:gdLst>
                        <a:gd name="T0" fmla="*/ 66 w 124"/>
                        <a:gd name="T1" fmla="*/ 220 h 235"/>
                        <a:gd name="T2" fmla="*/ 75 w 124"/>
                        <a:gd name="T3" fmla="*/ 213 h 235"/>
                        <a:gd name="T4" fmla="*/ 95 w 124"/>
                        <a:gd name="T5" fmla="*/ 215 h 235"/>
                        <a:gd name="T6" fmla="*/ 119 w 124"/>
                        <a:gd name="T7" fmla="*/ 202 h 235"/>
                        <a:gd name="T8" fmla="*/ 110 w 124"/>
                        <a:gd name="T9" fmla="*/ 194 h 235"/>
                        <a:gd name="T10" fmla="*/ 114 w 124"/>
                        <a:gd name="T11" fmla="*/ 190 h 235"/>
                        <a:gd name="T12" fmla="*/ 122 w 124"/>
                        <a:gd name="T13" fmla="*/ 181 h 235"/>
                        <a:gd name="T14" fmla="*/ 116 w 124"/>
                        <a:gd name="T15" fmla="*/ 160 h 235"/>
                        <a:gd name="T16" fmla="*/ 97 w 124"/>
                        <a:gd name="T17" fmla="*/ 163 h 235"/>
                        <a:gd name="T18" fmla="*/ 98 w 124"/>
                        <a:gd name="T19" fmla="*/ 146 h 235"/>
                        <a:gd name="T20" fmla="*/ 100 w 124"/>
                        <a:gd name="T21" fmla="*/ 142 h 235"/>
                        <a:gd name="T22" fmla="*/ 91 w 124"/>
                        <a:gd name="T23" fmla="*/ 125 h 235"/>
                        <a:gd name="T24" fmla="*/ 78 w 124"/>
                        <a:gd name="T25" fmla="*/ 111 h 235"/>
                        <a:gd name="T26" fmla="*/ 66 w 124"/>
                        <a:gd name="T27" fmla="*/ 85 h 235"/>
                        <a:gd name="T28" fmla="*/ 45 w 124"/>
                        <a:gd name="T29" fmla="*/ 77 h 235"/>
                        <a:gd name="T30" fmla="*/ 52 w 124"/>
                        <a:gd name="T31" fmla="*/ 66 h 235"/>
                        <a:gd name="T32" fmla="*/ 57 w 124"/>
                        <a:gd name="T33" fmla="*/ 58 h 235"/>
                        <a:gd name="T34" fmla="*/ 68 w 124"/>
                        <a:gd name="T35" fmla="*/ 32 h 235"/>
                        <a:gd name="T36" fmla="*/ 45 w 124"/>
                        <a:gd name="T37" fmla="*/ 28 h 235"/>
                        <a:gd name="T38" fmla="*/ 29 w 124"/>
                        <a:gd name="T39" fmla="*/ 30 h 235"/>
                        <a:gd name="T40" fmla="*/ 32 w 124"/>
                        <a:gd name="T41" fmla="*/ 22 h 235"/>
                        <a:gd name="T42" fmla="*/ 44 w 124"/>
                        <a:gd name="T43" fmla="*/ 0 h 235"/>
                        <a:gd name="T44" fmla="*/ 22 w 124"/>
                        <a:gd name="T45" fmla="*/ 2 h 235"/>
                        <a:gd name="T46" fmla="*/ 11 w 124"/>
                        <a:gd name="T47" fmla="*/ 17 h 235"/>
                        <a:gd name="T48" fmla="*/ 8 w 124"/>
                        <a:gd name="T49" fmla="*/ 33 h 235"/>
                        <a:gd name="T50" fmla="*/ 10 w 124"/>
                        <a:gd name="T51" fmla="*/ 38 h 235"/>
                        <a:gd name="T52" fmla="*/ 8 w 124"/>
                        <a:gd name="T53" fmla="*/ 46 h 235"/>
                        <a:gd name="T54" fmla="*/ 1 w 124"/>
                        <a:gd name="T55" fmla="*/ 56 h 235"/>
                        <a:gd name="T56" fmla="*/ 10 w 124"/>
                        <a:gd name="T57" fmla="*/ 62 h 235"/>
                        <a:gd name="T58" fmla="*/ 9 w 124"/>
                        <a:gd name="T59" fmla="*/ 73 h 235"/>
                        <a:gd name="T60" fmla="*/ 10 w 124"/>
                        <a:gd name="T61" fmla="*/ 82 h 235"/>
                        <a:gd name="T62" fmla="*/ 9 w 124"/>
                        <a:gd name="T63" fmla="*/ 95 h 235"/>
                        <a:gd name="T64" fmla="*/ 16 w 124"/>
                        <a:gd name="T65" fmla="*/ 71 h 235"/>
                        <a:gd name="T66" fmla="*/ 15 w 124"/>
                        <a:gd name="T67" fmla="*/ 79 h 235"/>
                        <a:gd name="T68" fmla="*/ 23 w 124"/>
                        <a:gd name="T69" fmla="*/ 78 h 235"/>
                        <a:gd name="T70" fmla="*/ 22 w 124"/>
                        <a:gd name="T71" fmla="*/ 89 h 235"/>
                        <a:gd name="T72" fmla="*/ 18 w 124"/>
                        <a:gd name="T73" fmla="*/ 107 h 235"/>
                        <a:gd name="T74" fmla="*/ 19 w 124"/>
                        <a:gd name="T75" fmla="*/ 111 h 235"/>
                        <a:gd name="T76" fmla="*/ 28 w 124"/>
                        <a:gd name="T77" fmla="*/ 110 h 235"/>
                        <a:gd name="T78" fmla="*/ 47 w 124"/>
                        <a:gd name="T79" fmla="*/ 107 h 235"/>
                        <a:gd name="T80" fmla="*/ 42 w 124"/>
                        <a:gd name="T81" fmla="*/ 124 h 235"/>
                        <a:gd name="T82" fmla="*/ 52 w 124"/>
                        <a:gd name="T83" fmla="*/ 126 h 235"/>
                        <a:gd name="T84" fmla="*/ 52 w 124"/>
                        <a:gd name="T85" fmla="*/ 139 h 235"/>
                        <a:gd name="T86" fmla="*/ 49 w 124"/>
                        <a:gd name="T87" fmla="*/ 151 h 235"/>
                        <a:gd name="T88" fmla="*/ 28 w 124"/>
                        <a:gd name="T89" fmla="*/ 161 h 235"/>
                        <a:gd name="T90" fmla="*/ 31 w 124"/>
                        <a:gd name="T91" fmla="*/ 177 h 235"/>
                        <a:gd name="T92" fmla="*/ 17 w 124"/>
                        <a:gd name="T93" fmla="*/ 194 h 235"/>
                        <a:gd name="T94" fmla="*/ 28 w 124"/>
                        <a:gd name="T95" fmla="*/ 194 h 235"/>
                        <a:gd name="T96" fmla="*/ 41 w 124"/>
                        <a:gd name="T97" fmla="*/ 199 h 235"/>
                        <a:gd name="T98" fmla="*/ 56 w 124"/>
                        <a:gd name="T99" fmla="*/ 192 h 235"/>
                        <a:gd name="T100" fmla="*/ 45 w 124"/>
                        <a:gd name="T101" fmla="*/ 205 h 235"/>
                        <a:gd name="T102" fmla="*/ 14 w 124"/>
                        <a:gd name="T103" fmla="*/ 228 h 235"/>
                        <a:gd name="T104" fmla="*/ 13 w 124"/>
                        <a:gd name="T105" fmla="*/ 234 h 235"/>
                        <a:gd name="T106" fmla="*/ 22 w 124"/>
                        <a:gd name="T107" fmla="*/ 226 h 235"/>
                        <a:gd name="T108" fmla="*/ 43 w 124"/>
                        <a:gd name="T109"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35">
                          <a:moveTo>
                            <a:pt x="57" y="222"/>
                          </a:moveTo>
                          <a:lnTo>
                            <a:pt x="58" y="222"/>
                          </a:lnTo>
                          <a:lnTo>
                            <a:pt x="59" y="220"/>
                          </a:lnTo>
                          <a:lnTo>
                            <a:pt x="61" y="219"/>
                          </a:lnTo>
                          <a:lnTo>
                            <a:pt x="65" y="220"/>
                          </a:lnTo>
                          <a:lnTo>
                            <a:pt x="66" y="220"/>
                          </a:lnTo>
                          <a:lnTo>
                            <a:pt x="65" y="218"/>
                          </a:lnTo>
                          <a:lnTo>
                            <a:pt x="73" y="218"/>
                          </a:lnTo>
                          <a:lnTo>
                            <a:pt x="73" y="216"/>
                          </a:lnTo>
                          <a:lnTo>
                            <a:pt x="75" y="216"/>
                          </a:lnTo>
                          <a:lnTo>
                            <a:pt x="75" y="214"/>
                          </a:lnTo>
                          <a:lnTo>
                            <a:pt x="75" y="213"/>
                          </a:lnTo>
                          <a:lnTo>
                            <a:pt x="77" y="214"/>
                          </a:lnTo>
                          <a:lnTo>
                            <a:pt x="79" y="215"/>
                          </a:lnTo>
                          <a:lnTo>
                            <a:pt x="82" y="214"/>
                          </a:lnTo>
                          <a:lnTo>
                            <a:pt x="82" y="215"/>
                          </a:lnTo>
                          <a:lnTo>
                            <a:pt x="84" y="216"/>
                          </a:lnTo>
                          <a:lnTo>
                            <a:pt x="95" y="215"/>
                          </a:lnTo>
                          <a:lnTo>
                            <a:pt x="99" y="215"/>
                          </a:lnTo>
                          <a:lnTo>
                            <a:pt x="112" y="211"/>
                          </a:lnTo>
                          <a:lnTo>
                            <a:pt x="113" y="210"/>
                          </a:lnTo>
                          <a:lnTo>
                            <a:pt x="119" y="206"/>
                          </a:lnTo>
                          <a:lnTo>
                            <a:pt x="120" y="203"/>
                          </a:lnTo>
                          <a:lnTo>
                            <a:pt x="119" y="202"/>
                          </a:lnTo>
                          <a:lnTo>
                            <a:pt x="112" y="202"/>
                          </a:lnTo>
                          <a:lnTo>
                            <a:pt x="108" y="201"/>
                          </a:lnTo>
                          <a:lnTo>
                            <a:pt x="108" y="199"/>
                          </a:lnTo>
                          <a:lnTo>
                            <a:pt x="107" y="197"/>
                          </a:lnTo>
                          <a:lnTo>
                            <a:pt x="110" y="196"/>
                          </a:lnTo>
                          <a:lnTo>
                            <a:pt x="110" y="194"/>
                          </a:lnTo>
                          <a:lnTo>
                            <a:pt x="112" y="193"/>
                          </a:lnTo>
                          <a:lnTo>
                            <a:pt x="111" y="192"/>
                          </a:lnTo>
                          <a:lnTo>
                            <a:pt x="109" y="191"/>
                          </a:lnTo>
                          <a:lnTo>
                            <a:pt x="111" y="190"/>
                          </a:lnTo>
                          <a:lnTo>
                            <a:pt x="113" y="189"/>
                          </a:lnTo>
                          <a:lnTo>
                            <a:pt x="114" y="190"/>
                          </a:lnTo>
                          <a:lnTo>
                            <a:pt x="117" y="189"/>
                          </a:lnTo>
                          <a:lnTo>
                            <a:pt x="117" y="188"/>
                          </a:lnTo>
                          <a:lnTo>
                            <a:pt x="117" y="185"/>
                          </a:lnTo>
                          <a:lnTo>
                            <a:pt x="118" y="185"/>
                          </a:lnTo>
                          <a:lnTo>
                            <a:pt x="120" y="184"/>
                          </a:lnTo>
                          <a:lnTo>
                            <a:pt x="122" y="181"/>
                          </a:lnTo>
                          <a:lnTo>
                            <a:pt x="124" y="175"/>
                          </a:lnTo>
                          <a:lnTo>
                            <a:pt x="124" y="171"/>
                          </a:lnTo>
                          <a:lnTo>
                            <a:pt x="124" y="166"/>
                          </a:lnTo>
                          <a:lnTo>
                            <a:pt x="121" y="163"/>
                          </a:lnTo>
                          <a:lnTo>
                            <a:pt x="118" y="161"/>
                          </a:lnTo>
                          <a:lnTo>
                            <a:pt x="116" y="160"/>
                          </a:lnTo>
                          <a:lnTo>
                            <a:pt x="112" y="160"/>
                          </a:lnTo>
                          <a:lnTo>
                            <a:pt x="105" y="161"/>
                          </a:lnTo>
                          <a:lnTo>
                            <a:pt x="103" y="165"/>
                          </a:lnTo>
                          <a:lnTo>
                            <a:pt x="101" y="164"/>
                          </a:lnTo>
                          <a:lnTo>
                            <a:pt x="99" y="163"/>
                          </a:lnTo>
                          <a:lnTo>
                            <a:pt x="97" y="163"/>
                          </a:lnTo>
                          <a:lnTo>
                            <a:pt x="99" y="160"/>
                          </a:lnTo>
                          <a:lnTo>
                            <a:pt x="102" y="156"/>
                          </a:lnTo>
                          <a:lnTo>
                            <a:pt x="103" y="154"/>
                          </a:lnTo>
                          <a:lnTo>
                            <a:pt x="103" y="151"/>
                          </a:lnTo>
                          <a:lnTo>
                            <a:pt x="100" y="147"/>
                          </a:lnTo>
                          <a:lnTo>
                            <a:pt x="98" y="146"/>
                          </a:lnTo>
                          <a:lnTo>
                            <a:pt x="97" y="145"/>
                          </a:lnTo>
                          <a:lnTo>
                            <a:pt x="96" y="143"/>
                          </a:lnTo>
                          <a:lnTo>
                            <a:pt x="92" y="140"/>
                          </a:lnTo>
                          <a:lnTo>
                            <a:pt x="93" y="139"/>
                          </a:lnTo>
                          <a:lnTo>
                            <a:pt x="96" y="142"/>
                          </a:lnTo>
                          <a:lnTo>
                            <a:pt x="100" y="142"/>
                          </a:lnTo>
                          <a:lnTo>
                            <a:pt x="100" y="142"/>
                          </a:lnTo>
                          <a:lnTo>
                            <a:pt x="99" y="138"/>
                          </a:lnTo>
                          <a:lnTo>
                            <a:pt x="97" y="136"/>
                          </a:lnTo>
                          <a:lnTo>
                            <a:pt x="95" y="133"/>
                          </a:lnTo>
                          <a:lnTo>
                            <a:pt x="94" y="128"/>
                          </a:lnTo>
                          <a:lnTo>
                            <a:pt x="91" y="125"/>
                          </a:lnTo>
                          <a:lnTo>
                            <a:pt x="90" y="122"/>
                          </a:lnTo>
                          <a:lnTo>
                            <a:pt x="87" y="118"/>
                          </a:lnTo>
                          <a:lnTo>
                            <a:pt x="84" y="117"/>
                          </a:lnTo>
                          <a:lnTo>
                            <a:pt x="80" y="116"/>
                          </a:lnTo>
                          <a:lnTo>
                            <a:pt x="79" y="115"/>
                          </a:lnTo>
                          <a:lnTo>
                            <a:pt x="78" y="111"/>
                          </a:lnTo>
                          <a:lnTo>
                            <a:pt x="75" y="108"/>
                          </a:lnTo>
                          <a:lnTo>
                            <a:pt x="74" y="104"/>
                          </a:lnTo>
                          <a:lnTo>
                            <a:pt x="73" y="101"/>
                          </a:lnTo>
                          <a:lnTo>
                            <a:pt x="72" y="90"/>
                          </a:lnTo>
                          <a:lnTo>
                            <a:pt x="69" y="88"/>
                          </a:lnTo>
                          <a:lnTo>
                            <a:pt x="66" y="85"/>
                          </a:lnTo>
                          <a:lnTo>
                            <a:pt x="64" y="81"/>
                          </a:lnTo>
                          <a:lnTo>
                            <a:pt x="56" y="77"/>
                          </a:lnTo>
                          <a:lnTo>
                            <a:pt x="54" y="76"/>
                          </a:lnTo>
                          <a:lnTo>
                            <a:pt x="49" y="78"/>
                          </a:lnTo>
                          <a:lnTo>
                            <a:pt x="45" y="77"/>
                          </a:lnTo>
                          <a:lnTo>
                            <a:pt x="45" y="77"/>
                          </a:lnTo>
                          <a:lnTo>
                            <a:pt x="45" y="74"/>
                          </a:lnTo>
                          <a:lnTo>
                            <a:pt x="47" y="73"/>
                          </a:lnTo>
                          <a:lnTo>
                            <a:pt x="50" y="72"/>
                          </a:lnTo>
                          <a:lnTo>
                            <a:pt x="53" y="72"/>
                          </a:lnTo>
                          <a:lnTo>
                            <a:pt x="56" y="71"/>
                          </a:lnTo>
                          <a:lnTo>
                            <a:pt x="52" y="66"/>
                          </a:lnTo>
                          <a:lnTo>
                            <a:pt x="51" y="65"/>
                          </a:lnTo>
                          <a:lnTo>
                            <a:pt x="51" y="64"/>
                          </a:lnTo>
                          <a:lnTo>
                            <a:pt x="53" y="64"/>
                          </a:lnTo>
                          <a:lnTo>
                            <a:pt x="55" y="63"/>
                          </a:lnTo>
                          <a:lnTo>
                            <a:pt x="57" y="60"/>
                          </a:lnTo>
                          <a:lnTo>
                            <a:pt x="57" y="58"/>
                          </a:lnTo>
                          <a:lnTo>
                            <a:pt x="61" y="52"/>
                          </a:lnTo>
                          <a:lnTo>
                            <a:pt x="62" y="50"/>
                          </a:lnTo>
                          <a:lnTo>
                            <a:pt x="63" y="46"/>
                          </a:lnTo>
                          <a:lnTo>
                            <a:pt x="64" y="42"/>
                          </a:lnTo>
                          <a:lnTo>
                            <a:pt x="68" y="37"/>
                          </a:lnTo>
                          <a:lnTo>
                            <a:pt x="68" y="32"/>
                          </a:lnTo>
                          <a:lnTo>
                            <a:pt x="66" y="29"/>
                          </a:lnTo>
                          <a:lnTo>
                            <a:pt x="62" y="29"/>
                          </a:lnTo>
                          <a:lnTo>
                            <a:pt x="58" y="29"/>
                          </a:lnTo>
                          <a:lnTo>
                            <a:pt x="52" y="28"/>
                          </a:lnTo>
                          <a:lnTo>
                            <a:pt x="48" y="29"/>
                          </a:lnTo>
                          <a:lnTo>
                            <a:pt x="45" y="28"/>
                          </a:lnTo>
                          <a:lnTo>
                            <a:pt x="34" y="32"/>
                          </a:lnTo>
                          <a:lnTo>
                            <a:pt x="32" y="33"/>
                          </a:lnTo>
                          <a:lnTo>
                            <a:pt x="31" y="32"/>
                          </a:lnTo>
                          <a:lnTo>
                            <a:pt x="31" y="30"/>
                          </a:lnTo>
                          <a:lnTo>
                            <a:pt x="31" y="29"/>
                          </a:lnTo>
                          <a:lnTo>
                            <a:pt x="29" y="30"/>
                          </a:lnTo>
                          <a:lnTo>
                            <a:pt x="29" y="29"/>
                          </a:lnTo>
                          <a:lnTo>
                            <a:pt x="33" y="28"/>
                          </a:lnTo>
                          <a:lnTo>
                            <a:pt x="36" y="25"/>
                          </a:lnTo>
                          <a:lnTo>
                            <a:pt x="31" y="24"/>
                          </a:lnTo>
                          <a:lnTo>
                            <a:pt x="31" y="22"/>
                          </a:lnTo>
                          <a:lnTo>
                            <a:pt x="32" y="22"/>
                          </a:lnTo>
                          <a:lnTo>
                            <a:pt x="35" y="18"/>
                          </a:lnTo>
                          <a:lnTo>
                            <a:pt x="40" y="15"/>
                          </a:lnTo>
                          <a:lnTo>
                            <a:pt x="43" y="11"/>
                          </a:lnTo>
                          <a:lnTo>
                            <a:pt x="47" y="8"/>
                          </a:lnTo>
                          <a:lnTo>
                            <a:pt x="47" y="1"/>
                          </a:lnTo>
                          <a:lnTo>
                            <a:pt x="44" y="0"/>
                          </a:lnTo>
                          <a:lnTo>
                            <a:pt x="40" y="1"/>
                          </a:lnTo>
                          <a:lnTo>
                            <a:pt x="36" y="2"/>
                          </a:lnTo>
                          <a:lnTo>
                            <a:pt x="32" y="2"/>
                          </a:lnTo>
                          <a:lnTo>
                            <a:pt x="28" y="3"/>
                          </a:lnTo>
                          <a:lnTo>
                            <a:pt x="27" y="3"/>
                          </a:lnTo>
                          <a:lnTo>
                            <a:pt x="22" y="2"/>
                          </a:lnTo>
                          <a:lnTo>
                            <a:pt x="19" y="2"/>
                          </a:lnTo>
                          <a:lnTo>
                            <a:pt x="16" y="7"/>
                          </a:lnTo>
                          <a:lnTo>
                            <a:pt x="15" y="12"/>
                          </a:lnTo>
                          <a:lnTo>
                            <a:pt x="12" y="12"/>
                          </a:lnTo>
                          <a:lnTo>
                            <a:pt x="13" y="16"/>
                          </a:lnTo>
                          <a:lnTo>
                            <a:pt x="11" y="17"/>
                          </a:lnTo>
                          <a:lnTo>
                            <a:pt x="12" y="18"/>
                          </a:lnTo>
                          <a:lnTo>
                            <a:pt x="14" y="21"/>
                          </a:lnTo>
                          <a:lnTo>
                            <a:pt x="6" y="25"/>
                          </a:lnTo>
                          <a:lnTo>
                            <a:pt x="6" y="31"/>
                          </a:lnTo>
                          <a:lnTo>
                            <a:pt x="8" y="33"/>
                          </a:lnTo>
                          <a:lnTo>
                            <a:pt x="8" y="33"/>
                          </a:lnTo>
                          <a:lnTo>
                            <a:pt x="5" y="33"/>
                          </a:lnTo>
                          <a:lnTo>
                            <a:pt x="5" y="33"/>
                          </a:lnTo>
                          <a:lnTo>
                            <a:pt x="5" y="37"/>
                          </a:lnTo>
                          <a:lnTo>
                            <a:pt x="6" y="38"/>
                          </a:lnTo>
                          <a:lnTo>
                            <a:pt x="10" y="37"/>
                          </a:lnTo>
                          <a:lnTo>
                            <a:pt x="10" y="38"/>
                          </a:lnTo>
                          <a:lnTo>
                            <a:pt x="8" y="39"/>
                          </a:lnTo>
                          <a:lnTo>
                            <a:pt x="10" y="40"/>
                          </a:lnTo>
                          <a:lnTo>
                            <a:pt x="8" y="42"/>
                          </a:lnTo>
                          <a:lnTo>
                            <a:pt x="8" y="43"/>
                          </a:lnTo>
                          <a:lnTo>
                            <a:pt x="8" y="45"/>
                          </a:lnTo>
                          <a:lnTo>
                            <a:pt x="8" y="46"/>
                          </a:lnTo>
                          <a:lnTo>
                            <a:pt x="6" y="47"/>
                          </a:lnTo>
                          <a:lnTo>
                            <a:pt x="6" y="48"/>
                          </a:lnTo>
                          <a:lnTo>
                            <a:pt x="5" y="49"/>
                          </a:lnTo>
                          <a:lnTo>
                            <a:pt x="5" y="51"/>
                          </a:lnTo>
                          <a:lnTo>
                            <a:pt x="5" y="55"/>
                          </a:lnTo>
                          <a:lnTo>
                            <a:pt x="1" y="56"/>
                          </a:lnTo>
                          <a:lnTo>
                            <a:pt x="0" y="57"/>
                          </a:lnTo>
                          <a:lnTo>
                            <a:pt x="0" y="58"/>
                          </a:lnTo>
                          <a:lnTo>
                            <a:pt x="3" y="58"/>
                          </a:lnTo>
                          <a:lnTo>
                            <a:pt x="4" y="61"/>
                          </a:lnTo>
                          <a:lnTo>
                            <a:pt x="7" y="64"/>
                          </a:lnTo>
                          <a:lnTo>
                            <a:pt x="10" y="62"/>
                          </a:lnTo>
                          <a:lnTo>
                            <a:pt x="13" y="59"/>
                          </a:lnTo>
                          <a:lnTo>
                            <a:pt x="13" y="59"/>
                          </a:lnTo>
                          <a:lnTo>
                            <a:pt x="13" y="59"/>
                          </a:lnTo>
                          <a:lnTo>
                            <a:pt x="13" y="61"/>
                          </a:lnTo>
                          <a:lnTo>
                            <a:pt x="10" y="70"/>
                          </a:lnTo>
                          <a:lnTo>
                            <a:pt x="9" y="73"/>
                          </a:lnTo>
                          <a:lnTo>
                            <a:pt x="9" y="74"/>
                          </a:lnTo>
                          <a:lnTo>
                            <a:pt x="8" y="76"/>
                          </a:lnTo>
                          <a:lnTo>
                            <a:pt x="8" y="79"/>
                          </a:lnTo>
                          <a:lnTo>
                            <a:pt x="8" y="82"/>
                          </a:lnTo>
                          <a:lnTo>
                            <a:pt x="9" y="81"/>
                          </a:lnTo>
                          <a:lnTo>
                            <a:pt x="10" y="82"/>
                          </a:lnTo>
                          <a:lnTo>
                            <a:pt x="10" y="84"/>
                          </a:lnTo>
                          <a:lnTo>
                            <a:pt x="8" y="89"/>
                          </a:lnTo>
                          <a:lnTo>
                            <a:pt x="6" y="95"/>
                          </a:lnTo>
                          <a:lnTo>
                            <a:pt x="6" y="97"/>
                          </a:lnTo>
                          <a:lnTo>
                            <a:pt x="8" y="97"/>
                          </a:lnTo>
                          <a:lnTo>
                            <a:pt x="9" y="95"/>
                          </a:lnTo>
                          <a:lnTo>
                            <a:pt x="9" y="91"/>
                          </a:lnTo>
                          <a:lnTo>
                            <a:pt x="13" y="84"/>
                          </a:lnTo>
                          <a:lnTo>
                            <a:pt x="12" y="80"/>
                          </a:lnTo>
                          <a:lnTo>
                            <a:pt x="12" y="78"/>
                          </a:lnTo>
                          <a:lnTo>
                            <a:pt x="11" y="77"/>
                          </a:lnTo>
                          <a:lnTo>
                            <a:pt x="16" y="71"/>
                          </a:lnTo>
                          <a:lnTo>
                            <a:pt x="15" y="73"/>
                          </a:lnTo>
                          <a:lnTo>
                            <a:pt x="13" y="78"/>
                          </a:lnTo>
                          <a:lnTo>
                            <a:pt x="13" y="81"/>
                          </a:lnTo>
                          <a:lnTo>
                            <a:pt x="14" y="80"/>
                          </a:lnTo>
                          <a:lnTo>
                            <a:pt x="15" y="80"/>
                          </a:lnTo>
                          <a:lnTo>
                            <a:pt x="15" y="79"/>
                          </a:lnTo>
                          <a:lnTo>
                            <a:pt x="16" y="78"/>
                          </a:lnTo>
                          <a:lnTo>
                            <a:pt x="18" y="80"/>
                          </a:lnTo>
                          <a:lnTo>
                            <a:pt x="18" y="79"/>
                          </a:lnTo>
                          <a:lnTo>
                            <a:pt x="18" y="75"/>
                          </a:lnTo>
                          <a:lnTo>
                            <a:pt x="21" y="77"/>
                          </a:lnTo>
                          <a:lnTo>
                            <a:pt x="23" y="78"/>
                          </a:lnTo>
                          <a:lnTo>
                            <a:pt x="21" y="79"/>
                          </a:lnTo>
                          <a:lnTo>
                            <a:pt x="21" y="80"/>
                          </a:lnTo>
                          <a:lnTo>
                            <a:pt x="20" y="82"/>
                          </a:lnTo>
                          <a:lnTo>
                            <a:pt x="20" y="86"/>
                          </a:lnTo>
                          <a:lnTo>
                            <a:pt x="21" y="87"/>
                          </a:lnTo>
                          <a:lnTo>
                            <a:pt x="22" y="89"/>
                          </a:lnTo>
                          <a:lnTo>
                            <a:pt x="23" y="92"/>
                          </a:lnTo>
                          <a:lnTo>
                            <a:pt x="21" y="94"/>
                          </a:lnTo>
                          <a:lnTo>
                            <a:pt x="20" y="98"/>
                          </a:lnTo>
                          <a:lnTo>
                            <a:pt x="18" y="102"/>
                          </a:lnTo>
                          <a:lnTo>
                            <a:pt x="17" y="104"/>
                          </a:lnTo>
                          <a:lnTo>
                            <a:pt x="18" y="107"/>
                          </a:lnTo>
                          <a:lnTo>
                            <a:pt x="15" y="106"/>
                          </a:lnTo>
                          <a:lnTo>
                            <a:pt x="15" y="107"/>
                          </a:lnTo>
                          <a:lnTo>
                            <a:pt x="17" y="114"/>
                          </a:lnTo>
                          <a:lnTo>
                            <a:pt x="18" y="115"/>
                          </a:lnTo>
                          <a:lnTo>
                            <a:pt x="19" y="115"/>
                          </a:lnTo>
                          <a:lnTo>
                            <a:pt x="19" y="111"/>
                          </a:lnTo>
                          <a:lnTo>
                            <a:pt x="19" y="110"/>
                          </a:lnTo>
                          <a:lnTo>
                            <a:pt x="21" y="110"/>
                          </a:lnTo>
                          <a:lnTo>
                            <a:pt x="25" y="113"/>
                          </a:lnTo>
                          <a:lnTo>
                            <a:pt x="27" y="114"/>
                          </a:lnTo>
                          <a:lnTo>
                            <a:pt x="28" y="112"/>
                          </a:lnTo>
                          <a:lnTo>
                            <a:pt x="28" y="110"/>
                          </a:lnTo>
                          <a:lnTo>
                            <a:pt x="35" y="110"/>
                          </a:lnTo>
                          <a:lnTo>
                            <a:pt x="39" y="108"/>
                          </a:lnTo>
                          <a:lnTo>
                            <a:pt x="40" y="107"/>
                          </a:lnTo>
                          <a:lnTo>
                            <a:pt x="42" y="106"/>
                          </a:lnTo>
                          <a:lnTo>
                            <a:pt x="48" y="107"/>
                          </a:lnTo>
                          <a:lnTo>
                            <a:pt x="47" y="107"/>
                          </a:lnTo>
                          <a:lnTo>
                            <a:pt x="46" y="107"/>
                          </a:lnTo>
                          <a:lnTo>
                            <a:pt x="43" y="110"/>
                          </a:lnTo>
                          <a:lnTo>
                            <a:pt x="40" y="117"/>
                          </a:lnTo>
                          <a:lnTo>
                            <a:pt x="39" y="119"/>
                          </a:lnTo>
                          <a:lnTo>
                            <a:pt x="40" y="121"/>
                          </a:lnTo>
                          <a:lnTo>
                            <a:pt x="42" y="124"/>
                          </a:lnTo>
                          <a:lnTo>
                            <a:pt x="43" y="127"/>
                          </a:lnTo>
                          <a:lnTo>
                            <a:pt x="43" y="127"/>
                          </a:lnTo>
                          <a:lnTo>
                            <a:pt x="44" y="126"/>
                          </a:lnTo>
                          <a:lnTo>
                            <a:pt x="46" y="130"/>
                          </a:lnTo>
                          <a:lnTo>
                            <a:pt x="50" y="128"/>
                          </a:lnTo>
                          <a:lnTo>
                            <a:pt x="52" y="126"/>
                          </a:lnTo>
                          <a:lnTo>
                            <a:pt x="53" y="127"/>
                          </a:lnTo>
                          <a:lnTo>
                            <a:pt x="52" y="128"/>
                          </a:lnTo>
                          <a:lnTo>
                            <a:pt x="52" y="133"/>
                          </a:lnTo>
                          <a:lnTo>
                            <a:pt x="51" y="135"/>
                          </a:lnTo>
                          <a:lnTo>
                            <a:pt x="49" y="138"/>
                          </a:lnTo>
                          <a:lnTo>
                            <a:pt x="52" y="139"/>
                          </a:lnTo>
                          <a:lnTo>
                            <a:pt x="51" y="141"/>
                          </a:lnTo>
                          <a:lnTo>
                            <a:pt x="49" y="146"/>
                          </a:lnTo>
                          <a:lnTo>
                            <a:pt x="50" y="147"/>
                          </a:lnTo>
                          <a:lnTo>
                            <a:pt x="51" y="148"/>
                          </a:lnTo>
                          <a:lnTo>
                            <a:pt x="50" y="149"/>
                          </a:lnTo>
                          <a:lnTo>
                            <a:pt x="49" y="151"/>
                          </a:lnTo>
                          <a:lnTo>
                            <a:pt x="38" y="150"/>
                          </a:lnTo>
                          <a:lnTo>
                            <a:pt x="34" y="153"/>
                          </a:lnTo>
                          <a:lnTo>
                            <a:pt x="30" y="156"/>
                          </a:lnTo>
                          <a:lnTo>
                            <a:pt x="23" y="163"/>
                          </a:lnTo>
                          <a:lnTo>
                            <a:pt x="25" y="164"/>
                          </a:lnTo>
                          <a:lnTo>
                            <a:pt x="28" y="161"/>
                          </a:lnTo>
                          <a:lnTo>
                            <a:pt x="32" y="160"/>
                          </a:lnTo>
                          <a:lnTo>
                            <a:pt x="32" y="163"/>
                          </a:lnTo>
                          <a:lnTo>
                            <a:pt x="32" y="169"/>
                          </a:lnTo>
                          <a:lnTo>
                            <a:pt x="32" y="170"/>
                          </a:lnTo>
                          <a:lnTo>
                            <a:pt x="35" y="171"/>
                          </a:lnTo>
                          <a:lnTo>
                            <a:pt x="31" y="177"/>
                          </a:lnTo>
                          <a:lnTo>
                            <a:pt x="23" y="184"/>
                          </a:lnTo>
                          <a:lnTo>
                            <a:pt x="14" y="188"/>
                          </a:lnTo>
                          <a:lnTo>
                            <a:pt x="14" y="189"/>
                          </a:lnTo>
                          <a:lnTo>
                            <a:pt x="15" y="191"/>
                          </a:lnTo>
                          <a:lnTo>
                            <a:pt x="17" y="194"/>
                          </a:lnTo>
                          <a:lnTo>
                            <a:pt x="17" y="194"/>
                          </a:lnTo>
                          <a:lnTo>
                            <a:pt x="19" y="195"/>
                          </a:lnTo>
                          <a:lnTo>
                            <a:pt x="21" y="194"/>
                          </a:lnTo>
                          <a:lnTo>
                            <a:pt x="24" y="192"/>
                          </a:lnTo>
                          <a:lnTo>
                            <a:pt x="26" y="190"/>
                          </a:lnTo>
                          <a:lnTo>
                            <a:pt x="27" y="191"/>
                          </a:lnTo>
                          <a:lnTo>
                            <a:pt x="28" y="194"/>
                          </a:lnTo>
                          <a:lnTo>
                            <a:pt x="29" y="196"/>
                          </a:lnTo>
                          <a:lnTo>
                            <a:pt x="32" y="196"/>
                          </a:lnTo>
                          <a:lnTo>
                            <a:pt x="35" y="194"/>
                          </a:lnTo>
                          <a:lnTo>
                            <a:pt x="36" y="194"/>
                          </a:lnTo>
                          <a:lnTo>
                            <a:pt x="36" y="194"/>
                          </a:lnTo>
                          <a:lnTo>
                            <a:pt x="41" y="199"/>
                          </a:lnTo>
                          <a:lnTo>
                            <a:pt x="43" y="200"/>
                          </a:lnTo>
                          <a:lnTo>
                            <a:pt x="45" y="200"/>
                          </a:lnTo>
                          <a:lnTo>
                            <a:pt x="47" y="199"/>
                          </a:lnTo>
                          <a:lnTo>
                            <a:pt x="48" y="197"/>
                          </a:lnTo>
                          <a:lnTo>
                            <a:pt x="52" y="195"/>
                          </a:lnTo>
                          <a:lnTo>
                            <a:pt x="56" y="192"/>
                          </a:lnTo>
                          <a:lnTo>
                            <a:pt x="56" y="193"/>
                          </a:lnTo>
                          <a:lnTo>
                            <a:pt x="55" y="196"/>
                          </a:lnTo>
                          <a:lnTo>
                            <a:pt x="51" y="201"/>
                          </a:lnTo>
                          <a:lnTo>
                            <a:pt x="50" y="203"/>
                          </a:lnTo>
                          <a:lnTo>
                            <a:pt x="49" y="205"/>
                          </a:lnTo>
                          <a:lnTo>
                            <a:pt x="45" y="205"/>
                          </a:lnTo>
                          <a:lnTo>
                            <a:pt x="36" y="205"/>
                          </a:lnTo>
                          <a:lnTo>
                            <a:pt x="32" y="206"/>
                          </a:lnTo>
                          <a:lnTo>
                            <a:pt x="30" y="209"/>
                          </a:lnTo>
                          <a:lnTo>
                            <a:pt x="27" y="211"/>
                          </a:lnTo>
                          <a:lnTo>
                            <a:pt x="26" y="215"/>
                          </a:lnTo>
                          <a:lnTo>
                            <a:pt x="14" y="228"/>
                          </a:lnTo>
                          <a:lnTo>
                            <a:pt x="9" y="231"/>
                          </a:lnTo>
                          <a:lnTo>
                            <a:pt x="8" y="233"/>
                          </a:lnTo>
                          <a:lnTo>
                            <a:pt x="8" y="235"/>
                          </a:lnTo>
                          <a:lnTo>
                            <a:pt x="9" y="233"/>
                          </a:lnTo>
                          <a:lnTo>
                            <a:pt x="10" y="232"/>
                          </a:lnTo>
                          <a:lnTo>
                            <a:pt x="13" y="234"/>
                          </a:lnTo>
                          <a:lnTo>
                            <a:pt x="15" y="233"/>
                          </a:lnTo>
                          <a:lnTo>
                            <a:pt x="15" y="235"/>
                          </a:lnTo>
                          <a:lnTo>
                            <a:pt x="17" y="233"/>
                          </a:lnTo>
                          <a:lnTo>
                            <a:pt x="18" y="231"/>
                          </a:lnTo>
                          <a:lnTo>
                            <a:pt x="21" y="229"/>
                          </a:lnTo>
                          <a:lnTo>
                            <a:pt x="22" y="226"/>
                          </a:lnTo>
                          <a:lnTo>
                            <a:pt x="31" y="226"/>
                          </a:lnTo>
                          <a:lnTo>
                            <a:pt x="37" y="228"/>
                          </a:lnTo>
                          <a:lnTo>
                            <a:pt x="39" y="228"/>
                          </a:lnTo>
                          <a:lnTo>
                            <a:pt x="41" y="226"/>
                          </a:lnTo>
                          <a:lnTo>
                            <a:pt x="42" y="219"/>
                          </a:lnTo>
                          <a:lnTo>
                            <a:pt x="43" y="219"/>
                          </a:lnTo>
                          <a:lnTo>
                            <a:pt x="45" y="219"/>
                          </a:lnTo>
                          <a:lnTo>
                            <a:pt x="48" y="218"/>
                          </a:lnTo>
                          <a:lnTo>
                            <a:pt x="53" y="216"/>
                          </a:lnTo>
                          <a:lnTo>
                            <a:pt x="57" y="22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8" name="Freeform 596">
                      <a:extLst>
                        <a:ext uri="{FF2B5EF4-FFF2-40B4-BE49-F238E27FC236}">
                          <a16:creationId xmlns:a16="http://schemas.microsoft.com/office/drawing/2014/main" id="{6040D5D4-49A8-4DC3-B814-67F7F76D6986}"/>
                        </a:ext>
                      </a:extLst>
                    </p:cNvPr>
                    <p:cNvSpPr>
                      <a:spLocks/>
                    </p:cNvSpPr>
                    <p:nvPr/>
                  </p:nvSpPr>
                  <p:spPr bwMode="gray">
                    <a:xfrm>
                      <a:off x="5434083" y="3663954"/>
                      <a:ext cx="7841" cy="5226"/>
                    </a:xfrm>
                    <a:custGeom>
                      <a:avLst/>
                      <a:gdLst>
                        <a:gd name="T0" fmla="*/ 4 w 6"/>
                        <a:gd name="T1" fmla="*/ 1 h 4"/>
                        <a:gd name="T2" fmla="*/ 4 w 6"/>
                        <a:gd name="T3" fmla="*/ 0 h 4"/>
                        <a:gd name="T4" fmla="*/ 2 w 6"/>
                        <a:gd name="T5" fmla="*/ 1 h 4"/>
                        <a:gd name="T6" fmla="*/ 1 w 6"/>
                        <a:gd name="T7" fmla="*/ 2 h 4"/>
                        <a:gd name="T8" fmla="*/ 0 w 6"/>
                        <a:gd name="T9" fmla="*/ 3 h 4"/>
                        <a:gd name="T10" fmla="*/ 1 w 6"/>
                        <a:gd name="T11" fmla="*/ 3 h 4"/>
                        <a:gd name="T12" fmla="*/ 3 w 6"/>
                        <a:gd name="T13" fmla="*/ 4 h 4"/>
                        <a:gd name="T14" fmla="*/ 5 w 6"/>
                        <a:gd name="T15" fmla="*/ 4 h 4"/>
                        <a:gd name="T16" fmla="*/ 6 w 6"/>
                        <a:gd name="T17" fmla="*/ 2 h 4"/>
                        <a:gd name="T18" fmla="*/ 6 w 6"/>
                        <a:gd name="T19" fmla="*/ 2 h 4"/>
                        <a:gd name="T20" fmla="*/ 4 w 6"/>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4" y="1"/>
                          </a:moveTo>
                          <a:lnTo>
                            <a:pt x="4" y="0"/>
                          </a:lnTo>
                          <a:lnTo>
                            <a:pt x="2" y="1"/>
                          </a:lnTo>
                          <a:lnTo>
                            <a:pt x="1" y="2"/>
                          </a:lnTo>
                          <a:lnTo>
                            <a:pt x="0" y="3"/>
                          </a:lnTo>
                          <a:lnTo>
                            <a:pt x="1" y="3"/>
                          </a:lnTo>
                          <a:lnTo>
                            <a:pt x="3" y="4"/>
                          </a:lnTo>
                          <a:lnTo>
                            <a:pt x="5" y="4"/>
                          </a:lnTo>
                          <a:lnTo>
                            <a:pt x="6" y="2"/>
                          </a:lnTo>
                          <a:lnTo>
                            <a:pt x="6" y="2"/>
                          </a:lnTo>
                          <a:lnTo>
                            <a:pt x="4"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9" name="Freeform 597">
                      <a:extLst>
                        <a:ext uri="{FF2B5EF4-FFF2-40B4-BE49-F238E27FC236}">
                          <a16:creationId xmlns:a16="http://schemas.microsoft.com/office/drawing/2014/main" id="{FA6C8506-248D-4A5C-993B-047927804E75}"/>
                        </a:ext>
                      </a:extLst>
                    </p:cNvPr>
                    <p:cNvSpPr>
                      <a:spLocks/>
                    </p:cNvSpPr>
                    <p:nvPr/>
                  </p:nvSpPr>
                  <p:spPr bwMode="gray">
                    <a:xfrm>
                      <a:off x="5372667" y="3575096"/>
                      <a:ext cx="6533" cy="6533"/>
                    </a:xfrm>
                    <a:custGeom>
                      <a:avLst/>
                      <a:gdLst>
                        <a:gd name="T0" fmla="*/ 4 w 5"/>
                        <a:gd name="T1" fmla="*/ 5 h 5"/>
                        <a:gd name="T2" fmla="*/ 5 w 5"/>
                        <a:gd name="T3" fmla="*/ 3 h 5"/>
                        <a:gd name="T4" fmla="*/ 1 w 5"/>
                        <a:gd name="T5" fmla="*/ 0 h 5"/>
                        <a:gd name="T6" fmla="*/ 0 w 5"/>
                        <a:gd name="T7" fmla="*/ 0 h 5"/>
                        <a:gd name="T8" fmla="*/ 4 w 5"/>
                        <a:gd name="T9" fmla="*/ 5 h 5"/>
                      </a:gdLst>
                      <a:ahLst/>
                      <a:cxnLst>
                        <a:cxn ang="0">
                          <a:pos x="T0" y="T1"/>
                        </a:cxn>
                        <a:cxn ang="0">
                          <a:pos x="T2" y="T3"/>
                        </a:cxn>
                        <a:cxn ang="0">
                          <a:pos x="T4" y="T5"/>
                        </a:cxn>
                        <a:cxn ang="0">
                          <a:pos x="T6" y="T7"/>
                        </a:cxn>
                        <a:cxn ang="0">
                          <a:pos x="T8" y="T9"/>
                        </a:cxn>
                      </a:cxnLst>
                      <a:rect l="0" t="0" r="r" b="b"/>
                      <a:pathLst>
                        <a:path w="5" h="5">
                          <a:moveTo>
                            <a:pt x="4" y="5"/>
                          </a:moveTo>
                          <a:lnTo>
                            <a:pt x="5" y="3"/>
                          </a:lnTo>
                          <a:lnTo>
                            <a:pt x="1" y="0"/>
                          </a:lnTo>
                          <a:lnTo>
                            <a:pt x="0" y="0"/>
                          </a:lnTo>
                          <a:lnTo>
                            <a:pt x="4"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0" name="Freeform 598">
                      <a:extLst>
                        <a:ext uri="{FF2B5EF4-FFF2-40B4-BE49-F238E27FC236}">
                          <a16:creationId xmlns:a16="http://schemas.microsoft.com/office/drawing/2014/main" id="{05D54D7C-A039-4160-8BE2-02F7096CA82C}"/>
                        </a:ext>
                      </a:extLst>
                    </p:cNvPr>
                    <p:cNvSpPr>
                      <a:spLocks/>
                    </p:cNvSpPr>
                    <p:nvPr/>
                  </p:nvSpPr>
                  <p:spPr bwMode="gray">
                    <a:xfrm>
                      <a:off x="5364826" y="3539815"/>
                      <a:ext cx="9147" cy="11761"/>
                    </a:xfrm>
                    <a:custGeom>
                      <a:avLst/>
                      <a:gdLst>
                        <a:gd name="T0" fmla="*/ 6 w 7"/>
                        <a:gd name="T1" fmla="*/ 0 h 9"/>
                        <a:gd name="T2" fmla="*/ 3 w 7"/>
                        <a:gd name="T3" fmla="*/ 4 h 9"/>
                        <a:gd name="T4" fmla="*/ 0 w 7"/>
                        <a:gd name="T5" fmla="*/ 9 h 9"/>
                        <a:gd name="T6" fmla="*/ 3 w 7"/>
                        <a:gd name="T7" fmla="*/ 9 h 9"/>
                        <a:gd name="T8" fmla="*/ 6 w 7"/>
                        <a:gd name="T9" fmla="*/ 7 h 9"/>
                        <a:gd name="T10" fmla="*/ 7 w 7"/>
                        <a:gd name="T11" fmla="*/ 5 h 9"/>
                        <a:gd name="T12" fmla="*/ 7 w 7"/>
                        <a:gd name="T13" fmla="*/ 3 h 9"/>
                        <a:gd name="T14" fmla="*/ 7 w 7"/>
                        <a:gd name="T15" fmla="*/ 2 h 9"/>
                        <a:gd name="T16" fmla="*/ 6 w 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6" y="0"/>
                          </a:moveTo>
                          <a:lnTo>
                            <a:pt x="3" y="4"/>
                          </a:lnTo>
                          <a:lnTo>
                            <a:pt x="0" y="9"/>
                          </a:lnTo>
                          <a:lnTo>
                            <a:pt x="3" y="9"/>
                          </a:lnTo>
                          <a:lnTo>
                            <a:pt x="6" y="7"/>
                          </a:lnTo>
                          <a:lnTo>
                            <a:pt x="7" y="5"/>
                          </a:lnTo>
                          <a:lnTo>
                            <a:pt x="7" y="3"/>
                          </a:lnTo>
                          <a:lnTo>
                            <a:pt x="7" y="2"/>
                          </a:lnTo>
                          <a:lnTo>
                            <a:pt x="6"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1" name="Freeform 599">
                      <a:extLst>
                        <a:ext uri="{FF2B5EF4-FFF2-40B4-BE49-F238E27FC236}">
                          <a16:creationId xmlns:a16="http://schemas.microsoft.com/office/drawing/2014/main" id="{4F573335-8142-448F-ADD5-89A01E281154}"/>
                        </a:ext>
                      </a:extLst>
                    </p:cNvPr>
                    <p:cNvSpPr>
                      <a:spLocks/>
                    </p:cNvSpPr>
                    <p:nvPr/>
                  </p:nvSpPr>
                  <p:spPr bwMode="gray">
                    <a:xfrm>
                      <a:off x="5353066" y="3494080"/>
                      <a:ext cx="5226" cy="10454"/>
                    </a:xfrm>
                    <a:custGeom>
                      <a:avLst/>
                      <a:gdLst>
                        <a:gd name="T0" fmla="*/ 1 w 4"/>
                        <a:gd name="T1" fmla="*/ 0 h 8"/>
                        <a:gd name="T2" fmla="*/ 1 w 4"/>
                        <a:gd name="T3" fmla="*/ 0 h 8"/>
                        <a:gd name="T4" fmla="*/ 0 w 4"/>
                        <a:gd name="T5" fmla="*/ 2 h 8"/>
                        <a:gd name="T6" fmla="*/ 1 w 4"/>
                        <a:gd name="T7" fmla="*/ 5 h 8"/>
                        <a:gd name="T8" fmla="*/ 2 w 4"/>
                        <a:gd name="T9" fmla="*/ 8 h 8"/>
                        <a:gd name="T10" fmla="*/ 3 w 4"/>
                        <a:gd name="T11" fmla="*/ 7 h 8"/>
                        <a:gd name="T12" fmla="*/ 4 w 4"/>
                        <a:gd name="T13" fmla="*/ 3 h 8"/>
                        <a:gd name="T14" fmla="*/ 3 w 4"/>
                        <a:gd name="T15" fmla="*/ 0 h 8"/>
                        <a:gd name="T16" fmla="*/ 1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1" y="0"/>
                          </a:moveTo>
                          <a:lnTo>
                            <a:pt x="1" y="0"/>
                          </a:lnTo>
                          <a:lnTo>
                            <a:pt x="0" y="2"/>
                          </a:lnTo>
                          <a:lnTo>
                            <a:pt x="1" y="5"/>
                          </a:lnTo>
                          <a:lnTo>
                            <a:pt x="2" y="8"/>
                          </a:lnTo>
                          <a:lnTo>
                            <a:pt x="3" y="7"/>
                          </a:lnTo>
                          <a:lnTo>
                            <a:pt x="4" y="3"/>
                          </a:lnTo>
                          <a:lnTo>
                            <a:pt x="3"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2" name="Freeform 600">
                      <a:extLst>
                        <a:ext uri="{FF2B5EF4-FFF2-40B4-BE49-F238E27FC236}">
                          <a16:creationId xmlns:a16="http://schemas.microsoft.com/office/drawing/2014/main" id="{E4961698-E0E6-46D7-AE65-004D345ED812}"/>
                        </a:ext>
                      </a:extLst>
                    </p:cNvPr>
                    <p:cNvSpPr>
                      <a:spLocks/>
                    </p:cNvSpPr>
                    <p:nvPr/>
                  </p:nvSpPr>
                  <p:spPr bwMode="gray">
                    <a:xfrm>
                      <a:off x="5329545" y="3486239"/>
                      <a:ext cx="9147" cy="10454"/>
                    </a:xfrm>
                    <a:custGeom>
                      <a:avLst/>
                      <a:gdLst>
                        <a:gd name="T0" fmla="*/ 5 w 7"/>
                        <a:gd name="T1" fmla="*/ 1 h 8"/>
                        <a:gd name="T2" fmla="*/ 5 w 7"/>
                        <a:gd name="T3" fmla="*/ 0 h 8"/>
                        <a:gd name="T4" fmla="*/ 4 w 7"/>
                        <a:gd name="T5" fmla="*/ 1 h 8"/>
                        <a:gd name="T6" fmla="*/ 1 w 7"/>
                        <a:gd name="T7" fmla="*/ 2 h 8"/>
                        <a:gd name="T8" fmla="*/ 0 w 7"/>
                        <a:gd name="T9" fmla="*/ 5 h 8"/>
                        <a:gd name="T10" fmla="*/ 0 w 7"/>
                        <a:gd name="T11" fmla="*/ 6 h 8"/>
                        <a:gd name="T12" fmla="*/ 2 w 7"/>
                        <a:gd name="T13" fmla="*/ 4 h 8"/>
                        <a:gd name="T14" fmla="*/ 4 w 7"/>
                        <a:gd name="T15" fmla="*/ 8 h 8"/>
                        <a:gd name="T16" fmla="*/ 6 w 7"/>
                        <a:gd name="T17" fmla="*/ 6 h 8"/>
                        <a:gd name="T18" fmla="*/ 7 w 7"/>
                        <a:gd name="T19" fmla="*/ 4 h 8"/>
                        <a:gd name="T20" fmla="*/ 5 w 7"/>
                        <a:gd name="T2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1"/>
                          </a:moveTo>
                          <a:lnTo>
                            <a:pt x="5" y="0"/>
                          </a:lnTo>
                          <a:lnTo>
                            <a:pt x="4" y="1"/>
                          </a:lnTo>
                          <a:lnTo>
                            <a:pt x="1" y="2"/>
                          </a:lnTo>
                          <a:lnTo>
                            <a:pt x="0" y="5"/>
                          </a:lnTo>
                          <a:lnTo>
                            <a:pt x="0" y="6"/>
                          </a:lnTo>
                          <a:lnTo>
                            <a:pt x="2" y="4"/>
                          </a:lnTo>
                          <a:lnTo>
                            <a:pt x="4" y="8"/>
                          </a:lnTo>
                          <a:lnTo>
                            <a:pt x="6" y="6"/>
                          </a:lnTo>
                          <a:lnTo>
                            <a:pt x="7" y="4"/>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3" name="Freeform 601">
                      <a:extLst>
                        <a:ext uri="{FF2B5EF4-FFF2-40B4-BE49-F238E27FC236}">
                          <a16:creationId xmlns:a16="http://schemas.microsoft.com/office/drawing/2014/main" id="{5D9C43F5-E315-4BDC-91F0-538EC8AA368E}"/>
                        </a:ext>
                      </a:extLst>
                    </p:cNvPr>
                    <p:cNvSpPr>
                      <a:spLocks/>
                    </p:cNvSpPr>
                    <p:nvPr/>
                  </p:nvSpPr>
                  <p:spPr bwMode="gray">
                    <a:xfrm>
                      <a:off x="5338693" y="3478399"/>
                      <a:ext cx="6533" cy="11761"/>
                    </a:xfrm>
                    <a:custGeom>
                      <a:avLst/>
                      <a:gdLst>
                        <a:gd name="T0" fmla="*/ 5 w 5"/>
                        <a:gd name="T1" fmla="*/ 0 h 9"/>
                        <a:gd name="T2" fmla="*/ 3 w 5"/>
                        <a:gd name="T3" fmla="*/ 2 h 9"/>
                        <a:gd name="T4" fmla="*/ 2 w 5"/>
                        <a:gd name="T5" fmla="*/ 4 h 9"/>
                        <a:gd name="T6" fmla="*/ 1 w 5"/>
                        <a:gd name="T7" fmla="*/ 5 h 9"/>
                        <a:gd name="T8" fmla="*/ 0 w 5"/>
                        <a:gd name="T9" fmla="*/ 7 h 9"/>
                        <a:gd name="T10" fmla="*/ 0 w 5"/>
                        <a:gd name="T11" fmla="*/ 9 h 9"/>
                        <a:gd name="T12" fmla="*/ 1 w 5"/>
                        <a:gd name="T13" fmla="*/ 8 h 9"/>
                        <a:gd name="T14" fmla="*/ 3 w 5"/>
                        <a:gd name="T15" fmla="*/ 6 h 9"/>
                        <a:gd name="T16" fmla="*/ 4 w 5"/>
                        <a:gd name="T17" fmla="*/ 3 h 9"/>
                        <a:gd name="T18" fmla="*/ 5 w 5"/>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9">
                          <a:moveTo>
                            <a:pt x="5" y="0"/>
                          </a:moveTo>
                          <a:lnTo>
                            <a:pt x="3" y="2"/>
                          </a:lnTo>
                          <a:lnTo>
                            <a:pt x="2" y="4"/>
                          </a:lnTo>
                          <a:lnTo>
                            <a:pt x="1" y="5"/>
                          </a:lnTo>
                          <a:lnTo>
                            <a:pt x="0" y="7"/>
                          </a:lnTo>
                          <a:lnTo>
                            <a:pt x="0" y="9"/>
                          </a:lnTo>
                          <a:lnTo>
                            <a:pt x="1" y="8"/>
                          </a:lnTo>
                          <a:lnTo>
                            <a:pt x="3" y="6"/>
                          </a:lnTo>
                          <a:lnTo>
                            <a:pt x="4" y="3"/>
                          </a:lnTo>
                          <a:lnTo>
                            <a:pt x="5"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4" name="Freeform 602">
                      <a:extLst>
                        <a:ext uri="{FF2B5EF4-FFF2-40B4-BE49-F238E27FC236}">
                          <a16:creationId xmlns:a16="http://schemas.microsoft.com/office/drawing/2014/main" id="{4C8B93E6-C7CB-41D5-8DC5-3D8F990A97F2}"/>
                        </a:ext>
                      </a:extLst>
                    </p:cNvPr>
                    <p:cNvSpPr>
                      <a:spLocks/>
                    </p:cNvSpPr>
                    <p:nvPr/>
                  </p:nvSpPr>
                  <p:spPr bwMode="gray">
                    <a:xfrm>
                      <a:off x="5332159" y="3460106"/>
                      <a:ext cx="13067" cy="13067"/>
                    </a:xfrm>
                    <a:custGeom>
                      <a:avLst/>
                      <a:gdLst>
                        <a:gd name="T0" fmla="*/ 0 w 10"/>
                        <a:gd name="T1" fmla="*/ 9 h 10"/>
                        <a:gd name="T2" fmla="*/ 0 w 10"/>
                        <a:gd name="T3" fmla="*/ 8 h 10"/>
                        <a:gd name="T4" fmla="*/ 0 w 10"/>
                        <a:gd name="T5" fmla="*/ 9 h 10"/>
                        <a:gd name="T6" fmla="*/ 2 w 10"/>
                        <a:gd name="T7" fmla="*/ 10 h 10"/>
                        <a:gd name="T8" fmla="*/ 5 w 10"/>
                        <a:gd name="T9" fmla="*/ 10 h 10"/>
                        <a:gd name="T10" fmla="*/ 8 w 10"/>
                        <a:gd name="T11" fmla="*/ 8 h 10"/>
                        <a:gd name="T12" fmla="*/ 10 w 10"/>
                        <a:gd name="T13" fmla="*/ 7 h 10"/>
                        <a:gd name="T14" fmla="*/ 10 w 10"/>
                        <a:gd name="T15" fmla="*/ 5 h 10"/>
                        <a:gd name="T16" fmla="*/ 5 w 10"/>
                        <a:gd name="T17" fmla="*/ 1 h 10"/>
                        <a:gd name="T18" fmla="*/ 5 w 10"/>
                        <a:gd name="T19" fmla="*/ 0 h 10"/>
                        <a:gd name="T20" fmla="*/ 2 w 10"/>
                        <a:gd name="T21" fmla="*/ 0 h 10"/>
                        <a:gd name="T22" fmla="*/ 1 w 10"/>
                        <a:gd name="T23" fmla="*/ 1 h 10"/>
                        <a:gd name="T24" fmla="*/ 2 w 10"/>
                        <a:gd name="T25" fmla="*/ 3 h 10"/>
                        <a:gd name="T26" fmla="*/ 4 w 10"/>
                        <a:gd name="T27" fmla="*/ 4 h 10"/>
                        <a:gd name="T28" fmla="*/ 4 w 10"/>
                        <a:gd name="T29" fmla="*/ 7 h 10"/>
                        <a:gd name="T30" fmla="*/ 4 w 10"/>
                        <a:gd name="T31" fmla="*/ 7 h 10"/>
                        <a:gd name="T32" fmla="*/ 4 w 10"/>
                        <a:gd name="T33" fmla="*/ 8 h 10"/>
                        <a:gd name="T34" fmla="*/ 2 w 10"/>
                        <a:gd name="T35" fmla="*/ 9 h 10"/>
                        <a:gd name="T36" fmla="*/ 0 w 10"/>
                        <a:gd name="T3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0" y="9"/>
                          </a:moveTo>
                          <a:lnTo>
                            <a:pt x="0" y="8"/>
                          </a:lnTo>
                          <a:lnTo>
                            <a:pt x="0" y="9"/>
                          </a:lnTo>
                          <a:lnTo>
                            <a:pt x="2" y="10"/>
                          </a:lnTo>
                          <a:lnTo>
                            <a:pt x="5" y="10"/>
                          </a:lnTo>
                          <a:lnTo>
                            <a:pt x="8" y="8"/>
                          </a:lnTo>
                          <a:lnTo>
                            <a:pt x="10" y="7"/>
                          </a:lnTo>
                          <a:lnTo>
                            <a:pt x="10" y="5"/>
                          </a:lnTo>
                          <a:lnTo>
                            <a:pt x="5" y="1"/>
                          </a:lnTo>
                          <a:lnTo>
                            <a:pt x="5" y="0"/>
                          </a:lnTo>
                          <a:lnTo>
                            <a:pt x="2" y="0"/>
                          </a:lnTo>
                          <a:lnTo>
                            <a:pt x="1" y="1"/>
                          </a:lnTo>
                          <a:lnTo>
                            <a:pt x="2" y="3"/>
                          </a:lnTo>
                          <a:lnTo>
                            <a:pt x="4" y="4"/>
                          </a:lnTo>
                          <a:lnTo>
                            <a:pt x="4" y="7"/>
                          </a:lnTo>
                          <a:lnTo>
                            <a:pt x="4" y="7"/>
                          </a:lnTo>
                          <a:lnTo>
                            <a:pt x="4" y="8"/>
                          </a:lnTo>
                          <a:lnTo>
                            <a:pt x="2" y="9"/>
                          </a:lnTo>
                          <a:lnTo>
                            <a:pt x="0" y="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5" name="Freeform 603">
                      <a:extLst>
                        <a:ext uri="{FF2B5EF4-FFF2-40B4-BE49-F238E27FC236}">
                          <a16:creationId xmlns:a16="http://schemas.microsoft.com/office/drawing/2014/main" id="{94823EE5-7701-46C0-B10E-055ADEF95D97}"/>
                        </a:ext>
                      </a:extLst>
                    </p:cNvPr>
                    <p:cNvSpPr>
                      <a:spLocks/>
                    </p:cNvSpPr>
                    <p:nvPr/>
                  </p:nvSpPr>
                  <p:spPr bwMode="gray">
                    <a:xfrm>
                      <a:off x="5325625" y="3418291"/>
                      <a:ext cx="19600" cy="24828"/>
                    </a:xfrm>
                    <a:custGeom>
                      <a:avLst/>
                      <a:gdLst>
                        <a:gd name="T0" fmla="*/ 5 w 15"/>
                        <a:gd name="T1" fmla="*/ 1 h 19"/>
                        <a:gd name="T2" fmla="*/ 5 w 15"/>
                        <a:gd name="T3" fmla="*/ 0 h 19"/>
                        <a:gd name="T4" fmla="*/ 4 w 15"/>
                        <a:gd name="T5" fmla="*/ 6 h 19"/>
                        <a:gd name="T6" fmla="*/ 2 w 15"/>
                        <a:gd name="T7" fmla="*/ 4 h 19"/>
                        <a:gd name="T8" fmla="*/ 0 w 15"/>
                        <a:gd name="T9" fmla="*/ 6 h 19"/>
                        <a:gd name="T10" fmla="*/ 0 w 15"/>
                        <a:gd name="T11" fmla="*/ 9 h 19"/>
                        <a:gd name="T12" fmla="*/ 1 w 15"/>
                        <a:gd name="T13" fmla="*/ 10 h 19"/>
                        <a:gd name="T14" fmla="*/ 3 w 15"/>
                        <a:gd name="T15" fmla="*/ 10 h 19"/>
                        <a:gd name="T16" fmla="*/ 4 w 15"/>
                        <a:gd name="T17" fmla="*/ 13 h 19"/>
                        <a:gd name="T18" fmla="*/ 5 w 15"/>
                        <a:gd name="T19" fmla="*/ 15 h 19"/>
                        <a:gd name="T20" fmla="*/ 5 w 15"/>
                        <a:gd name="T21" fmla="*/ 17 h 19"/>
                        <a:gd name="T22" fmla="*/ 11 w 15"/>
                        <a:gd name="T23" fmla="*/ 16 h 19"/>
                        <a:gd name="T24" fmla="*/ 11 w 15"/>
                        <a:gd name="T25" fmla="*/ 19 h 19"/>
                        <a:gd name="T26" fmla="*/ 13 w 15"/>
                        <a:gd name="T27" fmla="*/ 18 h 19"/>
                        <a:gd name="T28" fmla="*/ 15 w 15"/>
                        <a:gd name="T29" fmla="*/ 14 h 19"/>
                        <a:gd name="T30" fmla="*/ 11 w 15"/>
                        <a:gd name="T31" fmla="*/ 13 h 19"/>
                        <a:gd name="T32" fmla="*/ 10 w 15"/>
                        <a:gd name="T33" fmla="*/ 12 h 19"/>
                        <a:gd name="T34" fmla="*/ 10 w 15"/>
                        <a:gd name="T35" fmla="*/ 9 h 19"/>
                        <a:gd name="T36" fmla="*/ 8 w 15"/>
                        <a:gd name="T37" fmla="*/ 6 h 19"/>
                        <a:gd name="T38" fmla="*/ 8 w 15"/>
                        <a:gd name="T39" fmla="*/ 5 h 19"/>
                        <a:gd name="T40" fmla="*/ 7 w 15"/>
                        <a:gd name="T41" fmla="*/ 2 h 19"/>
                        <a:gd name="T42" fmla="*/ 5 w 15"/>
                        <a:gd name="T4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5" y="1"/>
                          </a:moveTo>
                          <a:lnTo>
                            <a:pt x="5" y="0"/>
                          </a:lnTo>
                          <a:lnTo>
                            <a:pt x="4" y="6"/>
                          </a:lnTo>
                          <a:lnTo>
                            <a:pt x="2" y="4"/>
                          </a:lnTo>
                          <a:lnTo>
                            <a:pt x="0" y="6"/>
                          </a:lnTo>
                          <a:lnTo>
                            <a:pt x="0" y="9"/>
                          </a:lnTo>
                          <a:lnTo>
                            <a:pt x="1" y="10"/>
                          </a:lnTo>
                          <a:lnTo>
                            <a:pt x="3" y="10"/>
                          </a:lnTo>
                          <a:lnTo>
                            <a:pt x="4" y="13"/>
                          </a:lnTo>
                          <a:lnTo>
                            <a:pt x="5" y="15"/>
                          </a:lnTo>
                          <a:lnTo>
                            <a:pt x="5" y="17"/>
                          </a:lnTo>
                          <a:lnTo>
                            <a:pt x="11" y="16"/>
                          </a:lnTo>
                          <a:lnTo>
                            <a:pt x="11" y="19"/>
                          </a:lnTo>
                          <a:lnTo>
                            <a:pt x="13" y="18"/>
                          </a:lnTo>
                          <a:lnTo>
                            <a:pt x="15" y="14"/>
                          </a:lnTo>
                          <a:lnTo>
                            <a:pt x="11" y="13"/>
                          </a:lnTo>
                          <a:lnTo>
                            <a:pt x="10" y="12"/>
                          </a:lnTo>
                          <a:lnTo>
                            <a:pt x="10" y="9"/>
                          </a:lnTo>
                          <a:lnTo>
                            <a:pt x="8" y="6"/>
                          </a:lnTo>
                          <a:lnTo>
                            <a:pt x="8" y="5"/>
                          </a:lnTo>
                          <a:lnTo>
                            <a:pt x="7" y="2"/>
                          </a:lnTo>
                          <a:lnTo>
                            <a:pt x="5"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402" name="Freeform 655">
                    <a:extLst>
                      <a:ext uri="{FF2B5EF4-FFF2-40B4-BE49-F238E27FC236}">
                        <a16:creationId xmlns:a16="http://schemas.microsoft.com/office/drawing/2014/main" id="{40F07B5F-1B26-4CC7-894A-71B884BA86DE}"/>
                      </a:ext>
                    </a:extLst>
                  </p:cNvPr>
                  <p:cNvSpPr>
                    <a:spLocks/>
                  </p:cNvSpPr>
                  <p:nvPr/>
                </p:nvSpPr>
                <p:spPr bwMode="gray">
                  <a:xfrm>
                    <a:off x="7426654" y="4165673"/>
                    <a:ext cx="132604" cy="116394"/>
                  </a:xfrm>
                  <a:custGeom>
                    <a:avLst/>
                    <a:gdLst>
                      <a:gd name="T0" fmla="*/ 9 w 41"/>
                      <a:gd name="T1" fmla="*/ 10 h 36"/>
                      <a:gd name="T2" fmla="*/ 8 w 41"/>
                      <a:gd name="T3" fmla="*/ 14 h 36"/>
                      <a:gd name="T4" fmla="*/ 6 w 41"/>
                      <a:gd name="T5" fmla="*/ 16 h 36"/>
                      <a:gd name="T6" fmla="*/ 3 w 41"/>
                      <a:gd name="T7" fmla="*/ 17 h 36"/>
                      <a:gd name="T8" fmla="*/ 3 w 41"/>
                      <a:gd name="T9" fmla="*/ 20 h 36"/>
                      <a:gd name="T10" fmla="*/ 0 w 41"/>
                      <a:gd name="T11" fmla="*/ 23 h 36"/>
                      <a:gd name="T12" fmla="*/ 5 w 41"/>
                      <a:gd name="T13" fmla="*/ 26 h 36"/>
                      <a:gd name="T14" fmla="*/ 7 w 41"/>
                      <a:gd name="T15" fmla="*/ 31 h 36"/>
                      <a:gd name="T16" fmla="*/ 10 w 41"/>
                      <a:gd name="T17" fmla="*/ 33 h 36"/>
                      <a:gd name="T18" fmla="*/ 14 w 41"/>
                      <a:gd name="T19" fmla="*/ 30 h 36"/>
                      <a:gd name="T20" fmla="*/ 15 w 41"/>
                      <a:gd name="T21" fmla="*/ 27 h 36"/>
                      <a:gd name="T22" fmla="*/ 24 w 41"/>
                      <a:gd name="T23" fmla="*/ 24 h 36"/>
                      <a:gd name="T24" fmla="*/ 28 w 41"/>
                      <a:gd name="T25" fmla="*/ 28 h 36"/>
                      <a:gd name="T26" fmla="*/ 29 w 41"/>
                      <a:gd name="T27" fmla="*/ 31 h 36"/>
                      <a:gd name="T28" fmla="*/ 29 w 41"/>
                      <a:gd name="T29" fmla="*/ 35 h 36"/>
                      <a:gd name="T30" fmla="*/ 29 w 41"/>
                      <a:gd name="T31" fmla="*/ 36 h 36"/>
                      <a:gd name="T32" fmla="*/ 30 w 41"/>
                      <a:gd name="T33" fmla="*/ 36 h 36"/>
                      <a:gd name="T34" fmla="*/ 34 w 41"/>
                      <a:gd name="T35" fmla="*/ 34 h 36"/>
                      <a:gd name="T36" fmla="*/ 35 w 41"/>
                      <a:gd name="T37" fmla="*/ 31 h 36"/>
                      <a:gd name="T38" fmla="*/ 39 w 41"/>
                      <a:gd name="T39" fmla="*/ 30 h 36"/>
                      <a:gd name="T40" fmla="*/ 40 w 41"/>
                      <a:gd name="T41" fmla="*/ 28 h 36"/>
                      <a:gd name="T42" fmla="*/ 39 w 41"/>
                      <a:gd name="T43" fmla="*/ 24 h 36"/>
                      <a:gd name="T44" fmla="*/ 38 w 41"/>
                      <a:gd name="T45" fmla="*/ 23 h 36"/>
                      <a:gd name="T46" fmla="*/ 40 w 41"/>
                      <a:gd name="T47" fmla="*/ 26 h 36"/>
                      <a:gd name="T48" fmla="*/ 41 w 41"/>
                      <a:gd name="T49" fmla="*/ 23 h 36"/>
                      <a:gd name="T50" fmla="*/ 39 w 41"/>
                      <a:gd name="T51" fmla="*/ 19 h 36"/>
                      <a:gd name="T52" fmla="*/ 38 w 41"/>
                      <a:gd name="T53" fmla="*/ 19 h 36"/>
                      <a:gd name="T54" fmla="*/ 33 w 41"/>
                      <a:gd name="T55" fmla="*/ 19 h 36"/>
                      <a:gd name="T56" fmla="*/ 35 w 41"/>
                      <a:gd name="T57" fmla="*/ 16 h 36"/>
                      <a:gd name="T58" fmla="*/ 35 w 41"/>
                      <a:gd name="T59" fmla="*/ 11 h 36"/>
                      <a:gd name="T60" fmla="*/ 32 w 41"/>
                      <a:gd name="T61" fmla="*/ 7 h 36"/>
                      <a:gd name="T62" fmla="*/ 31 w 41"/>
                      <a:gd name="T63" fmla="*/ 5 h 36"/>
                      <a:gd name="T64" fmla="*/ 26 w 41"/>
                      <a:gd name="T65" fmla="*/ 3 h 36"/>
                      <a:gd name="T66" fmla="*/ 19 w 41"/>
                      <a:gd name="T67" fmla="*/ 5 h 36"/>
                      <a:gd name="T68" fmla="*/ 17 w 41"/>
                      <a:gd name="T69" fmla="*/ 7 h 36"/>
                      <a:gd name="T70" fmla="*/ 15 w 41"/>
                      <a:gd name="T71" fmla="*/ 7 h 36"/>
                      <a:gd name="T72" fmla="*/ 14 w 41"/>
                      <a:gd name="T73" fmla="*/ 6 h 36"/>
                      <a:gd name="T74" fmla="*/ 17 w 41"/>
                      <a:gd name="T75" fmla="*/ 3 h 36"/>
                      <a:gd name="T76" fmla="*/ 16 w 41"/>
                      <a:gd name="T77" fmla="*/ 2 h 36"/>
                      <a:gd name="T78" fmla="*/ 14 w 41"/>
                      <a:gd name="T79" fmla="*/ 1 h 36"/>
                      <a:gd name="T80" fmla="*/ 11 w 41"/>
                      <a:gd name="T81" fmla="*/ 0 h 36"/>
                      <a:gd name="T82" fmla="*/ 11 w 41"/>
                      <a:gd name="T83" fmla="*/ 1 h 36"/>
                      <a:gd name="T84" fmla="*/ 10 w 41"/>
                      <a:gd name="T85" fmla="*/ 2 h 36"/>
                      <a:gd name="T86" fmla="*/ 10 w 41"/>
                      <a:gd name="T87" fmla="*/ 3 h 36"/>
                      <a:gd name="T88" fmla="*/ 10 w 41"/>
                      <a:gd name="T89" fmla="*/ 6 h 36"/>
                      <a:gd name="T90" fmla="*/ 10 w 41"/>
                      <a:gd name="T91" fmla="*/ 8 h 36"/>
                      <a:gd name="T92" fmla="*/ 10 w 41"/>
                      <a:gd name="T93" fmla="*/ 10 h 36"/>
                      <a:gd name="T94" fmla="*/ 9 w 41"/>
                      <a:gd name="T95"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36">
                        <a:moveTo>
                          <a:pt x="9" y="10"/>
                        </a:moveTo>
                        <a:lnTo>
                          <a:pt x="8" y="14"/>
                        </a:lnTo>
                        <a:lnTo>
                          <a:pt x="6" y="16"/>
                        </a:lnTo>
                        <a:lnTo>
                          <a:pt x="3" y="17"/>
                        </a:lnTo>
                        <a:lnTo>
                          <a:pt x="3" y="20"/>
                        </a:lnTo>
                        <a:lnTo>
                          <a:pt x="0" y="23"/>
                        </a:lnTo>
                        <a:lnTo>
                          <a:pt x="5" y="26"/>
                        </a:lnTo>
                        <a:lnTo>
                          <a:pt x="7" y="31"/>
                        </a:lnTo>
                        <a:lnTo>
                          <a:pt x="10" y="33"/>
                        </a:lnTo>
                        <a:lnTo>
                          <a:pt x="14" y="30"/>
                        </a:lnTo>
                        <a:lnTo>
                          <a:pt x="15" y="27"/>
                        </a:lnTo>
                        <a:lnTo>
                          <a:pt x="24" y="24"/>
                        </a:lnTo>
                        <a:lnTo>
                          <a:pt x="28" y="28"/>
                        </a:lnTo>
                        <a:lnTo>
                          <a:pt x="29" y="31"/>
                        </a:lnTo>
                        <a:lnTo>
                          <a:pt x="29" y="35"/>
                        </a:lnTo>
                        <a:lnTo>
                          <a:pt x="29" y="36"/>
                        </a:lnTo>
                        <a:lnTo>
                          <a:pt x="30" y="36"/>
                        </a:lnTo>
                        <a:lnTo>
                          <a:pt x="34" y="34"/>
                        </a:lnTo>
                        <a:lnTo>
                          <a:pt x="35" y="31"/>
                        </a:lnTo>
                        <a:lnTo>
                          <a:pt x="39" y="30"/>
                        </a:lnTo>
                        <a:lnTo>
                          <a:pt x="40" y="28"/>
                        </a:lnTo>
                        <a:lnTo>
                          <a:pt x="39" y="24"/>
                        </a:lnTo>
                        <a:lnTo>
                          <a:pt x="38" y="23"/>
                        </a:lnTo>
                        <a:lnTo>
                          <a:pt x="40" y="26"/>
                        </a:lnTo>
                        <a:lnTo>
                          <a:pt x="41" y="23"/>
                        </a:lnTo>
                        <a:lnTo>
                          <a:pt x="39" y="19"/>
                        </a:lnTo>
                        <a:lnTo>
                          <a:pt x="38" y="19"/>
                        </a:lnTo>
                        <a:lnTo>
                          <a:pt x="33" y="19"/>
                        </a:lnTo>
                        <a:lnTo>
                          <a:pt x="35" y="16"/>
                        </a:lnTo>
                        <a:lnTo>
                          <a:pt x="35" y="11"/>
                        </a:lnTo>
                        <a:lnTo>
                          <a:pt x="32" y="7"/>
                        </a:lnTo>
                        <a:lnTo>
                          <a:pt x="31" y="5"/>
                        </a:lnTo>
                        <a:lnTo>
                          <a:pt x="26" y="3"/>
                        </a:lnTo>
                        <a:lnTo>
                          <a:pt x="19" y="5"/>
                        </a:lnTo>
                        <a:lnTo>
                          <a:pt x="17" y="7"/>
                        </a:lnTo>
                        <a:lnTo>
                          <a:pt x="15" y="7"/>
                        </a:lnTo>
                        <a:lnTo>
                          <a:pt x="14" y="6"/>
                        </a:lnTo>
                        <a:lnTo>
                          <a:pt x="17" y="3"/>
                        </a:lnTo>
                        <a:lnTo>
                          <a:pt x="16" y="2"/>
                        </a:lnTo>
                        <a:lnTo>
                          <a:pt x="14" y="1"/>
                        </a:lnTo>
                        <a:lnTo>
                          <a:pt x="11" y="0"/>
                        </a:lnTo>
                        <a:lnTo>
                          <a:pt x="11" y="1"/>
                        </a:lnTo>
                        <a:lnTo>
                          <a:pt x="10" y="2"/>
                        </a:lnTo>
                        <a:lnTo>
                          <a:pt x="10" y="3"/>
                        </a:lnTo>
                        <a:lnTo>
                          <a:pt x="10" y="6"/>
                        </a:lnTo>
                        <a:lnTo>
                          <a:pt x="10" y="8"/>
                        </a:lnTo>
                        <a:lnTo>
                          <a:pt x="10" y="10"/>
                        </a:lnTo>
                        <a:lnTo>
                          <a:pt x="9" y="1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3" name="Freeform 657">
                  <a:extLst>
                    <a:ext uri="{FF2B5EF4-FFF2-40B4-BE49-F238E27FC236}">
                      <a16:creationId xmlns:a16="http://schemas.microsoft.com/office/drawing/2014/main" id="{E0073083-8F41-4ECC-9A40-5B69C09D8104}"/>
                    </a:ext>
                  </a:extLst>
                </p:cNvPr>
                <p:cNvSpPr>
                  <a:spLocks/>
                </p:cNvSpPr>
                <p:nvPr/>
              </p:nvSpPr>
              <p:spPr bwMode="gray">
                <a:xfrm>
                  <a:off x="8966140" y="4417863"/>
                  <a:ext cx="931452" cy="614305"/>
                </a:xfrm>
                <a:custGeom>
                  <a:avLst/>
                  <a:gdLst>
                    <a:gd name="T0" fmla="*/ 43 w 288"/>
                    <a:gd name="T1" fmla="*/ 111 h 190"/>
                    <a:gd name="T2" fmla="*/ 12 w 288"/>
                    <a:gd name="T3" fmla="*/ 109 h 190"/>
                    <a:gd name="T4" fmla="*/ 5 w 288"/>
                    <a:gd name="T5" fmla="*/ 81 h 190"/>
                    <a:gd name="T6" fmla="*/ 25 w 288"/>
                    <a:gd name="T7" fmla="*/ 53 h 190"/>
                    <a:gd name="T8" fmla="*/ 25 w 288"/>
                    <a:gd name="T9" fmla="*/ 28 h 190"/>
                    <a:gd name="T10" fmla="*/ 35 w 288"/>
                    <a:gd name="T11" fmla="*/ 15 h 190"/>
                    <a:gd name="T12" fmla="*/ 64 w 288"/>
                    <a:gd name="T13" fmla="*/ 13 h 190"/>
                    <a:gd name="T14" fmla="*/ 80 w 288"/>
                    <a:gd name="T15" fmla="*/ 19 h 190"/>
                    <a:gd name="T16" fmla="*/ 95 w 288"/>
                    <a:gd name="T17" fmla="*/ 22 h 190"/>
                    <a:gd name="T18" fmla="*/ 112 w 288"/>
                    <a:gd name="T19" fmla="*/ 20 h 190"/>
                    <a:gd name="T20" fmla="*/ 130 w 288"/>
                    <a:gd name="T21" fmla="*/ 25 h 190"/>
                    <a:gd name="T22" fmla="*/ 137 w 288"/>
                    <a:gd name="T23" fmla="*/ 15 h 190"/>
                    <a:gd name="T24" fmla="*/ 156 w 288"/>
                    <a:gd name="T25" fmla="*/ 5 h 190"/>
                    <a:gd name="T26" fmla="*/ 171 w 288"/>
                    <a:gd name="T27" fmla="*/ 2 h 190"/>
                    <a:gd name="T28" fmla="*/ 192 w 288"/>
                    <a:gd name="T29" fmla="*/ 7 h 190"/>
                    <a:gd name="T30" fmla="*/ 193 w 288"/>
                    <a:gd name="T31" fmla="*/ 21 h 190"/>
                    <a:gd name="T32" fmla="*/ 209 w 288"/>
                    <a:gd name="T33" fmla="*/ 31 h 190"/>
                    <a:gd name="T34" fmla="*/ 220 w 288"/>
                    <a:gd name="T35" fmla="*/ 48 h 190"/>
                    <a:gd name="T36" fmla="*/ 244 w 288"/>
                    <a:gd name="T37" fmla="*/ 47 h 190"/>
                    <a:gd name="T38" fmla="*/ 259 w 288"/>
                    <a:gd name="T39" fmla="*/ 58 h 190"/>
                    <a:gd name="T40" fmla="*/ 278 w 288"/>
                    <a:gd name="T41" fmla="*/ 65 h 190"/>
                    <a:gd name="T42" fmla="*/ 286 w 288"/>
                    <a:gd name="T43" fmla="*/ 81 h 190"/>
                    <a:gd name="T44" fmla="*/ 280 w 288"/>
                    <a:gd name="T45" fmla="*/ 93 h 190"/>
                    <a:gd name="T46" fmla="*/ 279 w 288"/>
                    <a:gd name="T47" fmla="*/ 113 h 190"/>
                    <a:gd name="T48" fmla="*/ 257 w 288"/>
                    <a:gd name="T49" fmla="*/ 121 h 190"/>
                    <a:gd name="T50" fmla="*/ 237 w 288"/>
                    <a:gd name="T51" fmla="*/ 135 h 190"/>
                    <a:gd name="T52" fmla="*/ 219 w 288"/>
                    <a:gd name="T53" fmla="*/ 140 h 190"/>
                    <a:gd name="T54" fmla="*/ 210 w 288"/>
                    <a:gd name="T55" fmla="*/ 149 h 190"/>
                    <a:gd name="T56" fmla="*/ 206 w 288"/>
                    <a:gd name="T57" fmla="*/ 158 h 190"/>
                    <a:gd name="T58" fmla="*/ 199 w 288"/>
                    <a:gd name="T59" fmla="*/ 154 h 190"/>
                    <a:gd name="T60" fmla="*/ 193 w 288"/>
                    <a:gd name="T61" fmla="*/ 147 h 190"/>
                    <a:gd name="T62" fmla="*/ 192 w 288"/>
                    <a:gd name="T63" fmla="*/ 152 h 190"/>
                    <a:gd name="T64" fmla="*/ 198 w 288"/>
                    <a:gd name="T65" fmla="*/ 156 h 190"/>
                    <a:gd name="T66" fmla="*/ 205 w 288"/>
                    <a:gd name="T67" fmla="*/ 161 h 190"/>
                    <a:gd name="T68" fmla="*/ 218 w 288"/>
                    <a:gd name="T69" fmla="*/ 171 h 190"/>
                    <a:gd name="T70" fmla="*/ 232 w 288"/>
                    <a:gd name="T71" fmla="*/ 169 h 190"/>
                    <a:gd name="T72" fmla="*/ 209 w 288"/>
                    <a:gd name="T73" fmla="*/ 179 h 190"/>
                    <a:gd name="T74" fmla="*/ 197 w 288"/>
                    <a:gd name="T75" fmla="*/ 187 h 190"/>
                    <a:gd name="T76" fmla="*/ 183 w 288"/>
                    <a:gd name="T77" fmla="*/ 184 h 190"/>
                    <a:gd name="T78" fmla="*/ 176 w 288"/>
                    <a:gd name="T79" fmla="*/ 171 h 190"/>
                    <a:gd name="T80" fmla="*/ 178 w 288"/>
                    <a:gd name="T81" fmla="*/ 159 h 190"/>
                    <a:gd name="T82" fmla="*/ 180 w 288"/>
                    <a:gd name="T83" fmla="*/ 152 h 190"/>
                    <a:gd name="T84" fmla="*/ 162 w 288"/>
                    <a:gd name="T85" fmla="*/ 150 h 190"/>
                    <a:gd name="T86" fmla="*/ 153 w 288"/>
                    <a:gd name="T87" fmla="*/ 143 h 190"/>
                    <a:gd name="T88" fmla="*/ 158 w 288"/>
                    <a:gd name="T89" fmla="*/ 136 h 190"/>
                    <a:gd name="T90" fmla="*/ 143 w 288"/>
                    <a:gd name="T91" fmla="*/ 141 h 190"/>
                    <a:gd name="T92" fmla="*/ 130 w 288"/>
                    <a:gd name="T93" fmla="*/ 147 h 190"/>
                    <a:gd name="T94" fmla="*/ 126 w 288"/>
                    <a:gd name="T95" fmla="*/ 158 h 190"/>
                    <a:gd name="T96" fmla="*/ 121 w 288"/>
                    <a:gd name="T97" fmla="*/ 163 h 190"/>
                    <a:gd name="T98" fmla="*/ 107 w 288"/>
                    <a:gd name="T99" fmla="*/ 171 h 190"/>
                    <a:gd name="T100" fmla="*/ 102 w 288"/>
                    <a:gd name="T101" fmla="*/ 162 h 190"/>
                    <a:gd name="T102" fmla="*/ 111 w 288"/>
                    <a:gd name="T103" fmla="*/ 144 h 190"/>
                    <a:gd name="T104" fmla="*/ 125 w 288"/>
                    <a:gd name="T105" fmla="*/ 140 h 190"/>
                    <a:gd name="T106" fmla="*/ 118 w 288"/>
                    <a:gd name="T107" fmla="*/ 122 h 190"/>
                    <a:gd name="T108" fmla="*/ 110 w 288"/>
                    <a:gd name="T109" fmla="*/ 107 h 190"/>
                    <a:gd name="T110" fmla="*/ 85 w 288"/>
                    <a:gd name="T111" fmla="*/ 9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190">
                      <a:moveTo>
                        <a:pt x="72" y="102"/>
                      </a:moveTo>
                      <a:lnTo>
                        <a:pt x="70" y="102"/>
                      </a:lnTo>
                      <a:lnTo>
                        <a:pt x="60" y="108"/>
                      </a:lnTo>
                      <a:lnTo>
                        <a:pt x="55" y="108"/>
                      </a:lnTo>
                      <a:lnTo>
                        <a:pt x="51" y="109"/>
                      </a:lnTo>
                      <a:lnTo>
                        <a:pt x="46" y="113"/>
                      </a:lnTo>
                      <a:lnTo>
                        <a:pt x="43" y="111"/>
                      </a:lnTo>
                      <a:lnTo>
                        <a:pt x="40" y="108"/>
                      </a:lnTo>
                      <a:lnTo>
                        <a:pt x="35" y="109"/>
                      </a:lnTo>
                      <a:lnTo>
                        <a:pt x="31" y="110"/>
                      </a:lnTo>
                      <a:lnTo>
                        <a:pt x="24" y="109"/>
                      </a:lnTo>
                      <a:lnTo>
                        <a:pt x="19" y="108"/>
                      </a:lnTo>
                      <a:lnTo>
                        <a:pt x="14" y="108"/>
                      </a:lnTo>
                      <a:lnTo>
                        <a:pt x="12" y="109"/>
                      </a:lnTo>
                      <a:lnTo>
                        <a:pt x="11" y="106"/>
                      </a:lnTo>
                      <a:lnTo>
                        <a:pt x="8" y="104"/>
                      </a:lnTo>
                      <a:lnTo>
                        <a:pt x="5" y="101"/>
                      </a:lnTo>
                      <a:lnTo>
                        <a:pt x="0" y="98"/>
                      </a:lnTo>
                      <a:lnTo>
                        <a:pt x="2" y="92"/>
                      </a:lnTo>
                      <a:lnTo>
                        <a:pt x="5" y="83"/>
                      </a:lnTo>
                      <a:lnTo>
                        <a:pt x="5" y="81"/>
                      </a:lnTo>
                      <a:lnTo>
                        <a:pt x="7" y="82"/>
                      </a:lnTo>
                      <a:lnTo>
                        <a:pt x="10" y="81"/>
                      </a:lnTo>
                      <a:lnTo>
                        <a:pt x="9" y="78"/>
                      </a:lnTo>
                      <a:lnTo>
                        <a:pt x="10" y="74"/>
                      </a:lnTo>
                      <a:lnTo>
                        <a:pt x="15" y="63"/>
                      </a:lnTo>
                      <a:lnTo>
                        <a:pt x="20" y="57"/>
                      </a:lnTo>
                      <a:lnTo>
                        <a:pt x="25" y="53"/>
                      </a:lnTo>
                      <a:lnTo>
                        <a:pt x="30" y="49"/>
                      </a:lnTo>
                      <a:lnTo>
                        <a:pt x="31" y="45"/>
                      </a:lnTo>
                      <a:lnTo>
                        <a:pt x="30" y="41"/>
                      </a:lnTo>
                      <a:lnTo>
                        <a:pt x="30" y="37"/>
                      </a:lnTo>
                      <a:lnTo>
                        <a:pt x="28" y="34"/>
                      </a:lnTo>
                      <a:lnTo>
                        <a:pt x="27" y="33"/>
                      </a:lnTo>
                      <a:lnTo>
                        <a:pt x="25" y="28"/>
                      </a:lnTo>
                      <a:lnTo>
                        <a:pt x="24" y="24"/>
                      </a:lnTo>
                      <a:lnTo>
                        <a:pt x="22" y="20"/>
                      </a:lnTo>
                      <a:lnTo>
                        <a:pt x="24" y="19"/>
                      </a:lnTo>
                      <a:lnTo>
                        <a:pt x="27" y="18"/>
                      </a:lnTo>
                      <a:lnTo>
                        <a:pt x="29" y="19"/>
                      </a:lnTo>
                      <a:lnTo>
                        <a:pt x="34" y="16"/>
                      </a:lnTo>
                      <a:lnTo>
                        <a:pt x="35" y="15"/>
                      </a:lnTo>
                      <a:lnTo>
                        <a:pt x="36" y="12"/>
                      </a:lnTo>
                      <a:lnTo>
                        <a:pt x="38" y="12"/>
                      </a:lnTo>
                      <a:lnTo>
                        <a:pt x="50" y="10"/>
                      </a:lnTo>
                      <a:lnTo>
                        <a:pt x="52" y="11"/>
                      </a:lnTo>
                      <a:lnTo>
                        <a:pt x="57" y="11"/>
                      </a:lnTo>
                      <a:lnTo>
                        <a:pt x="60" y="10"/>
                      </a:lnTo>
                      <a:lnTo>
                        <a:pt x="64" y="13"/>
                      </a:lnTo>
                      <a:lnTo>
                        <a:pt x="68" y="14"/>
                      </a:lnTo>
                      <a:lnTo>
                        <a:pt x="71" y="15"/>
                      </a:lnTo>
                      <a:lnTo>
                        <a:pt x="73" y="14"/>
                      </a:lnTo>
                      <a:lnTo>
                        <a:pt x="75" y="15"/>
                      </a:lnTo>
                      <a:lnTo>
                        <a:pt x="78" y="16"/>
                      </a:lnTo>
                      <a:lnTo>
                        <a:pt x="80" y="17"/>
                      </a:lnTo>
                      <a:lnTo>
                        <a:pt x="80" y="19"/>
                      </a:lnTo>
                      <a:lnTo>
                        <a:pt x="82" y="21"/>
                      </a:lnTo>
                      <a:lnTo>
                        <a:pt x="87" y="21"/>
                      </a:lnTo>
                      <a:lnTo>
                        <a:pt x="87" y="23"/>
                      </a:lnTo>
                      <a:lnTo>
                        <a:pt x="89" y="24"/>
                      </a:lnTo>
                      <a:lnTo>
                        <a:pt x="91" y="23"/>
                      </a:lnTo>
                      <a:lnTo>
                        <a:pt x="93" y="22"/>
                      </a:lnTo>
                      <a:lnTo>
                        <a:pt x="95" y="22"/>
                      </a:lnTo>
                      <a:lnTo>
                        <a:pt x="97" y="20"/>
                      </a:lnTo>
                      <a:lnTo>
                        <a:pt x="99" y="22"/>
                      </a:lnTo>
                      <a:lnTo>
                        <a:pt x="101" y="23"/>
                      </a:lnTo>
                      <a:lnTo>
                        <a:pt x="104" y="22"/>
                      </a:lnTo>
                      <a:lnTo>
                        <a:pt x="105" y="24"/>
                      </a:lnTo>
                      <a:lnTo>
                        <a:pt x="107" y="25"/>
                      </a:lnTo>
                      <a:lnTo>
                        <a:pt x="112" y="20"/>
                      </a:lnTo>
                      <a:lnTo>
                        <a:pt x="116" y="23"/>
                      </a:lnTo>
                      <a:lnTo>
                        <a:pt x="116" y="25"/>
                      </a:lnTo>
                      <a:lnTo>
                        <a:pt x="119" y="27"/>
                      </a:lnTo>
                      <a:lnTo>
                        <a:pt x="120" y="25"/>
                      </a:lnTo>
                      <a:lnTo>
                        <a:pt x="123" y="25"/>
                      </a:lnTo>
                      <a:lnTo>
                        <a:pt x="128" y="24"/>
                      </a:lnTo>
                      <a:lnTo>
                        <a:pt x="130" y="25"/>
                      </a:lnTo>
                      <a:lnTo>
                        <a:pt x="132" y="25"/>
                      </a:lnTo>
                      <a:lnTo>
                        <a:pt x="134" y="28"/>
                      </a:lnTo>
                      <a:lnTo>
                        <a:pt x="136" y="27"/>
                      </a:lnTo>
                      <a:lnTo>
                        <a:pt x="137" y="25"/>
                      </a:lnTo>
                      <a:lnTo>
                        <a:pt x="137" y="20"/>
                      </a:lnTo>
                      <a:lnTo>
                        <a:pt x="137" y="18"/>
                      </a:lnTo>
                      <a:lnTo>
                        <a:pt x="137" y="15"/>
                      </a:lnTo>
                      <a:lnTo>
                        <a:pt x="138" y="13"/>
                      </a:lnTo>
                      <a:lnTo>
                        <a:pt x="143" y="7"/>
                      </a:lnTo>
                      <a:lnTo>
                        <a:pt x="146" y="6"/>
                      </a:lnTo>
                      <a:lnTo>
                        <a:pt x="148" y="6"/>
                      </a:lnTo>
                      <a:lnTo>
                        <a:pt x="150" y="5"/>
                      </a:lnTo>
                      <a:lnTo>
                        <a:pt x="156" y="5"/>
                      </a:lnTo>
                      <a:lnTo>
                        <a:pt x="156" y="5"/>
                      </a:lnTo>
                      <a:lnTo>
                        <a:pt x="158" y="7"/>
                      </a:lnTo>
                      <a:lnTo>
                        <a:pt x="160" y="7"/>
                      </a:lnTo>
                      <a:lnTo>
                        <a:pt x="162" y="6"/>
                      </a:lnTo>
                      <a:lnTo>
                        <a:pt x="163" y="5"/>
                      </a:lnTo>
                      <a:lnTo>
                        <a:pt x="164" y="2"/>
                      </a:lnTo>
                      <a:lnTo>
                        <a:pt x="166" y="1"/>
                      </a:lnTo>
                      <a:lnTo>
                        <a:pt x="171" y="2"/>
                      </a:lnTo>
                      <a:lnTo>
                        <a:pt x="173" y="2"/>
                      </a:lnTo>
                      <a:lnTo>
                        <a:pt x="178" y="0"/>
                      </a:lnTo>
                      <a:lnTo>
                        <a:pt x="182" y="1"/>
                      </a:lnTo>
                      <a:lnTo>
                        <a:pt x="187" y="0"/>
                      </a:lnTo>
                      <a:lnTo>
                        <a:pt x="191" y="3"/>
                      </a:lnTo>
                      <a:lnTo>
                        <a:pt x="192" y="5"/>
                      </a:lnTo>
                      <a:lnTo>
                        <a:pt x="192" y="7"/>
                      </a:lnTo>
                      <a:lnTo>
                        <a:pt x="196" y="11"/>
                      </a:lnTo>
                      <a:lnTo>
                        <a:pt x="197" y="12"/>
                      </a:lnTo>
                      <a:lnTo>
                        <a:pt x="197" y="15"/>
                      </a:lnTo>
                      <a:lnTo>
                        <a:pt x="194" y="16"/>
                      </a:lnTo>
                      <a:lnTo>
                        <a:pt x="192" y="16"/>
                      </a:lnTo>
                      <a:lnTo>
                        <a:pt x="193" y="19"/>
                      </a:lnTo>
                      <a:lnTo>
                        <a:pt x="193" y="21"/>
                      </a:lnTo>
                      <a:lnTo>
                        <a:pt x="194" y="25"/>
                      </a:lnTo>
                      <a:lnTo>
                        <a:pt x="197" y="27"/>
                      </a:lnTo>
                      <a:lnTo>
                        <a:pt x="199" y="28"/>
                      </a:lnTo>
                      <a:lnTo>
                        <a:pt x="203" y="29"/>
                      </a:lnTo>
                      <a:lnTo>
                        <a:pt x="206" y="28"/>
                      </a:lnTo>
                      <a:lnTo>
                        <a:pt x="208" y="28"/>
                      </a:lnTo>
                      <a:lnTo>
                        <a:pt x="209" y="31"/>
                      </a:lnTo>
                      <a:lnTo>
                        <a:pt x="212" y="34"/>
                      </a:lnTo>
                      <a:lnTo>
                        <a:pt x="214" y="42"/>
                      </a:lnTo>
                      <a:lnTo>
                        <a:pt x="213" y="44"/>
                      </a:lnTo>
                      <a:lnTo>
                        <a:pt x="214" y="46"/>
                      </a:lnTo>
                      <a:lnTo>
                        <a:pt x="216" y="48"/>
                      </a:lnTo>
                      <a:lnTo>
                        <a:pt x="218" y="49"/>
                      </a:lnTo>
                      <a:lnTo>
                        <a:pt x="220" y="48"/>
                      </a:lnTo>
                      <a:lnTo>
                        <a:pt x="222" y="48"/>
                      </a:lnTo>
                      <a:lnTo>
                        <a:pt x="225" y="48"/>
                      </a:lnTo>
                      <a:lnTo>
                        <a:pt x="228" y="51"/>
                      </a:lnTo>
                      <a:lnTo>
                        <a:pt x="230" y="50"/>
                      </a:lnTo>
                      <a:lnTo>
                        <a:pt x="232" y="51"/>
                      </a:lnTo>
                      <a:lnTo>
                        <a:pt x="240" y="49"/>
                      </a:lnTo>
                      <a:lnTo>
                        <a:pt x="244" y="47"/>
                      </a:lnTo>
                      <a:lnTo>
                        <a:pt x="246" y="48"/>
                      </a:lnTo>
                      <a:lnTo>
                        <a:pt x="248" y="50"/>
                      </a:lnTo>
                      <a:lnTo>
                        <a:pt x="250" y="56"/>
                      </a:lnTo>
                      <a:lnTo>
                        <a:pt x="254" y="60"/>
                      </a:lnTo>
                      <a:lnTo>
                        <a:pt x="256" y="59"/>
                      </a:lnTo>
                      <a:lnTo>
                        <a:pt x="257" y="57"/>
                      </a:lnTo>
                      <a:lnTo>
                        <a:pt x="259" y="58"/>
                      </a:lnTo>
                      <a:lnTo>
                        <a:pt x="261" y="59"/>
                      </a:lnTo>
                      <a:lnTo>
                        <a:pt x="263" y="60"/>
                      </a:lnTo>
                      <a:lnTo>
                        <a:pt x="265" y="61"/>
                      </a:lnTo>
                      <a:lnTo>
                        <a:pt x="267" y="62"/>
                      </a:lnTo>
                      <a:lnTo>
                        <a:pt x="272" y="62"/>
                      </a:lnTo>
                      <a:lnTo>
                        <a:pt x="275" y="65"/>
                      </a:lnTo>
                      <a:lnTo>
                        <a:pt x="278" y="65"/>
                      </a:lnTo>
                      <a:lnTo>
                        <a:pt x="281" y="68"/>
                      </a:lnTo>
                      <a:lnTo>
                        <a:pt x="284" y="68"/>
                      </a:lnTo>
                      <a:lnTo>
                        <a:pt x="286" y="68"/>
                      </a:lnTo>
                      <a:lnTo>
                        <a:pt x="288" y="70"/>
                      </a:lnTo>
                      <a:lnTo>
                        <a:pt x="286" y="71"/>
                      </a:lnTo>
                      <a:lnTo>
                        <a:pt x="288" y="78"/>
                      </a:lnTo>
                      <a:lnTo>
                        <a:pt x="286" y="81"/>
                      </a:lnTo>
                      <a:lnTo>
                        <a:pt x="281" y="83"/>
                      </a:lnTo>
                      <a:lnTo>
                        <a:pt x="283" y="84"/>
                      </a:lnTo>
                      <a:lnTo>
                        <a:pt x="285" y="85"/>
                      </a:lnTo>
                      <a:lnTo>
                        <a:pt x="287" y="87"/>
                      </a:lnTo>
                      <a:lnTo>
                        <a:pt x="281" y="88"/>
                      </a:lnTo>
                      <a:lnTo>
                        <a:pt x="281" y="91"/>
                      </a:lnTo>
                      <a:lnTo>
                        <a:pt x="280" y="93"/>
                      </a:lnTo>
                      <a:lnTo>
                        <a:pt x="282" y="94"/>
                      </a:lnTo>
                      <a:lnTo>
                        <a:pt x="283" y="97"/>
                      </a:lnTo>
                      <a:lnTo>
                        <a:pt x="282" y="99"/>
                      </a:lnTo>
                      <a:lnTo>
                        <a:pt x="284" y="100"/>
                      </a:lnTo>
                      <a:lnTo>
                        <a:pt x="283" y="105"/>
                      </a:lnTo>
                      <a:lnTo>
                        <a:pt x="281" y="111"/>
                      </a:lnTo>
                      <a:lnTo>
                        <a:pt x="279" y="113"/>
                      </a:lnTo>
                      <a:lnTo>
                        <a:pt x="275" y="111"/>
                      </a:lnTo>
                      <a:lnTo>
                        <a:pt x="272" y="112"/>
                      </a:lnTo>
                      <a:lnTo>
                        <a:pt x="268" y="110"/>
                      </a:lnTo>
                      <a:lnTo>
                        <a:pt x="266" y="111"/>
                      </a:lnTo>
                      <a:lnTo>
                        <a:pt x="264" y="115"/>
                      </a:lnTo>
                      <a:lnTo>
                        <a:pt x="259" y="117"/>
                      </a:lnTo>
                      <a:lnTo>
                        <a:pt x="257" y="121"/>
                      </a:lnTo>
                      <a:lnTo>
                        <a:pt x="258" y="123"/>
                      </a:lnTo>
                      <a:lnTo>
                        <a:pt x="258" y="128"/>
                      </a:lnTo>
                      <a:lnTo>
                        <a:pt x="251" y="128"/>
                      </a:lnTo>
                      <a:lnTo>
                        <a:pt x="247" y="130"/>
                      </a:lnTo>
                      <a:lnTo>
                        <a:pt x="244" y="132"/>
                      </a:lnTo>
                      <a:lnTo>
                        <a:pt x="242" y="132"/>
                      </a:lnTo>
                      <a:lnTo>
                        <a:pt x="237" y="135"/>
                      </a:lnTo>
                      <a:lnTo>
                        <a:pt x="236" y="138"/>
                      </a:lnTo>
                      <a:lnTo>
                        <a:pt x="232" y="136"/>
                      </a:lnTo>
                      <a:lnTo>
                        <a:pt x="226" y="139"/>
                      </a:lnTo>
                      <a:lnTo>
                        <a:pt x="225" y="140"/>
                      </a:lnTo>
                      <a:lnTo>
                        <a:pt x="225" y="139"/>
                      </a:lnTo>
                      <a:lnTo>
                        <a:pt x="222" y="140"/>
                      </a:lnTo>
                      <a:lnTo>
                        <a:pt x="219" y="140"/>
                      </a:lnTo>
                      <a:lnTo>
                        <a:pt x="215" y="144"/>
                      </a:lnTo>
                      <a:lnTo>
                        <a:pt x="214" y="145"/>
                      </a:lnTo>
                      <a:lnTo>
                        <a:pt x="212" y="148"/>
                      </a:lnTo>
                      <a:lnTo>
                        <a:pt x="210" y="151"/>
                      </a:lnTo>
                      <a:lnTo>
                        <a:pt x="208" y="152"/>
                      </a:lnTo>
                      <a:lnTo>
                        <a:pt x="209" y="150"/>
                      </a:lnTo>
                      <a:lnTo>
                        <a:pt x="210" y="149"/>
                      </a:lnTo>
                      <a:lnTo>
                        <a:pt x="211" y="148"/>
                      </a:lnTo>
                      <a:lnTo>
                        <a:pt x="210" y="144"/>
                      </a:lnTo>
                      <a:lnTo>
                        <a:pt x="209" y="144"/>
                      </a:lnTo>
                      <a:lnTo>
                        <a:pt x="207" y="148"/>
                      </a:lnTo>
                      <a:lnTo>
                        <a:pt x="205" y="151"/>
                      </a:lnTo>
                      <a:lnTo>
                        <a:pt x="206" y="155"/>
                      </a:lnTo>
                      <a:lnTo>
                        <a:pt x="206" y="158"/>
                      </a:lnTo>
                      <a:lnTo>
                        <a:pt x="204" y="158"/>
                      </a:lnTo>
                      <a:lnTo>
                        <a:pt x="204" y="157"/>
                      </a:lnTo>
                      <a:lnTo>
                        <a:pt x="202" y="153"/>
                      </a:lnTo>
                      <a:lnTo>
                        <a:pt x="203" y="152"/>
                      </a:lnTo>
                      <a:lnTo>
                        <a:pt x="202" y="151"/>
                      </a:lnTo>
                      <a:lnTo>
                        <a:pt x="200" y="152"/>
                      </a:lnTo>
                      <a:lnTo>
                        <a:pt x="199" y="154"/>
                      </a:lnTo>
                      <a:lnTo>
                        <a:pt x="198" y="154"/>
                      </a:lnTo>
                      <a:lnTo>
                        <a:pt x="199" y="152"/>
                      </a:lnTo>
                      <a:lnTo>
                        <a:pt x="198" y="151"/>
                      </a:lnTo>
                      <a:lnTo>
                        <a:pt x="194" y="151"/>
                      </a:lnTo>
                      <a:lnTo>
                        <a:pt x="194" y="150"/>
                      </a:lnTo>
                      <a:lnTo>
                        <a:pt x="194" y="148"/>
                      </a:lnTo>
                      <a:lnTo>
                        <a:pt x="193" y="147"/>
                      </a:lnTo>
                      <a:lnTo>
                        <a:pt x="193" y="150"/>
                      </a:lnTo>
                      <a:lnTo>
                        <a:pt x="192" y="151"/>
                      </a:lnTo>
                      <a:lnTo>
                        <a:pt x="186" y="149"/>
                      </a:lnTo>
                      <a:lnTo>
                        <a:pt x="188" y="150"/>
                      </a:lnTo>
                      <a:lnTo>
                        <a:pt x="189" y="152"/>
                      </a:lnTo>
                      <a:lnTo>
                        <a:pt x="190" y="152"/>
                      </a:lnTo>
                      <a:lnTo>
                        <a:pt x="192" y="152"/>
                      </a:lnTo>
                      <a:lnTo>
                        <a:pt x="192" y="154"/>
                      </a:lnTo>
                      <a:lnTo>
                        <a:pt x="192" y="156"/>
                      </a:lnTo>
                      <a:lnTo>
                        <a:pt x="193" y="157"/>
                      </a:lnTo>
                      <a:lnTo>
                        <a:pt x="194" y="156"/>
                      </a:lnTo>
                      <a:lnTo>
                        <a:pt x="194" y="154"/>
                      </a:lnTo>
                      <a:lnTo>
                        <a:pt x="197" y="154"/>
                      </a:lnTo>
                      <a:lnTo>
                        <a:pt x="198" y="156"/>
                      </a:lnTo>
                      <a:lnTo>
                        <a:pt x="200" y="156"/>
                      </a:lnTo>
                      <a:lnTo>
                        <a:pt x="199" y="159"/>
                      </a:lnTo>
                      <a:lnTo>
                        <a:pt x="199" y="160"/>
                      </a:lnTo>
                      <a:lnTo>
                        <a:pt x="201" y="159"/>
                      </a:lnTo>
                      <a:lnTo>
                        <a:pt x="202" y="160"/>
                      </a:lnTo>
                      <a:lnTo>
                        <a:pt x="201" y="162"/>
                      </a:lnTo>
                      <a:lnTo>
                        <a:pt x="205" y="161"/>
                      </a:lnTo>
                      <a:lnTo>
                        <a:pt x="207" y="164"/>
                      </a:lnTo>
                      <a:lnTo>
                        <a:pt x="207" y="167"/>
                      </a:lnTo>
                      <a:lnTo>
                        <a:pt x="208" y="170"/>
                      </a:lnTo>
                      <a:lnTo>
                        <a:pt x="209" y="169"/>
                      </a:lnTo>
                      <a:lnTo>
                        <a:pt x="214" y="170"/>
                      </a:lnTo>
                      <a:lnTo>
                        <a:pt x="214" y="169"/>
                      </a:lnTo>
                      <a:lnTo>
                        <a:pt x="218" y="171"/>
                      </a:lnTo>
                      <a:lnTo>
                        <a:pt x="221" y="167"/>
                      </a:lnTo>
                      <a:lnTo>
                        <a:pt x="222" y="167"/>
                      </a:lnTo>
                      <a:lnTo>
                        <a:pt x="223" y="169"/>
                      </a:lnTo>
                      <a:lnTo>
                        <a:pt x="225" y="167"/>
                      </a:lnTo>
                      <a:lnTo>
                        <a:pt x="229" y="166"/>
                      </a:lnTo>
                      <a:lnTo>
                        <a:pt x="232" y="166"/>
                      </a:lnTo>
                      <a:lnTo>
                        <a:pt x="232" y="169"/>
                      </a:lnTo>
                      <a:lnTo>
                        <a:pt x="231" y="170"/>
                      </a:lnTo>
                      <a:lnTo>
                        <a:pt x="230" y="173"/>
                      </a:lnTo>
                      <a:lnTo>
                        <a:pt x="230" y="175"/>
                      </a:lnTo>
                      <a:lnTo>
                        <a:pt x="225" y="175"/>
                      </a:lnTo>
                      <a:lnTo>
                        <a:pt x="224" y="176"/>
                      </a:lnTo>
                      <a:lnTo>
                        <a:pt x="215" y="174"/>
                      </a:lnTo>
                      <a:lnTo>
                        <a:pt x="209" y="179"/>
                      </a:lnTo>
                      <a:lnTo>
                        <a:pt x="207" y="182"/>
                      </a:lnTo>
                      <a:lnTo>
                        <a:pt x="203" y="181"/>
                      </a:lnTo>
                      <a:lnTo>
                        <a:pt x="199" y="182"/>
                      </a:lnTo>
                      <a:lnTo>
                        <a:pt x="201" y="183"/>
                      </a:lnTo>
                      <a:lnTo>
                        <a:pt x="199" y="183"/>
                      </a:lnTo>
                      <a:lnTo>
                        <a:pt x="197" y="186"/>
                      </a:lnTo>
                      <a:lnTo>
                        <a:pt x="197" y="187"/>
                      </a:lnTo>
                      <a:lnTo>
                        <a:pt x="196" y="188"/>
                      </a:lnTo>
                      <a:lnTo>
                        <a:pt x="194" y="188"/>
                      </a:lnTo>
                      <a:lnTo>
                        <a:pt x="191" y="190"/>
                      </a:lnTo>
                      <a:lnTo>
                        <a:pt x="186" y="189"/>
                      </a:lnTo>
                      <a:lnTo>
                        <a:pt x="185" y="189"/>
                      </a:lnTo>
                      <a:lnTo>
                        <a:pt x="182" y="187"/>
                      </a:lnTo>
                      <a:lnTo>
                        <a:pt x="183" y="184"/>
                      </a:lnTo>
                      <a:lnTo>
                        <a:pt x="183" y="182"/>
                      </a:lnTo>
                      <a:lnTo>
                        <a:pt x="184" y="179"/>
                      </a:lnTo>
                      <a:lnTo>
                        <a:pt x="184" y="176"/>
                      </a:lnTo>
                      <a:lnTo>
                        <a:pt x="182" y="173"/>
                      </a:lnTo>
                      <a:lnTo>
                        <a:pt x="180" y="173"/>
                      </a:lnTo>
                      <a:lnTo>
                        <a:pt x="178" y="173"/>
                      </a:lnTo>
                      <a:lnTo>
                        <a:pt x="176" y="171"/>
                      </a:lnTo>
                      <a:lnTo>
                        <a:pt x="173" y="169"/>
                      </a:lnTo>
                      <a:lnTo>
                        <a:pt x="168" y="169"/>
                      </a:lnTo>
                      <a:lnTo>
                        <a:pt x="168" y="168"/>
                      </a:lnTo>
                      <a:lnTo>
                        <a:pt x="169" y="166"/>
                      </a:lnTo>
                      <a:lnTo>
                        <a:pt x="172" y="165"/>
                      </a:lnTo>
                      <a:lnTo>
                        <a:pt x="175" y="161"/>
                      </a:lnTo>
                      <a:lnTo>
                        <a:pt x="178" y="159"/>
                      </a:lnTo>
                      <a:lnTo>
                        <a:pt x="186" y="157"/>
                      </a:lnTo>
                      <a:lnTo>
                        <a:pt x="187" y="156"/>
                      </a:lnTo>
                      <a:lnTo>
                        <a:pt x="186" y="155"/>
                      </a:lnTo>
                      <a:lnTo>
                        <a:pt x="186" y="153"/>
                      </a:lnTo>
                      <a:lnTo>
                        <a:pt x="184" y="151"/>
                      </a:lnTo>
                      <a:lnTo>
                        <a:pt x="182" y="153"/>
                      </a:lnTo>
                      <a:lnTo>
                        <a:pt x="180" y="152"/>
                      </a:lnTo>
                      <a:lnTo>
                        <a:pt x="179" y="150"/>
                      </a:lnTo>
                      <a:lnTo>
                        <a:pt x="177" y="151"/>
                      </a:lnTo>
                      <a:lnTo>
                        <a:pt x="176" y="152"/>
                      </a:lnTo>
                      <a:lnTo>
                        <a:pt x="175" y="152"/>
                      </a:lnTo>
                      <a:lnTo>
                        <a:pt x="168" y="153"/>
                      </a:lnTo>
                      <a:lnTo>
                        <a:pt x="163" y="152"/>
                      </a:lnTo>
                      <a:lnTo>
                        <a:pt x="162" y="150"/>
                      </a:lnTo>
                      <a:lnTo>
                        <a:pt x="160" y="149"/>
                      </a:lnTo>
                      <a:lnTo>
                        <a:pt x="156" y="149"/>
                      </a:lnTo>
                      <a:lnTo>
                        <a:pt x="156" y="148"/>
                      </a:lnTo>
                      <a:lnTo>
                        <a:pt x="160" y="145"/>
                      </a:lnTo>
                      <a:lnTo>
                        <a:pt x="159" y="145"/>
                      </a:lnTo>
                      <a:lnTo>
                        <a:pt x="155" y="144"/>
                      </a:lnTo>
                      <a:lnTo>
                        <a:pt x="153" y="143"/>
                      </a:lnTo>
                      <a:lnTo>
                        <a:pt x="155" y="143"/>
                      </a:lnTo>
                      <a:lnTo>
                        <a:pt x="163" y="143"/>
                      </a:lnTo>
                      <a:lnTo>
                        <a:pt x="163" y="143"/>
                      </a:lnTo>
                      <a:lnTo>
                        <a:pt x="163" y="142"/>
                      </a:lnTo>
                      <a:lnTo>
                        <a:pt x="161" y="141"/>
                      </a:lnTo>
                      <a:lnTo>
                        <a:pt x="159" y="139"/>
                      </a:lnTo>
                      <a:lnTo>
                        <a:pt x="158" y="136"/>
                      </a:lnTo>
                      <a:lnTo>
                        <a:pt x="157" y="138"/>
                      </a:lnTo>
                      <a:lnTo>
                        <a:pt x="155" y="139"/>
                      </a:lnTo>
                      <a:lnTo>
                        <a:pt x="152" y="140"/>
                      </a:lnTo>
                      <a:lnTo>
                        <a:pt x="153" y="137"/>
                      </a:lnTo>
                      <a:lnTo>
                        <a:pt x="151" y="139"/>
                      </a:lnTo>
                      <a:lnTo>
                        <a:pt x="147" y="140"/>
                      </a:lnTo>
                      <a:lnTo>
                        <a:pt x="143" y="141"/>
                      </a:lnTo>
                      <a:lnTo>
                        <a:pt x="141" y="143"/>
                      </a:lnTo>
                      <a:lnTo>
                        <a:pt x="139" y="143"/>
                      </a:lnTo>
                      <a:lnTo>
                        <a:pt x="138" y="145"/>
                      </a:lnTo>
                      <a:lnTo>
                        <a:pt x="135" y="150"/>
                      </a:lnTo>
                      <a:lnTo>
                        <a:pt x="134" y="150"/>
                      </a:lnTo>
                      <a:lnTo>
                        <a:pt x="133" y="148"/>
                      </a:lnTo>
                      <a:lnTo>
                        <a:pt x="130" y="147"/>
                      </a:lnTo>
                      <a:lnTo>
                        <a:pt x="129" y="146"/>
                      </a:lnTo>
                      <a:lnTo>
                        <a:pt x="130" y="148"/>
                      </a:lnTo>
                      <a:lnTo>
                        <a:pt x="133" y="150"/>
                      </a:lnTo>
                      <a:lnTo>
                        <a:pt x="133" y="153"/>
                      </a:lnTo>
                      <a:lnTo>
                        <a:pt x="132" y="156"/>
                      </a:lnTo>
                      <a:lnTo>
                        <a:pt x="130" y="158"/>
                      </a:lnTo>
                      <a:lnTo>
                        <a:pt x="126" y="158"/>
                      </a:lnTo>
                      <a:lnTo>
                        <a:pt x="125" y="160"/>
                      </a:lnTo>
                      <a:lnTo>
                        <a:pt x="124" y="161"/>
                      </a:lnTo>
                      <a:lnTo>
                        <a:pt x="124" y="162"/>
                      </a:lnTo>
                      <a:lnTo>
                        <a:pt x="122" y="162"/>
                      </a:lnTo>
                      <a:lnTo>
                        <a:pt x="122" y="159"/>
                      </a:lnTo>
                      <a:lnTo>
                        <a:pt x="121" y="158"/>
                      </a:lnTo>
                      <a:lnTo>
                        <a:pt x="121" y="163"/>
                      </a:lnTo>
                      <a:lnTo>
                        <a:pt x="122" y="168"/>
                      </a:lnTo>
                      <a:lnTo>
                        <a:pt x="121" y="168"/>
                      </a:lnTo>
                      <a:lnTo>
                        <a:pt x="119" y="167"/>
                      </a:lnTo>
                      <a:lnTo>
                        <a:pt x="117" y="167"/>
                      </a:lnTo>
                      <a:lnTo>
                        <a:pt x="114" y="168"/>
                      </a:lnTo>
                      <a:lnTo>
                        <a:pt x="110" y="169"/>
                      </a:lnTo>
                      <a:lnTo>
                        <a:pt x="107" y="171"/>
                      </a:lnTo>
                      <a:lnTo>
                        <a:pt x="104" y="171"/>
                      </a:lnTo>
                      <a:lnTo>
                        <a:pt x="100" y="166"/>
                      </a:lnTo>
                      <a:lnTo>
                        <a:pt x="98" y="167"/>
                      </a:lnTo>
                      <a:lnTo>
                        <a:pt x="98" y="166"/>
                      </a:lnTo>
                      <a:lnTo>
                        <a:pt x="100" y="166"/>
                      </a:lnTo>
                      <a:lnTo>
                        <a:pt x="102" y="164"/>
                      </a:lnTo>
                      <a:lnTo>
                        <a:pt x="102" y="162"/>
                      </a:lnTo>
                      <a:lnTo>
                        <a:pt x="103" y="160"/>
                      </a:lnTo>
                      <a:lnTo>
                        <a:pt x="105" y="158"/>
                      </a:lnTo>
                      <a:lnTo>
                        <a:pt x="106" y="156"/>
                      </a:lnTo>
                      <a:lnTo>
                        <a:pt x="107" y="154"/>
                      </a:lnTo>
                      <a:lnTo>
                        <a:pt x="110" y="153"/>
                      </a:lnTo>
                      <a:lnTo>
                        <a:pt x="110" y="146"/>
                      </a:lnTo>
                      <a:lnTo>
                        <a:pt x="111" y="144"/>
                      </a:lnTo>
                      <a:lnTo>
                        <a:pt x="113" y="143"/>
                      </a:lnTo>
                      <a:lnTo>
                        <a:pt x="115" y="145"/>
                      </a:lnTo>
                      <a:lnTo>
                        <a:pt x="116" y="144"/>
                      </a:lnTo>
                      <a:lnTo>
                        <a:pt x="123" y="145"/>
                      </a:lnTo>
                      <a:lnTo>
                        <a:pt x="125" y="144"/>
                      </a:lnTo>
                      <a:lnTo>
                        <a:pt x="126" y="142"/>
                      </a:lnTo>
                      <a:lnTo>
                        <a:pt x="125" y="140"/>
                      </a:lnTo>
                      <a:lnTo>
                        <a:pt x="126" y="137"/>
                      </a:lnTo>
                      <a:lnTo>
                        <a:pt x="125" y="135"/>
                      </a:lnTo>
                      <a:lnTo>
                        <a:pt x="124" y="133"/>
                      </a:lnTo>
                      <a:lnTo>
                        <a:pt x="120" y="131"/>
                      </a:lnTo>
                      <a:lnTo>
                        <a:pt x="118" y="127"/>
                      </a:lnTo>
                      <a:lnTo>
                        <a:pt x="119" y="124"/>
                      </a:lnTo>
                      <a:lnTo>
                        <a:pt x="118" y="122"/>
                      </a:lnTo>
                      <a:lnTo>
                        <a:pt x="116" y="122"/>
                      </a:lnTo>
                      <a:lnTo>
                        <a:pt x="115" y="120"/>
                      </a:lnTo>
                      <a:lnTo>
                        <a:pt x="112" y="118"/>
                      </a:lnTo>
                      <a:lnTo>
                        <a:pt x="113" y="114"/>
                      </a:lnTo>
                      <a:lnTo>
                        <a:pt x="113" y="109"/>
                      </a:lnTo>
                      <a:lnTo>
                        <a:pt x="112" y="107"/>
                      </a:lnTo>
                      <a:lnTo>
                        <a:pt x="110" y="107"/>
                      </a:lnTo>
                      <a:lnTo>
                        <a:pt x="107" y="104"/>
                      </a:lnTo>
                      <a:lnTo>
                        <a:pt x="104" y="104"/>
                      </a:lnTo>
                      <a:lnTo>
                        <a:pt x="100" y="104"/>
                      </a:lnTo>
                      <a:lnTo>
                        <a:pt x="98" y="104"/>
                      </a:lnTo>
                      <a:lnTo>
                        <a:pt x="92" y="99"/>
                      </a:lnTo>
                      <a:lnTo>
                        <a:pt x="90" y="98"/>
                      </a:lnTo>
                      <a:lnTo>
                        <a:pt x="85" y="96"/>
                      </a:lnTo>
                      <a:lnTo>
                        <a:pt x="81" y="98"/>
                      </a:lnTo>
                      <a:lnTo>
                        <a:pt x="78" y="98"/>
                      </a:lnTo>
                      <a:lnTo>
                        <a:pt x="76" y="98"/>
                      </a:lnTo>
                      <a:lnTo>
                        <a:pt x="74" y="99"/>
                      </a:lnTo>
                      <a:lnTo>
                        <a:pt x="72" y="10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4" name="Freeform 658">
                  <a:extLst>
                    <a:ext uri="{FF2B5EF4-FFF2-40B4-BE49-F238E27FC236}">
                      <a16:creationId xmlns:a16="http://schemas.microsoft.com/office/drawing/2014/main" id="{BBE0CAFA-A838-48FE-B41C-1DFC974A4D17}"/>
                    </a:ext>
                  </a:extLst>
                </p:cNvPr>
                <p:cNvSpPr>
                  <a:spLocks/>
                </p:cNvSpPr>
                <p:nvPr/>
              </p:nvSpPr>
              <p:spPr bwMode="gray">
                <a:xfrm>
                  <a:off x="8448668" y="4521327"/>
                  <a:ext cx="352529" cy="206922"/>
                </a:xfrm>
                <a:custGeom>
                  <a:avLst/>
                  <a:gdLst>
                    <a:gd name="T0" fmla="*/ 107 w 109"/>
                    <a:gd name="T1" fmla="*/ 41 h 64"/>
                    <a:gd name="T2" fmla="*/ 102 w 109"/>
                    <a:gd name="T3" fmla="*/ 43 h 64"/>
                    <a:gd name="T4" fmla="*/ 98 w 109"/>
                    <a:gd name="T5" fmla="*/ 46 h 64"/>
                    <a:gd name="T6" fmla="*/ 98 w 109"/>
                    <a:gd name="T7" fmla="*/ 51 h 64"/>
                    <a:gd name="T8" fmla="*/ 93 w 109"/>
                    <a:gd name="T9" fmla="*/ 54 h 64"/>
                    <a:gd name="T10" fmla="*/ 90 w 109"/>
                    <a:gd name="T11" fmla="*/ 59 h 64"/>
                    <a:gd name="T12" fmla="*/ 83 w 109"/>
                    <a:gd name="T13" fmla="*/ 58 h 64"/>
                    <a:gd name="T14" fmla="*/ 79 w 109"/>
                    <a:gd name="T15" fmla="*/ 61 h 64"/>
                    <a:gd name="T16" fmla="*/ 78 w 109"/>
                    <a:gd name="T17" fmla="*/ 60 h 64"/>
                    <a:gd name="T18" fmla="*/ 65 w 109"/>
                    <a:gd name="T19" fmla="*/ 58 h 64"/>
                    <a:gd name="T20" fmla="*/ 59 w 109"/>
                    <a:gd name="T21" fmla="*/ 53 h 64"/>
                    <a:gd name="T22" fmla="*/ 47 w 109"/>
                    <a:gd name="T23" fmla="*/ 56 h 64"/>
                    <a:gd name="T24" fmla="*/ 44 w 109"/>
                    <a:gd name="T25" fmla="*/ 60 h 64"/>
                    <a:gd name="T26" fmla="*/ 38 w 109"/>
                    <a:gd name="T27" fmla="*/ 62 h 64"/>
                    <a:gd name="T28" fmla="*/ 33 w 109"/>
                    <a:gd name="T29" fmla="*/ 60 h 64"/>
                    <a:gd name="T30" fmla="*/ 27 w 109"/>
                    <a:gd name="T31" fmla="*/ 57 h 64"/>
                    <a:gd name="T32" fmla="*/ 17 w 109"/>
                    <a:gd name="T33" fmla="*/ 47 h 64"/>
                    <a:gd name="T34" fmla="*/ 6 w 109"/>
                    <a:gd name="T35" fmla="*/ 37 h 64"/>
                    <a:gd name="T36" fmla="*/ 5 w 109"/>
                    <a:gd name="T37" fmla="*/ 28 h 64"/>
                    <a:gd name="T38" fmla="*/ 0 w 109"/>
                    <a:gd name="T39" fmla="*/ 23 h 64"/>
                    <a:gd name="T40" fmla="*/ 0 w 109"/>
                    <a:gd name="T41" fmla="*/ 20 h 64"/>
                    <a:gd name="T42" fmla="*/ 5 w 109"/>
                    <a:gd name="T43" fmla="*/ 24 h 64"/>
                    <a:gd name="T44" fmla="*/ 11 w 109"/>
                    <a:gd name="T45" fmla="*/ 18 h 64"/>
                    <a:gd name="T46" fmla="*/ 21 w 109"/>
                    <a:gd name="T47" fmla="*/ 14 h 64"/>
                    <a:gd name="T48" fmla="*/ 34 w 109"/>
                    <a:gd name="T49" fmla="*/ 6 h 64"/>
                    <a:gd name="T50" fmla="*/ 38 w 109"/>
                    <a:gd name="T51" fmla="*/ 1 h 64"/>
                    <a:gd name="T52" fmla="*/ 42 w 109"/>
                    <a:gd name="T53" fmla="*/ 7 h 64"/>
                    <a:gd name="T54" fmla="*/ 46 w 109"/>
                    <a:gd name="T55" fmla="*/ 8 h 64"/>
                    <a:gd name="T56" fmla="*/ 53 w 109"/>
                    <a:gd name="T57" fmla="*/ 5 h 64"/>
                    <a:gd name="T58" fmla="*/ 57 w 109"/>
                    <a:gd name="T59" fmla="*/ 8 h 64"/>
                    <a:gd name="T60" fmla="*/ 65 w 109"/>
                    <a:gd name="T61" fmla="*/ 13 h 64"/>
                    <a:gd name="T62" fmla="*/ 69 w 109"/>
                    <a:gd name="T63" fmla="*/ 14 h 64"/>
                    <a:gd name="T64" fmla="*/ 68 w 109"/>
                    <a:gd name="T65" fmla="*/ 18 h 64"/>
                    <a:gd name="T66" fmla="*/ 76 w 109"/>
                    <a:gd name="T67" fmla="*/ 23 h 64"/>
                    <a:gd name="T68" fmla="*/ 78 w 109"/>
                    <a:gd name="T69" fmla="*/ 19 h 64"/>
                    <a:gd name="T70" fmla="*/ 85 w 109"/>
                    <a:gd name="T71" fmla="*/ 21 h 64"/>
                    <a:gd name="T72" fmla="*/ 91 w 109"/>
                    <a:gd name="T73" fmla="*/ 26 h 64"/>
                    <a:gd name="T74" fmla="*/ 95 w 109"/>
                    <a:gd name="T75" fmla="*/ 27 h 64"/>
                    <a:gd name="T76" fmla="*/ 103 w 109"/>
                    <a:gd name="T77"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64">
                      <a:moveTo>
                        <a:pt x="109" y="39"/>
                      </a:moveTo>
                      <a:lnTo>
                        <a:pt x="107" y="41"/>
                      </a:lnTo>
                      <a:lnTo>
                        <a:pt x="104" y="41"/>
                      </a:lnTo>
                      <a:lnTo>
                        <a:pt x="102" y="43"/>
                      </a:lnTo>
                      <a:lnTo>
                        <a:pt x="100" y="46"/>
                      </a:lnTo>
                      <a:lnTo>
                        <a:pt x="98" y="46"/>
                      </a:lnTo>
                      <a:lnTo>
                        <a:pt x="98" y="47"/>
                      </a:lnTo>
                      <a:lnTo>
                        <a:pt x="98" y="51"/>
                      </a:lnTo>
                      <a:lnTo>
                        <a:pt x="96" y="53"/>
                      </a:lnTo>
                      <a:lnTo>
                        <a:pt x="93" y="54"/>
                      </a:lnTo>
                      <a:lnTo>
                        <a:pt x="93" y="56"/>
                      </a:lnTo>
                      <a:lnTo>
                        <a:pt x="90" y="59"/>
                      </a:lnTo>
                      <a:lnTo>
                        <a:pt x="85" y="60"/>
                      </a:lnTo>
                      <a:lnTo>
                        <a:pt x="83" y="58"/>
                      </a:lnTo>
                      <a:lnTo>
                        <a:pt x="82" y="58"/>
                      </a:lnTo>
                      <a:lnTo>
                        <a:pt x="79" y="61"/>
                      </a:lnTo>
                      <a:lnTo>
                        <a:pt x="78" y="64"/>
                      </a:lnTo>
                      <a:lnTo>
                        <a:pt x="78" y="60"/>
                      </a:lnTo>
                      <a:lnTo>
                        <a:pt x="76" y="57"/>
                      </a:lnTo>
                      <a:lnTo>
                        <a:pt x="65" y="58"/>
                      </a:lnTo>
                      <a:lnTo>
                        <a:pt x="61" y="55"/>
                      </a:lnTo>
                      <a:lnTo>
                        <a:pt x="59" y="53"/>
                      </a:lnTo>
                      <a:lnTo>
                        <a:pt x="49" y="53"/>
                      </a:lnTo>
                      <a:lnTo>
                        <a:pt x="47" y="56"/>
                      </a:lnTo>
                      <a:lnTo>
                        <a:pt x="47" y="58"/>
                      </a:lnTo>
                      <a:lnTo>
                        <a:pt x="44" y="60"/>
                      </a:lnTo>
                      <a:lnTo>
                        <a:pt x="41" y="61"/>
                      </a:lnTo>
                      <a:lnTo>
                        <a:pt x="38" y="62"/>
                      </a:lnTo>
                      <a:lnTo>
                        <a:pt x="34" y="61"/>
                      </a:lnTo>
                      <a:lnTo>
                        <a:pt x="33" y="60"/>
                      </a:lnTo>
                      <a:lnTo>
                        <a:pt x="29" y="59"/>
                      </a:lnTo>
                      <a:lnTo>
                        <a:pt x="27" y="57"/>
                      </a:lnTo>
                      <a:lnTo>
                        <a:pt x="20" y="51"/>
                      </a:lnTo>
                      <a:lnTo>
                        <a:pt x="17" y="47"/>
                      </a:lnTo>
                      <a:lnTo>
                        <a:pt x="9" y="41"/>
                      </a:lnTo>
                      <a:lnTo>
                        <a:pt x="6" y="37"/>
                      </a:lnTo>
                      <a:lnTo>
                        <a:pt x="6" y="32"/>
                      </a:lnTo>
                      <a:lnTo>
                        <a:pt x="5" y="28"/>
                      </a:lnTo>
                      <a:lnTo>
                        <a:pt x="2" y="27"/>
                      </a:lnTo>
                      <a:lnTo>
                        <a:pt x="0" y="23"/>
                      </a:lnTo>
                      <a:lnTo>
                        <a:pt x="0" y="21"/>
                      </a:lnTo>
                      <a:lnTo>
                        <a:pt x="0" y="20"/>
                      </a:lnTo>
                      <a:lnTo>
                        <a:pt x="4" y="24"/>
                      </a:lnTo>
                      <a:lnTo>
                        <a:pt x="5" y="24"/>
                      </a:lnTo>
                      <a:lnTo>
                        <a:pt x="6" y="20"/>
                      </a:lnTo>
                      <a:lnTo>
                        <a:pt x="11" y="18"/>
                      </a:lnTo>
                      <a:lnTo>
                        <a:pt x="16" y="17"/>
                      </a:lnTo>
                      <a:lnTo>
                        <a:pt x="21" y="14"/>
                      </a:lnTo>
                      <a:lnTo>
                        <a:pt x="23" y="10"/>
                      </a:lnTo>
                      <a:lnTo>
                        <a:pt x="34" y="6"/>
                      </a:lnTo>
                      <a:lnTo>
                        <a:pt x="35" y="0"/>
                      </a:lnTo>
                      <a:lnTo>
                        <a:pt x="38" y="1"/>
                      </a:lnTo>
                      <a:lnTo>
                        <a:pt x="40" y="4"/>
                      </a:lnTo>
                      <a:lnTo>
                        <a:pt x="42" y="7"/>
                      </a:lnTo>
                      <a:lnTo>
                        <a:pt x="44" y="7"/>
                      </a:lnTo>
                      <a:lnTo>
                        <a:pt x="46" y="8"/>
                      </a:lnTo>
                      <a:lnTo>
                        <a:pt x="50" y="4"/>
                      </a:lnTo>
                      <a:lnTo>
                        <a:pt x="53" y="5"/>
                      </a:lnTo>
                      <a:lnTo>
                        <a:pt x="55" y="8"/>
                      </a:lnTo>
                      <a:lnTo>
                        <a:pt x="57" y="8"/>
                      </a:lnTo>
                      <a:lnTo>
                        <a:pt x="63" y="9"/>
                      </a:lnTo>
                      <a:lnTo>
                        <a:pt x="65" y="13"/>
                      </a:lnTo>
                      <a:lnTo>
                        <a:pt x="69" y="13"/>
                      </a:lnTo>
                      <a:lnTo>
                        <a:pt x="69" y="14"/>
                      </a:lnTo>
                      <a:lnTo>
                        <a:pt x="69" y="14"/>
                      </a:lnTo>
                      <a:lnTo>
                        <a:pt x="68" y="18"/>
                      </a:lnTo>
                      <a:lnTo>
                        <a:pt x="73" y="23"/>
                      </a:lnTo>
                      <a:lnTo>
                        <a:pt x="76" y="23"/>
                      </a:lnTo>
                      <a:lnTo>
                        <a:pt x="79" y="21"/>
                      </a:lnTo>
                      <a:lnTo>
                        <a:pt x="78" y="19"/>
                      </a:lnTo>
                      <a:lnTo>
                        <a:pt x="78" y="18"/>
                      </a:lnTo>
                      <a:lnTo>
                        <a:pt x="85" y="21"/>
                      </a:lnTo>
                      <a:lnTo>
                        <a:pt x="91" y="21"/>
                      </a:lnTo>
                      <a:lnTo>
                        <a:pt x="91" y="26"/>
                      </a:lnTo>
                      <a:lnTo>
                        <a:pt x="94" y="28"/>
                      </a:lnTo>
                      <a:lnTo>
                        <a:pt x="95" y="27"/>
                      </a:lnTo>
                      <a:lnTo>
                        <a:pt x="98" y="29"/>
                      </a:lnTo>
                      <a:lnTo>
                        <a:pt x="103" y="37"/>
                      </a:lnTo>
                      <a:lnTo>
                        <a:pt x="109" y="3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5" name="Freeform 659">
                  <a:extLst>
                    <a:ext uri="{FF2B5EF4-FFF2-40B4-BE49-F238E27FC236}">
                      <a16:creationId xmlns:a16="http://schemas.microsoft.com/office/drawing/2014/main" id="{ABDE0B84-D862-42EE-92AA-501E3B9D4FAA}"/>
                    </a:ext>
                  </a:extLst>
                </p:cNvPr>
                <p:cNvSpPr>
                  <a:spLocks/>
                </p:cNvSpPr>
                <p:nvPr/>
              </p:nvSpPr>
              <p:spPr bwMode="gray">
                <a:xfrm>
                  <a:off x="8141420" y="4796143"/>
                  <a:ext cx="226396" cy="132561"/>
                </a:xfrm>
                <a:custGeom>
                  <a:avLst/>
                  <a:gdLst>
                    <a:gd name="T0" fmla="*/ 16 w 70"/>
                    <a:gd name="T1" fmla="*/ 37 h 41"/>
                    <a:gd name="T2" fmla="*/ 13 w 70"/>
                    <a:gd name="T3" fmla="*/ 33 h 41"/>
                    <a:gd name="T4" fmla="*/ 12 w 70"/>
                    <a:gd name="T5" fmla="*/ 28 h 41"/>
                    <a:gd name="T6" fmla="*/ 4 w 70"/>
                    <a:gd name="T7" fmla="*/ 33 h 41"/>
                    <a:gd name="T8" fmla="*/ 0 w 70"/>
                    <a:gd name="T9" fmla="*/ 34 h 41"/>
                    <a:gd name="T10" fmla="*/ 2 w 70"/>
                    <a:gd name="T11" fmla="*/ 24 h 41"/>
                    <a:gd name="T12" fmla="*/ 4 w 70"/>
                    <a:gd name="T13" fmla="*/ 21 h 41"/>
                    <a:gd name="T14" fmla="*/ 6 w 70"/>
                    <a:gd name="T15" fmla="*/ 19 h 41"/>
                    <a:gd name="T16" fmla="*/ 9 w 70"/>
                    <a:gd name="T17" fmla="*/ 14 h 41"/>
                    <a:gd name="T18" fmla="*/ 15 w 70"/>
                    <a:gd name="T19" fmla="*/ 5 h 41"/>
                    <a:gd name="T20" fmla="*/ 21 w 70"/>
                    <a:gd name="T21" fmla="*/ 3 h 41"/>
                    <a:gd name="T22" fmla="*/ 25 w 70"/>
                    <a:gd name="T23" fmla="*/ 1 h 41"/>
                    <a:gd name="T24" fmla="*/ 37 w 70"/>
                    <a:gd name="T25" fmla="*/ 1 h 41"/>
                    <a:gd name="T26" fmla="*/ 51 w 70"/>
                    <a:gd name="T27" fmla="*/ 1 h 41"/>
                    <a:gd name="T28" fmla="*/ 57 w 70"/>
                    <a:gd name="T29" fmla="*/ 6 h 41"/>
                    <a:gd name="T30" fmla="*/ 56 w 70"/>
                    <a:gd name="T31" fmla="*/ 11 h 41"/>
                    <a:gd name="T32" fmla="*/ 60 w 70"/>
                    <a:gd name="T33" fmla="*/ 16 h 41"/>
                    <a:gd name="T34" fmla="*/ 66 w 70"/>
                    <a:gd name="T35" fmla="*/ 18 h 41"/>
                    <a:gd name="T36" fmla="*/ 70 w 70"/>
                    <a:gd name="T37" fmla="*/ 18 h 41"/>
                    <a:gd name="T38" fmla="*/ 70 w 70"/>
                    <a:gd name="T39" fmla="*/ 23 h 41"/>
                    <a:gd name="T40" fmla="*/ 65 w 70"/>
                    <a:gd name="T41" fmla="*/ 24 h 41"/>
                    <a:gd name="T42" fmla="*/ 65 w 70"/>
                    <a:gd name="T43" fmla="*/ 28 h 41"/>
                    <a:gd name="T44" fmla="*/ 65 w 70"/>
                    <a:gd name="T45" fmla="*/ 31 h 41"/>
                    <a:gd name="T46" fmla="*/ 56 w 70"/>
                    <a:gd name="T47" fmla="*/ 30 h 41"/>
                    <a:gd name="T48" fmla="*/ 52 w 70"/>
                    <a:gd name="T49" fmla="*/ 27 h 41"/>
                    <a:gd name="T50" fmla="*/ 49 w 70"/>
                    <a:gd name="T51" fmla="*/ 36 h 41"/>
                    <a:gd name="T52" fmla="*/ 47 w 70"/>
                    <a:gd name="T53" fmla="*/ 40 h 41"/>
                    <a:gd name="T54" fmla="*/ 44 w 70"/>
                    <a:gd name="T55" fmla="*/ 36 h 41"/>
                    <a:gd name="T56" fmla="*/ 39 w 70"/>
                    <a:gd name="T57" fmla="*/ 28 h 41"/>
                    <a:gd name="T58" fmla="*/ 34 w 70"/>
                    <a:gd name="T59" fmla="*/ 32 h 41"/>
                    <a:gd name="T60" fmla="*/ 32 w 70"/>
                    <a:gd name="T61" fmla="*/ 36 h 41"/>
                    <a:gd name="T62" fmla="*/ 26 w 70"/>
                    <a:gd name="T63" fmla="*/ 39 h 41"/>
                    <a:gd name="T64" fmla="*/ 16 w 70"/>
                    <a:gd name="T6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41">
                      <a:moveTo>
                        <a:pt x="16" y="41"/>
                      </a:moveTo>
                      <a:lnTo>
                        <a:pt x="16" y="37"/>
                      </a:lnTo>
                      <a:lnTo>
                        <a:pt x="13" y="37"/>
                      </a:lnTo>
                      <a:lnTo>
                        <a:pt x="13" y="33"/>
                      </a:lnTo>
                      <a:lnTo>
                        <a:pt x="13" y="29"/>
                      </a:lnTo>
                      <a:lnTo>
                        <a:pt x="12" y="28"/>
                      </a:lnTo>
                      <a:lnTo>
                        <a:pt x="6" y="28"/>
                      </a:lnTo>
                      <a:lnTo>
                        <a:pt x="4" y="33"/>
                      </a:lnTo>
                      <a:lnTo>
                        <a:pt x="1" y="35"/>
                      </a:lnTo>
                      <a:lnTo>
                        <a:pt x="0" y="34"/>
                      </a:lnTo>
                      <a:lnTo>
                        <a:pt x="1" y="27"/>
                      </a:lnTo>
                      <a:lnTo>
                        <a:pt x="2" y="24"/>
                      </a:lnTo>
                      <a:lnTo>
                        <a:pt x="3" y="23"/>
                      </a:lnTo>
                      <a:lnTo>
                        <a:pt x="4" y="21"/>
                      </a:lnTo>
                      <a:lnTo>
                        <a:pt x="6" y="20"/>
                      </a:lnTo>
                      <a:lnTo>
                        <a:pt x="6" y="19"/>
                      </a:lnTo>
                      <a:lnTo>
                        <a:pt x="8" y="16"/>
                      </a:lnTo>
                      <a:lnTo>
                        <a:pt x="9" y="14"/>
                      </a:lnTo>
                      <a:lnTo>
                        <a:pt x="16" y="6"/>
                      </a:lnTo>
                      <a:lnTo>
                        <a:pt x="15" y="5"/>
                      </a:lnTo>
                      <a:lnTo>
                        <a:pt x="16" y="3"/>
                      </a:lnTo>
                      <a:lnTo>
                        <a:pt x="21" y="3"/>
                      </a:lnTo>
                      <a:lnTo>
                        <a:pt x="23" y="2"/>
                      </a:lnTo>
                      <a:lnTo>
                        <a:pt x="25" y="1"/>
                      </a:lnTo>
                      <a:lnTo>
                        <a:pt x="27" y="2"/>
                      </a:lnTo>
                      <a:lnTo>
                        <a:pt x="37" y="1"/>
                      </a:lnTo>
                      <a:lnTo>
                        <a:pt x="44" y="0"/>
                      </a:lnTo>
                      <a:lnTo>
                        <a:pt x="51" y="1"/>
                      </a:lnTo>
                      <a:lnTo>
                        <a:pt x="56" y="3"/>
                      </a:lnTo>
                      <a:lnTo>
                        <a:pt x="57" y="6"/>
                      </a:lnTo>
                      <a:lnTo>
                        <a:pt x="57" y="9"/>
                      </a:lnTo>
                      <a:lnTo>
                        <a:pt x="56" y="11"/>
                      </a:lnTo>
                      <a:lnTo>
                        <a:pt x="59" y="15"/>
                      </a:lnTo>
                      <a:lnTo>
                        <a:pt x="60" y="16"/>
                      </a:lnTo>
                      <a:lnTo>
                        <a:pt x="64" y="17"/>
                      </a:lnTo>
                      <a:lnTo>
                        <a:pt x="66" y="18"/>
                      </a:lnTo>
                      <a:lnTo>
                        <a:pt x="68" y="17"/>
                      </a:lnTo>
                      <a:lnTo>
                        <a:pt x="70" y="18"/>
                      </a:lnTo>
                      <a:lnTo>
                        <a:pt x="70" y="21"/>
                      </a:lnTo>
                      <a:lnTo>
                        <a:pt x="70" y="23"/>
                      </a:lnTo>
                      <a:lnTo>
                        <a:pt x="69" y="24"/>
                      </a:lnTo>
                      <a:lnTo>
                        <a:pt x="65" y="24"/>
                      </a:lnTo>
                      <a:lnTo>
                        <a:pt x="65" y="26"/>
                      </a:lnTo>
                      <a:lnTo>
                        <a:pt x="65" y="28"/>
                      </a:lnTo>
                      <a:lnTo>
                        <a:pt x="66" y="30"/>
                      </a:lnTo>
                      <a:lnTo>
                        <a:pt x="65" y="31"/>
                      </a:lnTo>
                      <a:lnTo>
                        <a:pt x="60" y="30"/>
                      </a:lnTo>
                      <a:lnTo>
                        <a:pt x="56" y="30"/>
                      </a:lnTo>
                      <a:lnTo>
                        <a:pt x="55" y="28"/>
                      </a:lnTo>
                      <a:lnTo>
                        <a:pt x="52" y="27"/>
                      </a:lnTo>
                      <a:lnTo>
                        <a:pt x="52" y="30"/>
                      </a:lnTo>
                      <a:lnTo>
                        <a:pt x="49" y="36"/>
                      </a:lnTo>
                      <a:lnTo>
                        <a:pt x="48" y="39"/>
                      </a:lnTo>
                      <a:lnTo>
                        <a:pt x="47" y="40"/>
                      </a:lnTo>
                      <a:lnTo>
                        <a:pt x="46" y="39"/>
                      </a:lnTo>
                      <a:lnTo>
                        <a:pt x="44" y="36"/>
                      </a:lnTo>
                      <a:lnTo>
                        <a:pt x="40" y="34"/>
                      </a:lnTo>
                      <a:lnTo>
                        <a:pt x="39" y="28"/>
                      </a:lnTo>
                      <a:lnTo>
                        <a:pt x="35" y="30"/>
                      </a:lnTo>
                      <a:lnTo>
                        <a:pt x="34" y="32"/>
                      </a:lnTo>
                      <a:lnTo>
                        <a:pt x="34" y="35"/>
                      </a:lnTo>
                      <a:lnTo>
                        <a:pt x="32" y="36"/>
                      </a:lnTo>
                      <a:lnTo>
                        <a:pt x="30" y="39"/>
                      </a:lnTo>
                      <a:lnTo>
                        <a:pt x="26" y="39"/>
                      </a:lnTo>
                      <a:lnTo>
                        <a:pt x="19" y="40"/>
                      </a:lnTo>
                      <a:lnTo>
                        <a:pt x="16" y="4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6" name="Freeform 662">
                  <a:extLst>
                    <a:ext uri="{FF2B5EF4-FFF2-40B4-BE49-F238E27FC236}">
                      <a16:creationId xmlns:a16="http://schemas.microsoft.com/office/drawing/2014/main" id="{9239FCFC-7F9C-421B-BE77-C8D02492642D}"/>
                    </a:ext>
                  </a:extLst>
                </p:cNvPr>
                <p:cNvSpPr>
                  <a:spLocks/>
                </p:cNvSpPr>
                <p:nvPr/>
              </p:nvSpPr>
              <p:spPr bwMode="gray">
                <a:xfrm>
                  <a:off x="7368445" y="5083897"/>
                  <a:ext cx="643603" cy="507610"/>
                </a:xfrm>
                <a:custGeom>
                  <a:avLst/>
                  <a:gdLst>
                    <a:gd name="T0" fmla="*/ 50 w 351"/>
                    <a:gd name="T1" fmla="*/ 224 h 278"/>
                    <a:gd name="T2" fmla="*/ 65 w 351"/>
                    <a:gd name="T3" fmla="*/ 209 h 278"/>
                    <a:gd name="T4" fmla="*/ 57 w 351"/>
                    <a:gd name="T5" fmla="*/ 192 h 278"/>
                    <a:gd name="T6" fmla="*/ 63 w 351"/>
                    <a:gd name="T7" fmla="*/ 174 h 278"/>
                    <a:gd name="T8" fmla="*/ 54 w 351"/>
                    <a:gd name="T9" fmla="*/ 154 h 278"/>
                    <a:gd name="T10" fmla="*/ 69 w 351"/>
                    <a:gd name="T11" fmla="*/ 143 h 278"/>
                    <a:gd name="T12" fmla="*/ 66 w 351"/>
                    <a:gd name="T13" fmla="*/ 129 h 278"/>
                    <a:gd name="T14" fmla="*/ 70 w 351"/>
                    <a:gd name="T15" fmla="*/ 107 h 278"/>
                    <a:gd name="T16" fmla="*/ 86 w 351"/>
                    <a:gd name="T17" fmla="*/ 84 h 278"/>
                    <a:gd name="T18" fmla="*/ 79 w 351"/>
                    <a:gd name="T19" fmla="*/ 70 h 278"/>
                    <a:gd name="T20" fmla="*/ 55 w 351"/>
                    <a:gd name="T21" fmla="*/ 72 h 278"/>
                    <a:gd name="T22" fmla="*/ 33 w 351"/>
                    <a:gd name="T23" fmla="*/ 69 h 278"/>
                    <a:gd name="T24" fmla="*/ 18 w 351"/>
                    <a:gd name="T25" fmla="*/ 67 h 278"/>
                    <a:gd name="T26" fmla="*/ 12 w 351"/>
                    <a:gd name="T27" fmla="*/ 65 h 278"/>
                    <a:gd name="T28" fmla="*/ 13 w 351"/>
                    <a:gd name="T29" fmla="*/ 55 h 278"/>
                    <a:gd name="T30" fmla="*/ 13 w 351"/>
                    <a:gd name="T31" fmla="*/ 42 h 278"/>
                    <a:gd name="T32" fmla="*/ 8 w 351"/>
                    <a:gd name="T33" fmla="*/ 35 h 278"/>
                    <a:gd name="T34" fmla="*/ 8 w 351"/>
                    <a:gd name="T35" fmla="*/ 18 h 278"/>
                    <a:gd name="T36" fmla="*/ 28 w 351"/>
                    <a:gd name="T37" fmla="*/ 11 h 278"/>
                    <a:gd name="T38" fmla="*/ 42 w 351"/>
                    <a:gd name="T39" fmla="*/ 0 h 278"/>
                    <a:gd name="T40" fmla="*/ 65 w 351"/>
                    <a:gd name="T41" fmla="*/ 6 h 278"/>
                    <a:gd name="T42" fmla="*/ 98 w 351"/>
                    <a:gd name="T43" fmla="*/ 4 h 278"/>
                    <a:gd name="T44" fmla="*/ 130 w 351"/>
                    <a:gd name="T45" fmla="*/ 11 h 278"/>
                    <a:gd name="T46" fmla="*/ 156 w 351"/>
                    <a:gd name="T47" fmla="*/ 9 h 278"/>
                    <a:gd name="T48" fmla="*/ 187 w 351"/>
                    <a:gd name="T49" fmla="*/ 12 h 278"/>
                    <a:gd name="T50" fmla="*/ 208 w 351"/>
                    <a:gd name="T51" fmla="*/ 14 h 278"/>
                    <a:gd name="T52" fmla="*/ 225 w 351"/>
                    <a:gd name="T53" fmla="*/ 27 h 278"/>
                    <a:gd name="T54" fmla="*/ 239 w 351"/>
                    <a:gd name="T55" fmla="*/ 35 h 278"/>
                    <a:gd name="T56" fmla="*/ 300 w 351"/>
                    <a:gd name="T57" fmla="*/ 50 h 278"/>
                    <a:gd name="T58" fmla="*/ 305 w 351"/>
                    <a:gd name="T59" fmla="*/ 47 h 278"/>
                    <a:gd name="T60" fmla="*/ 329 w 351"/>
                    <a:gd name="T61" fmla="*/ 51 h 278"/>
                    <a:gd name="T62" fmla="*/ 346 w 351"/>
                    <a:gd name="T63" fmla="*/ 50 h 278"/>
                    <a:gd name="T64" fmla="*/ 346 w 351"/>
                    <a:gd name="T65" fmla="*/ 58 h 278"/>
                    <a:gd name="T66" fmla="*/ 344 w 351"/>
                    <a:gd name="T67" fmla="*/ 73 h 278"/>
                    <a:gd name="T68" fmla="*/ 288 w 351"/>
                    <a:gd name="T69" fmla="*/ 103 h 278"/>
                    <a:gd name="T70" fmla="*/ 277 w 351"/>
                    <a:gd name="T71" fmla="*/ 118 h 278"/>
                    <a:gd name="T72" fmla="*/ 253 w 351"/>
                    <a:gd name="T73" fmla="*/ 153 h 278"/>
                    <a:gd name="T74" fmla="*/ 249 w 351"/>
                    <a:gd name="T75" fmla="*/ 164 h 278"/>
                    <a:gd name="T76" fmla="*/ 253 w 351"/>
                    <a:gd name="T77" fmla="*/ 175 h 278"/>
                    <a:gd name="T78" fmla="*/ 263 w 351"/>
                    <a:gd name="T79" fmla="*/ 180 h 278"/>
                    <a:gd name="T80" fmla="*/ 256 w 351"/>
                    <a:gd name="T81" fmla="*/ 193 h 278"/>
                    <a:gd name="T82" fmla="*/ 242 w 351"/>
                    <a:gd name="T83" fmla="*/ 209 h 278"/>
                    <a:gd name="T84" fmla="*/ 237 w 351"/>
                    <a:gd name="T85" fmla="*/ 222 h 278"/>
                    <a:gd name="T86" fmla="*/ 212 w 351"/>
                    <a:gd name="T87" fmla="*/ 237 h 278"/>
                    <a:gd name="T88" fmla="*/ 203 w 351"/>
                    <a:gd name="T89" fmla="*/ 253 h 278"/>
                    <a:gd name="T90" fmla="*/ 185 w 351"/>
                    <a:gd name="T91" fmla="*/ 256 h 278"/>
                    <a:gd name="T92" fmla="*/ 162 w 351"/>
                    <a:gd name="T93" fmla="*/ 255 h 278"/>
                    <a:gd name="T94" fmla="*/ 131 w 351"/>
                    <a:gd name="T95" fmla="*/ 263 h 278"/>
                    <a:gd name="T96" fmla="*/ 115 w 351"/>
                    <a:gd name="T97" fmla="*/ 271 h 278"/>
                    <a:gd name="T98" fmla="*/ 107 w 351"/>
                    <a:gd name="T99" fmla="*/ 278 h 278"/>
                    <a:gd name="T100" fmla="*/ 86 w 351"/>
                    <a:gd name="T101" fmla="*/ 264 h 278"/>
                    <a:gd name="T102" fmla="*/ 82 w 351"/>
                    <a:gd name="T103" fmla="*/ 251 h 278"/>
                    <a:gd name="T104" fmla="*/ 75 w 351"/>
                    <a:gd name="T105" fmla="*/ 243 h 278"/>
                    <a:gd name="T106" fmla="*/ 53 w 351"/>
                    <a:gd name="T107" fmla="*/ 23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1" h="278">
                      <a:moveTo>
                        <a:pt x="53" y="239"/>
                      </a:moveTo>
                      <a:cubicBezTo>
                        <a:pt x="51" y="230"/>
                        <a:pt x="51" y="230"/>
                        <a:pt x="51" y="230"/>
                      </a:cubicBezTo>
                      <a:cubicBezTo>
                        <a:pt x="50" y="224"/>
                        <a:pt x="50" y="224"/>
                        <a:pt x="50" y="224"/>
                      </a:cubicBezTo>
                      <a:cubicBezTo>
                        <a:pt x="54" y="219"/>
                        <a:pt x="54" y="219"/>
                        <a:pt x="54" y="219"/>
                      </a:cubicBezTo>
                      <a:cubicBezTo>
                        <a:pt x="62" y="214"/>
                        <a:pt x="62" y="214"/>
                        <a:pt x="62" y="214"/>
                      </a:cubicBezTo>
                      <a:cubicBezTo>
                        <a:pt x="65" y="209"/>
                        <a:pt x="65" y="209"/>
                        <a:pt x="65" y="209"/>
                      </a:cubicBezTo>
                      <a:cubicBezTo>
                        <a:pt x="63" y="204"/>
                        <a:pt x="63" y="204"/>
                        <a:pt x="63" y="204"/>
                      </a:cubicBezTo>
                      <a:cubicBezTo>
                        <a:pt x="59" y="198"/>
                        <a:pt x="59" y="198"/>
                        <a:pt x="59" y="198"/>
                      </a:cubicBezTo>
                      <a:cubicBezTo>
                        <a:pt x="57" y="192"/>
                        <a:pt x="57" y="192"/>
                        <a:pt x="57" y="192"/>
                      </a:cubicBezTo>
                      <a:cubicBezTo>
                        <a:pt x="57" y="184"/>
                        <a:pt x="57" y="184"/>
                        <a:pt x="57" y="184"/>
                      </a:cubicBezTo>
                      <a:cubicBezTo>
                        <a:pt x="61" y="178"/>
                        <a:pt x="61" y="178"/>
                        <a:pt x="61" y="178"/>
                      </a:cubicBezTo>
                      <a:cubicBezTo>
                        <a:pt x="63" y="174"/>
                        <a:pt x="63" y="174"/>
                        <a:pt x="63" y="174"/>
                      </a:cubicBezTo>
                      <a:cubicBezTo>
                        <a:pt x="62" y="171"/>
                        <a:pt x="62" y="171"/>
                        <a:pt x="62" y="171"/>
                      </a:cubicBezTo>
                      <a:cubicBezTo>
                        <a:pt x="55" y="162"/>
                        <a:pt x="55" y="162"/>
                        <a:pt x="55" y="162"/>
                      </a:cubicBezTo>
                      <a:cubicBezTo>
                        <a:pt x="54" y="154"/>
                        <a:pt x="54" y="154"/>
                        <a:pt x="54" y="154"/>
                      </a:cubicBezTo>
                      <a:cubicBezTo>
                        <a:pt x="58" y="150"/>
                        <a:pt x="58" y="150"/>
                        <a:pt x="58" y="150"/>
                      </a:cubicBezTo>
                      <a:cubicBezTo>
                        <a:pt x="64" y="149"/>
                        <a:pt x="64" y="149"/>
                        <a:pt x="64" y="149"/>
                      </a:cubicBezTo>
                      <a:cubicBezTo>
                        <a:pt x="69" y="143"/>
                        <a:pt x="69" y="143"/>
                        <a:pt x="69" y="143"/>
                      </a:cubicBezTo>
                      <a:cubicBezTo>
                        <a:pt x="69" y="138"/>
                        <a:pt x="69" y="138"/>
                        <a:pt x="69" y="138"/>
                      </a:cubicBezTo>
                      <a:cubicBezTo>
                        <a:pt x="66" y="133"/>
                        <a:pt x="66" y="133"/>
                        <a:pt x="66" y="133"/>
                      </a:cubicBezTo>
                      <a:cubicBezTo>
                        <a:pt x="66" y="129"/>
                        <a:pt x="66" y="129"/>
                        <a:pt x="66" y="129"/>
                      </a:cubicBezTo>
                      <a:cubicBezTo>
                        <a:pt x="69" y="121"/>
                        <a:pt x="69" y="121"/>
                        <a:pt x="69" y="121"/>
                      </a:cubicBezTo>
                      <a:cubicBezTo>
                        <a:pt x="70" y="114"/>
                        <a:pt x="70" y="114"/>
                        <a:pt x="70" y="114"/>
                      </a:cubicBezTo>
                      <a:cubicBezTo>
                        <a:pt x="70" y="107"/>
                        <a:pt x="70" y="107"/>
                        <a:pt x="70" y="107"/>
                      </a:cubicBezTo>
                      <a:cubicBezTo>
                        <a:pt x="71" y="102"/>
                        <a:pt x="71" y="102"/>
                        <a:pt x="71" y="102"/>
                      </a:cubicBezTo>
                      <a:cubicBezTo>
                        <a:pt x="82" y="91"/>
                        <a:pt x="82" y="91"/>
                        <a:pt x="82" y="91"/>
                      </a:cubicBezTo>
                      <a:cubicBezTo>
                        <a:pt x="86" y="84"/>
                        <a:pt x="86" y="84"/>
                        <a:pt x="86" y="84"/>
                      </a:cubicBezTo>
                      <a:cubicBezTo>
                        <a:pt x="86" y="80"/>
                        <a:pt x="86" y="80"/>
                        <a:pt x="86" y="80"/>
                      </a:cubicBezTo>
                      <a:cubicBezTo>
                        <a:pt x="82" y="75"/>
                        <a:pt x="82" y="75"/>
                        <a:pt x="82" y="75"/>
                      </a:cubicBezTo>
                      <a:cubicBezTo>
                        <a:pt x="79" y="70"/>
                        <a:pt x="79" y="70"/>
                        <a:pt x="79" y="70"/>
                      </a:cubicBezTo>
                      <a:cubicBezTo>
                        <a:pt x="71" y="69"/>
                        <a:pt x="71" y="69"/>
                        <a:pt x="71" y="69"/>
                      </a:cubicBezTo>
                      <a:cubicBezTo>
                        <a:pt x="62" y="68"/>
                        <a:pt x="62" y="68"/>
                        <a:pt x="62" y="68"/>
                      </a:cubicBezTo>
                      <a:cubicBezTo>
                        <a:pt x="55" y="72"/>
                        <a:pt x="55" y="72"/>
                        <a:pt x="55" y="72"/>
                      </a:cubicBezTo>
                      <a:cubicBezTo>
                        <a:pt x="43" y="70"/>
                        <a:pt x="43" y="70"/>
                        <a:pt x="43" y="70"/>
                      </a:cubicBezTo>
                      <a:cubicBezTo>
                        <a:pt x="37" y="71"/>
                        <a:pt x="37" y="71"/>
                        <a:pt x="37" y="71"/>
                      </a:cubicBezTo>
                      <a:cubicBezTo>
                        <a:pt x="33" y="69"/>
                        <a:pt x="33" y="69"/>
                        <a:pt x="33" y="69"/>
                      </a:cubicBezTo>
                      <a:cubicBezTo>
                        <a:pt x="32" y="63"/>
                        <a:pt x="32" y="63"/>
                        <a:pt x="32" y="63"/>
                      </a:cubicBezTo>
                      <a:cubicBezTo>
                        <a:pt x="25" y="64"/>
                        <a:pt x="25" y="64"/>
                        <a:pt x="25" y="64"/>
                      </a:cubicBezTo>
                      <a:cubicBezTo>
                        <a:pt x="18" y="67"/>
                        <a:pt x="18" y="67"/>
                        <a:pt x="18" y="67"/>
                      </a:cubicBezTo>
                      <a:cubicBezTo>
                        <a:pt x="13" y="72"/>
                        <a:pt x="13" y="72"/>
                        <a:pt x="13" y="72"/>
                      </a:cubicBezTo>
                      <a:cubicBezTo>
                        <a:pt x="12" y="70"/>
                        <a:pt x="12" y="70"/>
                        <a:pt x="12" y="70"/>
                      </a:cubicBezTo>
                      <a:cubicBezTo>
                        <a:pt x="12" y="65"/>
                        <a:pt x="12" y="65"/>
                        <a:pt x="12" y="65"/>
                      </a:cubicBezTo>
                      <a:cubicBezTo>
                        <a:pt x="14" y="59"/>
                        <a:pt x="14" y="59"/>
                        <a:pt x="14" y="59"/>
                      </a:cubicBezTo>
                      <a:cubicBezTo>
                        <a:pt x="17" y="54"/>
                        <a:pt x="17" y="54"/>
                        <a:pt x="17" y="54"/>
                      </a:cubicBezTo>
                      <a:cubicBezTo>
                        <a:pt x="13" y="55"/>
                        <a:pt x="13" y="55"/>
                        <a:pt x="13" y="55"/>
                      </a:cubicBezTo>
                      <a:cubicBezTo>
                        <a:pt x="14" y="50"/>
                        <a:pt x="14" y="50"/>
                        <a:pt x="14" y="50"/>
                      </a:cubicBezTo>
                      <a:cubicBezTo>
                        <a:pt x="10" y="48"/>
                        <a:pt x="10" y="48"/>
                        <a:pt x="10" y="48"/>
                      </a:cubicBezTo>
                      <a:cubicBezTo>
                        <a:pt x="13" y="42"/>
                        <a:pt x="13" y="42"/>
                        <a:pt x="13" y="42"/>
                      </a:cubicBezTo>
                      <a:cubicBezTo>
                        <a:pt x="11" y="42"/>
                        <a:pt x="11" y="42"/>
                        <a:pt x="11" y="42"/>
                      </a:cubicBezTo>
                      <a:cubicBezTo>
                        <a:pt x="7" y="40"/>
                        <a:pt x="7" y="40"/>
                        <a:pt x="7" y="40"/>
                      </a:cubicBezTo>
                      <a:cubicBezTo>
                        <a:pt x="8" y="35"/>
                        <a:pt x="8" y="35"/>
                        <a:pt x="8" y="35"/>
                      </a:cubicBezTo>
                      <a:cubicBezTo>
                        <a:pt x="0" y="29"/>
                        <a:pt x="0" y="29"/>
                        <a:pt x="0" y="29"/>
                      </a:cubicBezTo>
                      <a:cubicBezTo>
                        <a:pt x="2" y="22"/>
                        <a:pt x="2" y="22"/>
                        <a:pt x="2" y="22"/>
                      </a:cubicBezTo>
                      <a:cubicBezTo>
                        <a:pt x="8" y="18"/>
                        <a:pt x="8" y="18"/>
                        <a:pt x="8" y="18"/>
                      </a:cubicBezTo>
                      <a:cubicBezTo>
                        <a:pt x="14" y="16"/>
                        <a:pt x="14" y="16"/>
                        <a:pt x="14" y="16"/>
                      </a:cubicBezTo>
                      <a:cubicBezTo>
                        <a:pt x="24" y="15"/>
                        <a:pt x="24" y="15"/>
                        <a:pt x="24" y="15"/>
                      </a:cubicBezTo>
                      <a:cubicBezTo>
                        <a:pt x="28" y="11"/>
                        <a:pt x="28" y="11"/>
                        <a:pt x="28" y="11"/>
                      </a:cubicBezTo>
                      <a:cubicBezTo>
                        <a:pt x="27" y="8"/>
                        <a:pt x="27" y="8"/>
                        <a:pt x="27" y="8"/>
                      </a:cubicBezTo>
                      <a:cubicBezTo>
                        <a:pt x="31" y="3"/>
                        <a:pt x="31" y="3"/>
                        <a:pt x="31" y="3"/>
                      </a:cubicBezTo>
                      <a:cubicBezTo>
                        <a:pt x="42" y="0"/>
                        <a:pt x="42" y="0"/>
                        <a:pt x="42" y="0"/>
                      </a:cubicBezTo>
                      <a:cubicBezTo>
                        <a:pt x="48" y="1"/>
                        <a:pt x="48" y="1"/>
                        <a:pt x="48" y="1"/>
                      </a:cubicBezTo>
                      <a:cubicBezTo>
                        <a:pt x="55" y="5"/>
                        <a:pt x="55" y="5"/>
                        <a:pt x="55" y="5"/>
                      </a:cubicBezTo>
                      <a:cubicBezTo>
                        <a:pt x="65" y="6"/>
                        <a:pt x="65" y="6"/>
                        <a:pt x="65" y="6"/>
                      </a:cubicBezTo>
                      <a:cubicBezTo>
                        <a:pt x="86" y="6"/>
                        <a:pt x="86" y="6"/>
                        <a:pt x="86" y="6"/>
                      </a:cubicBezTo>
                      <a:cubicBezTo>
                        <a:pt x="91" y="3"/>
                        <a:pt x="91" y="3"/>
                        <a:pt x="91" y="3"/>
                      </a:cubicBezTo>
                      <a:cubicBezTo>
                        <a:pt x="98" y="4"/>
                        <a:pt x="98" y="4"/>
                        <a:pt x="98" y="4"/>
                      </a:cubicBezTo>
                      <a:cubicBezTo>
                        <a:pt x="107" y="7"/>
                        <a:pt x="107" y="7"/>
                        <a:pt x="107" y="7"/>
                      </a:cubicBezTo>
                      <a:cubicBezTo>
                        <a:pt x="113" y="7"/>
                        <a:pt x="113" y="7"/>
                        <a:pt x="113" y="7"/>
                      </a:cubicBezTo>
                      <a:cubicBezTo>
                        <a:pt x="130" y="11"/>
                        <a:pt x="130" y="11"/>
                        <a:pt x="130" y="11"/>
                      </a:cubicBezTo>
                      <a:cubicBezTo>
                        <a:pt x="139" y="12"/>
                        <a:pt x="139" y="12"/>
                        <a:pt x="139" y="12"/>
                      </a:cubicBezTo>
                      <a:cubicBezTo>
                        <a:pt x="149" y="11"/>
                        <a:pt x="149" y="11"/>
                        <a:pt x="149" y="11"/>
                      </a:cubicBezTo>
                      <a:cubicBezTo>
                        <a:pt x="156" y="9"/>
                        <a:pt x="156" y="9"/>
                        <a:pt x="156" y="9"/>
                      </a:cubicBezTo>
                      <a:cubicBezTo>
                        <a:pt x="162" y="11"/>
                        <a:pt x="162" y="11"/>
                        <a:pt x="162" y="11"/>
                      </a:cubicBezTo>
                      <a:cubicBezTo>
                        <a:pt x="172" y="13"/>
                        <a:pt x="172" y="13"/>
                        <a:pt x="172" y="13"/>
                      </a:cubicBezTo>
                      <a:cubicBezTo>
                        <a:pt x="187" y="12"/>
                        <a:pt x="187" y="12"/>
                        <a:pt x="187" y="12"/>
                      </a:cubicBezTo>
                      <a:cubicBezTo>
                        <a:pt x="194" y="15"/>
                        <a:pt x="194" y="15"/>
                        <a:pt x="194" y="15"/>
                      </a:cubicBezTo>
                      <a:cubicBezTo>
                        <a:pt x="203" y="15"/>
                        <a:pt x="203" y="15"/>
                        <a:pt x="203" y="15"/>
                      </a:cubicBezTo>
                      <a:cubicBezTo>
                        <a:pt x="208" y="14"/>
                        <a:pt x="208" y="14"/>
                        <a:pt x="208" y="14"/>
                      </a:cubicBezTo>
                      <a:cubicBezTo>
                        <a:pt x="209" y="16"/>
                        <a:pt x="209" y="16"/>
                        <a:pt x="209" y="16"/>
                      </a:cubicBezTo>
                      <a:cubicBezTo>
                        <a:pt x="220" y="25"/>
                        <a:pt x="220" y="25"/>
                        <a:pt x="220" y="25"/>
                      </a:cubicBezTo>
                      <a:cubicBezTo>
                        <a:pt x="225" y="27"/>
                        <a:pt x="225" y="27"/>
                        <a:pt x="225" y="27"/>
                      </a:cubicBezTo>
                      <a:cubicBezTo>
                        <a:pt x="230" y="28"/>
                        <a:pt x="230" y="28"/>
                        <a:pt x="230" y="28"/>
                      </a:cubicBezTo>
                      <a:cubicBezTo>
                        <a:pt x="236" y="32"/>
                        <a:pt x="236" y="32"/>
                        <a:pt x="236" y="32"/>
                      </a:cubicBezTo>
                      <a:cubicBezTo>
                        <a:pt x="239" y="35"/>
                        <a:pt x="239" y="35"/>
                        <a:pt x="239" y="35"/>
                      </a:cubicBezTo>
                      <a:cubicBezTo>
                        <a:pt x="263" y="41"/>
                        <a:pt x="263" y="41"/>
                        <a:pt x="263" y="41"/>
                      </a:cubicBezTo>
                      <a:cubicBezTo>
                        <a:pt x="283" y="47"/>
                        <a:pt x="275" y="24"/>
                        <a:pt x="299" y="47"/>
                      </a:cubicBezTo>
                      <a:cubicBezTo>
                        <a:pt x="300" y="50"/>
                        <a:pt x="300" y="50"/>
                        <a:pt x="300" y="50"/>
                      </a:cubicBezTo>
                      <a:cubicBezTo>
                        <a:pt x="304" y="50"/>
                        <a:pt x="304" y="50"/>
                        <a:pt x="304" y="50"/>
                      </a:cubicBezTo>
                      <a:cubicBezTo>
                        <a:pt x="306" y="49"/>
                        <a:pt x="306" y="49"/>
                        <a:pt x="306" y="49"/>
                      </a:cubicBezTo>
                      <a:cubicBezTo>
                        <a:pt x="305" y="47"/>
                        <a:pt x="305" y="47"/>
                        <a:pt x="305" y="47"/>
                      </a:cubicBezTo>
                      <a:cubicBezTo>
                        <a:pt x="311" y="51"/>
                        <a:pt x="311" y="51"/>
                        <a:pt x="311" y="51"/>
                      </a:cubicBezTo>
                      <a:cubicBezTo>
                        <a:pt x="315" y="52"/>
                        <a:pt x="315" y="52"/>
                        <a:pt x="315" y="52"/>
                      </a:cubicBezTo>
                      <a:cubicBezTo>
                        <a:pt x="329" y="51"/>
                        <a:pt x="329" y="51"/>
                        <a:pt x="329" y="51"/>
                      </a:cubicBezTo>
                      <a:cubicBezTo>
                        <a:pt x="336" y="50"/>
                        <a:pt x="336" y="50"/>
                        <a:pt x="336" y="50"/>
                      </a:cubicBezTo>
                      <a:cubicBezTo>
                        <a:pt x="343" y="50"/>
                        <a:pt x="343" y="50"/>
                        <a:pt x="343" y="50"/>
                      </a:cubicBezTo>
                      <a:cubicBezTo>
                        <a:pt x="346" y="50"/>
                        <a:pt x="346" y="50"/>
                        <a:pt x="346" y="50"/>
                      </a:cubicBezTo>
                      <a:cubicBezTo>
                        <a:pt x="350" y="52"/>
                        <a:pt x="350" y="52"/>
                        <a:pt x="350" y="52"/>
                      </a:cubicBezTo>
                      <a:cubicBezTo>
                        <a:pt x="351" y="56"/>
                        <a:pt x="351" y="56"/>
                        <a:pt x="351" y="56"/>
                      </a:cubicBezTo>
                      <a:cubicBezTo>
                        <a:pt x="346" y="58"/>
                        <a:pt x="346" y="58"/>
                        <a:pt x="346" y="58"/>
                      </a:cubicBezTo>
                      <a:cubicBezTo>
                        <a:pt x="347" y="63"/>
                        <a:pt x="347" y="63"/>
                        <a:pt x="347" y="63"/>
                      </a:cubicBezTo>
                      <a:cubicBezTo>
                        <a:pt x="349" y="67"/>
                        <a:pt x="349" y="67"/>
                        <a:pt x="349" y="67"/>
                      </a:cubicBezTo>
                      <a:cubicBezTo>
                        <a:pt x="344" y="73"/>
                        <a:pt x="344" y="73"/>
                        <a:pt x="344" y="73"/>
                      </a:cubicBezTo>
                      <a:cubicBezTo>
                        <a:pt x="325" y="85"/>
                        <a:pt x="325" y="85"/>
                        <a:pt x="325" y="85"/>
                      </a:cubicBezTo>
                      <a:cubicBezTo>
                        <a:pt x="318" y="92"/>
                        <a:pt x="318" y="92"/>
                        <a:pt x="318" y="92"/>
                      </a:cubicBezTo>
                      <a:cubicBezTo>
                        <a:pt x="288" y="103"/>
                        <a:pt x="288" y="103"/>
                        <a:pt x="288" y="103"/>
                      </a:cubicBezTo>
                      <a:cubicBezTo>
                        <a:pt x="282" y="111"/>
                        <a:pt x="282" y="111"/>
                        <a:pt x="282" y="111"/>
                      </a:cubicBezTo>
                      <a:cubicBezTo>
                        <a:pt x="282" y="114"/>
                        <a:pt x="282" y="114"/>
                        <a:pt x="282" y="114"/>
                      </a:cubicBezTo>
                      <a:cubicBezTo>
                        <a:pt x="277" y="118"/>
                        <a:pt x="277" y="118"/>
                        <a:pt x="277" y="118"/>
                      </a:cubicBezTo>
                      <a:cubicBezTo>
                        <a:pt x="271" y="126"/>
                        <a:pt x="271" y="126"/>
                        <a:pt x="271" y="126"/>
                      </a:cubicBezTo>
                      <a:cubicBezTo>
                        <a:pt x="263" y="140"/>
                        <a:pt x="263" y="140"/>
                        <a:pt x="263" y="140"/>
                      </a:cubicBezTo>
                      <a:cubicBezTo>
                        <a:pt x="253" y="153"/>
                        <a:pt x="253" y="153"/>
                        <a:pt x="253" y="153"/>
                      </a:cubicBezTo>
                      <a:cubicBezTo>
                        <a:pt x="251" y="159"/>
                        <a:pt x="251" y="159"/>
                        <a:pt x="251" y="159"/>
                      </a:cubicBezTo>
                      <a:cubicBezTo>
                        <a:pt x="249" y="162"/>
                        <a:pt x="249" y="162"/>
                        <a:pt x="249" y="162"/>
                      </a:cubicBezTo>
                      <a:cubicBezTo>
                        <a:pt x="249" y="164"/>
                        <a:pt x="249" y="164"/>
                        <a:pt x="249" y="164"/>
                      </a:cubicBezTo>
                      <a:cubicBezTo>
                        <a:pt x="251" y="167"/>
                        <a:pt x="251" y="167"/>
                        <a:pt x="251" y="167"/>
                      </a:cubicBezTo>
                      <a:cubicBezTo>
                        <a:pt x="252" y="172"/>
                        <a:pt x="252" y="172"/>
                        <a:pt x="252" y="172"/>
                      </a:cubicBezTo>
                      <a:cubicBezTo>
                        <a:pt x="253" y="175"/>
                        <a:pt x="253" y="175"/>
                        <a:pt x="253" y="175"/>
                      </a:cubicBezTo>
                      <a:cubicBezTo>
                        <a:pt x="256" y="178"/>
                        <a:pt x="256" y="178"/>
                        <a:pt x="256" y="178"/>
                      </a:cubicBezTo>
                      <a:cubicBezTo>
                        <a:pt x="259" y="180"/>
                        <a:pt x="259" y="180"/>
                        <a:pt x="259" y="180"/>
                      </a:cubicBezTo>
                      <a:cubicBezTo>
                        <a:pt x="263" y="180"/>
                        <a:pt x="263" y="180"/>
                        <a:pt x="263" y="180"/>
                      </a:cubicBezTo>
                      <a:cubicBezTo>
                        <a:pt x="264" y="183"/>
                        <a:pt x="264" y="183"/>
                        <a:pt x="264" y="183"/>
                      </a:cubicBezTo>
                      <a:cubicBezTo>
                        <a:pt x="262" y="188"/>
                        <a:pt x="262" y="188"/>
                        <a:pt x="262" y="188"/>
                      </a:cubicBezTo>
                      <a:cubicBezTo>
                        <a:pt x="256" y="193"/>
                        <a:pt x="256" y="193"/>
                        <a:pt x="256" y="193"/>
                      </a:cubicBezTo>
                      <a:cubicBezTo>
                        <a:pt x="251" y="197"/>
                        <a:pt x="251" y="197"/>
                        <a:pt x="251" y="197"/>
                      </a:cubicBezTo>
                      <a:cubicBezTo>
                        <a:pt x="247" y="200"/>
                        <a:pt x="247" y="200"/>
                        <a:pt x="247" y="200"/>
                      </a:cubicBezTo>
                      <a:cubicBezTo>
                        <a:pt x="242" y="209"/>
                        <a:pt x="242" y="209"/>
                        <a:pt x="242" y="209"/>
                      </a:cubicBezTo>
                      <a:cubicBezTo>
                        <a:pt x="241" y="213"/>
                        <a:pt x="241" y="213"/>
                        <a:pt x="241" y="213"/>
                      </a:cubicBezTo>
                      <a:cubicBezTo>
                        <a:pt x="238" y="217"/>
                        <a:pt x="238" y="217"/>
                        <a:pt x="238" y="217"/>
                      </a:cubicBezTo>
                      <a:cubicBezTo>
                        <a:pt x="237" y="222"/>
                        <a:pt x="237" y="222"/>
                        <a:pt x="237" y="222"/>
                      </a:cubicBezTo>
                      <a:cubicBezTo>
                        <a:pt x="238" y="225"/>
                        <a:pt x="238" y="225"/>
                        <a:pt x="238" y="225"/>
                      </a:cubicBezTo>
                      <a:cubicBezTo>
                        <a:pt x="222" y="227"/>
                        <a:pt x="222" y="227"/>
                        <a:pt x="222" y="227"/>
                      </a:cubicBezTo>
                      <a:cubicBezTo>
                        <a:pt x="212" y="237"/>
                        <a:pt x="212" y="237"/>
                        <a:pt x="212" y="237"/>
                      </a:cubicBezTo>
                      <a:cubicBezTo>
                        <a:pt x="208" y="246"/>
                        <a:pt x="208" y="246"/>
                        <a:pt x="208" y="246"/>
                      </a:cubicBezTo>
                      <a:cubicBezTo>
                        <a:pt x="206" y="250"/>
                        <a:pt x="206" y="250"/>
                        <a:pt x="206" y="250"/>
                      </a:cubicBezTo>
                      <a:cubicBezTo>
                        <a:pt x="203" y="253"/>
                        <a:pt x="203" y="253"/>
                        <a:pt x="203" y="253"/>
                      </a:cubicBezTo>
                      <a:cubicBezTo>
                        <a:pt x="199" y="254"/>
                        <a:pt x="199" y="254"/>
                        <a:pt x="199" y="254"/>
                      </a:cubicBezTo>
                      <a:cubicBezTo>
                        <a:pt x="193" y="253"/>
                        <a:pt x="193" y="253"/>
                        <a:pt x="193" y="253"/>
                      </a:cubicBezTo>
                      <a:cubicBezTo>
                        <a:pt x="185" y="256"/>
                        <a:pt x="185" y="256"/>
                        <a:pt x="185" y="256"/>
                      </a:cubicBezTo>
                      <a:cubicBezTo>
                        <a:pt x="179" y="256"/>
                        <a:pt x="179" y="256"/>
                        <a:pt x="179" y="256"/>
                      </a:cubicBezTo>
                      <a:cubicBezTo>
                        <a:pt x="171" y="254"/>
                        <a:pt x="171" y="254"/>
                        <a:pt x="171" y="254"/>
                      </a:cubicBezTo>
                      <a:cubicBezTo>
                        <a:pt x="162" y="255"/>
                        <a:pt x="162" y="255"/>
                        <a:pt x="162" y="255"/>
                      </a:cubicBezTo>
                      <a:cubicBezTo>
                        <a:pt x="156" y="254"/>
                        <a:pt x="156" y="254"/>
                        <a:pt x="156" y="254"/>
                      </a:cubicBezTo>
                      <a:cubicBezTo>
                        <a:pt x="137" y="257"/>
                        <a:pt x="137" y="257"/>
                        <a:pt x="137" y="257"/>
                      </a:cubicBezTo>
                      <a:cubicBezTo>
                        <a:pt x="131" y="263"/>
                        <a:pt x="131" y="263"/>
                        <a:pt x="131" y="263"/>
                      </a:cubicBezTo>
                      <a:cubicBezTo>
                        <a:pt x="125" y="263"/>
                        <a:pt x="125" y="263"/>
                        <a:pt x="125" y="263"/>
                      </a:cubicBezTo>
                      <a:cubicBezTo>
                        <a:pt x="119" y="266"/>
                        <a:pt x="119" y="266"/>
                        <a:pt x="119" y="266"/>
                      </a:cubicBezTo>
                      <a:cubicBezTo>
                        <a:pt x="115" y="271"/>
                        <a:pt x="115" y="271"/>
                        <a:pt x="115" y="271"/>
                      </a:cubicBezTo>
                      <a:cubicBezTo>
                        <a:pt x="113" y="273"/>
                        <a:pt x="113" y="273"/>
                        <a:pt x="113" y="273"/>
                      </a:cubicBezTo>
                      <a:cubicBezTo>
                        <a:pt x="111" y="276"/>
                        <a:pt x="111" y="276"/>
                        <a:pt x="111" y="276"/>
                      </a:cubicBezTo>
                      <a:cubicBezTo>
                        <a:pt x="107" y="278"/>
                        <a:pt x="107" y="278"/>
                        <a:pt x="107" y="278"/>
                      </a:cubicBezTo>
                      <a:cubicBezTo>
                        <a:pt x="98" y="277"/>
                        <a:pt x="98" y="277"/>
                        <a:pt x="98" y="277"/>
                      </a:cubicBezTo>
                      <a:cubicBezTo>
                        <a:pt x="92" y="272"/>
                        <a:pt x="92" y="272"/>
                        <a:pt x="92" y="272"/>
                      </a:cubicBezTo>
                      <a:cubicBezTo>
                        <a:pt x="86" y="264"/>
                        <a:pt x="86" y="264"/>
                        <a:pt x="86" y="264"/>
                      </a:cubicBezTo>
                      <a:cubicBezTo>
                        <a:pt x="86" y="259"/>
                        <a:pt x="86" y="259"/>
                        <a:pt x="86" y="259"/>
                      </a:cubicBezTo>
                      <a:cubicBezTo>
                        <a:pt x="82" y="256"/>
                        <a:pt x="82" y="256"/>
                        <a:pt x="82" y="256"/>
                      </a:cubicBezTo>
                      <a:cubicBezTo>
                        <a:pt x="82" y="251"/>
                        <a:pt x="82" y="251"/>
                        <a:pt x="82" y="251"/>
                      </a:cubicBezTo>
                      <a:cubicBezTo>
                        <a:pt x="81" y="249"/>
                        <a:pt x="81" y="249"/>
                        <a:pt x="81" y="249"/>
                      </a:cubicBezTo>
                      <a:cubicBezTo>
                        <a:pt x="79" y="247"/>
                        <a:pt x="79" y="247"/>
                        <a:pt x="79" y="247"/>
                      </a:cubicBezTo>
                      <a:cubicBezTo>
                        <a:pt x="75" y="243"/>
                        <a:pt x="75" y="243"/>
                        <a:pt x="75" y="243"/>
                      </a:cubicBezTo>
                      <a:cubicBezTo>
                        <a:pt x="67" y="239"/>
                        <a:pt x="67" y="239"/>
                        <a:pt x="67" y="239"/>
                      </a:cubicBezTo>
                      <a:cubicBezTo>
                        <a:pt x="64" y="238"/>
                        <a:pt x="64" y="238"/>
                        <a:pt x="64" y="238"/>
                      </a:cubicBezTo>
                      <a:cubicBezTo>
                        <a:pt x="53" y="239"/>
                        <a:pt x="53" y="239"/>
                        <a:pt x="53" y="239"/>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7" name="Freeform 740">
                  <a:extLst>
                    <a:ext uri="{FF2B5EF4-FFF2-40B4-BE49-F238E27FC236}">
                      <a16:creationId xmlns:a16="http://schemas.microsoft.com/office/drawing/2014/main" id="{0AA3A849-30D9-4F9C-A456-89FC81473C99}"/>
                    </a:ext>
                  </a:extLst>
                </p:cNvPr>
                <p:cNvSpPr>
                  <a:spLocks/>
                </p:cNvSpPr>
                <p:nvPr/>
              </p:nvSpPr>
              <p:spPr bwMode="gray">
                <a:xfrm>
                  <a:off x="8982309" y="5051566"/>
                  <a:ext cx="323423" cy="200455"/>
                </a:xfrm>
                <a:custGeom>
                  <a:avLst/>
                  <a:gdLst>
                    <a:gd name="T0" fmla="*/ 9 w 100"/>
                    <a:gd name="T1" fmla="*/ 60 h 62"/>
                    <a:gd name="T2" fmla="*/ 9 w 100"/>
                    <a:gd name="T3" fmla="*/ 55 h 62"/>
                    <a:gd name="T4" fmla="*/ 8 w 100"/>
                    <a:gd name="T5" fmla="*/ 46 h 62"/>
                    <a:gd name="T6" fmla="*/ 1 w 100"/>
                    <a:gd name="T7" fmla="*/ 40 h 62"/>
                    <a:gd name="T8" fmla="*/ 1 w 100"/>
                    <a:gd name="T9" fmla="*/ 34 h 62"/>
                    <a:gd name="T10" fmla="*/ 4 w 100"/>
                    <a:gd name="T11" fmla="*/ 26 h 62"/>
                    <a:gd name="T12" fmla="*/ 8 w 100"/>
                    <a:gd name="T13" fmla="*/ 23 h 62"/>
                    <a:gd name="T14" fmla="*/ 4 w 100"/>
                    <a:gd name="T15" fmla="*/ 18 h 62"/>
                    <a:gd name="T16" fmla="*/ 1 w 100"/>
                    <a:gd name="T17" fmla="*/ 14 h 62"/>
                    <a:gd name="T18" fmla="*/ 0 w 100"/>
                    <a:gd name="T19" fmla="*/ 8 h 62"/>
                    <a:gd name="T20" fmla="*/ 1 w 100"/>
                    <a:gd name="T21" fmla="*/ 1 h 62"/>
                    <a:gd name="T22" fmla="*/ 6 w 100"/>
                    <a:gd name="T23" fmla="*/ 0 h 62"/>
                    <a:gd name="T24" fmla="*/ 10 w 100"/>
                    <a:gd name="T25" fmla="*/ 1 h 62"/>
                    <a:gd name="T26" fmla="*/ 8 w 100"/>
                    <a:gd name="T27" fmla="*/ 5 h 62"/>
                    <a:gd name="T28" fmla="*/ 11 w 100"/>
                    <a:gd name="T29" fmla="*/ 8 h 62"/>
                    <a:gd name="T30" fmla="*/ 15 w 100"/>
                    <a:gd name="T31" fmla="*/ 8 h 62"/>
                    <a:gd name="T32" fmla="*/ 25 w 100"/>
                    <a:gd name="T33" fmla="*/ 9 h 62"/>
                    <a:gd name="T34" fmla="*/ 37 w 100"/>
                    <a:gd name="T35" fmla="*/ 9 h 62"/>
                    <a:gd name="T36" fmla="*/ 50 w 100"/>
                    <a:gd name="T37" fmla="*/ 11 h 62"/>
                    <a:gd name="T38" fmla="*/ 54 w 100"/>
                    <a:gd name="T39" fmla="*/ 9 h 62"/>
                    <a:gd name="T40" fmla="*/ 60 w 100"/>
                    <a:gd name="T41" fmla="*/ 6 h 62"/>
                    <a:gd name="T42" fmla="*/ 66 w 100"/>
                    <a:gd name="T43" fmla="*/ 3 h 62"/>
                    <a:gd name="T44" fmla="*/ 73 w 100"/>
                    <a:gd name="T45" fmla="*/ 1 h 62"/>
                    <a:gd name="T46" fmla="*/ 79 w 100"/>
                    <a:gd name="T47" fmla="*/ 1 h 62"/>
                    <a:gd name="T48" fmla="*/ 81 w 100"/>
                    <a:gd name="T49" fmla="*/ 3 h 62"/>
                    <a:gd name="T50" fmla="*/ 89 w 100"/>
                    <a:gd name="T51" fmla="*/ 5 h 62"/>
                    <a:gd name="T52" fmla="*/ 95 w 100"/>
                    <a:gd name="T53" fmla="*/ 9 h 62"/>
                    <a:gd name="T54" fmla="*/ 100 w 100"/>
                    <a:gd name="T55" fmla="*/ 8 h 62"/>
                    <a:gd name="T56" fmla="*/ 99 w 100"/>
                    <a:gd name="T57" fmla="*/ 13 h 62"/>
                    <a:gd name="T58" fmla="*/ 98 w 100"/>
                    <a:gd name="T59" fmla="*/ 16 h 62"/>
                    <a:gd name="T60" fmla="*/ 93 w 100"/>
                    <a:gd name="T61" fmla="*/ 18 h 62"/>
                    <a:gd name="T62" fmla="*/ 89 w 100"/>
                    <a:gd name="T63" fmla="*/ 22 h 62"/>
                    <a:gd name="T64" fmla="*/ 89 w 100"/>
                    <a:gd name="T65" fmla="*/ 30 h 62"/>
                    <a:gd name="T66" fmla="*/ 86 w 100"/>
                    <a:gd name="T67" fmla="*/ 31 h 62"/>
                    <a:gd name="T68" fmla="*/ 86 w 100"/>
                    <a:gd name="T69" fmla="*/ 33 h 62"/>
                    <a:gd name="T70" fmla="*/ 82 w 100"/>
                    <a:gd name="T71" fmla="*/ 35 h 62"/>
                    <a:gd name="T72" fmla="*/ 83 w 100"/>
                    <a:gd name="T73" fmla="*/ 37 h 62"/>
                    <a:gd name="T74" fmla="*/ 85 w 100"/>
                    <a:gd name="T75" fmla="*/ 37 h 62"/>
                    <a:gd name="T76" fmla="*/ 86 w 100"/>
                    <a:gd name="T77" fmla="*/ 39 h 62"/>
                    <a:gd name="T78" fmla="*/ 87 w 100"/>
                    <a:gd name="T79" fmla="*/ 42 h 62"/>
                    <a:gd name="T80" fmla="*/ 90 w 100"/>
                    <a:gd name="T81" fmla="*/ 47 h 62"/>
                    <a:gd name="T82" fmla="*/ 90 w 100"/>
                    <a:gd name="T83" fmla="*/ 48 h 62"/>
                    <a:gd name="T84" fmla="*/ 88 w 100"/>
                    <a:gd name="T85" fmla="*/ 48 h 62"/>
                    <a:gd name="T86" fmla="*/ 81 w 100"/>
                    <a:gd name="T87" fmla="*/ 49 h 62"/>
                    <a:gd name="T88" fmla="*/ 76 w 100"/>
                    <a:gd name="T89" fmla="*/ 46 h 62"/>
                    <a:gd name="T90" fmla="*/ 71 w 100"/>
                    <a:gd name="T91" fmla="*/ 48 h 62"/>
                    <a:gd name="T92" fmla="*/ 66 w 100"/>
                    <a:gd name="T93" fmla="*/ 49 h 62"/>
                    <a:gd name="T94" fmla="*/ 64 w 100"/>
                    <a:gd name="T95" fmla="*/ 51 h 62"/>
                    <a:gd name="T96" fmla="*/ 60 w 100"/>
                    <a:gd name="T97" fmla="*/ 51 h 62"/>
                    <a:gd name="T98" fmla="*/ 60 w 100"/>
                    <a:gd name="T99" fmla="*/ 57 h 62"/>
                    <a:gd name="T100" fmla="*/ 56 w 100"/>
                    <a:gd name="T101" fmla="*/ 60 h 62"/>
                    <a:gd name="T102" fmla="*/ 50 w 100"/>
                    <a:gd name="T103" fmla="*/ 62 h 62"/>
                    <a:gd name="T104" fmla="*/ 39 w 100"/>
                    <a:gd name="T105" fmla="*/ 58 h 62"/>
                    <a:gd name="T106" fmla="*/ 37 w 100"/>
                    <a:gd name="T107" fmla="*/ 56 h 62"/>
                    <a:gd name="T108" fmla="*/ 34 w 100"/>
                    <a:gd name="T109" fmla="*/ 56 h 62"/>
                    <a:gd name="T110" fmla="*/ 25 w 100"/>
                    <a:gd name="T111" fmla="*/ 59 h 62"/>
                    <a:gd name="T112" fmla="*/ 18 w 100"/>
                    <a:gd name="T113" fmla="*/ 59 h 62"/>
                    <a:gd name="T114" fmla="*/ 13 w 100"/>
                    <a:gd name="T115" fmla="*/ 60 h 62"/>
                    <a:gd name="T116" fmla="*/ 9 w 100"/>
                    <a:gd name="T117"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62">
                      <a:moveTo>
                        <a:pt x="9" y="60"/>
                      </a:moveTo>
                      <a:lnTo>
                        <a:pt x="9" y="55"/>
                      </a:lnTo>
                      <a:lnTo>
                        <a:pt x="8" y="46"/>
                      </a:lnTo>
                      <a:lnTo>
                        <a:pt x="1" y="40"/>
                      </a:lnTo>
                      <a:lnTo>
                        <a:pt x="1" y="34"/>
                      </a:lnTo>
                      <a:lnTo>
                        <a:pt x="4" y="26"/>
                      </a:lnTo>
                      <a:lnTo>
                        <a:pt x="8" y="23"/>
                      </a:lnTo>
                      <a:lnTo>
                        <a:pt x="4" y="18"/>
                      </a:lnTo>
                      <a:lnTo>
                        <a:pt x="1" y="14"/>
                      </a:lnTo>
                      <a:lnTo>
                        <a:pt x="0" y="8"/>
                      </a:lnTo>
                      <a:lnTo>
                        <a:pt x="1" y="1"/>
                      </a:lnTo>
                      <a:lnTo>
                        <a:pt x="6" y="0"/>
                      </a:lnTo>
                      <a:lnTo>
                        <a:pt x="10" y="1"/>
                      </a:lnTo>
                      <a:lnTo>
                        <a:pt x="8" y="5"/>
                      </a:lnTo>
                      <a:lnTo>
                        <a:pt x="11" y="8"/>
                      </a:lnTo>
                      <a:lnTo>
                        <a:pt x="15" y="8"/>
                      </a:lnTo>
                      <a:lnTo>
                        <a:pt x="25" y="9"/>
                      </a:lnTo>
                      <a:lnTo>
                        <a:pt x="37" y="9"/>
                      </a:lnTo>
                      <a:lnTo>
                        <a:pt x="50" y="11"/>
                      </a:lnTo>
                      <a:lnTo>
                        <a:pt x="54" y="9"/>
                      </a:lnTo>
                      <a:lnTo>
                        <a:pt x="60" y="6"/>
                      </a:lnTo>
                      <a:lnTo>
                        <a:pt x="66" y="3"/>
                      </a:lnTo>
                      <a:lnTo>
                        <a:pt x="73" y="1"/>
                      </a:lnTo>
                      <a:lnTo>
                        <a:pt x="79" y="1"/>
                      </a:lnTo>
                      <a:lnTo>
                        <a:pt x="81" y="3"/>
                      </a:lnTo>
                      <a:lnTo>
                        <a:pt x="89" y="5"/>
                      </a:lnTo>
                      <a:lnTo>
                        <a:pt x="95" y="9"/>
                      </a:lnTo>
                      <a:lnTo>
                        <a:pt x="100" y="8"/>
                      </a:lnTo>
                      <a:lnTo>
                        <a:pt x="99" y="13"/>
                      </a:lnTo>
                      <a:lnTo>
                        <a:pt x="98" y="16"/>
                      </a:lnTo>
                      <a:lnTo>
                        <a:pt x="93" y="18"/>
                      </a:lnTo>
                      <a:lnTo>
                        <a:pt x="89" y="22"/>
                      </a:lnTo>
                      <a:lnTo>
                        <a:pt x="89" y="30"/>
                      </a:lnTo>
                      <a:lnTo>
                        <a:pt x="86" y="31"/>
                      </a:lnTo>
                      <a:lnTo>
                        <a:pt x="86" y="33"/>
                      </a:lnTo>
                      <a:lnTo>
                        <a:pt x="82" y="35"/>
                      </a:lnTo>
                      <a:lnTo>
                        <a:pt x="83" y="37"/>
                      </a:lnTo>
                      <a:lnTo>
                        <a:pt x="85" y="37"/>
                      </a:lnTo>
                      <a:lnTo>
                        <a:pt x="86" y="39"/>
                      </a:lnTo>
                      <a:lnTo>
                        <a:pt x="87" y="42"/>
                      </a:lnTo>
                      <a:lnTo>
                        <a:pt x="90" y="47"/>
                      </a:lnTo>
                      <a:lnTo>
                        <a:pt x="90" y="48"/>
                      </a:lnTo>
                      <a:lnTo>
                        <a:pt x="88" y="48"/>
                      </a:lnTo>
                      <a:lnTo>
                        <a:pt x="81" y="49"/>
                      </a:lnTo>
                      <a:lnTo>
                        <a:pt x="76" y="46"/>
                      </a:lnTo>
                      <a:lnTo>
                        <a:pt x="71" y="48"/>
                      </a:lnTo>
                      <a:lnTo>
                        <a:pt x="66" y="49"/>
                      </a:lnTo>
                      <a:lnTo>
                        <a:pt x="64" y="51"/>
                      </a:lnTo>
                      <a:lnTo>
                        <a:pt x="60" y="51"/>
                      </a:lnTo>
                      <a:lnTo>
                        <a:pt x="60" y="57"/>
                      </a:lnTo>
                      <a:lnTo>
                        <a:pt x="56" y="60"/>
                      </a:lnTo>
                      <a:lnTo>
                        <a:pt x="50" y="62"/>
                      </a:lnTo>
                      <a:lnTo>
                        <a:pt x="39" y="58"/>
                      </a:lnTo>
                      <a:lnTo>
                        <a:pt x="37" y="56"/>
                      </a:lnTo>
                      <a:lnTo>
                        <a:pt x="34" y="56"/>
                      </a:lnTo>
                      <a:lnTo>
                        <a:pt x="25" y="59"/>
                      </a:lnTo>
                      <a:lnTo>
                        <a:pt x="18" y="59"/>
                      </a:lnTo>
                      <a:lnTo>
                        <a:pt x="13" y="60"/>
                      </a:lnTo>
                      <a:lnTo>
                        <a:pt x="9" y="6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8" name="Freeform 743">
                  <a:extLst>
                    <a:ext uri="{FF2B5EF4-FFF2-40B4-BE49-F238E27FC236}">
                      <a16:creationId xmlns:a16="http://schemas.microsoft.com/office/drawing/2014/main" id="{7A9620E9-FE12-4131-B855-6C6A4C7E3187}"/>
                    </a:ext>
                  </a:extLst>
                </p:cNvPr>
                <p:cNvSpPr>
                  <a:spLocks/>
                </p:cNvSpPr>
                <p:nvPr/>
              </p:nvSpPr>
              <p:spPr bwMode="gray">
                <a:xfrm>
                  <a:off x="8675064" y="5103293"/>
                  <a:ext cx="25874" cy="9699"/>
                </a:xfrm>
                <a:custGeom>
                  <a:avLst/>
                  <a:gdLst>
                    <a:gd name="T0" fmla="*/ 0 w 8"/>
                    <a:gd name="T1" fmla="*/ 1 h 3"/>
                    <a:gd name="T2" fmla="*/ 1 w 8"/>
                    <a:gd name="T3" fmla="*/ 0 h 3"/>
                    <a:gd name="T4" fmla="*/ 5 w 8"/>
                    <a:gd name="T5" fmla="*/ 1 h 3"/>
                    <a:gd name="T6" fmla="*/ 7 w 8"/>
                    <a:gd name="T7" fmla="*/ 2 h 3"/>
                    <a:gd name="T8" fmla="*/ 8 w 8"/>
                    <a:gd name="T9" fmla="*/ 2 h 3"/>
                    <a:gd name="T10" fmla="*/ 7 w 8"/>
                    <a:gd name="T11" fmla="*/ 2 h 3"/>
                    <a:gd name="T12" fmla="*/ 4 w 8"/>
                    <a:gd name="T13" fmla="*/ 3 h 3"/>
                    <a:gd name="T14" fmla="*/ 1 w 8"/>
                    <a:gd name="T15" fmla="*/ 2 h 3"/>
                    <a:gd name="T16" fmla="*/ 0 w 8"/>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
                      <a:moveTo>
                        <a:pt x="0" y="1"/>
                      </a:moveTo>
                      <a:lnTo>
                        <a:pt x="1" y="0"/>
                      </a:lnTo>
                      <a:lnTo>
                        <a:pt x="5" y="1"/>
                      </a:lnTo>
                      <a:lnTo>
                        <a:pt x="7" y="2"/>
                      </a:lnTo>
                      <a:lnTo>
                        <a:pt x="8" y="2"/>
                      </a:lnTo>
                      <a:lnTo>
                        <a:pt x="7" y="2"/>
                      </a:lnTo>
                      <a:lnTo>
                        <a:pt x="4" y="3"/>
                      </a:lnTo>
                      <a:lnTo>
                        <a:pt x="1" y="2"/>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9" name="Freeform 744">
                  <a:extLst>
                    <a:ext uri="{FF2B5EF4-FFF2-40B4-BE49-F238E27FC236}">
                      <a16:creationId xmlns:a16="http://schemas.microsoft.com/office/drawing/2014/main" id="{108D01E7-D8E6-4023-A2F3-36D2BE11B160}"/>
                    </a:ext>
                  </a:extLst>
                </p:cNvPr>
                <p:cNvSpPr>
                  <a:spLocks/>
                </p:cNvSpPr>
                <p:nvPr/>
              </p:nvSpPr>
              <p:spPr bwMode="gray">
                <a:xfrm>
                  <a:off x="8687998" y="5132392"/>
                  <a:ext cx="25874" cy="6468"/>
                </a:xfrm>
                <a:custGeom>
                  <a:avLst/>
                  <a:gdLst>
                    <a:gd name="T0" fmla="*/ 0 w 8"/>
                    <a:gd name="T1" fmla="*/ 1 h 2"/>
                    <a:gd name="T2" fmla="*/ 1 w 8"/>
                    <a:gd name="T3" fmla="*/ 0 h 2"/>
                    <a:gd name="T4" fmla="*/ 7 w 8"/>
                    <a:gd name="T5" fmla="*/ 0 h 2"/>
                    <a:gd name="T6" fmla="*/ 7 w 8"/>
                    <a:gd name="T7" fmla="*/ 1 h 2"/>
                    <a:gd name="T8" fmla="*/ 8 w 8"/>
                    <a:gd name="T9" fmla="*/ 2 h 2"/>
                    <a:gd name="T10" fmla="*/ 1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lnTo>
                        <a:pt x="1" y="0"/>
                      </a:lnTo>
                      <a:lnTo>
                        <a:pt x="7" y="0"/>
                      </a:lnTo>
                      <a:lnTo>
                        <a:pt x="7" y="1"/>
                      </a:lnTo>
                      <a:lnTo>
                        <a:pt x="8" y="2"/>
                      </a:lnTo>
                      <a:lnTo>
                        <a:pt x="1" y="2"/>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0" name="Freeform 745">
                  <a:extLst>
                    <a:ext uri="{FF2B5EF4-FFF2-40B4-BE49-F238E27FC236}">
                      <a16:creationId xmlns:a16="http://schemas.microsoft.com/office/drawing/2014/main" id="{65E889F3-6840-431D-8C5C-81E265B30BF5}"/>
                    </a:ext>
                  </a:extLst>
                </p:cNvPr>
                <p:cNvSpPr>
                  <a:spLocks/>
                </p:cNvSpPr>
                <p:nvPr/>
              </p:nvSpPr>
              <p:spPr bwMode="gray">
                <a:xfrm>
                  <a:off x="8710640" y="5125925"/>
                  <a:ext cx="71155" cy="42030"/>
                </a:xfrm>
                <a:custGeom>
                  <a:avLst/>
                  <a:gdLst>
                    <a:gd name="T0" fmla="*/ 22 w 22"/>
                    <a:gd name="T1" fmla="*/ 13 h 13"/>
                    <a:gd name="T2" fmla="*/ 13 w 22"/>
                    <a:gd name="T3" fmla="*/ 6 h 13"/>
                    <a:gd name="T4" fmla="*/ 9 w 22"/>
                    <a:gd name="T5" fmla="*/ 6 h 13"/>
                    <a:gd name="T6" fmla="*/ 4 w 22"/>
                    <a:gd name="T7" fmla="*/ 3 h 13"/>
                    <a:gd name="T8" fmla="*/ 0 w 22"/>
                    <a:gd name="T9" fmla="*/ 2 h 13"/>
                    <a:gd name="T10" fmla="*/ 1 w 22"/>
                    <a:gd name="T11" fmla="*/ 0 h 13"/>
                    <a:gd name="T12" fmla="*/ 5 w 22"/>
                    <a:gd name="T13" fmla="*/ 2 h 13"/>
                    <a:gd name="T14" fmla="*/ 6 w 22"/>
                    <a:gd name="T15" fmla="*/ 3 h 13"/>
                    <a:gd name="T16" fmla="*/ 8 w 22"/>
                    <a:gd name="T17" fmla="*/ 3 h 13"/>
                    <a:gd name="T18" fmla="*/ 10 w 22"/>
                    <a:gd name="T19" fmla="*/ 2 h 13"/>
                    <a:gd name="T20" fmla="*/ 12 w 22"/>
                    <a:gd name="T21" fmla="*/ 3 h 13"/>
                    <a:gd name="T22" fmla="*/ 12 w 22"/>
                    <a:gd name="T23" fmla="*/ 4 h 13"/>
                    <a:gd name="T24" fmla="*/ 14 w 22"/>
                    <a:gd name="T25" fmla="*/ 6 h 13"/>
                    <a:gd name="T26" fmla="*/ 16 w 22"/>
                    <a:gd name="T27" fmla="*/ 6 h 13"/>
                    <a:gd name="T28" fmla="*/ 19 w 22"/>
                    <a:gd name="T29" fmla="*/ 8 h 13"/>
                    <a:gd name="T30" fmla="*/ 21 w 22"/>
                    <a:gd name="T31" fmla="*/ 9 h 13"/>
                    <a:gd name="T32" fmla="*/ 21 w 22"/>
                    <a:gd name="T33" fmla="*/ 11 h 13"/>
                    <a:gd name="T34" fmla="*/ 22 w 22"/>
                    <a:gd name="T35" fmla="*/ 11 h 13"/>
                    <a:gd name="T36" fmla="*/ 22 w 22"/>
                    <a:gd name="T3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13">
                      <a:moveTo>
                        <a:pt x="22" y="13"/>
                      </a:moveTo>
                      <a:lnTo>
                        <a:pt x="13" y="6"/>
                      </a:lnTo>
                      <a:lnTo>
                        <a:pt x="9" y="6"/>
                      </a:lnTo>
                      <a:lnTo>
                        <a:pt x="4" y="3"/>
                      </a:lnTo>
                      <a:lnTo>
                        <a:pt x="0" y="2"/>
                      </a:lnTo>
                      <a:lnTo>
                        <a:pt x="1" y="0"/>
                      </a:lnTo>
                      <a:lnTo>
                        <a:pt x="5" y="2"/>
                      </a:lnTo>
                      <a:lnTo>
                        <a:pt x="6" y="3"/>
                      </a:lnTo>
                      <a:lnTo>
                        <a:pt x="8" y="3"/>
                      </a:lnTo>
                      <a:lnTo>
                        <a:pt x="10" y="2"/>
                      </a:lnTo>
                      <a:lnTo>
                        <a:pt x="12" y="3"/>
                      </a:lnTo>
                      <a:lnTo>
                        <a:pt x="12" y="4"/>
                      </a:lnTo>
                      <a:lnTo>
                        <a:pt x="14" y="6"/>
                      </a:lnTo>
                      <a:lnTo>
                        <a:pt x="16" y="6"/>
                      </a:lnTo>
                      <a:lnTo>
                        <a:pt x="19" y="8"/>
                      </a:lnTo>
                      <a:lnTo>
                        <a:pt x="21" y="9"/>
                      </a:lnTo>
                      <a:lnTo>
                        <a:pt x="21" y="11"/>
                      </a:lnTo>
                      <a:lnTo>
                        <a:pt x="22" y="11"/>
                      </a:lnTo>
                      <a:lnTo>
                        <a:pt x="22" y="1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8" name="Gruppieren 1447">
                  <a:extLst>
                    <a:ext uri="{FF2B5EF4-FFF2-40B4-BE49-F238E27FC236}">
                      <a16:creationId xmlns:a16="http://schemas.microsoft.com/office/drawing/2014/main" id="{D4915F08-EDAC-47BB-B900-53CD64B67D36}"/>
                    </a:ext>
                  </a:extLst>
                </p:cNvPr>
                <p:cNvGrpSpPr/>
                <p:nvPr/>
              </p:nvGrpSpPr>
              <p:grpSpPr>
                <a:xfrm>
                  <a:off x="8529525" y="4873738"/>
                  <a:ext cx="300779" cy="258654"/>
                  <a:chOff x="8529525" y="4873738"/>
                  <a:chExt cx="300779" cy="258654"/>
                </a:xfrm>
                <a:grpFill/>
              </p:grpSpPr>
              <p:sp>
                <p:nvSpPr>
                  <p:cNvPr id="1398" name="Freeform 741">
                    <a:extLst>
                      <a:ext uri="{FF2B5EF4-FFF2-40B4-BE49-F238E27FC236}">
                        <a16:creationId xmlns:a16="http://schemas.microsoft.com/office/drawing/2014/main" id="{3D350722-A593-4F20-8329-DC53C0DA0B4E}"/>
                      </a:ext>
                    </a:extLst>
                  </p:cNvPr>
                  <p:cNvSpPr>
                    <a:spLocks/>
                  </p:cNvSpPr>
                  <p:nvPr/>
                </p:nvSpPr>
                <p:spPr bwMode="gray">
                  <a:xfrm>
                    <a:off x="8574802" y="4977201"/>
                    <a:ext cx="16168" cy="16163"/>
                  </a:xfrm>
                  <a:custGeom>
                    <a:avLst/>
                    <a:gdLst>
                      <a:gd name="T0" fmla="*/ 1 w 5"/>
                      <a:gd name="T1" fmla="*/ 0 h 5"/>
                      <a:gd name="T2" fmla="*/ 3 w 5"/>
                      <a:gd name="T3" fmla="*/ 2 h 5"/>
                      <a:gd name="T4" fmla="*/ 5 w 5"/>
                      <a:gd name="T5" fmla="*/ 3 h 5"/>
                      <a:gd name="T6" fmla="*/ 5 w 5"/>
                      <a:gd name="T7" fmla="*/ 5 h 5"/>
                      <a:gd name="T8" fmla="*/ 3 w 5"/>
                      <a:gd name="T9" fmla="*/ 4 h 5"/>
                      <a:gd name="T10" fmla="*/ 1 w 5"/>
                      <a:gd name="T11" fmla="*/ 3 h 5"/>
                      <a:gd name="T12" fmla="*/ 0 w 5"/>
                      <a:gd name="T13" fmla="*/ 3 h 5"/>
                      <a:gd name="T14" fmla="*/ 1 w 5"/>
                      <a:gd name="T15" fmla="*/ 0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lnTo>
                          <a:pt x="3" y="2"/>
                        </a:lnTo>
                        <a:lnTo>
                          <a:pt x="5" y="3"/>
                        </a:lnTo>
                        <a:lnTo>
                          <a:pt x="5" y="5"/>
                        </a:lnTo>
                        <a:lnTo>
                          <a:pt x="3" y="4"/>
                        </a:lnTo>
                        <a:lnTo>
                          <a:pt x="1" y="3"/>
                        </a:lnTo>
                        <a:lnTo>
                          <a:pt x="0" y="3"/>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9" name="Freeform 742">
                    <a:extLst>
                      <a:ext uri="{FF2B5EF4-FFF2-40B4-BE49-F238E27FC236}">
                        <a16:creationId xmlns:a16="http://schemas.microsoft.com/office/drawing/2014/main" id="{7D2EC423-8BFB-4106-9C8A-67488DF8513E}"/>
                      </a:ext>
                    </a:extLst>
                  </p:cNvPr>
                  <p:cNvSpPr>
                    <a:spLocks/>
                  </p:cNvSpPr>
                  <p:nvPr/>
                </p:nvSpPr>
                <p:spPr bwMode="gray">
                  <a:xfrm>
                    <a:off x="8568333" y="4977201"/>
                    <a:ext cx="9702" cy="38799"/>
                  </a:xfrm>
                  <a:custGeom>
                    <a:avLst/>
                    <a:gdLst>
                      <a:gd name="T0" fmla="*/ 0 w 3"/>
                      <a:gd name="T1" fmla="*/ 1 h 12"/>
                      <a:gd name="T2" fmla="*/ 0 w 3"/>
                      <a:gd name="T3" fmla="*/ 1 h 12"/>
                      <a:gd name="T4" fmla="*/ 1 w 3"/>
                      <a:gd name="T5" fmla="*/ 0 h 12"/>
                      <a:gd name="T6" fmla="*/ 1 w 3"/>
                      <a:gd name="T7" fmla="*/ 1 h 12"/>
                      <a:gd name="T8" fmla="*/ 1 w 3"/>
                      <a:gd name="T9" fmla="*/ 3 h 12"/>
                      <a:gd name="T10" fmla="*/ 2 w 3"/>
                      <a:gd name="T11" fmla="*/ 5 h 12"/>
                      <a:gd name="T12" fmla="*/ 2 w 3"/>
                      <a:gd name="T13" fmla="*/ 8 h 12"/>
                      <a:gd name="T14" fmla="*/ 3 w 3"/>
                      <a:gd name="T15" fmla="*/ 12 h 12"/>
                      <a:gd name="T16" fmla="*/ 0 w 3"/>
                      <a:gd name="T17" fmla="*/ 7 h 12"/>
                      <a:gd name="T18" fmla="*/ 0 w 3"/>
                      <a:gd name="T19" fmla="*/ 7 h 12"/>
                      <a:gd name="T20" fmla="*/ 1 w 3"/>
                      <a:gd name="T21" fmla="*/ 5 h 12"/>
                      <a:gd name="T22" fmla="*/ 1 w 3"/>
                      <a:gd name="T23" fmla="*/ 4 h 12"/>
                      <a:gd name="T24" fmla="*/ 0 w 3"/>
                      <a:gd name="T25"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2">
                        <a:moveTo>
                          <a:pt x="0" y="1"/>
                        </a:moveTo>
                        <a:lnTo>
                          <a:pt x="0" y="1"/>
                        </a:lnTo>
                        <a:lnTo>
                          <a:pt x="1" y="0"/>
                        </a:lnTo>
                        <a:lnTo>
                          <a:pt x="1" y="1"/>
                        </a:lnTo>
                        <a:lnTo>
                          <a:pt x="1" y="3"/>
                        </a:lnTo>
                        <a:lnTo>
                          <a:pt x="2" y="5"/>
                        </a:lnTo>
                        <a:lnTo>
                          <a:pt x="2" y="8"/>
                        </a:lnTo>
                        <a:lnTo>
                          <a:pt x="3" y="12"/>
                        </a:lnTo>
                        <a:lnTo>
                          <a:pt x="0" y="7"/>
                        </a:lnTo>
                        <a:lnTo>
                          <a:pt x="0" y="7"/>
                        </a:lnTo>
                        <a:lnTo>
                          <a:pt x="1" y="5"/>
                        </a:lnTo>
                        <a:lnTo>
                          <a:pt x="1" y="4"/>
                        </a:lnTo>
                        <a:lnTo>
                          <a:pt x="0"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0" name="Freeform 746">
                    <a:extLst>
                      <a:ext uri="{FF2B5EF4-FFF2-40B4-BE49-F238E27FC236}">
                        <a16:creationId xmlns:a16="http://schemas.microsoft.com/office/drawing/2014/main" id="{F65A1587-2B4E-468C-9D38-BA312F1F6BC9}"/>
                      </a:ext>
                    </a:extLst>
                  </p:cNvPr>
                  <p:cNvSpPr>
                    <a:spLocks/>
                  </p:cNvSpPr>
                  <p:nvPr/>
                </p:nvSpPr>
                <p:spPr bwMode="gray">
                  <a:xfrm>
                    <a:off x="8529525" y="4873738"/>
                    <a:ext cx="300779" cy="258654"/>
                  </a:xfrm>
                  <a:custGeom>
                    <a:avLst/>
                    <a:gdLst>
                      <a:gd name="T0" fmla="*/ 75 w 93"/>
                      <a:gd name="T1" fmla="*/ 18 h 80"/>
                      <a:gd name="T2" fmla="*/ 62 w 93"/>
                      <a:gd name="T3" fmla="*/ 15 h 80"/>
                      <a:gd name="T4" fmla="*/ 52 w 93"/>
                      <a:gd name="T5" fmla="*/ 4 h 80"/>
                      <a:gd name="T6" fmla="*/ 47 w 93"/>
                      <a:gd name="T7" fmla="*/ 2 h 80"/>
                      <a:gd name="T8" fmla="*/ 43 w 93"/>
                      <a:gd name="T9" fmla="*/ 2 h 80"/>
                      <a:gd name="T10" fmla="*/ 43 w 93"/>
                      <a:gd name="T11" fmla="*/ 5 h 80"/>
                      <a:gd name="T12" fmla="*/ 40 w 93"/>
                      <a:gd name="T13" fmla="*/ 6 h 80"/>
                      <a:gd name="T14" fmla="*/ 32 w 93"/>
                      <a:gd name="T15" fmla="*/ 10 h 80"/>
                      <a:gd name="T16" fmla="*/ 34 w 93"/>
                      <a:gd name="T17" fmla="*/ 16 h 80"/>
                      <a:gd name="T18" fmla="*/ 27 w 93"/>
                      <a:gd name="T19" fmla="*/ 21 h 80"/>
                      <a:gd name="T20" fmla="*/ 27 w 93"/>
                      <a:gd name="T21" fmla="*/ 28 h 80"/>
                      <a:gd name="T22" fmla="*/ 23 w 93"/>
                      <a:gd name="T23" fmla="*/ 28 h 80"/>
                      <a:gd name="T24" fmla="*/ 21 w 93"/>
                      <a:gd name="T25" fmla="*/ 26 h 80"/>
                      <a:gd name="T26" fmla="*/ 17 w 93"/>
                      <a:gd name="T27" fmla="*/ 22 h 80"/>
                      <a:gd name="T28" fmla="*/ 9 w 93"/>
                      <a:gd name="T29" fmla="*/ 27 h 80"/>
                      <a:gd name="T30" fmla="*/ 2 w 93"/>
                      <a:gd name="T31" fmla="*/ 27 h 80"/>
                      <a:gd name="T32" fmla="*/ 5 w 93"/>
                      <a:gd name="T33" fmla="*/ 39 h 80"/>
                      <a:gd name="T34" fmla="*/ 11 w 93"/>
                      <a:gd name="T35" fmla="*/ 34 h 80"/>
                      <a:gd name="T36" fmla="*/ 19 w 93"/>
                      <a:gd name="T37" fmla="*/ 33 h 80"/>
                      <a:gd name="T38" fmla="*/ 22 w 93"/>
                      <a:gd name="T39" fmla="*/ 38 h 80"/>
                      <a:gd name="T40" fmla="*/ 30 w 93"/>
                      <a:gd name="T41" fmla="*/ 51 h 80"/>
                      <a:gd name="T42" fmla="*/ 26 w 93"/>
                      <a:gd name="T43" fmla="*/ 55 h 80"/>
                      <a:gd name="T44" fmla="*/ 34 w 93"/>
                      <a:gd name="T45" fmla="*/ 63 h 80"/>
                      <a:gd name="T46" fmla="*/ 39 w 93"/>
                      <a:gd name="T47" fmla="*/ 69 h 80"/>
                      <a:gd name="T48" fmla="*/ 53 w 93"/>
                      <a:gd name="T49" fmla="*/ 71 h 80"/>
                      <a:gd name="T50" fmla="*/ 64 w 93"/>
                      <a:gd name="T51" fmla="*/ 80 h 80"/>
                      <a:gd name="T52" fmla="*/ 58 w 93"/>
                      <a:gd name="T53" fmla="*/ 69 h 80"/>
                      <a:gd name="T54" fmla="*/ 50 w 93"/>
                      <a:gd name="T55" fmla="*/ 61 h 80"/>
                      <a:gd name="T56" fmla="*/ 45 w 93"/>
                      <a:gd name="T57" fmla="*/ 55 h 80"/>
                      <a:gd name="T58" fmla="*/ 41 w 93"/>
                      <a:gd name="T59" fmla="*/ 50 h 80"/>
                      <a:gd name="T60" fmla="*/ 41 w 93"/>
                      <a:gd name="T61" fmla="*/ 46 h 80"/>
                      <a:gd name="T62" fmla="*/ 37 w 93"/>
                      <a:gd name="T63" fmla="*/ 40 h 80"/>
                      <a:gd name="T64" fmla="*/ 36 w 93"/>
                      <a:gd name="T65" fmla="*/ 37 h 80"/>
                      <a:gd name="T66" fmla="*/ 37 w 93"/>
                      <a:gd name="T67" fmla="*/ 28 h 80"/>
                      <a:gd name="T68" fmla="*/ 44 w 93"/>
                      <a:gd name="T69" fmla="*/ 34 h 80"/>
                      <a:gd name="T70" fmla="*/ 53 w 93"/>
                      <a:gd name="T71" fmla="*/ 30 h 80"/>
                      <a:gd name="T72" fmla="*/ 58 w 93"/>
                      <a:gd name="T73" fmla="*/ 31 h 80"/>
                      <a:gd name="T74" fmla="*/ 61 w 93"/>
                      <a:gd name="T75" fmla="*/ 31 h 80"/>
                      <a:gd name="T76" fmla="*/ 66 w 93"/>
                      <a:gd name="T77" fmla="*/ 31 h 80"/>
                      <a:gd name="T78" fmla="*/ 71 w 93"/>
                      <a:gd name="T79" fmla="*/ 31 h 80"/>
                      <a:gd name="T80" fmla="*/ 74 w 93"/>
                      <a:gd name="T81" fmla="*/ 33 h 80"/>
                      <a:gd name="T82" fmla="*/ 79 w 93"/>
                      <a:gd name="T83" fmla="*/ 34 h 80"/>
                      <a:gd name="T84" fmla="*/ 82 w 93"/>
                      <a:gd name="T85" fmla="*/ 33 h 80"/>
                      <a:gd name="T86" fmla="*/ 83 w 93"/>
                      <a:gd name="T87" fmla="*/ 37 h 80"/>
                      <a:gd name="T88" fmla="*/ 89 w 93"/>
                      <a:gd name="T89" fmla="*/ 36 h 80"/>
                      <a:gd name="T90" fmla="*/ 88 w 93"/>
                      <a:gd name="T91" fmla="*/ 32 h 80"/>
                      <a:gd name="T92" fmla="*/ 90 w 93"/>
                      <a:gd name="T93" fmla="*/ 29 h 80"/>
                      <a:gd name="T94" fmla="*/ 93 w 93"/>
                      <a:gd name="T95" fmla="*/ 29 h 80"/>
                      <a:gd name="T96" fmla="*/ 91 w 93"/>
                      <a:gd name="T97" fmla="*/ 29 h 80"/>
                      <a:gd name="T98" fmla="*/ 88 w 93"/>
                      <a:gd name="T99" fmla="*/ 28 h 80"/>
                      <a:gd name="T100" fmla="*/ 86 w 93"/>
                      <a:gd name="T101" fmla="*/ 26 h 80"/>
                      <a:gd name="T102" fmla="*/ 86 w 93"/>
                      <a:gd name="T103" fmla="*/ 24 h 80"/>
                      <a:gd name="T104" fmla="*/ 87 w 93"/>
                      <a:gd name="T105" fmla="*/ 23 h 80"/>
                      <a:gd name="T106" fmla="*/ 86 w 93"/>
                      <a:gd name="T107" fmla="*/ 22 h 80"/>
                      <a:gd name="T108" fmla="*/ 84 w 93"/>
                      <a:gd name="T109" fmla="*/ 21 h 80"/>
                      <a:gd name="T110" fmla="*/ 84 w 93"/>
                      <a:gd name="T111" fmla="*/ 19 h 80"/>
                      <a:gd name="T112" fmla="*/ 82 w 93"/>
                      <a:gd name="T113"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3" h="80">
                        <a:moveTo>
                          <a:pt x="82" y="15"/>
                        </a:moveTo>
                        <a:lnTo>
                          <a:pt x="79" y="17"/>
                        </a:lnTo>
                        <a:lnTo>
                          <a:pt x="75" y="18"/>
                        </a:lnTo>
                        <a:lnTo>
                          <a:pt x="70" y="19"/>
                        </a:lnTo>
                        <a:lnTo>
                          <a:pt x="66" y="16"/>
                        </a:lnTo>
                        <a:lnTo>
                          <a:pt x="62" y="15"/>
                        </a:lnTo>
                        <a:lnTo>
                          <a:pt x="59" y="11"/>
                        </a:lnTo>
                        <a:lnTo>
                          <a:pt x="55" y="8"/>
                        </a:lnTo>
                        <a:lnTo>
                          <a:pt x="52" y="4"/>
                        </a:lnTo>
                        <a:lnTo>
                          <a:pt x="49" y="2"/>
                        </a:lnTo>
                        <a:lnTo>
                          <a:pt x="48" y="2"/>
                        </a:lnTo>
                        <a:lnTo>
                          <a:pt x="47" y="2"/>
                        </a:lnTo>
                        <a:lnTo>
                          <a:pt x="45" y="0"/>
                        </a:lnTo>
                        <a:lnTo>
                          <a:pt x="44" y="0"/>
                        </a:lnTo>
                        <a:lnTo>
                          <a:pt x="43" y="2"/>
                        </a:lnTo>
                        <a:lnTo>
                          <a:pt x="43" y="3"/>
                        </a:lnTo>
                        <a:lnTo>
                          <a:pt x="43" y="4"/>
                        </a:lnTo>
                        <a:lnTo>
                          <a:pt x="43" y="5"/>
                        </a:lnTo>
                        <a:lnTo>
                          <a:pt x="42" y="4"/>
                        </a:lnTo>
                        <a:lnTo>
                          <a:pt x="40" y="4"/>
                        </a:lnTo>
                        <a:lnTo>
                          <a:pt x="40" y="6"/>
                        </a:lnTo>
                        <a:lnTo>
                          <a:pt x="39" y="7"/>
                        </a:lnTo>
                        <a:lnTo>
                          <a:pt x="33" y="8"/>
                        </a:lnTo>
                        <a:lnTo>
                          <a:pt x="32" y="10"/>
                        </a:lnTo>
                        <a:lnTo>
                          <a:pt x="32" y="11"/>
                        </a:lnTo>
                        <a:lnTo>
                          <a:pt x="34" y="13"/>
                        </a:lnTo>
                        <a:lnTo>
                          <a:pt x="34" y="16"/>
                        </a:lnTo>
                        <a:lnTo>
                          <a:pt x="33" y="19"/>
                        </a:lnTo>
                        <a:lnTo>
                          <a:pt x="30" y="19"/>
                        </a:lnTo>
                        <a:lnTo>
                          <a:pt x="27" y="21"/>
                        </a:lnTo>
                        <a:lnTo>
                          <a:pt x="28" y="23"/>
                        </a:lnTo>
                        <a:lnTo>
                          <a:pt x="27" y="25"/>
                        </a:lnTo>
                        <a:lnTo>
                          <a:pt x="27" y="28"/>
                        </a:lnTo>
                        <a:lnTo>
                          <a:pt x="26" y="29"/>
                        </a:lnTo>
                        <a:lnTo>
                          <a:pt x="25" y="29"/>
                        </a:lnTo>
                        <a:lnTo>
                          <a:pt x="23" y="28"/>
                        </a:lnTo>
                        <a:lnTo>
                          <a:pt x="22" y="27"/>
                        </a:lnTo>
                        <a:lnTo>
                          <a:pt x="22" y="26"/>
                        </a:lnTo>
                        <a:lnTo>
                          <a:pt x="21" y="26"/>
                        </a:lnTo>
                        <a:lnTo>
                          <a:pt x="21" y="28"/>
                        </a:lnTo>
                        <a:lnTo>
                          <a:pt x="20" y="28"/>
                        </a:lnTo>
                        <a:lnTo>
                          <a:pt x="17" y="22"/>
                        </a:lnTo>
                        <a:lnTo>
                          <a:pt x="15" y="22"/>
                        </a:lnTo>
                        <a:lnTo>
                          <a:pt x="13" y="26"/>
                        </a:lnTo>
                        <a:lnTo>
                          <a:pt x="9" y="27"/>
                        </a:lnTo>
                        <a:lnTo>
                          <a:pt x="7" y="25"/>
                        </a:lnTo>
                        <a:lnTo>
                          <a:pt x="6" y="27"/>
                        </a:lnTo>
                        <a:lnTo>
                          <a:pt x="2" y="27"/>
                        </a:lnTo>
                        <a:lnTo>
                          <a:pt x="0" y="25"/>
                        </a:lnTo>
                        <a:lnTo>
                          <a:pt x="1" y="32"/>
                        </a:lnTo>
                        <a:lnTo>
                          <a:pt x="5" y="39"/>
                        </a:lnTo>
                        <a:lnTo>
                          <a:pt x="6" y="40"/>
                        </a:lnTo>
                        <a:lnTo>
                          <a:pt x="8" y="40"/>
                        </a:lnTo>
                        <a:lnTo>
                          <a:pt x="11" y="34"/>
                        </a:lnTo>
                        <a:lnTo>
                          <a:pt x="13" y="29"/>
                        </a:lnTo>
                        <a:lnTo>
                          <a:pt x="17" y="30"/>
                        </a:lnTo>
                        <a:lnTo>
                          <a:pt x="19" y="33"/>
                        </a:lnTo>
                        <a:lnTo>
                          <a:pt x="20" y="33"/>
                        </a:lnTo>
                        <a:lnTo>
                          <a:pt x="21" y="34"/>
                        </a:lnTo>
                        <a:lnTo>
                          <a:pt x="22" y="38"/>
                        </a:lnTo>
                        <a:lnTo>
                          <a:pt x="22" y="42"/>
                        </a:lnTo>
                        <a:lnTo>
                          <a:pt x="24" y="46"/>
                        </a:lnTo>
                        <a:lnTo>
                          <a:pt x="30" y="51"/>
                        </a:lnTo>
                        <a:lnTo>
                          <a:pt x="27" y="52"/>
                        </a:lnTo>
                        <a:lnTo>
                          <a:pt x="26" y="53"/>
                        </a:lnTo>
                        <a:lnTo>
                          <a:pt x="26" y="55"/>
                        </a:lnTo>
                        <a:lnTo>
                          <a:pt x="30" y="59"/>
                        </a:lnTo>
                        <a:lnTo>
                          <a:pt x="32" y="61"/>
                        </a:lnTo>
                        <a:lnTo>
                          <a:pt x="34" y="63"/>
                        </a:lnTo>
                        <a:lnTo>
                          <a:pt x="37" y="64"/>
                        </a:lnTo>
                        <a:lnTo>
                          <a:pt x="39" y="67"/>
                        </a:lnTo>
                        <a:lnTo>
                          <a:pt x="39" y="69"/>
                        </a:lnTo>
                        <a:lnTo>
                          <a:pt x="44" y="69"/>
                        </a:lnTo>
                        <a:lnTo>
                          <a:pt x="48" y="69"/>
                        </a:lnTo>
                        <a:lnTo>
                          <a:pt x="53" y="71"/>
                        </a:lnTo>
                        <a:lnTo>
                          <a:pt x="57" y="75"/>
                        </a:lnTo>
                        <a:lnTo>
                          <a:pt x="61" y="78"/>
                        </a:lnTo>
                        <a:lnTo>
                          <a:pt x="64" y="80"/>
                        </a:lnTo>
                        <a:lnTo>
                          <a:pt x="66" y="79"/>
                        </a:lnTo>
                        <a:lnTo>
                          <a:pt x="59" y="72"/>
                        </a:lnTo>
                        <a:lnTo>
                          <a:pt x="58" y="69"/>
                        </a:lnTo>
                        <a:lnTo>
                          <a:pt x="57" y="68"/>
                        </a:lnTo>
                        <a:lnTo>
                          <a:pt x="56" y="67"/>
                        </a:lnTo>
                        <a:lnTo>
                          <a:pt x="50" y="61"/>
                        </a:lnTo>
                        <a:lnTo>
                          <a:pt x="50" y="60"/>
                        </a:lnTo>
                        <a:lnTo>
                          <a:pt x="47" y="56"/>
                        </a:lnTo>
                        <a:lnTo>
                          <a:pt x="45" y="55"/>
                        </a:lnTo>
                        <a:lnTo>
                          <a:pt x="43" y="51"/>
                        </a:lnTo>
                        <a:lnTo>
                          <a:pt x="41" y="51"/>
                        </a:lnTo>
                        <a:lnTo>
                          <a:pt x="41" y="50"/>
                        </a:lnTo>
                        <a:lnTo>
                          <a:pt x="42" y="48"/>
                        </a:lnTo>
                        <a:lnTo>
                          <a:pt x="41" y="47"/>
                        </a:lnTo>
                        <a:lnTo>
                          <a:pt x="41" y="46"/>
                        </a:lnTo>
                        <a:lnTo>
                          <a:pt x="40" y="44"/>
                        </a:lnTo>
                        <a:lnTo>
                          <a:pt x="38" y="40"/>
                        </a:lnTo>
                        <a:lnTo>
                          <a:pt x="37" y="40"/>
                        </a:lnTo>
                        <a:lnTo>
                          <a:pt x="35" y="38"/>
                        </a:lnTo>
                        <a:lnTo>
                          <a:pt x="35" y="37"/>
                        </a:lnTo>
                        <a:lnTo>
                          <a:pt x="36" y="37"/>
                        </a:lnTo>
                        <a:lnTo>
                          <a:pt x="36" y="35"/>
                        </a:lnTo>
                        <a:lnTo>
                          <a:pt x="36" y="30"/>
                        </a:lnTo>
                        <a:lnTo>
                          <a:pt x="37" y="28"/>
                        </a:lnTo>
                        <a:lnTo>
                          <a:pt x="40" y="29"/>
                        </a:lnTo>
                        <a:lnTo>
                          <a:pt x="40" y="30"/>
                        </a:lnTo>
                        <a:lnTo>
                          <a:pt x="44" y="34"/>
                        </a:lnTo>
                        <a:lnTo>
                          <a:pt x="45" y="34"/>
                        </a:lnTo>
                        <a:lnTo>
                          <a:pt x="47" y="29"/>
                        </a:lnTo>
                        <a:lnTo>
                          <a:pt x="53" y="30"/>
                        </a:lnTo>
                        <a:lnTo>
                          <a:pt x="54" y="28"/>
                        </a:lnTo>
                        <a:lnTo>
                          <a:pt x="54" y="28"/>
                        </a:lnTo>
                        <a:lnTo>
                          <a:pt x="58" y="31"/>
                        </a:lnTo>
                        <a:lnTo>
                          <a:pt x="59" y="31"/>
                        </a:lnTo>
                        <a:lnTo>
                          <a:pt x="60" y="30"/>
                        </a:lnTo>
                        <a:lnTo>
                          <a:pt x="61" y="31"/>
                        </a:lnTo>
                        <a:lnTo>
                          <a:pt x="65" y="32"/>
                        </a:lnTo>
                        <a:lnTo>
                          <a:pt x="66" y="31"/>
                        </a:lnTo>
                        <a:lnTo>
                          <a:pt x="66" y="31"/>
                        </a:lnTo>
                        <a:lnTo>
                          <a:pt x="69" y="33"/>
                        </a:lnTo>
                        <a:lnTo>
                          <a:pt x="69" y="33"/>
                        </a:lnTo>
                        <a:lnTo>
                          <a:pt x="71" y="31"/>
                        </a:lnTo>
                        <a:lnTo>
                          <a:pt x="72" y="31"/>
                        </a:lnTo>
                        <a:lnTo>
                          <a:pt x="73" y="33"/>
                        </a:lnTo>
                        <a:lnTo>
                          <a:pt x="74" y="33"/>
                        </a:lnTo>
                        <a:lnTo>
                          <a:pt x="75" y="32"/>
                        </a:lnTo>
                        <a:lnTo>
                          <a:pt x="78" y="32"/>
                        </a:lnTo>
                        <a:lnTo>
                          <a:pt x="79" y="34"/>
                        </a:lnTo>
                        <a:lnTo>
                          <a:pt x="80" y="33"/>
                        </a:lnTo>
                        <a:lnTo>
                          <a:pt x="80" y="33"/>
                        </a:lnTo>
                        <a:lnTo>
                          <a:pt x="82" y="33"/>
                        </a:lnTo>
                        <a:lnTo>
                          <a:pt x="84" y="35"/>
                        </a:lnTo>
                        <a:lnTo>
                          <a:pt x="83" y="36"/>
                        </a:lnTo>
                        <a:lnTo>
                          <a:pt x="83" y="37"/>
                        </a:lnTo>
                        <a:lnTo>
                          <a:pt x="85" y="38"/>
                        </a:lnTo>
                        <a:lnTo>
                          <a:pt x="87" y="38"/>
                        </a:lnTo>
                        <a:lnTo>
                          <a:pt x="89" y="36"/>
                        </a:lnTo>
                        <a:lnTo>
                          <a:pt x="90" y="35"/>
                        </a:lnTo>
                        <a:lnTo>
                          <a:pt x="89" y="34"/>
                        </a:lnTo>
                        <a:lnTo>
                          <a:pt x="88" y="32"/>
                        </a:lnTo>
                        <a:lnTo>
                          <a:pt x="89" y="31"/>
                        </a:lnTo>
                        <a:lnTo>
                          <a:pt x="90" y="30"/>
                        </a:lnTo>
                        <a:lnTo>
                          <a:pt x="90" y="29"/>
                        </a:lnTo>
                        <a:lnTo>
                          <a:pt x="91" y="30"/>
                        </a:lnTo>
                        <a:lnTo>
                          <a:pt x="92" y="30"/>
                        </a:lnTo>
                        <a:lnTo>
                          <a:pt x="93" y="29"/>
                        </a:lnTo>
                        <a:lnTo>
                          <a:pt x="93" y="29"/>
                        </a:lnTo>
                        <a:lnTo>
                          <a:pt x="92" y="28"/>
                        </a:lnTo>
                        <a:lnTo>
                          <a:pt x="91" y="29"/>
                        </a:lnTo>
                        <a:lnTo>
                          <a:pt x="90" y="28"/>
                        </a:lnTo>
                        <a:lnTo>
                          <a:pt x="89" y="28"/>
                        </a:lnTo>
                        <a:lnTo>
                          <a:pt x="88" y="28"/>
                        </a:lnTo>
                        <a:lnTo>
                          <a:pt x="87" y="26"/>
                        </a:lnTo>
                        <a:lnTo>
                          <a:pt x="87" y="26"/>
                        </a:lnTo>
                        <a:lnTo>
                          <a:pt x="86" y="26"/>
                        </a:lnTo>
                        <a:lnTo>
                          <a:pt x="86" y="26"/>
                        </a:lnTo>
                        <a:lnTo>
                          <a:pt x="86" y="25"/>
                        </a:lnTo>
                        <a:lnTo>
                          <a:pt x="86" y="24"/>
                        </a:lnTo>
                        <a:lnTo>
                          <a:pt x="86" y="24"/>
                        </a:lnTo>
                        <a:lnTo>
                          <a:pt x="87" y="24"/>
                        </a:lnTo>
                        <a:lnTo>
                          <a:pt x="87" y="23"/>
                        </a:lnTo>
                        <a:lnTo>
                          <a:pt x="87" y="22"/>
                        </a:lnTo>
                        <a:lnTo>
                          <a:pt x="87" y="22"/>
                        </a:lnTo>
                        <a:lnTo>
                          <a:pt x="86" y="22"/>
                        </a:lnTo>
                        <a:lnTo>
                          <a:pt x="86" y="22"/>
                        </a:lnTo>
                        <a:lnTo>
                          <a:pt x="84" y="22"/>
                        </a:lnTo>
                        <a:lnTo>
                          <a:pt x="84" y="21"/>
                        </a:lnTo>
                        <a:lnTo>
                          <a:pt x="85" y="20"/>
                        </a:lnTo>
                        <a:lnTo>
                          <a:pt x="85" y="19"/>
                        </a:lnTo>
                        <a:lnTo>
                          <a:pt x="84" y="19"/>
                        </a:lnTo>
                        <a:lnTo>
                          <a:pt x="84" y="18"/>
                        </a:lnTo>
                        <a:lnTo>
                          <a:pt x="84" y="17"/>
                        </a:lnTo>
                        <a:lnTo>
                          <a:pt x="82" y="1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9" name="Gruppieren 1448">
                  <a:extLst>
                    <a:ext uri="{FF2B5EF4-FFF2-40B4-BE49-F238E27FC236}">
                      <a16:creationId xmlns:a16="http://schemas.microsoft.com/office/drawing/2014/main" id="{04216DA7-CBB8-45CD-AECC-1465B305C2FF}"/>
                    </a:ext>
                  </a:extLst>
                </p:cNvPr>
                <p:cNvGrpSpPr/>
                <p:nvPr/>
              </p:nvGrpSpPr>
              <p:grpSpPr>
                <a:xfrm>
                  <a:off x="8823839" y="5158258"/>
                  <a:ext cx="93795" cy="223089"/>
                  <a:chOff x="8823839" y="5158258"/>
                  <a:chExt cx="93795" cy="223089"/>
                </a:xfrm>
                <a:grpFill/>
              </p:grpSpPr>
              <p:sp>
                <p:nvSpPr>
                  <p:cNvPr id="1395" name="Freeform 70">
                    <a:extLst>
                      <a:ext uri="{FF2B5EF4-FFF2-40B4-BE49-F238E27FC236}">
                        <a16:creationId xmlns:a16="http://schemas.microsoft.com/office/drawing/2014/main" id="{FAF5F7D6-4F9C-4A98-A74F-E0C853220661}"/>
                      </a:ext>
                    </a:extLst>
                  </p:cNvPr>
                  <p:cNvSpPr>
                    <a:spLocks/>
                  </p:cNvSpPr>
                  <p:nvPr/>
                </p:nvSpPr>
                <p:spPr bwMode="gray">
                  <a:xfrm>
                    <a:off x="8843246" y="5355482"/>
                    <a:ext cx="22640" cy="25865"/>
                  </a:xfrm>
                  <a:custGeom>
                    <a:avLst/>
                    <a:gdLst>
                      <a:gd name="T0" fmla="*/ 7 w 7"/>
                      <a:gd name="T1" fmla="*/ 7 h 8"/>
                      <a:gd name="T2" fmla="*/ 7 w 7"/>
                      <a:gd name="T3" fmla="*/ 6 h 8"/>
                      <a:gd name="T4" fmla="*/ 4 w 7"/>
                      <a:gd name="T5" fmla="*/ 1 h 8"/>
                      <a:gd name="T6" fmla="*/ 3 w 7"/>
                      <a:gd name="T7" fmla="*/ 0 h 8"/>
                      <a:gd name="T8" fmla="*/ 0 w 7"/>
                      <a:gd name="T9" fmla="*/ 0 h 8"/>
                      <a:gd name="T10" fmla="*/ 3 w 7"/>
                      <a:gd name="T11" fmla="*/ 5 h 8"/>
                      <a:gd name="T12" fmla="*/ 5 w 7"/>
                      <a:gd name="T13" fmla="*/ 8 h 8"/>
                      <a:gd name="T14" fmla="*/ 7 w 7"/>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7" y="7"/>
                        </a:moveTo>
                        <a:lnTo>
                          <a:pt x="7" y="6"/>
                        </a:lnTo>
                        <a:lnTo>
                          <a:pt x="4" y="1"/>
                        </a:lnTo>
                        <a:lnTo>
                          <a:pt x="3" y="0"/>
                        </a:lnTo>
                        <a:lnTo>
                          <a:pt x="0" y="0"/>
                        </a:lnTo>
                        <a:lnTo>
                          <a:pt x="3" y="5"/>
                        </a:lnTo>
                        <a:lnTo>
                          <a:pt x="5" y="8"/>
                        </a:lnTo>
                        <a:lnTo>
                          <a:pt x="7"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6" name="Freeform 128">
                    <a:extLst>
                      <a:ext uri="{FF2B5EF4-FFF2-40B4-BE49-F238E27FC236}">
                        <a16:creationId xmlns:a16="http://schemas.microsoft.com/office/drawing/2014/main" id="{D879FD13-54BD-4ECD-919A-B9C0B14681C2}"/>
                      </a:ext>
                    </a:extLst>
                  </p:cNvPr>
                  <p:cNvSpPr>
                    <a:spLocks/>
                  </p:cNvSpPr>
                  <p:nvPr/>
                </p:nvSpPr>
                <p:spPr bwMode="gray">
                  <a:xfrm>
                    <a:off x="8869120" y="5358714"/>
                    <a:ext cx="3233"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1" y="0"/>
                        </a:lnTo>
                        <a:lnTo>
                          <a:pt x="1" y="0"/>
                        </a:lnTo>
                        <a:lnTo>
                          <a:pt x="1" y="0"/>
                        </a:lnTo>
                        <a:lnTo>
                          <a:pt x="0" y="0"/>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7" name="Freeform 747">
                    <a:extLst>
                      <a:ext uri="{FF2B5EF4-FFF2-40B4-BE49-F238E27FC236}">
                        <a16:creationId xmlns:a16="http://schemas.microsoft.com/office/drawing/2014/main" id="{CE026929-DCED-43A4-8C1D-A3E3F9B0C5A4}"/>
                      </a:ext>
                    </a:extLst>
                  </p:cNvPr>
                  <p:cNvSpPr>
                    <a:spLocks/>
                  </p:cNvSpPr>
                  <p:nvPr/>
                </p:nvSpPr>
                <p:spPr bwMode="gray">
                  <a:xfrm>
                    <a:off x="8823839" y="5158258"/>
                    <a:ext cx="93795" cy="200453"/>
                  </a:xfrm>
                  <a:custGeom>
                    <a:avLst/>
                    <a:gdLst>
                      <a:gd name="T0" fmla="*/ 14 w 29"/>
                      <a:gd name="T1" fmla="*/ 62 h 62"/>
                      <a:gd name="T2" fmla="*/ 12 w 29"/>
                      <a:gd name="T3" fmla="*/ 61 h 62"/>
                      <a:gd name="T4" fmla="*/ 12 w 29"/>
                      <a:gd name="T5" fmla="*/ 58 h 62"/>
                      <a:gd name="T6" fmla="*/ 9 w 29"/>
                      <a:gd name="T7" fmla="*/ 55 h 62"/>
                      <a:gd name="T8" fmla="*/ 4 w 29"/>
                      <a:gd name="T9" fmla="*/ 53 h 62"/>
                      <a:gd name="T10" fmla="*/ 2 w 29"/>
                      <a:gd name="T11" fmla="*/ 49 h 62"/>
                      <a:gd name="T12" fmla="*/ 0 w 29"/>
                      <a:gd name="T13" fmla="*/ 46 h 62"/>
                      <a:gd name="T14" fmla="*/ 2 w 29"/>
                      <a:gd name="T15" fmla="*/ 46 h 62"/>
                      <a:gd name="T16" fmla="*/ 2 w 29"/>
                      <a:gd name="T17" fmla="*/ 44 h 62"/>
                      <a:gd name="T18" fmla="*/ 1 w 29"/>
                      <a:gd name="T19" fmla="*/ 40 h 62"/>
                      <a:gd name="T20" fmla="*/ 2 w 29"/>
                      <a:gd name="T21" fmla="*/ 36 h 62"/>
                      <a:gd name="T22" fmla="*/ 3 w 29"/>
                      <a:gd name="T23" fmla="*/ 36 h 62"/>
                      <a:gd name="T24" fmla="*/ 3 w 29"/>
                      <a:gd name="T25" fmla="*/ 33 h 62"/>
                      <a:gd name="T26" fmla="*/ 4 w 29"/>
                      <a:gd name="T27" fmla="*/ 30 h 62"/>
                      <a:gd name="T28" fmla="*/ 2 w 29"/>
                      <a:gd name="T29" fmla="*/ 27 h 62"/>
                      <a:gd name="T30" fmla="*/ 5 w 29"/>
                      <a:gd name="T31" fmla="*/ 18 h 62"/>
                      <a:gd name="T32" fmla="*/ 4 w 29"/>
                      <a:gd name="T33" fmla="*/ 16 h 62"/>
                      <a:gd name="T34" fmla="*/ 1 w 29"/>
                      <a:gd name="T35" fmla="*/ 16 h 62"/>
                      <a:gd name="T36" fmla="*/ 2 w 29"/>
                      <a:gd name="T37" fmla="*/ 12 h 62"/>
                      <a:gd name="T38" fmla="*/ 2 w 29"/>
                      <a:gd name="T39" fmla="*/ 9 h 62"/>
                      <a:gd name="T40" fmla="*/ 3 w 29"/>
                      <a:gd name="T41" fmla="*/ 4 h 62"/>
                      <a:gd name="T42" fmla="*/ 5 w 29"/>
                      <a:gd name="T43" fmla="*/ 2 h 62"/>
                      <a:gd name="T44" fmla="*/ 7 w 29"/>
                      <a:gd name="T45" fmla="*/ 0 h 62"/>
                      <a:gd name="T46" fmla="*/ 9 w 29"/>
                      <a:gd name="T47" fmla="*/ 2 h 62"/>
                      <a:gd name="T48" fmla="*/ 13 w 29"/>
                      <a:gd name="T49" fmla="*/ 2 h 62"/>
                      <a:gd name="T50" fmla="*/ 16 w 29"/>
                      <a:gd name="T51" fmla="*/ 6 h 62"/>
                      <a:gd name="T52" fmla="*/ 18 w 29"/>
                      <a:gd name="T53" fmla="*/ 7 h 62"/>
                      <a:gd name="T54" fmla="*/ 22 w 29"/>
                      <a:gd name="T55" fmla="*/ 11 h 62"/>
                      <a:gd name="T56" fmla="*/ 20 w 29"/>
                      <a:gd name="T57" fmla="*/ 22 h 62"/>
                      <a:gd name="T58" fmla="*/ 21 w 29"/>
                      <a:gd name="T59" fmla="*/ 27 h 62"/>
                      <a:gd name="T60" fmla="*/ 23 w 29"/>
                      <a:gd name="T61" fmla="*/ 32 h 62"/>
                      <a:gd name="T62" fmla="*/ 28 w 29"/>
                      <a:gd name="T63" fmla="*/ 37 h 62"/>
                      <a:gd name="T64" fmla="*/ 29 w 29"/>
                      <a:gd name="T65" fmla="*/ 40 h 62"/>
                      <a:gd name="T66" fmla="*/ 29 w 29"/>
                      <a:gd name="T67" fmla="*/ 44 h 62"/>
                      <a:gd name="T68" fmla="*/ 25 w 29"/>
                      <a:gd name="T69" fmla="*/ 48 h 62"/>
                      <a:gd name="T70" fmla="*/ 22 w 29"/>
                      <a:gd name="T71" fmla="*/ 53 h 62"/>
                      <a:gd name="T72" fmla="*/ 19 w 29"/>
                      <a:gd name="T73" fmla="*/ 55 h 62"/>
                      <a:gd name="T74" fmla="*/ 18 w 29"/>
                      <a:gd name="T75" fmla="*/ 58 h 62"/>
                      <a:gd name="T76" fmla="*/ 17 w 29"/>
                      <a:gd name="T77" fmla="*/ 60 h 62"/>
                      <a:gd name="T78" fmla="*/ 15 w 29"/>
                      <a:gd name="T79" fmla="*/ 62 h 62"/>
                      <a:gd name="T80" fmla="*/ 14 w 29"/>
                      <a:gd name="T8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 h="62">
                        <a:moveTo>
                          <a:pt x="14" y="62"/>
                        </a:moveTo>
                        <a:lnTo>
                          <a:pt x="12" y="61"/>
                        </a:lnTo>
                        <a:lnTo>
                          <a:pt x="12" y="58"/>
                        </a:lnTo>
                        <a:lnTo>
                          <a:pt x="9" y="55"/>
                        </a:lnTo>
                        <a:lnTo>
                          <a:pt x="4" y="53"/>
                        </a:lnTo>
                        <a:lnTo>
                          <a:pt x="2" y="49"/>
                        </a:lnTo>
                        <a:lnTo>
                          <a:pt x="0" y="46"/>
                        </a:lnTo>
                        <a:lnTo>
                          <a:pt x="2" y="46"/>
                        </a:lnTo>
                        <a:lnTo>
                          <a:pt x="2" y="44"/>
                        </a:lnTo>
                        <a:lnTo>
                          <a:pt x="1" y="40"/>
                        </a:lnTo>
                        <a:lnTo>
                          <a:pt x="2" y="36"/>
                        </a:lnTo>
                        <a:lnTo>
                          <a:pt x="3" y="36"/>
                        </a:lnTo>
                        <a:lnTo>
                          <a:pt x="3" y="33"/>
                        </a:lnTo>
                        <a:lnTo>
                          <a:pt x="4" y="30"/>
                        </a:lnTo>
                        <a:lnTo>
                          <a:pt x="2" y="27"/>
                        </a:lnTo>
                        <a:lnTo>
                          <a:pt x="5" y="18"/>
                        </a:lnTo>
                        <a:lnTo>
                          <a:pt x="4" y="16"/>
                        </a:lnTo>
                        <a:lnTo>
                          <a:pt x="1" y="16"/>
                        </a:lnTo>
                        <a:lnTo>
                          <a:pt x="2" y="12"/>
                        </a:lnTo>
                        <a:lnTo>
                          <a:pt x="2" y="9"/>
                        </a:lnTo>
                        <a:lnTo>
                          <a:pt x="3" y="4"/>
                        </a:lnTo>
                        <a:lnTo>
                          <a:pt x="5" y="2"/>
                        </a:lnTo>
                        <a:lnTo>
                          <a:pt x="7" y="0"/>
                        </a:lnTo>
                        <a:lnTo>
                          <a:pt x="9" y="2"/>
                        </a:lnTo>
                        <a:lnTo>
                          <a:pt x="13" y="2"/>
                        </a:lnTo>
                        <a:lnTo>
                          <a:pt x="16" y="6"/>
                        </a:lnTo>
                        <a:lnTo>
                          <a:pt x="18" y="7"/>
                        </a:lnTo>
                        <a:lnTo>
                          <a:pt x="22" y="11"/>
                        </a:lnTo>
                        <a:lnTo>
                          <a:pt x="20" y="22"/>
                        </a:lnTo>
                        <a:lnTo>
                          <a:pt x="21" y="27"/>
                        </a:lnTo>
                        <a:lnTo>
                          <a:pt x="23" y="32"/>
                        </a:lnTo>
                        <a:lnTo>
                          <a:pt x="28" y="37"/>
                        </a:lnTo>
                        <a:lnTo>
                          <a:pt x="29" y="40"/>
                        </a:lnTo>
                        <a:lnTo>
                          <a:pt x="29" y="44"/>
                        </a:lnTo>
                        <a:lnTo>
                          <a:pt x="25" y="48"/>
                        </a:lnTo>
                        <a:lnTo>
                          <a:pt x="22" y="53"/>
                        </a:lnTo>
                        <a:lnTo>
                          <a:pt x="19" y="55"/>
                        </a:lnTo>
                        <a:lnTo>
                          <a:pt x="18" y="58"/>
                        </a:lnTo>
                        <a:lnTo>
                          <a:pt x="17" y="60"/>
                        </a:lnTo>
                        <a:lnTo>
                          <a:pt x="15" y="62"/>
                        </a:lnTo>
                        <a:lnTo>
                          <a:pt x="14" y="6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73" name="Freeform 750">
                  <a:extLst>
                    <a:ext uri="{FF2B5EF4-FFF2-40B4-BE49-F238E27FC236}">
                      <a16:creationId xmlns:a16="http://schemas.microsoft.com/office/drawing/2014/main" id="{568B7796-F81E-4C6D-A3CF-DCF209D3068B}"/>
                    </a:ext>
                  </a:extLst>
                </p:cNvPr>
                <p:cNvSpPr>
                  <a:spLocks/>
                </p:cNvSpPr>
                <p:nvPr/>
              </p:nvSpPr>
              <p:spPr bwMode="gray">
                <a:xfrm>
                  <a:off x="8911162" y="4055750"/>
                  <a:ext cx="297546" cy="229555"/>
                </a:xfrm>
                <a:custGeom>
                  <a:avLst/>
                  <a:gdLst>
                    <a:gd name="T0" fmla="*/ 2 w 92"/>
                    <a:gd name="T1" fmla="*/ 17 h 71"/>
                    <a:gd name="T2" fmla="*/ 2 w 92"/>
                    <a:gd name="T3" fmla="*/ 23 h 71"/>
                    <a:gd name="T4" fmla="*/ 2 w 92"/>
                    <a:gd name="T5" fmla="*/ 19 h 71"/>
                    <a:gd name="T6" fmla="*/ 4 w 92"/>
                    <a:gd name="T7" fmla="*/ 27 h 71"/>
                    <a:gd name="T8" fmla="*/ 3 w 92"/>
                    <a:gd name="T9" fmla="*/ 32 h 71"/>
                    <a:gd name="T10" fmla="*/ 5 w 92"/>
                    <a:gd name="T11" fmla="*/ 34 h 71"/>
                    <a:gd name="T12" fmla="*/ 9 w 92"/>
                    <a:gd name="T13" fmla="*/ 35 h 71"/>
                    <a:gd name="T14" fmla="*/ 13 w 92"/>
                    <a:gd name="T15" fmla="*/ 37 h 71"/>
                    <a:gd name="T16" fmla="*/ 20 w 92"/>
                    <a:gd name="T17" fmla="*/ 39 h 71"/>
                    <a:gd name="T18" fmla="*/ 27 w 92"/>
                    <a:gd name="T19" fmla="*/ 40 h 71"/>
                    <a:gd name="T20" fmla="*/ 28 w 92"/>
                    <a:gd name="T21" fmla="*/ 50 h 71"/>
                    <a:gd name="T22" fmla="*/ 29 w 92"/>
                    <a:gd name="T23" fmla="*/ 58 h 71"/>
                    <a:gd name="T24" fmla="*/ 38 w 92"/>
                    <a:gd name="T25" fmla="*/ 65 h 71"/>
                    <a:gd name="T26" fmla="*/ 40 w 92"/>
                    <a:gd name="T27" fmla="*/ 70 h 71"/>
                    <a:gd name="T28" fmla="*/ 48 w 92"/>
                    <a:gd name="T29" fmla="*/ 70 h 71"/>
                    <a:gd name="T30" fmla="*/ 55 w 92"/>
                    <a:gd name="T31" fmla="*/ 70 h 71"/>
                    <a:gd name="T32" fmla="*/ 59 w 92"/>
                    <a:gd name="T33" fmla="*/ 69 h 71"/>
                    <a:gd name="T34" fmla="*/ 61 w 92"/>
                    <a:gd name="T35" fmla="*/ 65 h 71"/>
                    <a:gd name="T36" fmla="*/ 65 w 92"/>
                    <a:gd name="T37" fmla="*/ 63 h 71"/>
                    <a:gd name="T38" fmla="*/ 69 w 92"/>
                    <a:gd name="T39" fmla="*/ 61 h 71"/>
                    <a:gd name="T40" fmla="*/ 72 w 92"/>
                    <a:gd name="T41" fmla="*/ 63 h 71"/>
                    <a:gd name="T42" fmla="*/ 77 w 92"/>
                    <a:gd name="T43" fmla="*/ 63 h 71"/>
                    <a:gd name="T44" fmla="*/ 74 w 92"/>
                    <a:gd name="T45" fmla="*/ 59 h 71"/>
                    <a:gd name="T46" fmla="*/ 74 w 92"/>
                    <a:gd name="T47" fmla="*/ 55 h 71"/>
                    <a:gd name="T48" fmla="*/ 77 w 92"/>
                    <a:gd name="T49" fmla="*/ 49 h 71"/>
                    <a:gd name="T50" fmla="*/ 77 w 92"/>
                    <a:gd name="T51" fmla="*/ 44 h 71"/>
                    <a:gd name="T52" fmla="*/ 80 w 92"/>
                    <a:gd name="T53" fmla="*/ 40 h 71"/>
                    <a:gd name="T54" fmla="*/ 84 w 92"/>
                    <a:gd name="T55" fmla="*/ 39 h 71"/>
                    <a:gd name="T56" fmla="*/ 90 w 92"/>
                    <a:gd name="T57" fmla="*/ 37 h 71"/>
                    <a:gd name="T58" fmla="*/ 90 w 92"/>
                    <a:gd name="T59" fmla="*/ 31 h 71"/>
                    <a:gd name="T60" fmla="*/ 87 w 92"/>
                    <a:gd name="T61" fmla="*/ 29 h 71"/>
                    <a:gd name="T62" fmla="*/ 90 w 92"/>
                    <a:gd name="T63" fmla="*/ 25 h 71"/>
                    <a:gd name="T64" fmla="*/ 91 w 92"/>
                    <a:gd name="T65" fmla="*/ 23 h 71"/>
                    <a:gd name="T66" fmla="*/ 89 w 92"/>
                    <a:gd name="T67" fmla="*/ 22 h 71"/>
                    <a:gd name="T68" fmla="*/ 82 w 92"/>
                    <a:gd name="T69" fmla="*/ 14 h 71"/>
                    <a:gd name="T70" fmla="*/ 69 w 92"/>
                    <a:gd name="T71" fmla="*/ 9 h 71"/>
                    <a:gd name="T72" fmla="*/ 64 w 92"/>
                    <a:gd name="T73" fmla="*/ 2 h 71"/>
                    <a:gd name="T74" fmla="*/ 60 w 92"/>
                    <a:gd name="T75" fmla="*/ 1 h 71"/>
                    <a:gd name="T76" fmla="*/ 52 w 92"/>
                    <a:gd name="T77" fmla="*/ 5 h 71"/>
                    <a:gd name="T78" fmla="*/ 42 w 92"/>
                    <a:gd name="T79" fmla="*/ 2 h 71"/>
                    <a:gd name="T80" fmla="*/ 35 w 92"/>
                    <a:gd name="T81" fmla="*/ 2 h 71"/>
                    <a:gd name="T82" fmla="*/ 30 w 92"/>
                    <a:gd name="T83" fmla="*/ 2 h 71"/>
                    <a:gd name="T84" fmla="*/ 26 w 92"/>
                    <a:gd name="T85" fmla="*/ 1 h 71"/>
                    <a:gd name="T86" fmla="*/ 18 w 92"/>
                    <a:gd name="T87" fmla="*/ 1 h 71"/>
                    <a:gd name="T88" fmla="*/ 8 w 92"/>
                    <a:gd name="T89" fmla="*/ 6 h 71"/>
                    <a:gd name="T90" fmla="*/ 3 w 92"/>
                    <a:gd name="T91"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71">
                      <a:moveTo>
                        <a:pt x="0" y="11"/>
                      </a:moveTo>
                      <a:lnTo>
                        <a:pt x="2" y="17"/>
                      </a:lnTo>
                      <a:lnTo>
                        <a:pt x="2" y="21"/>
                      </a:lnTo>
                      <a:lnTo>
                        <a:pt x="2" y="23"/>
                      </a:lnTo>
                      <a:lnTo>
                        <a:pt x="2" y="16"/>
                      </a:lnTo>
                      <a:lnTo>
                        <a:pt x="2" y="19"/>
                      </a:lnTo>
                      <a:lnTo>
                        <a:pt x="2" y="21"/>
                      </a:lnTo>
                      <a:lnTo>
                        <a:pt x="4" y="27"/>
                      </a:lnTo>
                      <a:lnTo>
                        <a:pt x="4" y="30"/>
                      </a:lnTo>
                      <a:lnTo>
                        <a:pt x="3" y="32"/>
                      </a:lnTo>
                      <a:lnTo>
                        <a:pt x="4" y="32"/>
                      </a:lnTo>
                      <a:lnTo>
                        <a:pt x="5" y="34"/>
                      </a:lnTo>
                      <a:lnTo>
                        <a:pt x="8" y="33"/>
                      </a:lnTo>
                      <a:lnTo>
                        <a:pt x="9" y="35"/>
                      </a:lnTo>
                      <a:lnTo>
                        <a:pt x="12" y="36"/>
                      </a:lnTo>
                      <a:lnTo>
                        <a:pt x="13" y="37"/>
                      </a:lnTo>
                      <a:lnTo>
                        <a:pt x="16" y="38"/>
                      </a:lnTo>
                      <a:lnTo>
                        <a:pt x="20" y="39"/>
                      </a:lnTo>
                      <a:lnTo>
                        <a:pt x="25" y="39"/>
                      </a:lnTo>
                      <a:lnTo>
                        <a:pt x="27" y="40"/>
                      </a:lnTo>
                      <a:lnTo>
                        <a:pt x="30" y="46"/>
                      </a:lnTo>
                      <a:lnTo>
                        <a:pt x="28" y="50"/>
                      </a:lnTo>
                      <a:lnTo>
                        <a:pt x="28" y="55"/>
                      </a:lnTo>
                      <a:lnTo>
                        <a:pt x="29" y="58"/>
                      </a:lnTo>
                      <a:lnTo>
                        <a:pt x="33" y="61"/>
                      </a:lnTo>
                      <a:lnTo>
                        <a:pt x="38" y="65"/>
                      </a:lnTo>
                      <a:lnTo>
                        <a:pt x="40" y="68"/>
                      </a:lnTo>
                      <a:lnTo>
                        <a:pt x="40" y="70"/>
                      </a:lnTo>
                      <a:lnTo>
                        <a:pt x="45" y="71"/>
                      </a:lnTo>
                      <a:lnTo>
                        <a:pt x="48" y="70"/>
                      </a:lnTo>
                      <a:lnTo>
                        <a:pt x="54" y="71"/>
                      </a:lnTo>
                      <a:lnTo>
                        <a:pt x="55" y="70"/>
                      </a:lnTo>
                      <a:lnTo>
                        <a:pt x="57" y="68"/>
                      </a:lnTo>
                      <a:lnTo>
                        <a:pt x="59" y="69"/>
                      </a:lnTo>
                      <a:lnTo>
                        <a:pt x="61" y="68"/>
                      </a:lnTo>
                      <a:lnTo>
                        <a:pt x="61" y="65"/>
                      </a:lnTo>
                      <a:lnTo>
                        <a:pt x="63" y="63"/>
                      </a:lnTo>
                      <a:lnTo>
                        <a:pt x="65" y="63"/>
                      </a:lnTo>
                      <a:lnTo>
                        <a:pt x="67" y="62"/>
                      </a:lnTo>
                      <a:lnTo>
                        <a:pt x="69" y="61"/>
                      </a:lnTo>
                      <a:lnTo>
                        <a:pt x="71" y="61"/>
                      </a:lnTo>
                      <a:lnTo>
                        <a:pt x="72" y="63"/>
                      </a:lnTo>
                      <a:lnTo>
                        <a:pt x="74" y="65"/>
                      </a:lnTo>
                      <a:lnTo>
                        <a:pt x="77" y="63"/>
                      </a:lnTo>
                      <a:lnTo>
                        <a:pt x="76" y="61"/>
                      </a:lnTo>
                      <a:lnTo>
                        <a:pt x="74" y="59"/>
                      </a:lnTo>
                      <a:lnTo>
                        <a:pt x="74" y="57"/>
                      </a:lnTo>
                      <a:lnTo>
                        <a:pt x="74" y="55"/>
                      </a:lnTo>
                      <a:lnTo>
                        <a:pt x="77" y="51"/>
                      </a:lnTo>
                      <a:lnTo>
                        <a:pt x="77" y="49"/>
                      </a:lnTo>
                      <a:lnTo>
                        <a:pt x="77" y="46"/>
                      </a:lnTo>
                      <a:lnTo>
                        <a:pt x="77" y="44"/>
                      </a:lnTo>
                      <a:lnTo>
                        <a:pt x="78" y="42"/>
                      </a:lnTo>
                      <a:lnTo>
                        <a:pt x="80" y="40"/>
                      </a:lnTo>
                      <a:lnTo>
                        <a:pt x="82" y="40"/>
                      </a:lnTo>
                      <a:lnTo>
                        <a:pt x="84" y="39"/>
                      </a:lnTo>
                      <a:lnTo>
                        <a:pt x="86" y="37"/>
                      </a:lnTo>
                      <a:lnTo>
                        <a:pt x="90" y="37"/>
                      </a:lnTo>
                      <a:lnTo>
                        <a:pt x="92" y="32"/>
                      </a:lnTo>
                      <a:lnTo>
                        <a:pt x="90" y="31"/>
                      </a:lnTo>
                      <a:lnTo>
                        <a:pt x="87" y="31"/>
                      </a:lnTo>
                      <a:lnTo>
                        <a:pt x="87" y="29"/>
                      </a:lnTo>
                      <a:lnTo>
                        <a:pt x="87" y="27"/>
                      </a:lnTo>
                      <a:lnTo>
                        <a:pt x="90" y="25"/>
                      </a:lnTo>
                      <a:lnTo>
                        <a:pt x="91" y="24"/>
                      </a:lnTo>
                      <a:lnTo>
                        <a:pt x="91" y="23"/>
                      </a:lnTo>
                      <a:lnTo>
                        <a:pt x="91" y="23"/>
                      </a:lnTo>
                      <a:lnTo>
                        <a:pt x="89" y="22"/>
                      </a:lnTo>
                      <a:lnTo>
                        <a:pt x="87" y="20"/>
                      </a:lnTo>
                      <a:lnTo>
                        <a:pt x="82" y="14"/>
                      </a:lnTo>
                      <a:lnTo>
                        <a:pt x="74" y="9"/>
                      </a:lnTo>
                      <a:lnTo>
                        <a:pt x="69" y="9"/>
                      </a:lnTo>
                      <a:lnTo>
                        <a:pt x="67" y="8"/>
                      </a:lnTo>
                      <a:lnTo>
                        <a:pt x="64" y="2"/>
                      </a:lnTo>
                      <a:lnTo>
                        <a:pt x="63" y="0"/>
                      </a:lnTo>
                      <a:lnTo>
                        <a:pt x="60" y="1"/>
                      </a:lnTo>
                      <a:lnTo>
                        <a:pt x="57" y="4"/>
                      </a:lnTo>
                      <a:lnTo>
                        <a:pt x="52" y="5"/>
                      </a:lnTo>
                      <a:lnTo>
                        <a:pt x="44" y="2"/>
                      </a:lnTo>
                      <a:lnTo>
                        <a:pt x="42" y="2"/>
                      </a:lnTo>
                      <a:lnTo>
                        <a:pt x="37" y="1"/>
                      </a:lnTo>
                      <a:lnTo>
                        <a:pt x="35" y="2"/>
                      </a:lnTo>
                      <a:lnTo>
                        <a:pt x="33" y="1"/>
                      </a:lnTo>
                      <a:lnTo>
                        <a:pt x="30" y="2"/>
                      </a:lnTo>
                      <a:lnTo>
                        <a:pt x="28" y="2"/>
                      </a:lnTo>
                      <a:lnTo>
                        <a:pt x="26" y="1"/>
                      </a:lnTo>
                      <a:lnTo>
                        <a:pt x="24" y="1"/>
                      </a:lnTo>
                      <a:lnTo>
                        <a:pt x="18" y="1"/>
                      </a:lnTo>
                      <a:lnTo>
                        <a:pt x="12" y="3"/>
                      </a:lnTo>
                      <a:lnTo>
                        <a:pt x="8" y="6"/>
                      </a:lnTo>
                      <a:lnTo>
                        <a:pt x="5" y="10"/>
                      </a:lnTo>
                      <a:lnTo>
                        <a:pt x="3" y="11"/>
                      </a:lnTo>
                      <a:lnTo>
                        <a:pt x="0" y="1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4" name="Freeform 850">
                  <a:extLst>
                    <a:ext uri="{FF2B5EF4-FFF2-40B4-BE49-F238E27FC236}">
                      <a16:creationId xmlns:a16="http://schemas.microsoft.com/office/drawing/2014/main" id="{C0627FDC-5F30-40F1-921D-9FBAF84B0030}"/>
                    </a:ext>
                  </a:extLst>
                </p:cNvPr>
                <p:cNvSpPr>
                  <a:spLocks/>
                </p:cNvSpPr>
                <p:nvPr/>
              </p:nvSpPr>
              <p:spPr bwMode="gray">
                <a:xfrm>
                  <a:off x="9024356" y="4084850"/>
                  <a:ext cx="494833" cy="423544"/>
                </a:xfrm>
                <a:custGeom>
                  <a:avLst/>
                  <a:gdLst>
                    <a:gd name="T0" fmla="*/ 1 w 153"/>
                    <a:gd name="T1" fmla="*/ 108 h 131"/>
                    <a:gd name="T2" fmla="*/ 7 w 153"/>
                    <a:gd name="T3" fmla="*/ 99 h 131"/>
                    <a:gd name="T4" fmla="*/ 11 w 153"/>
                    <a:gd name="T5" fmla="*/ 84 h 131"/>
                    <a:gd name="T6" fmla="*/ 10 w 153"/>
                    <a:gd name="T7" fmla="*/ 62 h 131"/>
                    <a:gd name="T8" fmla="*/ 20 w 153"/>
                    <a:gd name="T9" fmla="*/ 61 h 131"/>
                    <a:gd name="T10" fmla="*/ 26 w 153"/>
                    <a:gd name="T11" fmla="*/ 60 h 131"/>
                    <a:gd name="T12" fmla="*/ 30 w 153"/>
                    <a:gd name="T13" fmla="*/ 55 h 131"/>
                    <a:gd name="T14" fmla="*/ 36 w 153"/>
                    <a:gd name="T15" fmla="*/ 52 h 131"/>
                    <a:gd name="T16" fmla="*/ 42 w 153"/>
                    <a:gd name="T17" fmla="*/ 54 h 131"/>
                    <a:gd name="T18" fmla="*/ 38 w 153"/>
                    <a:gd name="T19" fmla="*/ 48 h 131"/>
                    <a:gd name="T20" fmla="*/ 42 w 153"/>
                    <a:gd name="T21" fmla="*/ 40 h 131"/>
                    <a:gd name="T22" fmla="*/ 43 w 153"/>
                    <a:gd name="T23" fmla="*/ 33 h 131"/>
                    <a:gd name="T24" fmla="*/ 49 w 153"/>
                    <a:gd name="T25" fmla="*/ 30 h 131"/>
                    <a:gd name="T26" fmla="*/ 57 w 153"/>
                    <a:gd name="T27" fmla="*/ 23 h 131"/>
                    <a:gd name="T28" fmla="*/ 52 w 153"/>
                    <a:gd name="T29" fmla="*/ 20 h 131"/>
                    <a:gd name="T30" fmla="*/ 56 w 153"/>
                    <a:gd name="T31" fmla="*/ 15 h 131"/>
                    <a:gd name="T32" fmla="*/ 59 w 153"/>
                    <a:gd name="T33" fmla="*/ 14 h 131"/>
                    <a:gd name="T34" fmla="*/ 63 w 153"/>
                    <a:gd name="T35" fmla="*/ 9 h 131"/>
                    <a:gd name="T36" fmla="*/ 73 w 153"/>
                    <a:gd name="T37" fmla="*/ 7 h 131"/>
                    <a:gd name="T38" fmla="*/ 79 w 153"/>
                    <a:gd name="T39" fmla="*/ 0 h 131"/>
                    <a:gd name="T40" fmla="*/ 87 w 153"/>
                    <a:gd name="T41" fmla="*/ 1 h 131"/>
                    <a:gd name="T42" fmla="*/ 95 w 153"/>
                    <a:gd name="T43" fmla="*/ 3 h 131"/>
                    <a:gd name="T44" fmla="*/ 100 w 153"/>
                    <a:gd name="T45" fmla="*/ 13 h 131"/>
                    <a:gd name="T46" fmla="*/ 108 w 153"/>
                    <a:gd name="T47" fmla="*/ 8 h 131"/>
                    <a:gd name="T48" fmla="*/ 117 w 153"/>
                    <a:gd name="T49" fmla="*/ 10 h 131"/>
                    <a:gd name="T50" fmla="*/ 124 w 153"/>
                    <a:gd name="T51" fmla="*/ 15 h 131"/>
                    <a:gd name="T52" fmla="*/ 123 w 153"/>
                    <a:gd name="T53" fmla="*/ 23 h 131"/>
                    <a:gd name="T54" fmla="*/ 125 w 153"/>
                    <a:gd name="T55" fmla="*/ 30 h 131"/>
                    <a:gd name="T56" fmla="*/ 122 w 153"/>
                    <a:gd name="T57" fmla="*/ 36 h 131"/>
                    <a:gd name="T58" fmla="*/ 128 w 153"/>
                    <a:gd name="T59" fmla="*/ 45 h 131"/>
                    <a:gd name="T60" fmla="*/ 136 w 153"/>
                    <a:gd name="T61" fmla="*/ 56 h 131"/>
                    <a:gd name="T62" fmla="*/ 138 w 153"/>
                    <a:gd name="T63" fmla="*/ 63 h 131"/>
                    <a:gd name="T64" fmla="*/ 148 w 153"/>
                    <a:gd name="T65" fmla="*/ 65 h 131"/>
                    <a:gd name="T66" fmla="*/ 150 w 153"/>
                    <a:gd name="T67" fmla="*/ 70 h 131"/>
                    <a:gd name="T68" fmla="*/ 151 w 153"/>
                    <a:gd name="T69" fmla="*/ 76 h 131"/>
                    <a:gd name="T70" fmla="*/ 145 w 153"/>
                    <a:gd name="T71" fmla="*/ 82 h 131"/>
                    <a:gd name="T72" fmla="*/ 134 w 153"/>
                    <a:gd name="T73" fmla="*/ 78 h 131"/>
                    <a:gd name="T74" fmla="*/ 129 w 153"/>
                    <a:gd name="T75" fmla="*/ 82 h 131"/>
                    <a:gd name="T76" fmla="*/ 133 w 153"/>
                    <a:gd name="T77" fmla="*/ 90 h 131"/>
                    <a:gd name="T78" fmla="*/ 134 w 153"/>
                    <a:gd name="T79" fmla="*/ 96 h 131"/>
                    <a:gd name="T80" fmla="*/ 137 w 153"/>
                    <a:gd name="T81" fmla="*/ 102 h 131"/>
                    <a:gd name="T82" fmla="*/ 130 w 153"/>
                    <a:gd name="T83" fmla="*/ 109 h 131"/>
                    <a:gd name="T84" fmla="*/ 120 w 153"/>
                    <a:gd name="T85" fmla="*/ 116 h 131"/>
                    <a:gd name="T86" fmla="*/ 119 w 153"/>
                    <a:gd name="T87" fmla="*/ 123 h 131"/>
                    <a:gd name="T88" fmla="*/ 116 w 153"/>
                    <a:gd name="T89" fmla="*/ 131 h 131"/>
                    <a:gd name="T90" fmla="*/ 110 w 153"/>
                    <a:gd name="T91" fmla="*/ 127 h 131"/>
                    <a:gd name="T92" fmla="*/ 101 w 153"/>
                    <a:gd name="T93" fmla="*/ 130 h 131"/>
                    <a:gd name="T94" fmla="*/ 94 w 153"/>
                    <a:gd name="T95" fmla="*/ 123 h 131"/>
                    <a:gd name="T96" fmla="*/ 86 w 153"/>
                    <a:gd name="T97" fmla="*/ 125 h 131"/>
                    <a:gd name="T98" fmla="*/ 79 w 153"/>
                    <a:gd name="T99" fmla="*/ 123 h 131"/>
                    <a:gd name="T100" fmla="*/ 73 w 153"/>
                    <a:gd name="T101" fmla="*/ 126 h 131"/>
                    <a:gd name="T102" fmla="*/ 69 w 153"/>
                    <a:gd name="T103" fmla="*/ 124 h 131"/>
                    <a:gd name="T104" fmla="*/ 62 w 153"/>
                    <a:gd name="T105" fmla="*/ 120 h 131"/>
                    <a:gd name="T106" fmla="*/ 55 w 153"/>
                    <a:gd name="T107" fmla="*/ 117 h 131"/>
                    <a:gd name="T108" fmla="*/ 46 w 153"/>
                    <a:gd name="T109" fmla="*/ 116 h 131"/>
                    <a:gd name="T110" fmla="*/ 34 w 153"/>
                    <a:gd name="T111" fmla="*/ 114 h 131"/>
                    <a:gd name="T112" fmla="*/ 18 w 153"/>
                    <a:gd name="T113" fmla="*/ 115 h 131"/>
                    <a:gd name="T114" fmla="*/ 11 w 153"/>
                    <a:gd name="T115" fmla="*/ 122 h 131"/>
                    <a:gd name="T116" fmla="*/ 4 w 153"/>
                    <a:gd name="T1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31">
                      <a:moveTo>
                        <a:pt x="4" y="123"/>
                      </a:moveTo>
                      <a:lnTo>
                        <a:pt x="6" y="112"/>
                      </a:lnTo>
                      <a:lnTo>
                        <a:pt x="1" y="108"/>
                      </a:lnTo>
                      <a:lnTo>
                        <a:pt x="0" y="105"/>
                      </a:lnTo>
                      <a:lnTo>
                        <a:pt x="3" y="101"/>
                      </a:lnTo>
                      <a:lnTo>
                        <a:pt x="7" y="99"/>
                      </a:lnTo>
                      <a:lnTo>
                        <a:pt x="10" y="94"/>
                      </a:lnTo>
                      <a:lnTo>
                        <a:pt x="11" y="89"/>
                      </a:lnTo>
                      <a:lnTo>
                        <a:pt x="11" y="84"/>
                      </a:lnTo>
                      <a:lnTo>
                        <a:pt x="5" y="63"/>
                      </a:lnTo>
                      <a:lnTo>
                        <a:pt x="5" y="61"/>
                      </a:lnTo>
                      <a:lnTo>
                        <a:pt x="10" y="62"/>
                      </a:lnTo>
                      <a:lnTo>
                        <a:pt x="13" y="61"/>
                      </a:lnTo>
                      <a:lnTo>
                        <a:pt x="19" y="62"/>
                      </a:lnTo>
                      <a:lnTo>
                        <a:pt x="20" y="61"/>
                      </a:lnTo>
                      <a:lnTo>
                        <a:pt x="22" y="59"/>
                      </a:lnTo>
                      <a:lnTo>
                        <a:pt x="24" y="60"/>
                      </a:lnTo>
                      <a:lnTo>
                        <a:pt x="26" y="60"/>
                      </a:lnTo>
                      <a:lnTo>
                        <a:pt x="26" y="56"/>
                      </a:lnTo>
                      <a:lnTo>
                        <a:pt x="28" y="54"/>
                      </a:lnTo>
                      <a:lnTo>
                        <a:pt x="30" y="55"/>
                      </a:lnTo>
                      <a:lnTo>
                        <a:pt x="32" y="53"/>
                      </a:lnTo>
                      <a:lnTo>
                        <a:pt x="34" y="52"/>
                      </a:lnTo>
                      <a:lnTo>
                        <a:pt x="36" y="52"/>
                      </a:lnTo>
                      <a:lnTo>
                        <a:pt x="37" y="54"/>
                      </a:lnTo>
                      <a:lnTo>
                        <a:pt x="39" y="56"/>
                      </a:lnTo>
                      <a:lnTo>
                        <a:pt x="42" y="54"/>
                      </a:lnTo>
                      <a:lnTo>
                        <a:pt x="41" y="52"/>
                      </a:lnTo>
                      <a:lnTo>
                        <a:pt x="39" y="50"/>
                      </a:lnTo>
                      <a:lnTo>
                        <a:pt x="38" y="48"/>
                      </a:lnTo>
                      <a:lnTo>
                        <a:pt x="39" y="46"/>
                      </a:lnTo>
                      <a:lnTo>
                        <a:pt x="42" y="42"/>
                      </a:lnTo>
                      <a:lnTo>
                        <a:pt x="42" y="40"/>
                      </a:lnTo>
                      <a:lnTo>
                        <a:pt x="42" y="37"/>
                      </a:lnTo>
                      <a:lnTo>
                        <a:pt x="42" y="35"/>
                      </a:lnTo>
                      <a:lnTo>
                        <a:pt x="43" y="33"/>
                      </a:lnTo>
                      <a:lnTo>
                        <a:pt x="45" y="31"/>
                      </a:lnTo>
                      <a:lnTo>
                        <a:pt x="47" y="31"/>
                      </a:lnTo>
                      <a:lnTo>
                        <a:pt x="49" y="30"/>
                      </a:lnTo>
                      <a:lnTo>
                        <a:pt x="51" y="28"/>
                      </a:lnTo>
                      <a:lnTo>
                        <a:pt x="55" y="28"/>
                      </a:lnTo>
                      <a:lnTo>
                        <a:pt x="57" y="23"/>
                      </a:lnTo>
                      <a:lnTo>
                        <a:pt x="55" y="22"/>
                      </a:lnTo>
                      <a:lnTo>
                        <a:pt x="52" y="22"/>
                      </a:lnTo>
                      <a:lnTo>
                        <a:pt x="52" y="20"/>
                      </a:lnTo>
                      <a:lnTo>
                        <a:pt x="52" y="18"/>
                      </a:lnTo>
                      <a:lnTo>
                        <a:pt x="55" y="16"/>
                      </a:lnTo>
                      <a:lnTo>
                        <a:pt x="56" y="15"/>
                      </a:lnTo>
                      <a:lnTo>
                        <a:pt x="56" y="14"/>
                      </a:lnTo>
                      <a:lnTo>
                        <a:pt x="56" y="14"/>
                      </a:lnTo>
                      <a:lnTo>
                        <a:pt x="59" y="14"/>
                      </a:lnTo>
                      <a:lnTo>
                        <a:pt x="60" y="13"/>
                      </a:lnTo>
                      <a:lnTo>
                        <a:pt x="61" y="11"/>
                      </a:lnTo>
                      <a:lnTo>
                        <a:pt x="63" y="9"/>
                      </a:lnTo>
                      <a:lnTo>
                        <a:pt x="67" y="11"/>
                      </a:lnTo>
                      <a:lnTo>
                        <a:pt x="69" y="11"/>
                      </a:lnTo>
                      <a:lnTo>
                        <a:pt x="73" y="7"/>
                      </a:lnTo>
                      <a:lnTo>
                        <a:pt x="73" y="5"/>
                      </a:lnTo>
                      <a:lnTo>
                        <a:pt x="76" y="1"/>
                      </a:lnTo>
                      <a:lnTo>
                        <a:pt x="79" y="0"/>
                      </a:lnTo>
                      <a:lnTo>
                        <a:pt x="81" y="0"/>
                      </a:lnTo>
                      <a:lnTo>
                        <a:pt x="82" y="2"/>
                      </a:lnTo>
                      <a:lnTo>
                        <a:pt x="87" y="1"/>
                      </a:lnTo>
                      <a:lnTo>
                        <a:pt x="89" y="2"/>
                      </a:lnTo>
                      <a:lnTo>
                        <a:pt x="90" y="4"/>
                      </a:lnTo>
                      <a:lnTo>
                        <a:pt x="95" y="3"/>
                      </a:lnTo>
                      <a:lnTo>
                        <a:pt x="97" y="4"/>
                      </a:lnTo>
                      <a:lnTo>
                        <a:pt x="101" y="7"/>
                      </a:lnTo>
                      <a:lnTo>
                        <a:pt x="100" y="13"/>
                      </a:lnTo>
                      <a:lnTo>
                        <a:pt x="105" y="10"/>
                      </a:lnTo>
                      <a:lnTo>
                        <a:pt x="107" y="10"/>
                      </a:lnTo>
                      <a:lnTo>
                        <a:pt x="108" y="8"/>
                      </a:lnTo>
                      <a:lnTo>
                        <a:pt x="113" y="8"/>
                      </a:lnTo>
                      <a:lnTo>
                        <a:pt x="115" y="8"/>
                      </a:lnTo>
                      <a:lnTo>
                        <a:pt x="117" y="10"/>
                      </a:lnTo>
                      <a:lnTo>
                        <a:pt x="119" y="11"/>
                      </a:lnTo>
                      <a:lnTo>
                        <a:pt x="122" y="15"/>
                      </a:lnTo>
                      <a:lnTo>
                        <a:pt x="124" y="15"/>
                      </a:lnTo>
                      <a:lnTo>
                        <a:pt x="124" y="19"/>
                      </a:lnTo>
                      <a:lnTo>
                        <a:pt x="123" y="21"/>
                      </a:lnTo>
                      <a:lnTo>
                        <a:pt x="123" y="23"/>
                      </a:lnTo>
                      <a:lnTo>
                        <a:pt x="125" y="25"/>
                      </a:lnTo>
                      <a:lnTo>
                        <a:pt x="125" y="27"/>
                      </a:lnTo>
                      <a:lnTo>
                        <a:pt x="125" y="30"/>
                      </a:lnTo>
                      <a:lnTo>
                        <a:pt x="125" y="32"/>
                      </a:lnTo>
                      <a:lnTo>
                        <a:pt x="123" y="33"/>
                      </a:lnTo>
                      <a:lnTo>
                        <a:pt x="122" y="36"/>
                      </a:lnTo>
                      <a:lnTo>
                        <a:pt x="123" y="38"/>
                      </a:lnTo>
                      <a:lnTo>
                        <a:pt x="126" y="41"/>
                      </a:lnTo>
                      <a:lnTo>
                        <a:pt x="128" y="45"/>
                      </a:lnTo>
                      <a:lnTo>
                        <a:pt x="131" y="52"/>
                      </a:lnTo>
                      <a:lnTo>
                        <a:pt x="132" y="54"/>
                      </a:lnTo>
                      <a:lnTo>
                        <a:pt x="136" y="56"/>
                      </a:lnTo>
                      <a:lnTo>
                        <a:pt x="138" y="58"/>
                      </a:lnTo>
                      <a:lnTo>
                        <a:pt x="138" y="60"/>
                      </a:lnTo>
                      <a:lnTo>
                        <a:pt x="138" y="63"/>
                      </a:lnTo>
                      <a:lnTo>
                        <a:pt x="138" y="65"/>
                      </a:lnTo>
                      <a:lnTo>
                        <a:pt x="146" y="64"/>
                      </a:lnTo>
                      <a:lnTo>
                        <a:pt x="148" y="65"/>
                      </a:lnTo>
                      <a:lnTo>
                        <a:pt x="150" y="66"/>
                      </a:lnTo>
                      <a:lnTo>
                        <a:pt x="149" y="68"/>
                      </a:lnTo>
                      <a:lnTo>
                        <a:pt x="150" y="70"/>
                      </a:lnTo>
                      <a:lnTo>
                        <a:pt x="153" y="70"/>
                      </a:lnTo>
                      <a:lnTo>
                        <a:pt x="153" y="74"/>
                      </a:lnTo>
                      <a:lnTo>
                        <a:pt x="151" y="76"/>
                      </a:lnTo>
                      <a:lnTo>
                        <a:pt x="150" y="78"/>
                      </a:lnTo>
                      <a:lnTo>
                        <a:pt x="146" y="81"/>
                      </a:lnTo>
                      <a:lnTo>
                        <a:pt x="145" y="82"/>
                      </a:lnTo>
                      <a:lnTo>
                        <a:pt x="140" y="82"/>
                      </a:lnTo>
                      <a:lnTo>
                        <a:pt x="136" y="78"/>
                      </a:lnTo>
                      <a:lnTo>
                        <a:pt x="134" y="78"/>
                      </a:lnTo>
                      <a:lnTo>
                        <a:pt x="132" y="79"/>
                      </a:lnTo>
                      <a:lnTo>
                        <a:pt x="132" y="82"/>
                      </a:lnTo>
                      <a:lnTo>
                        <a:pt x="129" y="82"/>
                      </a:lnTo>
                      <a:lnTo>
                        <a:pt x="129" y="85"/>
                      </a:lnTo>
                      <a:lnTo>
                        <a:pt x="133" y="88"/>
                      </a:lnTo>
                      <a:lnTo>
                        <a:pt x="133" y="90"/>
                      </a:lnTo>
                      <a:lnTo>
                        <a:pt x="133" y="92"/>
                      </a:lnTo>
                      <a:lnTo>
                        <a:pt x="135" y="94"/>
                      </a:lnTo>
                      <a:lnTo>
                        <a:pt x="134" y="96"/>
                      </a:lnTo>
                      <a:lnTo>
                        <a:pt x="136" y="97"/>
                      </a:lnTo>
                      <a:lnTo>
                        <a:pt x="137" y="100"/>
                      </a:lnTo>
                      <a:lnTo>
                        <a:pt x="137" y="102"/>
                      </a:lnTo>
                      <a:lnTo>
                        <a:pt x="138" y="108"/>
                      </a:lnTo>
                      <a:lnTo>
                        <a:pt x="132" y="108"/>
                      </a:lnTo>
                      <a:lnTo>
                        <a:pt x="130" y="109"/>
                      </a:lnTo>
                      <a:lnTo>
                        <a:pt x="128" y="109"/>
                      </a:lnTo>
                      <a:lnTo>
                        <a:pt x="125" y="110"/>
                      </a:lnTo>
                      <a:lnTo>
                        <a:pt x="120" y="116"/>
                      </a:lnTo>
                      <a:lnTo>
                        <a:pt x="119" y="118"/>
                      </a:lnTo>
                      <a:lnTo>
                        <a:pt x="119" y="121"/>
                      </a:lnTo>
                      <a:lnTo>
                        <a:pt x="119" y="123"/>
                      </a:lnTo>
                      <a:lnTo>
                        <a:pt x="119" y="128"/>
                      </a:lnTo>
                      <a:lnTo>
                        <a:pt x="118" y="130"/>
                      </a:lnTo>
                      <a:lnTo>
                        <a:pt x="116" y="131"/>
                      </a:lnTo>
                      <a:lnTo>
                        <a:pt x="114" y="128"/>
                      </a:lnTo>
                      <a:lnTo>
                        <a:pt x="112" y="128"/>
                      </a:lnTo>
                      <a:lnTo>
                        <a:pt x="110" y="127"/>
                      </a:lnTo>
                      <a:lnTo>
                        <a:pt x="105" y="128"/>
                      </a:lnTo>
                      <a:lnTo>
                        <a:pt x="102" y="128"/>
                      </a:lnTo>
                      <a:lnTo>
                        <a:pt x="101" y="130"/>
                      </a:lnTo>
                      <a:lnTo>
                        <a:pt x="98" y="128"/>
                      </a:lnTo>
                      <a:lnTo>
                        <a:pt x="98" y="126"/>
                      </a:lnTo>
                      <a:lnTo>
                        <a:pt x="94" y="123"/>
                      </a:lnTo>
                      <a:lnTo>
                        <a:pt x="89" y="128"/>
                      </a:lnTo>
                      <a:lnTo>
                        <a:pt x="87" y="127"/>
                      </a:lnTo>
                      <a:lnTo>
                        <a:pt x="86" y="125"/>
                      </a:lnTo>
                      <a:lnTo>
                        <a:pt x="83" y="126"/>
                      </a:lnTo>
                      <a:lnTo>
                        <a:pt x="81" y="125"/>
                      </a:lnTo>
                      <a:lnTo>
                        <a:pt x="79" y="123"/>
                      </a:lnTo>
                      <a:lnTo>
                        <a:pt x="77" y="125"/>
                      </a:lnTo>
                      <a:lnTo>
                        <a:pt x="75" y="125"/>
                      </a:lnTo>
                      <a:lnTo>
                        <a:pt x="73" y="126"/>
                      </a:lnTo>
                      <a:lnTo>
                        <a:pt x="71" y="127"/>
                      </a:lnTo>
                      <a:lnTo>
                        <a:pt x="69" y="126"/>
                      </a:lnTo>
                      <a:lnTo>
                        <a:pt x="69" y="124"/>
                      </a:lnTo>
                      <a:lnTo>
                        <a:pt x="64" y="124"/>
                      </a:lnTo>
                      <a:lnTo>
                        <a:pt x="62" y="122"/>
                      </a:lnTo>
                      <a:lnTo>
                        <a:pt x="62" y="120"/>
                      </a:lnTo>
                      <a:lnTo>
                        <a:pt x="60" y="119"/>
                      </a:lnTo>
                      <a:lnTo>
                        <a:pt x="57" y="118"/>
                      </a:lnTo>
                      <a:lnTo>
                        <a:pt x="55" y="117"/>
                      </a:lnTo>
                      <a:lnTo>
                        <a:pt x="53" y="118"/>
                      </a:lnTo>
                      <a:lnTo>
                        <a:pt x="50" y="117"/>
                      </a:lnTo>
                      <a:lnTo>
                        <a:pt x="46" y="116"/>
                      </a:lnTo>
                      <a:lnTo>
                        <a:pt x="42" y="113"/>
                      </a:lnTo>
                      <a:lnTo>
                        <a:pt x="39" y="114"/>
                      </a:lnTo>
                      <a:lnTo>
                        <a:pt x="34" y="114"/>
                      </a:lnTo>
                      <a:lnTo>
                        <a:pt x="32" y="113"/>
                      </a:lnTo>
                      <a:lnTo>
                        <a:pt x="20" y="115"/>
                      </a:lnTo>
                      <a:lnTo>
                        <a:pt x="18" y="115"/>
                      </a:lnTo>
                      <a:lnTo>
                        <a:pt x="17" y="118"/>
                      </a:lnTo>
                      <a:lnTo>
                        <a:pt x="16" y="119"/>
                      </a:lnTo>
                      <a:lnTo>
                        <a:pt x="11" y="122"/>
                      </a:lnTo>
                      <a:lnTo>
                        <a:pt x="9" y="121"/>
                      </a:lnTo>
                      <a:lnTo>
                        <a:pt x="6" y="122"/>
                      </a:lnTo>
                      <a:lnTo>
                        <a:pt x="4" y="12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5" name="Freeform 851">
                  <a:extLst>
                    <a:ext uri="{FF2B5EF4-FFF2-40B4-BE49-F238E27FC236}">
                      <a16:creationId xmlns:a16="http://schemas.microsoft.com/office/drawing/2014/main" id="{D6763317-1AB6-4F52-9F40-3B929ADA656F}"/>
                    </a:ext>
                  </a:extLst>
                </p:cNvPr>
                <p:cNvSpPr>
                  <a:spLocks/>
                </p:cNvSpPr>
                <p:nvPr/>
              </p:nvSpPr>
              <p:spPr bwMode="gray">
                <a:xfrm>
                  <a:off x="8700938" y="4647420"/>
                  <a:ext cx="281374" cy="139026"/>
                </a:xfrm>
                <a:custGeom>
                  <a:avLst/>
                  <a:gdLst>
                    <a:gd name="T0" fmla="*/ 82 w 87"/>
                    <a:gd name="T1" fmla="*/ 27 h 43"/>
                    <a:gd name="T2" fmla="*/ 79 w 87"/>
                    <a:gd name="T3" fmla="*/ 29 h 43"/>
                    <a:gd name="T4" fmla="*/ 74 w 87"/>
                    <a:gd name="T5" fmla="*/ 25 h 43"/>
                    <a:gd name="T6" fmla="*/ 69 w 87"/>
                    <a:gd name="T7" fmla="*/ 24 h 43"/>
                    <a:gd name="T8" fmla="*/ 66 w 87"/>
                    <a:gd name="T9" fmla="*/ 25 h 43"/>
                    <a:gd name="T10" fmla="*/ 61 w 87"/>
                    <a:gd name="T11" fmla="*/ 25 h 43"/>
                    <a:gd name="T12" fmla="*/ 56 w 87"/>
                    <a:gd name="T13" fmla="*/ 27 h 43"/>
                    <a:gd name="T14" fmla="*/ 55 w 87"/>
                    <a:gd name="T15" fmla="*/ 30 h 43"/>
                    <a:gd name="T16" fmla="*/ 52 w 87"/>
                    <a:gd name="T17" fmla="*/ 31 h 43"/>
                    <a:gd name="T18" fmla="*/ 48 w 87"/>
                    <a:gd name="T19" fmla="*/ 33 h 43"/>
                    <a:gd name="T20" fmla="*/ 43 w 87"/>
                    <a:gd name="T21" fmla="*/ 31 h 43"/>
                    <a:gd name="T22" fmla="*/ 39 w 87"/>
                    <a:gd name="T23" fmla="*/ 34 h 43"/>
                    <a:gd name="T24" fmla="*/ 30 w 87"/>
                    <a:gd name="T25" fmla="*/ 37 h 43"/>
                    <a:gd name="T26" fmla="*/ 26 w 87"/>
                    <a:gd name="T27" fmla="*/ 43 h 43"/>
                    <a:gd name="T28" fmla="*/ 24 w 87"/>
                    <a:gd name="T29" fmla="*/ 43 h 43"/>
                    <a:gd name="T30" fmla="*/ 14 w 87"/>
                    <a:gd name="T31" fmla="*/ 43 h 43"/>
                    <a:gd name="T32" fmla="*/ 8 w 87"/>
                    <a:gd name="T33" fmla="*/ 38 h 43"/>
                    <a:gd name="T34" fmla="*/ 4 w 87"/>
                    <a:gd name="T35" fmla="*/ 35 h 43"/>
                    <a:gd name="T36" fmla="*/ 1 w 87"/>
                    <a:gd name="T37" fmla="*/ 31 h 43"/>
                    <a:gd name="T38" fmla="*/ 0 w 87"/>
                    <a:gd name="T39" fmla="*/ 25 h 43"/>
                    <a:gd name="T40" fmla="*/ 1 w 87"/>
                    <a:gd name="T41" fmla="*/ 22 h 43"/>
                    <a:gd name="T42" fmla="*/ 4 w 87"/>
                    <a:gd name="T43" fmla="*/ 19 h 43"/>
                    <a:gd name="T44" fmla="*/ 5 w 87"/>
                    <a:gd name="T45" fmla="*/ 19 h 43"/>
                    <a:gd name="T46" fmla="*/ 7 w 87"/>
                    <a:gd name="T47" fmla="*/ 21 h 43"/>
                    <a:gd name="T48" fmla="*/ 12 w 87"/>
                    <a:gd name="T49" fmla="*/ 20 h 43"/>
                    <a:gd name="T50" fmla="*/ 15 w 87"/>
                    <a:gd name="T51" fmla="*/ 17 h 43"/>
                    <a:gd name="T52" fmla="*/ 15 w 87"/>
                    <a:gd name="T53" fmla="*/ 15 h 43"/>
                    <a:gd name="T54" fmla="*/ 18 w 87"/>
                    <a:gd name="T55" fmla="*/ 14 h 43"/>
                    <a:gd name="T56" fmla="*/ 20 w 87"/>
                    <a:gd name="T57" fmla="*/ 12 h 43"/>
                    <a:gd name="T58" fmla="*/ 20 w 87"/>
                    <a:gd name="T59" fmla="*/ 8 h 43"/>
                    <a:gd name="T60" fmla="*/ 20 w 87"/>
                    <a:gd name="T61" fmla="*/ 7 h 43"/>
                    <a:gd name="T62" fmla="*/ 22 w 87"/>
                    <a:gd name="T63" fmla="*/ 7 h 43"/>
                    <a:gd name="T64" fmla="*/ 24 w 87"/>
                    <a:gd name="T65" fmla="*/ 4 h 43"/>
                    <a:gd name="T66" fmla="*/ 26 w 87"/>
                    <a:gd name="T67" fmla="*/ 2 h 43"/>
                    <a:gd name="T68" fmla="*/ 29 w 87"/>
                    <a:gd name="T69" fmla="*/ 2 h 43"/>
                    <a:gd name="T70" fmla="*/ 31 w 87"/>
                    <a:gd name="T71" fmla="*/ 0 h 43"/>
                    <a:gd name="T72" fmla="*/ 34 w 87"/>
                    <a:gd name="T73" fmla="*/ 2 h 43"/>
                    <a:gd name="T74" fmla="*/ 37 w 87"/>
                    <a:gd name="T75" fmla="*/ 1 h 43"/>
                    <a:gd name="T76" fmla="*/ 40 w 87"/>
                    <a:gd name="T77" fmla="*/ 0 h 43"/>
                    <a:gd name="T78" fmla="*/ 43 w 87"/>
                    <a:gd name="T79" fmla="*/ 1 h 43"/>
                    <a:gd name="T80" fmla="*/ 46 w 87"/>
                    <a:gd name="T81" fmla="*/ 4 h 43"/>
                    <a:gd name="T82" fmla="*/ 47 w 87"/>
                    <a:gd name="T83" fmla="*/ 7 h 43"/>
                    <a:gd name="T84" fmla="*/ 50 w 87"/>
                    <a:gd name="T85" fmla="*/ 8 h 43"/>
                    <a:gd name="T86" fmla="*/ 52 w 87"/>
                    <a:gd name="T87" fmla="*/ 7 h 43"/>
                    <a:gd name="T88" fmla="*/ 55 w 87"/>
                    <a:gd name="T89" fmla="*/ 4 h 43"/>
                    <a:gd name="T90" fmla="*/ 61 w 87"/>
                    <a:gd name="T91" fmla="*/ 4 h 43"/>
                    <a:gd name="T92" fmla="*/ 64 w 87"/>
                    <a:gd name="T93" fmla="*/ 6 h 43"/>
                    <a:gd name="T94" fmla="*/ 66 w 87"/>
                    <a:gd name="T95" fmla="*/ 4 h 43"/>
                    <a:gd name="T96" fmla="*/ 69 w 87"/>
                    <a:gd name="T97" fmla="*/ 3 h 43"/>
                    <a:gd name="T98" fmla="*/ 72 w 87"/>
                    <a:gd name="T99" fmla="*/ 3 h 43"/>
                    <a:gd name="T100" fmla="*/ 76 w 87"/>
                    <a:gd name="T101" fmla="*/ 3 h 43"/>
                    <a:gd name="T102" fmla="*/ 80 w 87"/>
                    <a:gd name="T103" fmla="*/ 5 h 43"/>
                    <a:gd name="T104" fmla="*/ 82 w 87"/>
                    <a:gd name="T105" fmla="*/ 7 h 43"/>
                    <a:gd name="T106" fmla="*/ 85 w 87"/>
                    <a:gd name="T107" fmla="*/ 10 h 43"/>
                    <a:gd name="T108" fmla="*/ 87 w 87"/>
                    <a:gd name="T109" fmla="*/ 10 h 43"/>
                    <a:gd name="T110" fmla="*/ 87 w 87"/>
                    <a:gd name="T111" fmla="*/ 12 h 43"/>
                    <a:gd name="T112" fmla="*/ 84 w 87"/>
                    <a:gd name="T113" fmla="*/ 21 h 43"/>
                    <a:gd name="T114" fmla="*/ 82 w 87"/>
                    <a:gd name="T11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 h="43">
                      <a:moveTo>
                        <a:pt x="82" y="27"/>
                      </a:moveTo>
                      <a:lnTo>
                        <a:pt x="79" y="29"/>
                      </a:lnTo>
                      <a:lnTo>
                        <a:pt x="74" y="25"/>
                      </a:lnTo>
                      <a:lnTo>
                        <a:pt x="69" y="24"/>
                      </a:lnTo>
                      <a:lnTo>
                        <a:pt x="66" y="25"/>
                      </a:lnTo>
                      <a:lnTo>
                        <a:pt x="61" y="25"/>
                      </a:lnTo>
                      <a:lnTo>
                        <a:pt x="56" y="27"/>
                      </a:lnTo>
                      <a:lnTo>
                        <a:pt x="55" y="30"/>
                      </a:lnTo>
                      <a:lnTo>
                        <a:pt x="52" y="31"/>
                      </a:lnTo>
                      <a:lnTo>
                        <a:pt x="48" y="33"/>
                      </a:lnTo>
                      <a:lnTo>
                        <a:pt x="43" y="31"/>
                      </a:lnTo>
                      <a:lnTo>
                        <a:pt x="39" y="34"/>
                      </a:lnTo>
                      <a:lnTo>
                        <a:pt x="30" y="37"/>
                      </a:lnTo>
                      <a:lnTo>
                        <a:pt x="26" y="43"/>
                      </a:lnTo>
                      <a:lnTo>
                        <a:pt x="24" y="43"/>
                      </a:lnTo>
                      <a:lnTo>
                        <a:pt x="14" y="43"/>
                      </a:lnTo>
                      <a:lnTo>
                        <a:pt x="8" y="38"/>
                      </a:lnTo>
                      <a:lnTo>
                        <a:pt x="4" y="35"/>
                      </a:lnTo>
                      <a:lnTo>
                        <a:pt x="1" y="31"/>
                      </a:lnTo>
                      <a:lnTo>
                        <a:pt x="0" y="25"/>
                      </a:lnTo>
                      <a:lnTo>
                        <a:pt x="1" y="22"/>
                      </a:lnTo>
                      <a:lnTo>
                        <a:pt x="4" y="19"/>
                      </a:lnTo>
                      <a:lnTo>
                        <a:pt x="5" y="19"/>
                      </a:lnTo>
                      <a:lnTo>
                        <a:pt x="7" y="21"/>
                      </a:lnTo>
                      <a:lnTo>
                        <a:pt x="12" y="20"/>
                      </a:lnTo>
                      <a:lnTo>
                        <a:pt x="15" y="17"/>
                      </a:lnTo>
                      <a:lnTo>
                        <a:pt x="15" y="15"/>
                      </a:lnTo>
                      <a:lnTo>
                        <a:pt x="18" y="14"/>
                      </a:lnTo>
                      <a:lnTo>
                        <a:pt x="20" y="12"/>
                      </a:lnTo>
                      <a:lnTo>
                        <a:pt x="20" y="8"/>
                      </a:lnTo>
                      <a:lnTo>
                        <a:pt x="20" y="7"/>
                      </a:lnTo>
                      <a:lnTo>
                        <a:pt x="22" y="7"/>
                      </a:lnTo>
                      <a:lnTo>
                        <a:pt x="24" y="4"/>
                      </a:lnTo>
                      <a:lnTo>
                        <a:pt x="26" y="2"/>
                      </a:lnTo>
                      <a:lnTo>
                        <a:pt x="29" y="2"/>
                      </a:lnTo>
                      <a:lnTo>
                        <a:pt x="31" y="0"/>
                      </a:lnTo>
                      <a:lnTo>
                        <a:pt x="34" y="2"/>
                      </a:lnTo>
                      <a:lnTo>
                        <a:pt x="37" y="1"/>
                      </a:lnTo>
                      <a:lnTo>
                        <a:pt x="40" y="0"/>
                      </a:lnTo>
                      <a:lnTo>
                        <a:pt x="43" y="1"/>
                      </a:lnTo>
                      <a:lnTo>
                        <a:pt x="46" y="4"/>
                      </a:lnTo>
                      <a:lnTo>
                        <a:pt x="47" y="7"/>
                      </a:lnTo>
                      <a:lnTo>
                        <a:pt x="50" y="8"/>
                      </a:lnTo>
                      <a:lnTo>
                        <a:pt x="52" y="7"/>
                      </a:lnTo>
                      <a:lnTo>
                        <a:pt x="55" y="4"/>
                      </a:lnTo>
                      <a:lnTo>
                        <a:pt x="61" y="4"/>
                      </a:lnTo>
                      <a:lnTo>
                        <a:pt x="64" y="6"/>
                      </a:lnTo>
                      <a:lnTo>
                        <a:pt x="66" y="4"/>
                      </a:lnTo>
                      <a:lnTo>
                        <a:pt x="69" y="3"/>
                      </a:lnTo>
                      <a:lnTo>
                        <a:pt x="72" y="3"/>
                      </a:lnTo>
                      <a:lnTo>
                        <a:pt x="76" y="3"/>
                      </a:lnTo>
                      <a:lnTo>
                        <a:pt x="80" y="5"/>
                      </a:lnTo>
                      <a:lnTo>
                        <a:pt x="82" y="7"/>
                      </a:lnTo>
                      <a:lnTo>
                        <a:pt x="85" y="10"/>
                      </a:lnTo>
                      <a:lnTo>
                        <a:pt x="87" y="10"/>
                      </a:lnTo>
                      <a:lnTo>
                        <a:pt x="87" y="12"/>
                      </a:lnTo>
                      <a:lnTo>
                        <a:pt x="84" y="21"/>
                      </a:lnTo>
                      <a:lnTo>
                        <a:pt x="82" y="2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6" name="Freeform 852">
                  <a:extLst>
                    <a:ext uri="{FF2B5EF4-FFF2-40B4-BE49-F238E27FC236}">
                      <a16:creationId xmlns:a16="http://schemas.microsoft.com/office/drawing/2014/main" id="{B1C2EEF5-9754-469F-8ED2-EFAAC053339C}"/>
                    </a:ext>
                  </a:extLst>
                </p:cNvPr>
                <p:cNvSpPr>
                  <a:spLocks/>
                </p:cNvSpPr>
                <p:nvPr/>
              </p:nvSpPr>
              <p:spPr bwMode="gray">
                <a:xfrm>
                  <a:off x="8322534" y="4815544"/>
                  <a:ext cx="12935" cy="29100"/>
                </a:xfrm>
                <a:custGeom>
                  <a:avLst/>
                  <a:gdLst>
                    <a:gd name="T0" fmla="*/ 3 w 4"/>
                    <a:gd name="T1" fmla="*/ 9 h 9"/>
                    <a:gd name="T2" fmla="*/ 4 w 4"/>
                    <a:gd name="T3" fmla="*/ 7 h 9"/>
                    <a:gd name="T4" fmla="*/ 4 w 4"/>
                    <a:gd name="T5" fmla="*/ 3 h 9"/>
                    <a:gd name="T6" fmla="*/ 4 w 4"/>
                    <a:gd name="T7" fmla="*/ 1 h 9"/>
                    <a:gd name="T8" fmla="*/ 1 w 4"/>
                    <a:gd name="T9" fmla="*/ 0 h 9"/>
                    <a:gd name="T10" fmla="*/ 1 w 4"/>
                    <a:gd name="T11" fmla="*/ 3 h 9"/>
                    <a:gd name="T12" fmla="*/ 0 w 4"/>
                    <a:gd name="T13" fmla="*/ 5 h 9"/>
                    <a:gd name="T14" fmla="*/ 3 w 4"/>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
                      <a:moveTo>
                        <a:pt x="3" y="9"/>
                      </a:moveTo>
                      <a:lnTo>
                        <a:pt x="4" y="7"/>
                      </a:lnTo>
                      <a:lnTo>
                        <a:pt x="4" y="3"/>
                      </a:lnTo>
                      <a:lnTo>
                        <a:pt x="4" y="1"/>
                      </a:lnTo>
                      <a:lnTo>
                        <a:pt x="1" y="0"/>
                      </a:lnTo>
                      <a:lnTo>
                        <a:pt x="1" y="3"/>
                      </a:lnTo>
                      <a:lnTo>
                        <a:pt x="0" y="5"/>
                      </a:lnTo>
                      <a:lnTo>
                        <a:pt x="3" y="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7" name="Freeform 928">
                  <a:extLst>
                    <a:ext uri="{FF2B5EF4-FFF2-40B4-BE49-F238E27FC236}">
                      <a16:creationId xmlns:a16="http://schemas.microsoft.com/office/drawing/2014/main" id="{A50296C9-CDAE-4A50-B92F-3CE385CBE8EA}"/>
                    </a:ext>
                  </a:extLst>
                </p:cNvPr>
                <p:cNvSpPr>
                  <a:spLocks/>
                </p:cNvSpPr>
                <p:nvPr/>
              </p:nvSpPr>
              <p:spPr bwMode="gray">
                <a:xfrm>
                  <a:off x="8523056" y="4854342"/>
                  <a:ext cx="164943" cy="113160"/>
                </a:xfrm>
                <a:custGeom>
                  <a:avLst/>
                  <a:gdLst>
                    <a:gd name="T0" fmla="*/ 39 w 51"/>
                    <a:gd name="T1" fmla="*/ 1 h 35"/>
                    <a:gd name="T2" fmla="*/ 34 w 51"/>
                    <a:gd name="T3" fmla="*/ 2 h 35"/>
                    <a:gd name="T4" fmla="*/ 32 w 51"/>
                    <a:gd name="T5" fmla="*/ 5 h 35"/>
                    <a:gd name="T6" fmla="*/ 22 w 51"/>
                    <a:gd name="T7" fmla="*/ 5 h 35"/>
                    <a:gd name="T8" fmla="*/ 17 w 51"/>
                    <a:gd name="T9" fmla="*/ 9 h 35"/>
                    <a:gd name="T10" fmla="*/ 4 w 51"/>
                    <a:gd name="T11" fmla="*/ 8 h 35"/>
                    <a:gd name="T12" fmla="*/ 0 w 51"/>
                    <a:gd name="T13" fmla="*/ 13 h 35"/>
                    <a:gd name="T14" fmla="*/ 1 w 51"/>
                    <a:gd name="T15" fmla="*/ 15 h 35"/>
                    <a:gd name="T16" fmla="*/ 2 w 51"/>
                    <a:gd name="T17" fmla="*/ 17 h 35"/>
                    <a:gd name="T18" fmla="*/ 3 w 51"/>
                    <a:gd name="T19" fmla="*/ 21 h 35"/>
                    <a:gd name="T20" fmla="*/ 3 w 51"/>
                    <a:gd name="T21" fmla="*/ 24 h 35"/>
                    <a:gd name="T22" fmla="*/ 7 w 51"/>
                    <a:gd name="T23" fmla="*/ 26 h 35"/>
                    <a:gd name="T24" fmla="*/ 8 w 51"/>
                    <a:gd name="T25" fmla="*/ 28 h 35"/>
                    <a:gd name="T26" fmla="*/ 7 w 51"/>
                    <a:gd name="T27" fmla="*/ 30 h 35"/>
                    <a:gd name="T28" fmla="*/ 4 w 51"/>
                    <a:gd name="T29" fmla="*/ 30 h 35"/>
                    <a:gd name="T30" fmla="*/ 4 w 51"/>
                    <a:gd name="T31" fmla="*/ 33 h 35"/>
                    <a:gd name="T32" fmla="*/ 9 w 51"/>
                    <a:gd name="T33" fmla="*/ 31 h 35"/>
                    <a:gd name="T34" fmla="*/ 15 w 51"/>
                    <a:gd name="T35" fmla="*/ 32 h 35"/>
                    <a:gd name="T36" fmla="*/ 19 w 51"/>
                    <a:gd name="T37" fmla="*/ 28 h 35"/>
                    <a:gd name="T38" fmla="*/ 23 w 51"/>
                    <a:gd name="T39" fmla="*/ 34 h 35"/>
                    <a:gd name="T40" fmla="*/ 24 w 51"/>
                    <a:gd name="T41" fmla="*/ 32 h 35"/>
                    <a:gd name="T42" fmla="*/ 25 w 51"/>
                    <a:gd name="T43" fmla="*/ 34 h 35"/>
                    <a:gd name="T44" fmla="*/ 28 w 51"/>
                    <a:gd name="T45" fmla="*/ 35 h 35"/>
                    <a:gd name="T46" fmla="*/ 29 w 51"/>
                    <a:gd name="T47" fmla="*/ 31 h 35"/>
                    <a:gd name="T48" fmla="*/ 29 w 51"/>
                    <a:gd name="T49" fmla="*/ 27 h 35"/>
                    <a:gd name="T50" fmla="*/ 35 w 51"/>
                    <a:gd name="T51" fmla="*/ 25 h 35"/>
                    <a:gd name="T52" fmla="*/ 36 w 51"/>
                    <a:gd name="T53" fmla="*/ 19 h 35"/>
                    <a:gd name="T54" fmla="*/ 34 w 51"/>
                    <a:gd name="T55" fmla="*/ 16 h 35"/>
                    <a:gd name="T56" fmla="*/ 41 w 51"/>
                    <a:gd name="T57" fmla="*/ 13 h 35"/>
                    <a:gd name="T58" fmla="*/ 42 w 51"/>
                    <a:gd name="T59" fmla="*/ 10 h 35"/>
                    <a:gd name="T60" fmla="*/ 45 w 51"/>
                    <a:gd name="T61" fmla="*/ 11 h 35"/>
                    <a:gd name="T62" fmla="*/ 45 w 51"/>
                    <a:gd name="T63" fmla="*/ 9 h 35"/>
                    <a:gd name="T64" fmla="*/ 46 w 51"/>
                    <a:gd name="T65" fmla="*/ 6 h 35"/>
                    <a:gd name="T66" fmla="*/ 49 w 51"/>
                    <a:gd name="T67" fmla="*/ 8 h 35"/>
                    <a:gd name="T68" fmla="*/ 51 w 51"/>
                    <a:gd name="T69" fmla="*/ 8 h 35"/>
                    <a:gd name="T70" fmla="*/ 46 w 51"/>
                    <a:gd name="T71" fmla="*/ 1 h 35"/>
                    <a:gd name="T72" fmla="*/ 42 w 51"/>
                    <a:gd name="T7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35">
                      <a:moveTo>
                        <a:pt x="42" y="0"/>
                      </a:moveTo>
                      <a:lnTo>
                        <a:pt x="39" y="1"/>
                      </a:lnTo>
                      <a:lnTo>
                        <a:pt x="39" y="3"/>
                      </a:lnTo>
                      <a:lnTo>
                        <a:pt x="34" y="2"/>
                      </a:lnTo>
                      <a:lnTo>
                        <a:pt x="33" y="2"/>
                      </a:lnTo>
                      <a:lnTo>
                        <a:pt x="32" y="5"/>
                      </a:lnTo>
                      <a:lnTo>
                        <a:pt x="26" y="4"/>
                      </a:lnTo>
                      <a:lnTo>
                        <a:pt x="22" y="5"/>
                      </a:lnTo>
                      <a:lnTo>
                        <a:pt x="20" y="8"/>
                      </a:lnTo>
                      <a:lnTo>
                        <a:pt x="17" y="9"/>
                      </a:lnTo>
                      <a:lnTo>
                        <a:pt x="8" y="8"/>
                      </a:lnTo>
                      <a:lnTo>
                        <a:pt x="4" y="8"/>
                      </a:lnTo>
                      <a:lnTo>
                        <a:pt x="1" y="11"/>
                      </a:lnTo>
                      <a:lnTo>
                        <a:pt x="0" y="13"/>
                      </a:lnTo>
                      <a:lnTo>
                        <a:pt x="0" y="14"/>
                      </a:lnTo>
                      <a:lnTo>
                        <a:pt x="1" y="15"/>
                      </a:lnTo>
                      <a:lnTo>
                        <a:pt x="2" y="15"/>
                      </a:lnTo>
                      <a:lnTo>
                        <a:pt x="2" y="17"/>
                      </a:lnTo>
                      <a:lnTo>
                        <a:pt x="2" y="19"/>
                      </a:lnTo>
                      <a:lnTo>
                        <a:pt x="3" y="21"/>
                      </a:lnTo>
                      <a:lnTo>
                        <a:pt x="3" y="23"/>
                      </a:lnTo>
                      <a:lnTo>
                        <a:pt x="3" y="24"/>
                      </a:lnTo>
                      <a:lnTo>
                        <a:pt x="6" y="25"/>
                      </a:lnTo>
                      <a:lnTo>
                        <a:pt x="7" y="26"/>
                      </a:lnTo>
                      <a:lnTo>
                        <a:pt x="7" y="27"/>
                      </a:lnTo>
                      <a:lnTo>
                        <a:pt x="8" y="28"/>
                      </a:lnTo>
                      <a:lnTo>
                        <a:pt x="8" y="29"/>
                      </a:lnTo>
                      <a:lnTo>
                        <a:pt x="7" y="30"/>
                      </a:lnTo>
                      <a:lnTo>
                        <a:pt x="5" y="31"/>
                      </a:lnTo>
                      <a:lnTo>
                        <a:pt x="4" y="30"/>
                      </a:lnTo>
                      <a:lnTo>
                        <a:pt x="2" y="31"/>
                      </a:lnTo>
                      <a:lnTo>
                        <a:pt x="4" y="33"/>
                      </a:lnTo>
                      <a:lnTo>
                        <a:pt x="8" y="33"/>
                      </a:lnTo>
                      <a:lnTo>
                        <a:pt x="9" y="31"/>
                      </a:lnTo>
                      <a:lnTo>
                        <a:pt x="11" y="33"/>
                      </a:lnTo>
                      <a:lnTo>
                        <a:pt x="15" y="32"/>
                      </a:lnTo>
                      <a:lnTo>
                        <a:pt x="17" y="28"/>
                      </a:lnTo>
                      <a:lnTo>
                        <a:pt x="19" y="28"/>
                      </a:lnTo>
                      <a:lnTo>
                        <a:pt x="22" y="34"/>
                      </a:lnTo>
                      <a:lnTo>
                        <a:pt x="23" y="34"/>
                      </a:lnTo>
                      <a:lnTo>
                        <a:pt x="23" y="32"/>
                      </a:lnTo>
                      <a:lnTo>
                        <a:pt x="24" y="32"/>
                      </a:lnTo>
                      <a:lnTo>
                        <a:pt x="24" y="33"/>
                      </a:lnTo>
                      <a:lnTo>
                        <a:pt x="25" y="34"/>
                      </a:lnTo>
                      <a:lnTo>
                        <a:pt x="27" y="35"/>
                      </a:lnTo>
                      <a:lnTo>
                        <a:pt x="28" y="35"/>
                      </a:lnTo>
                      <a:lnTo>
                        <a:pt x="29" y="34"/>
                      </a:lnTo>
                      <a:lnTo>
                        <a:pt x="29" y="31"/>
                      </a:lnTo>
                      <a:lnTo>
                        <a:pt x="30" y="29"/>
                      </a:lnTo>
                      <a:lnTo>
                        <a:pt x="29" y="27"/>
                      </a:lnTo>
                      <a:lnTo>
                        <a:pt x="32" y="25"/>
                      </a:lnTo>
                      <a:lnTo>
                        <a:pt x="35" y="25"/>
                      </a:lnTo>
                      <a:lnTo>
                        <a:pt x="36" y="22"/>
                      </a:lnTo>
                      <a:lnTo>
                        <a:pt x="36" y="19"/>
                      </a:lnTo>
                      <a:lnTo>
                        <a:pt x="34" y="17"/>
                      </a:lnTo>
                      <a:lnTo>
                        <a:pt x="34" y="16"/>
                      </a:lnTo>
                      <a:lnTo>
                        <a:pt x="35" y="14"/>
                      </a:lnTo>
                      <a:lnTo>
                        <a:pt x="41" y="13"/>
                      </a:lnTo>
                      <a:lnTo>
                        <a:pt x="42" y="12"/>
                      </a:lnTo>
                      <a:lnTo>
                        <a:pt x="42" y="10"/>
                      </a:lnTo>
                      <a:lnTo>
                        <a:pt x="44" y="10"/>
                      </a:lnTo>
                      <a:lnTo>
                        <a:pt x="45" y="11"/>
                      </a:lnTo>
                      <a:lnTo>
                        <a:pt x="45" y="10"/>
                      </a:lnTo>
                      <a:lnTo>
                        <a:pt x="45" y="9"/>
                      </a:lnTo>
                      <a:lnTo>
                        <a:pt x="45" y="8"/>
                      </a:lnTo>
                      <a:lnTo>
                        <a:pt x="46" y="6"/>
                      </a:lnTo>
                      <a:lnTo>
                        <a:pt x="47" y="6"/>
                      </a:lnTo>
                      <a:lnTo>
                        <a:pt x="49" y="8"/>
                      </a:lnTo>
                      <a:lnTo>
                        <a:pt x="50" y="8"/>
                      </a:lnTo>
                      <a:lnTo>
                        <a:pt x="51" y="8"/>
                      </a:lnTo>
                      <a:lnTo>
                        <a:pt x="48" y="5"/>
                      </a:lnTo>
                      <a:lnTo>
                        <a:pt x="46" y="1"/>
                      </a:lnTo>
                      <a:lnTo>
                        <a:pt x="44" y="0"/>
                      </a:lnTo>
                      <a:lnTo>
                        <a:pt x="42"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8" name="Freeform 929">
                  <a:extLst>
                    <a:ext uri="{FF2B5EF4-FFF2-40B4-BE49-F238E27FC236}">
                      <a16:creationId xmlns:a16="http://schemas.microsoft.com/office/drawing/2014/main" id="{AC0B975D-5200-4C91-8A36-3B53AC4F05C9}"/>
                    </a:ext>
                  </a:extLst>
                </p:cNvPr>
                <p:cNvSpPr>
                  <a:spLocks/>
                </p:cNvSpPr>
                <p:nvPr/>
              </p:nvSpPr>
              <p:spPr bwMode="gray">
                <a:xfrm>
                  <a:off x="8888520" y="5177657"/>
                  <a:ext cx="122899" cy="100227"/>
                </a:xfrm>
                <a:custGeom>
                  <a:avLst/>
                  <a:gdLst>
                    <a:gd name="T0" fmla="*/ 8 w 38"/>
                    <a:gd name="T1" fmla="*/ 31 h 31"/>
                    <a:gd name="T2" fmla="*/ 3 w 38"/>
                    <a:gd name="T3" fmla="*/ 26 h 31"/>
                    <a:gd name="T4" fmla="*/ 1 w 38"/>
                    <a:gd name="T5" fmla="*/ 21 h 31"/>
                    <a:gd name="T6" fmla="*/ 0 w 38"/>
                    <a:gd name="T7" fmla="*/ 16 h 31"/>
                    <a:gd name="T8" fmla="*/ 2 w 38"/>
                    <a:gd name="T9" fmla="*/ 5 h 31"/>
                    <a:gd name="T10" fmla="*/ 2 w 38"/>
                    <a:gd name="T11" fmla="*/ 6 h 31"/>
                    <a:gd name="T12" fmla="*/ 3 w 38"/>
                    <a:gd name="T13" fmla="*/ 6 h 31"/>
                    <a:gd name="T14" fmla="*/ 5 w 38"/>
                    <a:gd name="T15" fmla="*/ 5 h 31"/>
                    <a:gd name="T16" fmla="*/ 5 w 38"/>
                    <a:gd name="T17" fmla="*/ 3 h 31"/>
                    <a:gd name="T18" fmla="*/ 10 w 38"/>
                    <a:gd name="T19" fmla="*/ 1 h 31"/>
                    <a:gd name="T20" fmla="*/ 10 w 38"/>
                    <a:gd name="T21" fmla="*/ 1 h 31"/>
                    <a:gd name="T22" fmla="*/ 12 w 38"/>
                    <a:gd name="T23" fmla="*/ 3 h 31"/>
                    <a:gd name="T24" fmla="*/ 13 w 38"/>
                    <a:gd name="T25" fmla="*/ 3 h 31"/>
                    <a:gd name="T26" fmla="*/ 13 w 38"/>
                    <a:gd name="T27" fmla="*/ 2 h 31"/>
                    <a:gd name="T28" fmla="*/ 15 w 38"/>
                    <a:gd name="T29" fmla="*/ 1 h 31"/>
                    <a:gd name="T30" fmla="*/ 20 w 38"/>
                    <a:gd name="T31" fmla="*/ 1 h 31"/>
                    <a:gd name="T32" fmla="*/ 21 w 38"/>
                    <a:gd name="T33" fmla="*/ 0 h 31"/>
                    <a:gd name="T34" fmla="*/ 25 w 38"/>
                    <a:gd name="T35" fmla="*/ 1 h 31"/>
                    <a:gd name="T36" fmla="*/ 28 w 38"/>
                    <a:gd name="T37" fmla="*/ 1 h 31"/>
                    <a:gd name="T38" fmla="*/ 30 w 38"/>
                    <a:gd name="T39" fmla="*/ 1 h 31"/>
                    <a:gd name="T40" fmla="*/ 37 w 38"/>
                    <a:gd name="T41" fmla="*/ 7 h 31"/>
                    <a:gd name="T42" fmla="*/ 38 w 38"/>
                    <a:gd name="T43" fmla="*/ 16 h 31"/>
                    <a:gd name="T44" fmla="*/ 38 w 38"/>
                    <a:gd name="T45" fmla="*/ 21 h 31"/>
                    <a:gd name="T46" fmla="*/ 37 w 38"/>
                    <a:gd name="T47" fmla="*/ 21 h 31"/>
                    <a:gd name="T48" fmla="*/ 33 w 38"/>
                    <a:gd name="T49" fmla="*/ 25 h 31"/>
                    <a:gd name="T50" fmla="*/ 27 w 38"/>
                    <a:gd name="T51" fmla="*/ 25 h 31"/>
                    <a:gd name="T52" fmla="*/ 22 w 38"/>
                    <a:gd name="T53" fmla="*/ 27 h 31"/>
                    <a:gd name="T54" fmla="*/ 18 w 38"/>
                    <a:gd name="T55" fmla="*/ 30 h 31"/>
                    <a:gd name="T56" fmla="*/ 8 w 38"/>
                    <a:gd name="T5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1">
                      <a:moveTo>
                        <a:pt x="8" y="31"/>
                      </a:moveTo>
                      <a:lnTo>
                        <a:pt x="3" y="26"/>
                      </a:lnTo>
                      <a:lnTo>
                        <a:pt x="1" y="21"/>
                      </a:lnTo>
                      <a:lnTo>
                        <a:pt x="0" y="16"/>
                      </a:lnTo>
                      <a:lnTo>
                        <a:pt x="2" y="5"/>
                      </a:lnTo>
                      <a:lnTo>
                        <a:pt x="2" y="6"/>
                      </a:lnTo>
                      <a:lnTo>
                        <a:pt x="3" y="6"/>
                      </a:lnTo>
                      <a:lnTo>
                        <a:pt x="5" y="5"/>
                      </a:lnTo>
                      <a:lnTo>
                        <a:pt x="5" y="3"/>
                      </a:lnTo>
                      <a:lnTo>
                        <a:pt x="10" y="1"/>
                      </a:lnTo>
                      <a:lnTo>
                        <a:pt x="10" y="1"/>
                      </a:lnTo>
                      <a:lnTo>
                        <a:pt x="12" y="3"/>
                      </a:lnTo>
                      <a:lnTo>
                        <a:pt x="13" y="3"/>
                      </a:lnTo>
                      <a:lnTo>
                        <a:pt x="13" y="2"/>
                      </a:lnTo>
                      <a:lnTo>
                        <a:pt x="15" y="1"/>
                      </a:lnTo>
                      <a:lnTo>
                        <a:pt x="20" y="1"/>
                      </a:lnTo>
                      <a:lnTo>
                        <a:pt x="21" y="0"/>
                      </a:lnTo>
                      <a:lnTo>
                        <a:pt x="25" y="1"/>
                      </a:lnTo>
                      <a:lnTo>
                        <a:pt x="28" y="1"/>
                      </a:lnTo>
                      <a:lnTo>
                        <a:pt x="30" y="1"/>
                      </a:lnTo>
                      <a:lnTo>
                        <a:pt x="37" y="7"/>
                      </a:lnTo>
                      <a:lnTo>
                        <a:pt x="38" y="16"/>
                      </a:lnTo>
                      <a:lnTo>
                        <a:pt x="38" y="21"/>
                      </a:lnTo>
                      <a:lnTo>
                        <a:pt x="37" y="21"/>
                      </a:lnTo>
                      <a:lnTo>
                        <a:pt x="33" y="25"/>
                      </a:lnTo>
                      <a:lnTo>
                        <a:pt x="27" y="25"/>
                      </a:lnTo>
                      <a:lnTo>
                        <a:pt x="22" y="27"/>
                      </a:lnTo>
                      <a:lnTo>
                        <a:pt x="18" y="30"/>
                      </a:lnTo>
                      <a:lnTo>
                        <a:pt x="8" y="3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9" name="Freeform 934">
                  <a:extLst>
                    <a:ext uri="{FF2B5EF4-FFF2-40B4-BE49-F238E27FC236}">
                      <a16:creationId xmlns:a16="http://schemas.microsoft.com/office/drawing/2014/main" id="{4497BA98-7FB7-4391-B1DA-E1EB05B1A2E5}"/>
                    </a:ext>
                  </a:extLst>
                </p:cNvPr>
                <p:cNvSpPr>
                  <a:spLocks/>
                </p:cNvSpPr>
                <p:nvPr/>
              </p:nvSpPr>
              <p:spPr bwMode="gray">
                <a:xfrm>
                  <a:off x="8869113" y="4747647"/>
                  <a:ext cx="491595" cy="339481"/>
                </a:xfrm>
                <a:custGeom>
                  <a:avLst/>
                  <a:gdLst>
                    <a:gd name="T0" fmla="*/ 130 w 152"/>
                    <a:gd name="T1" fmla="*/ 103 h 105"/>
                    <a:gd name="T2" fmla="*/ 116 w 152"/>
                    <a:gd name="T3" fmla="*/ 97 h 105"/>
                    <a:gd name="T4" fmla="*/ 108 w 152"/>
                    <a:gd name="T5" fmla="*/ 95 h 105"/>
                    <a:gd name="T6" fmla="*/ 95 w 152"/>
                    <a:gd name="T7" fmla="*/ 100 h 105"/>
                    <a:gd name="T8" fmla="*/ 85 w 152"/>
                    <a:gd name="T9" fmla="*/ 105 h 105"/>
                    <a:gd name="T10" fmla="*/ 60 w 152"/>
                    <a:gd name="T11" fmla="*/ 103 h 105"/>
                    <a:gd name="T12" fmla="*/ 46 w 152"/>
                    <a:gd name="T13" fmla="*/ 102 h 105"/>
                    <a:gd name="T14" fmla="*/ 45 w 152"/>
                    <a:gd name="T15" fmla="*/ 95 h 105"/>
                    <a:gd name="T16" fmla="*/ 38 w 152"/>
                    <a:gd name="T17" fmla="*/ 93 h 105"/>
                    <a:gd name="T18" fmla="*/ 39 w 152"/>
                    <a:gd name="T19" fmla="*/ 85 h 105"/>
                    <a:gd name="T20" fmla="*/ 34 w 152"/>
                    <a:gd name="T21" fmla="*/ 84 h 105"/>
                    <a:gd name="T22" fmla="*/ 21 w 152"/>
                    <a:gd name="T23" fmla="*/ 78 h 105"/>
                    <a:gd name="T24" fmla="*/ 20 w 152"/>
                    <a:gd name="T25" fmla="*/ 71 h 105"/>
                    <a:gd name="T26" fmla="*/ 15 w 152"/>
                    <a:gd name="T27" fmla="*/ 68 h 105"/>
                    <a:gd name="T28" fmla="*/ 11 w 152"/>
                    <a:gd name="T29" fmla="*/ 59 h 105"/>
                    <a:gd name="T30" fmla="*/ 6 w 152"/>
                    <a:gd name="T31" fmla="*/ 52 h 105"/>
                    <a:gd name="T32" fmla="*/ 0 w 152"/>
                    <a:gd name="T33" fmla="*/ 50 h 105"/>
                    <a:gd name="T34" fmla="*/ 11 w 152"/>
                    <a:gd name="T35" fmla="*/ 47 h 105"/>
                    <a:gd name="T36" fmla="*/ 17 w 152"/>
                    <a:gd name="T37" fmla="*/ 39 h 105"/>
                    <a:gd name="T38" fmla="*/ 22 w 152"/>
                    <a:gd name="T39" fmla="*/ 32 h 105"/>
                    <a:gd name="T40" fmla="*/ 26 w 152"/>
                    <a:gd name="T41" fmla="*/ 24 h 105"/>
                    <a:gd name="T42" fmla="*/ 29 w 152"/>
                    <a:gd name="T43" fmla="*/ 18 h 105"/>
                    <a:gd name="T44" fmla="*/ 32 w 152"/>
                    <a:gd name="T45" fmla="*/ 13 h 105"/>
                    <a:gd name="T46" fmla="*/ 39 w 152"/>
                    <a:gd name="T47" fmla="*/ 11 h 105"/>
                    <a:gd name="T48" fmla="*/ 42 w 152"/>
                    <a:gd name="T49" fmla="*/ 7 h 105"/>
                    <a:gd name="T50" fmla="*/ 49 w 152"/>
                    <a:gd name="T51" fmla="*/ 6 h 105"/>
                    <a:gd name="T52" fmla="*/ 61 w 152"/>
                    <a:gd name="T53" fmla="*/ 8 h 105"/>
                    <a:gd name="T54" fmla="*/ 70 w 152"/>
                    <a:gd name="T55" fmla="*/ 6 h 105"/>
                    <a:gd name="T56" fmla="*/ 76 w 152"/>
                    <a:gd name="T57" fmla="*/ 11 h 105"/>
                    <a:gd name="T58" fmla="*/ 85 w 152"/>
                    <a:gd name="T59" fmla="*/ 6 h 105"/>
                    <a:gd name="T60" fmla="*/ 100 w 152"/>
                    <a:gd name="T61" fmla="*/ 0 h 105"/>
                    <a:gd name="T62" fmla="*/ 104 w 152"/>
                    <a:gd name="T63" fmla="*/ 0 h 105"/>
                    <a:gd name="T64" fmla="*/ 112 w 152"/>
                    <a:gd name="T65" fmla="*/ 7 h 105"/>
                    <a:gd name="T66" fmla="*/ 115 w 152"/>
                    <a:gd name="T67" fmla="*/ 16 h 105"/>
                    <a:gd name="T68" fmla="*/ 123 w 152"/>
                    <a:gd name="T69" fmla="*/ 28 h 105"/>
                    <a:gd name="T70" fmla="*/ 127 w 152"/>
                    <a:gd name="T71" fmla="*/ 42 h 105"/>
                    <a:gd name="T72" fmla="*/ 127 w 152"/>
                    <a:gd name="T73" fmla="*/ 52 h 105"/>
                    <a:gd name="T74" fmla="*/ 128 w 152"/>
                    <a:gd name="T75" fmla="*/ 59 h 105"/>
                    <a:gd name="T76" fmla="*/ 128 w 152"/>
                    <a:gd name="T77" fmla="*/ 65 h 105"/>
                    <a:gd name="T78" fmla="*/ 134 w 152"/>
                    <a:gd name="T79" fmla="*/ 69 h 105"/>
                    <a:gd name="T80" fmla="*/ 140 w 152"/>
                    <a:gd name="T81" fmla="*/ 67 h 105"/>
                    <a:gd name="T82" fmla="*/ 147 w 152"/>
                    <a:gd name="T83" fmla="*/ 65 h 105"/>
                    <a:gd name="T84" fmla="*/ 151 w 152"/>
                    <a:gd name="T85" fmla="*/ 66 h 105"/>
                    <a:gd name="T86" fmla="*/ 151 w 152"/>
                    <a:gd name="T87" fmla="*/ 73 h 105"/>
                    <a:gd name="T88" fmla="*/ 150 w 152"/>
                    <a:gd name="T89" fmla="*/ 78 h 105"/>
                    <a:gd name="T90" fmla="*/ 146 w 152"/>
                    <a:gd name="T91" fmla="*/ 80 h 105"/>
                    <a:gd name="T92" fmla="*/ 141 w 152"/>
                    <a:gd name="T93" fmla="*/ 85 h 105"/>
                    <a:gd name="T94" fmla="*/ 138 w 152"/>
                    <a:gd name="T95" fmla="*/ 85 h 105"/>
                    <a:gd name="T96" fmla="*/ 141 w 152"/>
                    <a:gd name="T97" fmla="*/ 80 h 105"/>
                    <a:gd name="T98" fmla="*/ 139 w 152"/>
                    <a:gd name="T99" fmla="*/ 76 h 105"/>
                    <a:gd name="T100" fmla="*/ 137 w 152"/>
                    <a:gd name="T101" fmla="*/ 86 h 105"/>
                    <a:gd name="T102" fmla="*/ 135 w 152"/>
                    <a:gd name="T103" fmla="*/ 91 h 105"/>
                    <a:gd name="T104" fmla="*/ 135 w 152"/>
                    <a:gd name="T105" fmla="*/ 9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2" h="105">
                      <a:moveTo>
                        <a:pt x="135" y="102"/>
                      </a:moveTo>
                      <a:lnTo>
                        <a:pt x="130" y="103"/>
                      </a:lnTo>
                      <a:lnTo>
                        <a:pt x="124" y="99"/>
                      </a:lnTo>
                      <a:lnTo>
                        <a:pt x="116" y="97"/>
                      </a:lnTo>
                      <a:lnTo>
                        <a:pt x="114" y="95"/>
                      </a:lnTo>
                      <a:lnTo>
                        <a:pt x="108" y="95"/>
                      </a:lnTo>
                      <a:lnTo>
                        <a:pt x="101" y="97"/>
                      </a:lnTo>
                      <a:lnTo>
                        <a:pt x="95" y="100"/>
                      </a:lnTo>
                      <a:lnTo>
                        <a:pt x="89" y="103"/>
                      </a:lnTo>
                      <a:lnTo>
                        <a:pt x="85" y="105"/>
                      </a:lnTo>
                      <a:lnTo>
                        <a:pt x="72" y="103"/>
                      </a:lnTo>
                      <a:lnTo>
                        <a:pt x="60" y="103"/>
                      </a:lnTo>
                      <a:lnTo>
                        <a:pt x="50" y="102"/>
                      </a:lnTo>
                      <a:lnTo>
                        <a:pt x="46" y="102"/>
                      </a:lnTo>
                      <a:lnTo>
                        <a:pt x="43" y="99"/>
                      </a:lnTo>
                      <a:lnTo>
                        <a:pt x="45" y="95"/>
                      </a:lnTo>
                      <a:lnTo>
                        <a:pt x="41" y="94"/>
                      </a:lnTo>
                      <a:lnTo>
                        <a:pt x="38" y="93"/>
                      </a:lnTo>
                      <a:lnTo>
                        <a:pt x="36" y="88"/>
                      </a:lnTo>
                      <a:lnTo>
                        <a:pt x="39" y="85"/>
                      </a:lnTo>
                      <a:lnTo>
                        <a:pt x="37" y="82"/>
                      </a:lnTo>
                      <a:lnTo>
                        <a:pt x="34" y="84"/>
                      </a:lnTo>
                      <a:lnTo>
                        <a:pt x="25" y="81"/>
                      </a:lnTo>
                      <a:lnTo>
                        <a:pt x="21" y="78"/>
                      </a:lnTo>
                      <a:lnTo>
                        <a:pt x="21" y="73"/>
                      </a:lnTo>
                      <a:lnTo>
                        <a:pt x="20" y="71"/>
                      </a:lnTo>
                      <a:lnTo>
                        <a:pt x="18" y="69"/>
                      </a:lnTo>
                      <a:lnTo>
                        <a:pt x="15" y="68"/>
                      </a:lnTo>
                      <a:lnTo>
                        <a:pt x="12" y="65"/>
                      </a:lnTo>
                      <a:lnTo>
                        <a:pt x="11" y="59"/>
                      </a:lnTo>
                      <a:lnTo>
                        <a:pt x="9" y="56"/>
                      </a:lnTo>
                      <a:lnTo>
                        <a:pt x="6" y="52"/>
                      </a:lnTo>
                      <a:lnTo>
                        <a:pt x="2" y="51"/>
                      </a:lnTo>
                      <a:lnTo>
                        <a:pt x="0" y="50"/>
                      </a:lnTo>
                      <a:lnTo>
                        <a:pt x="2" y="50"/>
                      </a:lnTo>
                      <a:lnTo>
                        <a:pt x="11" y="47"/>
                      </a:lnTo>
                      <a:lnTo>
                        <a:pt x="15" y="45"/>
                      </a:lnTo>
                      <a:lnTo>
                        <a:pt x="17" y="39"/>
                      </a:lnTo>
                      <a:lnTo>
                        <a:pt x="20" y="37"/>
                      </a:lnTo>
                      <a:lnTo>
                        <a:pt x="22" y="32"/>
                      </a:lnTo>
                      <a:lnTo>
                        <a:pt x="23" y="28"/>
                      </a:lnTo>
                      <a:lnTo>
                        <a:pt x="26" y="24"/>
                      </a:lnTo>
                      <a:lnTo>
                        <a:pt x="28" y="21"/>
                      </a:lnTo>
                      <a:lnTo>
                        <a:pt x="29" y="18"/>
                      </a:lnTo>
                      <a:lnTo>
                        <a:pt x="29" y="16"/>
                      </a:lnTo>
                      <a:lnTo>
                        <a:pt x="32" y="13"/>
                      </a:lnTo>
                      <a:lnTo>
                        <a:pt x="37" y="11"/>
                      </a:lnTo>
                      <a:lnTo>
                        <a:pt x="39" y="11"/>
                      </a:lnTo>
                      <a:lnTo>
                        <a:pt x="41" y="9"/>
                      </a:lnTo>
                      <a:lnTo>
                        <a:pt x="42" y="7"/>
                      </a:lnTo>
                      <a:lnTo>
                        <a:pt x="44" y="6"/>
                      </a:lnTo>
                      <a:lnTo>
                        <a:pt x="49" y="6"/>
                      </a:lnTo>
                      <a:lnTo>
                        <a:pt x="54" y="7"/>
                      </a:lnTo>
                      <a:lnTo>
                        <a:pt x="61" y="8"/>
                      </a:lnTo>
                      <a:lnTo>
                        <a:pt x="65" y="7"/>
                      </a:lnTo>
                      <a:lnTo>
                        <a:pt x="70" y="6"/>
                      </a:lnTo>
                      <a:lnTo>
                        <a:pt x="73" y="9"/>
                      </a:lnTo>
                      <a:lnTo>
                        <a:pt x="76" y="11"/>
                      </a:lnTo>
                      <a:lnTo>
                        <a:pt x="81" y="7"/>
                      </a:lnTo>
                      <a:lnTo>
                        <a:pt x="85" y="6"/>
                      </a:lnTo>
                      <a:lnTo>
                        <a:pt x="90" y="6"/>
                      </a:lnTo>
                      <a:lnTo>
                        <a:pt x="100" y="0"/>
                      </a:lnTo>
                      <a:lnTo>
                        <a:pt x="102" y="0"/>
                      </a:lnTo>
                      <a:lnTo>
                        <a:pt x="104" y="0"/>
                      </a:lnTo>
                      <a:lnTo>
                        <a:pt x="108" y="3"/>
                      </a:lnTo>
                      <a:lnTo>
                        <a:pt x="112" y="7"/>
                      </a:lnTo>
                      <a:lnTo>
                        <a:pt x="114" y="11"/>
                      </a:lnTo>
                      <a:lnTo>
                        <a:pt x="115" y="16"/>
                      </a:lnTo>
                      <a:lnTo>
                        <a:pt x="119" y="22"/>
                      </a:lnTo>
                      <a:lnTo>
                        <a:pt x="123" y="28"/>
                      </a:lnTo>
                      <a:lnTo>
                        <a:pt x="126" y="34"/>
                      </a:lnTo>
                      <a:lnTo>
                        <a:pt x="127" y="42"/>
                      </a:lnTo>
                      <a:lnTo>
                        <a:pt x="127" y="47"/>
                      </a:lnTo>
                      <a:lnTo>
                        <a:pt x="127" y="52"/>
                      </a:lnTo>
                      <a:lnTo>
                        <a:pt x="127" y="56"/>
                      </a:lnTo>
                      <a:lnTo>
                        <a:pt x="128" y="59"/>
                      </a:lnTo>
                      <a:lnTo>
                        <a:pt x="128" y="64"/>
                      </a:lnTo>
                      <a:lnTo>
                        <a:pt x="128" y="65"/>
                      </a:lnTo>
                      <a:lnTo>
                        <a:pt x="130" y="64"/>
                      </a:lnTo>
                      <a:lnTo>
                        <a:pt x="134" y="69"/>
                      </a:lnTo>
                      <a:lnTo>
                        <a:pt x="137" y="69"/>
                      </a:lnTo>
                      <a:lnTo>
                        <a:pt x="140" y="67"/>
                      </a:lnTo>
                      <a:lnTo>
                        <a:pt x="144" y="66"/>
                      </a:lnTo>
                      <a:lnTo>
                        <a:pt x="147" y="65"/>
                      </a:lnTo>
                      <a:lnTo>
                        <a:pt x="149" y="65"/>
                      </a:lnTo>
                      <a:lnTo>
                        <a:pt x="151" y="66"/>
                      </a:lnTo>
                      <a:lnTo>
                        <a:pt x="152" y="68"/>
                      </a:lnTo>
                      <a:lnTo>
                        <a:pt x="151" y="73"/>
                      </a:lnTo>
                      <a:lnTo>
                        <a:pt x="151" y="76"/>
                      </a:lnTo>
                      <a:lnTo>
                        <a:pt x="150" y="78"/>
                      </a:lnTo>
                      <a:lnTo>
                        <a:pt x="149" y="80"/>
                      </a:lnTo>
                      <a:lnTo>
                        <a:pt x="146" y="80"/>
                      </a:lnTo>
                      <a:lnTo>
                        <a:pt x="143" y="82"/>
                      </a:lnTo>
                      <a:lnTo>
                        <a:pt x="141" y="85"/>
                      </a:lnTo>
                      <a:lnTo>
                        <a:pt x="138" y="87"/>
                      </a:lnTo>
                      <a:lnTo>
                        <a:pt x="138" y="85"/>
                      </a:lnTo>
                      <a:lnTo>
                        <a:pt x="140" y="84"/>
                      </a:lnTo>
                      <a:lnTo>
                        <a:pt x="141" y="80"/>
                      </a:lnTo>
                      <a:lnTo>
                        <a:pt x="141" y="76"/>
                      </a:lnTo>
                      <a:lnTo>
                        <a:pt x="139" y="76"/>
                      </a:lnTo>
                      <a:lnTo>
                        <a:pt x="138" y="82"/>
                      </a:lnTo>
                      <a:lnTo>
                        <a:pt x="137" y="86"/>
                      </a:lnTo>
                      <a:lnTo>
                        <a:pt x="136" y="89"/>
                      </a:lnTo>
                      <a:lnTo>
                        <a:pt x="135" y="91"/>
                      </a:lnTo>
                      <a:lnTo>
                        <a:pt x="135" y="97"/>
                      </a:lnTo>
                      <a:lnTo>
                        <a:pt x="135" y="99"/>
                      </a:lnTo>
                      <a:lnTo>
                        <a:pt x="135" y="10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0" name="Gruppieren 1449">
                  <a:extLst>
                    <a:ext uri="{FF2B5EF4-FFF2-40B4-BE49-F238E27FC236}">
                      <a16:creationId xmlns:a16="http://schemas.microsoft.com/office/drawing/2014/main" id="{5AF67D4C-F57B-471C-B926-AE3C3A0F0090}"/>
                    </a:ext>
                  </a:extLst>
                </p:cNvPr>
                <p:cNvGrpSpPr/>
                <p:nvPr/>
              </p:nvGrpSpPr>
              <p:grpSpPr>
                <a:xfrm>
                  <a:off x="8956438" y="3806795"/>
                  <a:ext cx="67918" cy="109926"/>
                  <a:chOff x="8956438" y="3806795"/>
                  <a:chExt cx="67918" cy="109926"/>
                </a:xfrm>
                <a:grpFill/>
              </p:grpSpPr>
              <p:sp>
                <p:nvSpPr>
                  <p:cNvPr id="1393" name="Freeform 935">
                    <a:extLst>
                      <a:ext uri="{FF2B5EF4-FFF2-40B4-BE49-F238E27FC236}">
                        <a16:creationId xmlns:a16="http://schemas.microsoft.com/office/drawing/2014/main" id="{1823CA64-7C75-4F65-BDFE-0D1F6A3EA12D}"/>
                      </a:ext>
                    </a:extLst>
                  </p:cNvPr>
                  <p:cNvSpPr>
                    <a:spLocks/>
                  </p:cNvSpPr>
                  <p:nvPr/>
                </p:nvSpPr>
                <p:spPr bwMode="gray">
                  <a:xfrm>
                    <a:off x="8956438" y="3852058"/>
                    <a:ext cx="67918" cy="64663"/>
                  </a:xfrm>
                  <a:custGeom>
                    <a:avLst/>
                    <a:gdLst>
                      <a:gd name="T0" fmla="*/ 17 w 21"/>
                      <a:gd name="T1" fmla="*/ 0 h 20"/>
                      <a:gd name="T2" fmla="*/ 16 w 21"/>
                      <a:gd name="T3" fmla="*/ 0 h 20"/>
                      <a:gd name="T4" fmla="*/ 11 w 21"/>
                      <a:gd name="T5" fmla="*/ 1 h 20"/>
                      <a:gd name="T6" fmla="*/ 7 w 21"/>
                      <a:gd name="T7" fmla="*/ 0 h 20"/>
                      <a:gd name="T8" fmla="*/ 6 w 21"/>
                      <a:gd name="T9" fmla="*/ 4 h 20"/>
                      <a:gd name="T10" fmla="*/ 4 w 21"/>
                      <a:gd name="T11" fmla="*/ 3 h 20"/>
                      <a:gd name="T12" fmla="*/ 2 w 21"/>
                      <a:gd name="T13" fmla="*/ 4 h 20"/>
                      <a:gd name="T14" fmla="*/ 0 w 21"/>
                      <a:gd name="T15" fmla="*/ 3 h 20"/>
                      <a:gd name="T16" fmla="*/ 0 w 21"/>
                      <a:gd name="T17" fmla="*/ 10 h 20"/>
                      <a:gd name="T18" fmla="*/ 2 w 21"/>
                      <a:gd name="T19" fmla="*/ 12 h 20"/>
                      <a:gd name="T20" fmla="*/ 3 w 21"/>
                      <a:gd name="T21" fmla="*/ 13 h 20"/>
                      <a:gd name="T22" fmla="*/ 3 w 21"/>
                      <a:gd name="T23" fmla="*/ 16 h 20"/>
                      <a:gd name="T24" fmla="*/ 2 w 21"/>
                      <a:gd name="T25" fmla="*/ 18 h 20"/>
                      <a:gd name="T26" fmla="*/ 2 w 21"/>
                      <a:gd name="T27" fmla="*/ 20 h 20"/>
                      <a:gd name="T28" fmla="*/ 4 w 21"/>
                      <a:gd name="T29" fmla="*/ 17 h 20"/>
                      <a:gd name="T30" fmla="*/ 6 w 21"/>
                      <a:gd name="T31" fmla="*/ 13 h 20"/>
                      <a:gd name="T32" fmla="*/ 7 w 21"/>
                      <a:gd name="T33" fmla="*/ 10 h 20"/>
                      <a:gd name="T34" fmla="*/ 11 w 21"/>
                      <a:gd name="T35" fmla="*/ 11 h 20"/>
                      <a:gd name="T36" fmla="*/ 12 w 21"/>
                      <a:gd name="T37" fmla="*/ 11 h 20"/>
                      <a:gd name="T38" fmla="*/ 14 w 21"/>
                      <a:gd name="T39" fmla="*/ 10 h 20"/>
                      <a:gd name="T40" fmla="*/ 15 w 21"/>
                      <a:gd name="T41" fmla="*/ 8 h 20"/>
                      <a:gd name="T42" fmla="*/ 17 w 21"/>
                      <a:gd name="T43" fmla="*/ 7 h 20"/>
                      <a:gd name="T44" fmla="*/ 19 w 21"/>
                      <a:gd name="T45" fmla="*/ 5 h 20"/>
                      <a:gd name="T46" fmla="*/ 21 w 21"/>
                      <a:gd name="T47" fmla="*/ 5 h 20"/>
                      <a:gd name="T48" fmla="*/ 21 w 21"/>
                      <a:gd name="T49" fmla="*/ 4 h 20"/>
                      <a:gd name="T50" fmla="*/ 19 w 21"/>
                      <a:gd name="T51" fmla="*/ 1 h 20"/>
                      <a:gd name="T52" fmla="*/ 17 w 21"/>
                      <a:gd name="T53" fmla="*/ 1 h 20"/>
                      <a:gd name="T54" fmla="*/ 17 w 21"/>
                      <a:gd name="T5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 h="20">
                        <a:moveTo>
                          <a:pt x="17" y="0"/>
                        </a:moveTo>
                        <a:lnTo>
                          <a:pt x="16" y="0"/>
                        </a:lnTo>
                        <a:lnTo>
                          <a:pt x="11" y="1"/>
                        </a:lnTo>
                        <a:lnTo>
                          <a:pt x="7" y="0"/>
                        </a:lnTo>
                        <a:lnTo>
                          <a:pt x="6" y="4"/>
                        </a:lnTo>
                        <a:lnTo>
                          <a:pt x="4" y="3"/>
                        </a:lnTo>
                        <a:lnTo>
                          <a:pt x="2" y="4"/>
                        </a:lnTo>
                        <a:lnTo>
                          <a:pt x="0" y="3"/>
                        </a:lnTo>
                        <a:lnTo>
                          <a:pt x="0" y="10"/>
                        </a:lnTo>
                        <a:lnTo>
                          <a:pt x="2" y="12"/>
                        </a:lnTo>
                        <a:lnTo>
                          <a:pt x="3" y="13"/>
                        </a:lnTo>
                        <a:lnTo>
                          <a:pt x="3" y="16"/>
                        </a:lnTo>
                        <a:lnTo>
                          <a:pt x="2" y="18"/>
                        </a:lnTo>
                        <a:lnTo>
                          <a:pt x="2" y="20"/>
                        </a:lnTo>
                        <a:lnTo>
                          <a:pt x="4" y="17"/>
                        </a:lnTo>
                        <a:lnTo>
                          <a:pt x="6" y="13"/>
                        </a:lnTo>
                        <a:lnTo>
                          <a:pt x="7" y="10"/>
                        </a:lnTo>
                        <a:lnTo>
                          <a:pt x="11" y="11"/>
                        </a:lnTo>
                        <a:lnTo>
                          <a:pt x="12" y="11"/>
                        </a:lnTo>
                        <a:lnTo>
                          <a:pt x="14" y="10"/>
                        </a:lnTo>
                        <a:lnTo>
                          <a:pt x="15" y="8"/>
                        </a:lnTo>
                        <a:lnTo>
                          <a:pt x="17" y="7"/>
                        </a:lnTo>
                        <a:lnTo>
                          <a:pt x="19" y="5"/>
                        </a:lnTo>
                        <a:lnTo>
                          <a:pt x="21" y="5"/>
                        </a:lnTo>
                        <a:lnTo>
                          <a:pt x="21" y="4"/>
                        </a:lnTo>
                        <a:lnTo>
                          <a:pt x="19" y="1"/>
                        </a:lnTo>
                        <a:lnTo>
                          <a:pt x="17" y="1"/>
                        </a:lnTo>
                        <a:lnTo>
                          <a:pt x="17"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4" name="Freeform 936">
                    <a:extLst>
                      <a:ext uri="{FF2B5EF4-FFF2-40B4-BE49-F238E27FC236}">
                        <a16:creationId xmlns:a16="http://schemas.microsoft.com/office/drawing/2014/main" id="{0D386BEC-7757-46FB-978C-02AA392D4383}"/>
                      </a:ext>
                    </a:extLst>
                  </p:cNvPr>
                  <p:cNvSpPr>
                    <a:spLocks/>
                  </p:cNvSpPr>
                  <p:nvPr/>
                </p:nvSpPr>
                <p:spPr bwMode="gray">
                  <a:xfrm>
                    <a:off x="8962907" y="3806795"/>
                    <a:ext cx="48511" cy="35564"/>
                  </a:xfrm>
                  <a:custGeom>
                    <a:avLst/>
                    <a:gdLst>
                      <a:gd name="T0" fmla="*/ 5 w 15"/>
                      <a:gd name="T1" fmla="*/ 4 h 11"/>
                      <a:gd name="T2" fmla="*/ 1 w 15"/>
                      <a:gd name="T3" fmla="*/ 5 h 11"/>
                      <a:gd name="T4" fmla="*/ 0 w 15"/>
                      <a:gd name="T5" fmla="*/ 5 h 11"/>
                      <a:gd name="T6" fmla="*/ 1 w 15"/>
                      <a:gd name="T7" fmla="*/ 6 h 11"/>
                      <a:gd name="T8" fmla="*/ 4 w 15"/>
                      <a:gd name="T9" fmla="*/ 6 h 11"/>
                      <a:gd name="T10" fmla="*/ 5 w 15"/>
                      <a:gd name="T11" fmla="*/ 8 h 11"/>
                      <a:gd name="T12" fmla="*/ 6 w 15"/>
                      <a:gd name="T13" fmla="*/ 11 h 11"/>
                      <a:gd name="T14" fmla="*/ 9 w 15"/>
                      <a:gd name="T15" fmla="*/ 11 h 11"/>
                      <a:gd name="T16" fmla="*/ 10 w 15"/>
                      <a:gd name="T17" fmla="*/ 8 h 11"/>
                      <a:gd name="T18" fmla="*/ 15 w 15"/>
                      <a:gd name="T19" fmla="*/ 6 h 11"/>
                      <a:gd name="T20" fmla="*/ 15 w 15"/>
                      <a:gd name="T21" fmla="*/ 4 h 11"/>
                      <a:gd name="T22" fmla="*/ 13 w 15"/>
                      <a:gd name="T23" fmla="*/ 2 h 11"/>
                      <a:gd name="T24" fmla="*/ 12 w 15"/>
                      <a:gd name="T25" fmla="*/ 2 h 11"/>
                      <a:gd name="T26" fmla="*/ 10 w 15"/>
                      <a:gd name="T27" fmla="*/ 0 h 11"/>
                      <a:gd name="T28" fmla="*/ 9 w 15"/>
                      <a:gd name="T29" fmla="*/ 0 h 11"/>
                      <a:gd name="T30" fmla="*/ 7 w 15"/>
                      <a:gd name="T31" fmla="*/ 3 h 11"/>
                      <a:gd name="T32" fmla="*/ 5 w 15"/>
                      <a:gd name="T3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1">
                        <a:moveTo>
                          <a:pt x="5" y="4"/>
                        </a:moveTo>
                        <a:lnTo>
                          <a:pt x="1" y="5"/>
                        </a:lnTo>
                        <a:lnTo>
                          <a:pt x="0" y="5"/>
                        </a:lnTo>
                        <a:lnTo>
                          <a:pt x="1" y="6"/>
                        </a:lnTo>
                        <a:lnTo>
                          <a:pt x="4" y="6"/>
                        </a:lnTo>
                        <a:lnTo>
                          <a:pt x="5" y="8"/>
                        </a:lnTo>
                        <a:lnTo>
                          <a:pt x="6" y="11"/>
                        </a:lnTo>
                        <a:lnTo>
                          <a:pt x="9" y="11"/>
                        </a:lnTo>
                        <a:lnTo>
                          <a:pt x="10" y="8"/>
                        </a:lnTo>
                        <a:lnTo>
                          <a:pt x="15" y="6"/>
                        </a:lnTo>
                        <a:lnTo>
                          <a:pt x="15" y="4"/>
                        </a:lnTo>
                        <a:lnTo>
                          <a:pt x="13" y="2"/>
                        </a:lnTo>
                        <a:lnTo>
                          <a:pt x="12" y="2"/>
                        </a:lnTo>
                        <a:lnTo>
                          <a:pt x="10" y="0"/>
                        </a:lnTo>
                        <a:lnTo>
                          <a:pt x="9" y="0"/>
                        </a:lnTo>
                        <a:lnTo>
                          <a:pt x="7" y="3"/>
                        </a:lnTo>
                        <a:lnTo>
                          <a:pt x="5"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1" name="Freeform 937">
                  <a:extLst>
                    <a:ext uri="{FF2B5EF4-FFF2-40B4-BE49-F238E27FC236}">
                      <a16:creationId xmlns:a16="http://schemas.microsoft.com/office/drawing/2014/main" id="{CC4BD3FA-64F6-45B2-8050-6902CB1953FA}"/>
                    </a:ext>
                  </a:extLst>
                </p:cNvPr>
                <p:cNvSpPr>
                  <a:spLocks/>
                </p:cNvSpPr>
                <p:nvPr/>
              </p:nvSpPr>
              <p:spPr bwMode="gray">
                <a:xfrm>
                  <a:off x="9034063" y="3745366"/>
                  <a:ext cx="252267" cy="206922"/>
                </a:xfrm>
                <a:custGeom>
                  <a:avLst/>
                  <a:gdLst>
                    <a:gd name="T0" fmla="*/ 63 w 137"/>
                    <a:gd name="T1" fmla="*/ 0 h 113"/>
                    <a:gd name="T2" fmla="*/ 72 w 137"/>
                    <a:gd name="T3" fmla="*/ 3 h 113"/>
                    <a:gd name="T4" fmla="*/ 82 w 137"/>
                    <a:gd name="T5" fmla="*/ 7 h 113"/>
                    <a:gd name="T6" fmla="*/ 94 w 137"/>
                    <a:gd name="T7" fmla="*/ 11 h 113"/>
                    <a:gd name="T8" fmla="*/ 123 w 137"/>
                    <a:gd name="T9" fmla="*/ 14 h 113"/>
                    <a:gd name="T10" fmla="*/ 130 w 137"/>
                    <a:gd name="T11" fmla="*/ 8 h 113"/>
                    <a:gd name="T12" fmla="*/ 136 w 137"/>
                    <a:gd name="T13" fmla="*/ 12 h 113"/>
                    <a:gd name="T14" fmla="*/ 136 w 137"/>
                    <a:gd name="T15" fmla="*/ 20 h 113"/>
                    <a:gd name="T16" fmla="*/ 126 w 137"/>
                    <a:gd name="T17" fmla="*/ 33 h 113"/>
                    <a:gd name="T18" fmla="*/ 124 w 137"/>
                    <a:gd name="T19" fmla="*/ 47 h 113"/>
                    <a:gd name="T20" fmla="*/ 115 w 137"/>
                    <a:gd name="T21" fmla="*/ 79 h 113"/>
                    <a:gd name="T22" fmla="*/ 121 w 137"/>
                    <a:gd name="T23" fmla="*/ 83 h 113"/>
                    <a:gd name="T24" fmla="*/ 134 w 137"/>
                    <a:gd name="T25" fmla="*/ 91 h 113"/>
                    <a:gd name="T26" fmla="*/ 128 w 137"/>
                    <a:gd name="T27" fmla="*/ 99 h 113"/>
                    <a:gd name="T28" fmla="*/ 120 w 137"/>
                    <a:gd name="T29" fmla="*/ 90 h 113"/>
                    <a:gd name="T30" fmla="*/ 118 w 137"/>
                    <a:gd name="T31" fmla="*/ 101 h 113"/>
                    <a:gd name="T32" fmla="*/ 115 w 137"/>
                    <a:gd name="T33" fmla="*/ 113 h 113"/>
                    <a:gd name="T34" fmla="*/ 106 w 137"/>
                    <a:gd name="T35" fmla="*/ 110 h 113"/>
                    <a:gd name="T36" fmla="*/ 94 w 137"/>
                    <a:gd name="T37" fmla="*/ 113 h 113"/>
                    <a:gd name="T38" fmla="*/ 79 w 137"/>
                    <a:gd name="T39" fmla="*/ 103 h 113"/>
                    <a:gd name="T40" fmla="*/ 68 w 137"/>
                    <a:gd name="T41" fmla="*/ 95 h 113"/>
                    <a:gd name="T42" fmla="*/ 53 w 137"/>
                    <a:gd name="T43" fmla="*/ 88 h 113"/>
                    <a:gd name="T44" fmla="*/ 33 w 137"/>
                    <a:gd name="T45" fmla="*/ 95 h 113"/>
                    <a:gd name="T46" fmla="*/ 26 w 137"/>
                    <a:gd name="T47" fmla="*/ 98 h 113"/>
                    <a:gd name="T48" fmla="*/ 29 w 137"/>
                    <a:gd name="T49" fmla="*/ 79 h 113"/>
                    <a:gd name="T50" fmla="*/ 31 w 137"/>
                    <a:gd name="T51" fmla="*/ 71 h 113"/>
                    <a:gd name="T52" fmla="*/ 22 w 137"/>
                    <a:gd name="T53" fmla="*/ 74 h 113"/>
                    <a:gd name="T54" fmla="*/ 15 w 137"/>
                    <a:gd name="T55" fmla="*/ 72 h 113"/>
                    <a:gd name="T56" fmla="*/ 8 w 137"/>
                    <a:gd name="T57" fmla="*/ 71 h 113"/>
                    <a:gd name="T58" fmla="*/ 3 w 137"/>
                    <a:gd name="T59" fmla="*/ 61 h 113"/>
                    <a:gd name="T60" fmla="*/ 4 w 137"/>
                    <a:gd name="T61" fmla="*/ 51 h 113"/>
                    <a:gd name="T62" fmla="*/ 9 w 137"/>
                    <a:gd name="T63" fmla="*/ 48 h 113"/>
                    <a:gd name="T64" fmla="*/ 2 w 137"/>
                    <a:gd name="T65" fmla="*/ 41 h 113"/>
                    <a:gd name="T66" fmla="*/ 3 w 137"/>
                    <a:gd name="T67" fmla="*/ 36 h 113"/>
                    <a:gd name="T68" fmla="*/ 2 w 137"/>
                    <a:gd name="T69" fmla="*/ 26 h 113"/>
                    <a:gd name="T70" fmla="*/ 18 w 137"/>
                    <a:gd name="T71" fmla="*/ 19 h 113"/>
                    <a:gd name="T72" fmla="*/ 20 w 137"/>
                    <a:gd name="T73" fmla="*/ 16 h 113"/>
                    <a:gd name="T74" fmla="*/ 28 w 137"/>
                    <a:gd name="T75" fmla="*/ 11 h 113"/>
                    <a:gd name="T76" fmla="*/ 40 w 137"/>
                    <a:gd name="T77" fmla="*/ 7 h 113"/>
                    <a:gd name="T78" fmla="*/ 56 w 137"/>
                    <a:gd name="T79" fmla="*/ 9 h 113"/>
                    <a:gd name="T80" fmla="*/ 58 w 137"/>
                    <a:gd name="T81" fmla="*/ 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13">
                      <a:moveTo>
                        <a:pt x="62" y="3"/>
                      </a:moveTo>
                      <a:cubicBezTo>
                        <a:pt x="63" y="0"/>
                        <a:pt x="63" y="0"/>
                        <a:pt x="63" y="0"/>
                      </a:cubicBezTo>
                      <a:cubicBezTo>
                        <a:pt x="68" y="5"/>
                        <a:pt x="68" y="5"/>
                        <a:pt x="68" y="5"/>
                      </a:cubicBezTo>
                      <a:cubicBezTo>
                        <a:pt x="72" y="3"/>
                        <a:pt x="72" y="3"/>
                        <a:pt x="72" y="3"/>
                      </a:cubicBezTo>
                      <a:cubicBezTo>
                        <a:pt x="76" y="4"/>
                        <a:pt x="76" y="4"/>
                        <a:pt x="76" y="4"/>
                      </a:cubicBezTo>
                      <a:cubicBezTo>
                        <a:pt x="82" y="7"/>
                        <a:pt x="82" y="7"/>
                        <a:pt x="82" y="7"/>
                      </a:cubicBezTo>
                      <a:cubicBezTo>
                        <a:pt x="92" y="8"/>
                        <a:pt x="92" y="8"/>
                        <a:pt x="92" y="8"/>
                      </a:cubicBezTo>
                      <a:cubicBezTo>
                        <a:pt x="94" y="11"/>
                        <a:pt x="94" y="11"/>
                        <a:pt x="94" y="11"/>
                      </a:cubicBezTo>
                      <a:cubicBezTo>
                        <a:pt x="100" y="13"/>
                        <a:pt x="100" y="13"/>
                        <a:pt x="100" y="13"/>
                      </a:cubicBezTo>
                      <a:cubicBezTo>
                        <a:pt x="123" y="14"/>
                        <a:pt x="123" y="14"/>
                        <a:pt x="123" y="14"/>
                      </a:cubicBezTo>
                      <a:cubicBezTo>
                        <a:pt x="129" y="11"/>
                        <a:pt x="129" y="11"/>
                        <a:pt x="129" y="11"/>
                      </a:cubicBezTo>
                      <a:cubicBezTo>
                        <a:pt x="130" y="8"/>
                        <a:pt x="130" y="8"/>
                        <a:pt x="130" y="8"/>
                      </a:cubicBezTo>
                      <a:cubicBezTo>
                        <a:pt x="133" y="8"/>
                        <a:pt x="133" y="8"/>
                        <a:pt x="133" y="8"/>
                      </a:cubicBezTo>
                      <a:cubicBezTo>
                        <a:pt x="136" y="12"/>
                        <a:pt x="136" y="12"/>
                        <a:pt x="136" y="12"/>
                      </a:cubicBezTo>
                      <a:cubicBezTo>
                        <a:pt x="137" y="16"/>
                        <a:pt x="137" y="16"/>
                        <a:pt x="137" y="16"/>
                      </a:cubicBezTo>
                      <a:cubicBezTo>
                        <a:pt x="136" y="20"/>
                        <a:pt x="136" y="20"/>
                        <a:pt x="136" y="20"/>
                      </a:cubicBezTo>
                      <a:cubicBezTo>
                        <a:pt x="130" y="25"/>
                        <a:pt x="130" y="25"/>
                        <a:pt x="130" y="25"/>
                      </a:cubicBezTo>
                      <a:cubicBezTo>
                        <a:pt x="126" y="33"/>
                        <a:pt x="126" y="33"/>
                        <a:pt x="126" y="33"/>
                      </a:cubicBezTo>
                      <a:cubicBezTo>
                        <a:pt x="122" y="40"/>
                        <a:pt x="122" y="40"/>
                        <a:pt x="122" y="40"/>
                      </a:cubicBezTo>
                      <a:cubicBezTo>
                        <a:pt x="124" y="47"/>
                        <a:pt x="124" y="47"/>
                        <a:pt x="124" y="47"/>
                      </a:cubicBezTo>
                      <a:cubicBezTo>
                        <a:pt x="123" y="56"/>
                        <a:pt x="123" y="56"/>
                        <a:pt x="123" y="56"/>
                      </a:cubicBezTo>
                      <a:cubicBezTo>
                        <a:pt x="130" y="73"/>
                        <a:pt x="118" y="69"/>
                        <a:pt x="115" y="79"/>
                      </a:cubicBezTo>
                      <a:cubicBezTo>
                        <a:pt x="117" y="83"/>
                        <a:pt x="117" y="83"/>
                        <a:pt x="117" y="83"/>
                      </a:cubicBezTo>
                      <a:cubicBezTo>
                        <a:pt x="121" y="83"/>
                        <a:pt x="121" y="83"/>
                        <a:pt x="121" y="83"/>
                      </a:cubicBezTo>
                      <a:cubicBezTo>
                        <a:pt x="128" y="83"/>
                        <a:pt x="128" y="83"/>
                        <a:pt x="128" y="83"/>
                      </a:cubicBezTo>
                      <a:cubicBezTo>
                        <a:pt x="134" y="91"/>
                        <a:pt x="134" y="91"/>
                        <a:pt x="134" y="91"/>
                      </a:cubicBezTo>
                      <a:cubicBezTo>
                        <a:pt x="133" y="99"/>
                        <a:pt x="133" y="99"/>
                        <a:pt x="133" y="99"/>
                      </a:cubicBezTo>
                      <a:cubicBezTo>
                        <a:pt x="128" y="99"/>
                        <a:pt x="128" y="99"/>
                        <a:pt x="128" y="99"/>
                      </a:cubicBezTo>
                      <a:cubicBezTo>
                        <a:pt x="124" y="94"/>
                        <a:pt x="124" y="94"/>
                        <a:pt x="124" y="94"/>
                      </a:cubicBezTo>
                      <a:cubicBezTo>
                        <a:pt x="120" y="90"/>
                        <a:pt x="120" y="90"/>
                        <a:pt x="120" y="90"/>
                      </a:cubicBezTo>
                      <a:cubicBezTo>
                        <a:pt x="120" y="97"/>
                        <a:pt x="120" y="97"/>
                        <a:pt x="120" y="97"/>
                      </a:cubicBezTo>
                      <a:cubicBezTo>
                        <a:pt x="118" y="101"/>
                        <a:pt x="118" y="101"/>
                        <a:pt x="118" y="101"/>
                      </a:cubicBezTo>
                      <a:cubicBezTo>
                        <a:pt x="114" y="109"/>
                        <a:pt x="114" y="109"/>
                        <a:pt x="114" y="109"/>
                      </a:cubicBezTo>
                      <a:cubicBezTo>
                        <a:pt x="115" y="113"/>
                        <a:pt x="115" y="113"/>
                        <a:pt x="115" y="113"/>
                      </a:cubicBezTo>
                      <a:cubicBezTo>
                        <a:pt x="115" y="112"/>
                        <a:pt x="115" y="112"/>
                        <a:pt x="115" y="112"/>
                      </a:cubicBezTo>
                      <a:cubicBezTo>
                        <a:pt x="106" y="110"/>
                        <a:pt x="106" y="110"/>
                        <a:pt x="106" y="110"/>
                      </a:cubicBezTo>
                      <a:cubicBezTo>
                        <a:pt x="98" y="111"/>
                        <a:pt x="98" y="111"/>
                        <a:pt x="98" y="111"/>
                      </a:cubicBezTo>
                      <a:cubicBezTo>
                        <a:pt x="94" y="113"/>
                        <a:pt x="94" y="113"/>
                        <a:pt x="94" y="113"/>
                      </a:cubicBezTo>
                      <a:cubicBezTo>
                        <a:pt x="90" y="113"/>
                        <a:pt x="90" y="113"/>
                        <a:pt x="90" y="113"/>
                      </a:cubicBezTo>
                      <a:cubicBezTo>
                        <a:pt x="79" y="103"/>
                        <a:pt x="79" y="103"/>
                        <a:pt x="79" y="103"/>
                      </a:cubicBezTo>
                      <a:cubicBezTo>
                        <a:pt x="76" y="98"/>
                        <a:pt x="76" y="98"/>
                        <a:pt x="76" y="98"/>
                      </a:cubicBezTo>
                      <a:cubicBezTo>
                        <a:pt x="68" y="95"/>
                        <a:pt x="68" y="95"/>
                        <a:pt x="68" y="95"/>
                      </a:cubicBezTo>
                      <a:cubicBezTo>
                        <a:pt x="62" y="90"/>
                        <a:pt x="62" y="90"/>
                        <a:pt x="62" y="90"/>
                      </a:cubicBezTo>
                      <a:cubicBezTo>
                        <a:pt x="53" y="88"/>
                        <a:pt x="53" y="88"/>
                        <a:pt x="53" y="88"/>
                      </a:cubicBezTo>
                      <a:cubicBezTo>
                        <a:pt x="40" y="90"/>
                        <a:pt x="40" y="90"/>
                        <a:pt x="40" y="90"/>
                      </a:cubicBezTo>
                      <a:cubicBezTo>
                        <a:pt x="33" y="95"/>
                        <a:pt x="33" y="95"/>
                        <a:pt x="33" y="95"/>
                      </a:cubicBezTo>
                      <a:cubicBezTo>
                        <a:pt x="29" y="95"/>
                        <a:pt x="29" y="95"/>
                        <a:pt x="29" y="95"/>
                      </a:cubicBezTo>
                      <a:cubicBezTo>
                        <a:pt x="26" y="98"/>
                        <a:pt x="26" y="98"/>
                        <a:pt x="26" y="98"/>
                      </a:cubicBezTo>
                      <a:cubicBezTo>
                        <a:pt x="28" y="92"/>
                        <a:pt x="28" y="92"/>
                        <a:pt x="28" y="92"/>
                      </a:cubicBezTo>
                      <a:cubicBezTo>
                        <a:pt x="29" y="79"/>
                        <a:pt x="29" y="79"/>
                        <a:pt x="29" y="79"/>
                      </a:cubicBezTo>
                      <a:cubicBezTo>
                        <a:pt x="31" y="74"/>
                        <a:pt x="31" y="74"/>
                        <a:pt x="31" y="74"/>
                      </a:cubicBezTo>
                      <a:cubicBezTo>
                        <a:pt x="31" y="71"/>
                        <a:pt x="31" y="71"/>
                        <a:pt x="31" y="71"/>
                      </a:cubicBezTo>
                      <a:cubicBezTo>
                        <a:pt x="24" y="70"/>
                        <a:pt x="24" y="70"/>
                        <a:pt x="24" y="70"/>
                      </a:cubicBezTo>
                      <a:cubicBezTo>
                        <a:pt x="22" y="74"/>
                        <a:pt x="22" y="74"/>
                        <a:pt x="22" y="74"/>
                      </a:cubicBezTo>
                      <a:cubicBezTo>
                        <a:pt x="18" y="77"/>
                        <a:pt x="18" y="77"/>
                        <a:pt x="18" y="77"/>
                      </a:cubicBezTo>
                      <a:cubicBezTo>
                        <a:pt x="15" y="72"/>
                        <a:pt x="15" y="72"/>
                        <a:pt x="15" y="72"/>
                      </a:cubicBezTo>
                      <a:cubicBezTo>
                        <a:pt x="12" y="72"/>
                        <a:pt x="12" y="72"/>
                        <a:pt x="12" y="72"/>
                      </a:cubicBezTo>
                      <a:cubicBezTo>
                        <a:pt x="8" y="71"/>
                        <a:pt x="8" y="71"/>
                        <a:pt x="8" y="71"/>
                      </a:cubicBezTo>
                      <a:cubicBezTo>
                        <a:pt x="6" y="65"/>
                        <a:pt x="6" y="65"/>
                        <a:pt x="6" y="65"/>
                      </a:cubicBezTo>
                      <a:cubicBezTo>
                        <a:pt x="3" y="61"/>
                        <a:pt x="3" y="61"/>
                        <a:pt x="3" y="61"/>
                      </a:cubicBezTo>
                      <a:cubicBezTo>
                        <a:pt x="2" y="56"/>
                        <a:pt x="2" y="56"/>
                        <a:pt x="2" y="56"/>
                      </a:cubicBezTo>
                      <a:cubicBezTo>
                        <a:pt x="4" y="51"/>
                        <a:pt x="4" y="51"/>
                        <a:pt x="4" y="51"/>
                      </a:cubicBezTo>
                      <a:cubicBezTo>
                        <a:pt x="10" y="50"/>
                        <a:pt x="10" y="50"/>
                        <a:pt x="10" y="50"/>
                      </a:cubicBezTo>
                      <a:cubicBezTo>
                        <a:pt x="9" y="48"/>
                        <a:pt x="9" y="48"/>
                        <a:pt x="9" y="48"/>
                      </a:cubicBezTo>
                      <a:cubicBezTo>
                        <a:pt x="2" y="47"/>
                        <a:pt x="2" y="47"/>
                        <a:pt x="2" y="47"/>
                      </a:cubicBezTo>
                      <a:cubicBezTo>
                        <a:pt x="2" y="41"/>
                        <a:pt x="2" y="41"/>
                        <a:pt x="2" y="41"/>
                      </a:cubicBezTo>
                      <a:cubicBezTo>
                        <a:pt x="3" y="39"/>
                        <a:pt x="3" y="39"/>
                        <a:pt x="3" y="39"/>
                      </a:cubicBezTo>
                      <a:cubicBezTo>
                        <a:pt x="3" y="36"/>
                        <a:pt x="3" y="36"/>
                        <a:pt x="3" y="36"/>
                      </a:cubicBezTo>
                      <a:cubicBezTo>
                        <a:pt x="0" y="36"/>
                        <a:pt x="0" y="36"/>
                        <a:pt x="0" y="36"/>
                      </a:cubicBezTo>
                      <a:cubicBezTo>
                        <a:pt x="2" y="26"/>
                        <a:pt x="2" y="26"/>
                        <a:pt x="2" y="26"/>
                      </a:cubicBezTo>
                      <a:cubicBezTo>
                        <a:pt x="4" y="23"/>
                        <a:pt x="4" y="23"/>
                        <a:pt x="4" y="23"/>
                      </a:cubicBezTo>
                      <a:cubicBezTo>
                        <a:pt x="18" y="19"/>
                        <a:pt x="18" y="19"/>
                        <a:pt x="18" y="19"/>
                      </a:cubicBezTo>
                      <a:cubicBezTo>
                        <a:pt x="19" y="17"/>
                        <a:pt x="19" y="17"/>
                        <a:pt x="19" y="17"/>
                      </a:cubicBezTo>
                      <a:cubicBezTo>
                        <a:pt x="20" y="16"/>
                        <a:pt x="20" y="16"/>
                        <a:pt x="20" y="16"/>
                      </a:cubicBezTo>
                      <a:cubicBezTo>
                        <a:pt x="25" y="14"/>
                        <a:pt x="25" y="14"/>
                        <a:pt x="25" y="14"/>
                      </a:cubicBezTo>
                      <a:cubicBezTo>
                        <a:pt x="28" y="11"/>
                        <a:pt x="28" y="11"/>
                        <a:pt x="28" y="11"/>
                      </a:cubicBezTo>
                      <a:cubicBezTo>
                        <a:pt x="38" y="11"/>
                        <a:pt x="38" y="11"/>
                        <a:pt x="38" y="11"/>
                      </a:cubicBezTo>
                      <a:cubicBezTo>
                        <a:pt x="40" y="7"/>
                        <a:pt x="40" y="7"/>
                        <a:pt x="40" y="7"/>
                      </a:cubicBezTo>
                      <a:cubicBezTo>
                        <a:pt x="45" y="10"/>
                        <a:pt x="45" y="10"/>
                        <a:pt x="45" y="10"/>
                      </a:cubicBezTo>
                      <a:cubicBezTo>
                        <a:pt x="56" y="9"/>
                        <a:pt x="56" y="9"/>
                        <a:pt x="56" y="9"/>
                      </a:cubicBezTo>
                      <a:cubicBezTo>
                        <a:pt x="58" y="7"/>
                        <a:pt x="58" y="7"/>
                        <a:pt x="58" y="7"/>
                      </a:cubicBezTo>
                      <a:cubicBezTo>
                        <a:pt x="58" y="3"/>
                        <a:pt x="58" y="3"/>
                        <a:pt x="58" y="3"/>
                      </a:cubicBezTo>
                      <a:cubicBezTo>
                        <a:pt x="62" y="3"/>
                        <a:pt x="62" y="3"/>
                        <a:pt x="62" y="3"/>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1" name="Gruppieren 1450">
                  <a:extLst>
                    <a:ext uri="{FF2B5EF4-FFF2-40B4-BE49-F238E27FC236}">
                      <a16:creationId xmlns:a16="http://schemas.microsoft.com/office/drawing/2014/main" id="{F406A766-FD18-4790-A20F-E463A246F938}"/>
                    </a:ext>
                  </a:extLst>
                </p:cNvPr>
                <p:cNvGrpSpPr/>
                <p:nvPr/>
              </p:nvGrpSpPr>
              <p:grpSpPr>
                <a:xfrm>
                  <a:off x="8141420" y="4201244"/>
                  <a:ext cx="456024" cy="614305"/>
                  <a:chOff x="8141420" y="4201244"/>
                  <a:chExt cx="456024" cy="614305"/>
                </a:xfrm>
                <a:grpFill/>
              </p:grpSpPr>
              <p:sp>
                <p:nvSpPr>
                  <p:cNvPr id="1391" name="Freeform 938">
                    <a:extLst>
                      <a:ext uri="{FF2B5EF4-FFF2-40B4-BE49-F238E27FC236}">
                        <a16:creationId xmlns:a16="http://schemas.microsoft.com/office/drawing/2014/main" id="{08032ED4-53EA-42B9-9B33-ACFDF8200DA3}"/>
                      </a:ext>
                    </a:extLst>
                  </p:cNvPr>
                  <p:cNvSpPr>
                    <a:spLocks/>
                  </p:cNvSpPr>
                  <p:nvPr/>
                </p:nvSpPr>
                <p:spPr bwMode="gray">
                  <a:xfrm>
                    <a:off x="8141420" y="4201244"/>
                    <a:ext cx="456024" cy="614305"/>
                  </a:xfrm>
                  <a:custGeom>
                    <a:avLst/>
                    <a:gdLst>
                      <a:gd name="T0" fmla="*/ 78 w 141"/>
                      <a:gd name="T1" fmla="*/ 20 h 190"/>
                      <a:gd name="T2" fmla="*/ 74 w 141"/>
                      <a:gd name="T3" fmla="*/ 16 h 190"/>
                      <a:gd name="T4" fmla="*/ 66 w 141"/>
                      <a:gd name="T5" fmla="*/ 14 h 190"/>
                      <a:gd name="T6" fmla="*/ 61 w 141"/>
                      <a:gd name="T7" fmla="*/ 11 h 190"/>
                      <a:gd name="T8" fmla="*/ 56 w 141"/>
                      <a:gd name="T9" fmla="*/ 1 h 190"/>
                      <a:gd name="T10" fmla="*/ 46 w 141"/>
                      <a:gd name="T11" fmla="*/ 0 h 190"/>
                      <a:gd name="T12" fmla="*/ 47 w 141"/>
                      <a:gd name="T13" fmla="*/ 9 h 190"/>
                      <a:gd name="T14" fmla="*/ 43 w 141"/>
                      <a:gd name="T15" fmla="*/ 16 h 190"/>
                      <a:gd name="T16" fmla="*/ 46 w 141"/>
                      <a:gd name="T17" fmla="*/ 20 h 190"/>
                      <a:gd name="T18" fmla="*/ 46 w 141"/>
                      <a:gd name="T19" fmla="*/ 25 h 190"/>
                      <a:gd name="T20" fmla="*/ 42 w 141"/>
                      <a:gd name="T21" fmla="*/ 31 h 190"/>
                      <a:gd name="T22" fmla="*/ 41 w 141"/>
                      <a:gd name="T23" fmla="*/ 41 h 190"/>
                      <a:gd name="T24" fmla="*/ 35 w 141"/>
                      <a:gd name="T25" fmla="*/ 40 h 190"/>
                      <a:gd name="T26" fmla="*/ 21 w 141"/>
                      <a:gd name="T27" fmla="*/ 34 h 190"/>
                      <a:gd name="T28" fmla="*/ 18 w 141"/>
                      <a:gd name="T29" fmla="*/ 40 h 190"/>
                      <a:gd name="T30" fmla="*/ 25 w 141"/>
                      <a:gd name="T31" fmla="*/ 46 h 190"/>
                      <a:gd name="T32" fmla="*/ 15 w 141"/>
                      <a:gd name="T33" fmla="*/ 58 h 190"/>
                      <a:gd name="T34" fmla="*/ 16 w 141"/>
                      <a:gd name="T35" fmla="*/ 69 h 190"/>
                      <a:gd name="T36" fmla="*/ 9 w 141"/>
                      <a:gd name="T37" fmla="*/ 80 h 190"/>
                      <a:gd name="T38" fmla="*/ 0 w 141"/>
                      <a:gd name="T39" fmla="*/ 82 h 190"/>
                      <a:gd name="T40" fmla="*/ 1 w 141"/>
                      <a:gd name="T41" fmla="*/ 98 h 190"/>
                      <a:gd name="T42" fmla="*/ 1 w 141"/>
                      <a:gd name="T43" fmla="*/ 109 h 190"/>
                      <a:gd name="T44" fmla="*/ 4 w 141"/>
                      <a:gd name="T45" fmla="*/ 118 h 190"/>
                      <a:gd name="T46" fmla="*/ 3 w 141"/>
                      <a:gd name="T47" fmla="*/ 129 h 190"/>
                      <a:gd name="T48" fmla="*/ 4 w 141"/>
                      <a:gd name="T49" fmla="*/ 138 h 190"/>
                      <a:gd name="T50" fmla="*/ 17 w 141"/>
                      <a:gd name="T51" fmla="*/ 147 h 190"/>
                      <a:gd name="T52" fmla="*/ 27 w 141"/>
                      <a:gd name="T53" fmla="*/ 162 h 190"/>
                      <a:gd name="T54" fmla="*/ 25 w 141"/>
                      <a:gd name="T55" fmla="*/ 184 h 190"/>
                      <a:gd name="T56" fmla="*/ 44 w 141"/>
                      <a:gd name="T57" fmla="*/ 184 h 190"/>
                      <a:gd name="T58" fmla="*/ 61 w 141"/>
                      <a:gd name="T59" fmla="*/ 186 h 190"/>
                      <a:gd name="T60" fmla="*/ 70 w 141"/>
                      <a:gd name="T61" fmla="*/ 190 h 190"/>
                      <a:gd name="T62" fmla="*/ 79 w 141"/>
                      <a:gd name="T63" fmla="*/ 189 h 190"/>
                      <a:gd name="T64" fmla="*/ 100 w 141"/>
                      <a:gd name="T65" fmla="*/ 182 h 190"/>
                      <a:gd name="T66" fmla="*/ 111 w 141"/>
                      <a:gd name="T67" fmla="*/ 185 h 190"/>
                      <a:gd name="T68" fmla="*/ 110 w 141"/>
                      <a:gd name="T69" fmla="*/ 169 h 190"/>
                      <a:gd name="T70" fmla="*/ 124 w 141"/>
                      <a:gd name="T71" fmla="*/ 160 h 190"/>
                      <a:gd name="T72" fmla="*/ 112 w 141"/>
                      <a:gd name="T73" fmla="*/ 146 h 190"/>
                      <a:gd name="T74" fmla="*/ 100 w 141"/>
                      <a:gd name="T75" fmla="*/ 127 h 190"/>
                      <a:gd name="T76" fmla="*/ 95 w 141"/>
                      <a:gd name="T77" fmla="*/ 119 h 190"/>
                      <a:gd name="T78" fmla="*/ 106 w 141"/>
                      <a:gd name="T79" fmla="*/ 117 h 190"/>
                      <a:gd name="T80" fmla="*/ 129 w 141"/>
                      <a:gd name="T81" fmla="*/ 105 h 190"/>
                      <a:gd name="T82" fmla="*/ 137 w 141"/>
                      <a:gd name="T83" fmla="*/ 106 h 190"/>
                      <a:gd name="T84" fmla="*/ 141 w 141"/>
                      <a:gd name="T85" fmla="*/ 92 h 190"/>
                      <a:gd name="T86" fmla="*/ 136 w 141"/>
                      <a:gd name="T87" fmla="*/ 76 h 190"/>
                      <a:gd name="T88" fmla="*/ 133 w 141"/>
                      <a:gd name="T89" fmla="*/ 59 h 190"/>
                      <a:gd name="T90" fmla="*/ 132 w 141"/>
                      <a:gd name="T91" fmla="*/ 47 h 190"/>
                      <a:gd name="T92" fmla="*/ 129 w 141"/>
                      <a:gd name="T93" fmla="*/ 31 h 190"/>
                      <a:gd name="T94" fmla="*/ 117 w 141"/>
                      <a:gd name="T95" fmla="*/ 21 h 190"/>
                      <a:gd name="T96" fmla="*/ 111 w 141"/>
                      <a:gd name="T97" fmla="*/ 16 h 190"/>
                      <a:gd name="T98" fmla="*/ 101 w 141"/>
                      <a:gd name="T99" fmla="*/ 17 h 190"/>
                      <a:gd name="T100" fmla="*/ 104 w 141"/>
                      <a:gd name="T101" fmla="*/ 12 h 190"/>
                      <a:gd name="T102" fmla="*/ 95 w 141"/>
                      <a:gd name="T103" fmla="*/ 21 h 190"/>
                      <a:gd name="T104" fmla="*/ 86 w 141"/>
                      <a:gd name="T105" fmla="*/ 26 h 190"/>
                      <a:gd name="T106" fmla="*/ 75 w 141"/>
                      <a:gd name="T107" fmla="*/ 2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1" h="190">
                        <a:moveTo>
                          <a:pt x="75" y="25"/>
                        </a:moveTo>
                        <a:lnTo>
                          <a:pt x="75" y="24"/>
                        </a:lnTo>
                        <a:lnTo>
                          <a:pt x="76" y="21"/>
                        </a:lnTo>
                        <a:lnTo>
                          <a:pt x="78" y="20"/>
                        </a:lnTo>
                        <a:lnTo>
                          <a:pt x="79" y="18"/>
                        </a:lnTo>
                        <a:lnTo>
                          <a:pt x="79" y="15"/>
                        </a:lnTo>
                        <a:lnTo>
                          <a:pt x="78" y="14"/>
                        </a:lnTo>
                        <a:lnTo>
                          <a:pt x="74" y="16"/>
                        </a:lnTo>
                        <a:lnTo>
                          <a:pt x="72" y="16"/>
                        </a:lnTo>
                        <a:lnTo>
                          <a:pt x="70" y="14"/>
                        </a:lnTo>
                        <a:lnTo>
                          <a:pt x="67" y="13"/>
                        </a:lnTo>
                        <a:lnTo>
                          <a:pt x="66" y="14"/>
                        </a:lnTo>
                        <a:lnTo>
                          <a:pt x="64" y="14"/>
                        </a:lnTo>
                        <a:lnTo>
                          <a:pt x="64" y="12"/>
                        </a:lnTo>
                        <a:lnTo>
                          <a:pt x="62" y="12"/>
                        </a:lnTo>
                        <a:lnTo>
                          <a:pt x="61" y="11"/>
                        </a:lnTo>
                        <a:lnTo>
                          <a:pt x="62" y="9"/>
                        </a:lnTo>
                        <a:lnTo>
                          <a:pt x="62" y="7"/>
                        </a:lnTo>
                        <a:lnTo>
                          <a:pt x="61" y="3"/>
                        </a:lnTo>
                        <a:lnTo>
                          <a:pt x="56" y="1"/>
                        </a:lnTo>
                        <a:lnTo>
                          <a:pt x="55" y="2"/>
                        </a:lnTo>
                        <a:lnTo>
                          <a:pt x="55" y="0"/>
                        </a:lnTo>
                        <a:lnTo>
                          <a:pt x="52" y="1"/>
                        </a:lnTo>
                        <a:lnTo>
                          <a:pt x="46" y="0"/>
                        </a:lnTo>
                        <a:lnTo>
                          <a:pt x="43" y="0"/>
                        </a:lnTo>
                        <a:lnTo>
                          <a:pt x="43" y="3"/>
                        </a:lnTo>
                        <a:lnTo>
                          <a:pt x="46" y="7"/>
                        </a:lnTo>
                        <a:lnTo>
                          <a:pt x="47" y="9"/>
                        </a:lnTo>
                        <a:lnTo>
                          <a:pt x="48" y="11"/>
                        </a:lnTo>
                        <a:lnTo>
                          <a:pt x="44" y="13"/>
                        </a:lnTo>
                        <a:lnTo>
                          <a:pt x="44" y="14"/>
                        </a:lnTo>
                        <a:lnTo>
                          <a:pt x="43" y="16"/>
                        </a:lnTo>
                        <a:lnTo>
                          <a:pt x="44" y="16"/>
                        </a:lnTo>
                        <a:lnTo>
                          <a:pt x="46" y="17"/>
                        </a:lnTo>
                        <a:lnTo>
                          <a:pt x="45" y="18"/>
                        </a:lnTo>
                        <a:lnTo>
                          <a:pt x="46" y="20"/>
                        </a:lnTo>
                        <a:lnTo>
                          <a:pt x="47" y="22"/>
                        </a:lnTo>
                        <a:lnTo>
                          <a:pt x="47" y="23"/>
                        </a:lnTo>
                        <a:lnTo>
                          <a:pt x="46" y="23"/>
                        </a:lnTo>
                        <a:lnTo>
                          <a:pt x="46" y="25"/>
                        </a:lnTo>
                        <a:lnTo>
                          <a:pt x="49" y="28"/>
                        </a:lnTo>
                        <a:lnTo>
                          <a:pt x="49" y="29"/>
                        </a:lnTo>
                        <a:lnTo>
                          <a:pt x="43" y="29"/>
                        </a:lnTo>
                        <a:lnTo>
                          <a:pt x="42" y="31"/>
                        </a:lnTo>
                        <a:lnTo>
                          <a:pt x="41" y="32"/>
                        </a:lnTo>
                        <a:lnTo>
                          <a:pt x="41" y="37"/>
                        </a:lnTo>
                        <a:lnTo>
                          <a:pt x="43" y="43"/>
                        </a:lnTo>
                        <a:lnTo>
                          <a:pt x="41" y="41"/>
                        </a:lnTo>
                        <a:lnTo>
                          <a:pt x="39" y="37"/>
                        </a:lnTo>
                        <a:lnTo>
                          <a:pt x="37" y="36"/>
                        </a:lnTo>
                        <a:lnTo>
                          <a:pt x="37" y="39"/>
                        </a:lnTo>
                        <a:lnTo>
                          <a:pt x="35" y="40"/>
                        </a:lnTo>
                        <a:lnTo>
                          <a:pt x="34" y="36"/>
                        </a:lnTo>
                        <a:lnTo>
                          <a:pt x="33" y="33"/>
                        </a:lnTo>
                        <a:lnTo>
                          <a:pt x="29" y="33"/>
                        </a:lnTo>
                        <a:lnTo>
                          <a:pt x="21" y="34"/>
                        </a:lnTo>
                        <a:lnTo>
                          <a:pt x="19" y="36"/>
                        </a:lnTo>
                        <a:lnTo>
                          <a:pt x="18" y="38"/>
                        </a:lnTo>
                        <a:lnTo>
                          <a:pt x="17" y="40"/>
                        </a:lnTo>
                        <a:lnTo>
                          <a:pt x="18" y="40"/>
                        </a:lnTo>
                        <a:lnTo>
                          <a:pt x="21" y="41"/>
                        </a:lnTo>
                        <a:lnTo>
                          <a:pt x="22" y="42"/>
                        </a:lnTo>
                        <a:lnTo>
                          <a:pt x="23" y="44"/>
                        </a:lnTo>
                        <a:lnTo>
                          <a:pt x="25" y="46"/>
                        </a:lnTo>
                        <a:lnTo>
                          <a:pt x="24" y="46"/>
                        </a:lnTo>
                        <a:lnTo>
                          <a:pt x="22" y="43"/>
                        </a:lnTo>
                        <a:lnTo>
                          <a:pt x="18" y="44"/>
                        </a:lnTo>
                        <a:lnTo>
                          <a:pt x="15" y="58"/>
                        </a:lnTo>
                        <a:lnTo>
                          <a:pt x="10" y="61"/>
                        </a:lnTo>
                        <a:lnTo>
                          <a:pt x="12" y="64"/>
                        </a:lnTo>
                        <a:lnTo>
                          <a:pt x="17" y="66"/>
                        </a:lnTo>
                        <a:lnTo>
                          <a:pt x="16" y="69"/>
                        </a:lnTo>
                        <a:lnTo>
                          <a:pt x="14" y="72"/>
                        </a:lnTo>
                        <a:lnTo>
                          <a:pt x="12" y="74"/>
                        </a:lnTo>
                        <a:lnTo>
                          <a:pt x="11" y="77"/>
                        </a:lnTo>
                        <a:lnTo>
                          <a:pt x="9" y="80"/>
                        </a:lnTo>
                        <a:lnTo>
                          <a:pt x="7" y="81"/>
                        </a:lnTo>
                        <a:lnTo>
                          <a:pt x="4" y="79"/>
                        </a:lnTo>
                        <a:lnTo>
                          <a:pt x="0" y="79"/>
                        </a:lnTo>
                        <a:lnTo>
                          <a:pt x="0" y="82"/>
                        </a:lnTo>
                        <a:lnTo>
                          <a:pt x="1" y="86"/>
                        </a:lnTo>
                        <a:lnTo>
                          <a:pt x="2" y="89"/>
                        </a:lnTo>
                        <a:lnTo>
                          <a:pt x="1" y="92"/>
                        </a:lnTo>
                        <a:lnTo>
                          <a:pt x="1" y="98"/>
                        </a:lnTo>
                        <a:lnTo>
                          <a:pt x="0" y="100"/>
                        </a:lnTo>
                        <a:lnTo>
                          <a:pt x="0" y="102"/>
                        </a:lnTo>
                        <a:lnTo>
                          <a:pt x="1" y="107"/>
                        </a:lnTo>
                        <a:lnTo>
                          <a:pt x="1" y="109"/>
                        </a:lnTo>
                        <a:lnTo>
                          <a:pt x="2" y="111"/>
                        </a:lnTo>
                        <a:lnTo>
                          <a:pt x="3" y="113"/>
                        </a:lnTo>
                        <a:lnTo>
                          <a:pt x="4" y="116"/>
                        </a:lnTo>
                        <a:lnTo>
                          <a:pt x="4" y="118"/>
                        </a:lnTo>
                        <a:lnTo>
                          <a:pt x="1" y="123"/>
                        </a:lnTo>
                        <a:lnTo>
                          <a:pt x="4" y="125"/>
                        </a:lnTo>
                        <a:lnTo>
                          <a:pt x="3" y="126"/>
                        </a:lnTo>
                        <a:lnTo>
                          <a:pt x="3" y="129"/>
                        </a:lnTo>
                        <a:lnTo>
                          <a:pt x="5" y="131"/>
                        </a:lnTo>
                        <a:lnTo>
                          <a:pt x="5" y="133"/>
                        </a:lnTo>
                        <a:lnTo>
                          <a:pt x="6" y="137"/>
                        </a:lnTo>
                        <a:lnTo>
                          <a:pt x="4" y="138"/>
                        </a:lnTo>
                        <a:lnTo>
                          <a:pt x="8" y="141"/>
                        </a:lnTo>
                        <a:lnTo>
                          <a:pt x="10" y="143"/>
                        </a:lnTo>
                        <a:lnTo>
                          <a:pt x="12" y="146"/>
                        </a:lnTo>
                        <a:lnTo>
                          <a:pt x="17" y="147"/>
                        </a:lnTo>
                        <a:lnTo>
                          <a:pt x="29" y="150"/>
                        </a:lnTo>
                        <a:lnTo>
                          <a:pt x="33" y="152"/>
                        </a:lnTo>
                        <a:lnTo>
                          <a:pt x="32" y="155"/>
                        </a:lnTo>
                        <a:lnTo>
                          <a:pt x="27" y="162"/>
                        </a:lnTo>
                        <a:lnTo>
                          <a:pt x="26" y="166"/>
                        </a:lnTo>
                        <a:lnTo>
                          <a:pt x="25" y="173"/>
                        </a:lnTo>
                        <a:lnTo>
                          <a:pt x="24" y="181"/>
                        </a:lnTo>
                        <a:lnTo>
                          <a:pt x="25" y="184"/>
                        </a:lnTo>
                        <a:lnTo>
                          <a:pt x="25" y="185"/>
                        </a:lnTo>
                        <a:lnTo>
                          <a:pt x="27" y="186"/>
                        </a:lnTo>
                        <a:lnTo>
                          <a:pt x="37" y="185"/>
                        </a:lnTo>
                        <a:lnTo>
                          <a:pt x="44" y="184"/>
                        </a:lnTo>
                        <a:lnTo>
                          <a:pt x="51" y="185"/>
                        </a:lnTo>
                        <a:lnTo>
                          <a:pt x="56" y="187"/>
                        </a:lnTo>
                        <a:lnTo>
                          <a:pt x="59" y="186"/>
                        </a:lnTo>
                        <a:lnTo>
                          <a:pt x="61" y="186"/>
                        </a:lnTo>
                        <a:lnTo>
                          <a:pt x="64" y="187"/>
                        </a:lnTo>
                        <a:lnTo>
                          <a:pt x="65" y="189"/>
                        </a:lnTo>
                        <a:lnTo>
                          <a:pt x="68" y="190"/>
                        </a:lnTo>
                        <a:lnTo>
                          <a:pt x="70" y="190"/>
                        </a:lnTo>
                        <a:lnTo>
                          <a:pt x="70" y="187"/>
                        </a:lnTo>
                        <a:lnTo>
                          <a:pt x="72" y="186"/>
                        </a:lnTo>
                        <a:lnTo>
                          <a:pt x="75" y="186"/>
                        </a:lnTo>
                        <a:lnTo>
                          <a:pt x="79" y="189"/>
                        </a:lnTo>
                        <a:lnTo>
                          <a:pt x="83" y="189"/>
                        </a:lnTo>
                        <a:lnTo>
                          <a:pt x="89" y="185"/>
                        </a:lnTo>
                        <a:lnTo>
                          <a:pt x="99" y="184"/>
                        </a:lnTo>
                        <a:lnTo>
                          <a:pt x="100" y="182"/>
                        </a:lnTo>
                        <a:lnTo>
                          <a:pt x="103" y="183"/>
                        </a:lnTo>
                        <a:lnTo>
                          <a:pt x="107" y="183"/>
                        </a:lnTo>
                        <a:lnTo>
                          <a:pt x="108" y="185"/>
                        </a:lnTo>
                        <a:lnTo>
                          <a:pt x="111" y="185"/>
                        </a:lnTo>
                        <a:lnTo>
                          <a:pt x="111" y="182"/>
                        </a:lnTo>
                        <a:lnTo>
                          <a:pt x="109" y="178"/>
                        </a:lnTo>
                        <a:lnTo>
                          <a:pt x="108" y="173"/>
                        </a:lnTo>
                        <a:lnTo>
                          <a:pt x="110" y="169"/>
                        </a:lnTo>
                        <a:lnTo>
                          <a:pt x="116" y="167"/>
                        </a:lnTo>
                        <a:lnTo>
                          <a:pt x="117" y="164"/>
                        </a:lnTo>
                        <a:lnTo>
                          <a:pt x="118" y="161"/>
                        </a:lnTo>
                        <a:lnTo>
                          <a:pt x="124" y="160"/>
                        </a:lnTo>
                        <a:lnTo>
                          <a:pt x="124" y="158"/>
                        </a:lnTo>
                        <a:lnTo>
                          <a:pt x="122" y="156"/>
                        </a:lnTo>
                        <a:lnTo>
                          <a:pt x="115" y="150"/>
                        </a:lnTo>
                        <a:lnTo>
                          <a:pt x="112" y="146"/>
                        </a:lnTo>
                        <a:lnTo>
                          <a:pt x="104" y="140"/>
                        </a:lnTo>
                        <a:lnTo>
                          <a:pt x="101" y="136"/>
                        </a:lnTo>
                        <a:lnTo>
                          <a:pt x="101" y="131"/>
                        </a:lnTo>
                        <a:lnTo>
                          <a:pt x="100" y="127"/>
                        </a:lnTo>
                        <a:lnTo>
                          <a:pt x="97" y="126"/>
                        </a:lnTo>
                        <a:lnTo>
                          <a:pt x="95" y="122"/>
                        </a:lnTo>
                        <a:lnTo>
                          <a:pt x="95" y="120"/>
                        </a:lnTo>
                        <a:lnTo>
                          <a:pt x="95" y="119"/>
                        </a:lnTo>
                        <a:lnTo>
                          <a:pt x="99" y="123"/>
                        </a:lnTo>
                        <a:lnTo>
                          <a:pt x="100" y="123"/>
                        </a:lnTo>
                        <a:lnTo>
                          <a:pt x="101" y="119"/>
                        </a:lnTo>
                        <a:lnTo>
                          <a:pt x="106" y="117"/>
                        </a:lnTo>
                        <a:lnTo>
                          <a:pt x="111" y="115"/>
                        </a:lnTo>
                        <a:lnTo>
                          <a:pt x="116" y="113"/>
                        </a:lnTo>
                        <a:lnTo>
                          <a:pt x="118" y="109"/>
                        </a:lnTo>
                        <a:lnTo>
                          <a:pt x="129" y="105"/>
                        </a:lnTo>
                        <a:lnTo>
                          <a:pt x="130" y="99"/>
                        </a:lnTo>
                        <a:lnTo>
                          <a:pt x="133" y="100"/>
                        </a:lnTo>
                        <a:lnTo>
                          <a:pt x="135" y="103"/>
                        </a:lnTo>
                        <a:lnTo>
                          <a:pt x="137" y="106"/>
                        </a:lnTo>
                        <a:lnTo>
                          <a:pt x="139" y="106"/>
                        </a:lnTo>
                        <a:lnTo>
                          <a:pt x="140" y="104"/>
                        </a:lnTo>
                        <a:lnTo>
                          <a:pt x="141" y="98"/>
                        </a:lnTo>
                        <a:lnTo>
                          <a:pt x="141" y="92"/>
                        </a:lnTo>
                        <a:lnTo>
                          <a:pt x="141" y="91"/>
                        </a:lnTo>
                        <a:lnTo>
                          <a:pt x="137" y="86"/>
                        </a:lnTo>
                        <a:lnTo>
                          <a:pt x="135" y="79"/>
                        </a:lnTo>
                        <a:lnTo>
                          <a:pt x="136" y="76"/>
                        </a:lnTo>
                        <a:lnTo>
                          <a:pt x="135" y="71"/>
                        </a:lnTo>
                        <a:lnTo>
                          <a:pt x="134" y="69"/>
                        </a:lnTo>
                        <a:lnTo>
                          <a:pt x="134" y="61"/>
                        </a:lnTo>
                        <a:lnTo>
                          <a:pt x="133" y="59"/>
                        </a:lnTo>
                        <a:lnTo>
                          <a:pt x="129" y="56"/>
                        </a:lnTo>
                        <a:lnTo>
                          <a:pt x="129" y="54"/>
                        </a:lnTo>
                        <a:lnTo>
                          <a:pt x="130" y="50"/>
                        </a:lnTo>
                        <a:lnTo>
                          <a:pt x="132" y="47"/>
                        </a:lnTo>
                        <a:lnTo>
                          <a:pt x="133" y="43"/>
                        </a:lnTo>
                        <a:lnTo>
                          <a:pt x="133" y="38"/>
                        </a:lnTo>
                        <a:lnTo>
                          <a:pt x="130" y="33"/>
                        </a:lnTo>
                        <a:lnTo>
                          <a:pt x="129" y="31"/>
                        </a:lnTo>
                        <a:lnTo>
                          <a:pt x="123" y="29"/>
                        </a:lnTo>
                        <a:lnTo>
                          <a:pt x="122" y="25"/>
                        </a:lnTo>
                        <a:lnTo>
                          <a:pt x="120" y="21"/>
                        </a:lnTo>
                        <a:lnTo>
                          <a:pt x="117" y="21"/>
                        </a:lnTo>
                        <a:lnTo>
                          <a:pt x="115" y="20"/>
                        </a:lnTo>
                        <a:lnTo>
                          <a:pt x="115" y="20"/>
                        </a:lnTo>
                        <a:lnTo>
                          <a:pt x="113" y="17"/>
                        </a:lnTo>
                        <a:lnTo>
                          <a:pt x="111" y="16"/>
                        </a:lnTo>
                        <a:lnTo>
                          <a:pt x="110" y="14"/>
                        </a:lnTo>
                        <a:lnTo>
                          <a:pt x="105" y="15"/>
                        </a:lnTo>
                        <a:lnTo>
                          <a:pt x="103" y="16"/>
                        </a:lnTo>
                        <a:lnTo>
                          <a:pt x="101" y="17"/>
                        </a:lnTo>
                        <a:lnTo>
                          <a:pt x="101" y="16"/>
                        </a:lnTo>
                        <a:lnTo>
                          <a:pt x="103" y="14"/>
                        </a:lnTo>
                        <a:lnTo>
                          <a:pt x="106" y="12"/>
                        </a:lnTo>
                        <a:lnTo>
                          <a:pt x="104" y="12"/>
                        </a:lnTo>
                        <a:lnTo>
                          <a:pt x="101" y="12"/>
                        </a:lnTo>
                        <a:lnTo>
                          <a:pt x="98" y="17"/>
                        </a:lnTo>
                        <a:lnTo>
                          <a:pt x="96" y="20"/>
                        </a:lnTo>
                        <a:lnTo>
                          <a:pt x="95" y="21"/>
                        </a:lnTo>
                        <a:lnTo>
                          <a:pt x="95" y="19"/>
                        </a:lnTo>
                        <a:lnTo>
                          <a:pt x="90" y="20"/>
                        </a:lnTo>
                        <a:lnTo>
                          <a:pt x="85" y="24"/>
                        </a:lnTo>
                        <a:lnTo>
                          <a:pt x="86" y="26"/>
                        </a:lnTo>
                        <a:lnTo>
                          <a:pt x="83" y="26"/>
                        </a:lnTo>
                        <a:lnTo>
                          <a:pt x="80" y="25"/>
                        </a:lnTo>
                        <a:lnTo>
                          <a:pt x="76" y="27"/>
                        </a:lnTo>
                        <a:lnTo>
                          <a:pt x="75" y="2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2" name="Freeform 939">
                    <a:extLst>
                      <a:ext uri="{FF2B5EF4-FFF2-40B4-BE49-F238E27FC236}">
                        <a16:creationId xmlns:a16="http://schemas.microsoft.com/office/drawing/2014/main" id="{7B97328A-4452-46DF-B3B4-26E0B981BEB7}"/>
                      </a:ext>
                    </a:extLst>
                  </p:cNvPr>
                  <p:cNvSpPr>
                    <a:spLocks/>
                  </p:cNvSpPr>
                  <p:nvPr/>
                </p:nvSpPr>
                <p:spPr bwMode="gray">
                  <a:xfrm>
                    <a:off x="8506885" y="4223874"/>
                    <a:ext cx="25874" cy="32332"/>
                  </a:xfrm>
                  <a:custGeom>
                    <a:avLst/>
                    <a:gdLst>
                      <a:gd name="T0" fmla="*/ 7 w 8"/>
                      <a:gd name="T1" fmla="*/ 5 h 10"/>
                      <a:gd name="T2" fmla="*/ 7 w 8"/>
                      <a:gd name="T3" fmla="*/ 7 h 10"/>
                      <a:gd name="T4" fmla="*/ 8 w 8"/>
                      <a:gd name="T5" fmla="*/ 9 h 10"/>
                      <a:gd name="T6" fmla="*/ 8 w 8"/>
                      <a:gd name="T7" fmla="*/ 10 h 10"/>
                      <a:gd name="T8" fmla="*/ 7 w 8"/>
                      <a:gd name="T9" fmla="*/ 9 h 10"/>
                      <a:gd name="T10" fmla="*/ 5 w 8"/>
                      <a:gd name="T11" fmla="*/ 9 h 10"/>
                      <a:gd name="T12" fmla="*/ 4 w 8"/>
                      <a:gd name="T13" fmla="*/ 10 h 10"/>
                      <a:gd name="T14" fmla="*/ 2 w 8"/>
                      <a:gd name="T15" fmla="*/ 10 h 10"/>
                      <a:gd name="T16" fmla="*/ 0 w 8"/>
                      <a:gd name="T17" fmla="*/ 8 h 10"/>
                      <a:gd name="T18" fmla="*/ 0 w 8"/>
                      <a:gd name="T19" fmla="*/ 7 h 10"/>
                      <a:gd name="T20" fmla="*/ 0 w 8"/>
                      <a:gd name="T21" fmla="*/ 5 h 10"/>
                      <a:gd name="T22" fmla="*/ 0 w 8"/>
                      <a:gd name="T23" fmla="*/ 3 h 10"/>
                      <a:gd name="T24" fmla="*/ 1 w 8"/>
                      <a:gd name="T25" fmla="*/ 3 h 10"/>
                      <a:gd name="T26" fmla="*/ 5 w 8"/>
                      <a:gd name="T27" fmla="*/ 5 h 10"/>
                      <a:gd name="T28" fmla="*/ 4 w 8"/>
                      <a:gd name="T29" fmla="*/ 3 h 10"/>
                      <a:gd name="T30" fmla="*/ 2 w 8"/>
                      <a:gd name="T31" fmla="*/ 2 h 10"/>
                      <a:gd name="T32" fmla="*/ 2 w 8"/>
                      <a:gd name="T33" fmla="*/ 0 h 10"/>
                      <a:gd name="T34" fmla="*/ 2 w 8"/>
                      <a:gd name="T35" fmla="*/ 0 h 10"/>
                      <a:gd name="T36" fmla="*/ 4 w 8"/>
                      <a:gd name="T37" fmla="*/ 0 h 10"/>
                      <a:gd name="T38" fmla="*/ 4 w 8"/>
                      <a:gd name="T39" fmla="*/ 1 h 10"/>
                      <a:gd name="T40" fmla="*/ 6 w 8"/>
                      <a:gd name="T41" fmla="*/ 1 h 10"/>
                      <a:gd name="T42" fmla="*/ 8 w 8"/>
                      <a:gd name="T43" fmla="*/ 2 h 10"/>
                      <a:gd name="T44" fmla="*/ 7 w 8"/>
                      <a:gd name="T4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10">
                        <a:moveTo>
                          <a:pt x="7" y="5"/>
                        </a:moveTo>
                        <a:lnTo>
                          <a:pt x="7" y="7"/>
                        </a:lnTo>
                        <a:lnTo>
                          <a:pt x="8" y="9"/>
                        </a:lnTo>
                        <a:lnTo>
                          <a:pt x="8" y="10"/>
                        </a:lnTo>
                        <a:lnTo>
                          <a:pt x="7" y="9"/>
                        </a:lnTo>
                        <a:lnTo>
                          <a:pt x="5" y="9"/>
                        </a:lnTo>
                        <a:lnTo>
                          <a:pt x="4" y="10"/>
                        </a:lnTo>
                        <a:lnTo>
                          <a:pt x="2" y="10"/>
                        </a:lnTo>
                        <a:lnTo>
                          <a:pt x="0" y="8"/>
                        </a:lnTo>
                        <a:lnTo>
                          <a:pt x="0" y="7"/>
                        </a:lnTo>
                        <a:lnTo>
                          <a:pt x="0" y="5"/>
                        </a:lnTo>
                        <a:lnTo>
                          <a:pt x="0" y="3"/>
                        </a:lnTo>
                        <a:lnTo>
                          <a:pt x="1" y="3"/>
                        </a:lnTo>
                        <a:lnTo>
                          <a:pt x="5" y="5"/>
                        </a:lnTo>
                        <a:lnTo>
                          <a:pt x="4" y="3"/>
                        </a:lnTo>
                        <a:lnTo>
                          <a:pt x="2" y="2"/>
                        </a:lnTo>
                        <a:lnTo>
                          <a:pt x="2" y="0"/>
                        </a:lnTo>
                        <a:lnTo>
                          <a:pt x="2" y="0"/>
                        </a:lnTo>
                        <a:lnTo>
                          <a:pt x="4" y="0"/>
                        </a:lnTo>
                        <a:lnTo>
                          <a:pt x="4" y="1"/>
                        </a:lnTo>
                        <a:lnTo>
                          <a:pt x="6" y="1"/>
                        </a:lnTo>
                        <a:lnTo>
                          <a:pt x="8" y="2"/>
                        </a:lnTo>
                        <a:lnTo>
                          <a:pt x="7"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3" name="Freeform 1019">
                  <a:extLst>
                    <a:ext uri="{FF2B5EF4-FFF2-40B4-BE49-F238E27FC236}">
                      <a16:creationId xmlns:a16="http://schemas.microsoft.com/office/drawing/2014/main" id="{7F3C0DE9-B3BF-449B-87B3-B8958122DCDD}"/>
                    </a:ext>
                  </a:extLst>
                </p:cNvPr>
                <p:cNvSpPr>
                  <a:spLocks/>
                </p:cNvSpPr>
                <p:nvPr/>
              </p:nvSpPr>
              <p:spPr bwMode="gray">
                <a:xfrm>
                  <a:off x="8781788" y="5090365"/>
                  <a:ext cx="100257" cy="119626"/>
                </a:xfrm>
                <a:custGeom>
                  <a:avLst/>
                  <a:gdLst>
                    <a:gd name="T0" fmla="*/ 26 w 31"/>
                    <a:gd name="T1" fmla="*/ 22 h 37"/>
                    <a:gd name="T2" fmla="*/ 26 w 31"/>
                    <a:gd name="T3" fmla="*/ 22 h 37"/>
                    <a:gd name="T4" fmla="*/ 26 w 31"/>
                    <a:gd name="T5" fmla="*/ 21 h 37"/>
                    <a:gd name="T6" fmla="*/ 26 w 31"/>
                    <a:gd name="T7" fmla="*/ 20 h 37"/>
                    <a:gd name="T8" fmla="*/ 26 w 31"/>
                    <a:gd name="T9" fmla="*/ 19 h 37"/>
                    <a:gd name="T10" fmla="*/ 25 w 31"/>
                    <a:gd name="T11" fmla="*/ 18 h 37"/>
                    <a:gd name="T12" fmla="*/ 26 w 31"/>
                    <a:gd name="T13" fmla="*/ 18 h 37"/>
                    <a:gd name="T14" fmla="*/ 28 w 31"/>
                    <a:gd name="T15" fmla="*/ 18 h 37"/>
                    <a:gd name="T16" fmla="*/ 29 w 31"/>
                    <a:gd name="T17" fmla="*/ 18 h 37"/>
                    <a:gd name="T18" fmla="*/ 29 w 31"/>
                    <a:gd name="T19" fmla="*/ 18 h 37"/>
                    <a:gd name="T20" fmla="*/ 30 w 31"/>
                    <a:gd name="T21" fmla="*/ 17 h 37"/>
                    <a:gd name="T22" fmla="*/ 30 w 31"/>
                    <a:gd name="T23" fmla="*/ 17 h 37"/>
                    <a:gd name="T24" fmla="*/ 31 w 31"/>
                    <a:gd name="T25" fmla="*/ 15 h 37"/>
                    <a:gd name="T26" fmla="*/ 30 w 31"/>
                    <a:gd name="T27" fmla="*/ 15 h 37"/>
                    <a:gd name="T28" fmla="*/ 30 w 31"/>
                    <a:gd name="T29" fmla="*/ 14 h 37"/>
                    <a:gd name="T30" fmla="*/ 27 w 31"/>
                    <a:gd name="T31" fmla="*/ 14 h 37"/>
                    <a:gd name="T32" fmla="*/ 27 w 31"/>
                    <a:gd name="T33" fmla="*/ 13 h 37"/>
                    <a:gd name="T34" fmla="*/ 26 w 31"/>
                    <a:gd name="T35" fmla="*/ 13 h 37"/>
                    <a:gd name="T36" fmla="*/ 25 w 31"/>
                    <a:gd name="T37" fmla="*/ 11 h 37"/>
                    <a:gd name="T38" fmla="*/ 24 w 31"/>
                    <a:gd name="T39" fmla="*/ 11 h 37"/>
                    <a:gd name="T40" fmla="*/ 24 w 31"/>
                    <a:gd name="T41" fmla="*/ 11 h 37"/>
                    <a:gd name="T42" fmla="*/ 22 w 31"/>
                    <a:gd name="T43" fmla="*/ 11 h 37"/>
                    <a:gd name="T44" fmla="*/ 22 w 31"/>
                    <a:gd name="T45" fmla="*/ 11 h 37"/>
                    <a:gd name="T46" fmla="*/ 22 w 31"/>
                    <a:gd name="T47" fmla="*/ 11 h 37"/>
                    <a:gd name="T48" fmla="*/ 21 w 31"/>
                    <a:gd name="T49" fmla="*/ 11 h 37"/>
                    <a:gd name="T50" fmla="*/ 21 w 31"/>
                    <a:gd name="T51" fmla="*/ 10 h 37"/>
                    <a:gd name="T52" fmla="*/ 21 w 31"/>
                    <a:gd name="T53" fmla="*/ 9 h 37"/>
                    <a:gd name="T54" fmla="*/ 20 w 31"/>
                    <a:gd name="T55" fmla="*/ 10 h 37"/>
                    <a:gd name="T56" fmla="*/ 19 w 31"/>
                    <a:gd name="T57" fmla="*/ 9 h 37"/>
                    <a:gd name="T58" fmla="*/ 19 w 31"/>
                    <a:gd name="T59" fmla="*/ 9 h 37"/>
                    <a:gd name="T60" fmla="*/ 18 w 31"/>
                    <a:gd name="T61" fmla="*/ 9 h 37"/>
                    <a:gd name="T62" fmla="*/ 18 w 31"/>
                    <a:gd name="T63" fmla="*/ 8 h 37"/>
                    <a:gd name="T64" fmla="*/ 16 w 31"/>
                    <a:gd name="T65" fmla="*/ 5 h 37"/>
                    <a:gd name="T66" fmla="*/ 15 w 31"/>
                    <a:gd name="T67" fmla="*/ 5 h 37"/>
                    <a:gd name="T68" fmla="*/ 14 w 31"/>
                    <a:gd name="T69" fmla="*/ 4 h 37"/>
                    <a:gd name="T70" fmla="*/ 13 w 31"/>
                    <a:gd name="T71" fmla="*/ 4 h 37"/>
                    <a:gd name="T72" fmla="*/ 12 w 31"/>
                    <a:gd name="T73" fmla="*/ 2 h 37"/>
                    <a:gd name="T74" fmla="*/ 12 w 31"/>
                    <a:gd name="T75" fmla="*/ 0 h 37"/>
                    <a:gd name="T76" fmla="*/ 11 w 31"/>
                    <a:gd name="T77" fmla="*/ 1 h 37"/>
                    <a:gd name="T78" fmla="*/ 10 w 31"/>
                    <a:gd name="T79" fmla="*/ 0 h 37"/>
                    <a:gd name="T80" fmla="*/ 8 w 31"/>
                    <a:gd name="T81" fmla="*/ 1 h 37"/>
                    <a:gd name="T82" fmla="*/ 9 w 31"/>
                    <a:gd name="T83" fmla="*/ 2 h 37"/>
                    <a:gd name="T84" fmla="*/ 10 w 31"/>
                    <a:gd name="T85" fmla="*/ 4 h 37"/>
                    <a:gd name="T86" fmla="*/ 10 w 31"/>
                    <a:gd name="T87" fmla="*/ 6 h 37"/>
                    <a:gd name="T88" fmla="*/ 9 w 31"/>
                    <a:gd name="T89" fmla="*/ 6 h 37"/>
                    <a:gd name="T90" fmla="*/ 8 w 31"/>
                    <a:gd name="T91" fmla="*/ 4 h 37"/>
                    <a:gd name="T92" fmla="*/ 4 w 31"/>
                    <a:gd name="T93" fmla="*/ 6 h 37"/>
                    <a:gd name="T94" fmla="*/ 3 w 31"/>
                    <a:gd name="T95" fmla="*/ 8 h 37"/>
                    <a:gd name="T96" fmla="*/ 2 w 31"/>
                    <a:gd name="T97" fmla="*/ 11 h 37"/>
                    <a:gd name="T98" fmla="*/ 1 w 31"/>
                    <a:gd name="T99" fmla="*/ 12 h 37"/>
                    <a:gd name="T100" fmla="*/ 0 w 31"/>
                    <a:gd name="T101" fmla="*/ 15 h 37"/>
                    <a:gd name="T102" fmla="*/ 1 w 31"/>
                    <a:gd name="T103" fmla="*/ 17 h 37"/>
                    <a:gd name="T104" fmla="*/ 2 w 31"/>
                    <a:gd name="T105" fmla="*/ 19 h 37"/>
                    <a:gd name="T106" fmla="*/ 0 w 31"/>
                    <a:gd name="T107" fmla="*/ 24 h 37"/>
                    <a:gd name="T108" fmla="*/ 8 w 31"/>
                    <a:gd name="T109" fmla="*/ 30 h 37"/>
                    <a:gd name="T110" fmla="*/ 12 w 31"/>
                    <a:gd name="T111" fmla="*/ 36 h 37"/>
                    <a:gd name="T112" fmla="*/ 15 w 31"/>
                    <a:gd name="T113" fmla="*/ 33 h 37"/>
                    <a:gd name="T114" fmla="*/ 16 w 31"/>
                    <a:gd name="T115" fmla="*/ 25 h 37"/>
                    <a:gd name="T116" fmla="*/ 20 w 31"/>
                    <a:gd name="T117" fmla="*/ 21 h 37"/>
                    <a:gd name="T118" fmla="*/ 26 w 31"/>
                    <a:gd name="T11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 h="37">
                      <a:moveTo>
                        <a:pt x="26" y="23"/>
                      </a:moveTo>
                      <a:lnTo>
                        <a:pt x="26" y="22"/>
                      </a:lnTo>
                      <a:lnTo>
                        <a:pt x="26" y="22"/>
                      </a:lnTo>
                      <a:lnTo>
                        <a:pt x="26" y="22"/>
                      </a:lnTo>
                      <a:lnTo>
                        <a:pt x="26" y="21"/>
                      </a:lnTo>
                      <a:lnTo>
                        <a:pt x="26" y="21"/>
                      </a:lnTo>
                      <a:lnTo>
                        <a:pt x="27" y="21"/>
                      </a:lnTo>
                      <a:lnTo>
                        <a:pt x="26" y="20"/>
                      </a:lnTo>
                      <a:lnTo>
                        <a:pt x="26" y="19"/>
                      </a:lnTo>
                      <a:lnTo>
                        <a:pt x="26" y="19"/>
                      </a:lnTo>
                      <a:lnTo>
                        <a:pt x="25" y="19"/>
                      </a:lnTo>
                      <a:lnTo>
                        <a:pt x="25" y="18"/>
                      </a:lnTo>
                      <a:lnTo>
                        <a:pt x="26" y="18"/>
                      </a:lnTo>
                      <a:lnTo>
                        <a:pt x="26" y="18"/>
                      </a:lnTo>
                      <a:lnTo>
                        <a:pt x="27" y="18"/>
                      </a:lnTo>
                      <a:lnTo>
                        <a:pt x="28" y="18"/>
                      </a:lnTo>
                      <a:lnTo>
                        <a:pt x="29" y="19"/>
                      </a:lnTo>
                      <a:lnTo>
                        <a:pt x="29" y="18"/>
                      </a:lnTo>
                      <a:lnTo>
                        <a:pt x="29" y="18"/>
                      </a:lnTo>
                      <a:lnTo>
                        <a:pt x="29" y="18"/>
                      </a:lnTo>
                      <a:lnTo>
                        <a:pt x="29" y="18"/>
                      </a:lnTo>
                      <a:lnTo>
                        <a:pt x="30" y="17"/>
                      </a:lnTo>
                      <a:lnTo>
                        <a:pt x="30" y="17"/>
                      </a:lnTo>
                      <a:lnTo>
                        <a:pt x="30" y="17"/>
                      </a:lnTo>
                      <a:lnTo>
                        <a:pt x="30" y="17"/>
                      </a:lnTo>
                      <a:lnTo>
                        <a:pt x="31" y="15"/>
                      </a:lnTo>
                      <a:lnTo>
                        <a:pt x="31" y="15"/>
                      </a:lnTo>
                      <a:lnTo>
                        <a:pt x="30" y="15"/>
                      </a:lnTo>
                      <a:lnTo>
                        <a:pt x="30" y="15"/>
                      </a:lnTo>
                      <a:lnTo>
                        <a:pt x="30" y="14"/>
                      </a:lnTo>
                      <a:lnTo>
                        <a:pt x="29" y="14"/>
                      </a:lnTo>
                      <a:lnTo>
                        <a:pt x="27" y="14"/>
                      </a:lnTo>
                      <a:lnTo>
                        <a:pt x="27" y="13"/>
                      </a:lnTo>
                      <a:lnTo>
                        <a:pt x="27" y="13"/>
                      </a:lnTo>
                      <a:lnTo>
                        <a:pt x="26" y="13"/>
                      </a:lnTo>
                      <a:lnTo>
                        <a:pt x="26" y="13"/>
                      </a:lnTo>
                      <a:lnTo>
                        <a:pt x="25" y="12"/>
                      </a:lnTo>
                      <a:lnTo>
                        <a:pt x="25" y="11"/>
                      </a:lnTo>
                      <a:lnTo>
                        <a:pt x="25" y="11"/>
                      </a:lnTo>
                      <a:lnTo>
                        <a:pt x="24" y="11"/>
                      </a:lnTo>
                      <a:lnTo>
                        <a:pt x="24" y="11"/>
                      </a:lnTo>
                      <a:lnTo>
                        <a:pt x="24" y="11"/>
                      </a:lnTo>
                      <a:lnTo>
                        <a:pt x="23" y="11"/>
                      </a:lnTo>
                      <a:lnTo>
                        <a:pt x="22" y="11"/>
                      </a:lnTo>
                      <a:lnTo>
                        <a:pt x="22" y="11"/>
                      </a:lnTo>
                      <a:lnTo>
                        <a:pt x="22" y="11"/>
                      </a:lnTo>
                      <a:lnTo>
                        <a:pt x="22" y="11"/>
                      </a:lnTo>
                      <a:lnTo>
                        <a:pt x="22" y="11"/>
                      </a:lnTo>
                      <a:lnTo>
                        <a:pt x="21" y="11"/>
                      </a:lnTo>
                      <a:lnTo>
                        <a:pt x="21" y="11"/>
                      </a:lnTo>
                      <a:lnTo>
                        <a:pt x="21" y="10"/>
                      </a:lnTo>
                      <a:lnTo>
                        <a:pt x="21" y="10"/>
                      </a:lnTo>
                      <a:lnTo>
                        <a:pt x="21" y="10"/>
                      </a:lnTo>
                      <a:lnTo>
                        <a:pt x="21" y="9"/>
                      </a:lnTo>
                      <a:lnTo>
                        <a:pt x="21" y="9"/>
                      </a:lnTo>
                      <a:lnTo>
                        <a:pt x="20" y="10"/>
                      </a:lnTo>
                      <a:lnTo>
                        <a:pt x="20" y="9"/>
                      </a:lnTo>
                      <a:lnTo>
                        <a:pt x="19" y="9"/>
                      </a:lnTo>
                      <a:lnTo>
                        <a:pt x="19" y="10"/>
                      </a:lnTo>
                      <a:lnTo>
                        <a:pt x="19" y="9"/>
                      </a:lnTo>
                      <a:lnTo>
                        <a:pt x="19" y="9"/>
                      </a:lnTo>
                      <a:lnTo>
                        <a:pt x="18" y="9"/>
                      </a:lnTo>
                      <a:lnTo>
                        <a:pt x="18" y="8"/>
                      </a:lnTo>
                      <a:lnTo>
                        <a:pt x="18" y="8"/>
                      </a:lnTo>
                      <a:lnTo>
                        <a:pt x="18" y="7"/>
                      </a:lnTo>
                      <a:lnTo>
                        <a:pt x="16" y="5"/>
                      </a:lnTo>
                      <a:lnTo>
                        <a:pt x="16" y="5"/>
                      </a:lnTo>
                      <a:lnTo>
                        <a:pt x="15" y="5"/>
                      </a:lnTo>
                      <a:lnTo>
                        <a:pt x="14" y="5"/>
                      </a:lnTo>
                      <a:lnTo>
                        <a:pt x="14" y="4"/>
                      </a:lnTo>
                      <a:lnTo>
                        <a:pt x="14" y="4"/>
                      </a:lnTo>
                      <a:lnTo>
                        <a:pt x="13" y="4"/>
                      </a:lnTo>
                      <a:lnTo>
                        <a:pt x="13" y="3"/>
                      </a:lnTo>
                      <a:lnTo>
                        <a:pt x="12" y="2"/>
                      </a:lnTo>
                      <a:lnTo>
                        <a:pt x="12" y="2"/>
                      </a:lnTo>
                      <a:lnTo>
                        <a:pt x="12" y="0"/>
                      </a:lnTo>
                      <a:lnTo>
                        <a:pt x="12" y="0"/>
                      </a:lnTo>
                      <a:lnTo>
                        <a:pt x="11" y="1"/>
                      </a:lnTo>
                      <a:lnTo>
                        <a:pt x="10" y="1"/>
                      </a:lnTo>
                      <a:lnTo>
                        <a:pt x="10" y="0"/>
                      </a:lnTo>
                      <a:lnTo>
                        <a:pt x="9" y="0"/>
                      </a:lnTo>
                      <a:lnTo>
                        <a:pt x="8" y="1"/>
                      </a:lnTo>
                      <a:lnTo>
                        <a:pt x="9" y="2"/>
                      </a:lnTo>
                      <a:lnTo>
                        <a:pt x="9" y="2"/>
                      </a:lnTo>
                      <a:lnTo>
                        <a:pt x="10" y="4"/>
                      </a:lnTo>
                      <a:lnTo>
                        <a:pt x="10" y="4"/>
                      </a:lnTo>
                      <a:lnTo>
                        <a:pt x="10" y="6"/>
                      </a:lnTo>
                      <a:lnTo>
                        <a:pt x="10" y="6"/>
                      </a:lnTo>
                      <a:lnTo>
                        <a:pt x="9" y="6"/>
                      </a:lnTo>
                      <a:lnTo>
                        <a:pt x="9" y="6"/>
                      </a:lnTo>
                      <a:lnTo>
                        <a:pt x="8" y="5"/>
                      </a:lnTo>
                      <a:lnTo>
                        <a:pt x="8" y="4"/>
                      </a:lnTo>
                      <a:lnTo>
                        <a:pt x="6" y="4"/>
                      </a:lnTo>
                      <a:lnTo>
                        <a:pt x="4" y="6"/>
                      </a:lnTo>
                      <a:lnTo>
                        <a:pt x="4" y="8"/>
                      </a:lnTo>
                      <a:lnTo>
                        <a:pt x="3" y="8"/>
                      </a:lnTo>
                      <a:lnTo>
                        <a:pt x="3" y="10"/>
                      </a:lnTo>
                      <a:lnTo>
                        <a:pt x="2" y="11"/>
                      </a:lnTo>
                      <a:lnTo>
                        <a:pt x="1" y="11"/>
                      </a:lnTo>
                      <a:lnTo>
                        <a:pt x="1" y="12"/>
                      </a:lnTo>
                      <a:lnTo>
                        <a:pt x="0" y="15"/>
                      </a:lnTo>
                      <a:lnTo>
                        <a:pt x="0" y="15"/>
                      </a:lnTo>
                      <a:lnTo>
                        <a:pt x="0" y="16"/>
                      </a:lnTo>
                      <a:lnTo>
                        <a:pt x="1" y="17"/>
                      </a:lnTo>
                      <a:lnTo>
                        <a:pt x="2" y="18"/>
                      </a:lnTo>
                      <a:lnTo>
                        <a:pt x="2" y="19"/>
                      </a:lnTo>
                      <a:lnTo>
                        <a:pt x="0" y="22"/>
                      </a:lnTo>
                      <a:lnTo>
                        <a:pt x="0" y="24"/>
                      </a:lnTo>
                      <a:lnTo>
                        <a:pt x="5" y="27"/>
                      </a:lnTo>
                      <a:lnTo>
                        <a:pt x="8" y="30"/>
                      </a:lnTo>
                      <a:lnTo>
                        <a:pt x="10" y="32"/>
                      </a:lnTo>
                      <a:lnTo>
                        <a:pt x="12" y="36"/>
                      </a:lnTo>
                      <a:lnTo>
                        <a:pt x="14" y="37"/>
                      </a:lnTo>
                      <a:lnTo>
                        <a:pt x="15" y="33"/>
                      </a:lnTo>
                      <a:lnTo>
                        <a:pt x="15" y="30"/>
                      </a:lnTo>
                      <a:lnTo>
                        <a:pt x="16" y="25"/>
                      </a:lnTo>
                      <a:lnTo>
                        <a:pt x="18" y="23"/>
                      </a:lnTo>
                      <a:lnTo>
                        <a:pt x="20" y="21"/>
                      </a:lnTo>
                      <a:lnTo>
                        <a:pt x="22" y="23"/>
                      </a:lnTo>
                      <a:lnTo>
                        <a:pt x="26" y="23"/>
                      </a:lnTo>
                      <a:lnTo>
                        <a:pt x="26" y="23"/>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4" name="Freeform 1020">
                  <a:extLst>
                    <a:ext uri="{FF2B5EF4-FFF2-40B4-BE49-F238E27FC236}">
                      <a16:creationId xmlns:a16="http://schemas.microsoft.com/office/drawing/2014/main" id="{F2499E42-21A3-4A75-B8F4-2B8730EB4A9A}"/>
                    </a:ext>
                  </a:extLst>
                </p:cNvPr>
                <p:cNvSpPr>
                  <a:spLocks/>
                </p:cNvSpPr>
                <p:nvPr/>
              </p:nvSpPr>
              <p:spPr bwMode="gray">
                <a:xfrm>
                  <a:off x="8794725" y="4899607"/>
                  <a:ext cx="213459" cy="281286"/>
                </a:xfrm>
                <a:custGeom>
                  <a:avLst/>
                  <a:gdLst>
                    <a:gd name="T0" fmla="*/ 61 w 66"/>
                    <a:gd name="T1" fmla="*/ 46 h 87"/>
                    <a:gd name="T2" fmla="*/ 44 w 66"/>
                    <a:gd name="T3" fmla="*/ 31 h 87"/>
                    <a:gd name="T4" fmla="*/ 34 w 66"/>
                    <a:gd name="T5" fmla="*/ 12 h 87"/>
                    <a:gd name="T6" fmla="*/ 18 w 66"/>
                    <a:gd name="T7" fmla="*/ 1 h 87"/>
                    <a:gd name="T8" fmla="*/ 2 w 66"/>
                    <a:gd name="T9" fmla="*/ 9 h 87"/>
                    <a:gd name="T10" fmla="*/ 2 w 66"/>
                    <a:gd name="T11" fmla="*/ 14 h 87"/>
                    <a:gd name="T12" fmla="*/ 5 w 66"/>
                    <a:gd name="T13" fmla="*/ 16 h 87"/>
                    <a:gd name="T14" fmla="*/ 5 w 66"/>
                    <a:gd name="T15" fmla="*/ 18 h 87"/>
                    <a:gd name="T16" fmla="*/ 10 w 66"/>
                    <a:gd name="T17" fmla="*/ 20 h 87"/>
                    <a:gd name="T18" fmla="*/ 8 w 66"/>
                    <a:gd name="T19" fmla="*/ 22 h 87"/>
                    <a:gd name="T20" fmla="*/ 10 w 66"/>
                    <a:gd name="T21" fmla="*/ 29 h 87"/>
                    <a:gd name="T22" fmla="*/ 8 w 66"/>
                    <a:gd name="T23" fmla="*/ 37 h 87"/>
                    <a:gd name="T24" fmla="*/ 9 w 66"/>
                    <a:gd name="T25" fmla="*/ 43 h 87"/>
                    <a:gd name="T26" fmla="*/ 13 w 66"/>
                    <a:gd name="T27" fmla="*/ 46 h 87"/>
                    <a:gd name="T28" fmla="*/ 11 w 66"/>
                    <a:gd name="T29" fmla="*/ 50 h 87"/>
                    <a:gd name="T30" fmla="*/ 13 w 66"/>
                    <a:gd name="T31" fmla="*/ 54 h 87"/>
                    <a:gd name="T32" fmla="*/ 11 w 66"/>
                    <a:gd name="T33" fmla="*/ 57 h 87"/>
                    <a:gd name="T34" fmla="*/ 9 w 66"/>
                    <a:gd name="T35" fmla="*/ 62 h 87"/>
                    <a:gd name="T36" fmla="*/ 12 w 66"/>
                    <a:gd name="T37" fmla="*/ 64 h 87"/>
                    <a:gd name="T38" fmla="*/ 15 w 66"/>
                    <a:gd name="T39" fmla="*/ 68 h 87"/>
                    <a:gd name="T40" fmla="*/ 17 w 66"/>
                    <a:gd name="T41" fmla="*/ 68 h 87"/>
                    <a:gd name="T42" fmla="*/ 17 w 66"/>
                    <a:gd name="T43" fmla="*/ 70 h 87"/>
                    <a:gd name="T44" fmla="*/ 19 w 66"/>
                    <a:gd name="T45" fmla="*/ 70 h 87"/>
                    <a:gd name="T46" fmla="*/ 21 w 66"/>
                    <a:gd name="T47" fmla="*/ 71 h 87"/>
                    <a:gd name="T48" fmla="*/ 25 w 66"/>
                    <a:gd name="T49" fmla="*/ 73 h 87"/>
                    <a:gd name="T50" fmla="*/ 26 w 66"/>
                    <a:gd name="T51" fmla="*/ 76 h 87"/>
                    <a:gd name="T52" fmla="*/ 27 w 66"/>
                    <a:gd name="T53" fmla="*/ 76 h 87"/>
                    <a:gd name="T54" fmla="*/ 30 w 66"/>
                    <a:gd name="T55" fmla="*/ 75 h 87"/>
                    <a:gd name="T56" fmla="*/ 29 w 66"/>
                    <a:gd name="T57" fmla="*/ 73 h 87"/>
                    <a:gd name="T58" fmla="*/ 30 w 66"/>
                    <a:gd name="T59" fmla="*/ 73 h 87"/>
                    <a:gd name="T60" fmla="*/ 31 w 66"/>
                    <a:gd name="T61" fmla="*/ 72 h 87"/>
                    <a:gd name="T62" fmla="*/ 31 w 66"/>
                    <a:gd name="T63" fmla="*/ 71 h 87"/>
                    <a:gd name="T64" fmla="*/ 31 w 66"/>
                    <a:gd name="T65" fmla="*/ 69 h 87"/>
                    <a:gd name="T66" fmla="*/ 31 w 66"/>
                    <a:gd name="T67" fmla="*/ 68 h 87"/>
                    <a:gd name="T68" fmla="*/ 32 w 66"/>
                    <a:gd name="T69" fmla="*/ 67 h 87"/>
                    <a:gd name="T70" fmla="*/ 34 w 66"/>
                    <a:gd name="T71" fmla="*/ 67 h 87"/>
                    <a:gd name="T72" fmla="*/ 35 w 66"/>
                    <a:gd name="T73" fmla="*/ 68 h 87"/>
                    <a:gd name="T74" fmla="*/ 35 w 66"/>
                    <a:gd name="T75" fmla="*/ 69 h 87"/>
                    <a:gd name="T76" fmla="*/ 36 w 66"/>
                    <a:gd name="T77" fmla="*/ 69 h 87"/>
                    <a:gd name="T78" fmla="*/ 38 w 66"/>
                    <a:gd name="T79" fmla="*/ 69 h 87"/>
                    <a:gd name="T80" fmla="*/ 39 w 66"/>
                    <a:gd name="T81" fmla="*/ 69 h 87"/>
                    <a:gd name="T82" fmla="*/ 40 w 66"/>
                    <a:gd name="T83" fmla="*/ 72 h 87"/>
                    <a:gd name="T84" fmla="*/ 40 w 66"/>
                    <a:gd name="T85" fmla="*/ 73 h 87"/>
                    <a:gd name="T86" fmla="*/ 42 w 66"/>
                    <a:gd name="T87" fmla="*/ 74 h 87"/>
                    <a:gd name="T88" fmla="*/ 44 w 66"/>
                    <a:gd name="T89" fmla="*/ 75 h 87"/>
                    <a:gd name="T90" fmla="*/ 43 w 66"/>
                    <a:gd name="T91" fmla="*/ 77 h 87"/>
                    <a:gd name="T92" fmla="*/ 44 w 66"/>
                    <a:gd name="T93" fmla="*/ 78 h 87"/>
                    <a:gd name="T94" fmla="*/ 46 w 66"/>
                    <a:gd name="T95" fmla="*/ 78 h 87"/>
                    <a:gd name="T96" fmla="*/ 47 w 66"/>
                    <a:gd name="T97" fmla="*/ 79 h 87"/>
                    <a:gd name="T98" fmla="*/ 49 w 66"/>
                    <a:gd name="T99" fmla="*/ 78 h 87"/>
                    <a:gd name="T100" fmla="*/ 49 w 66"/>
                    <a:gd name="T101" fmla="*/ 80 h 87"/>
                    <a:gd name="T102" fmla="*/ 48 w 66"/>
                    <a:gd name="T103" fmla="*/ 82 h 87"/>
                    <a:gd name="T104" fmla="*/ 48 w 66"/>
                    <a:gd name="T105" fmla="*/ 83 h 87"/>
                    <a:gd name="T106" fmla="*/ 47 w 66"/>
                    <a:gd name="T107" fmla="*/ 84 h 87"/>
                    <a:gd name="T108" fmla="*/ 46 w 66"/>
                    <a:gd name="T109" fmla="*/ 85 h 87"/>
                    <a:gd name="T110" fmla="*/ 49 w 66"/>
                    <a:gd name="T111" fmla="*/ 87 h 87"/>
                    <a:gd name="T112" fmla="*/ 62 w 66"/>
                    <a:gd name="T113"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 h="87">
                      <a:moveTo>
                        <a:pt x="62" y="65"/>
                      </a:moveTo>
                      <a:lnTo>
                        <a:pt x="59" y="61"/>
                      </a:lnTo>
                      <a:lnTo>
                        <a:pt x="58" y="55"/>
                      </a:lnTo>
                      <a:lnTo>
                        <a:pt x="59" y="48"/>
                      </a:lnTo>
                      <a:lnTo>
                        <a:pt x="64" y="47"/>
                      </a:lnTo>
                      <a:lnTo>
                        <a:pt x="61" y="46"/>
                      </a:lnTo>
                      <a:lnTo>
                        <a:pt x="59" y="41"/>
                      </a:lnTo>
                      <a:lnTo>
                        <a:pt x="62" y="38"/>
                      </a:lnTo>
                      <a:lnTo>
                        <a:pt x="60" y="35"/>
                      </a:lnTo>
                      <a:lnTo>
                        <a:pt x="57" y="37"/>
                      </a:lnTo>
                      <a:lnTo>
                        <a:pt x="48" y="34"/>
                      </a:lnTo>
                      <a:lnTo>
                        <a:pt x="44" y="31"/>
                      </a:lnTo>
                      <a:lnTo>
                        <a:pt x="44" y="26"/>
                      </a:lnTo>
                      <a:lnTo>
                        <a:pt x="43" y="24"/>
                      </a:lnTo>
                      <a:lnTo>
                        <a:pt x="41" y="22"/>
                      </a:lnTo>
                      <a:lnTo>
                        <a:pt x="38" y="21"/>
                      </a:lnTo>
                      <a:lnTo>
                        <a:pt x="35" y="18"/>
                      </a:lnTo>
                      <a:lnTo>
                        <a:pt x="34" y="12"/>
                      </a:lnTo>
                      <a:lnTo>
                        <a:pt x="32" y="9"/>
                      </a:lnTo>
                      <a:lnTo>
                        <a:pt x="29" y="5"/>
                      </a:lnTo>
                      <a:lnTo>
                        <a:pt x="25" y="4"/>
                      </a:lnTo>
                      <a:lnTo>
                        <a:pt x="23" y="3"/>
                      </a:lnTo>
                      <a:lnTo>
                        <a:pt x="22" y="0"/>
                      </a:lnTo>
                      <a:lnTo>
                        <a:pt x="18" y="1"/>
                      </a:lnTo>
                      <a:lnTo>
                        <a:pt x="15" y="2"/>
                      </a:lnTo>
                      <a:lnTo>
                        <a:pt x="10" y="5"/>
                      </a:lnTo>
                      <a:lnTo>
                        <a:pt x="6" y="5"/>
                      </a:lnTo>
                      <a:lnTo>
                        <a:pt x="4" y="7"/>
                      </a:lnTo>
                      <a:lnTo>
                        <a:pt x="0" y="7"/>
                      </a:lnTo>
                      <a:lnTo>
                        <a:pt x="2" y="9"/>
                      </a:lnTo>
                      <a:lnTo>
                        <a:pt x="2" y="10"/>
                      </a:lnTo>
                      <a:lnTo>
                        <a:pt x="2" y="11"/>
                      </a:lnTo>
                      <a:lnTo>
                        <a:pt x="3" y="11"/>
                      </a:lnTo>
                      <a:lnTo>
                        <a:pt x="3" y="12"/>
                      </a:lnTo>
                      <a:lnTo>
                        <a:pt x="2" y="13"/>
                      </a:lnTo>
                      <a:lnTo>
                        <a:pt x="2" y="14"/>
                      </a:lnTo>
                      <a:lnTo>
                        <a:pt x="4" y="14"/>
                      </a:lnTo>
                      <a:lnTo>
                        <a:pt x="4" y="14"/>
                      </a:lnTo>
                      <a:lnTo>
                        <a:pt x="5" y="14"/>
                      </a:lnTo>
                      <a:lnTo>
                        <a:pt x="5" y="14"/>
                      </a:lnTo>
                      <a:lnTo>
                        <a:pt x="5" y="15"/>
                      </a:lnTo>
                      <a:lnTo>
                        <a:pt x="5" y="16"/>
                      </a:lnTo>
                      <a:lnTo>
                        <a:pt x="4" y="16"/>
                      </a:lnTo>
                      <a:lnTo>
                        <a:pt x="4" y="16"/>
                      </a:lnTo>
                      <a:lnTo>
                        <a:pt x="4" y="17"/>
                      </a:lnTo>
                      <a:lnTo>
                        <a:pt x="4" y="18"/>
                      </a:lnTo>
                      <a:lnTo>
                        <a:pt x="4" y="18"/>
                      </a:lnTo>
                      <a:lnTo>
                        <a:pt x="5" y="18"/>
                      </a:lnTo>
                      <a:lnTo>
                        <a:pt x="5" y="18"/>
                      </a:lnTo>
                      <a:lnTo>
                        <a:pt x="6" y="20"/>
                      </a:lnTo>
                      <a:lnTo>
                        <a:pt x="7" y="20"/>
                      </a:lnTo>
                      <a:lnTo>
                        <a:pt x="8" y="20"/>
                      </a:lnTo>
                      <a:lnTo>
                        <a:pt x="9" y="21"/>
                      </a:lnTo>
                      <a:lnTo>
                        <a:pt x="10" y="20"/>
                      </a:lnTo>
                      <a:lnTo>
                        <a:pt x="11" y="21"/>
                      </a:lnTo>
                      <a:lnTo>
                        <a:pt x="11" y="21"/>
                      </a:lnTo>
                      <a:lnTo>
                        <a:pt x="10" y="22"/>
                      </a:lnTo>
                      <a:lnTo>
                        <a:pt x="9" y="22"/>
                      </a:lnTo>
                      <a:lnTo>
                        <a:pt x="8" y="21"/>
                      </a:lnTo>
                      <a:lnTo>
                        <a:pt x="8" y="22"/>
                      </a:lnTo>
                      <a:lnTo>
                        <a:pt x="7" y="23"/>
                      </a:lnTo>
                      <a:lnTo>
                        <a:pt x="6" y="24"/>
                      </a:lnTo>
                      <a:lnTo>
                        <a:pt x="7" y="26"/>
                      </a:lnTo>
                      <a:lnTo>
                        <a:pt x="8" y="27"/>
                      </a:lnTo>
                      <a:lnTo>
                        <a:pt x="7" y="28"/>
                      </a:lnTo>
                      <a:lnTo>
                        <a:pt x="10" y="29"/>
                      </a:lnTo>
                      <a:lnTo>
                        <a:pt x="11" y="29"/>
                      </a:lnTo>
                      <a:lnTo>
                        <a:pt x="11" y="30"/>
                      </a:lnTo>
                      <a:lnTo>
                        <a:pt x="11" y="31"/>
                      </a:lnTo>
                      <a:lnTo>
                        <a:pt x="9" y="34"/>
                      </a:lnTo>
                      <a:lnTo>
                        <a:pt x="8" y="37"/>
                      </a:lnTo>
                      <a:lnTo>
                        <a:pt x="8" y="37"/>
                      </a:lnTo>
                      <a:lnTo>
                        <a:pt x="8" y="38"/>
                      </a:lnTo>
                      <a:lnTo>
                        <a:pt x="8" y="39"/>
                      </a:lnTo>
                      <a:lnTo>
                        <a:pt x="6" y="40"/>
                      </a:lnTo>
                      <a:lnTo>
                        <a:pt x="8" y="42"/>
                      </a:lnTo>
                      <a:lnTo>
                        <a:pt x="8" y="42"/>
                      </a:lnTo>
                      <a:lnTo>
                        <a:pt x="9" y="43"/>
                      </a:lnTo>
                      <a:lnTo>
                        <a:pt x="10" y="43"/>
                      </a:lnTo>
                      <a:lnTo>
                        <a:pt x="10" y="43"/>
                      </a:lnTo>
                      <a:lnTo>
                        <a:pt x="11" y="44"/>
                      </a:lnTo>
                      <a:lnTo>
                        <a:pt x="12" y="46"/>
                      </a:lnTo>
                      <a:lnTo>
                        <a:pt x="13" y="46"/>
                      </a:lnTo>
                      <a:lnTo>
                        <a:pt x="13" y="46"/>
                      </a:lnTo>
                      <a:lnTo>
                        <a:pt x="13" y="47"/>
                      </a:lnTo>
                      <a:lnTo>
                        <a:pt x="14" y="47"/>
                      </a:lnTo>
                      <a:lnTo>
                        <a:pt x="15" y="47"/>
                      </a:lnTo>
                      <a:lnTo>
                        <a:pt x="15" y="48"/>
                      </a:lnTo>
                      <a:lnTo>
                        <a:pt x="14" y="50"/>
                      </a:lnTo>
                      <a:lnTo>
                        <a:pt x="11" y="50"/>
                      </a:lnTo>
                      <a:lnTo>
                        <a:pt x="10" y="49"/>
                      </a:lnTo>
                      <a:lnTo>
                        <a:pt x="9" y="49"/>
                      </a:lnTo>
                      <a:lnTo>
                        <a:pt x="9" y="49"/>
                      </a:lnTo>
                      <a:lnTo>
                        <a:pt x="9" y="50"/>
                      </a:lnTo>
                      <a:lnTo>
                        <a:pt x="11" y="52"/>
                      </a:lnTo>
                      <a:lnTo>
                        <a:pt x="13" y="54"/>
                      </a:lnTo>
                      <a:lnTo>
                        <a:pt x="14" y="55"/>
                      </a:lnTo>
                      <a:lnTo>
                        <a:pt x="13" y="57"/>
                      </a:lnTo>
                      <a:lnTo>
                        <a:pt x="13" y="57"/>
                      </a:lnTo>
                      <a:lnTo>
                        <a:pt x="12" y="58"/>
                      </a:lnTo>
                      <a:lnTo>
                        <a:pt x="11" y="57"/>
                      </a:lnTo>
                      <a:lnTo>
                        <a:pt x="11" y="57"/>
                      </a:lnTo>
                      <a:lnTo>
                        <a:pt x="10" y="59"/>
                      </a:lnTo>
                      <a:lnTo>
                        <a:pt x="9" y="59"/>
                      </a:lnTo>
                      <a:lnTo>
                        <a:pt x="8" y="59"/>
                      </a:lnTo>
                      <a:lnTo>
                        <a:pt x="8" y="61"/>
                      </a:lnTo>
                      <a:lnTo>
                        <a:pt x="8" y="61"/>
                      </a:lnTo>
                      <a:lnTo>
                        <a:pt x="9" y="62"/>
                      </a:lnTo>
                      <a:lnTo>
                        <a:pt x="9" y="63"/>
                      </a:lnTo>
                      <a:lnTo>
                        <a:pt x="10" y="63"/>
                      </a:lnTo>
                      <a:lnTo>
                        <a:pt x="10" y="63"/>
                      </a:lnTo>
                      <a:lnTo>
                        <a:pt x="10" y="64"/>
                      </a:lnTo>
                      <a:lnTo>
                        <a:pt x="11" y="64"/>
                      </a:lnTo>
                      <a:lnTo>
                        <a:pt x="12" y="64"/>
                      </a:lnTo>
                      <a:lnTo>
                        <a:pt x="12" y="64"/>
                      </a:lnTo>
                      <a:lnTo>
                        <a:pt x="14" y="66"/>
                      </a:lnTo>
                      <a:lnTo>
                        <a:pt x="14" y="67"/>
                      </a:lnTo>
                      <a:lnTo>
                        <a:pt x="14" y="67"/>
                      </a:lnTo>
                      <a:lnTo>
                        <a:pt x="14" y="68"/>
                      </a:lnTo>
                      <a:lnTo>
                        <a:pt x="15" y="68"/>
                      </a:lnTo>
                      <a:lnTo>
                        <a:pt x="15" y="68"/>
                      </a:lnTo>
                      <a:lnTo>
                        <a:pt x="15" y="69"/>
                      </a:lnTo>
                      <a:lnTo>
                        <a:pt x="15" y="68"/>
                      </a:lnTo>
                      <a:lnTo>
                        <a:pt x="16" y="68"/>
                      </a:lnTo>
                      <a:lnTo>
                        <a:pt x="16" y="69"/>
                      </a:lnTo>
                      <a:lnTo>
                        <a:pt x="17" y="68"/>
                      </a:lnTo>
                      <a:lnTo>
                        <a:pt x="17" y="68"/>
                      </a:lnTo>
                      <a:lnTo>
                        <a:pt x="17" y="69"/>
                      </a:lnTo>
                      <a:lnTo>
                        <a:pt x="17" y="69"/>
                      </a:lnTo>
                      <a:lnTo>
                        <a:pt x="17" y="69"/>
                      </a:lnTo>
                      <a:lnTo>
                        <a:pt x="17" y="70"/>
                      </a:lnTo>
                      <a:lnTo>
                        <a:pt x="17" y="70"/>
                      </a:lnTo>
                      <a:lnTo>
                        <a:pt x="18" y="70"/>
                      </a:lnTo>
                      <a:lnTo>
                        <a:pt x="18" y="70"/>
                      </a:lnTo>
                      <a:lnTo>
                        <a:pt x="18" y="70"/>
                      </a:lnTo>
                      <a:lnTo>
                        <a:pt x="18" y="70"/>
                      </a:lnTo>
                      <a:lnTo>
                        <a:pt x="18" y="70"/>
                      </a:lnTo>
                      <a:lnTo>
                        <a:pt x="19" y="70"/>
                      </a:lnTo>
                      <a:lnTo>
                        <a:pt x="20" y="70"/>
                      </a:lnTo>
                      <a:lnTo>
                        <a:pt x="20" y="70"/>
                      </a:lnTo>
                      <a:lnTo>
                        <a:pt x="20" y="70"/>
                      </a:lnTo>
                      <a:lnTo>
                        <a:pt x="21" y="70"/>
                      </a:lnTo>
                      <a:lnTo>
                        <a:pt x="21" y="70"/>
                      </a:lnTo>
                      <a:lnTo>
                        <a:pt x="21" y="71"/>
                      </a:lnTo>
                      <a:lnTo>
                        <a:pt x="22" y="72"/>
                      </a:lnTo>
                      <a:lnTo>
                        <a:pt x="22" y="72"/>
                      </a:lnTo>
                      <a:lnTo>
                        <a:pt x="23" y="72"/>
                      </a:lnTo>
                      <a:lnTo>
                        <a:pt x="23" y="72"/>
                      </a:lnTo>
                      <a:lnTo>
                        <a:pt x="23" y="73"/>
                      </a:lnTo>
                      <a:lnTo>
                        <a:pt x="25" y="73"/>
                      </a:lnTo>
                      <a:lnTo>
                        <a:pt x="26" y="73"/>
                      </a:lnTo>
                      <a:lnTo>
                        <a:pt x="26" y="74"/>
                      </a:lnTo>
                      <a:lnTo>
                        <a:pt x="26" y="74"/>
                      </a:lnTo>
                      <a:lnTo>
                        <a:pt x="27" y="74"/>
                      </a:lnTo>
                      <a:lnTo>
                        <a:pt x="27" y="74"/>
                      </a:lnTo>
                      <a:lnTo>
                        <a:pt x="26" y="76"/>
                      </a:lnTo>
                      <a:lnTo>
                        <a:pt x="26" y="76"/>
                      </a:lnTo>
                      <a:lnTo>
                        <a:pt x="26" y="76"/>
                      </a:lnTo>
                      <a:lnTo>
                        <a:pt x="26" y="76"/>
                      </a:lnTo>
                      <a:lnTo>
                        <a:pt x="27" y="76"/>
                      </a:lnTo>
                      <a:lnTo>
                        <a:pt x="27" y="76"/>
                      </a:lnTo>
                      <a:lnTo>
                        <a:pt x="27" y="76"/>
                      </a:lnTo>
                      <a:lnTo>
                        <a:pt x="28" y="76"/>
                      </a:lnTo>
                      <a:lnTo>
                        <a:pt x="28" y="76"/>
                      </a:lnTo>
                      <a:lnTo>
                        <a:pt x="28" y="76"/>
                      </a:lnTo>
                      <a:lnTo>
                        <a:pt x="28" y="76"/>
                      </a:lnTo>
                      <a:lnTo>
                        <a:pt x="28" y="75"/>
                      </a:lnTo>
                      <a:lnTo>
                        <a:pt x="30" y="75"/>
                      </a:lnTo>
                      <a:lnTo>
                        <a:pt x="30" y="74"/>
                      </a:lnTo>
                      <a:lnTo>
                        <a:pt x="30" y="74"/>
                      </a:lnTo>
                      <a:lnTo>
                        <a:pt x="29" y="74"/>
                      </a:lnTo>
                      <a:lnTo>
                        <a:pt x="29" y="74"/>
                      </a:lnTo>
                      <a:lnTo>
                        <a:pt x="28" y="74"/>
                      </a:lnTo>
                      <a:lnTo>
                        <a:pt x="29" y="73"/>
                      </a:lnTo>
                      <a:lnTo>
                        <a:pt x="29" y="73"/>
                      </a:lnTo>
                      <a:lnTo>
                        <a:pt x="29" y="73"/>
                      </a:lnTo>
                      <a:lnTo>
                        <a:pt x="30" y="73"/>
                      </a:lnTo>
                      <a:lnTo>
                        <a:pt x="30" y="73"/>
                      </a:lnTo>
                      <a:lnTo>
                        <a:pt x="30" y="73"/>
                      </a:lnTo>
                      <a:lnTo>
                        <a:pt x="30" y="73"/>
                      </a:lnTo>
                      <a:lnTo>
                        <a:pt x="30" y="72"/>
                      </a:lnTo>
                      <a:lnTo>
                        <a:pt x="31" y="72"/>
                      </a:lnTo>
                      <a:lnTo>
                        <a:pt x="31" y="72"/>
                      </a:lnTo>
                      <a:lnTo>
                        <a:pt x="31" y="72"/>
                      </a:lnTo>
                      <a:lnTo>
                        <a:pt x="31" y="72"/>
                      </a:lnTo>
                      <a:lnTo>
                        <a:pt x="31" y="72"/>
                      </a:lnTo>
                      <a:lnTo>
                        <a:pt x="31" y="72"/>
                      </a:lnTo>
                      <a:lnTo>
                        <a:pt x="31" y="72"/>
                      </a:lnTo>
                      <a:lnTo>
                        <a:pt x="31" y="72"/>
                      </a:lnTo>
                      <a:lnTo>
                        <a:pt x="32" y="72"/>
                      </a:lnTo>
                      <a:lnTo>
                        <a:pt x="32" y="71"/>
                      </a:lnTo>
                      <a:lnTo>
                        <a:pt x="31" y="71"/>
                      </a:lnTo>
                      <a:lnTo>
                        <a:pt x="32" y="70"/>
                      </a:lnTo>
                      <a:lnTo>
                        <a:pt x="32" y="70"/>
                      </a:lnTo>
                      <a:lnTo>
                        <a:pt x="32" y="70"/>
                      </a:lnTo>
                      <a:lnTo>
                        <a:pt x="32" y="69"/>
                      </a:lnTo>
                      <a:lnTo>
                        <a:pt x="31" y="69"/>
                      </a:lnTo>
                      <a:lnTo>
                        <a:pt x="31" y="69"/>
                      </a:lnTo>
                      <a:lnTo>
                        <a:pt x="31" y="69"/>
                      </a:lnTo>
                      <a:lnTo>
                        <a:pt x="31" y="69"/>
                      </a:lnTo>
                      <a:lnTo>
                        <a:pt x="31" y="68"/>
                      </a:lnTo>
                      <a:lnTo>
                        <a:pt x="31" y="68"/>
                      </a:lnTo>
                      <a:lnTo>
                        <a:pt x="31" y="68"/>
                      </a:lnTo>
                      <a:lnTo>
                        <a:pt x="31" y="68"/>
                      </a:lnTo>
                      <a:lnTo>
                        <a:pt x="31" y="68"/>
                      </a:lnTo>
                      <a:lnTo>
                        <a:pt x="31" y="68"/>
                      </a:lnTo>
                      <a:lnTo>
                        <a:pt x="31" y="68"/>
                      </a:lnTo>
                      <a:lnTo>
                        <a:pt x="32" y="68"/>
                      </a:lnTo>
                      <a:lnTo>
                        <a:pt x="32" y="68"/>
                      </a:lnTo>
                      <a:lnTo>
                        <a:pt x="32" y="67"/>
                      </a:lnTo>
                      <a:lnTo>
                        <a:pt x="32" y="67"/>
                      </a:lnTo>
                      <a:lnTo>
                        <a:pt x="33" y="67"/>
                      </a:lnTo>
                      <a:lnTo>
                        <a:pt x="33" y="67"/>
                      </a:lnTo>
                      <a:lnTo>
                        <a:pt x="34" y="67"/>
                      </a:lnTo>
                      <a:lnTo>
                        <a:pt x="34" y="67"/>
                      </a:lnTo>
                      <a:lnTo>
                        <a:pt x="34" y="67"/>
                      </a:lnTo>
                      <a:lnTo>
                        <a:pt x="34" y="67"/>
                      </a:lnTo>
                      <a:lnTo>
                        <a:pt x="35" y="67"/>
                      </a:lnTo>
                      <a:lnTo>
                        <a:pt x="35" y="67"/>
                      </a:lnTo>
                      <a:lnTo>
                        <a:pt x="35" y="68"/>
                      </a:lnTo>
                      <a:lnTo>
                        <a:pt x="35" y="68"/>
                      </a:lnTo>
                      <a:lnTo>
                        <a:pt x="35" y="68"/>
                      </a:lnTo>
                      <a:lnTo>
                        <a:pt x="35" y="68"/>
                      </a:lnTo>
                      <a:lnTo>
                        <a:pt x="35" y="68"/>
                      </a:lnTo>
                      <a:lnTo>
                        <a:pt x="35" y="68"/>
                      </a:lnTo>
                      <a:lnTo>
                        <a:pt x="34" y="68"/>
                      </a:lnTo>
                      <a:lnTo>
                        <a:pt x="35" y="69"/>
                      </a:lnTo>
                      <a:lnTo>
                        <a:pt x="35" y="69"/>
                      </a:lnTo>
                      <a:lnTo>
                        <a:pt x="35" y="69"/>
                      </a:lnTo>
                      <a:lnTo>
                        <a:pt x="35" y="69"/>
                      </a:lnTo>
                      <a:lnTo>
                        <a:pt x="36" y="69"/>
                      </a:lnTo>
                      <a:lnTo>
                        <a:pt x="36" y="69"/>
                      </a:lnTo>
                      <a:lnTo>
                        <a:pt x="36" y="69"/>
                      </a:lnTo>
                      <a:lnTo>
                        <a:pt x="36" y="69"/>
                      </a:lnTo>
                      <a:lnTo>
                        <a:pt x="36" y="69"/>
                      </a:lnTo>
                      <a:lnTo>
                        <a:pt x="36" y="69"/>
                      </a:lnTo>
                      <a:lnTo>
                        <a:pt x="37" y="69"/>
                      </a:lnTo>
                      <a:lnTo>
                        <a:pt x="37" y="69"/>
                      </a:lnTo>
                      <a:lnTo>
                        <a:pt x="38" y="69"/>
                      </a:lnTo>
                      <a:lnTo>
                        <a:pt x="38" y="69"/>
                      </a:lnTo>
                      <a:lnTo>
                        <a:pt x="38" y="69"/>
                      </a:lnTo>
                      <a:lnTo>
                        <a:pt x="38" y="69"/>
                      </a:lnTo>
                      <a:lnTo>
                        <a:pt x="38" y="69"/>
                      </a:lnTo>
                      <a:lnTo>
                        <a:pt x="39" y="69"/>
                      </a:lnTo>
                      <a:lnTo>
                        <a:pt x="39" y="69"/>
                      </a:lnTo>
                      <a:lnTo>
                        <a:pt x="39" y="69"/>
                      </a:lnTo>
                      <a:lnTo>
                        <a:pt x="39" y="71"/>
                      </a:lnTo>
                      <a:lnTo>
                        <a:pt x="39" y="72"/>
                      </a:lnTo>
                      <a:lnTo>
                        <a:pt x="39" y="72"/>
                      </a:lnTo>
                      <a:lnTo>
                        <a:pt x="39" y="72"/>
                      </a:lnTo>
                      <a:lnTo>
                        <a:pt x="40" y="72"/>
                      </a:lnTo>
                      <a:lnTo>
                        <a:pt x="40" y="72"/>
                      </a:lnTo>
                      <a:lnTo>
                        <a:pt x="40" y="72"/>
                      </a:lnTo>
                      <a:lnTo>
                        <a:pt x="40" y="72"/>
                      </a:lnTo>
                      <a:lnTo>
                        <a:pt x="40" y="72"/>
                      </a:lnTo>
                      <a:lnTo>
                        <a:pt x="41" y="72"/>
                      </a:lnTo>
                      <a:lnTo>
                        <a:pt x="40" y="73"/>
                      </a:lnTo>
                      <a:lnTo>
                        <a:pt x="40" y="73"/>
                      </a:lnTo>
                      <a:lnTo>
                        <a:pt x="41" y="74"/>
                      </a:lnTo>
                      <a:lnTo>
                        <a:pt x="41" y="74"/>
                      </a:lnTo>
                      <a:lnTo>
                        <a:pt x="41" y="74"/>
                      </a:lnTo>
                      <a:lnTo>
                        <a:pt x="41" y="74"/>
                      </a:lnTo>
                      <a:lnTo>
                        <a:pt x="42" y="74"/>
                      </a:lnTo>
                      <a:lnTo>
                        <a:pt x="42" y="74"/>
                      </a:lnTo>
                      <a:lnTo>
                        <a:pt x="42" y="74"/>
                      </a:lnTo>
                      <a:lnTo>
                        <a:pt x="42" y="74"/>
                      </a:lnTo>
                      <a:lnTo>
                        <a:pt x="43" y="75"/>
                      </a:lnTo>
                      <a:lnTo>
                        <a:pt x="44" y="75"/>
                      </a:lnTo>
                      <a:lnTo>
                        <a:pt x="44" y="75"/>
                      </a:lnTo>
                      <a:lnTo>
                        <a:pt x="44" y="75"/>
                      </a:lnTo>
                      <a:lnTo>
                        <a:pt x="43" y="76"/>
                      </a:lnTo>
                      <a:lnTo>
                        <a:pt x="43" y="76"/>
                      </a:lnTo>
                      <a:lnTo>
                        <a:pt x="43" y="77"/>
                      </a:lnTo>
                      <a:lnTo>
                        <a:pt x="43" y="77"/>
                      </a:lnTo>
                      <a:lnTo>
                        <a:pt x="43" y="77"/>
                      </a:lnTo>
                      <a:lnTo>
                        <a:pt x="43" y="77"/>
                      </a:lnTo>
                      <a:lnTo>
                        <a:pt x="44" y="77"/>
                      </a:lnTo>
                      <a:lnTo>
                        <a:pt x="44" y="78"/>
                      </a:lnTo>
                      <a:lnTo>
                        <a:pt x="44" y="77"/>
                      </a:lnTo>
                      <a:lnTo>
                        <a:pt x="44" y="78"/>
                      </a:lnTo>
                      <a:lnTo>
                        <a:pt x="44" y="78"/>
                      </a:lnTo>
                      <a:lnTo>
                        <a:pt x="44" y="78"/>
                      </a:lnTo>
                      <a:lnTo>
                        <a:pt x="45" y="78"/>
                      </a:lnTo>
                      <a:lnTo>
                        <a:pt x="45" y="78"/>
                      </a:lnTo>
                      <a:lnTo>
                        <a:pt x="45" y="78"/>
                      </a:lnTo>
                      <a:lnTo>
                        <a:pt x="45" y="78"/>
                      </a:lnTo>
                      <a:lnTo>
                        <a:pt x="45" y="78"/>
                      </a:lnTo>
                      <a:lnTo>
                        <a:pt x="46" y="78"/>
                      </a:lnTo>
                      <a:lnTo>
                        <a:pt x="46" y="78"/>
                      </a:lnTo>
                      <a:lnTo>
                        <a:pt x="46" y="78"/>
                      </a:lnTo>
                      <a:lnTo>
                        <a:pt x="46" y="78"/>
                      </a:lnTo>
                      <a:lnTo>
                        <a:pt x="47" y="79"/>
                      </a:lnTo>
                      <a:lnTo>
                        <a:pt x="47" y="78"/>
                      </a:lnTo>
                      <a:lnTo>
                        <a:pt x="47" y="79"/>
                      </a:lnTo>
                      <a:lnTo>
                        <a:pt x="47" y="80"/>
                      </a:lnTo>
                      <a:lnTo>
                        <a:pt x="47" y="79"/>
                      </a:lnTo>
                      <a:lnTo>
                        <a:pt x="47" y="79"/>
                      </a:lnTo>
                      <a:lnTo>
                        <a:pt x="48" y="79"/>
                      </a:lnTo>
                      <a:lnTo>
                        <a:pt x="48" y="79"/>
                      </a:lnTo>
                      <a:lnTo>
                        <a:pt x="49" y="78"/>
                      </a:lnTo>
                      <a:lnTo>
                        <a:pt x="49" y="79"/>
                      </a:lnTo>
                      <a:lnTo>
                        <a:pt x="49" y="79"/>
                      </a:lnTo>
                      <a:lnTo>
                        <a:pt x="49" y="80"/>
                      </a:lnTo>
                      <a:lnTo>
                        <a:pt x="49" y="80"/>
                      </a:lnTo>
                      <a:lnTo>
                        <a:pt x="49" y="80"/>
                      </a:lnTo>
                      <a:lnTo>
                        <a:pt x="49" y="80"/>
                      </a:lnTo>
                      <a:lnTo>
                        <a:pt x="49" y="80"/>
                      </a:lnTo>
                      <a:lnTo>
                        <a:pt x="49" y="80"/>
                      </a:lnTo>
                      <a:lnTo>
                        <a:pt x="49" y="80"/>
                      </a:lnTo>
                      <a:lnTo>
                        <a:pt x="49" y="81"/>
                      </a:lnTo>
                      <a:lnTo>
                        <a:pt x="48" y="81"/>
                      </a:lnTo>
                      <a:lnTo>
                        <a:pt x="48" y="82"/>
                      </a:lnTo>
                      <a:lnTo>
                        <a:pt x="48" y="82"/>
                      </a:lnTo>
                      <a:lnTo>
                        <a:pt x="48" y="82"/>
                      </a:lnTo>
                      <a:lnTo>
                        <a:pt x="48" y="82"/>
                      </a:lnTo>
                      <a:lnTo>
                        <a:pt x="48" y="82"/>
                      </a:lnTo>
                      <a:lnTo>
                        <a:pt x="48" y="82"/>
                      </a:lnTo>
                      <a:lnTo>
                        <a:pt x="48" y="83"/>
                      </a:lnTo>
                      <a:lnTo>
                        <a:pt x="47" y="83"/>
                      </a:lnTo>
                      <a:lnTo>
                        <a:pt x="47" y="83"/>
                      </a:lnTo>
                      <a:lnTo>
                        <a:pt x="47" y="83"/>
                      </a:lnTo>
                      <a:lnTo>
                        <a:pt x="47" y="84"/>
                      </a:lnTo>
                      <a:lnTo>
                        <a:pt x="47" y="84"/>
                      </a:lnTo>
                      <a:lnTo>
                        <a:pt x="47" y="84"/>
                      </a:lnTo>
                      <a:lnTo>
                        <a:pt x="47" y="85"/>
                      </a:lnTo>
                      <a:lnTo>
                        <a:pt x="47" y="85"/>
                      </a:lnTo>
                      <a:lnTo>
                        <a:pt x="47" y="85"/>
                      </a:lnTo>
                      <a:lnTo>
                        <a:pt x="47" y="86"/>
                      </a:lnTo>
                      <a:lnTo>
                        <a:pt x="46" y="86"/>
                      </a:lnTo>
                      <a:lnTo>
                        <a:pt x="46" y="85"/>
                      </a:lnTo>
                      <a:lnTo>
                        <a:pt x="45" y="86"/>
                      </a:lnTo>
                      <a:lnTo>
                        <a:pt x="46" y="86"/>
                      </a:lnTo>
                      <a:lnTo>
                        <a:pt x="45" y="86"/>
                      </a:lnTo>
                      <a:lnTo>
                        <a:pt x="45" y="86"/>
                      </a:lnTo>
                      <a:lnTo>
                        <a:pt x="44" y="87"/>
                      </a:lnTo>
                      <a:lnTo>
                        <a:pt x="49" y="87"/>
                      </a:lnTo>
                      <a:lnTo>
                        <a:pt x="50" y="86"/>
                      </a:lnTo>
                      <a:lnTo>
                        <a:pt x="54" y="87"/>
                      </a:lnTo>
                      <a:lnTo>
                        <a:pt x="57" y="87"/>
                      </a:lnTo>
                      <a:lnTo>
                        <a:pt x="59" y="87"/>
                      </a:lnTo>
                      <a:lnTo>
                        <a:pt x="59" y="81"/>
                      </a:lnTo>
                      <a:lnTo>
                        <a:pt x="62" y="73"/>
                      </a:lnTo>
                      <a:lnTo>
                        <a:pt x="66" y="70"/>
                      </a:lnTo>
                      <a:lnTo>
                        <a:pt x="62" y="6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5" name="Freeform 1022">
                  <a:extLst>
                    <a:ext uri="{FF2B5EF4-FFF2-40B4-BE49-F238E27FC236}">
                      <a16:creationId xmlns:a16="http://schemas.microsoft.com/office/drawing/2014/main" id="{4A91AF2D-E95B-46BA-9C4C-0420EA714E68}"/>
                    </a:ext>
                  </a:extLst>
                </p:cNvPr>
                <p:cNvSpPr>
                  <a:spLocks/>
                </p:cNvSpPr>
                <p:nvPr/>
              </p:nvSpPr>
              <p:spPr bwMode="gray">
                <a:xfrm>
                  <a:off x="8862648" y="5116228"/>
                  <a:ext cx="90555" cy="80827"/>
                </a:xfrm>
                <a:custGeom>
                  <a:avLst/>
                  <a:gdLst>
                    <a:gd name="T0" fmla="*/ 24 w 28"/>
                    <a:gd name="T1" fmla="*/ 19 h 25"/>
                    <a:gd name="T2" fmla="*/ 26 w 28"/>
                    <a:gd name="T3" fmla="*/ 18 h 25"/>
                    <a:gd name="T4" fmla="*/ 26 w 28"/>
                    <a:gd name="T5" fmla="*/ 17 h 25"/>
                    <a:gd name="T6" fmla="*/ 26 w 28"/>
                    <a:gd name="T7" fmla="*/ 16 h 25"/>
                    <a:gd name="T8" fmla="*/ 27 w 28"/>
                    <a:gd name="T9" fmla="*/ 15 h 25"/>
                    <a:gd name="T10" fmla="*/ 27 w 28"/>
                    <a:gd name="T11" fmla="*/ 14 h 25"/>
                    <a:gd name="T12" fmla="*/ 28 w 28"/>
                    <a:gd name="T13" fmla="*/ 13 h 25"/>
                    <a:gd name="T14" fmla="*/ 28 w 28"/>
                    <a:gd name="T15" fmla="*/ 13 h 25"/>
                    <a:gd name="T16" fmla="*/ 27 w 28"/>
                    <a:gd name="T17" fmla="*/ 12 h 25"/>
                    <a:gd name="T18" fmla="*/ 26 w 28"/>
                    <a:gd name="T19" fmla="*/ 13 h 25"/>
                    <a:gd name="T20" fmla="*/ 25 w 28"/>
                    <a:gd name="T21" fmla="*/ 11 h 25"/>
                    <a:gd name="T22" fmla="*/ 24 w 28"/>
                    <a:gd name="T23" fmla="*/ 11 h 25"/>
                    <a:gd name="T24" fmla="*/ 24 w 28"/>
                    <a:gd name="T25" fmla="*/ 11 h 25"/>
                    <a:gd name="T26" fmla="*/ 23 w 28"/>
                    <a:gd name="T27" fmla="*/ 10 h 25"/>
                    <a:gd name="T28" fmla="*/ 22 w 28"/>
                    <a:gd name="T29" fmla="*/ 10 h 25"/>
                    <a:gd name="T30" fmla="*/ 22 w 28"/>
                    <a:gd name="T31" fmla="*/ 9 h 25"/>
                    <a:gd name="T32" fmla="*/ 22 w 28"/>
                    <a:gd name="T33" fmla="*/ 8 h 25"/>
                    <a:gd name="T34" fmla="*/ 21 w 28"/>
                    <a:gd name="T35" fmla="*/ 7 h 25"/>
                    <a:gd name="T36" fmla="*/ 20 w 28"/>
                    <a:gd name="T37" fmla="*/ 7 h 25"/>
                    <a:gd name="T38" fmla="*/ 19 w 28"/>
                    <a:gd name="T39" fmla="*/ 5 h 25"/>
                    <a:gd name="T40" fmla="*/ 19 w 28"/>
                    <a:gd name="T41" fmla="*/ 5 h 25"/>
                    <a:gd name="T42" fmla="*/ 18 w 28"/>
                    <a:gd name="T43" fmla="*/ 4 h 25"/>
                    <a:gd name="T44" fmla="*/ 17 w 28"/>
                    <a:gd name="T45" fmla="*/ 2 h 25"/>
                    <a:gd name="T46" fmla="*/ 17 w 28"/>
                    <a:gd name="T47" fmla="*/ 2 h 25"/>
                    <a:gd name="T48" fmla="*/ 15 w 28"/>
                    <a:gd name="T49" fmla="*/ 2 h 25"/>
                    <a:gd name="T50" fmla="*/ 15 w 28"/>
                    <a:gd name="T51" fmla="*/ 2 h 25"/>
                    <a:gd name="T52" fmla="*/ 14 w 28"/>
                    <a:gd name="T53" fmla="*/ 2 h 25"/>
                    <a:gd name="T54" fmla="*/ 14 w 28"/>
                    <a:gd name="T55" fmla="*/ 1 h 25"/>
                    <a:gd name="T56" fmla="*/ 14 w 28"/>
                    <a:gd name="T57" fmla="*/ 0 h 25"/>
                    <a:gd name="T58" fmla="*/ 13 w 28"/>
                    <a:gd name="T59" fmla="*/ 0 h 25"/>
                    <a:gd name="T60" fmla="*/ 11 w 28"/>
                    <a:gd name="T61" fmla="*/ 0 h 25"/>
                    <a:gd name="T62" fmla="*/ 10 w 28"/>
                    <a:gd name="T63" fmla="*/ 1 h 25"/>
                    <a:gd name="T64" fmla="*/ 10 w 28"/>
                    <a:gd name="T65" fmla="*/ 1 h 25"/>
                    <a:gd name="T66" fmla="*/ 10 w 28"/>
                    <a:gd name="T67" fmla="*/ 2 h 25"/>
                    <a:gd name="T68" fmla="*/ 11 w 28"/>
                    <a:gd name="T69" fmla="*/ 3 h 25"/>
                    <a:gd name="T70" fmla="*/ 11 w 28"/>
                    <a:gd name="T71" fmla="*/ 4 h 25"/>
                    <a:gd name="T72" fmla="*/ 10 w 28"/>
                    <a:gd name="T73" fmla="*/ 5 h 25"/>
                    <a:gd name="T74" fmla="*/ 10 w 28"/>
                    <a:gd name="T75" fmla="*/ 5 h 25"/>
                    <a:gd name="T76" fmla="*/ 9 w 28"/>
                    <a:gd name="T77" fmla="*/ 6 h 25"/>
                    <a:gd name="T78" fmla="*/ 8 w 28"/>
                    <a:gd name="T79" fmla="*/ 6 h 25"/>
                    <a:gd name="T80" fmla="*/ 8 w 28"/>
                    <a:gd name="T81" fmla="*/ 7 h 25"/>
                    <a:gd name="T82" fmla="*/ 7 w 28"/>
                    <a:gd name="T83" fmla="*/ 8 h 25"/>
                    <a:gd name="T84" fmla="*/ 7 w 28"/>
                    <a:gd name="T85" fmla="*/ 9 h 25"/>
                    <a:gd name="T86" fmla="*/ 5 w 28"/>
                    <a:gd name="T87" fmla="*/ 9 h 25"/>
                    <a:gd name="T88" fmla="*/ 4 w 28"/>
                    <a:gd name="T89" fmla="*/ 10 h 25"/>
                    <a:gd name="T90" fmla="*/ 3 w 28"/>
                    <a:gd name="T91" fmla="*/ 10 h 25"/>
                    <a:gd name="T92" fmla="*/ 0 w 28"/>
                    <a:gd name="T93" fmla="*/ 10 h 25"/>
                    <a:gd name="T94" fmla="*/ 1 w 28"/>
                    <a:gd name="T95" fmla="*/ 12 h 25"/>
                    <a:gd name="T96" fmla="*/ 1 w 28"/>
                    <a:gd name="T97" fmla="*/ 14 h 25"/>
                    <a:gd name="T98" fmla="*/ 1 w 28"/>
                    <a:gd name="T99" fmla="*/ 15 h 25"/>
                    <a:gd name="T100" fmla="*/ 10 w 28"/>
                    <a:gd name="T101" fmla="*/ 24 h 25"/>
                    <a:gd name="T102" fmla="*/ 13 w 28"/>
                    <a:gd name="T103" fmla="*/ 22 h 25"/>
                    <a:gd name="T104" fmla="*/ 21 w 28"/>
                    <a:gd name="T105" fmla="*/ 22 h 25"/>
                    <a:gd name="T106" fmla="*/ 24 w 28"/>
                    <a:gd name="T10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5">
                      <a:moveTo>
                        <a:pt x="24" y="19"/>
                      </a:moveTo>
                      <a:lnTo>
                        <a:pt x="24" y="19"/>
                      </a:lnTo>
                      <a:lnTo>
                        <a:pt x="25" y="19"/>
                      </a:lnTo>
                      <a:lnTo>
                        <a:pt x="24" y="19"/>
                      </a:lnTo>
                      <a:lnTo>
                        <a:pt x="25" y="18"/>
                      </a:lnTo>
                      <a:lnTo>
                        <a:pt x="25" y="19"/>
                      </a:lnTo>
                      <a:lnTo>
                        <a:pt x="26" y="19"/>
                      </a:lnTo>
                      <a:lnTo>
                        <a:pt x="26" y="18"/>
                      </a:lnTo>
                      <a:lnTo>
                        <a:pt x="26" y="18"/>
                      </a:lnTo>
                      <a:lnTo>
                        <a:pt x="26" y="18"/>
                      </a:lnTo>
                      <a:lnTo>
                        <a:pt x="26" y="17"/>
                      </a:lnTo>
                      <a:lnTo>
                        <a:pt x="26" y="17"/>
                      </a:lnTo>
                      <a:lnTo>
                        <a:pt x="26" y="17"/>
                      </a:lnTo>
                      <a:lnTo>
                        <a:pt x="26" y="16"/>
                      </a:lnTo>
                      <a:lnTo>
                        <a:pt x="26" y="16"/>
                      </a:lnTo>
                      <a:lnTo>
                        <a:pt x="26" y="16"/>
                      </a:lnTo>
                      <a:lnTo>
                        <a:pt x="27" y="16"/>
                      </a:lnTo>
                      <a:lnTo>
                        <a:pt x="27" y="15"/>
                      </a:lnTo>
                      <a:lnTo>
                        <a:pt x="27" y="15"/>
                      </a:lnTo>
                      <a:lnTo>
                        <a:pt x="27" y="15"/>
                      </a:lnTo>
                      <a:lnTo>
                        <a:pt x="27" y="15"/>
                      </a:lnTo>
                      <a:lnTo>
                        <a:pt x="27" y="15"/>
                      </a:lnTo>
                      <a:lnTo>
                        <a:pt x="27" y="15"/>
                      </a:lnTo>
                      <a:lnTo>
                        <a:pt x="27" y="14"/>
                      </a:lnTo>
                      <a:lnTo>
                        <a:pt x="28" y="14"/>
                      </a:lnTo>
                      <a:lnTo>
                        <a:pt x="28" y="13"/>
                      </a:lnTo>
                      <a:lnTo>
                        <a:pt x="28" y="13"/>
                      </a:lnTo>
                      <a:lnTo>
                        <a:pt x="28" y="13"/>
                      </a:lnTo>
                      <a:lnTo>
                        <a:pt x="28" y="13"/>
                      </a:lnTo>
                      <a:lnTo>
                        <a:pt x="28" y="13"/>
                      </a:lnTo>
                      <a:lnTo>
                        <a:pt x="28" y="13"/>
                      </a:lnTo>
                      <a:lnTo>
                        <a:pt x="28" y="13"/>
                      </a:lnTo>
                      <a:lnTo>
                        <a:pt x="28" y="12"/>
                      </a:lnTo>
                      <a:lnTo>
                        <a:pt x="28" y="12"/>
                      </a:lnTo>
                      <a:lnTo>
                        <a:pt x="28" y="11"/>
                      </a:lnTo>
                      <a:lnTo>
                        <a:pt x="27" y="12"/>
                      </a:lnTo>
                      <a:lnTo>
                        <a:pt x="27" y="12"/>
                      </a:lnTo>
                      <a:lnTo>
                        <a:pt x="26" y="12"/>
                      </a:lnTo>
                      <a:lnTo>
                        <a:pt x="26" y="12"/>
                      </a:lnTo>
                      <a:lnTo>
                        <a:pt x="26" y="13"/>
                      </a:lnTo>
                      <a:lnTo>
                        <a:pt x="26" y="12"/>
                      </a:lnTo>
                      <a:lnTo>
                        <a:pt x="26" y="11"/>
                      </a:lnTo>
                      <a:lnTo>
                        <a:pt x="26" y="12"/>
                      </a:lnTo>
                      <a:lnTo>
                        <a:pt x="25" y="11"/>
                      </a:lnTo>
                      <a:lnTo>
                        <a:pt x="25" y="11"/>
                      </a:lnTo>
                      <a:lnTo>
                        <a:pt x="25" y="11"/>
                      </a:lnTo>
                      <a:lnTo>
                        <a:pt x="25" y="11"/>
                      </a:lnTo>
                      <a:lnTo>
                        <a:pt x="24" y="11"/>
                      </a:lnTo>
                      <a:lnTo>
                        <a:pt x="24" y="11"/>
                      </a:lnTo>
                      <a:lnTo>
                        <a:pt x="24" y="11"/>
                      </a:lnTo>
                      <a:lnTo>
                        <a:pt x="24" y="11"/>
                      </a:lnTo>
                      <a:lnTo>
                        <a:pt x="24" y="11"/>
                      </a:lnTo>
                      <a:lnTo>
                        <a:pt x="23" y="11"/>
                      </a:lnTo>
                      <a:lnTo>
                        <a:pt x="23" y="11"/>
                      </a:lnTo>
                      <a:lnTo>
                        <a:pt x="23" y="11"/>
                      </a:lnTo>
                      <a:lnTo>
                        <a:pt x="23" y="10"/>
                      </a:lnTo>
                      <a:lnTo>
                        <a:pt x="23" y="11"/>
                      </a:lnTo>
                      <a:lnTo>
                        <a:pt x="23" y="10"/>
                      </a:lnTo>
                      <a:lnTo>
                        <a:pt x="22" y="10"/>
                      </a:lnTo>
                      <a:lnTo>
                        <a:pt x="22" y="10"/>
                      </a:lnTo>
                      <a:lnTo>
                        <a:pt x="22" y="10"/>
                      </a:lnTo>
                      <a:lnTo>
                        <a:pt x="22" y="10"/>
                      </a:lnTo>
                      <a:lnTo>
                        <a:pt x="22" y="9"/>
                      </a:lnTo>
                      <a:lnTo>
                        <a:pt x="22" y="9"/>
                      </a:lnTo>
                      <a:lnTo>
                        <a:pt x="23" y="8"/>
                      </a:lnTo>
                      <a:lnTo>
                        <a:pt x="23" y="8"/>
                      </a:lnTo>
                      <a:lnTo>
                        <a:pt x="23" y="8"/>
                      </a:lnTo>
                      <a:lnTo>
                        <a:pt x="22" y="8"/>
                      </a:lnTo>
                      <a:lnTo>
                        <a:pt x="21" y="7"/>
                      </a:lnTo>
                      <a:lnTo>
                        <a:pt x="21" y="7"/>
                      </a:lnTo>
                      <a:lnTo>
                        <a:pt x="21" y="7"/>
                      </a:lnTo>
                      <a:lnTo>
                        <a:pt x="21" y="7"/>
                      </a:lnTo>
                      <a:lnTo>
                        <a:pt x="20" y="7"/>
                      </a:lnTo>
                      <a:lnTo>
                        <a:pt x="20" y="7"/>
                      </a:lnTo>
                      <a:lnTo>
                        <a:pt x="20" y="7"/>
                      </a:lnTo>
                      <a:lnTo>
                        <a:pt x="20" y="7"/>
                      </a:lnTo>
                      <a:lnTo>
                        <a:pt x="19" y="6"/>
                      </a:lnTo>
                      <a:lnTo>
                        <a:pt x="19" y="6"/>
                      </a:lnTo>
                      <a:lnTo>
                        <a:pt x="20" y="5"/>
                      </a:lnTo>
                      <a:lnTo>
                        <a:pt x="19" y="5"/>
                      </a:lnTo>
                      <a:lnTo>
                        <a:pt x="19" y="5"/>
                      </a:lnTo>
                      <a:lnTo>
                        <a:pt x="19" y="5"/>
                      </a:lnTo>
                      <a:lnTo>
                        <a:pt x="19" y="5"/>
                      </a:lnTo>
                      <a:lnTo>
                        <a:pt x="19" y="5"/>
                      </a:lnTo>
                      <a:lnTo>
                        <a:pt x="18" y="5"/>
                      </a:lnTo>
                      <a:lnTo>
                        <a:pt x="18" y="5"/>
                      </a:lnTo>
                      <a:lnTo>
                        <a:pt x="18" y="5"/>
                      </a:lnTo>
                      <a:lnTo>
                        <a:pt x="18" y="4"/>
                      </a:lnTo>
                      <a:lnTo>
                        <a:pt x="18" y="2"/>
                      </a:lnTo>
                      <a:lnTo>
                        <a:pt x="18" y="2"/>
                      </a:lnTo>
                      <a:lnTo>
                        <a:pt x="18" y="2"/>
                      </a:lnTo>
                      <a:lnTo>
                        <a:pt x="17" y="2"/>
                      </a:lnTo>
                      <a:lnTo>
                        <a:pt x="17" y="2"/>
                      </a:lnTo>
                      <a:lnTo>
                        <a:pt x="17" y="2"/>
                      </a:lnTo>
                      <a:lnTo>
                        <a:pt x="17" y="2"/>
                      </a:lnTo>
                      <a:lnTo>
                        <a:pt x="17" y="2"/>
                      </a:lnTo>
                      <a:lnTo>
                        <a:pt x="16" y="2"/>
                      </a:lnTo>
                      <a:lnTo>
                        <a:pt x="16" y="2"/>
                      </a:lnTo>
                      <a:lnTo>
                        <a:pt x="15" y="2"/>
                      </a:lnTo>
                      <a:lnTo>
                        <a:pt x="15" y="2"/>
                      </a:lnTo>
                      <a:lnTo>
                        <a:pt x="15" y="2"/>
                      </a:lnTo>
                      <a:lnTo>
                        <a:pt x="15" y="2"/>
                      </a:lnTo>
                      <a:lnTo>
                        <a:pt x="15" y="2"/>
                      </a:lnTo>
                      <a:lnTo>
                        <a:pt x="15" y="2"/>
                      </a:lnTo>
                      <a:lnTo>
                        <a:pt x="14" y="2"/>
                      </a:lnTo>
                      <a:lnTo>
                        <a:pt x="14" y="2"/>
                      </a:lnTo>
                      <a:lnTo>
                        <a:pt x="14" y="2"/>
                      </a:lnTo>
                      <a:lnTo>
                        <a:pt x="14" y="2"/>
                      </a:lnTo>
                      <a:lnTo>
                        <a:pt x="13" y="1"/>
                      </a:lnTo>
                      <a:lnTo>
                        <a:pt x="14" y="1"/>
                      </a:lnTo>
                      <a:lnTo>
                        <a:pt x="14" y="1"/>
                      </a:lnTo>
                      <a:lnTo>
                        <a:pt x="14" y="1"/>
                      </a:lnTo>
                      <a:lnTo>
                        <a:pt x="14" y="1"/>
                      </a:lnTo>
                      <a:lnTo>
                        <a:pt x="14" y="1"/>
                      </a:lnTo>
                      <a:lnTo>
                        <a:pt x="14" y="1"/>
                      </a:lnTo>
                      <a:lnTo>
                        <a:pt x="14" y="0"/>
                      </a:lnTo>
                      <a:lnTo>
                        <a:pt x="14" y="0"/>
                      </a:lnTo>
                      <a:lnTo>
                        <a:pt x="13" y="0"/>
                      </a:lnTo>
                      <a:lnTo>
                        <a:pt x="13" y="0"/>
                      </a:lnTo>
                      <a:lnTo>
                        <a:pt x="13" y="0"/>
                      </a:lnTo>
                      <a:lnTo>
                        <a:pt x="13" y="0"/>
                      </a:lnTo>
                      <a:lnTo>
                        <a:pt x="12" y="0"/>
                      </a:lnTo>
                      <a:lnTo>
                        <a:pt x="12" y="0"/>
                      </a:lnTo>
                      <a:lnTo>
                        <a:pt x="11" y="0"/>
                      </a:lnTo>
                      <a:lnTo>
                        <a:pt x="11" y="0"/>
                      </a:lnTo>
                      <a:lnTo>
                        <a:pt x="11" y="1"/>
                      </a:lnTo>
                      <a:lnTo>
                        <a:pt x="11" y="1"/>
                      </a:lnTo>
                      <a:lnTo>
                        <a:pt x="10" y="1"/>
                      </a:lnTo>
                      <a:lnTo>
                        <a:pt x="10" y="1"/>
                      </a:lnTo>
                      <a:lnTo>
                        <a:pt x="10" y="1"/>
                      </a:lnTo>
                      <a:lnTo>
                        <a:pt x="10" y="1"/>
                      </a:lnTo>
                      <a:lnTo>
                        <a:pt x="10" y="1"/>
                      </a:lnTo>
                      <a:lnTo>
                        <a:pt x="10" y="1"/>
                      </a:lnTo>
                      <a:lnTo>
                        <a:pt x="10" y="1"/>
                      </a:lnTo>
                      <a:lnTo>
                        <a:pt x="10" y="2"/>
                      </a:lnTo>
                      <a:lnTo>
                        <a:pt x="10" y="2"/>
                      </a:lnTo>
                      <a:lnTo>
                        <a:pt x="10" y="2"/>
                      </a:lnTo>
                      <a:lnTo>
                        <a:pt x="10" y="2"/>
                      </a:lnTo>
                      <a:lnTo>
                        <a:pt x="11" y="2"/>
                      </a:lnTo>
                      <a:lnTo>
                        <a:pt x="11" y="3"/>
                      </a:lnTo>
                      <a:lnTo>
                        <a:pt x="11" y="3"/>
                      </a:lnTo>
                      <a:lnTo>
                        <a:pt x="11" y="3"/>
                      </a:lnTo>
                      <a:lnTo>
                        <a:pt x="10" y="4"/>
                      </a:lnTo>
                      <a:lnTo>
                        <a:pt x="11" y="4"/>
                      </a:lnTo>
                      <a:lnTo>
                        <a:pt x="11" y="5"/>
                      </a:lnTo>
                      <a:lnTo>
                        <a:pt x="10" y="5"/>
                      </a:lnTo>
                      <a:lnTo>
                        <a:pt x="10" y="5"/>
                      </a:lnTo>
                      <a:lnTo>
                        <a:pt x="10" y="5"/>
                      </a:lnTo>
                      <a:lnTo>
                        <a:pt x="10" y="5"/>
                      </a:lnTo>
                      <a:lnTo>
                        <a:pt x="10" y="5"/>
                      </a:lnTo>
                      <a:lnTo>
                        <a:pt x="10" y="5"/>
                      </a:lnTo>
                      <a:lnTo>
                        <a:pt x="10" y="5"/>
                      </a:lnTo>
                      <a:lnTo>
                        <a:pt x="10" y="5"/>
                      </a:lnTo>
                      <a:lnTo>
                        <a:pt x="9" y="5"/>
                      </a:lnTo>
                      <a:lnTo>
                        <a:pt x="9" y="6"/>
                      </a:lnTo>
                      <a:lnTo>
                        <a:pt x="9" y="6"/>
                      </a:lnTo>
                      <a:lnTo>
                        <a:pt x="9" y="6"/>
                      </a:lnTo>
                      <a:lnTo>
                        <a:pt x="9" y="6"/>
                      </a:lnTo>
                      <a:lnTo>
                        <a:pt x="8" y="6"/>
                      </a:lnTo>
                      <a:lnTo>
                        <a:pt x="8" y="6"/>
                      </a:lnTo>
                      <a:lnTo>
                        <a:pt x="8" y="6"/>
                      </a:lnTo>
                      <a:lnTo>
                        <a:pt x="7" y="7"/>
                      </a:lnTo>
                      <a:lnTo>
                        <a:pt x="8" y="7"/>
                      </a:lnTo>
                      <a:lnTo>
                        <a:pt x="8" y="7"/>
                      </a:lnTo>
                      <a:lnTo>
                        <a:pt x="9" y="7"/>
                      </a:lnTo>
                      <a:lnTo>
                        <a:pt x="9" y="7"/>
                      </a:lnTo>
                      <a:lnTo>
                        <a:pt x="9" y="8"/>
                      </a:lnTo>
                      <a:lnTo>
                        <a:pt x="7" y="8"/>
                      </a:lnTo>
                      <a:lnTo>
                        <a:pt x="7" y="9"/>
                      </a:lnTo>
                      <a:lnTo>
                        <a:pt x="7" y="9"/>
                      </a:lnTo>
                      <a:lnTo>
                        <a:pt x="7" y="9"/>
                      </a:lnTo>
                      <a:lnTo>
                        <a:pt x="7" y="9"/>
                      </a:lnTo>
                      <a:lnTo>
                        <a:pt x="6" y="9"/>
                      </a:lnTo>
                      <a:lnTo>
                        <a:pt x="6" y="9"/>
                      </a:lnTo>
                      <a:lnTo>
                        <a:pt x="6" y="9"/>
                      </a:lnTo>
                      <a:lnTo>
                        <a:pt x="5" y="9"/>
                      </a:lnTo>
                      <a:lnTo>
                        <a:pt x="5" y="9"/>
                      </a:lnTo>
                      <a:lnTo>
                        <a:pt x="5" y="9"/>
                      </a:lnTo>
                      <a:lnTo>
                        <a:pt x="4" y="10"/>
                      </a:lnTo>
                      <a:lnTo>
                        <a:pt x="4" y="10"/>
                      </a:lnTo>
                      <a:lnTo>
                        <a:pt x="4" y="10"/>
                      </a:lnTo>
                      <a:lnTo>
                        <a:pt x="4" y="10"/>
                      </a:lnTo>
                      <a:lnTo>
                        <a:pt x="4" y="11"/>
                      </a:lnTo>
                      <a:lnTo>
                        <a:pt x="3" y="10"/>
                      </a:lnTo>
                      <a:lnTo>
                        <a:pt x="2" y="10"/>
                      </a:lnTo>
                      <a:lnTo>
                        <a:pt x="1" y="10"/>
                      </a:lnTo>
                      <a:lnTo>
                        <a:pt x="1" y="10"/>
                      </a:lnTo>
                      <a:lnTo>
                        <a:pt x="0" y="10"/>
                      </a:lnTo>
                      <a:lnTo>
                        <a:pt x="0" y="11"/>
                      </a:lnTo>
                      <a:lnTo>
                        <a:pt x="1" y="11"/>
                      </a:lnTo>
                      <a:lnTo>
                        <a:pt x="1" y="11"/>
                      </a:lnTo>
                      <a:lnTo>
                        <a:pt x="1" y="12"/>
                      </a:lnTo>
                      <a:lnTo>
                        <a:pt x="2" y="13"/>
                      </a:lnTo>
                      <a:lnTo>
                        <a:pt x="1" y="13"/>
                      </a:lnTo>
                      <a:lnTo>
                        <a:pt x="1" y="13"/>
                      </a:lnTo>
                      <a:lnTo>
                        <a:pt x="1" y="14"/>
                      </a:lnTo>
                      <a:lnTo>
                        <a:pt x="1" y="14"/>
                      </a:lnTo>
                      <a:lnTo>
                        <a:pt x="1" y="14"/>
                      </a:lnTo>
                      <a:lnTo>
                        <a:pt x="1" y="15"/>
                      </a:lnTo>
                      <a:lnTo>
                        <a:pt x="1" y="15"/>
                      </a:lnTo>
                      <a:lnTo>
                        <a:pt x="1" y="15"/>
                      </a:lnTo>
                      <a:lnTo>
                        <a:pt x="4" y="19"/>
                      </a:lnTo>
                      <a:lnTo>
                        <a:pt x="6" y="20"/>
                      </a:lnTo>
                      <a:lnTo>
                        <a:pt x="10" y="24"/>
                      </a:lnTo>
                      <a:lnTo>
                        <a:pt x="10" y="25"/>
                      </a:lnTo>
                      <a:lnTo>
                        <a:pt x="11" y="25"/>
                      </a:lnTo>
                      <a:lnTo>
                        <a:pt x="13" y="24"/>
                      </a:lnTo>
                      <a:lnTo>
                        <a:pt x="13" y="22"/>
                      </a:lnTo>
                      <a:lnTo>
                        <a:pt x="18" y="20"/>
                      </a:lnTo>
                      <a:lnTo>
                        <a:pt x="18" y="20"/>
                      </a:lnTo>
                      <a:lnTo>
                        <a:pt x="20" y="22"/>
                      </a:lnTo>
                      <a:lnTo>
                        <a:pt x="21" y="22"/>
                      </a:lnTo>
                      <a:lnTo>
                        <a:pt x="21" y="21"/>
                      </a:lnTo>
                      <a:lnTo>
                        <a:pt x="23" y="20"/>
                      </a:lnTo>
                      <a:lnTo>
                        <a:pt x="24" y="19"/>
                      </a:lnTo>
                      <a:lnTo>
                        <a:pt x="24" y="19"/>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6" name="Freeform 1024">
                  <a:extLst>
                    <a:ext uri="{FF2B5EF4-FFF2-40B4-BE49-F238E27FC236}">
                      <a16:creationId xmlns:a16="http://schemas.microsoft.com/office/drawing/2014/main" id="{31D8D34D-829D-4248-84A2-B2D9541799F6}"/>
                    </a:ext>
                  </a:extLst>
                </p:cNvPr>
                <p:cNvSpPr>
                  <a:spLocks/>
                </p:cNvSpPr>
                <p:nvPr/>
              </p:nvSpPr>
              <p:spPr bwMode="gray">
                <a:xfrm>
                  <a:off x="9199003" y="4728247"/>
                  <a:ext cx="171415" cy="226321"/>
                </a:xfrm>
                <a:custGeom>
                  <a:avLst/>
                  <a:gdLst>
                    <a:gd name="T0" fmla="*/ 50 w 53"/>
                    <a:gd name="T1" fmla="*/ 45 h 70"/>
                    <a:gd name="T2" fmla="*/ 49 w 53"/>
                    <a:gd name="T3" fmla="*/ 43 h 70"/>
                    <a:gd name="T4" fmla="*/ 48 w 53"/>
                    <a:gd name="T5" fmla="*/ 40 h 70"/>
                    <a:gd name="T6" fmla="*/ 46 w 53"/>
                    <a:gd name="T7" fmla="*/ 38 h 70"/>
                    <a:gd name="T8" fmla="*/ 44 w 53"/>
                    <a:gd name="T9" fmla="*/ 36 h 70"/>
                    <a:gd name="T10" fmla="*/ 43 w 53"/>
                    <a:gd name="T11" fmla="*/ 33 h 70"/>
                    <a:gd name="T12" fmla="*/ 40 w 53"/>
                    <a:gd name="T13" fmla="*/ 34 h 70"/>
                    <a:gd name="T14" fmla="*/ 41 w 53"/>
                    <a:gd name="T15" fmla="*/ 31 h 70"/>
                    <a:gd name="T16" fmla="*/ 41 w 53"/>
                    <a:gd name="T17" fmla="*/ 28 h 70"/>
                    <a:gd name="T18" fmla="*/ 40 w 53"/>
                    <a:gd name="T19" fmla="*/ 25 h 70"/>
                    <a:gd name="T20" fmla="*/ 38 w 53"/>
                    <a:gd name="T21" fmla="*/ 22 h 70"/>
                    <a:gd name="T22" fmla="*/ 39 w 53"/>
                    <a:gd name="T23" fmla="*/ 16 h 70"/>
                    <a:gd name="T24" fmla="*/ 35 w 53"/>
                    <a:gd name="T25" fmla="*/ 13 h 70"/>
                    <a:gd name="T26" fmla="*/ 31 w 53"/>
                    <a:gd name="T27" fmla="*/ 13 h 70"/>
                    <a:gd name="T28" fmla="*/ 28 w 53"/>
                    <a:gd name="T29" fmla="*/ 8 h 70"/>
                    <a:gd name="T30" fmla="*/ 26 w 53"/>
                    <a:gd name="T31" fmla="*/ 8 h 70"/>
                    <a:gd name="T32" fmla="*/ 18 w 53"/>
                    <a:gd name="T33" fmla="*/ 2 h 70"/>
                    <a:gd name="T34" fmla="*/ 9 w 53"/>
                    <a:gd name="T35" fmla="*/ 2 h 70"/>
                    <a:gd name="T36" fmla="*/ 4 w 53"/>
                    <a:gd name="T37" fmla="*/ 2 h 70"/>
                    <a:gd name="T38" fmla="*/ 0 w 53"/>
                    <a:gd name="T39" fmla="*/ 6 h 70"/>
                    <a:gd name="T40" fmla="*/ 6 w 53"/>
                    <a:gd name="T41" fmla="*/ 9 h 70"/>
                    <a:gd name="T42" fmla="*/ 12 w 53"/>
                    <a:gd name="T43" fmla="*/ 17 h 70"/>
                    <a:gd name="T44" fmla="*/ 17 w 53"/>
                    <a:gd name="T45" fmla="*/ 28 h 70"/>
                    <a:gd name="T46" fmla="*/ 24 w 53"/>
                    <a:gd name="T47" fmla="*/ 40 h 70"/>
                    <a:gd name="T48" fmla="*/ 25 w 53"/>
                    <a:gd name="T49" fmla="*/ 53 h 70"/>
                    <a:gd name="T50" fmla="*/ 25 w 53"/>
                    <a:gd name="T51" fmla="*/ 62 h 70"/>
                    <a:gd name="T52" fmla="*/ 26 w 53"/>
                    <a:gd name="T53" fmla="*/ 70 h 70"/>
                    <a:gd name="T54" fmla="*/ 30 w 53"/>
                    <a:gd name="T55" fmla="*/ 68 h 70"/>
                    <a:gd name="T56" fmla="*/ 31 w 53"/>
                    <a:gd name="T57" fmla="*/ 64 h 70"/>
                    <a:gd name="T58" fmla="*/ 34 w 53"/>
                    <a:gd name="T59" fmla="*/ 60 h 70"/>
                    <a:gd name="T60" fmla="*/ 38 w 53"/>
                    <a:gd name="T61" fmla="*/ 57 h 70"/>
                    <a:gd name="T62" fmla="*/ 39 w 53"/>
                    <a:gd name="T63" fmla="*/ 48 h 70"/>
                    <a:gd name="T64" fmla="*/ 43 w 53"/>
                    <a:gd name="T65" fmla="*/ 49 h 70"/>
                    <a:gd name="T66" fmla="*/ 51 w 53"/>
                    <a:gd name="T67" fmla="*/ 49 h 70"/>
                    <a:gd name="T68" fmla="*/ 53 w 53"/>
                    <a:gd name="T69" fmla="*/ 48 h 70"/>
                    <a:gd name="T70" fmla="*/ 52 w 53"/>
                    <a:gd name="T71"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 h="70">
                      <a:moveTo>
                        <a:pt x="52" y="45"/>
                      </a:moveTo>
                      <a:lnTo>
                        <a:pt x="50" y="45"/>
                      </a:lnTo>
                      <a:lnTo>
                        <a:pt x="51" y="45"/>
                      </a:lnTo>
                      <a:lnTo>
                        <a:pt x="49" y="43"/>
                      </a:lnTo>
                      <a:lnTo>
                        <a:pt x="49" y="40"/>
                      </a:lnTo>
                      <a:lnTo>
                        <a:pt x="48" y="40"/>
                      </a:lnTo>
                      <a:lnTo>
                        <a:pt x="47" y="41"/>
                      </a:lnTo>
                      <a:lnTo>
                        <a:pt x="46" y="38"/>
                      </a:lnTo>
                      <a:lnTo>
                        <a:pt x="43" y="37"/>
                      </a:lnTo>
                      <a:lnTo>
                        <a:pt x="44" y="36"/>
                      </a:lnTo>
                      <a:lnTo>
                        <a:pt x="44" y="35"/>
                      </a:lnTo>
                      <a:lnTo>
                        <a:pt x="43" y="33"/>
                      </a:lnTo>
                      <a:lnTo>
                        <a:pt x="41" y="34"/>
                      </a:lnTo>
                      <a:lnTo>
                        <a:pt x="40" y="34"/>
                      </a:lnTo>
                      <a:lnTo>
                        <a:pt x="40" y="34"/>
                      </a:lnTo>
                      <a:lnTo>
                        <a:pt x="41" y="31"/>
                      </a:lnTo>
                      <a:lnTo>
                        <a:pt x="40" y="28"/>
                      </a:lnTo>
                      <a:lnTo>
                        <a:pt x="41" y="28"/>
                      </a:lnTo>
                      <a:lnTo>
                        <a:pt x="40" y="26"/>
                      </a:lnTo>
                      <a:lnTo>
                        <a:pt x="40" y="25"/>
                      </a:lnTo>
                      <a:lnTo>
                        <a:pt x="39" y="24"/>
                      </a:lnTo>
                      <a:lnTo>
                        <a:pt x="38" y="22"/>
                      </a:lnTo>
                      <a:lnTo>
                        <a:pt x="38" y="19"/>
                      </a:lnTo>
                      <a:lnTo>
                        <a:pt x="39" y="16"/>
                      </a:lnTo>
                      <a:lnTo>
                        <a:pt x="36" y="15"/>
                      </a:lnTo>
                      <a:lnTo>
                        <a:pt x="35" y="13"/>
                      </a:lnTo>
                      <a:lnTo>
                        <a:pt x="34" y="12"/>
                      </a:lnTo>
                      <a:lnTo>
                        <a:pt x="31" y="13"/>
                      </a:lnTo>
                      <a:lnTo>
                        <a:pt x="32" y="10"/>
                      </a:lnTo>
                      <a:lnTo>
                        <a:pt x="28" y="8"/>
                      </a:lnTo>
                      <a:lnTo>
                        <a:pt x="28" y="8"/>
                      </a:lnTo>
                      <a:lnTo>
                        <a:pt x="26" y="8"/>
                      </a:lnTo>
                      <a:lnTo>
                        <a:pt x="20" y="3"/>
                      </a:lnTo>
                      <a:lnTo>
                        <a:pt x="18" y="2"/>
                      </a:lnTo>
                      <a:lnTo>
                        <a:pt x="13" y="0"/>
                      </a:lnTo>
                      <a:lnTo>
                        <a:pt x="9" y="2"/>
                      </a:lnTo>
                      <a:lnTo>
                        <a:pt x="6" y="2"/>
                      </a:lnTo>
                      <a:lnTo>
                        <a:pt x="4" y="2"/>
                      </a:lnTo>
                      <a:lnTo>
                        <a:pt x="2" y="3"/>
                      </a:lnTo>
                      <a:lnTo>
                        <a:pt x="0" y="6"/>
                      </a:lnTo>
                      <a:lnTo>
                        <a:pt x="2" y="6"/>
                      </a:lnTo>
                      <a:lnTo>
                        <a:pt x="6" y="9"/>
                      </a:lnTo>
                      <a:lnTo>
                        <a:pt x="10" y="13"/>
                      </a:lnTo>
                      <a:lnTo>
                        <a:pt x="12" y="17"/>
                      </a:lnTo>
                      <a:lnTo>
                        <a:pt x="13" y="22"/>
                      </a:lnTo>
                      <a:lnTo>
                        <a:pt x="17" y="28"/>
                      </a:lnTo>
                      <a:lnTo>
                        <a:pt x="21" y="34"/>
                      </a:lnTo>
                      <a:lnTo>
                        <a:pt x="24" y="40"/>
                      </a:lnTo>
                      <a:lnTo>
                        <a:pt x="25" y="48"/>
                      </a:lnTo>
                      <a:lnTo>
                        <a:pt x="25" y="53"/>
                      </a:lnTo>
                      <a:lnTo>
                        <a:pt x="25" y="58"/>
                      </a:lnTo>
                      <a:lnTo>
                        <a:pt x="25" y="62"/>
                      </a:lnTo>
                      <a:lnTo>
                        <a:pt x="26" y="65"/>
                      </a:lnTo>
                      <a:lnTo>
                        <a:pt x="26" y="70"/>
                      </a:lnTo>
                      <a:lnTo>
                        <a:pt x="28" y="70"/>
                      </a:lnTo>
                      <a:lnTo>
                        <a:pt x="30" y="68"/>
                      </a:lnTo>
                      <a:lnTo>
                        <a:pt x="30" y="66"/>
                      </a:lnTo>
                      <a:lnTo>
                        <a:pt x="31" y="64"/>
                      </a:lnTo>
                      <a:lnTo>
                        <a:pt x="33" y="62"/>
                      </a:lnTo>
                      <a:lnTo>
                        <a:pt x="34" y="60"/>
                      </a:lnTo>
                      <a:lnTo>
                        <a:pt x="35" y="58"/>
                      </a:lnTo>
                      <a:lnTo>
                        <a:pt x="38" y="57"/>
                      </a:lnTo>
                      <a:lnTo>
                        <a:pt x="38" y="50"/>
                      </a:lnTo>
                      <a:lnTo>
                        <a:pt x="39" y="48"/>
                      </a:lnTo>
                      <a:lnTo>
                        <a:pt x="41" y="47"/>
                      </a:lnTo>
                      <a:lnTo>
                        <a:pt x="43" y="49"/>
                      </a:lnTo>
                      <a:lnTo>
                        <a:pt x="44" y="48"/>
                      </a:lnTo>
                      <a:lnTo>
                        <a:pt x="51" y="49"/>
                      </a:lnTo>
                      <a:lnTo>
                        <a:pt x="53" y="48"/>
                      </a:lnTo>
                      <a:lnTo>
                        <a:pt x="53" y="48"/>
                      </a:lnTo>
                      <a:lnTo>
                        <a:pt x="53" y="48"/>
                      </a:lnTo>
                      <a:lnTo>
                        <a:pt x="52" y="45"/>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7" name="Freeform 1030">
                  <a:extLst>
                    <a:ext uri="{FF2B5EF4-FFF2-40B4-BE49-F238E27FC236}">
                      <a16:creationId xmlns:a16="http://schemas.microsoft.com/office/drawing/2014/main" id="{D75A5266-8DF9-424A-B04A-5FD04789D0B6}"/>
                    </a:ext>
                  </a:extLst>
                </p:cNvPr>
                <p:cNvSpPr>
                  <a:spLocks/>
                </p:cNvSpPr>
                <p:nvPr/>
              </p:nvSpPr>
              <p:spPr bwMode="gray">
                <a:xfrm>
                  <a:off x="9289563" y="4754115"/>
                  <a:ext cx="84090" cy="129327"/>
                </a:xfrm>
                <a:custGeom>
                  <a:avLst/>
                  <a:gdLst>
                    <a:gd name="T0" fmla="*/ 25 w 26"/>
                    <a:gd name="T1" fmla="*/ 36 h 40"/>
                    <a:gd name="T2" fmla="*/ 26 w 26"/>
                    <a:gd name="T3" fmla="*/ 33 h 40"/>
                    <a:gd name="T4" fmla="*/ 25 w 26"/>
                    <a:gd name="T5" fmla="*/ 31 h 40"/>
                    <a:gd name="T6" fmla="*/ 24 w 26"/>
                    <a:gd name="T7" fmla="*/ 29 h 40"/>
                    <a:gd name="T8" fmla="*/ 20 w 26"/>
                    <a:gd name="T9" fmla="*/ 27 h 40"/>
                    <a:gd name="T10" fmla="*/ 18 w 26"/>
                    <a:gd name="T11" fmla="*/ 23 h 40"/>
                    <a:gd name="T12" fmla="*/ 19 w 26"/>
                    <a:gd name="T13" fmla="*/ 20 h 40"/>
                    <a:gd name="T14" fmla="*/ 18 w 26"/>
                    <a:gd name="T15" fmla="*/ 18 h 40"/>
                    <a:gd name="T16" fmla="*/ 16 w 26"/>
                    <a:gd name="T17" fmla="*/ 18 h 40"/>
                    <a:gd name="T18" fmla="*/ 15 w 26"/>
                    <a:gd name="T19" fmla="*/ 16 h 40"/>
                    <a:gd name="T20" fmla="*/ 12 w 26"/>
                    <a:gd name="T21" fmla="*/ 14 h 40"/>
                    <a:gd name="T22" fmla="*/ 13 w 26"/>
                    <a:gd name="T23" fmla="*/ 9 h 40"/>
                    <a:gd name="T24" fmla="*/ 13 w 26"/>
                    <a:gd name="T25" fmla="*/ 5 h 40"/>
                    <a:gd name="T26" fmla="*/ 12 w 26"/>
                    <a:gd name="T27" fmla="*/ 3 h 40"/>
                    <a:gd name="T28" fmla="*/ 10 w 26"/>
                    <a:gd name="T29" fmla="*/ 3 h 40"/>
                    <a:gd name="T30" fmla="*/ 7 w 26"/>
                    <a:gd name="T31" fmla="*/ 0 h 40"/>
                    <a:gd name="T32" fmla="*/ 4 w 26"/>
                    <a:gd name="T33" fmla="*/ 0 h 40"/>
                    <a:gd name="T34" fmla="*/ 0 w 26"/>
                    <a:gd name="T35" fmla="*/ 0 h 40"/>
                    <a:gd name="T36" fmla="*/ 0 w 26"/>
                    <a:gd name="T37" fmla="*/ 0 h 40"/>
                    <a:gd name="T38" fmla="*/ 0 w 26"/>
                    <a:gd name="T39" fmla="*/ 0 h 40"/>
                    <a:gd name="T40" fmla="*/ 4 w 26"/>
                    <a:gd name="T41" fmla="*/ 2 h 40"/>
                    <a:gd name="T42" fmla="*/ 3 w 26"/>
                    <a:gd name="T43" fmla="*/ 5 h 40"/>
                    <a:gd name="T44" fmla="*/ 6 w 26"/>
                    <a:gd name="T45" fmla="*/ 4 h 40"/>
                    <a:gd name="T46" fmla="*/ 7 w 26"/>
                    <a:gd name="T47" fmla="*/ 5 h 40"/>
                    <a:gd name="T48" fmla="*/ 8 w 26"/>
                    <a:gd name="T49" fmla="*/ 7 h 40"/>
                    <a:gd name="T50" fmla="*/ 11 w 26"/>
                    <a:gd name="T51" fmla="*/ 8 h 40"/>
                    <a:gd name="T52" fmla="*/ 10 w 26"/>
                    <a:gd name="T53" fmla="*/ 11 h 40"/>
                    <a:gd name="T54" fmla="*/ 10 w 26"/>
                    <a:gd name="T55" fmla="*/ 14 h 40"/>
                    <a:gd name="T56" fmla="*/ 11 w 26"/>
                    <a:gd name="T57" fmla="*/ 16 h 40"/>
                    <a:gd name="T58" fmla="*/ 12 w 26"/>
                    <a:gd name="T59" fmla="*/ 17 h 40"/>
                    <a:gd name="T60" fmla="*/ 12 w 26"/>
                    <a:gd name="T61" fmla="*/ 18 h 40"/>
                    <a:gd name="T62" fmla="*/ 13 w 26"/>
                    <a:gd name="T63" fmla="*/ 20 h 40"/>
                    <a:gd name="T64" fmla="*/ 12 w 26"/>
                    <a:gd name="T65" fmla="*/ 20 h 40"/>
                    <a:gd name="T66" fmla="*/ 13 w 26"/>
                    <a:gd name="T67" fmla="*/ 23 h 40"/>
                    <a:gd name="T68" fmla="*/ 12 w 26"/>
                    <a:gd name="T69" fmla="*/ 26 h 40"/>
                    <a:gd name="T70" fmla="*/ 12 w 26"/>
                    <a:gd name="T71" fmla="*/ 26 h 40"/>
                    <a:gd name="T72" fmla="*/ 13 w 26"/>
                    <a:gd name="T73" fmla="*/ 26 h 40"/>
                    <a:gd name="T74" fmla="*/ 15 w 26"/>
                    <a:gd name="T75" fmla="*/ 25 h 40"/>
                    <a:gd name="T76" fmla="*/ 16 w 26"/>
                    <a:gd name="T77" fmla="*/ 27 h 40"/>
                    <a:gd name="T78" fmla="*/ 16 w 26"/>
                    <a:gd name="T79" fmla="*/ 28 h 40"/>
                    <a:gd name="T80" fmla="*/ 15 w 26"/>
                    <a:gd name="T81" fmla="*/ 29 h 40"/>
                    <a:gd name="T82" fmla="*/ 18 w 26"/>
                    <a:gd name="T83" fmla="*/ 30 h 40"/>
                    <a:gd name="T84" fmla="*/ 19 w 26"/>
                    <a:gd name="T85" fmla="*/ 33 h 40"/>
                    <a:gd name="T86" fmla="*/ 20 w 26"/>
                    <a:gd name="T87" fmla="*/ 32 h 40"/>
                    <a:gd name="T88" fmla="*/ 21 w 26"/>
                    <a:gd name="T89" fmla="*/ 32 h 40"/>
                    <a:gd name="T90" fmla="*/ 21 w 26"/>
                    <a:gd name="T91" fmla="*/ 35 h 40"/>
                    <a:gd name="T92" fmla="*/ 23 w 26"/>
                    <a:gd name="T93" fmla="*/ 37 h 40"/>
                    <a:gd name="T94" fmla="*/ 22 w 26"/>
                    <a:gd name="T95" fmla="*/ 37 h 40"/>
                    <a:gd name="T96" fmla="*/ 24 w 26"/>
                    <a:gd name="T97" fmla="*/ 37 h 40"/>
                    <a:gd name="T98" fmla="*/ 25 w 26"/>
                    <a:gd name="T99" fmla="*/ 40 h 40"/>
                    <a:gd name="T100" fmla="*/ 25 w 26"/>
                    <a:gd name="T101" fmla="*/ 40 h 40"/>
                    <a:gd name="T102" fmla="*/ 26 w 26"/>
                    <a:gd name="T103" fmla="*/ 38 h 40"/>
                    <a:gd name="T104" fmla="*/ 25 w 26"/>
                    <a:gd name="T105"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0">
                      <a:moveTo>
                        <a:pt x="25" y="36"/>
                      </a:moveTo>
                      <a:lnTo>
                        <a:pt x="26" y="33"/>
                      </a:lnTo>
                      <a:lnTo>
                        <a:pt x="25" y="31"/>
                      </a:lnTo>
                      <a:lnTo>
                        <a:pt x="24" y="29"/>
                      </a:lnTo>
                      <a:lnTo>
                        <a:pt x="20" y="27"/>
                      </a:lnTo>
                      <a:lnTo>
                        <a:pt x="18" y="23"/>
                      </a:lnTo>
                      <a:lnTo>
                        <a:pt x="19" y="20"/>
                      </a:lnTo>
                      <a:lnTo>
                        <a:pt x="18" y="18"/>
                      </a:lnTo>
                      <a:lnTo>
                        <a:pt x="16" y="18"/>
                      </a:lnTo>
                      <a:lnTo>
                        <a:pt x="15" y="16"/>
                      </a:lnTo>
                      <a:lnTo>
                        <a:pt x="12" y="14"/>
                      </a:lnTo>
                      <a:lnTo>
                        <a:pt x="13" y="9"/>
                      </a:lnTo>
                      <a:lnTo>
                        <a:pt x="13" y="5"/>
                      </a:lnTo>
                      <a:lnTo>
                        <a:pt x="12" y="3"/>
                      </a:lnTo>
                      <a:lnTo>
                        <a:pt x="10" y="3"/>
                      </a:lnTo>
                      <a:lnTo>
                        <a:pt x="7" y="0"/>
                      </a:lnTo>
                      <a:lnTo>
                        <a:pt x="4" y="0"/>
                      </a:lnTo>
                      <a:lnTo>
                        <a:pt x="0" y="0"/>
                      </a:lnTo>
                      <a:lnTo>
                        <a:pt x="0" y="0"/>
                      </a:lnTo>
                      <a:lnTo>
                        <a:pt x="0" y="0"/>
                      </a:lnTo>
                      <a:lnTo>
                        <a:pt x="4" y="2"/>
                      </a:lnTo>
                      <a:lnTo>
                        <a:pt x="3" y="5"/>
                      </a:lnTo>
                      <a:lnTo>
                        <a:pt x="6" y="4"/>
                      </a:lnTo>
                      <a:lnTo>
                        <a:pt x="7" y="5"/>
                      </a:lnTo>
                      <a:lnTo>
                        <a:pt x="8" y="7"/>
                      </a:lnTo>
                      <a:lnTo>
                        <a:pt x="11" y="8"/>
                      </a:lnTo>
                      <a:lnTo>
                        <a:pt x="10" y="11"/>
                      </a:lnTo>
                      <a:lnTo>
                        <a:pt x="10" y="14"/>
                      </a:lnTo>
                      <a:lnTo>
                        <a:pt x="11" y="16"/>
                      </a:lnTo>
                      <a:lnTo>
                        <a:pt x="12" y="17"/>
                      </a:lnTo>
                      <a:lnTo>
                        <a:pt x="12" y="18"/>
                      </a:lnTo>
                      <a:lnTo>
                        <a:pt x="13" y="20"/>
                      </a:lnTo>
                      <a:lnTo>
                        <a:pt x="12" y="20"/>
                      </a:lnTo>
                      <a:lnTo>
                        <a:pt x="13" y="23"/>
                      </a:lnTo>
                      <a:lnTo>
                        <a:pt x="12" y="26"/>
                      </a:lnTo>
                      <a:lnTo>
                        <a:pt x="12" y="26"/>
                      </a:lnTo>
                      <a:lnTo>
                        <a:pt x="13" y="26"/>
                      </a:lnTo>
                      <a:lnTo>
                        <a:pt x="15" y="25"/>
                      </a:lnTo>
                      <a:lnTo>
                        <a:pt x="16" y="27"/>
                      </a:lnTo>
                      <a:lnTo>
                        <a:pt x="16" y="28"/>
                      </a:lnTo>
                      <a:lnTo>
                        <a:pt x="15" y="29"/>
                      </a:lnTo>
                      <a:lnTo>
                        <a:pt x="18" y="30"/>
                      </a:lnTo>
                      <a:lnTo>
                        <a:pt x="19" y="33"/>
                      </a:lnTo>
                      <a:lnTo>
                        <a:pt x="20" y="32"/>
                      </a:lnTo>
                      <a:lnTo>
                        <a:pt x="21" y="32"/>
                      </a:lnTo>
                      <a:lnTo>
                        <a:pt x="21" y="35"/>
                      </a:lnTo>
                      <a:lnTo>
                        <a:pt x="23" y="37"/>
                      </a:lnTo>
                      <a:lnTo>
                        <a:pt x="22" y="37"/>
                      </a:lnTo>
                      <a:lnTo>
                        <a:pt x="24" y="37"/>
                      </a:lnTo>
                      <a:lnTo>
                        <a:pt x="25" y="40"/>
                      </a:lnTo>
                      <a:lnTo>
                        <a:pt x="25" y="40"/>
                      </a:lnTo>
                      <a:lnTo>
                        <a:pt x="26" y="38"/>
                      </a:lnTo>
                      <a:lnTo>
                        <a:pt x="25" y="36"/>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2" name="Gruppieren 1451">
                  <a:extLst>
                    <a:ext uri="{FF2B5EF4-FFF2-40B4-BE49-F238E27FC236}">
                      <a16:creationId xmlns:a16="http://schemas.microsoft.com/office/drawing/2014/main" id="{D9407BC4-0F06-4D23-9BEF-176FA71D1B8A}"/>
                    </a:ext>
                  </a:extLst>
                </p:cNvPr>
                <p:cNvGrpSpPr/>
                <p:nvPr/>
              </p:nvGrpSpPr>
              <p:grpSpPr>
                <a:xfrm>
                  <a:off x="9043765" y="5607668"/>
                  <a:ext cx="187577" cy="58195"/>
                  <a:chOff x="9043765" y="5607668"/>
                  <a:chExt cx="187577" cy="58195"/>
                </a:xfrm>
                <a:grpFill/>
              </p:grpSpPr>
              <p:sp>
                <p:nvSpPr>
                  <p:cNvPr id="1388" name="Freeform 65">
                    <a:extLst>
                      <a:ext uri="{FF2B5EF4-FFF2-40B4-BE49-F238E27FC236}">
                        <a16:creationId xmlns:a16="http://schemas.microsoft.com/office/drawing/2014/main" id="{89020D9A-65B4-4438-BA97-CA1FF442E3D7}"/>
                      </a:ext>
                    </a:extLst>
                  </p:cNvPr>
                  <p:cNvSpPr>
                    <a:spLocks/>
                  </p:cNvSpPr>
                  <p:nvPr/>
                </p:nvSpPr>
                <p:spPr bwMode="gray">
                  <a:xfrm>
                    <a:off x="9043765" y="5620599"/>
                    <a:ext cx="142303" cy="45264"/>
                  </a:xfrm>
                  <a:custGeom>
                    <a:avLst/>
                    <a:gdLst>
                      <a:gd name="T0" fmla="*/ 43 w 78"/>
                      <a:gd name="T1" fmla="*/ 9 h 25"/>
                      <a:gd name="T2" fmla="*/ 39 w 78"/>
                      <a:gd name="T3" fmla="*/ 7 h 25"/>
                      <a:gd name="T4" fmla="*/ 23 w 78"/>
                      <a:gd name="T5" fmla="*/ 10 h 25"/>
                      <a:gd name="T6" fmla="*/ 20 w 78"/>
                      <a:gd name="T7" fmla="*/ 7 h 25"/>
                      <a:gd name="T8" fmla="*/ 17 w 78"/>
                      <a:gd name="T9" fmla="*/ 6 h 25"/>
                      <a:gd name="T10" fmla="*/ 18 w 78"/>
                      <a:gd name="T11" fmla="*/ 4 h 25"/>
                      <a:gd name="T12" fmla="*/ 16 w 78"/>
                      <a:gd name="T13" fmla="*/ 1 h 25"/>
                      <a:gd name="T14" fmla="*/ 13 w 78"/>
                      <a:gd name="T15" fmla="*/ 4 h 25"/>
                      <a:gd name="T16" fmla="*/ 7 w 78"/>
                      <a:gd name="T17" fmla="*/ 1 h 25"/>
                      <a:gd name="T18" fmla="*/ 6 w 78"/>
                      <a:gd name="T19" fmla="*/ 0 h 25"/>
                      <a:gd name="T20" fmla="*/ 4 w 78"/>
                      <a:gd name="T21" fmla="*/ 4 h 25"/>
                      <a:gd name="T22" fmla="*/ 2 w 78"/>
                      <a:gd name="T23" fmla="*/ 4 h 25"/>
                      <a:gd name="T24" fmla="*/ 0 w 78"/>
                      <a:gd name="T25" fmla="*/ 15 h 25"/>
                      <a:gd name="T26" fmla="*/ 3 w 78"/>
                      <a:gd name="T27" fmla="*/ 14 h 25"/>
                      <a:gd name="T28" fmla="*/ 29 w 78"/>
                      <a:gd name="T29" fmla="*/ 18 h 25"/>
                      <a:gd name="T30" fmla="*/ 33 w 78"/>
                      <a:gd name="T31" fmla="*/ 20 h 25"/>
                      <a:gd name="T32" fmla="*/ 35 w 78"/>
                      <a:gd name="T33" fmla="*/ 25 h 25"/>
                      <a:gd name="T34" fmla="*/ 44 w 78"/>
                      <a:gd name="T35" fmla="*/ 24 h 25"/>
                      <a:gd name="T36" fmla="*/ 49 w 78"/>
                      <a:gd name="T37" fmla="*/ 22 h 25"/>
                      <a:gd name="T38" fmla="*/ 54 w 78"/>
                      <a:gd name="T39" fmla="*/ 23 h 25"/>
                      <a:gd name="T40" fmla="*/ 58 w 78"/>
                      <a:gd name="T41" fmla="*/ 22 h 25"/>
                      <a:gd name="T42" fmla="*/ 63 w 78"/>
                      <a:gd name="T43" fmla="*/ 22 h 25"/>
                      <a:gd name="T44" fmla="*/ 68 w 78"/>
                      <a:gd name="T45" fmla="*/ 20 h 25"/>
                      <a:gd name="T46" fmla="*/ 73 w 78"/>
                      <a:gd name="T47" fmla="*/ 23 h 25"/>
                      <a:gd name="T48" fmla="*/ 78 w 78"/>
                      <a:gd name="T49" fmla="*/ 15 h 25"/>
                      <a:gd name="T50" fmla="*/ 77 w 78"/>
                      <a:gd name="T51" fmla="*/ 13 h 25"/>
                      <a:gd name="T52" fmla="*/ 74 w 78"/>
                      <a:gd name="T53" fmla="*/ 14 h 25"/>
                      <a:gd name="T54" fmla="*/ 71 w 78"/>
                      <a:gd name="T55" fmla="*/ 15 h 25"/>
                      <a:gd name="T56" fmla="*/ 67 w 78"/>
                      <a:gd name="T57" fmla="*/ 16 h 25"/>
                      <a:gd name="T58" fmla="*/ 63 w 78"/>
                      <a:gd name="T59" fmla="*/ 15 h 25"/>
                      <a:gd name="T60" fmla="*/ 60 w 78"/>
                      <a:gd name="T61" fmla="*/ 11 h 25"/>
                      <a:gd name="T62" fmla="*/ 55 w 78"/>
                      <a:gd name="T63" fmla="*/ 11 h 25"/>
                      <a:gd name="T64" fmla="*/ 46 w 78"/>
                      <a:gd name="T65" fmla="*/ 11 h 25"/>
                      <a:gd name="T66" fmla="*/ 43 w 78"/>
                      <a:gd name="T67" fmla="*/ 10 h 25"/>
                      <a:gd name="T68" fmla="*/ 43 w 78"/>
                      <a:gd name="T6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25">
                        <a:moveTo>
                          <a:pt x="43" y="9"/>
                        </a:moveTo>
                        <a:cubicBezTo>
                          <a:pt x="39" y="7"/>
                          <a:pt x="39" y="7"/>
                          <a:pt x="39" y="7"/>
                        </a:cubicBezTo>
                        <a:cubicBezTo>
                          <a:pt x="23" y="10"/>
                          <a:pt x="23" y="10"/>
                          <a:pt x="23" y="10"/>
                        </a:cubicBezTo>
                        <a:cubicBezTo>
                          <a:pt x="20" y="7"/>
                          <a:pt x="20" y="7"/>
                          <a:pt x="20" y="7"/>
                        </a:cubicBezTo>
                        <a:cubicBezTo>
                          <a:pt x="17" y="6"/>
                          <a:pt x="17" y="6"/>
                          <a:pt x="17" y="6"/>
                        </a:cubicBezTo>
                        <a:cubicBezTo>
                          <a:pt x="18" y="4"/>
                          <a:pt x="18" y="4"/>
                          <a:pt x="18" y="4"/>
                        </a:cubicBezTo>
                        <a:cubicBezTo>
                          <a:pt x="16" y="1"/>
                          <a:pt x="16" y="1"/>
                          <a:pt x="16" y="1"/>
                        </a:cubicBezTo>
                        <a:cubicBezTo>
                          <a:pt x="13" y="4"/>
                          <a:pt x="13" y="4"/>
                          <a:pt x="13" y="4"/>
                        </a:cubicBezTo>
                        <a:cubicBezTo>
                          <a:pt x="7" y="1"/>
                          <a:pt x="7" y="1"/>
                          <a:pt x="7" y="1"/>
                        </a:cubicBezTo>
                        <a:cubicBezTo>
                          <a:pt x="6" y="0"/>
                          <a:pt x="6" y="0"/>
                          <a:pt x="6" y="0"/>
                        </a:cubicBezTo>
                        <a:cubicBezTo>
                          <a:pt x="4" y="4"/>
                          <a:pt x="4" y="4"/>
                          <a:pt x="4" y="4"/>
                        </a:cubicBezTo>
                        <a:cubicBezTo>
                          <a:pt x="2" y="4"/>
                          <a:pt x="2" y="4"/>
                          <a:pt x="2" y="4"/>
                        </a:cubicBezTo>
                        <a:cubicBezTo>
                          <a:pt x="0" y="15"/>
                          <a:pt x="0" y="15"/>
                          <a:pt x="0" y="15"/>
                        </a:cubicBezTo>
                        <a:cubicBezTo>
                          <a:pt x="3" y="14"/>
                          <a:pt x="3" y="14"/>
                          <a:pt x="3" y="14"/>
                        </a:cubicBezTo>
                        <a:cubicBezTo>
                          <a:pt x="11" y="15"/>
                          <a:pt x="22" y="12"/>
                          <a:pt x="29" y="18"/>
                        </a:cubicBezTo>
                        <a:cubicBezTo>
                          <a:pt x="33" y="20"/>
                          <a:pt x="33" y="20"/>
                          <a:pt x="33" y="20"/>
                        </a:cubicBezTo>
                        <a:cubicBezTo>
                          <a:pt x="35" y="25"/>
                          <a:pt x="35" y="25"/>
                          <a:pt x="35" y="25"/>
                        </a:cubicBezTo>
                        <a:cubicBezTo>
                          <a:pt x="44" y="24"/>
                          <a:pt x="44" y="24"/>
                          <a:pt x="44" y="24"/>
                        </a:cubicBezTo>
                        <a:cubicBezTo>
                          <a:pt x="49" y="22"/>
                          <a:pt x="49" y="22"/>
                          <a:pt x="49" y="22"/>
                        </a:cubicBezTo>
                        <a:cubicBezTo>
                          <a:pt x="54" y="23"/>
                          <a:pt x="54" y="23"/>
                          <a:pt x="54" y="23"/>
                        </a:cubicBezTo>
                        <a:cubicBezTo>
                          <a:pt x="58" y="22"/>
                          <a:pt x="58" y="22"/>
                          <a:pt x="58" y="22"/>
                        </a:cubicBezTo>
                        <a:cubicBezTo>
                          <a:pt x="63" y="22"/>
                          <a:pt x="63" y="22"/>
                          <a:pt x="63" y="22"/>
                        </a:cubicBezTo>
                        <a:cubicBezTo>
                          <a:pt x="68" y="20"/>
                          <a:pt x="68" y="20"/>
                          <a:pt x="68" y="20"/>
                        </a:cubicBezTo>
                        <a:cubicBezTo>
                          <a:pt x="73" y="23"/>
                          <a:pt x="73" y="23"/>
                          <a:pt x="73" y="23"/>
                        </a:cubicBezTo>
                        <a:cubicBezTo>
                          <a:pt x="78" y="15"/>
                          <a:pt x="78" y="15"/>
                          <a:pt x="78" y="15"/>
                        </a:cubicBezTo>
                        <a:cubicBezTo>
                          <a:pt x="77" y="13"/>
                          <a:pt x="77" y="13"/>
                          <a:pt x="77" y="13"/>
                        </a:cubicBezTo>
                        <a:cubicBezTo>
                          <a:pt x="74" y="14"/>
                          <a:pt x="74" y="14"/>
                          <a:pt x="74" y="14"/>
                        </a:cubicBezTo>
                        <a:cubicBezTo>
                          <a:pt x="71" y="15"/>
                          <a:pt x="71" y="15"/>
                          <a:pt x="71" y="15"/>
                        </a:cubicBezTo>
                        <a:cubicBezTo>
                          <a:pt x="67" y="16"/>
                          <a:pt x="67" y="16"/>
                          <a:pt x="67" y="16"/>
                        </a:cubicBezTo>
                        <a:cubicBezTo>
                          <a:pt x="63" y="15"/>
                          <a:pt x="63" y="15"/>
                          <a:pt x="63" y="15"/>
                        </a:cubicBezTo>
                        <a:cubicBezTo>
                          <a:pt x="60" y="11"/>
                          <a:pt x="60" y="11"/>
                          <a:pt x="60" y="11"/>
                        </a:cubicBezTo>
                        <a:cubicBezTo>
                          <a:pt x="55" y="11"/>
                          <a:pt x="55" y="11"/>
                          <a:pt x="55" y="11"/>
                        </a:cubicBezTo>
                        <a:cubicBezTo>
                          <a:pt x="46" y="11"/>
                          <a:pt x="46" y="11"/>
                          <a:pt x="46" y="11"/>
                        </a:cubicBezTo>
                        <a:cubicBezTo>
                          <a:pt x="43" y="10"/>
                          <a:pt x="43" y="10"/>
                          <a:pt x="43" y="10"/>
                        </a:cubicBezTo>
                        <a:cubicBezTo>
                          <a:pt x="43" y="9"/>
                          <a:pt x="43" y="9"/>
                          <a:pt x="43" y="9"/>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9" name="Freeform 1382">
                    <a:extLst>
                      <a:ext uri="{FF2B5EF4-FFF2-40B4-BE49-F238E27FC236}">
                        <a16:creationId xmlns:a16="http://schemas.microsoft.com/office/drawing/2014/main" id="{16C7C9F8-C011-4C60-AB85-0AB23AD8C3E8}"/>
                      </a:ext>
                    </a:extLst>
                  </p:cNvPr>
                  <p:cNvSpPr>
                    <a:spLocks/>
                  </p:cNvSpPr>
                  <p:nvPr/>
                </p:nvSpPr>
                <p:spPr bwMode="gray">
                  <a:xfrm>
                    <a:off x="9211938" y="5633533"/>
                    <a:ext cx="9702" cy="3232"/>
                  </a:xfrm>
                  <a:custGeom>
                    <a:avLst/>
                    <a:gdLst>
                      <a:gd name="T0" fmla="*/ 3 w 3"/>
                      <a:gd name="T1" fmla="*/ 0 h 1"/>
                      <a:gd name="T2" fmla="*/ 2 w 3"/>
                      <a:gd name="T3" fmla="*/ 0 h 1"/>
                      <a:gd name="T4" fmla="*/ 1 w 3"/>
                      <a:gd name="T5" fmla="*/ 0 h 1"/>
                      <a:gd name="T6" fmla="*/ 0 w 3"/>
                      <a:gd name="T7" fmla="*/ 1 h 1"/>
                      <a:gd name="T8" fmla="*/ 0 w 3"/>
                      <a:gd name="T9" fmla="*/ 1 h 1"/>
                      <a:gd name="T10" fmla="*/ 1 w 3"/>
                      <a:gd name="T11" fmla="*/ 1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lnTo>
                          <a:pt x="2" y="0"/>
                        </a:lnTo>
                        <a:lnTo>
                          <a:pt x="1" y="0"/>
                        </a:lnTo>
                        <a:lnTo>
                          <a:pt x="0" y="1"/>
                        </a:lnTo>
                        <a:lnTo>
                          <a:pt x="0" y="1"/>
                        </a:lnTo>
                        <a:lnTo>
                          <a:pt x="1" y="1"/>
                        </a:lnTo>
                        <a:lnTo>
                          <a:pt x="3" y="0"/>
                        </a:lnTo>
                        <a:lnTo>
                          <a:pt x="3" y="0"/>
                        </a:lnTo>
                        <a:lnTo>
                          <a:pt x="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0" name="Freeform 1383">
                    <a:extLst>
                      <a:ext uri="{FF2B5EF4-FFF2-40B4-BE49-F238E27FC236}">
                        <a16:creationId xmlns:a16="http://schemas.microsoft.com/office/drawing/2014/main" id="{269BF580-08D0-46DC-A08A-386F0E2F1C59}"/>
                      </a:ext>
                    </a:extLst>
                  </p:cNvPr>
                  <p:cNvSpPr>
                    <a:spLocks/>
                  </p:cNvSpPr>
                  <p:nvPr/>
                </p:nvSpPr>
                <p:spPr bwMode="gray">
                  <a:xfrm>
                    <a:off x="9224873" y="5607668"/>
                    <a:ext cx="6469" cy="25865"/>
                  </a:xfrm>
                  <a:custGeom>
                    <a:avLst/>
                    <a:gdLst>
                      <a:gd name="T0" fmla="*/ 2 w 2"/>
                      <a:gd name="T1" fmla="*/ 0 h 8"/>
                      <a:gd name="T2" fmla="*/ 2 w 2"/>
                      <a:gd name="T3" fmla="*/ 0 h 8"/>
                      <a:gd name="T4" fmla="*/ 2 w 2"/>
                      <a:gd name="T5" fmla="*/ 0 h 8"/>
                      <a:gd name="T6" fmla="*/ 1 w 2"/>
                      <a:gd name="T7" fmla="*/ 1 h 8"/>
                      <a:gd name="T8" fmla="*/ 1 w 2"/>
                      <a:gd name="T9" fmla="*/ 4 h 8"/>
                      <a:gd name="T10" fmla="*/ 1 w 2"/>
                      <a:gd name="T11" fmla="*/ 6 h 8"/>
                      <a:gd name="T12" fmla="*/ 0 w 2"/>
                      <a:gd name="T13" fmla="*/ 7 h 8"/>
                      <a:gd name="T14" fmla="*/ 0 w 2"/>
                      <a:gd name="T15" fmla="*/ 8 h 8"/>
                      <a:gd name="T16" fmla="*/ 0 w 2"/>
                      <a:gd name="T17" fmla="*/ 8 h 8"/>
                      <a:gd name="T18" fmla="*/ 1 w 2"/>
                      <a:gd name="T19" fmla="*/ 8 h 8"/>
                      <a:gd name="T20" fmla="*/ 1 w 2"/>
                      <a:gd name="T21" fmla="*/ 8 h 8"/>
                      <a:gd name="T22" fmla="*/ 2 w 2"/>
                      <a:gd name="T23" fmla="*/ 7 h 8"/>
                      <a:gd name="T24" fmla="*/ 2 w 2"/>
                      <a:gd name="T25" fmla="*/ 6 h 8"/>
                      <a:gd name="T26" fmla="*/ 2 w 2"/>
                      <a:gd name="T27" fmla="*/ 6 h 8"/>
                      <a:gd name="T28" fmla="*/ 2 w 2"/>
                      <a:gd name="T29" fmla="*/ 5 h 8"/>
                      <a:gd name="T30" fmla="*/ 2 w 2"/>
                      <a:gd name="T31" fmla="*/ 5 h 8"/>
                      <a:gd name="T32" fmla="*/ 2 w 2"/>
                      <a:gd name="T33" fmla="*/ 5 h 8"/>
                      <a:gd name="T34" fmla="*/ 1 w 2"/>
                      <a:gd name="T35" fmla="*/ 5 h 8"/>
                      <a:gd name="T36" fmla="*/ 1 w 2"/>
                      <a:gd name="T37" fmla="*/ 4 h 8"/>
                      <a:gd name="T38" fmla="*/ 1 w 2"/>
                      <a:gd name="T39" fmla="*/ 4 h 8"/>
                      <a:gd name="T40" fmla="*/ 1 w 2"/>
                      <a:gd name="T41" fmla="*/ 4 h 8"/>
                      <a:gd name="T42" fmla="*/ 2 w 2"/>
                      <a:gd name="T43" fmla="*/ 1 h 8"/>
                      <a:gd name="T44" fmla="*/ 2 w 2"/>
                      <a:gd name="T45" fmla="*/ 1 h 8"/>
                      <a:gd name="T46" fmla="*/ 2 w 2"/>
                      <a:gd name="T4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8">
                        <a:moveTo>
                          <a:pt x="2" y="0"/>
                        </a:moveTo>
                        <a:lnTo>
                          <a:pt x="2" y="0"/>
                        </a:lnTo>
                        <a:lnTo>
                          <a:pt x="2" y="0"/>
                        </a:lnTo>
                        <a:lnTo>
                          <a:pt x="1" y="1"/>
                        </a:lnTo>
                        <a:lnTo>
                          <a:pt x="1" y="4"/>
                        </a:lnTo>
                        <a:lnTo>
                          <a:pt x="1" y="6"/>
                        </a:lnTo>
                        <a:lnTo>
                          <a:pt x="0" y="7"/>
                        </a:lnTo>
                        <a:lnTo>
                          <a:pt x="0" y="8"/>
                        </a:lnTo>
                        <a:lnTo>
                          <a:pt x="0" y="8"/>
                        </a:lnTo>
                        <a:lnTo>
                          <a:pt x="1" y="8"/>
                        </a:lnTo>
                        <a:lnTo>
                          <a:pt x="1" y="8"/>
                        </a:lnTo>
                        <a:lnTo>
                          <a:pt x="2" y="7"/>
                        </a:lnTo>
                        <a:lnTo>
                          <a:pt x="2" y="6"/>
                        </a:lnTo>
                        <a:lnTo>
                          <a:pt x="2" y="6"/>
                        </a:lnTo>
                        <a:lnTo>
                          <a:pt x="2" y="5"/>
                        </a:lnTo>
                        <a:lnTo>
                          <a:pt x="2" y="5"/>
                        </a:lnTo>
                        <a:lnTo>
                          <a:pt x="2" y="5"/>
                        </a:lnTo>
                        <a:lnTo>
                          <a:pt x="1" y="5"/>
                        </a:lnTo>
                        <a:lnTo>
                          <a:pt x="1" y="4"/>
                        </a:lnTo>
                        <a:lnTo>
                          <a:pt x="1" y="4"/>
                        </a:lnTo>
                        <a:lnTo>
                          <a:pt x="1" y="4"/>
                        </a:lnTo>
                        <a:lnTo>
                          <a:pt x="2" y="1"/>
                        </a:lnTo>
                        <a:lnTo>
                          <a:pt x="2" y="1"/>
                        </a:lnTo>
                        <a:lnTo>
                          <a:pt x="2"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9" name="Freeform 1384">
                  <a:extLst>
                    <a:ext uri="{FF2B5EF4-FFF2-40B4-BE49-F238E27FC236}">
                      <a16:creationId xmlns:a16="http://schemas.microsoft.com/office/drawing/2014/main" id="{B2356003-D8FB-46E4-B851-DD1EE9389073}"/>
                    </a:ext>
                  </a:extLst>
                </p:cNvPr>
                <p:cNvSpPr>
                  <a:spLocks/>
                </p:cNvSpPr>
                <p:nvPr/>
              </p:nvSpPr>
              <p:spPr bwMode="gray">
                <a:xfrm>
                  <a:off x="9008186" y="5572108"/>
                  <a:ext cx="12935" cy="16164"/>
                </a:xfrm>
                <a:custGeom>
                  <a:avLst/>
                  <a:gdLst>
                    <a:gd name="T0" fmla="*/ 1 w 4"/>
                    <a:gd name="T1" fmla="*/ 0 h 5"/>
                    <a:gd name="T2" fmla="*/ 1 w 4"/>
                    <a:gd name="T3" fmla="*/ 0 h 5"/>
                    <a:gd name="T4" fmla="*/ 0 w 4"/>
                    <a:gd name="T5" fmla="*/ 1 h 5"/>
                    <a:gd name="T6" fmla="*/ 1 w 4"/>
                    <a:gd name="T7" fmla="*/ 3 h 5"/>
                    <a:gd name="T8" fmla="*/ 1 w 4"/>
                    <a:gd name="T9" fmla="*/ 4 h 5"/>
                    <a:gd name="T10" fmla="*/ 1 w 4"/>
                    <a:gd name="T11" fmla="*/ 4 h 5"/>
                    <a:gd name="T12" fmla="*/ 1 w 4"/>
                    <a:gd name="T13" fmla="*/ 4 h 5"/>
                    <a:gd name="T14" fmla="*/ 1 w 4"/>
                    <a:gd name="T15" fmla="*/ 4 h 5"/>
                    <a:gd name="T16" fmla="*/ 2 w 4"/>
                    <a:gd name="T17" fmla="*/ 5 h 5"/>
                    <a:gd name="T18" fmla="*/ 3 w 4"/>
                    <a:gd name="T19" fmla="*/ 5 h 5"/>
                    <a:gd name="T20" fmla="*/ 3 w 4"/>
                    <a:gd name="T21" fmla="*/ 5 h 5"/>
                    <a:gd name="T22" fmla="*/ 3 w 4"/>
                    <a:gd name="T23" fmla="*/ 5 h 5"/>
                    <a:gd name="T24" fmla="*/ 4 w 4"/>
                    <a:gd name="T25" fmla="*/ 3 h 5"/>
                    <a:gd name="T26" fmla="*/ 4 w 4"/>
                    <a:gd name="T27" fmla="*/ 3 h 5"/>
                    <a:gd name="T28" fmla="*/ 4 w 4"/>
                    <a:gd name="T29" fmla="*/ 3 h 5"/>
                    <a:gd name="T30" fmla="*/ 3 w 4"/>
                    <a:gd name="T31" fmla="*/ 2 h 5"/>
                    <a:gd name="T32" fmla="*/ 2 w 4"/>
                    <a:gd name="T33" fmla="*/ 2 h 5"/>
                    <a:gd name="T34" fmla="*/ 1 w 4"/>
                    <a:gd name="T35" fmla="*/ 0 h 5"/>
                    <a:gd name="T36" fmla="*/ 1 w 4"/>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5">
                      <a:moveTo>
                        <a:pt x="1" y="0"/>
                      </a:moveTo>
                      <a:lnTo>
                        <a:pt x="1" y="0"/>
                      </a:lnTo>
                      <a:lnTo>
                        <a:pt x="0" y="1"/>
                      </a:lnTo>
                      <a:lnTo>
                        <a:pt x="1" y="3"/>
                      </a:lnTo>
                      <a:lnTo>
                        <a:pt x="1" y="4"/>
                      </a:lnTo>
                      <a:lnTo>
                        <a:pt x="1" y="4"/>
                      </a:lnTo>
                      <a:lnTo>
                        <a:pt x="1" y="4"/>
                      </a:lnTo>
                      <a:lnTo>
                        <a:pt x="1" y="4"/>
                      </a:lnTo>
                      <a:lnTo>
                        <a:pt x="2" y="5"/>
                      </a:lnTo>
                      <a:lnTo>
                        <a:pt x="3" y="5"/>
                      </a:lnTo>
                      <a:lnTo>
                        <a:pt x="3" y="5"/>
                      </a:lnTo>
                      <a:lnTo>
                        <a:pt x="3" y="5"/>
                      </a:lnTo>
                      <a:lnTo>
                        <a:pt x="4" y="3"/>
                      </a:lnTo>
                      <a:lnTo>
                        <a:pt x="4" y="3"/>
                      </a:lnTo>
                      <a:lnTo>
                        <a:pt x="4" y="3"/>
                      </a:lnTo>
                      <a:lnTo>
                        <a:pt x="3" y="2"/>
                      </a:lnTo>
                      <a:lnTo>
                        <a:pt x="2" y="2"/>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3" name="Gruppieren 1452">
                  <a:extLst>
                    <a:ext uri="{FF2B5EF4-FFF2-40B4-BE49-F238E27FC236}">
                      <a16:creationId xmlns:a16="http://schemas.microsoft.com/office/drawing/2014/main" id="{7D401C45-D84C-4160-ACAE-E5B0C0B9BA41}"/>
                    </a:ext>
                  </a:extLst>
                </p:cNvPr>
                <p:cNvGrpSpPr/>
                <p:nvPr/>
              </p:nvGrpSpPr>
              <p:grpSpPr>
                <a:xfrm>
                  <a:off x="8872350" y="5216455"/>
                  <a:ext cx="326655" cy="355650"/>
                  <a:chOff x="8872350" y="5216455"/>
                  <a:chExt cx="326655" cy="355650"/>
                </a:xfrm>
                <a:grpFill/>
              </p:grpSpPr>
              <p:sp>
                <p:nvSpPr>
                  <p:cNvPr id="1367" name="Freeform 60">
                    <a:extLst>
                      <a:ext uri="{FF2B5EF4-FFF2-40B4-BE49-F238E27FC236}">
                        <a16:creationId xmlns:a16="http://schemas.microsoft.com/office/drawing/2014/main" id="{86394C19-A2D3-4E99-8125-22B748C73E9C}"/>
                      </a:ext>
                    </a:extLst>
                  </p:cNvPr>
                  <p:cNvSpPr>
                    <a:spLocks/>
                  </p:cNvSpPr>
                  <p:nvPr/>
                </p:nvSpPr>
                <p:spPr bwMode="gray">
                  <a:xfrm>
                    <a:off x="9092275" y="5284351"/>
                    <a:ext cx="16169" cy="16163"/>
                  </a:xfrm>
                  <a:custGeom>
                    <a:avLst/>
                    <a:gdLst>
                      <a:gd name="T0" fmla="*/ 4 w 5"/>
                      <a:gd name="T1" fmla="*/ 4 h 5"/>
                      <a:gd name="T2" fmla="*/ 5 w 5"/>
                      <a:gd name="T3" fmla="*/ 4 h 5"/>
                      <a:gd name="T4" fmla="*/ 4 w 5"/>
                      <a:gd name="T5" fmla="*/ 3 h 5"/>
                      <a:gd name="T6" fmla="*/ 4 w 5"/>
                      <a:gd name="T7" fmla="*/ 1 h 5"/>
                      <a:gd name="T8" fmla="*/ 3 w 5"/>
                      <a:gd name="T9" fmla="*/ 0 h 5"/>
                      <a:gd name="T10" fmla="*/ 0 w 5"/>
                      <a:gd name="T11" fmla="*/ 2 h 5"/>
                      <a:gd name="T12" fmla="*/ 1 w 5"/>
                      <a:gd name="T13" fmla="*/ 4 h 5"/>
                      <a:gd name="T14" fmla="*/ 3 w 5"/>
                      <a:gd name="T15" fmla="*/ 5 h 5"/>
                      <a:gd name="T16" fmla="*/ 4 w 5"/>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4"/>
                        </a:moveTo>
                        <a:lnTo>
                          <a:pt x="5" y="4"/>
                        </a:lnTo>
                        <a:lnTo>
                          <a:pt x="4" y="3"/>
                        </a:lnTo>
                        <a:lnTo>
                          <a:pt x="4" y="1"/>
                        </a:lnTo>
                        <a:lnTo>
                          <a:pt x="3" y="0"/>
                        </a:lnTo>
                        <a:lnTo>
                          <a:pt x="0" y="2"/>
                        </a:lnTo>
                        <a:lnTo>
                          <a:pt x="1" y="4"/>
                        </a:lnTo>
                        <a:lnTo>
                          <a:pt x="3" y="5"/>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8" name="Freeform 61">
                    <a:extLst>
                      <a:ext uri="{FF2B5EF4-FFF2-40B4-BE49-F238E27FC236}">
                        <a16:creationId xmlns:a16="http://schemas.microsoft.com/office/drawing/2014/main" id="{718DE37C-F709-4736-BDE8-77708BE1ECA3}"/>
                      </a:ext>
                    </a:extLst>
                  </p:cNvPr>
                  <p:cNvSpPr>
                    <a:spLocks/>
                  </p:cNvSpPr>
                  <p:nvPr/>
                </p:nvSpPr>
                <p:spPr bwMode="gray">
                  <a:xfrm>
                    <a:off x="9118149" y="5339316"/>
                    <a:ext cx="19407" cy="12931"/>
                  </a:xfrm>
                  <a:custGeom>
                    <a:avLst/>
                    <a:gdLst>
                      <a:gd name="T0" fmla="*/ 6 w 6"/>
                      <a:gd name="T1" fmla="*/ 1 h 4"/>
                      <a:gd name="T2" fmla="*/ 5 w 6"/>
                      <a:gd name="T3" fmla="*/ 1 h 4"/>
                      <a:gd name="T4" fmla="*/ 5 w 6"/>
                      <a:gd name="T5" fmla="*/ 0 h 4"/>
                      <a:gd name="T6" fmla="*/ 4 w 6"/>
                      <a:gd name="T7" fmla="*/ 0 h 4"/>
                      <a:gd name="T8" fmla="*/ 1 w 6"/>
                      <a:gd name="T9" fmla="*/ 1 h 4"/>
                      <a:gd name="T10" fmla="*/ 0 w 6"/>
                      <a:gd name="T11" fmla="*/ 3 h 4"/>
                      <a:gd name="T12" fmla="*/ 1 w 6"/>
                      <a:gd name="T13" fmla="*/ 4 h 4"/>
                      <a:gd name="T14" fmla="*/ 3 w 6"/>
                      <a:gd name="T15" fmla="*/ 3 h 4"/>
                      <a:gd name="T16" fmla="*/ 4 w 6"/>
                      <a:gd name="T17" fmla="*/ 4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5" y="1"/>
                        </a:lnTo>
                        <a:lnTo>
                          <a:pt x="5" y="0"/>
                        </a:lnTo>
                        <a:lnTo>
                          <a:pt x="4" y="0"/>
                        </a:lnTo>
                        <a:lnTo>
                          <a:pt x="1" y="1"/>
                        </a:lnTo>
                        <a:lnTo>
                          <a:pt x="0" y="3"/>
                        </a:lnTo>
                        <a:lnTo>
                          <a:pt x="1" y="4"/>
                        </a:lnTo>
                        <a:lnTo>
                          <a:pt x="3" y="3"/>
                        </a:lnTo>
                        <a:lnTo>
                          <a:pt x="4" y="4"/>
                        </a:lnTo>
                        <a:lnTo>
                          <a:pt x="6"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9" name="Freeform 66">
                    <a:extLst>
                      <a:ext uri="{FF2B5EF4-FFF2-40B4-BE49-F238E27FC236}">
                        <a16:creationId xmlns:a16="http://schemas.microsoft.com/office/drawing/2014/main" id="{0C801D7A-0AD5-4A52-8D04-4096CEC8C957}"/>
                      </a:ext>
                    </a:extLst>
                  </p:cNvPr>
                  <p:cNvSpPr>
                    <a:spLocks/>
                  </p:cNvSpPr>
                  <p:nvPr/>
                </p:nvSpPr>
                <p:spPr bwMode="gray">
                  <a:xfrm>
                    <a:off x="9101980" y="5471877"/>
                    <a:ext cx="16169" cy="19401"/>
                  </a:xfrm>
                  <a:custGeom>
                    <a:avLst/>
                    <a:gdLst>
                      <a:gd name="T0" fmla="*/ 4 w 5"/>
                      <a:gd name="T1" fmla="*/ 6 h 6"/>
                      <a:gd name="T2" fmla="*/ 5 w 5"/>
                      <a:gd name="T3" fmla="*/ 5 h 6"/>
                      <a:gd name="T4" fmla="*/ 5 w 5"/>
                      <a:gd name="T5" fmla="*/ 3 h 6"/>
                      <a:gd name="T6" fmla="*/ 5 w 5"/>
                      <a:gd name="T7" fmla="*/ 2 h 6"/>
                      <a:gd name="T8" fmla="*/ 2 w 5"/>
                      <a:gd name="T9" fmla="*/ 0 h 6"/>
                      <a:gd name="T10" fmla="*/ 1 w 5"/>
                      <a:gd name="T11" fmla="*/ 0 h 6"/>
                      <a:gd name="T12" fmla="*/ 0 w 5"/>
                      <a:gd name="T13" fmla="*/ 1 h 6"/>
                      <a:gd name="T14" fmla="*/ 2 w 5"/>
                      <a:gd name="T15" fmla="*/ 3 h 6"/>
                      <a:gd name="T16" fmla="*/ 4 w 5"/>
                      <a:gd name="T17" fmla="*/ 6 h 6"/>
                      <a:gd name="T18" fmla="*/ 4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6"/>
                        </a:moveTo>
                        <a:lnTo>
                          <a:pt x="5" y="5"/>
                        </a:lnTo>
                        <a:lnTo>
                          <a:pt x="5" y="3"/>
                        </a:lnTo>
                        <a:lnTo>
                          <a:pt x="5" y="2"/>
                        </a:lnTo>
                        <a:lnTo>
                          <a:pt x="2" y="0"/>
                        </a:lnTo>
                        <a:lnTo>
                          <a:pt x="1" y="0"/>
                        </a:lnTo>
                        <a:lnTo>
                          <a:pt x="0" y="1"/>
                        </a:lnTo>
                        <a:lnTo>
                          <a:pt x="2" y="3"/>
                        </a:lnTo>
                        <a:lnTo>
                          <a:pt x="4" y="6"/>
                        </a:lnTo>
                        <a:lnTo>
                          <a:pt x="4"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0" name="Freeform 67">
                    <a:extLst>
                      <a:ext uri="{FF2B5EF4-FFF2-40B4-BE49-F238E27FC236}">
                        <a16:creationId xmlns:a16="http://schemas.microsoft.com/office/drawing/2014/main" id="{ABF8E2E5-6DC6-46F5-9B6A-14E50C530CE5}"/>
                      </a:ext>
                    </a:extLst>
                  </p:cNvPr>
                  <p:cNvSpPr>
                    <a:spLocks/>
                  </p:cNvSpPr>
                  <p:nvPr/>
                </p:nvSpPr>
                <p:spPr bwMode="gray">
                  <a:xfrm>
                    <a:off x="9140789" y="5523607"/>
                    <a:ext cx="6469" cy="16163"/>
                  </a:xfrm>
                  <a:custGeom>
                    <a:avLst/>
                    <a:gdLst>
                      <a:gd name="T0" fmla="*/ 0 w 2"/>
                      <a:gd name="T1" fmla="*/ 5 h 5"/>
                      <a:gd name="T2" fmla="*/ 2 w 2"/>
                      <a:gd name="T3" fmla="*/ 5 h 5"/>
                      <a:gd name="T4" fmla="*/ 2 w 2"/>
                      <a:gd name="T5" fmla="*/ 0 h 5"/>
                      <a:gd name="T6" fmla="*/ 1 w 2"/>
                      <a:gd name="T7" fmla="*/ 1 h 5"/>
                      <a:gd name="T8" fmla="*/ 0 w 2"/>
                      <a:gd name="T9" fmla="*/ 2 h 5"/>
                      <a:gd name="T10" fmla="*/ 0 w 2"/>
                      <a:gd name="T11" fmla="*/ 5 h 5"/>
                      <a:gd name="T12" fmla="*/ 0 w 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5"/>
                        </a:moveTo>
                        <a:lnTo>
                          <a:pt x="2" y="5"/>
                        </a:lnTo>
                        <a:lnTo>
                          <a:pt x="2" y="0"/>
                        </a:lnTo>
                        <a:lnTo>
                          <a:pt x="1" y="1"/>
                        </a:lnTo>
                        <a:lnTo>
                          <a:pt x="0" y="2"/>
                        </a:lnTo>
                        <a:lnTo>
                          <a:pt x="0" y="5"/>
                        </a:lnTo>
                        <a:lnTo>
                          <a:pt x="0"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1" name="Freeform 68">
                    <a:extLst>
                      <a:ext uri="{FF2B5EF4-FFF2-40B4-BE49-F238E27FC236}">
                        <a16:creationId xmlns:a16="http://schemas.microsoft.com/office/drawing/2014/main" id="{8BCDE5B3-D22E-4A9B-A679-BBF75EBC4EF7}"/>
                      </a:ext>
                    </a:extLst>
                  </p:cNvPr>
                  <p:cNvSpPr>
                    <a:spLocks/>
                  </p:cNvSpPr>
                  <p:nvPr/>
                </p:nvSpPr>
                <p:spPr bwMode="gray">
                  <a:xfrm>
                    <a:off x="8882055" y="5442779"/>
                    <a:ext cx="19407" cy="22633"/>
                  </a:xfrm>
                  <a:custGeom>
                    <a:avLst/>
                    <a:gdLst>
                      <a:gd name="T0" fmla="*/ 5 w 6"/>
                      <a:gd name="T1" fmla="*/ 7 h 7"/>
                      <a:gd name="T2" fmla="*/ 6 w 6"/>
                      <a:gd name="T3" fmla="*/ 5 h 7"/>
                      <a:gd name="T4" fmla="*/ 4 w 6"/>
                      <a:gd name="T5" fmla="*/ 3 h 7"/>
                      <a:gd name="T6" fmla="*/ 3 w 6"/>
                      <a:gd name="T7" fmla="*/ 0 h 7"/>
                      <a:gd name="T8" fmla="*/ 2 w 6"/>
                      <a:gd name="T9" fmla="*/ 1 h 7"/>
                      <a:gd name="T10" fmla="*/ 0 w 6"/>
                      <a:gd name="T11" fmla="*/ 3 h 7"/>
                      <a:gd name="T12" fmla="*/ 2 w 6"/>
                      <a:gd name="T13" fmla="*/ 6 h 7"/>
                      <a:gd name="T14" fmla="*/ 4 w 6"/>
                      <a:gd name="T15" fmla="*/ 6 h 7"/>
                      <a:gd name="T16" fmla="*/ 5 w 6"/>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5" y="7"/>
                        </a:moveTo>
                        <a:lnTo>
                          <a:pt x="6" y="5"/>
                        </a:lnTo>
                        <a:lnTo>
                          <a:pt x="4" y="3"/>
                        </a:lnTo>
                        <a:lnTo>
                          <a:pt x="3" y="0"/>
                        </a:lnTo>
                        <a:lnTo>
                          <a:pt x="2" y="1"/>
                        </a:lnTo>
                        <a:lnTo>
                          <a:pt x="0" y="3"/>
                        </a:lnTo>
                        <a:lnTo>
                          <a:pt x="2" y="6"/>
                        </a:lnTo>
                        <a:lnTo>
                          <a:pt x="4" y="6"/>
                        </a:lnTo>
                        <a:lnTo>
                          <a:pt x="5"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2" name="Freeform 69">
                    <a:extLst>
                      <a:ext uri="{FF2B5EF4-FFF2-40B4-BE49-F238E27FC236}">
                        <a16:creationId xmlns:a16="http://schemas.microsoft.com/office/drawing/2014/main" id="{DEA59246-9D35-41A0-90C3-1EB5BFB6164E}"/>
                      </a:ext>
                    </a:extLst>
                  </p:cNvPr>
                  <p:cNvSpPr>
                    <a:spLocks/>
                  </p:cNvSpPr>
                  <p:nvPr/>
                </p:nvSpPr>
                <p:spPr bwMode="gray">
                  <a:xfrm>
                    <a:off x="9014655" y="5403978"/>
                    <a:ext cx="84089" cy="67896"/>
                  </a:xfrm>
                  <a:custGeom>
                    <a:avLst/>
                    <a:gdLst>
                      <a:gd name="T0" fmla="*/ 26 w 26"/>
                      <a:gd name="T1" fmla="*/ 19 h 21"/>
                      <a:gd name="T2" fmla="*/ 26 w 26"/>
                      <a:gd name="T3" fmla="*/ 20 h 21"/>
                      <a:gd name="T4" fmla="*/ 26 w 26"/>
                      <a:gd name="T5" fmla="*/ 17 h 21"/>
                      <a:gd name="T6" fmla="*/ 22 w 26"/>
                      <a:gd name="T7" fmla="*/ 16 h 21"/>
                      <a:gd name="T8" fmla="*/ 20 w 26"/>
                      <a:gd name="T9" fmla="*/ 12 h 21"/>
                      <a:gd name="T10" fmla="*/ 20 w 26"/>
                      <a:gd name="T11" fmla="*/ 9 h 21"/>
                      <a:gd name="T12" fmla="*/ 18 w 26"/>
                      <a:gd name="T13" fmla="*/ 8 h 21"/>
                      <a:gd name="T14" fmla="*/ 14 w 26"/>
                      <a:gd name="T15" fmla="*/ 7 h 21"/>
                      <a:gd name="T16" fmla="*/ 11 w 26"/>
                      <a:gd name="T17" fmla="*/ 5 h 21"/>
                      <a:gd name="T18" fmla="*/ 6 w 26"/>
                      <a:gd name="T19" fmla="*/ 1 h 21"/>
                      <a:gd name="T20" fmla="*/ 6 w 26"/>
                      <a:gd name="T21" fmla="*/ 0 h 21"/>
                      <a:gd name="T22" fmla="*/ 4 w 26"/>
                      <a:gd name="T23" fmla="*/ 0 h 21"/>
                      <a:gd name="T24" fmla="*/ 1 w 26"/>
                      <a:gd name="T25" fmla="*/ 2 h 21"/>
                      <a:gd name="T26" fmla="*/ 0 w 26"/>
                      <a:gd name="T27" fmla="*/ 3 h 21"/>
                      <a:gd name="T28" fmla="*/ 3 w 26"/>
                      <a:gd name="T29" fmla="*/ 3 h 21"/>
                      <a:gd name="T30" fmla="*/ 6 w 26"/>
                      <a:gd name="T31" fmla="*/ 7 h 21"/>
                      <a:gd name="T32" fmla="*/ 9 w 26"/>
                      <a:gd name="T33" fmla="*/ 9 h 21"/>
                      <a:gd name="T34" fmla="*/ 10 w 26"/>
                      <a:gd name="T35" fmla="*/ 11 h 21"/>
                      <a:gd name="T36" fmla="*/ 12 w 26"/>
                      <a:gd name="T37" fmla="*/ 12 h 21"/>
                      <a:gd name="T38" fmla="*/ 15 w 26"/>
                      <a:gd name="T39" fmla="*/ 13 h 21"/>
                      <a:gd name="T40" fmla="*/ 18 w 26"/>
                      <a:gd name="T41" fmla="*/ 15 h 21"/>
                      <a:gd name="T42" fmla="*/ 19 w 26"/>
                      <a:gd name="T43" fmla="*/ 17 h 21"/>
                      <a:gd name="T44" fmla="*/ 20 w 26"/>
                      <a:gd name="T45" fmla="*/ 20 h 21"/>
                      <a:gd name="T46" fmla="*/ 22 w 26"/>
                      <a:gd name="T47" fmla="*/ 21 h 21"/>
                      <a:gd name="T48" fmla="*/ 26 w 26"/>
                      <a:gd name="T49" fmla="*/ 21 h 21"/>
                      <a:gd name="T50" fmla="*/ 26 w 26"/>
                      <a:gd name="T5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 h="21">
                        <a:moveTo>
                          <a:pt x="26" y="19"/>
                        </a:moveTo>
                        <a:lnTo>
                          <a:pt x="26" y="20"/>
                        </a:lnTo>
                        <a:lnTo>
                          <a:pt x="26" y="17"/>
                        </a:lnTo>
                        <a:lnTo>
                          <a:pt x="22" y="16"/>
                        </a:lnTo>
                        <a:lnTo>
                          <a:pt x="20" y="12"/>
                        </a:lnTo>
                        <a:lnTo>
                          <a:pt x="20" y="9"/>
                        </a:lnTo>
                        <a:lnTo>
                          <a:pt x="18" y="8"/>
                        </a:lnTo>
                        <a:lnTo>
                          <a:pt x="14" y="7"/>
                        </a:lnTo>
                        <a:lnTo>
                          <a:pt x="11" y="5"/>
                        </a:lnTo>
                        <a:lnTo>
                          <a:pt x="6" y="1"/>
                        </a:lnTo>
                        <a:lnTo>
                          <a:pt x="6" y="0"/>
                        </a:lnTo>
                        <a:lnTo>
                          <a:pt x="4" y="0"/>
                        </a:lnTo>
                        <a:lnTo>
                          <a:pt x="1" y="2"/>
                        </a:lnTo>
                        <a:lnTo>
                          <a:pt x="0" y="3"/>
                        </a:lnTo>
                        <a:lnTo>
                          <a:pt x="3" y="3"/>
                        </a:lnTo>
                        <a:lnTo>
                          <a:pt x="6" y="7"/>
                        </a:lnTo>
                        <a:lnTo>
                          <a:pt x="9" y="9"/>
                        </a:lnTo>
                        <a:lnTo>
                          <a:pt x="10" y="11"/>
                        </a:lnTo>
                        <a:lnTo>
                          <a:pt x="12" y="12"/>
                        </a:lnTo>
                        <a:lnTo>
                          <a:pt x="15" y="13"/>
                        </a:lnTo>
                        <a:lnTo>
                          <a:pt x="18" y="15"/>
                        </a:lnTo>
                        <a:lnTo>
                          <a:pt x="19" y="17"/>
                        </a:lnTo>
                        <a:lnTo>
                          <a:pt x="20" y="20"/>
                        </a:lnTo>
                        <a:lnTo>
                          <a:pt x="22" y="21"/>
                        </a:lnTo>
                        <a:lnTo>
                          <a:pt x="26" y="21"/>
                        </a:lnTo>
                        <a:lnTo>
                          <a:pt x="26" y="19"/>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3" name="Freeform 129">
                    <a:extLst>
                      <a:ext uri="{FF2B5EF4-FFF2-40B4-BE49-F238E27FC236}">
                        <a16:creationId xmlns:a16="http://schemas.microsoft.com/office/drawing/2014/main" id="{54819877-4675-4008-A372-E6413B208B46}"/>
                      </a:ext>
                    </a:extLst>
                  </p:cNvPr>
                  <p:cNvSpPr>
                    <a:spLocks/>
                  </p:cNvSpPr>
                  <p:nvPr/>
                </p:nvSpPr>
                <p:spPr bwMode="gray">
                  <a:xfrm>
                    <a:off x="8872350" y="5216455"/>
                    <a:ext cx="326655" cy="355650"/>
                  </a:xfrm>
                  <a:custGeom>
                    <a:avLst/>
                    <a:gdLst>
                      <a:gd name="T0" fmla="*/ 94 w 101"/>
                      <a:gd name="T1" fmla="*/ 0 h 110"/>
                      <a:gd name="T2" fmla="*/ 84 w 101"/>
                      <a:gd name="T3" fmla="*/ 11 h 110"/>
                      <a:gd name="T4" fmla="*/ 68 w 101"/>
                      <a:gd name="T5" fmla="*/ 5 h 110"/>
                      <a:gd name="T6" fmla="*/ 47 w 101"/>
                      <a:gd name="T7" fmla="*/ 9 h 110"/>
                      <a:gd name="T8" fmla="*/ 38 w 101"/>
                      <a:gd name="T9" fmla="*/ 13 h 110"/>
                      <a:gd name="T10" fmla="*/ 23 w 101"/>
                      <a:gd name="T11" fmla="*/ 18 h 110"/>
                      <a:gd name="T12" fmla="*/ 14 w 101"/>
                      <a:gd name="T13" fmla="*/ 26 h 110"/>
                      <a:gd name="T14" fmla="*/ 4 w 101"/>
                      <a:gd name="T15" fmla="*/ 37 h 110"/>
                      <a:gd name="T16" fmla="*/ 0 w 101"/>
                      <a:gd name="T17" fmla="*/ 44 h 110"/>
                      <a:gd name="T18" fmla="*/ 4 w 101"/>
                      <a:gd name="T19" fmla="*/ 51 h 110"/>
                      <a:gd name="T20" fmla="*/ 14 w 101"/>
                      <a:gd name="T21" fmla="*/ 58 h 110"/>
                      <a:gd name="T22" fmla="*/ 9 w 101"/>
                      <a:gd name="T23" fmla="*/ 61 h 110"/>
                      <a:gd name="T24" fmla="*/ 15 w 101"/>
                      <a:gd name="T25" fmla="*/ 71 h 110"/>
                      <a:gd name="T26" fmla="*/ 19 w 101"/>
                      <a:gd name="T27" fmla="*/ 70 h 110"/>
                      <a:gd name="T28" fmla="*/ 31 w 101"/>
                      <a:gd name="T29" fmla="*/ 71 h 110"/>
                      <a:gd name="T30" fmla="*/ 40 w 101"/>
                      <a:gd name="T31" fmla="*/ 70 h 110"/>
                      <a:gd name="T32" fmla="*/ 46 w 101"/>
                      <a:gd name="T33" fmla="*/ 77 h 110"/>
                      <a:gd name="T34" fmla="*/ 33 w 101"/>
                      <a:gd name="T35" fmla="*/ 74 h 110"/>
                      <a:gd name="T36" fmla="*/ 25 w 101"/>
                      <a:gd name="T37" fmla="*/ 73 h 110"/>
                      <a:gd name="T38" fmla="*/ 15 w 101"/>
                      <a:gd name="T39" fmla="*/ 80 h 110"/>
                      <a:gd name="T40" fmla="*/ 21 w 101"/>
                      <a:gd name="T41" fmla="*/ 88 h 110"/>
                      <a:gd name="T42" fmla="*/ 23 w 101"/>
                      <a:gd name="T43" fmla="*/ 101 h 110"/>
                      <a:gd name="T44" fmla="*/ 27 w 101"/>
                      <a:gd name="T45" fmla="*/ 100 h 110"/>
                      <a:gd name="T46" fmla="*/ 32 w 101"/>
                      <a:gd name="T47" fmla="*/ 102 h 110"/>
                      <a:gd name="T48" fmla="*/ 36 w 101"/>
                      <a:gd name="T49" fmla="*/ 110 h 110"/>
                      <a:gd name="T50" fmla="*/ 41 w 101"/>
                      <a:gd name="T51" fmla="*/ 106 h 110"/>
                      <a:gd name="T52" fmla="*/ 45 w 101"/>
                      <a:gd name="T53" fmla="*/ 103 h 110"/>
                      <a:gd name="T54" fmla="*/ 40 w 101"/>
                      <a:gd name="T55" fmla="*/ 88 h 110"/>
                      <a:gd name="T56" fmla="*/ 47 w 101"/>
                      <a:gd name="T57" fmla="*/ 92 h 110"/>
                      <a:gd name="T58" fmla="*/ 51 w 101"/>
                      <a:gd name="T59" fmla="*/ 88 h 110"/>
                      <a:gd name="T60" fmla="*/ 46 w 101"/>
                      <a:gd name="T61" fmla="*/ 79 h 110"/>
                      <a:gd name="T62" fmla="*/ 57 w 101"/>
                      <a:gd name="T63" fmla="*/ 82 h 110"/>
                      <a:gd name="T64" fmla="*/ 58 w 101"/>
                      <a:gd name="T65" fmla="*/ 73 h 110"/>
                      <a:gd name="T66" fmla="*/ 53 w 101"/>
                      <a:gd name="T67" fmla="*/ 68 h 110"/>
                      <a:gd name="T68" fmla="*/ 46 w 101"/>
                      <a:gd name="T69" fmla="*/ 65 h 110"/>
                      <a:gd name="T70" fmla="*/ 38 w 101"/>
                      <a:gd name="T71" fmla="*/ 61 h 110"/>
                      <a:gd name="T72" fmla="*/ 42 w 101"/>
                      <a:gd name="T73" fmla="*/ 59 h 110"/>
                      <a:gd name="T74" fmla="*/ 42 w 101"/>
                      <a:gd name="T75" fmla="*/ 54 h 110"/>
                      <a:gd name="T76" fmla="*/ 47 w 101"/>
                      <a:gd name="T77" fmla="*/ 53 h 110"/>
                      <a:gd name="T78" fmla="*/ 49 w 101"/>
                      <a:gd name="T79" fmla="*/ 55 h 110"/>
                      <a:gd name="T80" fmla="*/ 42 w 101"/>
                      <a:gd name="T81" fmla="*/ 45 h 110"/>
                      <a:gd name="T82" fmla="*/ 38 w 101"/>
                      <a:gd name="T83" fmla="*/ 35 h 110"/>
                      <a:gd name="T84" fmla="*/ 43 w 101"/>
                      <a:gd name="T85" fmla="*/ 25 h 110"/>
                      <a:gd name="T86" fmla="*/ 49 w 101"/>
                      <a:gd name="T87" fmla="*/ 32 h 110"/>
                      <a:gd name="T88" fmla="*/ 55 w 101"/>
                      <a:gd name="T89" fmla="*/ 38 h 110"/>
                      <a:gd name="T90" fmla="*/ 53 w 101"/>
                      <a:gd name="T91" fmla="*/ 32 h 110"/>
                      <a:gd name="T92" fmla="*/ 60 w 101"/>
                      <a:gd name="T93" fmla="*/ 39 h 110"/>
                      <a:gd name="T94" fmla="*/ 58 w 101"/>
                      <a:gd name="T95" fmla="*/ 30 h 110"/>
                      <a:gd name="T96" fmla="*/ 64 w 101"/>
                      <a:gd name="T97" fmla="*/ 32 h 110"/>
                      <a:gd name="T98" fmla="*/ 55 w 101"/>
                      <a:gd name="T99" fmla="*/ 25 h 110"/>
                      <a:gd name="T100" fmla="*/ 67 w 101"/>
                      <a:gd name="T101" fmla="*/ 18 h 110"/>
                      <a:gd name="T102" fmla="*/ 74 w 101"/>
                      <a:gd name="T103" fmla="*/ 19 h 110"/>
                      <a:gd name="T104" fmla="*/ 93 w 101"/>
                      <a:gd name="T105" fmla="*/ 23 h 110"/>
                      <a:gd name="T106" fmla="*/ 98 w 101"/>
                      <a:gd name="T107" fmla="*/ 10 h 110"/>
                      <a:gd name="T108" fmla="*/ 98 w 101"/>
                      <a:gd name="T109"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 h="110">
                        <a:moveTo>
                          <a:pt x="98" y="2"/>
                        </a:moveTo>
                        <a:lnTo>
                          <a:pt x="98" y="0"/>
                        </a:lnTo>
                        <a:lnTo>
                          <a:pt x="94" y="0"/>
                        </a:lnTo>
                        <a:lnTo>
                          <a:pt x="94" y="6"/>
                        </a:lnTo>
                        <a:lnTo>
                          <a:pt x="90" y="9"/>
                        </a:lnTo>
                        <a:lnTo>
                          <a:pt x="84" y="11"/>
                        </a:lnTo>
                        <a:lnTo>
                          <a:pt x="73" y="7"/>
                        </a:lnTo>
                        <a:lnTo>
                          <a:pt x="71" y="5"/>
                        </a:lnTo>
                        <a:lnTo>
                          <a:pt x="68" y="5"/>
                        </a:lnTo>
                        <a:lnTo>
                          <a:pt x="59" y="8"/>
                        </a:lnTo>
                        <a:lnTo>
                          <a:pt x="52" y="8"/>
                        </a:lnTo>
                        <a:lnTo>
                          <a:pt x="47" y="9"/>
                        </a:lnTo>
                        <a:lnTo>
                          <a:pt x="43" y="9"/>
                        </a:lnTo>
                        <a:lnTo>
                          <a:pt x="42" y="9"/>
                        </a:lnTo>
                        <a:lnTo>
                          <a:pt x="38" y="13"/>
                        </a:lnTo>
                        <a:lnTo>
                          <a:pt x="32" y="13"/>
                        </a:lnTo>
                        <a:lnTo>
                          <a:pt x="27" y="15"/>
                        </a:lnTo>
                        <a:lnTo>
                          <a:pt x="23" y="18"/>
                        </a:lnTo>
                        <a:lnTo>
                          <a:pt x="13" y="19"/>
                        </a:lnTo>
                        <a:lnTo>
                          <a:pt x="14" y="22"/>
                        </a:lnTo>
                        <a:lnTo>
                          <a:pt x="14" y="26"/>
                        </a:lnTo>
                        <a:lnTo>
                          <a:pt x="10" y="30"/>
                        </a:lnTo>
                        <a:lnTo>
                          <a:pt x="7" y="35"/>
                        </a:lnTo>
                        <a:lnTo>
                          <a:pt x="4" y="37"/>
                        </a:lnTo>
                        <a:lnTo>
                          <a:pt x="3" y="40"/>
                        </a:lnTo>
                        <a:lnTo>
                          <a:pt x="2" y="42"/>
                        </a:lnTo>
                        <a:lnTo>
                          <a:pt x="0" y="44"/>
                        </a:lnTo>
                        <a:lnTo>
                          <a:pt x="1" y="45"/>
                        </a:lnTo>
                        <a:lnTo>
                          <a:pt x="2" y="49"/>
                        </a:lnTo>
                        <a:lnTo>
                          <a:pt x="4" y="51"/>
                        </a:lnTo>
                        <a:lnTo>
                          <a:pt x="8" y="59"/>
                        </a:lnTo>
                        <a:lnTo>
                          <a:pt x="10" y="56"/>
                        </a:lnTo>
                        <a:lnTo>
                          <a:pt x="14" y="58"/>
                        </a:lnTo>
                        <a:lnTo>
                          <a:pt x="15" y="60"/>
                        </a:lnTo>
                        <a:lnTo>
                          <a:pt x="12" y="61"/>
                        </a:lnTo>
                        <a:lnTo>
                          <a:pt x="9" y="61"/>
                        </a:lnTo>
                        <a:lnTo>
                          <a:pt x="12" y="66"/>
                        </a:lnTo>
                        <a:lnTo>
                          <a:pt x="14" y="70"/>
                        </a:lnTo>
                        <a:lnTo>
                          <a:pt x="15" y="71"/>
                        </a:lnTo>
                        <a:lnTo>
                          <a:pt x="17" y="71"/>
                        </a:lnTo>
                        <a:lnTo>
                          <a:pt x="17" y="70"/>
                        </a:lnTo>
                        <a:lnTo>
                          <a:pt x="19" y="70"/>
                        </a:lnTo>
                        <a:lnTo>
                          <a:pt x="23" y="71"/>
                        </a:lnTo>
                        <a:lnTo>
                          <a:pt x="28" y="71"/>
                        </a:lnTo>
                        <a:lnTo>
                          <a:pt x="31" y="71"/>
                        </a:lnTo>
                        <a:lnTo>
                          <a:pt x="35" y="71"/>
                        </a:lnTo>
                        <a:lnTo>
                          <a:pt x="38" y="72"/>
                        </a:lnTo>
                        <a:lnTo>
                          <a:pt x="40" y="70"/>
                        </a:lnTo>
                        <a:lnTo>
                          <a:pt x="43" y="74"/>
                        </a:lnTo>
                        <a:lnTo>
                          <a:pt x="47" y="75"/>
                        </a:lnTo>
                        <a:lnTo>
                          <a:pt x="46" y="77"/>
                        </a:lnTo>
                        <a:lnTo>
                          <a:pt x="43" y="78"/>
                        </a:lnTo>
                        <a:lnTo>
                          <a:pt x="36" y="75"/>
                        </a:lnTo>
                        <a:lnTo>
                          <a:pt x="33" y="74"/>
                        </a:lnTo>
                        <a:lnTo>
                          <a:pt x="31" y="74"/>
                        </a:lnTo>
                        <a:lnTo>
                          <a:pt x="29" y="72"/>
                        </a:lnTo>
                        <a:lnTo>
                          <a:pt x="25" y="73"/>
                        </a:lnTo>
                        <a:lnTo>
                          <a:pt x="21" y="75"/>
                        </a:lnTo>
                        <a:lnTo>
                          <a:pt x="19" y="75"/>
                        </a:lnTo>
                        <a:lnTo>
                          <a:pt x="15" y="80"/>
                        </a:lnTo>
                        <a:lnTo>
                          <a:pt x="15" y="83"/>
                        </a:lnTo>
                        <a:lnTo>
                          <a:pt x="17" y="87"/>
                        </a:lnTo>
                        <a:lnTo>
                          <a:pt x="21" y="88"/>
                        </a:lnTo>
                        <a:lnTo>
                          <a:pt x="23" y="92"/>
                        </a:lnTo>
                        <a:lnTo>
                          <a:pt x="22" y="97"/>
                        </a:lnTo>
                        <a:lnTo>
                          <a:pt x="23" y="101"/>
                        </a:lnTo>
                        <a:lnTo>
                          <a:pt x="24" y="103"/>
                        </a:lnTo>
                        <a:lnTo>
                          <a:pt x="27" y="104"/>
                        </a:lnTo>
                        <a:lnTo>
                          <a:pt x="27" y="100"/>
                        </a:lnTo>
                        <a:lnTo>
                          <a:pt x="29" y="98"/>
                        </a:lnTo>
                        <a:lnTo>
                          <a:pt x="30" y="100"/>
                        </a:lnTo>
                        <a:lnTo>
                          <a:pt x="32" y="102"/>
                        </a:lnTo>
                        <a:lnTo>
                          <a:pt x="34" y="107"/>
                        </a:lnTo>
                        <a:lnTo>
                          <a:pt x="34" y="110"/>
                        </a:lnTo>
                        <a:lnTo>
                          <a:pt x="36" y="110"/>
                        </a:lnTo>
                        <a:lnTo>
                          <a:pt x="37" y="104"/>
                        </a:lnTo>
                        <a:lnTo>
                          <a:pt x="40" y="103"/>
                        </a:lnTo>
                        <a:lnTo>
                          <a:pt x="41" y="106"/>
                        </a:lnTo>
                        <a:lnTo>
                          <a:pt x="43" y="108"/>
                        </a:lnTo>
                        <a:lnTo>
                          <a:pt x="46" y="109"/>
                        </a:lnTo>
                        <a:lnTo>
                          <a:pt x="45" y="103"/>
                        </a:lnTo>
                        <a:lnTo>
                          <a:pt x="43" y="94"/>
                        </a:lnTo>
                        <a:lnTo>
                          <a:pt x="41" y="91"/>
                        </a:lnTo>
                        <a:lnTo>
                          <a:pt x="40" y="88"/>
                        </a:lnTo>
                        <a:lnTo>
                          <a:pt x="46" y="91"/>
                        </a:lnTo>
                        <a:lnTo>
                          <a:pt x="46" y="93"/>
                        </a:lnTo>
                        <a:lnTo>
                          <a:pt x="47" y="92"/>
                        </a:lnTo>
                        <a:lnTo>
                          <a:pt x="49" y="91"/>
                        </a:lnTo>
                        <a:lnTo>
                          <a:pt x="52" y="90"/>
                        </a:lnTo>
                        <a:lnTo>
                          <a:pt x="51" y="88"/>
                        </a:lnTo>
                        <a:lnTo>
                          <a:pt x="48" y="86"/>
                        </a:lnTo>
                        <a:lnTo>
                          <a:pt x="46" y="82"/>
                        </a:lnTo>
                        <a:lnTo>
                          <a:pt x="46" y="79"/>
                        </a:lnTo>
                        <a:lnTo>
                          <a:pt x="50" y="79"/>
                        </a:lnTo>
                        <a:lnTo>
                          <a:pt x="54" y="79"/>
                        </a:lnTo>
                        <a:lnTo>
                          <a:pt x="57" y="82"/>
                        </a:lnTo>
                        <a:lnTo>
                          <a:pt x="61" y="84"/>
                        </a:lnTo>
                        <a:lnTo>
                          <a:pt x="60" y="74"/>
                        </a:lnTo>
                        <a:lnTo>
                          <a:pt x="58" y="73"/>
                        </a:lnTo>
                        <a:lnTo>
                          <a:pt x="57" y="72"/>
                        </a:lnTo>
                        <a:lnTo>
                          <a:pt x="55" y="70"/>
                        </a:lnTo>
                        <a:lnTo>
                          <a:pt x="53" y="68"/>
                        </a:lnTo>
                        <a:lnTo>
                          <a:pt x="50" y="68"/>
                        </a:lnTo>
                        <a:lnTo>
                          <a:pt x="49" y="65"/>
                        </a:lnTo>
                        <a:lnTo>
                          <a:pt x="46" y="65"/>
                        </a:lnTo>
                        <a:lnTo>
                          <a:pt x="45" y="64"/>
                        </a:lnTo>
                        <a:lnTo>
                          <a:pt x="42" y="63"/>
                        </a:lnTo>
                        <a:lnTo>
                          <a:pt x="38" y="61"/>
                        </a:lnTo>
                        <a:lnTo>
                          <a:pt x="37" y="60"/>
                        </a:lnTo>
                        <a:lnTo>
                          <a:pt x="40" y="59"/>
                        </a:lnTo>
                        <a:lnTo>
                          <a:pt x="42" y="59"/>
                        </a:lnTo>
                        <a:lnTo>
                          <a:pt x="43" y="59"/>
                        </a:lnTo>
                        <a:lnTo>
                          <a:pt x="44" y="58"/>
                        </a:lnTo>
                        <a:lnTo>
                          <a:pt x="42" y="54"/>
                        </a:lnTo>
                        <a:lnTo>
                          <a:pt x="43" y="51"/>
                        </a:lnTo>
                        <a:lnTo>
                          <a:pt x="46" y="52"/>
                        </a:lnTo>
                        <a:lnTo>
                          <a:pt x="47" y="53"/>
                        </a:lnTo>
                        <a:lnTo>
                          <a:pt x="46" y="56"/>
                        </a:lnTo>
                        <a:lnTo>
                          <a:pt x="48" y="56"/>
                        </a:lnTo>
                        <a:lnTo>
                          <a:pt x="49" y="55"/>
                        </a:lnTo>
                        <a:lnTo>
                          <a:pt x="49" y="53"/>
                        </a:lnTo>
                        <a:lnTo>
                          <a:pt x="47" y="49"/>
                        </a:lnTo>
                        <a:lnTo>
                          <a:pt x="42" y="45"/>
                        </a:lnTo>
                        <a:lnTo>
                          <a:pt x="41" y="40"/>
                        </a:lnTo>
                        <a:lnTo>
                          <a:pt x="39" y="38"/>
                        </a:lnTo>
                        <a:lnTo>
                          <a:pt x="38" y="35"/>
                        </a:lnTo>
                        <a:lnTo>
                          <a:pt x="38" y="30"/>
                        </a:lnTo>
                        <a:lnTo>
                          <a:pt x="39" y="26"/>
                        </a:lnTo>
                        <a:lnTo>
                          <a:pt x="43" y="25"/>
                        </a:lnTo>
                        <a:lnTo>
                          <a:pt x="42" y="27"/>
                        </a:lnTo>
                        <a:lnTo>
                          <a:pt x="42" y="28"/>
                        </a:lnTo>
                        <a:lnTo>
                          <a:pt x="49" y="32"/>
                        </a:lnTo>
                        <a:lnTo>
                          <a:pt x="50" y="36"/>
                        </a:lnTo>
                        <a:lnTo>
                          <a:pt x="54" y="39"/>
                        </a:lnTo>
                        <a:lnTo>
                          <a:pt x="55" y="38"/>
                        </a:lnTo>
                        <a:lnTo>
                          <a:pt x="53" y="36"/>
                        </a:lnTo>
                        <a:lnTo>
                          <a:pt x="52" y="32"/>
                        </a:lnTo>
                        <a:lnTo>
                          <a:pt x="53" y="32"/>
                        </a:lnTo>
                        <a:lnTo>
                          <a:pt x="56" y="34"/>
                        </a:lnTo>
                        <a:lnTo>
                          <a:pt x="58" y="36"/>
                        </a:lnTo>
                        <a:lnTo>
                          <a:pt x="60" y="39"/>
                        </a:lnTo>
                        <a:lnTo>
                          <a:pt x="59" y="35"/>
                        </a:lnTo>
                        <a:lnTo>
                          <a:pt x="57" y="32"/>
                        </a:lnTo>
                        <a:lnTo>
                          <a:pt x="58" y="30"/>
                        </a:lnTo>
                        <a:lnTo>
                          <a:pt x="62" y="31"/>
                        </a:lnTo>
                        <a:lnTo>
                          <a:pt x="65" y="34"/>
                        </a:lnTo>
                        <a:lnTo>
                          <a:pt x="64" y="32"/>
                        </a:lnTo>
                        <a:lnTo>
                          <a:pt x="62" y="29"/>
                        </a:lnTo>
                        <a:lnTo>
                          <a:pt x="58" y="27"/>
                        </a:lnTo>
                        <a:lnTo>
                          <a:pt x="55" y="25"/>
                        </a:lnTo>
                        <a:lnTo>
                          <a:pt x="59" y="22"/>
                        </a:lnTo>
                        <a:lnTo>
                          <a:pt x="64" y="21"/>
                        </a:lnTo>
                        <a:lnTo>
                          <a:pt x="67" y="18"/>
                        </a:lnTo>
                        <a:lnTo>
                          <a:pt x="70" y="19"/>
                        </a:lnTo>
                        <a:lnTo>
                          <a:pt x="72" y="19"/>
                        </a:lnTo>
                        <a:lnTo>
                          <a:pt x="74" y="19"/>
                        </a:lnTo>
                        <a:lnTo>
                          <a:pt x="77" y="17"/>
                        </a:lnTo>
                        <a:lnTo>
                          <a:pt x="90" y="21"/>
                        </a:lnTo>
                        <a:lnTo>
                          <a:pt x="93" y="23"/>
                        </a:lnTo>
                        <a:lnTo>
                          <a:pt x="96" y="18"/>
                        </a:lnTo>
                        <a:lnTo>
                          <a:pt x="97" y="14"/>
                        </a:lnTo>
                        <a:lnTo>
                          <a:pt x="98" y="10"/>
                        </a:lnTo>
                        <a:lnTo>
                          <a:pt x="101" y="7"/>
                        </a:lnTo>
                        <a:lnTo>
                          <a:pt x="101" y="4"/>
                        </a:lnTo>
                        <a:lnTo>
                          <a:pt x="98" y="2"/>
                        </a:lnTo>
                        <a:close/>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4" name="Freeform 1329">
                    <a:extLst>
                      <a:ext uri="{FF2B5EF4-FFF2-40B4-BE49-F238E27FC236}">
                        <a16:creationId xmlns:a16="http://schemas.microsoft.com/office/drawing/2014/main" id="{5AB2F27A-1200-4B02-B0F4-E2E49B5538E8}"/>
                      </a:ext>
                    </a:extLst>
                  </p:cNvPr>
                  <p:cNvSpPr>
                    <a:spLocks/>
                  </p:cNvSpPr>
                  <p:nvPr/>
                </p:nvSpPr>
                <p:spPr bwMode="gray">
                  <a:xfrm>
                    <a:off x="8894988" y="5471877"/>
                    <a:ext cx="16169" cy="19401"/>
                  </a:xfrm>
                  <a:custGeom>
                    <a:avLst/>
                    <a:gdLst>
                      <a:gd name="T0" fmla="*/ 1 w 5"/>
                      <a:gd name="T1" fmla="*/ 1 h 6"/>
                      <a:gd name="T2" fmla="*/ 1 w 5"/>
                      <a:gd name="T3" fmla="*/ 0 h 6"/>
                      <a:gd name="T4" fmla="*/ 0 w 5"/>
                      <a:gd name="T5" fmla="*/ 1 h 6"/>
                      <a:gd name="T6" fmla="*/ 0 w 5"/>
                      <a:gd name="T7" fmla="*/ 1 h 6"/>
                      <a:gd name="T8" fmla="*/ 0 w 5"/>
                      <a:gd name="T9" fmla="*/ 1 h 6"/>
                      <a:gd name="T10" fmla="*/ 0 w 5"/>
                      <a:gd name="T11" fmla="*/ 1 h 6"/>
                      <a:gd name="T12" fmla="*/ 0 w 5"/>
                      <a:gd name="T13" fmla="*/ 3 h 6"/>
                      <a:gd name="T14" fmla="*/ 1 w 5"/>
                      <a:gd name="T15" fmla="*/ 4 h 6"/>
                      <a:gd name="T16" fmla="*/ 1 w 5"/>
                      <a:gd name="T17" fmla="*/ 4 h 6"/>
                      <a:gd name="T18" fmla="*/ 1 w 5"/>
                      <a:gd name="T19" fmla="*/ 5 h 6"/>
                      <a:gd name="T20" fmla="*/ 1 w 5"/>
                      <a:gd name="T21" fmla="*/ 5 h 6"/>
                      <a:gd name="T22" fmla="*/ 3 w 5"/>
                      <a:gd name="T23" fmla="*/ 6 h 6"/>
                      <a:gd name="T24" fmla="*/ 3 w 5"/>
                      <a:gd name="T25" fmla="*/ 6 h 6"/>
                      <a:gd name="T26" fmla="*/ 3 w 5"/>
                      <a:gd name="T27" fmla="*/ 6 h 6"/>
                      <a:gd name="T28" fmla="*/ 3 w 5"/>
                      <a:gd name="T29" fmla="*/ 6 h 6"/>
                      <a:gd name="T30" fmla="*/ 3 w 5"/>
                      <a:gd name="T31" fmla="*/ 6 h 6"/>
                      <a:gd name="T32" fmla="*/ 3 w 5"/>
                      <a:gd name="T33" fmla="*/ 5 h 6"/>
                      <a:gd name="T34" fmla="*/ 3 w 5"/>
                      <a:gd name="T35" fmla="*/ 4 h 6"/>
                      <a:gd name="T36" fmla="*/ 4 w 5"/>
                      <a:gd name="T37" fmla="*/ 4 h 6"/>
                      <a:gd name="T38" fmla="*/ 5 w 5"/>
                      <a:gd name="T39" fmla="*/ 5 h 6"/>
                      <a:gd name="T40" fmla="*/ 4 w 5"/>
                      <a:gd name="T41" fmla="*/ 3 h 6"/>
                      <a:gd name="T42" fmla="*/ 4 w 5"/>
                      <a:gd name="T43" fmla="*/ 3 h 6"/>
                      <a:gd name="T44" fmla="*/ 3 w 5"/>
                      <a:gd name="T45" fmla="*/ 3 h 6"/>
                      <a:gd name="T46" fmla="*/ 3 w 5"/>
                      <a:gd name="T47" fmla="*/ 3 h 6"/>
                      <a:gd name="T48" fmla="*/ 2 w 5"/>
                      <a:gd name="T49" fmla="*/ 2 h 6"/>
                      <a:gd name="T50" fmla="*/ 2 w 5"/>
                      <a:gd name="T51" fmla="*/ 3 h 6"/>
                      <a:gd name="T52" fmla="*/ 2 w 5"/>
                      <a:gd name="T53" fmla="*/ 3 h 6"/>
                      <a:gd name="T54" fmla="*/ 2 w 5"/>
                      <a:gd name="T55" fmla="*/ 2 h 6"/>
                      <a:gd name="T56" fmla="*/ 1 w 5"/>
                      <a:gd name="T57" fmla="*/ 2 h 6"/>
                      <a:gd name="T58" fmla="*/ 1 w 5"/>
                      <a:gd name="T59" fmla="*/ 1 h 6"/>
                      <a:gd name="T60" fmla="*/ 1 w 5"/>
                      <a:gd name="T61" fmla="*/ 1 h 6"/>
                      <a:gd name="T62" fmla="*/ 1 w 5"/>
                      <a:gd name="T6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 h="6">
                        <a:moveTo>
                          <a:pt x="1" y="1"/>
                        </a:moveTo>
                        <a:lnTo>
                          <a:pt x="1" y="0"/>
                        </a:lnTo>
                        <a:lnTo>
                          <a:pt x="0" y="1"/>
                        </a:lnTo>
                        <a:lnTo>
                          <a:pt x="0" y="1"/>
                        </a:lnTo>
                        <a:lnTo>
                          <a:pt x="0" y="1"/>
                        </a:lnTo>
                        <a:lnTo>
                          <a:pt x="0" y="1"/>
                        </a:lnTo>
                        <a:lnTo>
                          <a:pt x="0" y="3"/>
                        </a:lnTo>
                        <a:lnTo>
                          <a:pt x="1" y="4"/>
                        </a:lnTo>
                        <a:lnTo>
                          <a:pt x="1" y="4"/>
                        </a:lnTo>
                        <a:lnTo>
                          <a:pt x="1" y="5"/>
                        </a:lnTo>
                        <a:lnTo>
                          <a:pt x="1" y="5"/>
                        </a:lnTo>
                        <a:lnTo>
                          <a:pt x="3" y="6"/>
                        </a:lnTo>
                        <a:lnTo>
                          <a:pt x="3" y="6"/>
                        </a:lnTo>
                        <a:lnTo>
                          <a:pt x="3" y="6"/>
                        </a:lnTo>
                        <a:lnTo>
                          <a:pt x="3" y="6"/>
                        </a:lnTo>
                        <a:lnTo>
                          <a:pt x="3" y="6"/>
                        </a:lnTo>
                        <a:lnTo>
                          <a:pt x="3" y="5"/>
                        </a:lnTo>
                        <a:lnTo>
                          <a:pt x="3" y="4"/>
                        </a:lnTo>
                        <a:lnTo>
                          <a:pt x="4" y="4"/>
                        </a:lnTo>
                        <a:lnTo>
                          <a:pt x="5" y="5"/>
                        </a:lnTo>
                        <a:lnTo>
                          <a:pt x="4" y="3"/>
                        </a:lnTo>
                        <a:lnTo>
                          <a:pt x="4" y="3"/>
                        </a:lnTo>
                        <a:lnTo>
                          <a:pt x="3" y="3"/>
                        </a:lnTo>
                        <a:lnTo>
                          <a:pt x="3" y="3"/>
                        </a:lnTo>
                        <a:lnTo>
                          <a:pt x="2" y="2"/>
                        </a:lnTo>
                        <a:lnTo>
                          <a:pt x="2" y="3"/>
                        </a:lnTo>
                        <a:lnTo>
                          <a:pt x="2" y="3"/>
                        </a:lnTo>
                        <a:lnTo>
                          <a:pt x="2" y="2"/>
                        </a:lnTo>
                        <a:lnTo>
                          <a:pt x="1" y="2"/>
                        </a:lnTo>
                        <a:lnTo>
                          <a:pt x="1" y="1"/>
                        </a:lnTo>
                        <a:lnTo>
                          <a:pt x="1" y="1"/>
                        </a:lnTo>
                        <a:lnTo>
                          <a:pt x="1"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5" name="Freeform 1385">
                    <a:extLst>
                      <a:ext uri="{FF2B5EF4-FFF2-40B4-BE49-F238E27FC236}">
                        <a16:creationId xmlns:a16="http://schemas.microsoft.com/office/drawing/2014/main" id="{A4E442DD-821C-47EE-B38F-0BCE4C4C6183}"/>
                      </a:ext>
                    </a:extLst>
                  </p:cNvPr>
                  <p:cNvSpPr>
                    <a:spLocks/>
                  </p:cNvSpPr>
                  <p:nvPr/>
                </p:nvSpPr>
                <p:spPr bwMode="gray">
                  <a:xfrm>
                    <a:off x="9182834" y="5555939"/>
                    <a:ext cx="9702" cy="9699"/>
                  </a:xfrm>
                  <a:custGeom>
                    <a:avLst/>
                    <a:gdLst>
                      <a:gd name="T0" fmla="*/ 3 w 3"/>
                      <a:gd name="T1" fmla="*/ 2 h 3"/>
                      <a:gd name="T2" fmla="*/ 3 w 3"/>
                      <a:gd name="T3" fmla="*/ 2 h 3"/>
                      <a:gd name="T4" fmla="*/ 3 w 3"/>
                      <a:gd name="T5" fmla="*/ 1 h 3"/>
                      <a:gd name="T6" fmla="*/ 3 w 3"/>
                      <a:gd name="T7" fmla="*/ 1 h 3"/>
                      <a:gd name="T8" fmla="*/ 2 w 3"/>
                      <a:gd name="T9" fmla="*/ 0 h 3"/>
                      <a:gd name="T10" fmla="*/ 2 w 3"/>
                      <a:gd name="T11" fmla="*/ 0 h 3"/>
                      <a:gd name="T12" fmla="*/ 2 w 3"/>
                      <a:gd name="T13" fmla="*/ 0 h 3"/>
                      <a:gd name="T14" fmla="*/ 2 w 3"/>
                      <a:gd name="T15" fmla="*/ 0 h 3"/>
                      <a:gd name="T16" fmla="*/ 0 w 3"/>
                      <a:gd name="T17" fmla="*/ 1 h 3"/>
                      <a:gd name="T18" fmla="*/ 0 w 3"/>
                      <a:gd name="T19" fmla="*/ 2 h 3"/>
                      <a:gd name="T20" fmla="*/ 0 w 3"/>
                      <a:gd name="T21" fmla="*/ 2 h 3"/>
                      <a:gd name="T22" fmla="*/ 0 w 3"/>
                      <a:gd name="T23" fmla="*/ 3 h 3"/>
                      <a:gd name="T24" fmla="*/ 1 w 3"/>
                      <a:gd name="T25" fmla="*/ 3 h 3"/>
                      <a:gd name="T26" fmla="*/ 1 w 3"/>
                      <a:gd name="T27" fmla="*/ 3 h 3"/>
                      <a:gd name="T28" fmla="*/ 1 w 3"/>
                      <a:gd name="T29" fmla="*/ 3 h 3"/>
                      <a:gd name="T30" fmla="*/ 2 w 3"/>
                      <a:gd name="T31" fmla="*/ 2 h 3"/>
                      <a:gd name="T32" fmla="*/ 3 w 3"/>
                      <a:gd name="T3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3">
                        <a:moveTo>
                          <a:pt x="3" y="2"/>
                        </a:moveTo>
                        <a:lnTo>
                          <a:pt x="3" y="2"/>
                        </a:lnTo>
                        <a:lnTo>
                          <a:pt x="3" y="1"/>
                        </a:lnTo>
                        <a:lnTo>
                          <a:pt x="3" y="1"/>
                        </a:lnTo>
                        <a:lnTo>
                          <a:pt x="2" y="0"/>
                        </a:lnTo>
                        <a:lnTo>
                          <a:pt x="2" y="0"/>
                        </a:lnTo>
                        <a:lnTo>
                          <a:pt x="2" y="0"/>
                        </a:lnTo>
                        <a:lnTo>
                          <a:pt x="2" y="0"/>
                        </a:lnTo>
                        <a:lnTo>
                          <a:pt x="0" y="1"/>
                        </a:lnTo>
                        <a:lnTo>
                          <a:pt x="0" y="2"/>
                        </a:lnTo>
                        <a:lnTo>
                          <a:pt x="0" y="2"/>
                        </a:lnTo>
                        <a:lnTo>
                          <a:pt x="0" y="3"/>
                        </a:lnTo>
                        <a:lnTo>
                          <a:pt x="1" y="3"/>
                        </a:lnTo>
                        <a:lnTo>
                          <a:pt x="1" y="3"/>
                        </a:lnTo>
                        <a:lnTo>
                          <a:pt x="1" y="3"/>
                        </a:lnTo>
                        <a:lnTo>
                          <a:pt x="2" y="2"/>
                        </a:lnTo>
                        <a:lnTo>
                          <a:pt x="3"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6" name="Freeform 1386">
                    <a:extLst>
                      <a:ext uri="{FF2B5EF4-FFF2-40B4-BE49-F238E27FC236}">
                        <a16:creationId xmlns:a16="http://schemas.microsoft.com/office/drawing/2014/main" id="{E61C5155-FDFA-4936-AB4D-BDAB6FA7F528}"/>
                      </a:ext>
                    </a:extLst>
                  </p:cNvPr>
                  <p:cNvSpPr>
                    <a:spLocks/>
                  </p:cNvSpPr>
                  <p:nvPr/>
                </p:nvSpPr>
                <p:spPr bwMode="gray">
                  <a:xfrm>
                    <a:off x="9156958" y="5539773"/>
                    <a:ext cx="16169" cy="9699"/>
                  </a:xfrm>
                  <a:custGeom>
                    <a:avLst/>
                    <a:gdLst>
                      <a:gd name="T0" fmla="*/ 5 w 5"/>
                      <a:gd name="T1" fmla="*/ 0 h 3"/>
                      <a:gd name="T2" fmla="*/ 5 w 5"/>
                      <a:gd name="T3" fmla="*/ 0 h 3"/>
                      <a:gd name="T4" fmla="*/ 4 w 5"/>
                      <a:gd name="T5" fmla="*/ 0 h 3"/>
                      <a:gd name="T6" fmla="*/ 3 w 5"/>
                      <a:gd name="T7" fmla="*/ 0 h 3"/>
                      <a:gd name="T8" fmla="*/ 0 w 5"/>
                      <a:gd name="T9" fmla="*/ 3 h 3"/>
                      <a:gd name="T10" fmla="*/ 0 w 5"/>
                      <a:gd name="T11" fmla="*/ 3 h 3"/>
                      <a:gd name="T12" fmla="*/ 0 w 5"/>
                      <a:gd name="T13" fmla="*/ 3 h 3"/>
                      <a:gd name="T14" fmla="*/ 1 w 5"/>
                      <a:gd name="T15" fmla="*/ 3 h 3"/>
                      <a:gd name="T16" fmla="*/ 1 w 5"/>
                      <a:gd name="T17" fmla="*/ 3 h 3"/>
                      <a:gd name="T18" fmla="*/ 2 w 5"/>
                      <a:gd name="T19" fmla="*/ 2 h 3"/>
                      <a:gd name="T20" fmla="*/ 2 w 5"/>
                      <a:gd name="T21" fmla="*/ 2 h 3"/>
                      <a:gd name="T22" fmla="*/ 2 w 5"/>
                      <a:gd name="T23" fmla="*/ 1 h 3"/>
                      <a:gd name="T24" fmla="*/ 2 w 5"/>
                      <a:gd name="T25" fmla="*/ 1 h 3"/>
                      <a:gd name="T26" fmla="*/ 4 w 5"/>
                      <a:gd name="T27" fmla="*/ 0 h 3"/>
                      <a:gd name="T28" fmla="*/ 4 w 5"/>
                      <a:gd name="T29" fmla="*/ 0 h 3"/>
                      <a:gd name="T30" fmla="*/ 5 w 5"/>
                      <a:gd name="T31" fmla="*/ 0 h 3"/>
                      <a:gd name="T32" fmla="*/ 5 w 5"/>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3">
                        <a:moveTo>
                          <a:pt x="5" y="0"/>
                        </a:moveTo>
                        <a:lnTo>
                          <a:pt x="5" y="0"/>
                        </a:lnTo>
                        <a:lnTo>
                          <a:pt x="4" y="0"/>
                        </a:lnTo>
                        <a:lnTo>
                          <a:pt x="3" y="0"/>
                        </a:lnTo>
                        <a:lnTo>
                          <a:pt x="0" y="3"/>
                        </a:lnTo>
                        <a:lnTo>
                          <a:pt x="0" y="3"/>
                        </a:lnTo>
                        <a:lnTo>
                          <a:pt x="0" y="3"/>
                        </a:lnTo>
                        <a:lnTo>
                          <a:pt x="1" y="3"/>
                        </a:lnTo>
                        <a:lnTo>
                          <a:pt x="1" y="3"/>
                        </a:lnTo>
                        <a:lnTo>
                          <a:pt x="2" y="2"/>
                        </a:lnTo>
                        <a:lnTo>
                          <a:pt x="2" y="2"/>
                        </a:lnTo>
                        <a:lnTo>
                          <a:pt x="2" y="1"/>
                        </a:lnTo>
                        <a:lnTo>
                          <a:pt x="2" y="1"/>
                        </a:lnTo>
                        <a:lnTo>
                          <a:pt x="4" y="0"/>
                        </a:lnTo>
                        <a:lnTo>
                          <a:pt x="4" y="0"/>
                        </a:lnTo>
                        <a:lnTo>
                          <a:pt x="5" y="0"/>
                        </a:lnTo>
                        <a:lnTo>
                          <a:pt x="5"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7" name="Freeform 1388">
                    <a:extLst>
                      <a:ext uri="{FF2B5EF4-FFF2-40B4-BE49-F238E27FC236}">
                        <a16:creationId xmlns:a16="http://schemas.microsoft.com/office/drawing/2014/main" id="{573D148E-0C77-4A9A-A568-67C7175C99EC}"/>
                      </a:ext>
                    </a:extLst>
                  </p:cNvPr>
                  <p:cNvSpPr>
                    <a:spLocks/>
                  </p:cNvSpPr>
                  <p:nvPr/>
                </p:nvSpPr>
                <p:spPr bwMode="gray">
                  <a:xfrm>
                    <a:off x="9082571" y="5549472"/>
                    <a:ext cx="12935" cy="6467"/>
                  </a:xfrm>
                  <a:custGeom>
                    <a:avLst/>
                    <a:gdLst>
                      <a:gd name="T0" fmla="*/ 4 w 4"/>
                      <a:gd name="T1" fmla="*/ 0 h 2"/>
                      <a:gd name="T2" fmla="*/ 3 w 4"/>
                      <a:gd name="T3" fmla="*/ 0 h 2"/>
                      <a:gd name="T4" fmla="*/ 3 w 4"/>
                      <a:gd name="T5" fmla="*/ 0 h 2"/>
                      <a:gd name="T6" fmla="*/ 1 w 4"/>
                      <a:gd name="T7" fmla="*/ 0 h 2"/>
                      <a:gd name="T8" fmla="*/ 1 w 4"/>
                      <a:gd name="T9" fmla="*/ 0 h 2"/>
                      <a:gd name="T10" fmla="*/ 1 w 4"/>
                      <a:gd name="T11" fmla="*/ 1 h 2"/>
                      <a:gd name="T12" fmla="*/ 0 w 4"/>
                      <a:gd name="T13" fmla="*/ 2 h 2"/>
                      <a:gd name="T14" fmla="*/ 0 w 4"/>
                      <a:gd name="T15" fmla="*/ 2 h 2"/>
                      <a:gd name="T16" fmla="*/ 1 w 4"/>
                      <a:gd name="T17" fmla="*/ 2 h 2"/>
                      <a:gd name="T18" fmla="*/ 3 w 4"/>
                      <a:gd name="T19" fmla="*/ 2 h 2"/>
                      <a:gd name="T20" fmla="*/ 3 w 4"/>
                      <a:gd name="T21" fmla="*/ 2 h 2"/>
                      <a:gd name="T22" fmla="*/ 3 w 4"/>
                      <a:gd name="T23" fmla="*/ 2 h 2"/>
                      <a:gd name="T24" fmla="*/ 3 w 4"/>
                      <a:gd name="T25" fmla="*/ 1 h 2"/>
                      <a:gd name="T26" fmla="*/ 4 w 4"/>
                      <a:gd name="T27" fmla="*/ 1 h 2"/>
                      <a:gd name="T28" fmla="*/ 4 w 4"/>
                      <a:gd name="T29" fmla="*/ 1 h 2"/>
                      <a:gd name="T30" fmla="*/ 3 w 4"/>
                      <a:gd name="T31" fmla="*/ 0 h 2"/>
                      <a:gd name="T32" fmla="*/ 4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4" y="0"/>
                        </a:moveTo>
                        <a:lnTo>
                          <a:pt x="3" y="0"/>
                        </a:lnTo>
                        <a:lnTo>
                          <a:pt x="3" y="0"/>
                        </a:lnTo>
                        <a:lnTo>
                          <a:pt x="1" y="0"/>
                        </a:lnTo>
                        <a:lnTo>
                          <a:pt x="1" y="0"/>
                        </a:lnTo>
                        <a:lnTo>
                          <a:pt x="1" y="1"/>
                        </a:lnTo>
                        <a:lnTo>
                          <a:pt x="0" y="2"/>
                        </a:lnTo>
                        <a:lnTo>
                          <a:pt x="0" y="2"/>
                        </a:lnTo>
                        <a:lnTo>
                          <a:pt x="1" y="2"/>
                        </a:lnTo>
                        <a:lnTo>
                          <a:pt x="3" y="2"/>
                        </a:lnTo>
                        <a:lnTo>
                          <a:pt x="3" y="2"/>
                        </a:lnTo>
                        <a:lnTo>
                          <a:pt x="3" y="2"/>
                        </a:lnTo>
                        <a:lnTo>
                          <a:pt x="3" y="1"/>
                        </a:lnTo>
                        <a:lnTo>
                          <a:pt x="4" y="1"/>
                        </a:lnTo>
                        <a:lnTo>
                          <a:pt x="4" y="1"/>
                        </a:lnTo>
                        <a:lnTo>
                          <a:pt x="3" y="0"/>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8" name="Freeform 1389">
                    <a:extLst>
                      <a:ext uri="{FF2B5EF4-FFF2-40B4-BE49-F238E27FC236}">
                        <a16:creationId xmlns:a16="http://schemas.microsoft.com/office/drawing/2014/main" id="{E7B3C0E1-8BA6-4D9D-BA52-8808BC44247E}"/>
                      </a:ext>
                    </a:extLst>
                  </p:cNvPr>
                  <p:cNvSpPr>
                    <a:spLocks/>
                  </p:cNvSpPr>
                  <p:nvPr/>
                </p:nvSpPr>
                <p:spPr bwMode="gray">
                  <a:xfrm>
                    <a:off x="9098744" y="5530074"/>
                    <a:ext cx="6469" cy="9699"/>
                  </a:xfrm>
                  <a:custGeom>
                    <a:avLst/>
                    <a:gdLst>
                      <a:gd name="T0" fmla="*/ 1 w 2"/>
                      <a:gd name="T1" fmla="*/ 0 h 3"/>
                      <a:gd name="T2" fmla="*/ 0 w 2"/>
                      <a:gd name="T3" fmla="*/ 0 h 3"/>
                      <a:gd name="T4" fmla="*/ 0 w 2"/>
                      <a:gd name="T5" fmla="*/ 0 h 3"/>
                      <a:gd name="T6" fmla="*/ 1 w 2"/>
                      <a:gd name="T7" fmla="*/ 2 h 3"/>
                      <a:gd name="T8" fmla="*/ 1 w 2"/>
                      <a:gd name="T9" fmla="*/ 3 h 3"/>
                      <a:gd name="T10" fmla="*/ 1 w 2"/>
                      <a:gd name="T11" fmla="*/ 3 h 3"/>
                      <a:gd name="T12" fmla="*/ 1 w 2"/>
                      <a:gd name="T13" fmla="*/ 3 h 3"/>
                      <a:gd name="T14" fmla="*/ 1 w 2"/>
                      <a:gd name="T15" fmla="*/ 3 h 3"/>
                      <a:gd name="T16" fmla="*/ 2 w 2"/>
                      <a:gd name="T17" fmla="*/ 2 h 3"/>
                      <a:gd name="T18" fmla="*/ 2 w 2"/>
                      <a:gd name="T19" fmla="*/ 2 h 3"/>
                      <a:gd name="T20" fmla="*/ 2 w 2"/>
                      <a:gd name="T21" fmla="*/ 2 h 3"/>
                      <a:gd name="T22" fmla="*/ 2 w 2"/>
                      <a:gd name="T23" fmla="*/ 2 h 3"/>
                      <a:gd name="T24" fmla="*/ 2 w 2"/>
                      <a:gd name="T25" fmla="*/ 1 h 3"/>
                      <a:gd name="T26" fmla="*/ 1 w 2"/>
                      <a:gd name="T27" fmla="*/ 0 h 3"/>
                      <a:gd name="T28" fmla="*/ 1 w 2"/>
                      <a:gd name="T29" fmla="*/ 0 h 3"/>
                      <a:gd name="T30" fmla="*/ 1 w 2"/>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3">
                        <a:moveTo>
                          <a:pt x="1" y="0"/>
                        </a:moveTo>
                        <a:lnTo>
                          <a:pt x="0" y="0"/>
                        </a:lnTo>
                        <a:lnTo>
                          <a:pt x="0" y="0"/>
                        </a:lnTo>
                        <a:lnTo>
                          <a:pt x="1" y="2"/>
                        </a:lnTo>
                        <a:lnTo>
                          <a:pt x="1" y="3"/>
                        </a:lnTo>
                        <a:lnTo>
                          <a:pt x="1" y="3"/>
                        </a:lnTo>
                        <a:lnTo>
                          <a:pt x="1" y="3"/>
                        </a:lnTo>
                        <a:lnTo>
                          <a:pt x="1" y="3"/>
                        </a:lnTo>
                        <a:lnTo>
                          <a:pt x="2" y="2"/>
                        </a:lnTo>
                        <a:lnTo>
                          <a:pt x="2" y="2"/>
                        </a:lnTo>
                        <a:lnTo>
                          <a:pt x="2" y="2"/>
                        </a:lnTo>
                        <a:lnTo>
                          <a:pt x="2" y="2"/>
                        </a:lnTo>
                        <a:lnTo>
                          <a:pt x="2" y="1"/>
                        </a:lnTo>
                        <a:lnTo>
                          <a:pt x="1" y="0"/>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9" name="Freeform 1390">
                    <a:extLst>
                      <a:ext uri="{FF2B5EF4-FFF2-40B4-BE49-F238E27FC236}">
                        <a16:creationId xmlns:a16="http://schemas.microsoft.com/office/drawing/2014/main" id="{F072820E-9CEA-4DC1-A96B-E8B665EC707A}"/>
                      </a:ext>
                    </a:extLst>
                  </p:cNvPr>
                  <p:cNvSpPr>
                    <a:spLocks/>
                  </p:cNvSpPr>
                  <p:nvPr/>
                </p:nvSpPr>
                <p:spPr bwMode="gray">
                  <a:xfrm>
                    <a:off x="9121382" y="5523607"/>
                    <a:ext cx="12935" cy="12931"/>
                  </a:xfrm>
                  <a:custGeom>
                    <a:avLst/>
                    <a:gdLst>
                      <a:gd name="T0" fmla="*/ 3 w 4"/>
                      <a:gd name="T1" fmla="*/ 1 h 4"/>
                      <a:gd name="T2" fmla="*/ 4 w 4"/>
                      <a:gd name="T3" fmla="*/ 0 h 4"/>
                      <a:gd name="T4" fmla="*/ 2 w 4"/>
                      <a:gd name="T5" fmla="*/ 0 h 4"/>
                      <a:gd name="T6" fmla="*/ 2 w 4"/>
                      <a:gd name="T7" fmla="*/ 0 h 4"/>
                      <a:gd name="T8" fmla="*/ 2 w 4"/>
                      <a:gd name="T9" fmla="*/ 1 h 4"/>
                      <a:gd name="T10" fmla="*/ 2 w 4"/>
                      <a:gd name="T11" fmla="*/ 1 h 4"/>
                      <a:gd name="T12" fmla="*/ 1 w 4"/>
                      <a:gd name="T13" fmla="*/ 1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3 h 4"/>
                      <a:gd name="T28" fmla="*/ 2 w 4"/>
                      <a:gd name="T29" fmla="*/ 4 h 4"/>
                      <a:gd name="T30" fmla="*/ 2 w 4"/>
                      <a:gd name="T31" fmla="*/ 4 h 4"/>
                      <a:gd name="T32" fmla="*/ 3 w 4"/>
                      <a:gd name="T33" fmla="*/ 3 h 4"/>
                      <a:gd name="T34" fmla="*/ 3 w 4"/>
                      <a:gd name="T35" fmla="*/ 2 h 4"/>
                      <a:gd name="T36" fmla="*/ 3 w 4"/>
                      <a:gd name="T37" fmla="*/ 1 h 4"/>
                      <a:gd name="T38" fmla="*/ 3 w 4"/>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4">
                        <a:moveTo>
                          <a:pt x="3" y="1"/>
                        </a:moveTo>
                        <a:lnTo>
                          <a:pt x="4" y="0"/>
                        </a:lnTo>
                        <a:lnTo>
                          <a:pt x="2" y="0"/>
                        </a:lnTo>
                        <a:lnTo>
                          <a:pt x="2" y="0"/>
                        </a:lnTo>
                        <a:lnTo>
                          <a:pt x="2" y="1"/>
                        </a:lnTo>
                        <a:lnTo>
                          <a:pt x="2" y="1"/>
                        </a:lnTo>
                        <a:lnTo>
                          <a:pt x="1" y="1"/>
                        </a:lnTo>
                        <a:lnTo>
                          <a:pt x="1" y="2"/>
                        </a:lnTo>
                        <a:lnTo>
                          <a:pt x="0" y="2"/>
                        </a:lnTo>
                        <a:lnTo>
                          <a:pt x="0" y="2"/>
                        </a:lnTo>
                        <a:lnTo>
                          <a:pt x="0" y="2"/>
                        </a:lnTo>
                        <a:lnTo>
                          <a:pt x="0" y="2"/>
                        </a:lnTo>
                        <a:lnTo>
                          <a:pt x="0" y="3"/>
                        </a:lnTo>
                        <a:lnTo>
                          <a:pt x="1" y="3"/>
                        </a:lnTo>
                        <a:lnTo>
                          <a:pt x="2" y="4"/>
                        </a:lnTo>
                        <a:lnTo>
                          <a:pt x="2" y="4"/>
                        </a:lnTo>
                        <a:lnTo>
                          <a:pt x="3" y="3"/>
                        </a:lnTo>
                        <a:lnTo>
                          <a:pt x="3" y="2"/>
                        </a:lnTo>
                        <a:lnTo>
                          <a:pt x="3" y="1"/>
                        </a:lnTo>
                        <a:lnTo>
                          <a:pt x="3"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0" name="Freeform 1391">
                    <a:extLst>
                      <a:ext uri="{FF2B5EF4-FFF2-40B4-BE49-F238E27FC236}">
                        <a16:creationId xmlns:a16="http://schemas.microsoft.com/office/drawing/2014/main" id="{5745CB63-8E6B-4B5C-8085-F9D8A19B02FA}"/>
                      </a:ext>
                    </a:extLst>
                  </p:cNvPr>
                  <p:cNvSpPr>
                    <a:spLocks/>
                  </p:cNvSpPr>
                  <p:nvPr/>
                </p:nvSpPr>
                <p:spPr bwMode="gray">
                  <a:xfrm>
                    <a:off x="9085806" y="5500974"/>
                    <a:ext cx="6469" cy="12931"/>
                  </a:xfrm>
                  <a:custGeom>
                    <a:avLst/>
                    <a:gdLst>
                      <a:gd name="T0" fmla="*/ 1 w 2"/>
                      <a:gd name="T1" fmla="*/ 0 h 4"/>
                      <a:gd name="T2" fmla="*/ 1 w 2"/>
                      <a:gd name="T3" fmla="*/ 0 h 4"/>
                      <a:gd name="T4" fmla="*/ 1 w 2"/>
                      <a:gd name="T5" fmla="*/ 1 h 4"/>
                      <a:gd name="T6" fmla="*/ 0 w 2"/>
                      <a:gd name="T7" fmla="*/ 1 h 4"/>
                      <a:gd name="T8" fmla="*/ 0 w 2"/>
                      <a:gd name="T9" fmla="*/ 2 h 4"/>
                      <a:gd name="T10" fmla="*/ 0 w 2"/>
                      <a:gd name="T11" fmla="*/ 2 h 4"/>
                      <a:gd name="T12" fmla="*/ 0 w 2"/>
                      <a:gd name="T13" fmla="*/ 4 h 4"/>
                      <a:gd name="T14" fmla="*/ 0 w 2"/>
                      <a:gd name="T15" fmla="*/ 4 h 4"/>
                      <a:gd name="T16" fmla="*/ 1 w 2"/>
                      <a:gd name="T17" fmla="*/ 4 h 4"/>
                      <a:gd name="T18" fmla="*/ 1 w 2"/>
                      <a:gd name="T19" fmla="*/ 3 h 4"/>
                      <a:gd name="T20" fmla="*/ 1 w 2"/>
                      <a:gd name="T21" fmla="*/ 3 h 4"/>
                      <a:gd name="T22" fmla="*/ 2 w 2"/>
                      <a:gd name="T23" fmla="*/ 2 h 4"/>
                      <a:gd name="T24" fmla="*/ 2 w 2"/>
                      <a:gd name="T25" fmla="*/ 2 h 4"/>
                      <a:gd name="T26" fmla="*/ 2 w 2"/>
                      <a:gd name="T27" fmla="*/ 2 h 4"/>
                      <a:gd name="T28" fmla="*/ 2 w 2"/>
                      <a:gd name="T29" fmla="*/ 2 h 4"/>
                      <a:gd name="T30" fmla="*/ 1 w 2"/>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4">
                        <a:moveTo>
                          <a:pt x="1" y="0"/>
                        </a:moveTo>
                        <a:lnTo>
                          <a:pt x="1" y="0"/>
                        </a:lnTo>
                        <a:lnTo>
                          <a:pt x="1" y="1"/>
                        </a:lnTo>
                        <a:lnTo>
                          <a:pt x="0" y="1"/>
                        </a:lnTo>
                        <a:lnTo>
                          <a:pt x="0" y="2"/>
                        </a:lnTo>
                        <a:lnTo>
                          <a:pt x="0" y="2"/>
                        </a:lnTo>
                        <a:lnTo>
                          <a:pt x="0" y="4"/>
                        </a:lnTo>
                        <a:lnTo>
                          <a:pt x="0" y="4"/>
                        </a:lnTo>
                        <a:lnTo>
                          <a:pt x="1" y="4"/>
                        </a:lnTo>
                        <a:lnTo>
                          <a:pt x="1" y="3"/>
                        </a:lnTo>
                        <a:lnTo>
                          <a:pt x="1" y="3"/>
                        </a:lnTo>
                        <a:lnTo>
                          <a:pt x="2" y="2"/>
                        </a:lnTo>
                        <a:lnTo>
                          <a:pt x="2" y="2"/>
                        </a:lnTo>
                        <a:lnTo>
                          <a:pt x="2" y="2"/>
                        </a:lnTo>
                        <a:lnTo>
                          <a:pt x="2" y="2"/>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1" name="Freeform 1394">
                    <a:extLst>
                      <a:ext uri="{FF2B5EF4-FFF2-40B4-BE49-F238E27FC236}">
                        <a16:creationId xmlns:a16="http://schemas.microsoft.com/office/drawing/2014/main" id="{9553665A-F75D-48D9-8937-BFE6BBB81D81}"/>
                      </a:ext>
                    </a:extLst>
                  </p:cNvPr>
                  <p:cNvSpPr>
                    <a:spLocks/>
                  </p:cNvSpPr>
                  <p:nvPr/>
                </p:nvSpPr>
                <p:spPr bwMode="gray">
                  <a:xfrm>
                    <a:off x="9079337" y="5488043"/>
                    <a:ext cx="9702" cy="12931"/>
                  </a:xfrm>
                  <a:custGeom>
                    <a:avLst/>
                    <a:gdLst>
                      <a:gd name="T0" fmla="*/ 2 w 3"/>
                      <a:gd name="T1" fmla="*/ 0 h 4"/>
                      <a:gd name="T2" fmla="*/ 1 w 3"/>
                      <a:gd name="T3" fmla="*/ 0 h 4"/>
                      <a:gd name="T4" fmla="*/ 1 w 3"/>
                      <a:gd name="T5" fmla="*/ 1 h 4"/>
                      <a:gd name="T6" fmla="*/ 1 w 3"/>
                      <a:gd name="T7" fmla="*/ 1 h 4"/>
                      <a:gd name="T8" fmla="*/ 0 w 3"/>
                      <a:gd name="T9" fmla="*/ 2 h 4"/>
                      <a:gd name="T10" fmla="*/ 0 w 3"/>
                      <a:gd name="T11" fmla="*/ 4 h 4"/>
                      <a:gd name="T12" fmla="*/ 1 w 3"/>
                      <a:gd name="T13" fmla="*/ 4 h 4"/>
                      <a:gd name="T14" fmla="*/ 1 w 3"/>
                      <a:gd name="T15" fmla="*/ 3 h 4"/>
                      <a:gd name="T16" fmla="*/ 1 w 3"/>
                      <a:gd name="T17" fmla="*/ 3 h 4"/>
                      <a:gd name="T18" fmla="*/ 2 w 3"/>
                      <a:gd name="T19" fmla="*/ 3 h 4"/>
                      <a:gd name="T20" fmla="*/ 2 w 3"/>
                      <a:gd name="T21" fmla="*/ 2 h 4"/>
                      <a:gd name="T22" fmla="*/ 2 w 3"/>
                      <a:gd name="T23" fmla="*/ 2 h 4"/>
                      <a:gd name="T24" fmla="*/ 3 w 3"/>
                      <a:gd name="T25" fmla="*/ 1 h 4"/>
                      <a:gd name="T26" fmla="*/ 3 w 3"/>
                      <a:gd name="T27" fmla="*/ 1 h 4"/>
                      <a:gd name="T28" fmla="*/ 2 w 3"/>
                      <a:gd name="T29" fmla="*/ 0 h 4"/>
                      <a:gd name="T30" fmla="*/ 2 w 3"/>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4">
                        <a:moveTo>
                          <a:pt x="2" y="0"/>
                        </a:moveTo>
                        <a:lnTo>
                          <a:pt x="1" y="0"/>
                        </a:lnTo>
                        <a:lnTo>
                          <a:pt x="1" y="1"/>
                        </a:lnTo>
                        <a:lnTo>
                          <a:pt x="1" y="1"/>
                        </a:lnTo>
                        <a:lnTo>
                          <a:pt x="0" y="2"/>
                        </a:lnTo>
                        <a:lnTo>
                          <a:pt x="0" y="4"/>
                        </a:lnTo>
                        <a:lnTo>
                          <a:pt x="1" y="4"/>
                        </a:lnTo>
                        <a:lnTo>
                          <a:pt x="1" y="3"/>
                        </a:lnTo>
                        <a:lnTo>
                          <a:pt x="1" y="3"/>
                        </a:lnTo>
                        <a:lnTo>
                          <a:pt x="2" y="3"/>
                        </a:lnTo>
                        <a:lnTo>
                          <a:pt x="2" y="2"/>
                        </a:lnTo>
                        <a:lnTo>
                          <a:pt x="2" y="2"/>
                        </a:lnTo>
                        <a:lnTo>
                          <a:pt x="3" y="1"/>
                        </a:lnTo>
                        <a:lnTo>
                          <a:pt x="3" y="1"/>
                        </a:lnTo>
                        <a:lnTo>
                          <a:pt x="2" y="0"/>
                        </a:lnTo>
                        <a:lnTo>
                          <a:pt x="2"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2" name="Freeform 1395">
                    <a:extLst>
                      <a:ext uri="{FF2B5EF4-FFF2-40B4-BE49-F238E27FC236}">
                        <a16:creationId xmlns:a16="http://schemas.microsoft.com/office/drawing/2014/main" id="{5828DC3B-B5F3-4BAD-A5F7-DE728C94FFB5}"/>
                      </a:ext>
                    </a:extLst>
                  </p:cNvPr>
                  <p:cNvSpPr>
                    <a:spLocks/>
                  </p:cNvSpPr>
                  <p:nvPr/>
                </p:nvSpPr>
                <p:spPr bwMode="gray">
                  <a:xfrm>
                    <a:off x="9118149" y="5488043"/>
                    <a:ext cx="12935" cy="12931"/>
                  </a:xfrm>
                  <a:custGeom>
                    <a:avLst/>
                    <a:gdLst>
                      <a:gd name="T0" fmla="*/ 1 w 4"/>
                      <a:gd name="T1" fmla="*/ 0 h 4"/>
                      <a:gd name="T2" fmla="*/ 0 w 4"/>
                      <a:gd name="T3" fmla="*/ 0 h 4"/>
                      <a:gd name="T4" fmla="*/ 0 w 4"/>
                      <a:gd name="T5" fmla="*/ 1 h 4"/>
                      <a:gd name="T6" fmla="*/ 0 w 4"/>
                      <a:gd name="T7" fmla="*/ 2 h 4"/>
                      <a:gd name="T8" fmla="*/ 0 w 4"/>
                      <a:gd name="T9" fmla="*/ 2 h 4"/>
                      <a:gd name="T10" fmla="*/ 3 w 4"/>
                      <a:gd name="T11" fmla="*/ 3 h 4"/>
                      <a:gd name="T12" fmla="*/ 3 w 4"/>
                      <a:gd name="T13" fmla="*/ 4 h 4"/>
                      <a:gd name="T14" fmla="*/ 4 w 4"/>
                      <a:gd name="T15" fmla="*/ 3 h 4"/>
                      <a:gd name="T16" fmla="*/ 4 w 4"/>
                      <a:gd name="T17" fmla="*/ 3 h 4"/>
                      <a:gd name="T18" fmla="*/ 4 w 4"/>
                      <a:gd name="T19" fmla="*/ 3 h 4"/>
                      <a:gd name="T20" fmla="*/ 4 w 4"/>
                      <a:gd name="T21" fmla="*/ 2 h 4"/>
                      <a:gd name="T22" fmla="*/ 4 w 4"/>
                      <a:gd name="T23" fmla="*/ 2 h 4"/>
                      <a:gd name="T24" fmla="*/ 4 w 4"/>
                      <a:gd name="T25" fmla="*/ 2 h 4"/>
                      <a:gd name="T26" fmla="*/ 3 w 4"/>
                      <a:gd name="T27" fmla="*/ 2 h 4"/>
                      <a:gd name="T28" fmla="*/ 3 w 4"/>
                      <a:gd name="T29" fmla="*/ 2 h 4"/>
                      <a:gd name="T30" fmla="*/ 3 w 4"/>
                      <a:gd name="T31" fmla="*/ 1 h 4"/>
                      <a:gd name="T32" fmla="*/ 2 w 4"/>
                      <a:gd name="T33" fmla="*/ 1 h 4"/>
                      <a:gd name="T34" fmla="*/ 1 w 4"/>
                      <a:gd name="T35" fmla="*/ 1 h 4"/>
                      <a:gd name="T36" fmla="*/ 1 w 4"/>
                      <a:gd name="T3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4">
                        <a:moveTo>
                          <a:pt x="1" y="0"/>
                        </a:moveTo>
                        <a:lnTo>
                          <a:pt x="0" y="0"/>
                        </a:lnTo>
                        <a:lnTo>
                          <a:pt x="0" y="1"/>
                        </a:lnTo>
                        <a:lnTo>
                          <a:pt x="0" y="2"/>
                        </a:lnTo>
                        <a:lnTo>
                          <a:pt x="0" y="2"/>
                        </a:lnTo>
                        <a:lnTo>
                          <a:pt x="3" y="3"/>
                        </a:lnTo>
                        <a:lnTo>
                          <a:pt x="3" y="4"/>
                        </a:lnTo>
                        <a:lnTo>
                          <a:pt x="4" y="3"/>
                        </a:lnTo>
                        <a:lnTo>
                          <a:pt x="4" y="3"/>
                        </a:lnTo>
                        <a:lnTo>
                          <a:pt x="4" y="3"/>
                        </a:lnTo>
                        <a:lnTo>
                          <a:pt x="4" y="2"/>
                        </a:lnTo>
                        <a:lnTo>
                          <a:pt x="4" y="2"/>
                        </a:lnTo>
                        <a:lnTo>
                          <a:pt x="4" y="2"/>
                        </a:lnTo>
                        <a:lnTo>
                          <a:pt x="3" y="2"/>
                        </a:lnTo>
                        <a:lnTo>
                          <a:pt x="3" y="2"/>
                        </a:lnTo>
                        <a:lnTo>
                          <a:pt x="3" y="1"/>
                        </a:lnTo>
                        <a:lnTo>
                          <a:pt x="2" y="1"/>
                        </a:lnTo>
                        <a:lnTo>
                          <a:pt x="1" y="1"/>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3" name="Freeform 1396">
                    <a:extLst>
                      <a:ext uri="{FF2B5EF4-FFF2-40B4-BE49-F238E27FC236}">
                        <a16:creationId xmlns:a16="http://schemas.microsoft.com/office/drawing/2014/main" id="{D26F0B98-460A-4CE7-AFEF-FDCAAEBFDE6C}"/>
                      </a:ext>
                    </a:extLst>
                  </p:cNvPr>
                  <p:cNvSpPr>
                    <a:spLocks/>
                  </p:cNvSpPr>
                  <p:nvPr/>
                </p:nvSpPr>
                <p:spPr bwMode="gray">
                  <a:xfrm>
                    <a:off x="9089040" y="5403978"/>
                    <a:ext cx="12935" cy="16163"/>
                  </a:xfrm>
                  <a:custGeom>
                    <a:avLst/>
                    <a:gdLst>
                      <a:gd name="T0" fmla="*/ 1 w 4"/>
                      <a:gd name="T1" fmla="*/ 0 h 5"/>
                      <a:gd name="T2" fmla="*/ 1 w 4"/>
                      <a:gd name="T3" fmla="*/ 0 h 5"/>
                      <a:gd name="T4" fmla="*/ 0 w 4"/>
                      <a:gd name="T5" fmla="*/ 1 h 5"/>
                      <a:gd name="T6" fmla="*/ 0 w 4"/>
                      <a:gd name="T7" fmla="*/ 1 h 5"/>
                      <a:gd name="T8" fmla="*/ 0 w 4"/>
                      <a:gd name="T9" fmla="*/ 2 h 5"/>
                      <a:gd name="T10" fmla="*/ 1 w 4"/>
                      <a:gd name="T11" fmla="*/ 3 h 5"/>
                      <a:gd name="T12" fmla="*/ 3 w 4"/>
                      <a:gd name="T13" fmla="*/ 4 h 5"/>
                      <a:gd name="T14" fmla="*/ 3 w 4"/>
                      <a:gd name="T15" fmla="*/ 5 h 5"/>
                      <a:gd name="T16" fmla="*/ 4 w 4"/>
                      <a:gd name="T17" fmla="*/ 5 h 5"/>
                      <a:gd name="T18" fmla="*/ 4 w 4"/>
                      <a:gd name="T19" fmla="*/ 4 h 5"/>
                      <a:gd name="T20" fmla="*/ 4 w 4"/>
                      <a:gd name="T21" fmla="*/ 4 h 5"/>
                      <a:gd name="T22" fmla="*/ 4 w 4"/>
                      <a:gd name="T23" fmla="*/ 4 h 5"/>
                      <a:gd name="T24" fmla="*/ 2 w 4"/>
                      <a:gd name="T25" fmla="*/ 2 h 5"/>
                      <a:gd name="T26" fmla="*/ 1 w 4"/>
                      <a:gd name="T27" fmla="*/ 0 h 5"/>
                      <a:gd name="T28" fmla="*/ 1 w 4"/>
                      <a:gd name="T29" fmla="*/ 0 h 5"/>
                      <a:gd name="T30" fmla="*/ 1 w 4"/>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5">
                        <a:moveTo>
                          <a:pt x="1" y="0"/>
                        </a:moveTo>
                        <a:lnTo>
                          <a:pt x="1" y="0"/>
                        </a:lnTo>
                        <a:lnTo>
                          <a:pt x="0" y="1"/>
                        </a:lnTo>
                        <a:lnTo>
                          <a:pt x="0" y="1"/>
                        </a:lnTo>
                        <a:lnTo>
                          <a:pt x="0" y="2"/>
                        </a:lnTo>
                        <a:lnTo>
                          <a:pt x="1" y="3"/>
                        </a:lnTo>
                        <a:lnTo>
                          <a:pt x="3" y="4"/>
                        </a:lnTo>
                        <a:lnTo>
                          <a:pt x="3" y="5"/>
                        </a:lnTo>
                        <a:lnTo>
                          <a:pt x="4" y="5"/>
                        </a:lnTo>
                        <a:lnTo>
                          <a:pt x="4" y="4"/>
                        </a:lnTo>
                        <a:lnTo>
                          <a:pt x="4" y="4"/>
                        </a:lnTo>
                        <a:lnTo>
                          <a:pt x="4" y="4"/>
                        </a:lnTo>
                        <a:lnTo>
                          <a:pt x="2" y="2"/>
                        </a:lnTo>
                        <a:lnTo>
                          <a:pt x="1" y="0"/>
                        </a:lnTo>
                        <a:lnTo>
                          <a:pt x="1"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4" name="Freeform 1397">
                    <a:extLst>
                      <a:ext uri="{FF2B5EF4-FFF2-40B4-BE49-F238E27FC236}">
                        <a16:creationId xmlns:a16="http://schemas.microsoft.com/office/drawing/2014/main" id="{7CA56769-2589-4202-B4A3-D912E0A4DF96}"/>
                      </a:ext>
                    </a:extLst>
                  </p:cNvPr>
                  <p:cNvSpPr>
                    <a:spLocks/>
                  </p:cNvSpPr>
                  <p:nvPr/>
                </p:nvSpPr>
                <p:spPr bwMode="gray">
                  <a:xfrm>
                    <a:off x="9089040" y="5520375"/>
                    <a:ext cx="3233" cy="6467"/>
                  </a:xfrm>
                  <a:custGeom>
                    <a:avLst/>
                    <a:gdLst>
                      <a:gd name="T0" fmla="*/ 1 w 1"/>
                      <a:gd name="T1" fmla="*/ 0 h 2"/>
                      <a:gd name="T2" fmla="*/ 1 w 1"/>
                      <a:gd name="T3" fmla="*/ 0 h 2"/>
                      <a:gd name="T4" fmla="*/ 1 w 1"/>
                      <a:gd name="T5" fmla="*/ 0 h 2"/>
                      <a:gd name="T6" fmla="*/ 1 w 1"/>
                      <a:gd name="T7" fmla="*/ 0 h 2"/>
                      <a:gd name="T8" fmla="*/ 0 w 1"/>
                      <a:gd name="T9" fmla="*/ 1 h 2"/>
                      <a:gd name="T10" fmla="*/ 0 w 1"/>
                      <a:gd name="T11" fmla="*/ 1 h 2"/>
                      <a:gd name="T12" fmla="*/ 0 w 1"/>
                      <a:gd name="T13" fmla="*/ 1 h 2"/>
                      <a:gd name="T14" fmla="*/ 0 w 1"/>
                      <a:gd name="T15" fmla="*/ 2 h 2"/>
                      <a:gd name="T16" fmla="*/ 1 w 1"/>
                      <a:gd name="T17" fmla="*/ 2 h 2"/>
                      <a:gd name="T18" fmla="*/ 1 w 1"/>
                      <a:gd name="T19" fmla="*/ 2 h 2"/>
                      <a:gd name="T20" fmla="*/ 1 w 1"/>
                      <a:gd name="T21" fmla="*/ 2 h 2"/>
                      <a:gd name="T22" fmla="*/ 1 w 1"/>
                      <a:gd name="T23" fmla="*/ 1 h 2"/>
                      <a:gd name="T24" fmla="*/ 1 w 1"/>
                      <a:gd name="T25" fmla="*/ 1 h 2"/>
                      <a:gd name="T26" fmla="*/ 1 w 1"/>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1" y="0"/>
                        </a:moveTo>
                        <a:lnTo>
                          <a:pt x="1" y="0"/>
                        </a:lnTo>
                        <a:lnTo>
                          <a:pt x="1" y="0"/>
                        </a:lnTo>
                        <a:lnTo>
                          <a:pt x="1" y="0"/>
                        </a:lnTo>
                        <a:lnTo>
                          <a:pt x="0" y="1"/>
                        </a:lnTo>
                        <a:lnTo>
                          <a:pt x="0" y="1"/>
                        </a:lnTo>
                        <a:lnTo>
                          <a:pt x="0" y="1"/>
                        </a:lnTo>
                        <a:lnTo>
                          <a:pt x="0" y="2"/>
                        </a:lnTo>
                        <a:lnTo>
                          <a:pt x="1" y="2"/>
                        </a:lnTo>
                        <a:lnTo>
                          <a:pt x="1" y="2"/>
                        </a:lnTo>
                        <a:lnTo>
                          <a:pt x="1" y="2"/>
                        </a:lnTo>
                        <a:lnTo>
                          <a:pt x="1" y="1"/>
                        </a:lnTo>
                        <a:lnTo>
                          <a:pt x="1" y="1"/>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5" name="Freeform 1398">
                    <a:extLst>
                      <a:ext uri="{FF2B5EF4-FFF2-40B4-BE49-F238E27FC236}">
                        <a16:creationId xmlns:a16="http://schemas.microsoft.com/office/drawing/2014/main" id="{5A70CB25-72D0-488E-83E2-5C2F955A72CD}"/>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6" name="Freeform 1399">
                    <a:extLst>
                      <a:ext uri="{FF2B5EF4-FFF2-40B4-BE49-F238E27FC236}">
                        <a16:creationId xmlns:a16="http://schemas.microsoft.com/office/drawing/2014/main" id="{D10D6C1C-4523-418F-8255-D8B991BDDB8B}"/>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7" name="Freeform 1400">
                    <a:extLst>
                      <a:ext uri="{FF2B5EF4-FFF2-40B4-BE49-F238E27FC236}">
                        <a16:creationId xmlns:a16="http://schemas.microsoft.com/office/drawing/2014/main" id="{CBA992CB-99EE-4A02-8DD9-DFBBCCAF8F3E}"/>
                      </a:ext>
                    </a:extLst>
                  </p:cNvPr>
                  <p:cNvSpPr>
                    <a:spLocks/>
                  </p:cNvSpPr>
                  <p:nvPr/>
                </p:nvSpPr>
                <p:spPr bwMode="gray">
                  <a:xfrm>
                    <a:off x="9140789" y="5303752"/>
                    <a:ext cx="12935" cy="6467"/>
                  </a:xfrm>
                  <a:custGeom>
                    <a:avLst/>
                    <a:gdLst>
                      <a:gd name="T0" fmla="*/ 3 w 4"/>
                      <a:gd name="T1" fmla="*/ 0 h 2"/>
                      <a:gd name="T2" fmla="*/ 3 w 4"/>
                      <a:gd name="T3" fmla="*/ 0 h 2"/>
                      <a:gd name="T4" fmla="*/ 2 w 4"/>
                      <a:gd name="T5" fmla="*/ 0 h 2"/>
                      <a:gd name="T6" fmla="*/ 1 w 4"/>
                      <a:gd name="T7" fmla="*/ 0 h 2"/>
                      <a:gd name="T8" fmla="*/ 1 w 4"/>
                      <a:gd name="T9" fmla="*/ 0 h 2"/>
                      <a:gd name="T10" fmla="*/ 0 w 4"/>
                      <a:gd name="T11" fmla="*/ 1 h 2"/>
                      <a:gd name="T12" fmla="*/ 0 w 4"/>
                      <a:gd name="T13" fmla="*/ 1 h 2"/>
                      <a:gd name="T14" fmla="*/ 1 w 4"/>
                      <a:gd name="T15" fmla="*/ 1 h 2"/>
                      <a:gd name="T16" fmla="*/ 1 w 4"/>
                      <a:gd name="T17" fmla="*/ 2 h 2"/>
                      <a:gd name="T18" fmla="*/ 2 w 4"/>
                      <a:gd name="T19" fmla="*/ 2 h 2"/>
                      <a:gd name="T20" fmla="*/ 2 w 4"/>
                      <a:gd name="T21" fmla="*/ 2 h 2"/>
                      <a:gd name="T22" fmla="*/ 3 w 4"/>
                      <a:gd name="T23" fmla="*/ 2 h 2"/>
                      <a:gd name="T24" fmla="*/ 3 w 4"/>
                      <a:gd name="T25" fmla="*/ 2 h 2"/>
                      <a:gd name="T26" fmla="*/ 4 w 4"/>
                      <a:gd name="T27" fmla="*/ 2 h 2"/>
                      <a:gd name="T28" fmla="*/ 4 w 4"/>
                      <a:gd name="T29" fmla="*/ 1 h 2"/>
                      <a:gd name="T30" fmla="*/ 3 w 4"/>
                      <a:gd name="T31" fmla="*/ 0 h 2"/>
                      <a:gd name="T32" fmla="*/ 3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3" y="0"/>
                        </a:moveTo>
                        <a:lnTo>
                          <a:pt x="3" y="0"/>
                        </a:lnTo>
                        <a:lnTo>
                          <a:pt x="2" y="0"/>
                        </a:lnTo>
                        <a:lnTo>
                          <a:pt x="1" y="0"/>
                        </a:lnTo>
                        <a:lnTo>
                          <a:pt x="1" y="0"/>
                        </a:lnTo>
                        <a:lnTo>
                          <a:pt x="0" y="1"/>
                        </a:lnTo>
                        <a:lnTo>
                          <a:pt x="0" y="1"/>
                        </a:lnTo>
                        <a:lnTo>
                          <a:pt x="1" y="1"/>
                        </a:lnTo>
                        <a:lnTo>
                          <a:pt x="1" y="2"/>
                        </a:lnTo>
                        <a:lnTo>
                          <a:pt x="2" y="2"/>
                        </a:lnTo>
                        <a:lnTo>
                          <a:pt x="2" y="2"/>
                        </a:lnTo>
                        <a:lnTo>
                          <a:pt x="3" y="2"/>
                        </a:lnTo>
                        <a:lnTo>
                          <a:pt x="3" y="2"/>
                        </a:lnTo>
                        <a:lnTo>
                          <a:pt x="4" y="2"/>
                        </a:lnTo>
                        <a:lnTo>
                          <a:pt x="4" y="1"/>
                        </a:lnTo>
                        <a:lnTo>
                          <a:pt x="3" y="0"/>
                        </a:lnTo>
                        <a:lnTo>
                          <a:pt x="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4" name="Gruppieren 1453">
                  <a:extLst>
                    <a:ext uri="{FF2B5EF4-FFF2-40B4-BE49-F238E27FC236}">
                      <a16:creationId xmlns:a16="http://schemas.microsoft.com/office/drawing/2014/main" id="{A28648E6-72AB-42BA-93BE-0DD161172DAC}"/>
                    </a:ext>
                  </a:extLst>
                </p:cNvPr>
                <p:cNvGrpSpPr/>
                <p:nvPr/>
              </p:nvGrpSpPr>
              <p:grpSpPr>
                <a:xfrm>
                  <a:off x="7598066" y="4524553"/>
                  <a:ext cx="727698" cy="721000"/>
                  <a:chOff x="7598066" y="4524553"/>
                  <a:chExt cx="727698" cy="721000"/>
                </a:xfrm>
                <a:grpFill/>
              </p:grpSpPr>
              <p:sp>
                <p:nvSpPr>
                  <p:cNvPr id="1362" name="Freeform 251">
                    <a:extLst>
                      <a:ext uri="{FF2B5EF4-FFF2-40B4-BE49-F238E27FC236}">
                        <a16:creationId xmlns:a16="http://schemas.microsoft.com/office/drawing/2014/main" id="{A879C5B2-D0F4-47C3-AE15-0671E44189E6}"/>
                      </a:ext>
                    </a:extLst>
                  </p:cNvPr>
                  <p:cNvSpPr>
                    <a:spLocks/>
                  </p:cNvSpPr>
                  <p:nvPr/>
                </p:nvSpPr>
                <p:spPr bwMode="gray">
                  <a:xfrm>
                    <a:off x="8277253" y="5132393"/>
                    <a:ext cx="48511" cy="113160"/>
                  </a:xfrm>
                  <a:custGeom>
                    <a:avLst/>
                    <a:gdLst>
                      <a:gd name="T0" fmla="*/ 12 w 15"/>
                      <a:gd name="T1" fmla="*/ 0 h 35"/>
                      <a:gd name="T2" fmla="*/ 13 w 15"/>
                      <a:gd name="T3" fmla="*/ 0 h 35"/>
                      <a:gd name="T4" fmla="*/ 14 w 15"/>
                      <a:gd name="T5" fmla="*/ 9 h 35"/>
                      <a:gd name="T6" fmla="*/ 15 w 15"/>
                      <a:gd name="T7" fmla="*/ 17 h 35"/>
                      <a:gd name="T8" fmla="*/ 15 w 15"/>
                      <a:gd name="T9" fmla="*/ 20 h 35"/>
                      <a:gd name="T10" fmla="*/ 14 w 15"/>
                      <a:gd name="T11" fmla="*/ 23 h 35"/>
                      <a:gd name="T12" fmla="*/ 13 w 15"/>
                      <a:gd name="T13" fmla="*/ 26 h 35"/>
                      <a:gd name="T14" fmla="*/ 12 w 15"/>
                      <a:gd name="T15" fmla="*/ 30 h 35"/>
                      <a:gd name="T16" fmla="*/ 10 w 15"/>
                      <a:gd name="T17" fmla="*/ 33 h 35"/>
                      <a:gd name="T18" fmla="*/ 10 w 15"/>
                      <a:gd name="T19" fmla="*/ 35 h 35"/>
                      <a:gd name="T20" fmla="*/ 9 w 15"/>
                      <a:gd name="T21" fmla="*/ 32 h 35"/>
                      <a:gd name="T22" fmla="*/ 7 w 15"/>
                      <a:gd name="T23" fmla="*/ 32 h 35"/>
                      <a:gd name="T24" fmla="*/ 5 w 15"/>
                      <a:gd name="T25" fmla="*/ 31 h 35"/>
                      <a:gd name="T26" fmla="*/ 4 w 15"/>
                      <a:gd name="T27" fmla="*/ 30 h 35"/>
                      <a:gd name="T28" fmla="*/ 4 w 15"/>
                      <a:gd name="T29" fmla="*/ 27 h 35"/>
                      <a:gd name="T30" fmla="*/ 2 w 15"/>
                      <a:gd name="T31" fmla="*/ 27 h 35"/>
                      <a:gd name="T32" fmla="*/ 2 w 15"/>
                      <a:gd name="T33" fmla="*/ 24 h 35"/>
                      <a:gd name="T34" fmla="*/ 1 w 15"/>
                      <a:gd name="T35" fmla="*/ 19 h 35"/>
                      <a:gd name="T36" fmla="*/ 0 w 15"/>
                      <a:gd name="T37" fmla="*/ 17 h 35"/>
                      <a:gd name="T38" fmla="*/ 0 w 15"/>
                      <a:gd name="T39" fmla="*/ 13 h 35"/>
                      <a:gd name="T40" fmla="*/ 2 w 15"/>
                      <a:gd name="T41" fmla="*/ 9 h 35"/>
                      <a:gd name="T42" fmla="*/ 3 w 15"/>
                      <a:gd name="T43" fmla="*/ 9 h 35"/>
                      <a:gd name="T44" fmla="*/ 5 w 15"/>
                      <a:gd name="T45" fmla="*/ 8 h 35"/>
                      <a:gd name="T46" fmla="*/ 8 w 15"/>
                      <a:gd name="T47" fmla="*/ 6 h 35"/>
                      <a:gd name="T48" fmla="*/ 11 w 15"/>
                      <a:gd name="T49" fmla="*/ 5 h 35"/>
                      <a:gd name="T50" fmla="*/ 11 w 15"/>
                      <a:gd name="T51" fmla="*/ 4 h 35"/>
                      <a:gd name="T52" fmla="*/ 12 w 15"/>
                      <a:gd name="T5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35">
                        <a:moveTo>
                          <a:pt x="12" y="0"/>
                        </a:moveTo>
                        <a:lnTo>
                          <a:pt x="13" y="0"/>
                        </a:lnTo>
                        <a:lnTo>
                          <a:pt x="14" y="9"/>
                        </a:lnTo>
                        <a:lnTo>
                          <a:pt x="15" y="17"/>
                        </a:lnTo>
                        <a:lnTo>
                          <a:pt x="15" y="20"/>
                        </a:lnTo>
                        <a:lnTo>
                          <a:pt x="14" y="23"/>
                        </a:lnTo>
                        <a:lnTo>
                          <a:pt x="13" y="26"/>
                        </a:lnTo>
                        <a:lnTo>
                          <a:pt x="12" y="30"/>
                        </a:lnTo>
                        <a:lnTo>
                          <a:pt x="10" y="33"/>
                        </a:lnTo>
                        <a:lnTo>
                          <a:pt x="10" y="35"/>
                        </a:lnTo>
                        <a:lnTo>
                          <a:pt x="9" y="32"/>
                        </a:lnTo>
                        <a:lnTo>
                          <a:pt x="7" y="32"/>
                        </a:lnTo>
                        <a:lnTo>
                          <a:pt x="5" y="31"/>
                        </a:lnTo>
                        <a:lnTo>
                          <a:pt x="4" y="30"/>
                        </a:lnTo>
                        <a:lnTo>
                          <a:pt x="4" y="27"/>
                        </a:lnTo>
                        <a:lnTo>
                          <a:pt x="2" y="27"/>
                        </a:lnTo>
                        <a:lnTo>
                          <a:pt x="2" y="24"/>
                        </a:lnTo>
                        <a:lnTo>
                          <a:pt x="1" y="19"/>
                        </a:lnTo>
                        <a:lnTo>
                          <a:pt x="0" y="17"/>
                        </a:lnTo>
                        <a:lnTo>
                          <a:pt x="0" y="13"/>
                        </a:lnTo>
                        <a:lnTo>
                          <a:pt x="2" y="9"/>
                        </a:lnTo>
                        <a:lnTo>
                          <a:pt x="3" y="9"/>
                        </a:lnTo>
                        <a:lnTo>
                          <a:pt x="5" y="8"/>
                        </a:lnTo>
                        <a:lnTo>
                          <a:pt x="8" y="6"/>
                        </a:lnTo>
                        <a:lnTo>
                          <a:pt x="11" y="5"/>
                        </a:lnTo>
                        <a:lnTo>
                          <a:pt x="11" y="4"/>
                        </a:lnTo>
                        <a:lnTo>
                          <a:pt x="12"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363" name="Group 4291">
                    <a:extLst>
                      <a:ext uri="{FF2B5EF4-FFF2-40B4-BE49-F238E27FC236}">
                        <a16:creationId xmlns:a16="http://schemas.microsoft.com/office/drawing/2014/main" id="{566935F8-F4DD-46DE-B82D-6E5EEBAFFA07}"/>
                      </a:ext>
                    </a:extLst>
                  </p:cNvPr>
                  <p:cNvGrpSpPr/>
                  <p:nvPr/>
                </p:nvGrpSpPr>
                <p:grpSpPr bwMode="gray">
                  <a:xfrm>
                    <a:off x="7598066" y="4524553"/>
                    <a:ext cx="650075" cy="653101"/>
                    <a:chOff x="4940638" y="3409232"/>
                    <a:chExt cx="239469" cy="240660"/>
                  </a:xfrm>
                  <a:grpFill/>
                </p:grpSpPr>
                <p:sp>
                  <p:nvSpPr>
                    <p:cNvPr id="1364" name="Freeform 483">
                      <a:extLst>
                        <a:ext uri="{FF2B5EF4-FFF2-40B4-BE49-F238E27FC236}">
                          <a16:creationId xmlns:a16="http://schemas.microsoft.com/office/drawing/2014/main" id="{9514AF50-64B5-4366-AB66-67DD6B544C6E}"/>
                        </a:ext>
                      </a:extLst>
                    </p:cNvPr>
                    <p:cNvSpPr>
                      <a:spLocks/>
                    </p:cNvSpPr>
                    <p:nvPr/>
                  </p:nvSpPr>
                  <p:spPr bwMode="gray">
                    <a:xfrm>
                      <a:off x="4940638" y="3409232"/>
                      <a:ext cx="239469" cy="240660"/>
                    </a:xfrm>
                    <a:custGeom>
                      <a:avLst/>
                      <a:gdLst>
                        <a:gd name="T0" fmla="*/ 101 w 201"/>
                        <a:gd name="T1" fmla="*/ 11 h 202"/>
                        <a:gd name="T2" fmla="*/ 93 w 201"/>
                        <a:gd name="T3" fmla="*/ 29 h 202"/>
                        <a:gd name="T4" fmla="*/ 82 w 201"/>
                        <a:gd name="T5" fmla="*/ 40 h 202"/>
                        <a:gd name="T6" fmla="*/ 72 w 201"/>
                        <a:gd name="T7" fmla="*/ 45 h 202"/>
                        <a:gd name="T8" fmla="*/ 55 w 201"/>
                        <a:gd name="T9" fmla="*/ 39 h 202"/>
                        <a:gd name="T10" fmla="*/ 46 w 201"/>
                        <a:gd name="T11" fmla="*/ 41 h 202"/>
                        <a:gd name="T12" fmla="*/ 51 w 201"/>
                        <a:gd name="T13" fmla="*/ 59 h 202"/>
                        <a:gd name="T14" fmla="*/ 47 w 201"/>
                        <a:gd name="T15" fmla="*/ 60 h 202"/>
                        <a:gd name="T16" fmla="*/ 27 w 201"/>
                        <a:gd name="T17" fmla="*/ 56 h 202"/>
                        <a:gd name="T18" fmla="*/ 15 w 201"/>
                        <a:gd name="T19" fmla="*/ 60 h 202"/>
                        <a:gd name="T20" fmla="*/ 0 w 201"/>
                        <a:gd name="T21" fmla="*/ 68 h 202"/>
                        <a:gd name="T22" fmla="*/ 3 w 201"/>
                        <a:gd name="T23" fmla="*/ 72 h 202"/>
                        <a:gd name="T24" fmla="*/ 3 w 201"/>
                        <a:gd name="T25" fmla="*/ 76 h 202"/>
                        <a:gd name="T26" fmla="*/ 13 w 201"/>
                        <a:gd name="T27" fmla="*/ 79 h 202"/>
                        <a:gd name="T28" fmla="*/ 30 w 201"/>
                        <a:gd name="T29" fmla="*/ 85 h 202"/>
                        <a:gd name="T30" fmla="*/ 37 w 201"/>
                        <a:gd name="T31" fmla="*/ 87 h 202"/>
                        <a:gd name="T32" fmla="*/ 43 w 201"/>
                        <a:gd name="T33" fmla="*/ 95 h 202"/>
                        <a:gd name="T34" fmla="*/ 42 w 201"/>
                        <a:gd name="T35" fmla="*/ 102 h 202"/>
                        <a:gd name="T36" fmla="*/ 55 w 201"/>
                        <a:gd name="T37" fmla="*/ 115 h 202"/>
                        <a:gd name="T38" fmla="*/ 57 w 201"/>
                        <a:gd name="T39" fmla="*/ 128 h 202"/>
                        <a:gd name="T40" fmla="*/ 64 w 201"/>
                        <a:gd name="T41" fmla="*/ 138 h 202"/>
                        <a:gd name="T42" fmla="*/ 57 w 201"/>
                        <a:gd name="T43" fmla="*/ 153 h 202"/>
                        <a:gd name="T44" fmla="*/ 57 w 201"/>
                        <a:gd name="T45" fmla="*/ 158 h 202"/>
                        <a:gd name="T46" fmla="*/ 47 w 201"/>
                        <a:gd name="T47" fmla="*/ 182 h 202"/>
                        <a:gd name="T48" fmla="*/ 64 w 201"/>
                        <a:gd name="T49" fmla="*/ 193 h 202"/>
                        <a:gd name="T50" fmla="*/ 90 w 201"/>
                        <a:gd name="T51" fmla="*/ 194 h 202"/>
                        <a:gd name="T52" fmla="*/ 105 w 201"/>
                        <a:gd name="T53" fmla="*/ 202 h 202"/>
                        <a:gd name="T54" fmla="*/ 125 w 201"/>
                        <a:gd name="T55" fmla="*/ 201 h 202"/>
                        <a:gd name="T56" fmla="*/ 131 w 201"/>
                        <a:gd name="T57" fmla="*/ 182 h 202"/>
                        <a:gd name="T58" fmla="*/ 141 w 201"/>
                        <a:gd name="T59" fmla="*/ 178 h 202"/>
                        <a:gd name="T60" fmla="*/ 152 w 201"/>
                        <a:gd name="T61" fmla="*/ 181 h 202"/>
                        <a:gd name="T62" fmla="*/ 160 w 201"/>
                        <a:gd name="T63" fmla="*/ 181 h 202"/>
                        <a:gd name="T64" fmla="*/ 172 w 201"/>
                        <a:gd name="T65" fmla="*/ 186 h 202"/>
                        <a:gd name="T66" fmla="*/ 185 w 201"/>
                        <a:gd name="T67" fmla="*/ 176 h 202"/>
                        <a:gd name="T68" fmla="*/ 193 w 201"/>
                        <a:gd name="T69" fmla="*/ 170 h 202"/>
                        <a:gd name="T70" fmla="*/ 184 w 201"/>
                        <a:gd name="T71" fmla="*/ 159 h 202"/>
                        <a:gd name="T72" fmla="*/ 181 w 201"/>
                        <a:gd name="T73" fmla="*/ 147 h 202"/>
                        <a:gd name="T74" fmla="*/ 185 w 201"/>
                        <a:gd name="T75" fmla="*/ 138 h 202"/>
                        <a:gd name="T76" fmla="*/ 184 w 201"/>
                        <a:gd name="T77" fmla="*/ 125 h 202"/>
                        <a:gd name="T78" fmla="*/ 180 w 201"/>
                        <a:gd name="T79" fmla="*/ 112 h 202"/>
                        <a:gd name="T80" fmla="*/ 169 w 201"/>
                        <a:gd name="T81" fmla="*/ 111 h 202"/>
                        <a:gd name="T82" fmla="*/ 174 w 201"/>
                        <a:gd name="T83" fmla="*/ 103 h 202"/>
                        <a:gd name="T84" fmla="*/ 184 w 201"/>
                        <a:gd name="T85" fmla="*/ 87 h 202"/>
                        <a:gd name="T86" fmla="*/ 192 w 201"/>
                        <a:gd name="T87" fmla="*/ 81 h 202"/>
                        <a:gd name="T88" fmla="*/ 201 w 201"/>
                        <a:gd name="T89" fmla="*/ 52 h 202"/>
                        <a:gd name="T90" fmla="*/ 176 w 201"/>
                        <a:gd name="T91" fmla="*/ 41 h 202"/>
                        <a:gd name="T92" fmla="*/ 159 w 201"/>
                        <a:gd name="T93" fmla="*/ 37 h 202"/>
                        <a:gd name="T94" fmla="*/ 152 w 201"/>
                        <a:gd name="T95" fmla="*/ 24 h 202"/>
                        <a:gd name="T96" fmla="*/ 142 w 201"/>
                        <a:gd name="T97" fmla="*/ 27 h 202"/>
                        <a:gd name="T98" fmla="*/ 131 w 201"/>
                        <a:gd name="T99" fmla="*/ 15 h 202"/>
                        <a:gd name="T100" fmla="*/ 118 w 201"/>
                        <a:gd name="T101" fmla="*/ 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 h="202">
                          <a:moveTo>
                            <a:pt x="118" y="0"/>
                          </a:moveTo>
                          <a:lnTo>
                            <a:pt x="117" y="1"/>
                          </a:lnTo>
                          <a:lnTo>
                            <a:pt x="111" y="2"/>
                          </a:lnTo>
                          <a:lnTo>
                            <a:pt x="103" y="5"/>
                          </a:lnTo>
                          <a:lnTo>
                            <a:pt x="101" y="11"/>
                          </a:lnTo>
                          <a:lnTo>
                            <a:pt x="100" y="19"/>
                          </a:lnTo>
                          <a:lnTo>
                            <a:pt x="101" y="20"/>
                          </a:lnTo>
                          <a:lnTo>
                            <a:pt x="101" y="22"/>
                          </a:lnTo>
                          <a:lnTo>
                            <a:pt x="97" y="26"/>
                          </a:lnTo>
                          <a:lnTo>
                            <a:pt x="93" y="29"/>
                          </a:lnTo>
                          <a:lnTo>
                            <a:pt x="84" y="32"/>
                          </a:lnTo>
                          <a:lnTo>
                            <a:pt x="79" y="35"/>
                          </a:lnTo>
                          <a:lnTo>
                            <a:pt x="78" y="38"/>
                          </a:lnTo>
                          <a:lnTo>
                            <a:pt x="78" y="40"/>
                          </a:lnTo>
                          <a:lnTo>
                            <a:pt x="82" y="40"/>
                          </a:lnTo>
                          <a:lnTo>
                            <a:pt x="84" y="41"/>
                          </a:lnTo>
                          <a:lnTo>
                            <a:pt x="83" y="42"/>
                          </a:lnTo>
                          <a:lnTo>
                            <a:pt x="77" y="42"/>
                          </a:lnTo>
                          <a:lnTo>
                            <a:pt x="74" y="44"/>
                          </a:lnTo>
                          <a:lnTo>
                            <a:pt x="72" y="45"/>
                          </a:lnTo>
                          <a:lnTo>
                            <a:pt x="69" y="45"/>
                          </a:lnTo>
                          <a:lnTo>
                            <a:pt x="65" y="44"/>
                          </a:lnTo>
                          <a:lnTo>
                            <a:pt x="60" y="43"/>
                          </a:lnTo>
                          <a:lnTo>
                            <a:pt x="59" y="43"/>
                          </a:lnTo>
                          <a:lnTo>
                            <a:pt x="55" y="39"/>
                          </a:lnTo>
                          <a:lnTo>
                            <a:pt x="56" y="36"/>
                          </a:lnTo>
                          <a:lnTo>
                            <a:pt x="55" y="35"/>
                          </a:lnTo>
                          <a:lnTo>
                            <a:pt x="48" y="36"/>
                          </a:lnTo>
                          <a:lnTo>
                            <a:pt x="46" y="35"/>
                          </a:lnTo>
                          <a:lnTo>
                            <a:pt x="46" y="41"/>
                          </a:lnTo>
                          <a:lnTo>
                            <a:pt x="47" y="43"/>
                          </a:lnTo>
                          <a:lnTo>
                            <a:pt x="49" y="45"/>
                          </a:lnTo>
                          <a:lnTo>
                            <a:pt x="51" y="51"/>
                          </a:lnTo>
                          <a:lnTo>
                            <a:pt x="51" y="55"/>
                          </a:lnTo>
                          <a:lnTo>
                            <a:pt x="51" y="59"/>
                          </a:lnTo>
                          <a:lnTo>
                            <a:pt x="53" y="60"/>
                          </a:lnTo>
                          <a:lnTo>
                            <a:pt x="52" y="61"/>
                          </a:lnTo>
                          <a:lnTo>
                            <a:pt x="49" y="61"/>
                          </a:lnTo>
                          <a:lnTo>
                            <a:pt x="48" y="60"/>
                          </a:lnTo>
                          <a:lnTo>
                            <a:pt x="47" y="60"/>
                          </a:lnTo>
                          <a:lnTo>
                            <a:pt x="44" y="60"/>
                          </a:lnTo>
                          <a:lnTo>
                            <a:pt x="42" y="61"/>
                          </a:lnTo>
                          <a:lnTo>
                            <a:pt x="40" y="61"/>
                          </a:lnTo>
                          <a:lnTo>
                            <a:pt x="34" y="63"/>
                          </a:lnTo>
                          <a:lnTo>
                            <a:pt x="27" y="56"/>
                          </a:lnTo>
                          <a:lnTo>
                            <a:pt x="22" y="56"/>
                          </a:lnTo>
                          <a:lnTo>
                            <a:pt x="21" y="56"/>
                          </a:lnTo>
                          <a:lnTo>
                            <a:pt x="19" y="57"/>
                          </a:lnTo>
                          <a:lnTo>
                            <a:pt x="19" y="59"/>
                          </a:lnTo>
                          <a:lnTo>
                            <a:pt x="15" y="60"/>
                          </a:lnTo>
                          <a:lnTo>
                            <a:pt x="12" y="60"/>
                          </a:lnTo>
                          <a:lnTo>
                            <a:pt x="8" y="61"/>
                          </a:lnTo>
                          <a:lnTo>
                            <a:pt x="1" y="64"/>
                          </a:lnTo>
                          <a:lnTo>
                            <a:pt x="0" y="67"/>
                          </a:lnTo>
                          <a:lnTo>
                            <a:pt x="0" y="68"/>
                          </a:lnTo>
                          <a:lnTo>
                            <a:pt x="6" y="67"/>
                          </a:lnTo>
                          <a:lnTo>
                            <a:pt x="5" y="69"/>
                          </a:lnTo>
                          <a:lnTo>
                            <a:pt x="4" y="69"/>
                          </a:lnTo>
                          <a:lnTo>
                            <a:pt x="3" y="71"/>
                          </a:lnTo>
                          <a:lnTo>
                            <a:pt x="3" y="72"/>
                          </a:lnTo>
                          <a:lnTo>
                            <a:pt x="5" y="72"/>
                          </a:lnTo>
                          <a:lnTo>
                            <a:pt x="8" y="72"/>
                          </a:lnTo>
                          <a:lnTo>
                            <a:pt x="8" y="74"/>
                          </a:lnTo>
                          <a:lnTo>
                            <a:pt x="1" y="75"/>
                          </a:lnTo>
                          <a:lnTo>
                            <a:pt x="3" y="76"/>
                          </a:lnTo>
                          <a:lnTo>
                            <a:pt x="7" y="78"/>
                          </a:lnTo>
                          <a:lnTo>
                            <a:pt x="7" y="81"/>
                          </a:lnTo>
                          <a:lnTo>
                            <a:pt x="10" y="81"/>
                          </a:lnTo>
                          <a:lnTo>
                            <a:pt x="10" y="80"/>
                          </a:lnTo>
                          <a:lnTo>
                            <a:pt x="13" y="79"/>
                          </a:lnTo>
                          <a:lnTo>
                            <a:pt x="22" y="82"/>
                          </a:lnTo>
                          <a:lnTo>
                            <a:pt x="24" y="84"/>
                          </a:lnTo>
                          <a:lnTo>
                            <a:pt x="25" y="86"/>
                          </a:lnTo>
                          <a:lnTo>
                            <a:pt x="27" y="86"/>
                          </a:lnTo>
                          <a:lnTo>
                            <a:pt x="30" y="85"/>
                          </a:lnTo>
                          <a:lnTo>
                            <a:pt x="32" y="86"/>
                          </a:lnTo>
                          <a:lnTo>
                            <a:pt x="31" y="87"/>
                          </a:lnTo>
                          <a:lnTo>
                            <a:pt x="34" y="88"/>
                          </a:lnTo>
                          <a:lnTo>
                            <a:pt x="36" y="87"/>
                          </a:lnTo>
                          <a:lnTo>
                            <a:pt x="37" y="87"/>
                          </a:lnTo>
                          <a:lnTo>
                            <a:pt x="36" y="93"/>
                          </a:lnTo>
                          <a:lnTo>
                            <a:pt x="40" y="93"/>
                          </a:lnTo>
                          <a:lnTo>
                            <a:pt x="45" y="93"/>
                          </a:lnTo>
                          <a:lnTo>
                            <a:pt x="48" y="94"/>
                          </a:lnTo>
                          <a:lnTo>
                            <a:pt x="43" y="95"/>
                          </a:lnTo>
                          <a:lnTo>
                            <a:pt x="43" y="97"/>
                          </a:lnTo>
                          <a:lnTo>
                            <a:pt x="45" y="99"/>
                          </a:lnTo>
                          <a:lnTo>
                            <a:pt x="43" y="101"/>
                          </a:lnTo>
                          <a:lnTo>
                            <a:pt x="42" y="99"/>
                          </a:lnTo>
                          <a:lnTo>
                            <a:pt x="42" y="102"/>
                          </a:lnTo>
                          <a:lnTo>
                            <a:pt x="45" y="106"/>
                          </a:lnTo>
                          <a:lnTo>
                            <a:pt x="47" y="108"/>
                          </a:lnTo>
                          <a:lnTo>
                            <a:pt x="47" y="110"/>
                          </a:lnTo>
                          <a:lnTo>
                            <a:pt x="51" y="113"/>
                          </a:lnTo>
                          <a:lnTo>
                            <a:pt x="55" y="115"/>
                          </a:lnTo>
                          <a:lnTo>
                            <a:pt x="59" y="116"/>
                          </a:lnTo>
                          <a:lnTo>
                            <a:pt x="58" y="118"/>
                          </a:lnTo>
                          <a:lnTo>
                            <a:pt x="59" y="120"/>
                          </a:lnTo>
                          <a:lnTo>
                            <a:pt x="59" y="124"/>
                          </a:lnTo>
                          <a:lnTo>
                            <a:pt x="57" y="128"/>
                          </a:lnTo>
                          <a:lnTo>
                            <a:pt x="59" y="130"/>
                          </a:lnTo>
                          <a:lnTo>
                            <a:pt x="61" y="132"/>
                          </a:lnTo>
                          <a:lnTo>
                            <a:pt x="64" y="135"/>
                          </a:lnTo>
                          <a:lnTo>
                            <a:pt x="65" y="139"/>
                          </a:lnTo>
                          <a:lnTo>
                            <a:pt x="64" y="138"/>
                          </a:lnTo>
                          <a:lnTo>
                            <a:pt x="60" y="133"/>
                          </a:lnTo>
                          <a:lnTo>
                            <a:pt x="59" y="135"/>
                          </a:lnTo>
                          <a:lnTo>
                            <a:pt x="59" y="140"/>
                          </a:lnTo>
                          <a:lnTo>
                            <a:pt x="57" y="150"/>
                          </a:lnTo>
                          <a:lnTo>
                            <a:pt x="57" y="153"/>
                          </a:lnTo>
                          <a:lnTo>
                            <a:pt x="59" y="150"/>
                          </a:lnTo>
                          <a:lnTo>
                            <a:pt x="60" y="153"/>
                          </a:lnTo>
                          <a:lnTo>
                            <a:pt x="59" y="153"/>
                          </a:lnTo>
                          <a:lnTo>
                            <a:pt x="57" y="155"/>
                          </a:lnTo>
                          <a:lnTo>
                            <a:pt x="57" y="158"/>
                          </a:lnTo>
                          <a:lnTo>
                            <a:pt x="54" y="176"/>
                          </a:lnTo>
                          <a:lnTo>
                            <a:pt x="52" y="179"/>
                          </a:lnTo>
                          <a:lnTo>
                            <a:pt x="49" y="181"/>
                          </a:lnTo>
                          <a:lnTo>
                            <a:pt x="47" y="180"/>
                          </a:lnTo>
                          <a:lnTo>
                            <a:pt x="47" y="182"/>
                          </a:lnTo>
                          <a:lnTo>
                            <a:pt x="53" y="187"/>
                          </a:lnTo>
                          <a:lnTo>
                            <a:pt x="56" y="188"/>
                          </a:lnTo>
                          <a:lnTo>
                            <a:pt x="59" y="189"/>
                          </a:lnTo>
                          <a:lnTo>
                            <a:pt x="62" y="191"/>
                          </a:lnTo>
                          <a:lnTo>
                            <a:pt x="64" y="193"/>
                          </a:lnTo>
                          <a:lnTo>
                            <a:pt x="78" y="196"/>
                          </a:lnTo>
                          <a:lnTo>
                            <a:pt x="82" y="197"/>
                          </a:lnTo>
                          <a:lnTo>
                            <a:pt x="84" y="196"/>
                          </a:lnTo>
                          <a:lnTo>
                            <a:pt x="87" y="194"/>
                          </a:lnTo>
                          <a:lnTo>
                            <a:pt x="90" y="194"/>
                          </a:lnTo>
                          <a:lnTo>
                            <a:pt x="92" y="194"/>
                          </a:lnTo>
                          <a:lnTo>
                            <a:pt x="96" y="197"/>
                          </a:lnTo>
                          <a:lnTo>
                            <a:pt x="100" y="198"/>
                          </a:lnTo>
                          <a:lnTo>
                            <a:pt x="102" y="199"/>
                          </a:lnTo>
                          <a:lnTo>
                            <a:pt x="105" y="202"/>
                          </a:lnTo>
                          <a:lnTo>
                            <a:pt x="107" y="202"/>
                          </a:lnTo>
                          <a:lnTo>
                            <a:pt x="115" y="202"/>
                          </a:lnTo>
                          <a:lnTo>
                            <a:pt x="119" y="201"/>
                          </a:lnTo>
                          <a:lnTo>
                            <a:pt x="123" y="201"/>
                          </a:lnTo>
                          <a:lnTo>
                            <a:pt x="125" y="201"/>
                          </a:lnTo>
                          <a:lnTo>
                            <a:pt x="124" y="193"/>
                          </a:lnTo>
                          <a:lnTo>
                            <a:pt x="123" y="192"/>
                          </a:lnTo>
                          <a:lnTo>
                            <a:pt x="124" y="188"/>
                          </a:lnTo>
                          <a:lnTo>
                            <a:pt x="125" y="185"/>
                          </a:lnTo>
                          <a:lnTo>
                            <a:pt x="131" y="182"/>
                          </a:lnTo>
                          <a:lnTo>
                            <a:pt x="134" y="180"/>
                          </a:lnTo>
                          <a:lnTo>
                            <a:pt x="136" y="179"/>
                          </a:lnTo>
                          <a:lnTo>
                            <a:pt x="138" y="177"/>
                          </a:lnTo>
                          <a:lnTo>
                            <a:pt x="140" y="177"/>
                          </a:lnTo>
                          <a:lnTo>
                            <a:pt x="141" y="178"/>
                          </a:lnTo>
                          <a:lnTo>
                            <a:pt x="146" y="179"/>
                          </a:lnTo>
                          <a:lnTo>
                            <a:pt x="146" y="179"/>
                          </a:lnTo>
                          <a:lnTo>
                            <a:pt x="147" y="180"/>
                          </a:lnTo>
                          <a:lnTo>
                            <a:pt x="148" y="180"/>
                          </a:lnTo>
                          <a:lnTo>
                            <a:pt x="152" y="181"/>
                          </a:lnTo>
                          <a:lnTo>
                            <a:pt x="152" y="180"/>
                          </a:lnTo>
                          <a:lnTo>
                            <a:pt x="155" y="180"/>
                          </a:lnTo>
                          <a:lnTo>
                            <a:pt x="156" y="181"/>
                          </a:lnTo>
                          <a:lnTo>
                            <a:pt x="158" y="181"/>
                          </a:lnTo>
                          <a:lnTo>
                            <a:pt x="160" y="181"/>
                          </a:lnTo>
                          <a:lnTo>
                            <a:pt x="160" y="183"/>
                          </a:lnTo>
                          <a:lnTo>
                            <a:pt x="161" y="184"/>
                          </a:lnTo>
                          <a:lnTo>
                            <a:pt x="165" y="184"/>
                          </a:lnTo>
                          <a:lnTo>
                            <a:pt x="167" y="186"/>
                          </a:lnTo>
                          <a:lnTo>
                            <a:pt x="172" y="186"/>
                          </a:lnTo>
                          <a:lnTo>
                            <a:pt x="178" y="184"/>
                          </a:lnTo>
                          <a:lnTo>
                            <a:pt x="180" y="183"/>
                          </a:lnTo>
                          <a:lnTo>
                            <a:pt x="180" y="181"/>
                          </a:lnTo>
                          <a:lnTo>
                            <a:pt x="182" y="179"/>
                          </a:lnTo>
                          <a:lnTo>
                            <a:pt x="185" y="176"/>
                          </a:lnTo>
                          <a:lnTo>
                            <a:pt x="187" y="175"/>
                          </a:lnTo>
                          <a:lnTo>
                            <a:pt x="187" y="173"/>
                          </a:lnTo>
                          <a:lnTo>
                            <a:pt x="193" y="171"/>
                          </a:lnTo>
                          <a:lnTo>
                            <a:pt x="193" y="170"/>
                          </a:lnTo>
                          <a:lnTo>
                            <a:pt x="193" y="170"/>
                          </a:lnTo>
                          <a:lnTo>
                            <a:pt x="194" y="167"/>
                          </a:lnTo>
                          <a:lnTo>
                            <a:pt x="194" y="165"/>
                          </a:lnTo>
                          <a:lnTo>
                            <a:pt x="193" y="163"/>
                          </a:lnTo>
                          <a:lnTo>
                            <a:pt x="186" y="162"/>
                          </a:lnTo>
                          <a:lnTo>
                            <a:pt x="184" y="159"/>
                          </a:lnTo>
                          <a:lnTo>
                            <a:pt x="183" y="156"/>
                          </a:lnTo>
                          <a:lnTo>
                            <a:pt x="183" y="153"/>
                          </a:lnTo>
                          <a:lnTo>
                            <a:pt x="184" y="150"/>
                          </a:lnTo>
                          <a:lnTo>
                            <a:pt x="183" y="148"/>
                          </a:lnTo>
                          <a:lnTo>
                            <a:pt x="181" y="147"/>
                          </a:lnTo>
                          <a:lnTo>
                            <a:pt x="180" y="146"/>
                          </a:lnTo>
                          <a:lnTo>
                            <a:pt x="180" y="145"/>
                          </a:lnTo>
                          <a:lnTo>
                            <a:pt x="181" y="142"/>
                          </a:lnTo>
                          <a:lnTo>
                            <a:pt x="182" y="140"/>
                          </a:lnTo>
                          <a:lnTo>
                            <a:pt x="185" y="138"/>
                          </a:lnTo>
                          <a:lnTo>
                            <a:pt x="185" y="135"/>
                          </a:lnTo>
                          <a:lnTo>
                            <a:pt x="181" y="128"/>
                          </a:lnTo>
                          <a:lnTo>
                            <a:pt x="181" y="126"/>
                          </a:lnTo>
                          <a:lnTo>
                            <a:pt x="181" y="125"/>
                          </a:lnTo>
                          <a:lnTo>
                            <a:pt x="184" y="125"/>
                          </a:lnTo>
                          <a:lnTo>
                            <a:pt x="184" y="121"/>
                          </a:lnTo>
                          <a:lnTo>
                            <a:pt x="181" y="121"/>
                          </a:lnTo>
                          <a:lnTo>
                            <a:pt x="181" y="117"/>
                          </a:lnTo>
                          <a:lnTo>
                            <a:pt x="181" y="113"/>
                          </a:lnTo>
                          <a:lnTo>
                            <a:pt x="180" y="112"/>
                          </a:lnTo>
                          <a:lnTo>
                            <a:pt x="174" y="112"/>
                          </a:lnTo>
                          <a:lnTo>
                            <a:pt x="172" y="117"/>
                          </a:lnTo>
                          <a:lnTo>
                            <a:pt x="169" y="119"/>
                          </a:lnTo>
                          <a:lnTo>
                            <a:pt x="168" y="118"/>
                          </a:lnTo>
                          <a:lnTo>
                            <a:pt x="169" y="111"/>
                          </a:lnTo>
                          <a:lnTo>
                            <a:pt x="170" y="108"/>
                          </a:lnTo>
                          <a:lnTo>
                            <a:pt x="171" y="107"/>
                          </a:lnTo>
                          <a:lnTo>
                            <a:pt x="172" y="105"/>
                          </a:lnTo>
                          <a:lnTo>
                            <a:pt x="174" y="104"/>
                          </a:lnTo>
                          <a:lnTo>
                            <a:pt x="174" y="103"/>
                          </a:lnTo>
                          <a:lnTo>
                            <a:pt x="176" y="100"/>
                          </a:lnTo>
                          <a:lnTo>
                            <a:pt x="177" y="98"/>
                          </a:lnTo>
                          <a:lnTo>
                            <a:pt x="184" y="90"/>
                          </a:lnTo>
                          <a:lnTo>
                            <a:pt x="183" y="89"/>
                          </a:lnTo>
                          <a:lnTo>
                            <a:pt x="184" y="87"/>
                          </a:lnTo>
                          <a:lnTo>
                            <a:pt x="189" y="87"/>
                          </a:lnTo>
                          <a:lnTo>
                            <a:pt x="191" y="86"/>
                          </a:lnTo>
                          <a:lnTo>
                            <a:pt x="193" y="85"/>
                          </a:lnTo>
                          <a:lnTo>
                            <a:pt x="193" y="84"/>
                          </a:lnTo>
                          <a:lnTo>
                            <a:pt x="192" y="81"/>
                          </a:lnTo>
                          <a:lnTo>
                            <a:pt x="193" y="73"/>
                          </a:lnTo>
                          <a:lnTo>
                            <a:pt x="194" y="66"/>
                          </a:lnTo>
                          <a:lnTo>
                            <a:pt x="195" y="62"/>
                          </a:lnTo>
                          <a:lnTo>
                            <a:pt x="200" y="55"/>
                          </a:lnTo>
                          <a:lnTo>
                            <a:pt x="201" y="52"/>
                          </a:lnTo>
                          <a:lnTo>
                            <a:pt x="197" y="50"/>
                          </a:lnTo>
                          <a:lnTo>
                            <a:pt x="185" y="47"/>
                          </a:lnTo>
                          <a:lnTo>
                            <a:pt x="180" y="46"/>
                          </a:lnTo>
                          <a:lnTo>
                            <a:pt x="178" y="43"/>
                          </a:lnTo>
                          <a:lnTo>
                            <a:pt x="176" y="41"/>
                          </a:lnTo>
                          <a:lnTo>
                            <a:pt x="172" y="38"/>
                          </a:lnTo>
                          <a:lnTo>
                            <a:pt x="169" y="38"/>
                          </a:lnTo>
                          <a:lnTo>
                            <a:pt x="164" y="37"/>
                          </a:lnTo>
                          <a:lnTo>
                            <a:pt x="161" y="38"/>
                          </a:lnTo>
                          <a:lnTo>
                            <a:pt x="159" y="37"/>
                          </a:lnTo>
                          <a:lnTo>
                            <a:pt x="156" y="35"/>
                          </a:lnTo>
                          <a:lnTo>
                            <a:pt x="153" y="33"/>
                          </a:lnTo>
                          <a:lnTo>
                            <a:pt x="154" y="32"/>
                          </a:lnTo>
                          <a:lnTo>
                            <a:pt x="152" y="31"/>
                          </a:lnTo>
                          <a:lnTo>
                            <a:pt x="152" y="24"/>
                          </a:lnTo>
                          <a:lnTo>
                            <a:pt x="150" y="24"/>
                          </a:lnTo>
                          <a:lnTo>
                            <a:pt x="148" y="26"/>
                          </a:lnTo>
                          <a:lnTo>
                            <a:pt x="147" y="29"/>
                          </a:lnTo>
                          <a:lnTo>
                            <a:pt x="144" y="29"/>
                          </a:lnTo>
                          <a:lnTo>
                            <a:pt x="142" y="27"/>
                          </a:lnTo>
                          <a:lnTo>
                            <a:pt x="141" y="22"/>
                          </a:lnTo>
                          <a:lnTo>
                            <a:pt x="140" y="20"/>
                          </a:lnTo>
                          <a:lnTo>
                            <a:pt x="139" y="18"/>
                          </a:lnTo>
                          <a:lnTo>
                            <a:pt x="135" y="17"/>
                          </a:lnTo>
                          <a:lnTo>
                            <a:pt x="131" y="15"/>
                          </a:lnTo>
                          <a:lnTo>
                            <a:pt x="128" y="15"/>
                          </a:lnTo>
                          <a:lnTo>
                            <a:pt x="125" y="9"/>
                          </a:lnTo>
                          <a:lnTo>
                            <a:pt x="122" y="9"/>
                          </a:lnTo>
                          <a:lnTo>
                            <a:pt x="119" y="8"/>
                          </a:lnTo>
                          <a:lnTo>
                            <a:pt x="118" y="5"/>
                          </a:lnTo>
                          <a:lnTo>
                            <a:pt x="118"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5" name="Freeform 1401">
                      <a:extLst>
                        <a:ext uri="{FF2B5EF4-FFF2-40B4-BE49-F238E27FC236}">
                          <a16:creationId xmlns:a16="http://schemas.microsoft.com/office/drawing/2014/main" id="{9B0E6D57-0870-467A-B9B6-967B8DF6D31D}"/>
                        </a:ext>
                      </a:extLst>
                    </p:cNvPr>
                    <p:cNvSpPr>
                      <a:spLocks/>
                    </p:cNvSpPr>
                    <p:nvPr/>
                  </p:nvSpPr>
                  <p:spPr bwMode="gray">
                    <a:xfrm>
                      <a:off x="4977570" y="3455697"/>
                      <a:ext cx="3574" cy="3574"/>
                    </a:xfrm>
                    <a:custGeom>
                      <a:avLst/>
                      <a:gdLst>
                        <a:gd name="T0" fmla="*/ 3 w 3"/>
                        <a:gd name="T1" fmla="*/ 0 h 3"/>
                        <a:gd name="T2" fmla="*/ 3 w 3"/>
                        <a:gd name="T3" fmla="*/ 0 h 3"/>
                        <a:gd name="T4" fmla="*/ 2 w 3"/>
                        <a:gd name="T5" fmla="*/ 0 h 3"/>
                        <a:gd name="T6" fmla="*/ 1 w 3"/>
                        <a:gd name="T7" fmla="*/ 1 h 3"/>
                        <a:gd name="T8" fmla="*/ 0 w 3"/>
                        <a:gd name="T9" fmla="*/ 2 h 3"/>
                        <a:gd name="T10" fmla="*/ 0 w 3"/>
                        <a:gd name="T11" fmla="*/ 2 h 3"/>
                        <a:gd name="T12" fmla="*/ 0 w 3"/>
                        <a:gd name="T13" fmla="*/ 2 h 3"/>
                        <a:gd name="T14" fmla="*/ 0 w 3"/>
                        <a:gd name="T15" fmla="*/ 2 h 3"/>
                        <a:gd name="T16" fmla="*/ 0 w 3"/>
                        <a:gd name="T17" fmla="*/ 2 h 3"/>
                        <a:gd name="T18" fmla="*/ 1 w 3"/>
                        <a:gd name="T19" fmla="*/ 3 h 3"/>
                        <a:gd name="T20" fmla="*/ 1 w 3"/>
                        <a:gd name="T21" fmla="*/ 3 h 3"/>
                        <a:gd name="T22" fmla="*/ 2 w 3"/>
                        <a:gd name="T23" fmla="*/ 2 h 3"/>
                        <a:gd name="T24" fmla="*/ 3 w 3"/>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3" y="0"/>
                          </a:moveTo>
                          <a:lnTo>
                            <a:pt x="3" y="0"/>
                          </a:lnTo>
                          <a:lnTo>
                            <a:pt x="2" y="0"/>
                          </a:lnTo>
                          <a:lnTo>
                            <a:pt x="1" y="1"/>
                          </a:lnTo>
                          <a:lnTo>
                            <a:pt x="0" y="2"/>
                          </a:lnTo>
                          <a:lnTo>
                            <a:pt x="0" y="2"/>
                          </a:lnTo>
                          <a:lnTo>
                            <a:pt x="0" y="2"/>
                          </a:lnTo>
                          <a:lnTo>
                            <a:pt x="0" y="2"/>
                          </a:lnTo>
                          <a:lnTo>
                            <a:pt x="0" y="2"/>
                          </a:lnTo>
                          <a:lnTo>
                            <a:pt x="1" y="3"/>
                          </a:lnTo>
                          <a:lnTo>
                            <a:pt x="1" y="3"/>
                          </a:lnTo>
                          <a:lnTo>
                            <a:pt x="2" y="2"/>
                          </a:lnTo>
                          <a:lnTo>
                            <a:pt x="3"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6" name="Freeform 1402">
                      <a:extLst>
                        <a:ext uri="{FF2B5EF4-FFF2-40B4-BE49-F238E27FC236}">
                          <a16:creationId xmlns:a16="http://schemas.microsoft.com/office/drawing/2014/main" id="{FC5D1F6A-9F12-4553-BF5C-0EEC062441FE}"/>
                        </a:ext>
                      </a:extLst>
                    </p:cNvPr>
                    <p:cNvSpPr>
                      <a:spLocks/>
                    </p:cNvSpPr>
                    <p:nvPr/>
                  </p:nvSpPr>
                  <p:spPr bwMode="gray">
                    <a:xfrm>
                      <a:off x="4985909" y="3464037"/>
                      <a:ext cx="4765" cy="2383"/>
                    </a:xfrm>
                    <a:custGeom>
                      <a:avLst/>
                      <a:gdLst>
                        <a:gd name="T0" fmla="*/ 1 w 4"/>
                        <a:gd name="T1" fmla="*/ 0 h 2"/>
                        <a:gd name="T2" fmla="*/ 0 w 4"/>
                        <a:gd name="T3" fmla="*/ 0 h 2"/>
                        <a:gd name="T4" fmla="*/ 0 w 4"/>
                        <a:gd name="T5" fmla="*/ 0 h 2"/>
                        <a:gd name="T6" fmla="*/ 0 w 4"/>
                        <a:gd name="T7" fmla="*/ 0 h 2"/>
                        <a:gd name="T8" fmla="*/ 0 w 4"/>
                        <a:gd name="T9" fmla="*/ 1 h 2"/>
                        <a:gd name="T10" fmla="*/ 0 w 4"/>
                        <a:gd name="T11" fmla="*/ 1 h 2"/>
                        <a:gd name="T12" fmla="*/ 3 w 4"/>
                        <a:gd name="T13" fmla="*/ 2 h 2"/>
                        <a:gd name="T14" fmla="*/ 4 w 4"/>
                        <a:gd name="T15" fmla="*/ 1 h 2"/>
                        <a:gd name="T16" fmla="*/ 4 w 4"/>
                        <a:gd name="T17" fmla="*/ 0 h 2"/>
                        <a:gd name="T18" fmla="*/ 3 w 4"/>
                        <a:gd name="T19" fmla="*/ 0 h 2"/>
                        <a:gd name="T20" fmla="*/ 2 w 4"/>
                        <a:gd name="T21" fmla="*/ 0 h 2"/>
                        <a:gd name="T22" fmla="*/ 1 w 4"/>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1" y="0"/>
                          </a:moveTo>
                          <a:lnTo>
                            <a:pt x="0" y="0"/>
                          </a:lnTo>
                          <a:lnTo>
                            <a:pt x="0" y="0"/>
                          </a:lnTo>
                          <a:lnTo>
                            <a:pt x="0" y="0"/>
                          </a:lnTo>
                          <a:lnTo>
                            <a:pt x="0" y="1"/>
                          </a:lnTo>
                          <a:lnTo>
                            <a:pt x="0" y="1"/>
                          </a:lnTo>
                          <a:lnTo>
                            <a:pt x="3" y="2"/>
                          </a:lnTo>
                          <a:lnTo>
                            <a:pt x="4" y="1"/>
                          </a:lnTo>
                          <a:lnTo>
                            <a:pt x="4" y="0"/>
                          </a:lnTo>
                          <a:lnTo>
                            <a:pt x="3" y="0"/>
                          </a:lnTo>
                          <a:lnTo>
                            <a:pt x="2" y="0"/>
                          </a:lnTo>
                          <a:lnTo>
                            <a:pt x="1"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nvGrpSpPr>
                <p:cNvPr id="1455" name="Gruppieren 1454">
                  <a:extLst>
                    <a:ext uri="{FF2B5EF4-FFF2-40B4-BE49-F238E27FC236}">
                      <a16:creationId xmlns:a16="http://schemas.microsoft.com/office/drawing/2014/main" id="{AAEC71E5-D5C2-462C-9EEB-78C712394FF3}"/>
                    </a:ext>
                  </a:extLst>
                </p:cNvPr>
                <p:cNvGrpSpPr/>
                <p:nvPr/>
              </p:nvGrpSpPr>
              <p:grpSpPr>
                <a:xfrm>
                  <a:off x="8248139" y="3942585"/>
                  <a:ext cx="239330" cy="287752"/>
                  <a:chOff x="8248139" y="3942585"/>
                  <a:chExt cx="239330" cy="287752"/>
                </a:xfrm>
                <a:grpFill/>
              </p:grpSpPr>
              <p:sp>
                <p:nvSpPr>
                  <p:cNvPr id="1353" name="Freeform 164">
                    <a:extLst>
                      <a:ext uri="{FF2B5EF4-FFF2-40B4-BE49-F238E27FC236}">
                        <a16:creationId xmlns:a16="http://schemas.microsoft.com/office/drawing/2014/main" id="{9E13890A-85D5-4E41-BFC1-C1DA6A390986}"/>
                      </a:ext>
                    </a:extLst>
                  </p:cNvPr>
                  <p:cNvSpPr>
                    <a:spLocks/>
                  </p:cNvSpPr>
                  <p:nvPr/>
                </p:nvSpPr>
                <p:spPr bwMode="gray">
                  <a:xfrm>
                    <a:off x="8438961" y="4194773"/>
                    <a:ext cx="19407" cy="35564"/>
                  </a:xfrm>
                  <a:custGeom>
                    <a:avLst/>
                    <a:gdLst>
                      <a:gd name="T0" fmla="*/ 2 w 6"/>
                      <a:gd name="T1" fmla="*/ 1 h 11"/>
                      <a:gd name="T2" fmla="*/ 2 w 6"/>
                      <a:gd name="T3" fmla="*/ 0 h 11"/>
                      <a:gd name="T4" fmla="*/ 3 w 6"/>
                      <a:gd name="T5" fmla="*/ 1 h 11"/>
                      <a:gd name="T6" fmla="*/ 4 w 6"/>
                      <a:gd name="T7" fmla="*/ 2 h 11"/>
                      <a:gd name="T8" fmla="*/ 6 w 6"/>
                      <a:gd name="T9" fmla="*/ 3 h 11"/>
                      <a:gd name="T10" fmla="*/ 6 w 6"/>
                      <a:gd name="T11" fmla="*/ 5 h 11"/>
                      <a:gd name="T12" fmla="*/ 5 w 6"/>
                      <a:gd name="T13" fmla="*/ 6 h 11"/>
                      <a:gd name="T14" fmla="*/ 4 w 6"/>
                      <a:gd name="T15" fmla="*/ 7 h 11"/>
                      <a:gd name="T16" fmla="*/ 4 w 6"/>
                      <a:gd name="T17" fmla="*/ 11 h 11"/>
                      <a:gd name="T18" fmla="*/ 3 w 6"/>
                      <a:gd name="T19" fmla="*/ 10 h 11"/>
                      <a:gd name="T20" fmla="*/ 3 w 6"/>
                      <a:gd name="T21" fmla="*/ 6 h 11"/>
                      <a:gd name="T22" fmla="*/ 2 w 6"/>
                      <a:gd name="T23" fmla="*/ 5 h 11"/>
                      <a:gd name="T24" fmla="*/ 2 w 6"/>
                      <a:gd name="T25" fmla="*/ 3 h 11"/>
                      <a:gd name="T26" fmla="*/ 1 w 6"/>
                      <a:gd name="T27" fmla="*/ 3 h 11"/>
                      <a:gd name="T28" fmla="*/ 0 w 6"/>
                      <a:gd name="T29" fmla="*/ 1 h 11"/>
                      <a:gd name="T30" fmla="*/ 0 w 6"/>
                      <a:gd name="T31" fmla="*/ 1 h 11"/>
                      <a:gd name="T32" fmla="*/ 2 w 6"/>
                      <a:gd name="T3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1">
                        <a:moveTo>
                          <a:pt x="2" y="1"/>
                        </a:moveTo>
                        <a:lnTo>
                          <a:pt x="2" y="0"/>
                        </a:lnTo>
                        <a:lnTo>
                          <a:pt x="3" y="1"/>
                        </a:lnTo>
                        <a:lnTo>
                          <a:pt x="4" y="2"/>
                        </a:lnTo>
                        <a:lnTo>
                          <a:pt x="6" y="3"/>
                        </a:lnTo>
                        <a:lnTo>
                          <a:pt x="6" y="5"/>
                        </a:lnTo>
                        <a:lnTo>
                          <a:pt x="5" y="6"/>
                        </a:lnTo>
                        <a:lnTo>
                          <a:pt x="4" y="7"/>
                        </a:lnTo>
                        <a:lnTo>
                          <a:pt x="4" y="11"/>
                        </a:lnTo>
                        <a:lnTo>
                          <a:pt x="3" y="10"/>
                        </a:lnTo>
                        <a:lnTo>
                          <a:pt x="3" y="6"/>
                        </a:lnTo>
                        <a:lnTo>
                          <a:pt x="2" y="5"/>
                        </a:lnTo>
                        <a:lnTo>
                          <a:pt x="2" y="3"/>
                        </a:lnTo>
                        <a:lnTo>
                          <a:pt x="1" y="3"/>
                        </a:lnTo>
                        <a:lnTo>
                          <a:pt x="0" y="1"/>
                        </a:lnTo>
                        <a:lnTo>
                          <a:pt x="0" y="1"/>
                        </a:lnTo>
                        <a:lnTo>
                          <a:pt x="2"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4" name="Freeform 165">
                    <a:extLst>
                      <a:ext uri="{FF2B5EF4-FFF2-40B4-BE49-F238E27FC236}">
                        <a16:creationId xmlns:a16="http://schemas.microsoft.com/office/drawing/2014/main" id="{4E911102-A603-4BF3-9D75-B213F46BC1D0}"/>
                      </a:ext>
                    </a:extLst>
                  </p:cNvPr>
                  <p:cNvSpPr>
                    <a:spLocks/>
                  </p:cNvSpPr>
                  <p:nvPr/>
                </p:nvSpPr>
                <p:spPr bwMode="gray">
                  <a:xfrm>
                    <a:off x="8403385" y="4194773"/>
                    <a:ext cx="38812" cy="29100"/>
                  </a:xfrm>
                  <a:custGeom>
                    <a:avLst/>
                    <a:gdLst>
                      <a:gd name="T0" fmla="*/ 4 w 12"/>
                      <a:gd name="T1" fmla="*/ 0 h 9"/>
                      <a:gd name="T2" fmla="*/ 4 w 12"/>
                      <a:gd name="T3" fmla="*/ 1 h 9"/>
                      <a:gd name="T4" fmla="*/ 5 w 12"/>
                      <a:gd name="T5" fmla="*/ 2 h 9"/>
                      <a:gd name="T6" fmla="*/ 6 w 12"/>
                      <a:gd name="T7" fmla="*/ 2 h 9"/>
                      <a:gd name="T8" fmla="*/ 7 w 12"/>
                      <a:gd name="T9" fmla="*/ 3 h 9"/>
                      <a:gd name="T10" fmla="*/ 7 w 12"/>
                      <a:gd name="T11" fmla="*/ 3 h 9"/>
                      <a:gd name="T12" fmla="*/ 7 w 12"/>
                      <a:gd name="T13" fmla="*/ 3 h 9"/>
                      <a:gd name="T14" fmla="*/ 9 w 12"/>
                      <a:gd name="T15" fmla="*/ 3 h 9"/>
                      <a:gd name="T16" fmla="*/ 9 w 12"/>
                      <a:gd name="T17" fmla="*/ 2 h 9"/>
                      <a:gd name="T18" fmla="*/ 10 w 12"/>
                      <a:gd name="T19" fmla="*/ 2 h 9"/>
                      <a:gd name="T20" fmla="*/ 10 w 12"/>
                      <a:gd name="T21" fmla="*/ 3 h 9"/>
                      <a:gd name="T22" fmla="*/ 11 w 12"/>
                      <a:gd name="T23" fmla="*/ 5 h 9"/>
                      <a:gd name="T24" fmla="*/ 12 w 12"/>
                      <a:gd name="T25" fmla="*/ 8 h 9"/>
                      <a:gd name="T26" fmla="*/ 11 w 12"/>
                      <a:gd name="T27" fmla="*/ 9 h 9"/>
                      <a:gd name="T28" fmla="*/ 9 w 12"/>
                      <a:gd name="T29" fmla="*/ 8 h 9"/>
                      <a:gd name="T30" fmla="*/ 7 w 12"/>
                      <a:gd name="T31" fmla="*/ 9 h 9"/>
                      <a:gd name="T32" fmla="*/ 6 w 12"/>
                      <a:gd name="T33" fmla="*/ 9 h 9"/>
                      <a:gd name="T34" fmla="*/ 4 w 12"/>
                      <a:gd name="T35" fmla="*/ 7 h 9"/>
                      <a:gd name="T36" fmla="*/ 0 w 12"/>
                      <a:gd name="T37" fmla="*/ 6 h 9"/>
                      <a:gd name="T38" fmla="*/ 0 w 12"/>
                      <a:gd name="T39" fmla="*/ 4 h 9"/>
                      <a:gd name="T40" fmla="*/ 1 w 12"/>
                      <a:gd name="T41" fmla="*/ 5 h 9"/>
                      <a:gd name="T42" fmla="*/ 2 w 12"/>
                      <a:gd name="T43" fmla="*/ 3 h 9"/>
                      <a:gd name="T44" fmla="*/ 1 w 12"/>
                      <a:gd name="T45" fmla="*/ 3 h 9"/>
                      <a:gd name="T46" fmla="*/ 0 w 12"/>
                      <a:gd name="T47" fmla="*/ 2 h 9"/>
                      <a:gd name="T48" fmla="*/ 1 w 12"/>
                      <a:gd name="T49" fmla="*/ 1 h 9"/>
                      <a:gd name="T50" fmla="*/ 3 w 12"/>
                      <a:gd name="T51" fmla="*/ 1 h 9"/>
                      <a:gd name="T52" fmla="*/ 4 w 12"/>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9">
                        <a:moveTo>
                          <a:pt x="4" y="0"/>
                        </a:moveTo>
                        <a:lnTo>
                          <a:pt x="4" y="1"/>
                        </a:lnTo>
                        <a:lnTo>
                          <a:pt x="5" y="2"/>
                        </a:lnTo>
                        <a:lnTo>
                          <a:pt x="6" y="2"/>
                        </a:lnTo>
                        <a:lnTo>
                          <a:pt x="7" y="3"/>
                        </a:lnTo>
                        <a:lnTo>
                          <a:pt x="7" y="3"/>
                        </a:lnTo>
                        <a:lnTo>
                          <a:pt x="7" y="3"/>
                        </a:lnTo>
                        <a:lnTo>
                          <a:pt x="9" y="3"/>
                        </a:lnTo>
                        <a:lnTo>
                          <a:pt x="9" y="2"/>
                        </a:lnTo>
                        <a:lnTo>
                          <a:pt x="10" y="2"/>
                        </a:lnTo>
                        <a:lnTo>
                          <a:pt x="10" y="3"/>
                        </a:lnTo>
                        <a:lnTo>
                          <a:pt x="11" y="5"/>
                        </a:lnTo>
                        <a:lnTo>
                          <a:pt x="12" y="8"/>
                        </a:lnTo>
                        <a:lnTo>
                          <a:pt x="11" y="9"/>
                        </a:lnTo>
                        <a:lnTo>
                          <a:pt x="9" y="8"/>
                        </a:lnTo>
                        <a:lnTo>
                          <a:pt x="7" y="9"/>
                        </a:lnTo>
                        <a:lnTo>
                          <a:pt x="6" y="9"/>
                        </a:lnTo>
                        <a:lnTo>
                          <a:pt x="4" y="7"/>
                        </a:lnTo>
                        <a:lnTo>
                          <a:pt x="0" y="6"/>
                        </a:lnTo>
                        <a:lnTo>
                          <a:pt x="0" y="4"/>
                        </a:lnTo>
                        <a:lnTo>
                          <a:pt x="1" y="5"/>
                        </a:lnTo>
                        <a:lnTo>
                          <a:pt x="2" y="3"/>
                        </a:lnTo>
                        <a:lnTo>
                          <a:pt x="1" y="3"/>
                        </a:lnTo>
                        <a:lnTo>
                          <a:pt x="0" y="2"/>
                        </a:lnTo>
                        <a:lnTo>
                          <a:pt x="1" y="1"/>
                        </a:lnTo>
                        <a:lnTo>
                          <a:pt x="3" y="1"/>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5" name="Freeform 166">
                    <a:extLst>
                      <a:ext uri="{FF2B5EF4-FFF2-40B4-BE49-F238E27FC236}">
                        <a16:creationId xmlns:a16="http://schemas.microsoft.com/office/drawing/2014/main" id="{E4AD8B41-35DE-40BF-ABFA-0C428807E528}"/>
                      </a:ext>
                    </a:extLst>
                  </p:cNvPr>
                  <p:cNvSpPr>
                    <a:spLocks/>
                  </p:cNvSpPr>
                  <p:nvPr/>
                </p:nvSpPr>
                <p:spPr bwMode="gray">
                  <a:xfrm>
                    <a:off x="8335464" y="4136575"/>
                    <a:ext cx="58216" cy="51730"/>
                  </a:xfrm>
                  <a:custGeom>
                    <a:avLst/>
                    <a:gdLst>
                      <a:gd name="T0" fmla="*/ 5 w 18"/>
                      <a:gd name="T1" fmla="*/ 2 h 16"/>
                      <a:gd name="T2" fmla="*/ 6 w 18"/>
                      <a:gd name="T3" fmla="*/ 2 h 16"/>
                      <a:gd name="T4" fmla="*/ 10 w 18"/>
                      <a:gd name="T5" fmla="*/ 1 h 16"/>
                      <a:gd name="T6" fmla="*/ 12 w 18"/>
                      <a:gd name="T7" fmla="*/ 3 h 16"/>
                      <a:gd name="T8" fmla="*/ 13 w 18"/>
                      <a:gd name="T9" fmla="*/ 2 h 16"/>
                      <a:gd name="T10" fmla="*/ 13 w 18"/>
                      <a:gd name="T11" fmla="*/ 0 h 16"/>
                      <a:gd name="T12" fmla="*/ 14 w 18"/>
                      <a:gd name="T13" fmla="*/ 0 h 16"/>
                      <a:gd name="T14" fmla="*/ 16 w 18"/>
                      <a:gd name="T15" fmla="*/ 4 h 16"/>
                      <a:gd name="T16" fmla="*/ 16 w 18"/>
                      <a:gd name="T17" fmla="*/ 6 h 16"/>
                      <a:gd name="T18" fmla="*/ 17 w 18"/>
                      <a:gd name="T19" fmla="*/ 8 h 16"/>
                      <a:gd name="T20" fmla="*/ 17 w 18"/>
                      <a:gd name="T21" fmla="*/ 8 h 16"/>
                      <a:gd name="T22" fmla="*/ 18 w 18"/>
                      <a:gd name="T23" fmla="*/ 9 h 16"/>
                      <a:gd name="T24" fmla="*/ 18 w 18"/>
                      <a:gd name="T25" fmla="*/ 10 h 16"/>
                      <a:gd name="T26" fmla="*/ 17 w 18"/>
                      <a:gd name="T27" fmla="*/ 10 h 16"/>
                      <a:gd name="T28" fmla="*/ 17 w 18"/>
                      <a:gd name="T29" fmla="*/ 12 h 16"/>
                      <a:gd name="T30" fmla="*/ 17 w 18"/>
                      <a:gd name="T31" fmla="*/ 15 h 16"/>
                      <a:gd name="T32" fmla="*/ 14 w 18"/>
                      <a:gd name="T33" fmla="*/ 15 h 16"/>
                      <a:gd name="T34" fmla="*/ 13 w 18"/>
                      <a:gd name="T35" fmla="*/ 16 h 16"/>
                      <a:gd name="T36" fmla="*/ 12 w 18"/>
                      <a:gd name="T37" fmla="*/ 16 h 16"/>
                      <a:gd name="T38" fmla="*/ 9 w 18"/>
                      <a:gd name="T39" fmla="*/ 15 h 16"/>
                      <a:gd name="T40" fmla="*/ 6 w 18"/>
                      <a:gd name="T41" fmla="*/ 15 h 16"/>
                      <a:gd name="T42" fmla="*/ 6 w 18"/>
                      <a:gd name="T43" fmla="*/ 14 h 16"/>
                      <a:gd name="T44" fmla="*/ 8 w 18"/>
                      <a:gd name="T45" fmla="*/ 13 h 16"/>
                      <a:gd name="T46" fmla="*/ 6 w 18"/>
                      <a:gd name="T47" fmla="*/ 13 h 16"/>
                      <a:gd name="T48" fmla="*/ 3 w 18"/>
                      <a:gd name="T49" fmla="*/ 11 h 16"/>
                      <a:gd name="T50" fmla="*/ 2 w 18"/>
                      <a:gd name="T51" fmla="*/ 10 h 16"/>
                      <a:gd name="T52" fmla="*/ 1 w 18"/>
                      <a:gd name="T53" fmla="*/ 8 h 16"/>
                      <a:gd name="T54" fmla="*/ 2 w 18"/>
                      <a:gd name="T55" fmla="*/ 7 h 16"/>
                      <a:gd name="T56" fmla="*/ 1 w 18"/>
                      <a:gd name="T57" fmla="*/ 6 h 16"/>
                      <a:gd name="T58" fmla="*/ 1 w 18"/>
                      <a:gd name="T59" fmla="*/ 6 h 16"/>
                      <a:gd name="T60" fmla="*/ 1 w 18"/>
                      <a:gd name="T61" fmla="*/ 5 h 16"/>
                      <a:gd name="T62" fmla="*/ 0 w 18"/>
                      <a:gd name="T63" fmla="*/ 4 h 16"/>
                      <a:gd name="T64" fmla="*/ 0 w 18"/>
                      <a:gd name="T65" fmla="*/ 3 h 16"/>
                      <a:gd name="T66" fmla="*/ 2 w 18"/>
                      <a:gd name="T67" fmla="*/ 3 h 16"/>
                      <a:gd name="T68" fmla="*/ 3 w 18"/>
                      <a:gd name="T69" fmla="*/ 3 h 16"/>
                      <a:gd name="T70" fmla="*/ 5 w 18"/>
                      <a:gd name="T7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16">
                        <a:moveTo>
                          <a:pt x="5" y="2"/>
                        </a:moveTo>
                        <a:lnTo>
                          <a:pt x="6" y="2"/>
                        </a:lnTo>
                        <a:lnTo>
                          <a:pt x="10" y="1"/>
                        </a:lnTo>
                        <a:lnTo>
                          <a:pt x="12" y="3"/>
                        </a:lnTo>
                        <a:lnTo>
                          <a:pt x="13" y="2"/>
                        </a:lnTo>
                        <a:lnTo>
                          <a:pt x="13" y="0"/>
                        </a:lnTo>
                        <a:lnTo>
                          <a:pt x="14" y="0"/>
                        </a:lnTo>
                        <a:lnTo>
                          <a:pt x="16" y="4"/>
                        </a:lnTo>
                        <a:lnTo>
                          <a:pt x="16" y="6"/>
                        </a:lnTo>
                        <a:lnTo>
                          <a:pt x="17" y="8"/>
                        </a:lnTo>
                        <a:lnTo>
                          <a:pt x="17" y="8"/>
                        </a:lnTo>
                        <a:lnTo>
                          <a:pt x="18" y="9"/>
                        </a:lnTo>
                        <a:lnTo>
                          <a:pt x="18" y="10"/>
                        </a:lnTo>
                        <a:lnTo>
                          <a:pt x="17" y="10"/>
                        </a:lnTo>
                        <a:lnTo>
                          <a:pt x="17" y="12"/>
                        </a:lnTo>
                        <a:lnTo>
                          <a:pt x="17" y="15"/>
                        </a:lnTo>
                        <a:lnTo>
                          <a:pt x="14" y="15"/>
                        </a:lnTo>
                        <a:lnTo>
                          <a:pt x="13" y="16"/>
                        </a:lnTo>
                        <a:lnTo>
                          <a:pt x="12" y="16"/>
                        </a:lnTo>
                        <a:lnTo>
                          <a:pt x="9" y="15"/>
                        </a:lnTo>
                        <a:lnTo>
                          <a:pt x="6" y="15"/>
                        </a:lnTo>
                        <a:lnTo>
                          <a:pt x="6" y="14"/>
                        </a:lnTo>
                        <a:lnTo>
                          <a:pt x="8" y="13"/>
                        </a:lnTo>
                        <a:lnTo>
                          <a:pt x="6" y="13"/>
                        </a:lnTo>
                        <a:lnTo>
                          <a:pt x="3" y="11"/>
                        </a:lnTo>
                        <a:lnTo>
                          <a:pt x="2" y="10"/>
                        </a:lnTo>
                        <a:lnTo>
                          <a:pt x="1" y="8"/>
                        </a:lnTo>
                        <a:lnTo>
                          <a:pt x="2" y="7"/>
                        </a:lnTo>
                        <a:lnTo>
                          <a:pt x="1" y="6"/>
                        </a:lnTo>
                        <a:lnTo>
                          <a:pt x="1" y="6"/>
                        </a:lnTo>
                        <a:lnTo>
                          <a:pt x="1" y="5"/>
                        </a:lnTo>
                        <a:lnTo>
                          <a:pt x="0" y="4"/>
                        </a:lnTo>
                        <a:lnTo>
                          <a:pt x="0" y="3"/>
                        </a:lnTo>
                        <a:lnTo>
                          <a:pt x="2" y="3"/>
                        </a:lnTo>
                        <a:lnTo>
                          <a:pt x="3" y="3"/>
                        </a:lnTo>
                        <a:lnTo>
                          <a:pt x="5"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6" name="Freeform 167">
                    <a:extLst>
                      <a:ext uri="{FF2B5EF4-FFF2-40B4-BE49-F238E27FC236}">
                        <a16:creationId xmlns:a16="http://schemas.microsoft.com/office/drawing/2014/main" id="{937C258F-E9A3-44EE-89B5-9681BFBD1256}"/>
                      </a:ext>
                    </a:extLst>
                  </p:cNvPr>
                  <p:cNvSpPr>
                    <a:spLocks/>
                  </p:cNvSpPr>
                  <p:nvPr/>
                </p:nvSpPr>
                <p:spPr bwMode="gray">
                  <a:xfrm>
                    <a:off x="8383978" y="4175372"/>
                    <a:ext cx="16169" cy="42031"/>
                  </a:xfrm>
                  <a:custGeom>
                    <a:avLst/>
                    <a:gdLst>
                      <a:gd name="T0" fmla="*/ 3 w 5"/>
                      <a:gd name="T1" fmla="*/ 4 h 13"/>
                      <a:gd name="T2" fmla="*/ 3 w 5"/>
                      <a:gd name="T3" fmla="*/ 2 h 13"/>
                      <a:gd name="T4" fmla="*/ 4 w 5"/>
                      <a:gd name="T5" fmla="*/ 0 h 13"/>
                      <a:gd name="T6" fmla="*/ 4 w 5"/>
                      <a:gd name="T7" fmla="*/ 0 h 13"/>
                      <a:gd name="T8" fmla="*/ 5 w 5"/>
                      <a:gd name="T9" fmla="*/ 5 h 13"/>
                      <a:gd name="T10" fmla="*/ 3 w 5"/>
                      <a:gd name="T11" fmla="*/ 8 h 13"/>
                      <a:gd name="T12" fmla="*/ 3 w 5"/>
                      <a:gd name="T13" fmla="*/ 9 h 13"/>
                      <a:gd name="T14" fmla="*/ 2 w 5"/>
                      <a:gd name="T15" fmla="*/ 10 h 13"/>
                      <a:gd name="T16" fmla="*/ 2 w 5"/>
                      <a:gd name="T17" fmla="*/ 12 h 13"/>
                      <a:gd name="T18" fmla="*/ 1 w 5"/>
                      <a:gd name="T19" fmla="*/ 13 h 13"/>
                      <a:gd name="T20" fmla="*/ 1 w 5"/>
                      <a:gd name="T21" fmla="*/ 11 h 13"/>
                      <a:gd name="T22" fmla="*/ 0 w 5"/>
                      <a:gd name="T23" fmla="*/ 9 h 13"/>
                      <a:gd name="T24" fmla="*/ 0 w 5"/>
                      <a:gd name="T25" fmla="*/ 8 h 13"/>
                      <a:gd name="T26" fmla="*/ 1 w 5"/>
                      <a:gd name="T27" fmla="*/ 6 h 13"/>
                      <a:gd name="T28" fmla="*/ 2 w 5"/>
                      <a:gd name="T29" fmla="*/ 4 h 13"/>
                      <a:gd name="T30" fmla="*/ 3 w 5"/>
                      <a:gd name="T3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3">
                        <a:moveTo>
                          <a:pt x="3" y="4"/>
                        </a:moveTo>
                        <a:lnTo>
                          <a:pt x="3" y="2"/>
                        </a:lnTo>
                        <a:lnTo>
                          <a:pt x="4" y="0"/>
                        </a:lnTo>
                        <a:lnTo>
                          <a:pt x="4" y="0"/>
                        </a:lnTo>
                        <a:lnTo>
                          <a:pt x="5" y="5"/>
                        </a:lnTo>
                        <a:lnTo>
                          <a:pt x="3" y="8"/>
                        </a:lnTo>
                        <a:lnTo>
                          <a:pt x="3" y="9"/>
                        </a:lnTo>
                        <a:lnTo>
                          <a:pt x="2" y="10"/>
                        </a:lnTo>
                        <a:lnTo>
                          <a:pt x="2" y="12"/>
                        </a:lnTo>
                        <a:lnTo>
                          <a:pt x="1" y="13"/>
                        </a:lnTo>
                        <a:lnTo>
                          <a:pt x="1" y="11"/>
                        </a:lnTo>
                        <a:lnTo>
                          <a:pt x="0" y="9"/>
                        </a:lnTo>
                        <a:lnTo>
                          <a:pt x="0" y="8"/>
                        </a:lnTo>
                        <a:lnTo>
                          <a:pt x="1" y="6"/>
                        </a:lnTo>
                        <a:lnTo>
                          <a:pt x="2" y="4"/>
                        </a:lnTo>
                        <a:lnTo>
                          <a:pt x="3"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7" name="Freeform 168">
                    <a:extLst>
                      <a:ext uri="{FF2B5EF4-FFF2-40B4-BE49-F238E27FC236}">
                        <a16:creationId xmlns:a16="http://schemas.microsoft.com/office/drawing/2014/main" id="{FAE5A253-F97C-4E28-83CA-084FF322C51E}"/>
                      </a:ext>
                    </a:extLst>
                  </p:cNvPr>
                  <p:cNvSpPr>
                    <a:spLocks/>
                  </p:cNvSpPr>
                  <p:nvPr/>
                </p:nvSpPr>
                <p:spPr bwMode="gray">
                  <a:xfrm>
                    <a:off x="8396913" y="4088077"/>
                    <a:ext cx="90556" cy="103463"/>
                  </a:xfrm>
                  <a:custGeom>
                    <a:avLst/>
                    <a:gdLst>
                      <a:gd name="T0" fmla="*/ 10 w 28"/>
                      <a:gd name="T1" fmla="*/ 5 h 32"/>
                      <a:gd name="T2" fmla="*/ 14 w 28"/>
                      <a:gd name="T3" fmla="*/ 6 h 32"/>
                      <a:gd name="T4" fmla="*/ 13 w 28"/>
                      <a:gd name="T5" fmla="*/ 9 h 32"/>
                      <a:gd name="T6" fmla="*/ 13 w 28"/>
                      <a:gd name="T7" fmla="*/ 10 h 32"/>
                      <a:gd name="T8" fmla="*/ 13 w 28"/>
                      <a:gd name="T9" fmla="*/ 12 h 32"/>
                      <a:gd name="T10" fmla="*/ 15 w 28"/>
                      <a:gd name="T11" fmla="*/ 12 h 32"/>
                      <a:gd name="T12" fmla="*/ 16 w 28"/>
                      <a:gd name="T13" fmla="*/ 9 h 32"/>
                      <a:gd name="T14" fmla="*/ 16 w 28"/>
                      <a:gd name="T15" fmla="*/ 8 h 32"/>
                      <a:gd name="T16" fmla="*/ 16 w 28"/>
                      <a:gd name="T17" fmla="*/ 7 h 32"/>
                      <a:gd name="T18" fmla="*/ 18 w 28"/>
                      <a:gd name="T19" fmla="*/ 12 h 32"/>
                      <a:gd name="T20" fmla="*/ 17 w 28"/>
                      <a:gd name="T21" fmla="*/ 13 h 32"/>
                      <a:gd name="T22" fmla="*/ 17 w 28"/>
                      <a:gd name="T23" fmla="*/ 13 h 32"/>
                      <a:gd name="T24" fmla="*/ 19 w 28"/>
                      <a:gd name="T25" fmla="*/ 6 h 32"/>
                      <a:gd name="T26" fmla="*/ 16 w 28"/>
                      <a:gd name="T27" fmla="*/ 5 h 32"/>
                      <a:gd name="T28" fmla="*/ 18 w 28"/>
                      <a:gd name="T29" fmla="*/ 2 h 32"/>
                      <a:gd name="T30" fmla="*/ 21 w 28"/>
                      <a:gd name="T31" fmla="*/ 1 h 32"/>
                      <a:gd name="T32" fmla="*/ 25 w 28"/>
                      <a:gd name="T33" fmla="*/ 2 h 32"/>
                      <a:gd name="T34" fmla="*/ 26 w 28"/>
                      <a:gd name="T35" fmla="*/ 6 h 32"/>
                      <a:gd name="T36" fmla="*/ 27 w 28"/>
                      <a:gd name="T37" fmla="*/ 9 h 32"/>
                      <a:gd name="T38" fmla="*/ 27 w 28"/>
                      <a:gd name="T39" fmla="*/ 11 h 32"/>
                      <a:gd name="T40" fmla="*/ 26 w 28"/>
                      <a:gd name="T41" fmla="*/ 14 h 32"/>
                      <a:gd name="T42" fmla="*/ 24 w 28"/>
                      <a:gd name="T43" fmla="*/ 15 h 32"/>
                      <a:gd name="T44" fmla="*/ 21 w 28"/>
                      <a:gd name="T45" fmla="*/ 18 h 32"/>
                      <a:gd name="T46" fmla="*/ 23 w 28"/>
                      <a:gd name="T47" fmla="*/ 21 h 32"/>
                      <a:gd name="T48" fmla="*/ 24 w 28"/>
                      <a:gd name="T49" fmla="*/ 25 h 32"/>
                      <a:gd name="T50" fmla="*/ 20 w 28"/>
                      <a:gd name="T51" fmla="*/ 27 h 32"/>
                      <a:gd name="T52" fmla="*/ 20 w 28"/>
                      <a:gd name="T53" fmla="*/ 29 h 32"/>
                      <a:gd name="T54" fmla="*/ 20 w 28"/>
                      <a:gd name="T55" fmla="*/ 30 h 32"/>
                      <a:gd name="T56" fmla="*/ 20 w 28"/>
                      <a:gd name="T57" fmla="*/ 32 h 32"/>
                      <a:gd name="T58" fmla="*/ 17 w 28"/>
                      <a:gd name="T59" fmla="*/ 32 h 32"/>
                      <a:gd name="T60" fmla="*/ 12 w 28"/>
                      <a:gd name="T61" fmla="*/ 30 h 32"/>
                      <a:gd name="T62" fmla="*/ 13 w 28"/>
                      <a:gd name="T63" fmla="*/ 30 h 32"/>
                      <a:gd name="T64" fmla="*/ 13 w 28"/>
                      <a:gd name="T65" fmla="*/ 29 h 32"/>
                      <a:gd name="T66" fmla="*/ 9 w 28"/>
                      <a:gd name="T67" fmla="*/ 26 h 32"/>
                      <a:gd name="T68" fmla="*/ 6 w 28"/>
                      <a:gd name="T69" fmla="*/ 24 h 32"/>
                      <a:gd name="T70" fmla="*/ 4 w 28"/>
                      <a:gd name="T71" fmla="*/ 23 h 32"/>
                      <a:gd name="T72" fmla="*/ 4 w 28"/>
                      <a:gd name="T73" fmla="*/ 22 h 32"/>
                      <a:gd name="T74" fmla="*/ 4 w 28"/>
                      <a:gd name="T75" fmla="*/ 15 h 32"/>
                      <a:gd name="T76" fmla="*/ 2 w 28"/>
                      <a:gd name="T77" fmla="*/ 14 h 32"/>
                      <a:gd name="T78" fmla="*/ 2 w 28"/>
                      <a:gd name="T79" fmla="*/ 13 h 32"/>
                      <a:gd name="T80" fmla="*/ 0 w 28"/>
                      <a:gd name="T81" fmla="*/ 12 h 32"/>
                      <a:gd name="T82" fmla="*/ 6 w 28"/>
                      <a:gd name="T83" fmla="*/ 12 h 32"/>
                      <a:gd name="T84" fmla="*/ 8 w 28"/>
                      <a:gd name="T85" fmla="*/ 9 h 32"/>
                      <a:gd name="T86" fmla="*/ 10 w 28"/>
                      <a:gd name="T87" fmla="*/ 8 h 32"/>
                      <a:gd name="T88" fmla="*/ 8 w 28"/>
                      <a:gd name="T89"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32">
                        <a:moveTo>
                          <a:pt x="8" y="5"/>
                        </a:moveTo>
                        <a:lnTo>
                          <a:pt x="10" y="5"/>
                        </a:lnTo>
                        <a:lnTo>
                          <a:pt x="14" y="5"/>
                        </a:lnTo>
                        <a:lnTo>
                          <a:pt x="14" y="6"/>
                        </a:lnTo>
                        <a:lnTo>
                          <a:pt x="13" y="7"/>
                        </a:lnTo>
                        <a:lnTo>
                          <a:pt x="13" y="9"/>
                        </a:lnTo>
                        <a:lnTo>
                          <a:pt x="12" y="10"/>
                        </a:lnTo>
                        <a:lnTo>
                          <a:pt x="13" y="10"/>
                        </a:lnTo>
                        <a:lnTo>
                          <a:pt x="13" y="10"/>
                        </a:lnTo>
                        <a:lnTo>
                          <a:pt x="13" y="12"/>
                        </a:lnTo>
                        <a:lnTo>
                          <a:pt x="14" y="13"/>
                        </a:lnTo>
                        <a:lnTo>
                          <a:pt x="15" y="12"/>
                        </a:lnTo>
                        <a:lnTo>
                          <a:pt x="16" y="10"/>
                        </a:lnTo>
                        <a:lnTo>
                          <a:pt x="16" y="9"/>
                        </a:lnTo>
                        <a:lnTo>
                          <a:pt x="16" y="8"/>
                        </a:lnTo>
                        <a:lnTo>
                          <a:pt x="16" y="8"/>
                        </a:lnTo>
                        <a:lnTo>
                          <a:pt x="16" y="7"/>
                        </a:lnTo>
                        <a:lnTo>
                          <a:pt x="16" y="7"/>
                        </a:lnTo>
                        <a:lnTo>
                          <a:pt x="18" y="10"/>
                        </a:lnTo>
                        <a:lnTo>
                          <a:pt x="18" y="12"/>
                        </a:lnTo>
                        <a:lnTo>
                          <a:pt x="17" y="12"/>
                        </a:lnTo>
                        <a:lnTo>
                          <a:pt x="17" y="13"/>
                        </a:lnTo>
                        <a:lnTo>
                          <a:pt x="17" y="13"/>
                        </a:lnTo>
                        <a:lnTo>
                          <a:pt x="17" y="13"/>
                        </a:lnTo>
                        <a:lnTo>
                          <a:pt x="18" y="13"/>
                        </a:lnTo>
                        <a:lnTo>
                          <a:pt x="19" y="6"/>
                        </a:lnTo>
                        <a:lnTo>
                          <a:pt x="18" y="6"/>
                        </a:lnTo>
                        <a:lnTo>
                          <a:pt x="16" y="5"/>
                        </a:lnTo>
                        <a:lnTo>
                          <a:pt x="16" y="4"/>
                        </a:lnTo>
                        <a:lnTo>
                          <a:pt x="18" y="2"/>
                        </a:lnTo>
                        <a:lnTo>
                          <a:pt x="21" y="1"/>
                        </a:lnTo>
                        <a:lnTo>
                          <a:pt x="21" y="1"/>
                        </a:lnTo>
                        <a:lnTo>
                          <a:pt x="23" y="0"/>
                        </a:lnTo>
                        <a:lnTo>
                          <a:pt x="25" y="2"/>
                        </a:lnTo>
                        <a:lnTo>
                          <a:pt x="26" y="6"/>
                        </a:lnTo>
                        <a:lnTo>
                          <a:pt x="26" y="6"/>
                        </a:lnTo>
                        <a:lnTo>
                          <a:pt x="26" y="8"/>
                        </a:lnTo>
                        <a:lnTo>
                          <a:pt x="27" y="9"/>
                        </a:lnTo>
                        <a:lnTo>
                          <a:pt x="28" y="9"/>
                        </a:lnTo>
                        <a:lnTo>
                          <a:pt x="27" y="11"/>
                        </a:lnTo>
                        <a:lnTo>
                          <a:pt x="28" y="14"/>
                        </a:lnTo>
                        <a:lnTo>
                          <a:pt x="26" y="14"/>
                        </a:lnTo>
                        <a:lnTo>
                          <a:pt x="25" y="15"/>
                        </a:lnTo>
                        <a:lnTo>
                          <a:pt x="24" y="15"/>
                        </a:lnTo>
                        <a:lnTo>
                          <a:pt x="22" y="17"/>
                        </a:lnTo>
                        <a:lnTo>
                          <a:pt x="21" y="18"/>
                        </a:lnTo>
                        <a:lnTo>
                          <a:pt x="21" y="20"/>
                        </a:lnTo>
                        <a:lnTo>
                          <a:pt x="23" y="21"/>
                        </a:lnTo>
                        <a:lnTo>
                          <a:pt x="25" y="22"/>
                        </a:lnTo>
                        <a:lnTo>
                          <a:pt x="24" y="25"/>
                        </a:lnTo>
                        <a:lnTo>
                          <a:pt x="20" y="26"/>
                        </a:lnTo>
                        <a:lnTo>
                          <a:pt x="20" y="27"/>
                        </a:lnTo>
                        <a:lnTo>
                          <a:pt x="20" y="29"/>
                        </a:lnTo>
                        <a:lnTo>
                          <a:pt x="20" y="29"/>
                        </a:lnTo>
                        <a:lnTo>
                          <a:pt x="20" y="30"/>
                        </a:lnTo>
                        <a:lnTo>
                          <a:pt x="20" y="30"/>
                        </a:lnTo>
                        <a:lnTo>
                          <a:pt x="20" y="30"/>
                        </a:lnTo>
                        <a:lnTo>
                          <a:pt x="20" y="32"/>
                        </a:lnTo>
                        <a:lnTo>
                          <a:pt x="18" y="32"/>
                        </a:lnTo>
                        <a:lnTo>
                          <a:pt x="17" y="32"/>
                        </a:lnTo>
                        <a:lnTo>
                          <a:pt x="13" y="31"/>
                        </a:lnTo>
                        <a:lnTo>
                          <a:pt x="12" y="30"/>
                        </a:lnTo>
                        <a:lnTo>
                          <a:pt x="12" y="30"/>
                        </a:lnTo>
                        <a:lnTo>
                          <a:pt x="13" y="30"/>
                        </a:lnTo>
                        <a:lnTo>
                          <a:pt x="13" y="29"/>
                        </a:lnTo>
                        <a:lnTo>
                          <a:pt x="13" y="29"/>
                        </a:lnTo>
                        <a:lnTo>
                          <a:pt x="13" y="27"/>
                        </a:lnTo>
                        <a:lnTo>
                          <a:pt x="9" y="26"/>
                        </a:lnTo>
                        <a:lnTo>
                          <a:pt x="6" y="27"/>
                        </a:lnTo>
                        <a:lnTo>
                          <a:pt x="6" y="24"/>
                        </a:lnTo>
                        <a:lnTo>
                          <a:pt x="4" y="23"/>
                        </a:lnTo>
                        <a:lnTo>
                          <a:pt x="4" y="23"/>
                        </a:lnTo>
                        <a:lnTo>
                          <a:pt x="4" y="22"/>
                        </a:lnTo>
                        <a:lnTo>
                          <a:pt x="4" y="22"/>
                        </a:lnTo>
                        <a:lnTo>
                          <a:pt x="4" y="21"/>
                        </a:lnTo>
                        <a:lnTo>
                          <a:pt x="4" y="15"/>
                        </a:lnTo>
                        <a:lnTo>
                          <a:pt x="4" y="14"/>
                        </a:lnTo>
                        <a:lnTo>
                          <a:pt x="2" y="14"/>
                        </a:lnTo>
                        <a:lnTo>
                          <a:pt x="1" y="14"/>
                        </a:lnTo>
                        <a:lnTo>
                          <a:pt x="2" y="13"/>
                        </a:lnTo>
                        <a:lnTo>
                          <a:pt x="0" y="13"/>
                        </a:lnTo>
                        <a:lnTo>
                          <a:pt x="0" y="12"/>
                        </a:lnTo>
                        <a:lnTo>
                          <a:pt x="2" y="12"/>
                        </a:lnTo>
                        <a:lnTo>
                          <a:pt x="6" y="12"/>
                        </a:lnTo>
                        <a:lnTo>
                          <a:pt x="7" y="11"/>
                        </a:lnTo>
                        <a:lnTo>
                          <a:pt x="8" y="9"/>
                        </a:lnTo>
                        <a:lnTo>
                          <a:pt x="9" y="9"/>
                        </a:lnTo>
                        <a:lnTo>
                          <a:pt x="10" y="8"/>
                        </a:lnTo>
                        <a:lnTo>
                          <a:pt x="10" y="6"/>
                        </a:lnTo>
                        <a:lnTo>
                          <a:pt x="8"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8" name="Freeform 169">
                    <a:extLst>
                      <a:ext uri="{FF2B5EF4-FFF2-40B4-BE49-F238E27FC236}">
                        <a16:creationId xmlns:a16="http://schemas.microsoft.com/office/drawing/2014/main" id="{2A4089EB-5A84-464E-BA7D-9BD03E084919}"/>
                      </a:ext>
                    </a:extLst>
                  </p:cNvPr>
                  <p:cNvSpPr>
                    <a:spLocks/>
                  </p:cNvSpPr>
                  <p:nvPr/>
                </p:nvSpPr>
                <p:spPr bwMode="gray">
                  <a:xfrm>
                    <a:off x="8248139" y="3942585"/>
                    <a:ext cx="142305" cy="261887"/>
                  </a:xfrm>
                  <a:custGeom>
                    <a:avLst/>
                    <a:gdLst>
                      <a:gd name="T0" fmla="*/ 13 w 44"/>
                      <a:gd name="T1" fmla="*/ 80 h 81"/>
                      <a:gd name="T2" fmla="*/ 22 w 44"/>
                      <a:gd name="T3" fmla="*/ 80 h 81"/>
                      <a:gd name="T4" fmla="*/ 23 w 44"/>
                      <a:gd name="T5" fmla="*/ 80 h 81"/>
                      <a:gd name="T6" fmla="*/ 24 w 44"/>
                      <a:gd name="T7" fmla="*/ 80 h 81"/>
                      <a:gd name="T8" fmla="*/ 26 w 44"/>
                      <a:gd name="T9" fmla="*/ 79 h 81"/>
                      <a:gd name="T10" fmla="*/ 24 w 44"/>
                      <a:gd name="T11" fmla="*/ 77 h 81"/>
                      <a:gd name="T12" fmla="*/ 22 w 44"/>
                      <a:gd name="T13" fmla="*/ 75 h 81"/>
                      <a:gd name="T14" fmla="*/ 24 w 44"/>
                      <a:gd name="T15" fmla="*/ 71 h 81"/>
                      <a:gd name="T16" fmla="*/ 24 w 44"/>
                      <a:gd name="T17" fmla="*/ 70 h 81"/>
                      <a:gd name="T18" fmla="*/ 24 w 44"/>
                      <a:gd name="T19" fmla="*/ 64 h 81"/>
                      <a:gd name="T20" fmla="*/ 26 w 44"/>
                      <a:gd name="T21" fmla="*/ 60 h 81"/>
                      <a:gd name="T22" fmla="*/ 24 w 44"/>
                      <a:gd name="T23" fmla="*/ 57 h 81"/>
                      <a:gd name="T24" fmla="*/ 29 w 44"/>
                      <a:gd name="T25" fmla="*/ 57 h 81"/>
                      <a:gd name="T26" fmla="*/ 28 w 44"/>
                      <a:gd name="T27" fmla="*/ 53 h 81"/>
                      <a:gd name="T28" fmla="*/ 33 w 44"/>
                      <a:gd name="T29" fmla="*/ 53 h 81"/>
                      <a:gd name="T30" fmla="*/ 34 w 44"/>
                      <a:gd name="T31" fmla="*/ 47 h 81"/>
                      <a:gd name="T32" fmla="*/ 37 w 44"/>
                      <a:gd name="T33" fmla="*/ 43 h 81"/>
                      <a:gd name="T34" fmla="*/ 38 w 44"/>
                      <a:gd name="T35" fmla="*/ 46 h 81"/>
                      <a:gd name="T36" fmla="*/ 40 w 44"/>
                      <a:gd name="T37" fmla="*/ 45 h 81"/>
                      <a:gd name="T38" fmla="*/ 44 w 44"/>
                      <a:gd name="T39" fmla="*/ 38 h 81"/>
                      <a:gd name="T40" fmla="*/ 42 w 44"/>
                      <a:gd name="T41" fmla="*/ 35 h 81"/>
                      <a:gd name="T42" fmla="*/ 37 w 44"/>
                      <a:gd name="T43" fmla="*/ 36 h 81"/>
                      <a:gd name="T44" fmla="*/ 35 w 44"/>
                      <a:gd name="T45" fmla="*/ 34 h 81"/>
                      <a:gd name="T46" fmla="*/ 32 w 44"/>
                      <a:gd name="T47" fmla="*/ 35 h 81"/>
                      <a:gd name="T48" fmla="*/ 35 w 44"/>
                      <a:gd name="T49" fmla="*/ 31 h 81"/>
                      <a:gd name="T50" fmla="*/ 31 w 44"/>
                      <a:gd name="T51" fmla="*/ 32 h 81"/>
                      <a:gd name="T52" fmla="*/ 33 w 44"/>
                      <a:gd name="T53" fmla="*/ 29 h 81"/>
                      <a:gd name="T54" fmla="*/ 34 w 44"/>
                      <a:gd name="T55" fmla="*/ 27 h 81"/>
                      <a:gd name="T56" fmla="*/ 35 w 44"/>
                      <a:gd name="T57" fmla="*/ 19 h 81"/>
                      <a:gd name="T58" fmla="*/ 38 w 44"/>
                      <a:gd name="T59" fmla="*/ 11 h 81"/>
                      <a:gd name="T60" fmla="*/ 37 w 44"/>
                      <a:gd name="T61" fmla="*/ 2 h 81"/>
                      <a:gd name="T62" fmla="*/ 37 w 44"/>
                      <a:gd name="T63" fmla="*/ 0 h 81"/>
                      <a:gd name="T64" fmla="*/ 29 w 44"/>
                      <a:gd name="T65" fmla="*/ 5 h 81"/>
                      <a:gd name="T66" fmla="*/ 24 w 44"/>
                      <a:gd name="T67" fmla="*/ 12 h 81"/>
                      <a:gd name="T68" fmla="*/ 9 w 44"/>
                      <a:gd name="T69" fmla="*/ 18 h 81"/>
                      <a:gd name="T70" fmla="*/ 4 w 44"/>
                      <a:gd name="T71" fmla="*/ 23 h 81"/>
                      <a:gd name="T72" fmla="*/ 2 w 44"/>
                      <a:gd name="T73" fmla="*/ 34 h 81"/>
                      <a:gd name="T74" fmla="*/ 0 w 44"/>
                      <a:gd name="T75" fmla="*/ 42 h 81"/>
                      <a:gd name="T76" fmla="*/ 2 w 44"/>
                      <a:gd name="T77" fmla="*/ 53 h 81"/>
                      <a:gd name="T78" fmla="*/ 1 w 44"/>
                      <a:gd name="T79" fmla="*/ 62 h 81"/>
                      <a:gd name="T80" fmla="*/ 3 w 44"/>
                      <a:gd name="T81" fmla="*/ 61 h 81"/>
                      <a:gd name="T82" fmla="*/ 8 w 44"/>
                      <a:gd name="T83" fmla="*/ 65 h 81"/>
                      <a:gd name="T84" fmla="*/ 10 w 44"/>
                      <a:gd name="T85"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81">
                        <a:moveTo>
                          <a:pt x="10" y="80"/>
                        </a:moveTo>
                        <a:lnTo>
                          <a:pt x="13" y="80"/>
                        </a:lnTo>
                        <a:lnTo>
                          <a:pt x="19" y="81"/>
                        </a:lnTo>
                        <a:lnTo>
                          <a:pt x="22" y="80"/>
                        </a:lnTo>
                        <a:lnTo>
                          <a:pt x="23" y="80"/>
                        </a:lnTo>
                        <a:lnTo>
                          <a:pt x="23" y="80"/>
                        </a:lnTo>
                        <a:lnTo>
                          <a:pt x="24" y="79"/>
                        </a:lnTo>
                        <a:lnTo>
                          <a:pt x="24" y="80"/>
                        </a:lnTo>
                        <a:lnTo>
                          <a:pt x="26" y="80"/>
                        </a:lnTo>
                        <a:lnTo>
                          <a:pt x="26" y="79"/>
                        </a:lnTo>
                        <a:lnTo>
                          <a:pt x="25" y="78"/>
                        </a:lnTo>
                        <a:lnTo>
                          <a:pt x="24" y="77"/>
                        </a:lnTo>
                        <a:lnTo>
                          <a:pt x="22" y="77"/>
                        </a:lnTo>
                        <a:lnTo>
                          <a:pt x="22" y="75"/>
                        </a:lnTo>
                        <a:lnTo>
                          <a:pt x="22" y="73"/>
                        </a:lnTo>
                        <a:lnTo>
                          <a:pt x="24" y="71"/>
                        </a:lnTo>
                        <a:lnTo>
                          <a:pt x="24" y="70"/>
                        </a:lnTo>
                        <a:lnTo>
                          <a:pt x="24" y="70"/>
                        </a:lnTo>
                        <a:lnTo>
                          <a:pt x="23" y="67"/>
                        </a:lnTo>
                        <a:lnTo>
                          <a:pt x="24" y="64"/>
                        </a:lnTo>
                        <a:lnTo>
                          <a:pt x="23" y="63"/>
                        </a:lnTo>
                        <a:lnTo>
                          <a:pt x="26" y="60"/>
                        </a:lnTo>
                        <a:lnTo>
                          <a:pt x="26" y="59"/>
                        </a:lnTo>
                        <a:lnTo>
                          <a:pt x="24" y="57"/>
                        </a:lnTo>
                        <a:lnTo>
                          <a:pt x="26" y="57"/>
                        </a:lnTo>
                        <a:lnTo>
                          <a:pt x="29" y="57"/>
                        </a:lnTo>
                        <a:lnTo>
                          <a:pt x="30" y="55"/>
                        </a:lnTo>
                        <a:lnTo>
                          <a:pt x="28" y="53"/>
                        </a:lnTo>
                        <a:lnTo>
                          <a:pt x="29" y="52"/>
                        </a:lnTo>
                        <a:lnTo>
                          <a:pt x="33" y="53"/>
                        </a:lnTo>
                        <a:lnTo>
                          <a:pt x="35" y="50"/>
                        </a:lnTo>
                        <a:lnTo>
                          <a:pt x="34" y="47"/>
                        </a:lnTo>
                        <a:lnTo>
                          <a:pt x="35" y="44"/>
                        </a:lnTo>
                        <a:lnTo>
                          <a:pt x="37" y="43"/>
                        </a:lnTo>
                        <a:lnTo>
                          <a:pt x="37" y="44"/>
                        </a:lnTo>
                        <a:lnTo>
                          <a:pt x="38" y="46"/>
                        </a:lnTo>
                        <a:lnTo>
                          <a:pt x="40" y="44"/>
                        </a:lnTo>
                        <a:lnTo>
                          <a:pt x="40" y="45"/>
                        </a:lnTo>
                        <a:lnTo>
                          <a:pt x="44" y="41"/>
                        </a:lnTo>
                        <a:lnTo>
                          <a:pt x="44" y="38"/>
                        </a:lnTo>
                        <a:lnTo>
                          <a:pt x="44" y="36"/>
                        </a:lnTo>
                        <a:lnTo>
                          <a:pt x="42" y="35"/>
                        </a:lnTo>
                        <a:lnTo>
                          <a:pt x="40" y="36"/>
                        </a:lnTo>
                        <a:lnTo>
                          <a:pt x="37" y="36"/>
                        </a:lnTo>
                        <a:lnTo>
                          <a:pt x="36" y="34"/>
                        </a:lnTo>
                        <a:lnTo>
                          <a:pt x="35" y="34"/>
                        </a:lnTo>
                        <a:lnTo>
                          <a:pt x="33" y="36"/>
                        </a:lnTo>
                        <a:lnTo>
                          <a:pt x="32" y="35"/>
                        </a:lnTo>
                        <a:lnTo>
                          <a:pt x="32" y="33"/>
                        </a:lnTo>
                        <a:lnTo>
                          <a:pt x="35" y="31"/>
                        </a:lnTo>
                        <a:lnTo>
                          <a:pt x="34" y="31"/>
                        </a:lnTo>
                        <a:lnTo>
                          <a:pt x="31" y="32"/>
                        </a:lnTo>
                        <a:lnTo>
                          <a:pt x="31" y="30"/>
                        </a:lnTo>
                        <a:lnTo>
                          <a:pt x="33" y="29"/>
                        </a:lnTo>
                        <a:lnTo>
                          <a:pt x="34" y="27"/>
                        </a:lnTo>
                        <a:lnTo>
                          <a:pt x="34" y="27"/>
                        </a:lnTo>
                        <a:lnTo>
                          <a:pt x="34" y="23"/>
                        </a:lnTo>
                        <a:lnTo>
                          <a:pt x="35" y="19"/>
                        </a:lnTo>
                        <a:lnTo>
                          <a:pt x="38" y="14"/>
                        </a:lnTo>
                        <a:lnTo>
                          <a:pt x="38" y="11"/>
                        </a:lnTo>
                        <a:lnTo>
                          <a:pt x="36" y="5"/>
                        </a:lnTo>
                        <a:lnTo>
                          <a:pt x="37" y="2"/>
                        </a:lnTo>
                        <a:lnTo>
                          <a:pt x="38" y="1"/>
                        </a:lnTo>
                        <a:lnTo>
                          <a:pt x="37" y="0"/>
                        </a:lnTo>
                        <a:lnTo>
                          <a:pt x="35" y="2"/>
                        </a:lnTo>
                        <a:lnTo>
                          <a:pt x="29" y="5"/>
                        </a:lnTo>
                        <a:lnTo>
                          <a:pt x="24" y="10"/>
                        </a:lnTo>
                        <a:lnTo>
                          <a:pt x="24" y="12"/>
                        </a:lnTo>
                        <a:lnTo>
                          <a:pt x="20" y="15"/>
                        </a:lnTo>
                        <a:lnTo>
                          <a:pt x="9" y="18"/>
                        </a:lnTo>
                        <a:lnTo>
                          <a:pt x="6" y="20"/>
                        </a:lnTo>
                        <a:lnTo>
                          <a:pt x="4" y="23"/>
                        </a:lnTo>
                        <a:lnTo>
                          <a:pt x="2" y="31"/>
                        </a:lnTo>
                        <a:lnTo>
                          <a:pt x="2" y="34"/>
                        </a:lnTo>
                        <a:lnTo>
                          <a:pt x="0" y="38"/>
                        </a:lnTo>
                        <a:lnTo>
                          <a:pt x="0" y="42"/>
                        </a:lnTo>
                        <a:lnTo>
                          <a:pt x="1" y="50"/>
                        </a:lnTo>
                        <a:lnTo>
                          <a:pt x="2" y="53"/>
                        </a:lnTo>
                        <a:lnTo>
                          <a:pt x="2" y="57"/>
                        </a:lnTo>
                        <a:lnTo>
                          <a:pt x="1" y="62"/>
                        </a:lnTo>
                        <a:lnTo>
                          <a:pt x="2" y="62"/>
                        </a:lnTo>
                        <a:lnTo>
                          <a:pt x="3" y="61"/>
                        </a:lnTo>
                        <a:lnTo>
                          <a:pt x="6" y="63"/>
                        </a:lnTo>
                        <a:lnTo>
                          <a:pt x="8" y="65"/>
                        </a:lnTo>
                        <a:lnTo>
                          <a:pt x="10" y="68"/>
                        </a:lnTo>
                        <a:lnTo>
                          <a:pt x="10" y="77"/>
                        </a:lnTo>
                        <a:lnTo>
                          <a:pt x="10" y="8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9" name="Freeform 1403">
                    <a:extLst>
                      <a:ext uri="{FF2B5EF4-FFF2-40B4-BE49-F238E27FC236}">
                        <a16:creationId xmlns:a16="http://schemas.microsoft.com/office/drawing/2014/main" id="{340FA407-CFAD-4300-9849-7F49C4C15025}"/>
                      </a:ext>
                    </a:extLst>
                  </p:cNvPr>
                  <p:cNvSpPr>
                    <a:spLocks/>
                  </p:cNvSpPr>
                  <p:nvPr/>
                </p:nvSpPr>
                <p:spPr bwMode="gray">
                  <a:xfrm>
                    <a:off x="8393677" y="3981384"/>
                    <a:ext cx="16169" cy="9699"/>
                  </a:xfrm>
                  <a:custGeom>
                    <a:avLst/>
                    <a:gdLst>
                      <a:gd name="T0" fmla="*/ 5 w 5"/>
                      <a:gd name="T1" fmla="*/ 0 h 3"/>
                      <a:gd name="T2" fmla="*/ 5 w 5"/>
                      <a:gd name="T3" fmla="*/ 0 h 3"/>
                      <a:gd name="T4" fmla="*/ 4 w 5"/>
                      <a:gd name="T5" fmla="*/ 0 h 3"/>
                      <a:gd name="T6" fmla="*/ 4 w 5"/>
                      <a:gd name="T7" fmla="*/ 0 h 3"/>
                      <a:gd name="T8" fmla="*/ 3 w 5"/>
                      <a:gd name="T9" fmla="*/ 0 h 3"/>
                      <a:gd name="T10" fmla="*/ 0 w 5"/>
                      <a:gd name="T11" fmla="*/ 0 h 3"/>
                      <a:gd name="T12" fmla="*/ 0 w 5"/>
                      <a:gd name="T13" fmla="*/ 0 h 3"/>
                      <a:gd name="T14" fmla="*/ 0 w 5"/>
                      <a:gd name="T15" fmla="*/ 2 h 3"/>
                      <a:gd name="T16" fmla="*/ 0 w 5"/>
                      <a:gd name="T17" fmla="*/ 2 h 3"/>
                      <a:gd name="T18" fmla="*/ 1 w 5"/>
                      <a:gd name="T19" fmla="*/ 3 h 3"/>
                      <a:gd name="T20" fmla="*/ 1 w 5"/>
                      <a:gd name="T21" fmla="*/ 3 h 3"/>
                      <a:gd name="T22" fmla="*/ 2 w 5"/>
                      <a:gd name="T23" fmla="*/ 3 h 3"/>
                      <a:gd name="T24" fmla="*/ 3 w 5"/>
                      <a:gd name="T25" fmla="*/ 2 h 3"/>
                      <a:gd name="T26" fmla="*/ 3 w 5"/>
                      <a:gd name="T27" fmla="*/ 2 h 3"/>
                      <a:gd name="T28" fmla="*/ 3 w 5"/>
                      <a:gd name="T29" fmla="*/ 2 h 3"/>
                      <a:gd name="T30" fmla="*/ 3 w 5"/>
                      <a:gd name="T31" fmla="*/ 1 h 3"/>
                      <a:gd name="T32" fmla="*/ 3 w 5"/>
                      <a:gd name="T33" fmla="*/ 0 h 3"/>
                      <a:gd name="T34" fmla="*/ 5 w 5"/>
                      <a:gd name="T3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3">
                        <a:moveTo>
                          <a:pt x="5" y="0"/>
                        </a:moveTo>
                        <a:lnTo>
                          <a:pt x="5" y="0"/>
                        </a:lnTo>
                        <a:lnTo>
                          <a:pt x="4" y="0"/>
                        </a:lnTo>
                        <a:lnTo>
                          <a:pt x="4" y="0"/>
                        </a:lnTo>
                        <a:lnTo>
                          <a:pt x="3" y="0"/>
                        </a:lnTo>
                        <a:lnTo>
                          <a:pt x="0" y="0"/>
                        </a:lnTo>
                        <a:lnTo>
                          <a:pt x="0" y="0"/>
                        </a:lnTo>
                        <a:lnTo>
                          <a:pt x="0" y="2"/>
                        </a:lnTo>
                        <a:lnTo>
                          <a:pt x="0" y="2"/>
                        </a:lnTo>
                        <a:lnTo>
                          <a:pt x="1" y="3"/>
                        </a:lnTo>
                        <a:lnTo>
                          <a:pt x="1" y="3"/>
                        </a:lnTo>
                        <a:lnTo>
                          <a:pt x="2" y="3"/>
                        </a:lnTo>
                        <a:lnTo>
                          <a:pt x="3" y="2"/>
                        </a:lnTo>
                        <a:lnTo>
                          <a:pt x="3" y="2"/>
                        </a:lnTo>
                        <a:lnTo>
                          <a:pt x="3" y="2"/>
                        </a:lnTo>
                        <a:lnTo>
                          <a:pt x="3" y="1"/>
                        </a:lnTo>
                        <a:lnTo>
                          <a:pt x="3" y="0"/>
                        </a:lnTo>
                        <a:lnTo>
                          <a:pt x="5"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0" name="Freeform 1404">
                    <a:extLst>
                      <a:ext uri="{FF2B5EF4-FFF2-40B4-BE49-F238E27FC236}">
                        <a16:creationId xmlns:a16="http://schemas.microsoft.com/office/drawing/2014/main" id="{99FB8E21-8AD6-41F6-8709-06B1A70EB367}"/>
                      </a:ext>
                    </a:extLst>
                  </p:cNvPr>
                  <p:cNvSpPr>
                    <a:spLocks/>
                  </p:cNvSpPr>
                  <p:nvPr/>
                </p:nvSpPr>
                <p:spPr bwMode="gray">
                  <a:xfrm>
                    <a:off x="8374273" y="4104243"/>
                    <a:ext cx="6469" cy="22633"/>
                  </a:xfrm>
                  <a:custGeom>
                    <a:avLst/>
                    <a:gdLst>
                      <a:gd name="T0" fmla="*/ 1 w 2"/>
                      <a:gd name="T1" fmla="*/ 0 h 7"/>
                      <a:gd name="T2" fmla="*/ 1 w 2"/>
                      <a:gd name="T3" fmla="*/ 0 h 7"/>
                      <a:gd name="T4" fmla="*/ 1 w 2"/>
                      <a:gd name="T5" fmla="*/ 0 h 7"/>
                      <a:gd name="T6" fmla="*/ 0 w 2"/>
                      <a:gd name="T7" fmla="*/ 0 h 7"/>
                      <a:gd name="T8" fmla="*/ 0 w 2"/>
                      <a:gd name="T9" fmla="*/ 0 h 7"/>
                      <a:gd name="T10" fmla="*/ 0 w 2"/>
                      <a:gd name="T11" fmla="*/ 5 h 7"/>
                      <a:gd name="T12" fmla="*/ 0 w 2"/>
                      <a:gd name="T13" fmla="*/ 6 h 7"/>
                      <a:gd name="T14" fmla="*/ 1 w 2"/>
                      <a:gd name="T15" fmla="*/ 7 h 7"/>
                      <a:gd name="T16" fmla="*/ 1 w 2"/>
                      <a:gd name="T17" fmla="*/ 7 h 7"/>
                      <a:gd name="T18" fmla="*/ 2 w 2"/>
                      <a:gd name="T19" fmla="*/ 6 h 7"/>
                      <a:gd name="T20" fmla="*/ 2 w 2"/>
                      <a:gd name="T21" fmla="*/ 4 h 7"/>
                      <a:gd name="T22" fmla="*/ 2 w 2"/>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1" y="0"/>
                        </a:moveTo>
                        <a:lnTo>
                          <a:pt x="1" y="0"/>
                        </a:lnTo>
                        <a:lnTo>
                          <a:pt x="1" y="0"/>
                        </a:lnTo>
                        <a:lnTo>
                          <a:pt x="0" y="0"/>
                        </a:lnTo>
                        <a:lnTo>
                          <a:pt x="0" y="0"/>
                        </a:lnTo>
                        <a:lnTo>
                          <a:pt x="0" y="5"/>
                        </a:lnTo>
                        <a:lnTo>
                          <a:pt x="0" y="6"/>
                        </a:lnTo>
                        <a:lnTo>
                          <a:pt x="1" y="7"/>
                        </a:lnTo>
                        <a:lnTo>
                          <a:pt x="1" y="7"/>
                        </a:lnTo>
                        <a:lnTo>
                          <a:pt x="2" y="6"/>
                        </a:lnTo>
                        <a:lnTo>
                          <a:pt x="2" y="4"/>
                        </a:lnTo>
                        <a:lnTo>
                          <a:pt x="2"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1" name="Freeform 1405">
                    <a:extLst>
                      <a:ext uri="{FF2B5EF4-FFF2-40B4-BE49-F238E27FC236}">
                        <a16:creationId xmlns:a16="http://schemas.microsoft.com/office/drawing/2014/main" id="{282D145B-6132-4C27-B679-C7288B57D08C}"/>
                      </a:ext>
                    </a:extLst>
                  </p:cNvPr>
                  <p:cNvSpPr>
                    <a:spLocks/>
                  </p:cNvSpPr>
                  <p:nvPr/>
                </p:nvSpPr>
                <p:spPr bwMode="gray">
                  <a:xfrm>
                    <a:off x="8328995" y="4185071"/>
                    <a:ext cx="22640" cy="19401"/>
                  </a:xfrm>
                  <a:custGeom>
                    <a:avLst/>
                    <a:gdLst>
                      <a:gd name="T0" fmla="*/ 4 w 12"/>
                      <a:gd name="T1" fmla="*/ 0 h 10"/>
                      <a:gd name="T2" fmla="*/ 1 w 12"/>
                      <a:gd name="T3" fmla="*/ 0 h 10"/>
                      <a:gd name="T4" fmla="*/ 1 w 12"/>
                      <a:gd name="T5" fmla="*/ 1 h 10"/>
                      <a:gd name="T6" fmla="*/ 0 w 12"/>
                      <a:gd name="T7" fmla="*/ 1 h 10"/>
                      <a:gd name="T8" fmla="*/ 0 w 12"/>
                      <a:gd name="T9" fmla="*/ 1 h 10"/>
                      <a:gd name="T10" fmla="*/ 0 w 12"/>
                      <a:gd name="T11" fmla="*/ 2 h 10"/>
                      <a:gd name="T12" fmla="*/ 2 w 12"/>
                      <a:gd name="T13" fmla="*/ 3 h 10"/>
                      <a:gd name="T14" fmla="*/ 2 w 12"/>
                      <a:gd name="T15" fmla="*/ 3 h 10"/>
                      <a:gd name="T16" fmla="*/ 3 w 12"/>
                      <a:gd name="T17" fmla="*/ 4 h 10"/>
                      <a:gd name="T18" fmla="*/ 4 w 12"/>
                      <a:gd name="T19" fmla="*/ 4 h 10"/>
                      <a:gd name="T20" fmla="*/ 5 w 12"/>
                      <a:gd name="T21" fmla="*/ 4 h 10"/>
                      <a:gd name="T22" fmla="*/ 6 w 12"/>
                      <a:gd name="T23" fmla="*/ 6 h 10"/>
                      <a:gd name="T24" fmla="*/ 6 w 12"/>
                      <a:gd name="T25" fmla="*/ 7 h 10"/>
                      <a:gd name="T26" fmla="*/ 6 w 12"/>
                      <a:gd name="T27" fmla="*/ 8 h 10"/>
                      <a:gd name="T28" fmla="*/ 5 w 12"/>
                      <a:gd name="T29" fmla="*/ 7 h 10"/>
                      <a:gd name="T30" fmla="*/ 5 w 12"/>
                      <a:gd name="T31" fmla="*/ 7 h 10"/>
                      <a:gd name="T32" fmla="*/ 5 w 12"/>
                      <a:gd name="T33" fmla="*/ 6 h 10"/>
                      <a:gd name="T34" fmla="*/ 5 w 12"/>
                      <a:gd name="T35" fmla="*/ 6 h 10"/>
                      <a:gd name="T36" fmla="*/ 4 w 12"/>
                      <a:gd name="T37" fmla="*/ 5 h 10"/>
                      <a:gd name="T38" fmla="*/ 4 w 12"/>
                      <a:gd name="T39" fmla="*/ 5 h 10"/>
                      <a:gd name="T40" fmla="*/ 4 w 12"/>
                      <a:gd name="T41" fmla="*/ 6 h 10"/>
                      <a:gd name="T42" fmla="*/ 4 w 12"/>
                      <a:gd name="T43" fmla="*/ 7 h 10"/>
                      <a:gd name="T44" fmla="*/ 4 w 12"/>
                      <a:gd name="T45" fmla="*/ 8 h 10"/>
                      <a:gd name="T46" fmla="*/ 4 w 12"/>
                      <a:gd name="T47" fmla="*/ 8 h 10"/>
                      <a:gd name="T48" fmla="*/ 5 w 12"/>
                      <a:gd name="T49" fmla="*/ 9 h 10"/>
                      <a:gd name="T50" fmla="*/ 5 w 12"/>
                      <a:gd name="T51" fmla="*/ 9 h 10"/>
                      <a:gd name="T52" fmla="*/ 5 w 12"/>
                      <a:gd name="T53" fmla="*/ 9 h 10"/>
                      <a:gd name="T54" fmla="*/ 7 w 12"/>
                      <a:gd name="T55" fmla="*/ 9 h 10"/>
                      <a:gd name="T56" fmla="*/ 7 w 12"/>
                      <a:gd name="T57" fmla="*/ 9 h 10"/>
                      <a:gd name="T58" fmla="*/ 7 w 12"/>
                      <a:gd name="T59" fmla="*/ 9 h 10"/>
                      <a:gd name="T60" fmla="*/ 7 w 12"/>
                      <a:gd name="T61" fmla="*/ 9 h 10"/>
                      <a:gd name="T62" fmla="*/ 8 w 12"/>
                      <a:gd name="T63" fmla="*/ 9 h 10"/>
                      <a:gd name="T64" fmla="*/ 8 w 12"/>
                      <a:gd name="T65" fmla="*/ 9 h 10"/>
                      <a:gd name="T66" fmla="*/ 9 w 12"/>
                      <a:gd name="T67" fmla="*/ 10 h 10"/>
                      <a:gd name="T68" fmla="*/ 10 w 12"/>
                      <a:gd name="T69" fmla="*/ 10 h 10"/>
                      <a:gd name="T70" fmla="*/ 11 w 12"/>
                      <a:gd name="T71" fmla="*/ 10 h 10"/>
                      <a:gd name="T72" fmla="*/ 12 w 12"/>
                      <a:gd name="T73" fmla="*/ 10 h 10"/>
                      <a:gd name="T74" fmla="*/ 12 w 12"/>
                      <a:gd name="T75" fmla="*/ 10 h 10"/>
                      <a:gd name="T76" fmla="*/ 11 w 12"/>
                      <a:gd name="T77" fmla="*/ 5 h 10"/>
                      <a:gd name="T78" fmla="*/ 10 w 12"/>
                      <a:gd name="T79" fmla="*/ 4 h 10"/>
                      <a:gd name="T80" fmla="*/ 9 w 12"/>
                      <a:gd name="T81" fmla="*/ 4 h 10"/>
                      <a:gd name="T82" fmla="*/ 6 w 12"/>
                      <a:gd name="T83" fmla="*/ 1 h 10"/>
                      <a:gd name="T84" fmla="*/ 5 w 12"/>
                      <a:gd name="T85" fmla="*/ 1 h 10"/>
                      <a:gd name="T86" fmla="*/ 4 w 12"/>
                      <a:gd name="T87" fmla="*/ 1 h 10"/>
                      <a:gd name="T88" fmla="*/ 4 w 12"/>
                      <a:gd name="T89" fmla="*/ 1 h 10"/>
                      <a:gd name="T90" fmla="*/ 4 w 12"/>
                      <a:gd name="T9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 h="10">
                        <a:moveTo>
                          <a:pt x="4" y="0"/>
                        </a:moveTo>
                        <a:cubicBezTo>
                          <a:pt x="1" y="0"/>
                          <a:pt x="1" y="0"/>
                          <a:pt x="1" y="0"/>
                        </a:cubicBezTo>
                        <a:cubicBezTo>
                          <a:pt x="1" y="1"/>
                          <a:pt x="1" y="1"/>
                          <a:pt x="1" y="1"/>
                        </a:cubicBezTo>
                        <a:cubicBezTo>
                          <a:pt x="0" y="1"/>
                          <a:pt x="0" y="1"/>
                          <a:pt x="0" y="1"/>
                        </a:cubicBezTo>
                        <a:cubicBezTo>
                          <a:pt x="0" y="1"/>
                          <a:pt x="0" y="1"/>
                          <a:pt x="0" y="1"/>
                        </a:cubicBezTo>
                        <a:cubicBezTo>
                          <a:pt x="0" y="2"/>
                          <a:pt x="0" y="2"/>
                          <a:pt x="0" y="2"/>
                        </a:cubicBezTo>
                        <a:cubicBezTo>
                          <a:pt x="2" y="3"/>
                          <a:pt x="2" y="3"/>
                          <a:pt x="2" y="3"/>
                        </a:cubicBezTo>
                        <a:cubicBezTo>
                          <a:pt x="2" y="3"/>
                          <a:pt x="2" y="3"/>
                          <a:pt x="2" y="3"/>
                        </a:cubicBezTo>
                        <a:cubicBezTo>
                          <a:pt x="3" y="4"/>
                          <a:pt x="3" y="4"/>
                          <a:pt x="3" y="4"/>
                        </a:cubicBezTo>
                        <a:cubicBezTo>
                          <a:pt x="4" y="4"/>
                          <a:pt x="4" y="4"/>
                          <a:pt x="4" y="4"/>
                        </a:cubicBezTo>
                        <a:cubicBezTo>
                          <a:pt x="5" y="4"/>
                          <a:pt x="5" y="4"/>
                          <a:pt x="5" y="4"/>
                        </a:cubicBezTo>
                        <a:cubicBezTo>
                          <a:pt x="6" y="6"/>
                          <a:pt x="6" y="6"/>
                          <a:pt x="6" y="6"/>
                        </a:cubicBezTo>
                        <a:cubicBezTo>
                          <a:pt x="6" y="7"/>
                          <a:pt x="6" y="7"/>
                          <a:pt x="6" y="7"/>
                        </a:cubicBezTo>
                        <a:cubicBezTo>
                          <a:pt x="6" y="8"/>
                          <a:pt x="6" y="8"/>
                          <a:pt x="6" y="8"/>
                        </a:cubicBezTo>
                        <a:cubicBezTo>
                          <a:pt x="5" y="7"/>
                          <a:pt x="5" y="7"/>
                          <a:pt x="5" y="7"/>
                        </a:cubicBezTo>
                        <a:cubicBezTo>
                          <a:pt x="5" y="7"/>
                          <a:pt x="5" y="7"/>
                          <a:pt x="5" y="7"/>
                        </a:cubicBezTo>
                        <a:cubicBezTo>
                          <a:pt x="5" y="6"/>
                          <a:pt x="5" y="6"/>
                          <a:pt x="5" y="6"/>
                        </a:cubicBezTo>
                        <a:cubicBezTo>
                          <a:pt x="5" y="6"/>
                          <a:pt x="5" y="6"/>
                          <a:pt x="5" y="6"/>
                        </a:cubicBezTo>
                        <a:cubicBezTo>
                          <a:pt x="4" y="5"/>
                          <a:pt x="4" y="5"/>
                          <a:pt x="4" y="5"/>
                        </a:cubicBezTo>
                        <a:cubicBezTo>
                          <a:pt x="4" y="5"/>
                          <a:pt x="4" y="5"/>
                          <a:pt x="4" y="5"/>
                        </a:cubicBezTo>
                        <a:cubicBezTo>
                          <a:pt x="4" y="6"/>
                          <a:pt x="4" y="6"/>
                          <a:pt x="4" y="6"/>
                        </a:cubicBezTo>
                        <a:cubicBezTo>
                          <a:pt x="4" y="7"/>
                          <a:pt x="4" y="7"/>
                          <a:pt x="4" y="7"/>
                        </a:cubicBezTo>
                        <a:cubicBezTo>
                          <a:pt x="4" y="8"/>
                          <a:pt x="4" y="8"/>
                          <a:pt x="4" y="8"/>
                        </a:cubicBezTo>
                        <a:cubicBezTo>
                          <a:pt x="4" y="8"/>
                          <a:pt x="4" y="8"/>
                          <a:pt x="4" y="8"/>
                        </a:cubicBezTo>
                        <a:cubicBezTo>
                          <a:pt x="5" y="9"/>
                          <a:pt x="5" y="9"/>
                          <a:pt x="5" y="9"/>
                        </a:cubicBezTo>
                        <a:cubicBezTo>
                          <a:pt x="5" y="9"/>
                          <a:pt x="5" y="9"/>
                          <a:pt x="5" y="9"/>
                        </a:cubicBezTo>
                        <a:cubicBezTo>
                          <a:pt x="5" y="9"/>
                          <a:pt x="5" y="9"/>
                          <a:pt x="5" y="9"/>
                        </a:cubicBezTo>
                        <a:cubicBezTo>
                          <a:pt x="7" y="9"/>
                          <a:pt x="7" y="9"/>
                          <a:pt x="7" y="9"/>
                        </a:cubicBezTo>
                        <a:cubicBezTo>
                          <a:pt x="7" y="9"/>
                          <a:pt x="7" y="9"/>
                          <a:pt x="7" y="9"/>
                        </a:cubicBezTo>
                        <a:cubicBezTo>
                          <a:pt x="7" y="9"/>
                          <a:pt x="7" y="9"/>
                          <a:pt x="7" y="9"/>
                        </a:cubicBezTo>
                        <a:cubicBezTo>
                          <a:pt x="7" y="9"/>
                          <a:pt x="7" y="9"/>
                          <a:pt x="7" y="9"/>
                        </a:cubicBezTo>
                        <a:cubicBezTo>
                          <a:pt x="8" y="9"/>
                          <a:pt x="8" y="9"/>
                          <a:pt x="8" y="9"/>
                        </a:cubicBezTo>
                        <a:cubicBezTo>
                          <a:pt x="8" y="9"/>
                          <a:pt x="8" y="9"/>
                          <a:pt x="8" y="9"/>
                        </a:cubicBezTo>
                        <a:cubicBezTo>
                          <a:pt x="9" y="10"/>
                          <a:pt x="9" y="10"/>
                          <a:pt x="9" y="10"/>
                        </a:cubicBezTo>
                        <a:cubicBezTo>
                          <a:pt x="10" y="10"/>
                          <a:pt x="10" y="10"/>
                          <a:pt x="10" y="10"/>
                        </a:cubicBezTo>
                        <a:cubicBezTo>
                          <a:pt x="11" y="10"/>
                          <a:pt x="11" y="10"/>
                          <a:pt x="11" y="10"/>
                        </a:cubicBezTo>
                        <a:cubicBezTo>
                          <a:pt x="12" y="10"/>
                          <a:pt x="12" y="10"/>
                          <a:pt x="12" y="10"/>
                        </a:cubicBezTo>
                        <a:cubicBezTo>
                          <a:pt x="12" y="10"/>
                          <a:pt x="12" y="10"/>
                          <a:pt x="12" y="10"/>
                        </a:cubicBezTo>
                        <a:cubicBezTo>
                          <a:pt x="12" y="8"/>
                          <a:pt x="11" y="7"/>
                          <a:pt x="11" y="5"/>
                        </a:cubicBezTo>
                        <a:cubicBezTo>
                          <a:pt x="10" y="4"/>
                          <a:pt x="10" y="4"/>
                          <a:pt x="10" y="4"/>
                        </a:cubicBezTo>
                        <a:cubicBezTo>
                          <a:pt x="9" y="4"/>
                          <a:pt x="9" y="4"/>
                          <a:pt x="9" y="4"/>
                        </a:cubicBezTo>
                        <a:cubicBezTo>
                          <a:pt x="6" y="1"/>
                          <a:pt x="6" y="1"/>
                          <a:pt x="6" y="1"/>
                        </a:cubicBezTo>
                        <a:cubicBezTo>
                          <a:pt x="5" y="1"/>
                          <a:pt x="5" y="1"/>
                          <a:pt x="5" y="1"/>
                        </a:cubicBezTo>
                        <a:cubicBezTo>
                          <a:pt x="4" y="1"/>
                          <a:pt x="4" y="1"/>
                          <a:pt x="4" y="1"/>
                        </a:cubicBezTo>
                        <a:cubicBezTo>
                          <a:pt x="4" y="1"/>
                          <a:pt x="4" y="1"/>
                          <a:pt x="4" y="1"/>
                        </a:cubicBezTo>
                        <a:cubicBezTo>
                          <a:pt x="4" y="0"/>
                          <a:pt x="4" y="0"/>
                          <a:pt x="4" y="0"/>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307" name="Group 4235">
                  <a:extLst>
                    <a:ext uri="{FF2B5EF4-FFF2-40B4-BE49-F238E27FC236}">
                      <a16:creationId xmlns:a16="http://schemas.microsoft.com/office/drawing/2014/main" id="{F3217A37-D442-43DA-8352-5A17DDD3499C}"/>
                    </a:ext>
                  </a:extLst>
                </p:cNvPr>
                <p:cNvGrpSpPr/>
                <p:nvPr/>
              </p:nvGrpSpPr>
              <p:grpSpPr bwMode="gray">
                <a:xfrm>
                  <a:off x="8079974" y="2319531"/>
                  <a:ext cx="1345430" cy="1593951"/>
                  <a:chOff x="5118153" y="2596708"/>
                  <a:chExt cx="495616" cy="587353"/>
                </a:xfrm>
                <a:grpFill/>
              </p:grpSpPr>
              <p:sp>
                <p:nvSpPr>
                  <p:cNvPr id="1308" name="Freeform 604">
                    <a:extLst>
                      <a:ext uri="{FF2B5EF4-FFF2-40B4-BE49-F238E27FC236}">
                        <a16:creationId xmlns:a16="http://schemas.microsoft.com/office/drawing/2014/main" id="{1F3F9DED-6C7E-4817-A405-E0934CE7F092}"/>
                      </a:ext>
                    </a:extLst>
                  </p:cNvPr>
                  <p:cNvSpPr>
                    <a:spLocks/>
                  </p:cNvSpPr>
                  <p:nvPr/>
                </p:nvSpPr>
                <p:spPr bwMode="gray">
                  <a:xfrm>
                    <a:off x="5298054" y="2715846"/>
                    <a:ext cx="42890" cy="40507"/>
                  </a:xfrm>
                  <a:custGeom>
                    <a:avLst/>
                    <a:gdLst>
                      <a:gd name="T0" fmla="*/ 22 w 36"/>
                      <a:gd name="T1" fmla="*/ 1 h 34"/>
                      <a:gd name="T2" fmla="*/ 24 w 36"/>
                      <a:gd name="T3" fmla="*/ 0 h 34"/>
                      <a:gd name="T4" fmla="*/ 25 w 36"/>
                      <a:gd name="T5" fmla="*/ 3 h 34"/>
                      <a:gd name="T6" fmla="*/ 25 w 36"/>
                      <a:gd name="T7" fmla="*/ 5 h 34"/>
                      <a:gd name="T8" fmla="*/ 24 w 36"/>
                      <a:gd name="T9" fmla="*/ 8 h 34"/>
                      <a:gd name="T10" fmla="*/ 25 w 36"/>
                      <a:gd name="T11" fmla="*/ 7 h 34"/>
                      <a:gd name="T12" fmla="*/ 26 w 36"/>
                      <a:gd name="T13" fmla="*/ 9 h 34"/>
                      <a:gd name="T14" fmla="*/ 25 w 36"/>
                      <a:gd name="T15" fmla="*/ 13 h 34"/>
                      <a:gd name="T16" fmla="*/ 23 w 36"/>
                      <a:gd name="T17" fmla="*/ 16 h 34"/>
                      <a:gd name="T18" fmla="*/ 24 w 36"/>
                      <a:gd name="T19" fmla="*/ 15 h 34"/>
                      <a:gd name="T20" fmla="*/ 26 w 36"/>
                      <a:gd name="T21" fmla="*/ 14 h 34"/>
                      <a:gd name="T22" fmla="*/ 27 w 36"/>
                      <a:gd name="T23" fmla="*/ 9 h 34"/>
                      <a:gd name="T24" fmla="*/ 30 w 36"/>
                      <a:gd name="T25" fmla="*/ 9 h 34"/>
                      <a:gd name="T26" fmla="*/ 29 w 36"/>
                      <a:gd name="T27" fmla="*/ 7 h 34"/>
                      <a:gd name="T28" fmla="*/ 31 w 36"/>
                      <a:gd name="T29" fmla="*/ 4 h 34"/>
                      <a:gd name="T30" fmla="*/ 33 w 36"/>
                      <a:gd name="T31" fmla="*/ 5 h 34"/>
                      <a:gd name="T32" fmla="*/ 36 w 36"/>
                      <a:gd name="T33" fmla="*/ 8 h 34"/>
                      <a:gd name="T34" fmla="*/ 36 w 36"/>
                      <a:gd name="T35" fmla="*/ 12 h 34"/>
                      <a:gd name="T36" fmla="*/ 35 w 36"/>
                      <a:gd name="T37" fmla="*/ 15 h 34"/>
                      <a:gd name="T38" fmla="*/ 34 w 36"/>
                      <a:gd name="T39" fmla="*/ 17 h 34"/>
                      <a:gd name="T40" fmla="*/ 31 w 36"/>
                      <a:gd name="T41" fmla="*/ 18 h 34"/>
                      <a:gd name="T42" fmla="*/ 28 w 36"/>
                      <a:gd name="T43" fmla="*/ 20 h 34"/>
                      <a:gd name="T44" fmla="*/ 27 w 36"/>
                      <a:gd name="T45" fmla="*/ 23 h 34"/>
                      <a:gd name="T46" fmla="*/ 26 w 36"/>
                      <a:gd name="T47" fmla="*/ 20 h 34"/>
                      <a:gd name="T48" fmla="*/ 23 w 36"/>
                      <a:gd name="T49" fmla="*/ 24 h 34"/>
                      <a:gd name="T50" fmla="*/ 23 w 36"/>
                      <a:gd name="T51" fmla="*/ 26 h 34"/>
                      <a:gd name="T52" fmla="*/ 21 w 36"/>
                      <a:gd name="T53" fmla="*/ 28 h 34"/>
                      <a:gd name="T54" fmla="*/ 20 w 36"/>
                      <a:gd name="T55" fmla="*/ 26 h 34"/>
                      <a:gd name="T56" fmla="*/ 19 w 36"/>
                      <a:gd name="T57" fmla="*/ 23 h 34"/>
                      <a:gd name="T58" fmla="*/ 20 w 36"/>
                      <a:gd name="T59" fmla="*/ 21 h 34"/>
                      <a:gd name="T60" fmla="*/ 17 w 36"/>
                      <a:gd name="T61" fmla="*/ 25 h 34"/>
                      <a:gd name="T62" fmla="*/ 14 w 36"/>
                      <a:gd name="T63" fmla="*/ 28 h 34"/>
                      <a:gd name="T64" fmla="*/ 9 w 36"/>
                      <a:gd name="T65" fmla="*/ 32 h 34"/>
                      <a:gd name="T66" fmla="*/ 9 w 36"/>
                      <a:gd name="T67" fmla="*/ 29 h 34"/>
                      <a:gd name="T68" fmla="*/ 7 w 36"/>
                      <a:gd name="T69" fmla="*/ 29 h 34"/>
                      <a:gd name="T70" fmla="*/ 5 w 36"/>
                      <a:gd name="T71" fmla="*/ 32 h 34"/>
                      <a:gd name="T72" fmla="*/ 0 w 36"/>
                      <a:gd name="T73" fmla="*/ 34 h 34"/>
                      <a:gd name="T74" fmla="*/ 0 w 36"/>
                      <a:gd name="T75" fmla="*/ 33 h 34"/>
                      <a:gd name="T76" fmla="*/ 0 w 36"/>
                      <a:gd name="T77" fmla="*/ 29 h 34"/>
                      <a:gd name="T78" fmla="*/ 2 w 36"/>
                      <a:gd name="T79" fmla="*/ 28 h 34"/>
                      <a:gd name="T80" fmla="*/ 3 w 36"/>
                      <a:gd name="T81" fmla="*/ 26 h 34"/>
                      <a:gd name="T82" fmla="*/ 5 w 36"/>
                      <a:gd name="T83" fmla="*/ 26 h 34"/>
                      <a:gd name="T84" fmla="*/ 7 w 36"/>
                      <a:gd name="T85" fmla="*/ 24 h 34"/>
                      <a:gd name="T86" fmla="*/ 9 w 36"/>
                      <a:gd name="T87" fmla="*/ 24 h 34"/>
                      <a:gd name="T88" fmla="*/ 10 w 36"/>
                      <a:gd name="T89" fmla="*/ 22 h 34"/>
                      <a:gd name="T90" fmla="*/ 15 w 36"/>
                      <a:gd name="T91" fmla="*/ 20 h 34"/>
                      <a:gd name="T92" fmla="*/ 15 w 36"/>
                      <a:gd name="T93" fmla="*/ 19 h 34"/>
                      <a:gd name="T94" fmla="*/ 19 w 36"/>
                      <a:gd name="T95" fmla="*/ 14 h 34"/>
                      <a:gd name="T96" fmla="*/ 19 w 36"/>
                      <a:gd name="T97" fmla="*/ 11 h 34"/>
                      <a:gd name="T98" fmla="*/ 20 w 36"/>
                      <a:gd name="T99" fmla="*/ 10 h 34"/>
                      <a:gd name="T100" fmla="*/ 20 w 36"/>
                      <a:gd name="T101" fmla="*/ 8 h 34"/>
                      <a:gd name="T102" fmla="*/ 20 w 36"/>
                      <a:gd name="T103" fmla="*/ 4 h 34"/>
                      <a:gd name="T104" fmla="*/ 22 w 36"/>
                      <a:gd name="T10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34">
                        <a:moveTo>
                          <a:pt x="22" y="1"/>
                        </a:moveTo>
                        <a:lnTo>
                          <a:pt x="24" y="0"/>
                        </a:lnTo>
                        <a:lnTo>
                          <a:pt x="25" y="3"/>
                        </a:lnTo>
                        <a:lnTo>
                          <a:pt x="25" y="5"/>
                        </a:lnTo>
                        <a:lnTo>
                          <a:pt x="24" y="8"/>
                        </a:lnTo>
                        <a:lnTo>
                          <a:pt x="25" y="7"/>
                        </a:lnTo>
                        <a:lnTo>
                          <a:pt x="26" y="9"/>
                        </a:lnTo>
                        <a:lnTo>
                          <a:pt x="25" y="13"/>
                        </a:lnTo>
                        <a:lnTo>
                          <a:pt x="23" y="16"/>
                        </a:lnTo>
                        <a:lnTo>
                          <a:pt x="24" y="15"/>
                        </a:lnTo>
                        <a:lnTo>
                          <a:pt x="26" y="14"/>
                        </a:lnTo>
                        <a:lnTo>
                          <a:pt x="27" y="9"/>
                        </a:lnTo>
                        <a:lnTo>
                          <a:pt x="30" y="9"/>
                        </a:lnTo>
                        <a:lnTo>
                          <a:pt x="29" y="7"/>
                        </a:lnTo>
                        <a:lnTo>
                          <a:pt x="31" y="4"/>
                        </a:lnTo>
                        <a:lnTo>
                          <a:pt x="33" y="5"/>
                        </a:lnTo>
                        <a:lnTo>
                          <a:pt x="36" y="8"/>
                        </a:lnTo>
                        <a:lnTo>
                          <a:pt x="36" y="12"/>
                        </a:lnTo>
                        <a:lnTo>
                          <a:pt x="35" y="15"/>
                        </a:lnTo>
                        <a:lnTo>
                          <a:pt x="34" y="17"/>
                        </a:lnTo>
                        <a:lnTo>
                          <a:pt x="31" y="18"/>
                        </a:lnTo>
                        <a:lnTo>
                          <a:pt x="28" y="20"/>
                        </a:lnTo>
                        <a:lnTo>
                          <a:pt x="27" y="23"/>
                        </a:lnTo>
                        <a:lnTo>
                          <a:pt x="26" y="20"/>
                        </a:lnTo>
                        <a:lnTo>
                          <a:pt x="23" y="24"/>
                        </a:lnTo>
                        <a:lnTo>
                          <a:pt x="23" y="26"/>
                        </a:lnTo>
                        <a:lnTo>
                          <a:pt x="21" y="28"/>
                        </a:lnTo>
                        <a:lnTo>
                          <a:pt x="20" y="26"/>
                        </a:lnTo>
                        <a:lnTo>
                          <a:pt x="19" y="23"/>
                        </a:lnTo>
                        <a:lnTo>
                          <a:pt x="20" y="21"/>
                        </a:lnTo>
                        <a:lnTo>
                          <a:pt x="17" y="25"/>
                        </a:lnTo>
                        <a:lnTo>
                          <a:pt x="14" y="28"/>
                        </a:lnTo>
                        <a:lnTo>
                          <a:pt x="9" y="32"/>
                        </a:lnTo>
                        <a:lnTo>
                          <a:pt x="9" y="29"/>
                        </a:lnTo>
                        <a:lnTo>
                          <a:pt x="7" y="29"/>
                        </a:lnTo>
                        <a:lnTo>
                          <a:pt x="5" y="32"/>
                        </a:lnTo>
                        <a:lnTo>
                          <a:pt x="0" y="34"/>
                        </a:lnTo>
                        <a:lnTo>
                          <a:pt x="0" y="33"/>
                        </a:lnTo>
                        <a:lnTo>
                          <a:pt x="0" y="29"/>
                        </a:lnTo>
                        <a:lnTo>
                          <a:pt x="2" y="28"/>
                        </a:lnTo>
                        <a:lnTo>
                          <a:pt x="3" y="26"/>
                        </a:lnTo>
                        <a:lnTo>
                          <a:pt x="5" y="26"/>
                        </a:lnTo>
                        <a:lnTo>
                          <a:pt x="7" y="24"/>
                        </a:lnTo>
                        <a:lnTo>
                          <a:pt x="9" y="24"/>
                        </a:lnTo>
                        <a:lnTo>
                          <a:pt x="10" y="22"/>
                        </a:lnTo>
                        <a:lnTo>
                          <a:pt x="15" y="20"/>
                        </a:lnTo>
                        <a:lnTo>
                          <a:pt x="15" y="19"/>
                        </a:lnTo>
                        <a:lnTo>
                          <a:pt x="19" y="14"/>
                        </a:lnTo>
                        <a:lnTo>
                          <a:pt x="19" y="11"/>
                        </a:lnTo>
                        <a:lnTo>
                          <a:pt x="20" y="10"/>
                        </a:lnTo>
                        <a:lnTo>
                          <a:pt x="20" y="8"/>
                        </a:lnTo>
                        <a:lnTo>
                          <a:pt x="20" y="4"/>
                        </a:lnTo>
                        <a:lnTo>
                          <a:pt x="22"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9" name="Freeform 605">
                    <a:extLst>
                      <a:ext uri="{FF2B5EF4-FFF2-40B4-BE49-F238E27FC236}">
                        <a16:creationId xmlns:a16="http://schemas.microsoft.com/office/drawing/2014/main" id="{A3147EEE-AC47-414E-A594-053DBE8139F7}"/>
                      </a:ext>
                    </a:extLst>
                  </p:cNvPr>
                  <p:cNvSpPr>
                    <a:spLocks/>
                  </p:cNvSpPr>
                  <p:nvPr/>
                </p:nvSpPr>
                <p:spPr bwMode="gray">
                  <a:xfrm>
                    <a:off x="5300436" y="2715846"/>
                    <a:ext cx="16679" cy="20253"/>
                  </a:xfrm>
                  <a:custGeom>
                    <a:avLst/>
                    <a:gdLst>
                      <a:gd name="T0" fmla="*/ 1 w 14"/>
                      <a:gd name="T1" fmla="*/ 12 h 17"/>
                      <a:gd name="T2" fmla="*/ 2 w 14"/>
                      <a:gd name="T3" fmla="*/ 11 h 17"/>
                      <a:gd name="T4" fmla="*/ 1 w 14"/>
                      <a:gd name="T5" fmla="*/ 10 h 17"/>
                      <a:gd name="T6" fmla="*/ 1 w 14"/>
                      <a:gd name="T7" fmla="*/ 8 h 17"/>
                      <a:gd name="T8" fmla="*/ 3 w 14"/>
                      <a:gd name="T9" fmla="*/ 9 h 17"/>
                      <a:gd name="T10" fmla="*/ 4 w 14"/>
                      <a:gd name="T11" fmla="*/ 8 h 17"/>
                      <a:gd name="T12" fmla="*/ 5 w 14"/>
                      <a:gd name="T13" fmla="*/ 8 h 17"/>
                      <a:gd name="T14" fmla="*/ 6 w 14"/>
                      <a:gd name="T15" fmla="*/ 7 h 17"/>
                      <a:gd name="T16" fmla="*/ 7 w 14"/>
                      <a:gd name="T17" fmla="*/ 3 h 17"/>
                      <a:gd name="T18" fmla="*/ 8 w 14"/>
                      <a:gd name="T19" fmla="*/ 6 h 17"/>
                      <a:gd name="T20" fmla="*/ 10 w 14"/>
                      <a:gd name="T21" fmla="*/ 6 h 17"/>
                      <a:gd name="T22" fmla="*/ 10 w 14"/>
                      <a:gd name="T23" fmla="*/ 0 h 17"/>
                      <a:gd name="T24" fmla="*/ 14 w 14"/>
                      <a:gd name="T25" fmla="*/ 6 h 17"/>
                      <a:gd name="T26" fmla="*/ 14 w 14"/>
                      <a:gd name="T27" fmla="*/ 9 h 17"/>
                      <a:gd name="T28" fmla="*/ 14 w 14"/>
                      <a:gd name="T29" fmla="*/ 14 h 17"/>
                      <a:gd name="T30" fmla="*/ 12 w 14"/>
                      <a:gd name="T31" fmla="*/ 14 h 17"/>
                      <a:gd name="T32" fmla="*/ 10 w 14"/>
                      <a:gd name="T33" fmla="*/ 16 h 17"/>
                      <a:gd name="T34" fmla="*/ 8 w 14"/>
                      <a:gd name="T35" fmla="*/ 17 h 17"/>
                      <a:gd name="T36" fmla="*/ 7 w 14"/>
                      <a:gd name="T37" fmla="*/ 14 h 17"/>
                      <a:gd name="T38" fmla="*/ 9 w 14"/>
                      <a:gd name="T39" fmla="*/ 12 h 17"/>
                      <a:gd name="T40" fmla="*/ 10 w 14"/>
                      <a:gd name="T41" fmla="*/ 10 h 17"/>
                      <a:gd name="T42" fmla="*/ 8 w 14"/>
                      <a:gd name="T43" fmla="*/ 12 h 17"/>
                      <a:gd name="T44" fmla="*/ 7 w 14"/>
                      <a:gd name="T45" fmla="*/ 12 h 17"/>
                      <a:gd name="T46" fmla="*/ 1 w 14"/>
                      <a:gd name="T47" fmla="*/ 16 h 17"/>
                      <a:gd name="T48" fmla="*/ 0 w 14"/>
                      <a:gd name="T49" fmla="*/ 14 h 17"/>
                      <a:gd name="T50" fmla="*/ 1 w 14"/>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 h="17">
                        <a:moveTo>
                          <a:pt x="1" y="12"/>
                        </a:moveTo>
                        <a:lnTo>
                          <a:pt x="2" y="11"/>
                        </a:lnTo>
                        <a:lnTo>
                          <a:pt x="1" y="10"/>
                        </a:lnTo>
                        <a:lnTo>
                          <a:pt x="1" y="8"/>
                        </a:lnTo>
                        <a:lnTo>
                          <a:pt x="3" y="9"/>
                        </a:lnTo>
                        <a:lnTo>
                          <a:pt x="4" y="8"/>
                        </a:lnTo>
                        <a:lnTo>
                          <a:pt x="5" y="8"/>
                        </a:lnTo>
                        <a:lnTo>
                          <a:pt x="6" y="7"/>
                        </a:lnTo>
                        <a:lnTo>
                          <a:pt x="7" y="3"/>
                        </a:lnTo>
                        <a:lnTo>
                          <a:pt x="8" y="6"/>
                        </a:lnTo>
                        <a:lnTo>
                          <a:pt x="10" y="6"/>
                        </a:lnTo>
                        <a:lnTo>
                          <a:pt x="10" y="0"/>
                        </a:lnTo>
                        <a:lnTo>
                          <a:pt x="14" y="6"/>
                        </a:lnTo>
                        <a:lnTo>
                          <a:pt x="14" y="9"/>
                        </a:lnTo>
                        <a:lnTo>
                          <a:pt x="14" y="14"/>
                        </a:lnTo>
                        <a:lnTo>
                          <a:pt x="12" y="14"/>
                        </a:lnTo>
                        <a:lnTo>
                          <a:pt x="10" y="16"/>
                        </a:lnTo>
                        <a:lnTo>
                          <a:pt x="8" y="17"/>
                        </a:lnTo>
                        <a:lnTo>
                          <a:pt x="7" y="14"/>
                        </a:lnTo>
                        <a:lnTo>
                          <a:pt x="9" y="12"/>
                        </a:lnTo>
                        <a:lnTo>
                          <a:pt x="10" y="10"/>
                        </a:lnTo>
                        <a:lnTo>
                          <a:pt x="8" y="12"/>
                        </a:lnTo>
                        <a:lnTo>
                          <a:pt x="7" y="12"/>
                        </a:lnTo>
                        <a:lnTo>
                          <a:pt x="1" y="16"/>
                        </a:lnTo>
                        <a:lnTo>
                          <a:pt x="0" y="14"/>
                        </a:lnTo>
                        <a:lnTo>
                          <a:pt x="1" y="1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0" name="Freeform 606">
                    <a:extLst>
                      <a:ext uri="{FF2B5EF4-FFF2-40B4-BE49-F238E27FC236}">
                        <a16:creationId xmlns:a16="http://schemas.microsoft.com/office/drawing/2014/main" id="{8A3A9473-7E43-4DD6-A063-EF16C1702D6D}"/>
                      </a:ext>
                    </a:extLst>
                  </p:cNvPr>
                  <p:cNvSpPr>
                    <a:spLocks/>
                  </p:cNvSpPr>
                  <p:nvPr/>
                </p:nvSpPr>
                <p:spPr bwMode="gray">
                  <a:xfrm>
                    <a:off x="5321881" y="2697975"/>
                    <a:ext cx="11914" cy="16679"/>
                  </a:xfrm>
                  <a:custGeom>
                    <a:avLst/>
                    <a:gdLst>
                      <a:gd name="T0" fmla="*/ 4 w 10"/>
                      <a:gd name="T1" fmla="*/ 4 h 14"/>
                      <a:gd name="T2" fmla="*/ 5 w 10"/>
                      <a:gd name="T3" fmla="*/ 4 h 14"/>
                      <a:gd name="T4" fmla="*/ 6 w 10"/>
                      <a:gd name="T5" fmla="*/ 0 h 14"/>
                      <a:gd name="T6" fmla="*/ 8 w 10"/>
                      <a:gd name="T7" fmla="*/ 0 h 14"/>
                      <a:gd name="T8" fmla="*/ 10 w 10"/>
                      <a:gd name="T9" fmla="*/ 1 h 14"/>
                      <a:gd name="T10" fmla="*/ 9 w 10"/>
                      <a:gd name="T11" fmla="*/ 3 h 14"/>
                      <a:gd name="T12" fmla="*/ 9 w 10"/>
                      <a:gd name="T13" fmla="*/ 6 h 14"/>
                      <a:gd name="T14" fmla="*/ 7 w 10"/>
                      <a:gd name="T15" fmla="*/ 10 h 14"/>
                      <a:gd name="T16" fmla="*/ 4 w 10"/>
                      <a:gd name="T17" fmla="*/ 13 h 14"/>
                      <a:gd name="T18" fmla="*/ 2 w 10"/>
                      <a:gd name="T19" fmla="*/ 14 h 14"/>
                      <a:gd name="T20" fmla="*/ 0 w 10"/>
                      <a:gd name="T21" fmla="*/ 14 h 14"/>
                      <a:gd name="T22" fmla="*/ 0 w 10"/>
                      <a:gd name="T23" fmla="*/ 12 h 14"/>
                      <a:gd name="T24" fmla="*/ 0 w 10"/>
                      <a:gd name="T25" fmla="*/ 8 h 14"/>
                      <a:gd name="T26" fmla="*/ 4 w 10"/>
                      <a:gd name="T27" fmla="*/ 6 h 14"/>
                      <a:gd name="T28" fmla="*/ 4 w 10"/>
                      <a:gd name="T29"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4">
                        <a:moveTo>
                          <a:pt x="4" y="4"/>
                        </a:moveTo>
                        <a:lnTo>
                          <a:pt x="5" y="4"/>
                        </a:lnTo>
                        <a:lnTo>
                          <a:pt x="6" y="0"/>
                        </a:lnTo>
                        <a:lnTo>
                          <a:pt x="8" y="0"/>
                        </a:lnTo>
                        <a:lnTo>
                          <a:pt x="10" y="1"/>
                        </a:lnTo>
                        <a:lnTo>
                          <a:pt x="9" y="3"/>
                        </a:lnTo>
                        <a:lnTo>
                          <a:pt x="9" y="6"/>
                        </a:lnTo>
                        <a:lnTo>
                          <a:pt x="7" y="10"/>
                        </a:lnTo>
                        <a:lnTo>
                          <a:pt x="4" y="13"/>
                        </a:lnTo>
                        <a:lnTo>
                          <a:pt x="2" y="14"/>
                        </a:lnTo>
                        <a:lnTo>
                          <a:pt x="0" y="14"/>
                        </a:lnTo>
                        <a:lnTo>
                          <a:pt x="0" y="12"/>
                        </a:lnTo>
                        <a:lnTo>
                          <a:pt x="0" y="8"/>
                        </a:lnTo>
                        <a:lnTo>
                          <a:pt x="4" y="6"/>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1" name="Freeform 607">
                    <a:extLst>
                      <a:ext uri="{FF2B5EF4-FFF2-40B4-BE49-F238E27FC236}">
                        <a16:creationId xmlns:a16="http://schemas.microsoft.com/office/drawing/2014/main" id="{EFE3D49D-B7F4-4738-86B9-836656DB8E53}"/>
                      </a:ext>
                    </a:extLst>
                  </p:cNvPr>
                  <p:cNvSpPr>
                    <a:spLocks/>
                  </p:cNvSpPr>
                  <p:nvPr/>
                </p:nvSpPr>
                <p:spPr bwMode="gray">
                  <a:xfrm>
                    <a:off x="5306393" y="2769458"/>
                    <a:ext cx="10723" cy="11914"/>
                  </a:xfrm>
                  <a:custGeom>
                    <a:avLst/>
                    <a:gdLst>
                      <a:gd name="T0" fmla="*/ 3 w 9"/>
                      <a:gd name="T1" fmla="*/ 5 h 10"/>
                      <a:gd name="T2" fmla="*/ 3 w 9"/>
                      <a:gd name="T3" fmla="*/ 5 h 10"/>
                      <a:gd name="T4" fmla="*/ 2 w 9"/>
                      <a:gd name="T5" fmla="*/ 2 h 10"/>
                      <a:gd name="T6" fmla="*/ 4 w 9"/>
                      <a:gd name="T7" fmla="*/ 3 h 10"/>
                      <a:gd name="T8" fmla="*/ 6 w 9"/>
                      <a:gd name="T9" fmla="*/ 2 h 10"/>
                      <a:gd name="T10" fmla="*/ 9 w 9"/>
                      <a:gd name="T11" fmla="*/ 0 h 10"/>
                      <a:gd name="T12" fmla="*/ 9 w 9"/>
                      <a:gd name="T13" fmla="*/ 2 h 10"/>
                      <a:gd name="T14" fmla="*/ 9 w 9"/>
                      <a:gd name="T15" fmla="*/ 4 h 10"/>
                      <a:gd name="T16" fmla="*/ 7 w 9"/>
                      <a:gd name="T17" fmla="*/ 5 h 10"/>
                      <a:gd name="T18" fmla="*/ 5 w 9"/>
                      <a:gd name="T19" fmla="*/ 7 h 10"/>
                      <a:gd name="T20" fmla="*/ 3 w 9"/>
                      <a:gd name="T21" fmla="*/ 10 h 10"/>
                      <a:gd name="T22" fmla="*/ 2 w 9"/>
                      <a:gd name="T23" fmla="*/ 10 h 10"/>
                      <a:gd name="T24" fmla="*/ 0 w 9"/>
                      <a:gd name="T25" fmla="*/ 9 h 10"/>
                      <a:gd name="T26" fmla="*/ 2 w 9"/>
                      <a:gd name="T27" fmla="*/ 6 h 10"/>
                      <a:gd name="T28" fmla="*/ 4 w 9"/>
                      <a:gd name="T29" fmla="*/ 6 h 10"/>
                      <a:gd name="T30" fmla="*/ 3 w 9"/>
                      <a:gd name="T3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0">
                        <a:moveTo>
                          <a:pt x="3" y="5"/>
                        </a:moveTo>
                        <a:lnTo>
                          <a:pt x="3" y="5"/>
                        </a:lnTo>
                        <a:lnTo>
                          <a:pt x="2" y="2"/>
                        </a:lnTo>
                        <a:lnTo>
                          <a:pt x="4" y="3"/>
                        </a:lnTo>
                        <a:lnTo>
                          <a:pt x="6" y="2"/>
                        </a:lnTo>
                        <a:lnTo>
                          <a:pt x="9" y="0"/>
                        </a:lnTo>
                        <a:lnTo>
                          <a:pt x="9" y="2"/>
                        </a:lnTo>
                        <a:lnTo>
                          <a:pt x="9" y="4"/>
                        </a:lnTo>
                        <a:lnTo>
                          <a:pt x="7" y="5"/>
                        </a:lnTo>
                        <a:lnTo>
                          <a:pt x="5" y="7"/>
                        </a:lnTo>
                        <a:lnTo>
                          <a:pt x="3" y="10"/>
                        </a:lnTo>
                        <a:lnTo>
                          <a:pt x="2" y="10"/>
                        </a:lnTo>
                        <a:lnTo>
                          <a:pt x="0" y="9"/>
                        </a:lnTo>
                        <a:lnTo>
                          <a:pt x="2" y="6"/>
                        </a:lnTo>
                        <a:lnTo>
                          <a:pt x="4" y="6"/>
                        </a:lnTo>
                        <a:lnTo>
                          <a:pt x="3"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2" name="Freeform 609">
                    <a:extLst>
                      <a:ext uri="{FF2B5EF4-FFF2-40B4-BE49-F238E27FC236}">
                        <a16:creationId xmlns:a16="http://schemas.microsoft.com/office/drawing/2014/main" id="{05FC3E0E-72D1-4536-9CDF-25E1DDBC4BC6}"/>
                      </a:ext>
                    </a:extLst>
                  </p:cNvPr>
                  <p:cNvSpPr>
                    <a:spLocks/>
                  </p:cNvSpPr>
                  <p:nvPr/>
                </p:nvSpPr>
                <p:spPr bwMode="gray">
                  <a:xfrm>
                    <a:off x="5345708" y="2683679"/>
                    <a:ext cx="22637" cy="27402"/>
                  </a:xfrm>
                  <a:custGeom>
                    <a:avLst/>
                    <a:gdLst>
                      <a:gd name="T0" fmla="*/ 2 w 19"/>
                      <a:gd name="T1" fmla="*/ 16 h 23"/>
                      <a:gd name="T2" fmla="*/ 0 w 19"/>
                      <a:gd name="T3" fmla="*/ 15 h 23"/>
                      <a:gd name="T4" fmla="*/ 2 w 19"/>
                      <a:gd name="T5" fmla="*/ 15 h 23"/>
                      <a:gd name="T6" fmla="*/ 3 w 19"/>
                      <a:gd name="T7" fmla="*/ 14 h 23"/>
                      <a:gd name="T8" fmla="*/ 4 w 19"/>
                      <a:gd name="T9" fmla="*/ 12 h 23"/>
                      <a:gd name="T10" fmla="*/ 1 w 19"/>
                      <a:gd name="T11" fmla="*/ 12 h 23"/>
                      <a:gd name="T12" fmla="*/ 3 w 19"/>
                      <a:gd name="T13" fmla="*/ 11 h 23"/>
                      <a:gd name="T14" fmla="*/ 2 w 19"/>
                      <a:gd name="T15" fmla="*/ 9 h 23"/>
                      <a:gd name="T16" fmla="*/ 4 w 19"/>
                      <a:gd name="T17" fmla="*/ 7 h 23"/>
                      <a:gd name="T18" fmla="*/ 6 w 19"/>
                      <a:gd name="T19" fmla="*/ 9 h 23"/>
                      <a:gd name="T20" fmla="*/ 8 w 19"/>
                      <a:gd name="T21" fmla="*/ 6 h 23"/>
                      <a:gd name="T22" fmla="*/ 6 w 19"/>
                      <a:gd name="T23" fmla="*/ 4 h 23"/>
                      <a:gd name="T24" fmla="*/ 8 w 19"/>
                      <a:gd name="T25" fmla="*/ 4 h 23"/>
                      <a:gd name="T26" fmla="*/ 10 w 19"/>
                      <a:gd name="T27" fmla="*/ 5 h 23"/>
                      <a:gd name="T28" fmla="*/ 12 w 19"/>
                      <a:gd name="T29" fmla="*/ 3 h 23"/>
                      <a:gd name="T30" fmla="*/ 10 w 19"/>
                      <a:gd name="T31" fmla="*/ 0 h 23"/>
                      <a:gd name="T32" fmla="*/ 13 w 19"/>
                      <a:gd name="T33" fmla="*/ 3 h 23"/>
                      <a:gd name="T34" fmla="*/ 13 w 19"/>
                      <a:gd name="T35" fmla="*/ 0 h 23"/>
                      <a:gd name="T36" fmla="*/ 15 w 19"/>
                      <a:gd name="T37" fmla="*/ 0 h 23"/>
                      <a:gd name="T38" fmla="*/ 17 w 19"/>
                      <a:gd name="T39" fmla="*/ 4 h 23"/>
                      <a:gd name="T40" fmla="*/ 18 w 19"/>
                      <a:gd name="T41" fmla="*/ 5 h 23"/>
                      <a:gd name="T42" fmla="*/ 19 w 19"/>
                      <a:gd name="T43" fmla="*/ 9 h 23"/>
                      <a:gd name="T44" fmla="*/ 17 w 19"/>
                      <a:gd name="T45" fmla="*/ 12 h 23"/>
                      <a:gd name="T46" fmla="*/ 17 w 19"/>
                      <a:gd name="T47" fmla="*/ 18 h 23"/>
                      <a:gd name="T48" fmla="*/ 12 w 19"/>
                      <a:gd name="T49" fmla="*/ 18 h 23"/>
                      <a:gd name="T50" fmla="*/ 12 w 19"/>
                      <a:gd name="T51" fmla="*/ 17 h 23"/>
                      <a:gd name="T52" fmla="*/ 10 w 19"/>
                      <a:gd name="T53" fmla="*/ 17 h 23"/>
                      <a:gd name="T54" fmla="*/ 8 w 19"/>
                      <a:gd name="T55" fmla="*/ 21 h 23"/>
                      <a:gd name="T56" fmla="*/ 3 w 19"/>
                      <a:gd name="T57" fmla="*/ 22 h 23"/>
                      <a:gd name="T58" fmla="*/ 1 w 19"/>
                      <a:gd name="T59" fmla="*/ 23 h 23"/>
                      <a:gd name="T60" fmla="*/ 0 w 19"/>
                      <a:gd name="T61" fmla="*/ 21 h 23"/>
                      <a:gd name="T62" fmla="*/ 3 w 19"/>
                      <a:gd name="T63" fmla="*/ 19 h 23"/>
                      <a:gd name="T64" fmla="*/ 4 w 19"/>
                      <a:gd name="T65" fmla="*/ 17 h 23"/>
                      <a:gd name="T66" fmla="*/ 2 w 19"/>
                      <a:gd name="T6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2" y="16"/>
                        </a:moveTo>
                        <a:lnTo>
                          <a:pt x="0" y="15"/>
                        </a:lnTo>
                        <a:lnTo>
                          <a:pt x="2" y="15"/>
                        </a:lnTo>
                        <a:lnTo>
                          <a:pt x="3" y="14"/>
                        </a:lnTo>
                        <a:lnTo>
                          <a:pt x="4" y="12"/>
                        </a:lnTo>
                        <a:lnTo>
                          <a:pt x="1" y="12"/>
                        </a:lnTo>
                        <a:lnTo>
                          <a:pt x="3" y="11"/>
                        </a:lnTo>
                        <a:lnTo>
                          <a:pt x="2" y="9"/>
                        </a:lnTo>
                        <a:lnTo>
                          <a:pt x="4" y="7"/>
                        </a:lnTo>
                        <a:lnTo>
                          <a:pt x="6" y="9"/>
                        </a:lnTo>
                        <a:lnTo>
                          <a:pt x="8" y="6"/>
                        </a:lnTo>
                        <a:lnTo>
                          <a:pt x="6" y="4"/>
                        </a:lnTo>
                        <a:lnTo>
                          <a:pt x="8" y="4"/>
                        </a:lnTo>
                        <a:lnTo>
                          <a:pt x="10" y="5"/>
                        </a:lnTo>
                        <a:lnTo>
                          <a:pt x="12" y="3"/>
                        </a:lnTo>
                        <a:lnTo>
                          <a:pt x="10" y="0"/>
                        </a:lnTo>
                        <a:lnTo>
                          <a:pt x="13" y="3"/>
                        </a:lnTo>
                        <a:lnTo>
                          <a:pt x="13" y="0"/>
                        </a:lnTo>
                        <a:lnTo>
                          <a:pt x="15" y="0"/>
                        </a:lnTo>
                        <a:lnTo>
                          <a:pt x="17" y="4"/>
                        </a:lnTo>
                        <a:lnTo>
                          <a:pt x="18" y="5"/>
                        </a:lnTo>
                        <a:lnTo>
                          <a:pt x="19" y="9"/>
                        </a:lnTo>
                        <a:lnTo>
                          <a:pt x="17" y="12"/>
                        </a:lnTo>
                        <a:lnTo>
                          <a:pt x="17" y="18"/>
                        </a:lnTo>
                        <a:lnTo>
                          <a:pt x="12" y="18"/>
                        </a:lnTo>
                        <a:lnTo>
                          <a:pt x="12" y="17"/>
                        </a:lnTo>
                        <a:lnTo>
                          <a:pt x="10" y="17"/>
                        </a:lnTo>
                        <a:lnTo>
                          <a:pt x="8" y="21"/>
                        </a:lnTo>
                        <a:lnTo>
                          <a:pt x="3" y="22"/>
                        </a:lnTo>
                        <a:lnTo>
                          <a:pt x="1" y="23"/>
                        </a:lnTo>
                        <a:lnTo>
                          <a:pt x="0" y="21"/>
                        </a:lnTo>
                        <a:lnTo>
                          <a:pt x="3" y="19"/>
                        </a:lnTo>
                        <a:lnTo>
                          <a:pt x="4" y="17"/>
                        </a:lnTo>
                        <a:lnTo>
                          <a:pt x="2" y="1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3" name="Freeform 610">
                    <a:extLst>
                      <a:ext uri="{FF2B5EF4-FFF2-40B4-BE49-F238E27FC236}">
                        <a16:creationId xmlns:a16="http://schemas.microsoft.com/office/drawing/2014/main" id="{7669FAF4-537A-4A90-AB7F-582B56D50484}"/>
                      </a:ext>
                    </a:extLst>
                  </p:cNvPr>
                  <p:cNvSpPr>
                    <a:spLocks/>
                  </p:cNvSpPr>
                  <p:nvPr/>
                </p:nvSpPr>
                <p:spPr bwMode="gray">
                  <a:xfrm>
                    <a:off x="5370727" y="2667000"/>
                    <a:ext cx="16679" cy="17870"/>
                  </a:xfrm>
                  <a:custGeom>
                    <a:avLst/>
                    <a:gdLst>
                      <a:gd name="T0" fmla="*/ 2 w 14"/>
                      <a:gd name="T1" fmla="*/ 7 h 15"/>
                      <a:gd name="T2" fmla="*/ 6 w 14"/>
                      <a:gd name="T3" fmla="*/ 8 h 15"/>
                      <a:gd name="T4" fmla="*/ 6 w 14"/>
                      <a:gd name="T5" fmla="*/ 7 h 15"/>
                      <a:gd name="T6" fmla="*/ 7 w 14"/>
                      <a:gd name="T7" fmla="*/ 4 h 15"/>
                      <a:gd name="T8" fmla="*/ 8 w 14"/>
                      <a:gd name="T9" fmla="*/ 6 h 15"/>
                      <a:gd name="T10" fmla="*/ 9 w 14"/>
                      <a:gd name="T11" fmla="*/ 6 h 15"/>
                      <a:gd name="T12" fmla="*/ 10 w 14"/>
                      <a:gd name="T13" fmla="*/ 3 h 15"/>
                      <a:gd name="T14" fmla="*/ 10 w 14"/>
                      <a:gd name="T15" fmla="*/ 0 h 15"/>
                      <a:gd name="T16" fmla="*/ 13 w 14"/>
                      <a:gd name="T17" fmla="*/ 2 h 15"/>
                      <a:gd name="T18" fmla="*/ 14 w 14"/>
                      <a:gd name="T19" fmla="*/ 4 h 15"/>
                      <a:gd name="T20" fmla="*/ 11 w 14"/>
                      <a:gd name="T21" fmla="*/ 9 h 15"/>
                      <a:gd name="T22" fmla="*/ 11 w 14"/>
                      <a:gd name="T23" fmla="*/ 12 h 15"/>
                      <a:gd name="T24" fmla="*/ 4 w 14"/>
                      <a:gd name="T25" fmla="*/ 15 h 15"/>
                      <a:gd name="T26" fmla="*/ 0 w 14"/>
                      <a:gd name="T27" fmla="*/ 14 h 15"/>
                      <a:gd name="T28" fmla="*/ 0 w 14"/>
                      <a:gd name="T29" fmla="*/ 12 h 15"/>
                      <a:gd name="T30" fmla="*/ 2 w 14"/>
                      <a:gd name="T31" fmla="*/ 12 h 15"/>
                      <a:gd name="T32" fmla="*/ 2 w 14"/>
                      <a:gd name="T33" fmla="*/ 11 h 15"/>
                      <a:gd name="T34" fmla="*/ 2 w 14"/>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2" y="7"/>
                        </a:moveTo>
                        <a:lnTo>
                          <a:pt x="6" y="8"/>
                        </a:lnTo>
                        <a:lnTo>
                          <a:pt x="6" y="7"/>
                        </a:lnTo>
                        <a:lnTo>
                          <a:pt x="7" y="4"/>
                        </a:lnTo>
                        <a:lnTo>
                          <a:pt x="8" y="6"/>
                        </a:lnTo>
                        <a:lnTo>
                          <a:pt x="9" y="6"/>
                        </a:lnTo>
                        <a:lnTo>
                          <a:pt x="10" y="3"/>
                        </a:lnTo>
                        <a:lnTo>
                          <a:pt x="10" y="0"/>
                        </a:lnTo>
                        <a:lnTo>
                          <a:pt x="13" y="2"/>
                        </a:lnTo>
                        <a:lnTo>
                          <a:pt x="14" y="4"/>
                        </a:lnTo>
                        <a:lnTo>
                          <a:pt x="11" y="9"/>
                        </a:lnTo>
                        <a:lnTo>
                          <a:pt x="11" y="12"/>
                        </a:lnTo>
                        <a:lnTo>
                          <a:pt x="4" y="15"/>
                        </a:lnTo>
                        <a:lnTo>
                          <a:pt x="0" y="14"/>
                        </a:lnTo>
                        <a:lnTo>
                          <a:pt x="0" y="12"/>
                        </a:lnTo>
                        <a:lnTo>
                          <a:pt x="2" y="12"/>
                        </a:lnTo>
                        <a:lnTo>
                          <a:pt x="2" y="11"/>
                        </a:lnTo>
                        <a:lnTo>
                          <a:pt x="2" y="7"/>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4" name="Freeform 611">
                    <a:extLst>
                      <a:ext uri="{FF2B5EF4-FFF2-40B4-BE49-F238E27FC236}">
                        <a16:creationId xmlns:a16="http://schemas.microsoft.com/office/drawing/2014/main" id="{A76349C3-4D61-4AEF-81A9-76919A17EC44}"/>
                      </a:ext>
                    </a:extLst>
                  </p:cNvPr>
                  <p:cNvSpPr>
                    <a:spLocks/>
                  </p:cNvSpPr>
                  <p:nvPr/>
                </p:nvSpPr>
                <p:spPr bwMode="gray">
                  <a:xfrm>
                    <a:off x="5381449" y="2655086"/>
                    <a:ext cx="16679" cy="15488"/>
                  </a:xfrm>
                  <a:custGeom>
                    <a:avLst/>
                    <a:gdLst>
                      <a:gd name="T0" fmla="*/ 3 w 14"/>
                      <a:gd name="T1" fmla="*/ 3 h 13"/>
                      <a:gd name="T2" fmla="*/ 1 w 14"/>
                      <a:gd name="T3" fmla="*/ 4 h 13"/>
                      <a:gd name="T4" fmla="*/ 1 w 14"/>
                      <a:gd name="T5" fmla="*/ 3 h 13"/>
                      <a:gd name="T6" fmla="*/ 0 w 14"/>
                      <a:gd name="T7" fmla="*/ 1 h 13"/>
                      <a:gd name="T8" fmla="*/ 1 w 14"/>
                      <a:gd name="T9" fmla="*/ 0 h 13"/>
                      <a:gd name="T10" fmla="*/ 2 w 14"/>
                      <a:gd name="T11" fmla="*/ 1 h 13"/>
                      <a:gd name="T12" fmla="*/ 6 w 14"/>
                      <a:gd name="T13" fmla="*/ 1 h 13"/>
                      <a:gd name="T14" fmla="*/ 7 w 14"/>
                      <a:gd name="T15" fmla="*/ 1 h 13"/>
                      <a:gd name="T16" fmla="*/ 8 w 14"/>
                      <a:gd name="T17" fmla="*/ 2 h 13"/>
                      <a:gd name="T18" fmla="*/ 7 w 14"/>
                      <a:gd name="T19" fmla="*/ 6 h 13"/>
                      <a:gd name="T20" fmla="*/ 8 w 14"/>
                      <a:gd name="T21" fmla="*/ 6 h 13"/>
                      <a:gd name="T22" fmla="*/ 9 w 14"/>
                      <a:gd name="T23" fmla="*/ 4 h 13"/>
                      <a:gd name="T24" fmla="*/ 10 w 14"/>
                      <a:gd name="T25" fmla="*/ 3 h 13"/>
                      <a:gd name="T26" fmla="*/ 14 w 14"/>
                      <a:gd name="T27" fmla="*/ 4 h 13"/>
                      <a:gd name="T28" fmla="*/ 10 w 14"/>
                      <a:gd name="T29" fmla="*/ 12 h 13"/>
                      <a:gd name="T30" fmla="*/ 9 w 14"/>
                      <a:gd name="T31" fmla="*/ 13 h 13"/>
                      <a:gd name="T32" fmla="*/ 2 w 14"/>
                      <a:gd name="T33" fmla="*/ 8 h 13"/>
                      <a:gd name="T34" fmla="*/ 2 w 14"/>
                      <a:gd name="T35" fmla="*/ 6 h 13"/>
                      <a:gd name="T36" fmla="*/ 3 w 14"/>
                      <a:gd name="T37" fmla="*/ 7 h 13"/>
                      <a:gd name="T38" fmla="*/ 4 w 14"/>
                      <a:gd name="T39" fmla="*/ 3 h 13"/>
                      <a:gd name="T40" fmla="*/ 3 w 14"/>
                      <a:gd name="T4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3">
                        <a:moveTo>
                          <a:pt x="3" y="3"/>
                        </a:moveTo>
                        <a:lnTo>
                          <a:pt x="1" y="4"/>
                        </a:lnTo>
                        <a:lnTo>
                          <a:pt x="1" y="3"/>
                        </a:lnTo>
                        <a:lnTo>
                          <a:pt x="0" y="1"/>
                        </a:lnTo>
                        <a:lnTo>
                          <a:pt x="1" y="0"/>
                        </a:lnTo>
                        <a:lnTo>
                          <a:pt x="2" y="1"/>
                        </a:lnTo>
                        <a:lnTo>
                          <a:pt x="6" y="1"/>
                        </a:lnTo>
                        <a:lnTo>
                          <a:pt x="7" y="1"/>
                        </a:lnTo>
                        <a:lnTo>
                          <a:pt x="8" y="2"/>
                        </a:lnTo>
                        <a:lnTo>
                          <a:pt x="7" y="6"/>
                        </a:lnTo>
                        <a:lnTo>
                          <a:pt x="8" y="6"/>
                        </a:lnTo>
                        <a:lnTo>
                          <a:pt x="9" y="4"/>
                        </a:lnTo>
                        <a:lnTo>
                          <a:pt x="10" y="3"/>
                        </a:lnTo>
                        <a:lnTo>
                          <a:pt x="14" y="4"/>
                        </a:lnTo>
                        <a:lnTo>
                          <a:pt x="10" y="12"/>
                        </a:lnTo>
                        <a:lnTo>
                          <a:pt x="9" y="13"/>
                        </a:lnTo>
                        <a:lnTo>
                          <a:pt x="2" y="8"/>
                        </a:lnTo>
                        <a:lnTo>
                          <a:pt x="2" y="6"/>
                        </a:lnTo>
                        <a:lnTo>
                          <a:pt x="3" y="7"/>
                        </a:lnTo>
                        <a:lnTo>
                          <a:pt x="4" y="3"/>
                        </a:lnTo>
                        <a:lnTo>
                          <a:pt x="3"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5" name="Freeform 612">
                    <a:extLst>
                      <a:ext uri="{FF2B5EF4-FFF2-40B4-BE49-F238E27FC236}">
                        <a16:creationId xmlns:a16="http://schemas.microsoft.com/office/drawing/2014/main" id="{804B27EB-F886-43E6-8856-256FFDF75C8B}"/>
                      </a:ext>
                    </a:extLst>
                  </p:cNvPr>
                  <p:cNvSpPr>
                    <a:spLocks/>
                  </p:cNvSpPr>
                  <p:nvPr/>
                </p:nvSpPr>
                <p:spPr bwMode="gray">
                  <a:xfrm>
                    <a:off x="5398129" y="2646746"/>
                    <a:ext cx="9531" cy="11914"/>
                  </a:xfrm>
                  <a:custGeom>
                    <a:avLst/>
                    <a:gdLst>
                      <a:gd name="T0" fmla="*/ 4 w 8"/>
                      <a:gd name="T1" fmla="*/ 4 h 10"/>
                      <a:gd name="T2" fmla="*/ 4 w 8"/>
                      <a:gd name="T3" fmla="*/ 3 h 10"/>
                      <a:gd name="T4" fmla="*/ 5 w 8"/>
                      <a:gd name="T5" fmla="*/ 4 h 10"/>
                      <a:gd name="T6" fmla="*/ 6 w 8"/>
                      <a:gd name="T7" fmla="*/ 4 h 10"/>
                      <a:gd name="T8" fmla="*/ 8 w 8"/>
                      <a:gd name="T9" fmla="*/ 8 h 10"/>
                      <a:gd name="T10" fmla="*/ 7 w 8"/>
                      <a:gd name="T11" fmla="*/ 10 h 10"/>
                      <a:gd name="T12" fmla="*/ 3 w 8"/>
                      <a:gd name="T13" fmla="*/ 8 h 10"/>
                      <a:gd name="T14" fmla="*/ 1 w 8"/>
                      <a:gd name="T15" fmla="*/ 2 h 10"/>
                      <a:gd name="T16" fmla="*/ 0 w 8"/>
                      <a:gd name="T17" fmla="*/ 0 h 10"/>
                      <a:gd name="T18" fmla="*/ 0 w 8"/>
                      <a:gd name="T19" fmla="*/ 0 h 10"/>
                      <a:gd name="T20" fmla="*/ 2 w 8"/>
                      <a:gd name="T21" fmla="*/ 1 h 10"/>
                      <a:gd name="T22" fmla="*/ 3 w 8"/>
                      <a:gd name="T23" fmla="*/ 4 h 10"/>
                      <a:gd name="T24" fmla="*/ 4 w 8"/>
                      <a:gd name="T25"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0">
                        <a:moveTo>
                          <a:pt x="4" y="4"/>
                        </a:moveTo>
                        <a:lnTo>
                          <a:pt x="4" y="3"/>
                        </a:lnTo>
                        <a:lnTo>
                          <a:pt x="5" y="4"/>
                        </a:lnTo>
                        <a:lnTo>
                          <a:pt x="6" y="4"/>
                        </a:lnTo>
                        <a:lnTo>
                          <a:pt x="8" y="8"/>
                        </a:lnTo>
                        <a:lnTo>
                          <a:pt x="7" y="10"/>
                        </a:lnTo>
                        <a:lnTo>
                          <a:pt x="3" y="8"/>
                        </a:lnTo>
                        <a:lnTo>
                          <a:pt x="1" y="2"/>
                        </a:lnTo>
                        <a:lnTo>
                          <a:pt x="0" y="0"/>
                        </a:lnTo>
                        <a:lnTo>
                          <a:pt x="0" y="0"/>
                        </a:lnTo>
                        <a:lnTo>
                          <a:pt x="2" y="1"/>
                        </a:lnTo>
                        <a:lnTo>
                          <a:pt x="3" y="4"/>
                        </a:lnTo>
                        <a:lnTo>
                          <a:pt x="4"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6" name="Freeform 613">
                    <a:extLst>
                      <a:ext uri="{FF2B5EF4-FFF2-40B4-BE49-F238E27FC236}">
                        <a16:creationId xmlns:a16="http://schemas.microsoft.com/office/drawing/2014/main" id="{EF60014C-3EE3-40F1-8789-5D97A97087D1}"/>
                      </a:ext>
                    </a:extLst>
                  </p:cNvPr>
                  <p:cNvSpPr>
                    <a:spLocks/>
                  </p:cNvSpPr>
                  <p:nvPr/>
                </p:nvSpPr>
                <p:spPr bwMode="gray">
                  <a:xfrm>
                    <a:off x="5414808" y="2647938"/>
                    <a:ext cx="7149" cy="9531"/>
                  </a:xfrm>
                  <a:custGeom>
                    <a:avLst/>
                    <a:gdLst>
                      <a:gd name="T0" fmla="*/ 4 w 6"/>
                      <a:gd name="T1" fmla="*/ 0 h 8"/>
                      <a:gd name="T2" fmla="*/ 4 w 6"/>
                      <a:gd name="T3" fmla="*/ 0 h 8"/>
                      <a:gd name="T4" fmla="*/ 6 w 6"/>
                      <a:gd name="T5" fmla="*/ 1 h 8"/>
                      <a:gd name="T6" fmla="*/ 5 w 6"/>
                      <a:gd name="T7" fmla="*/ 4 h 8"/>
                      <a:gd name="T8" fmla="*/ 5 w 6"/>
                      <a:gd name="T9" fmla="*/ 8 h 8"/>
                      <a:gd name="T10" fmla="*/ 4 w 6"/>
                      <a:gd name="T11" fmla="*/ 8 h 8"/>
                      <a:gd name="T12" fmla="*/ 3 w 6"/>
                      <a:gd name="T13" fmla="*/ 8 h 8"/>
                      <a:gd name="T14" fmla="*/ 3 w 6"/>
                      <a:gd name="T15" fmla="*/ 5 h 8"/>
                      <a:gd name="T16" fmla="*/ 2 w 6"/>
                      <a:gd name="T17" fmla="*/ 7 h 8"/>
                      <a:gd name="T18" fmla="*/ 0 w 6"/>
                      <a:gd name="T19" fmla="*/ 5 h 8"/>
                      <a:gd name="T20" fmla="*/ 0 w 6"/>
                      <a:gd name="T21" fmla="*/ 3 h 8"/>
                      <a:gd name="T22" fmla="*/ 1 w 6"/>
                      <a:gd name="T23" fmla="*/ 1 h 8"/>
                      <a:gd name="T24" fmla="*/ 4 w 6"/>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8">
                        <a:moveTo>
                          <a:pt x="4" y="0"/>
                        </a:moveTo>
                        <a:lnTo>
                          <a:pt x="4" y="0"/>
                        </a:lnTo>
                        <a:lnTo>
                          <a:pt x="6" y="1"/>
                        </a:lnTo>
                        <a:lnTo>
                          <a:pt x="5" y="4"/>
                        </a:lnTo>
                        <a:lnTo>
                          <a:pt x="5" y="8"/>
                        </a:lnTo>
                        <a:lnTo>
                          <a:pt x="4" y="8"/>
                        </a:lnTo>
                        <a:lnTo>
                          <a:pt x="3" y="8"/>
                        </a:lnTo>
                        <a:lnTo>
                          <a:pt x="3" y="5"/>
                        </a:lnTo>
                        <a:lnTo>
                          <a:pt x="2" y="7"/>
                        </a:lnTo>
                        <a:lnTo>
                          <a:pt x="0" y="5"/>
                        </a:lnTo>
                        <a:lnTo>
                          <a:pt x="0" y="3"/>
                        </a:lnTo>
                        <a:lnTo>
                          <a:pt x="1" y="1"/>
                        </a:lnTo>
                        <a:lnTo>
                          <a:pt x="4"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7" name="Freeform 614">
                    <a:extLst>
                      <a:ext uri="{FF2B5EF4-FFF2-40B4-BE49-F238E27FC236}">
                        <a16:creationId xmlns:a16="http://schemas.microsoft.com/office/drawing/2014/main" id="{0A4B4B11-18F4-4416-9705-67B1EFF06A0B}"/>
                      </a:ext>
                    </a:extLst>
                  </p:cNvPr>
                  <p:cNvSpPr>
                    <a:spLocks/>
                  </p:cNvSpPr>
                  <p:nvPr/>
                </p:nvSpPr>
                <p:spPr bwMode="gray">
                  <a:xfrm>
                    <a:off x="5452933" y="2639598"/>
                    <a:ext cx="8340" cy="7149"/>
                  </a:xfrm>
                  <a:custGeom>
                    <a:avLst/>
                    <a:gdLst>
                      <a:gd name="T0" fmla="*/ 4 w 7"/>
                      <a:gd name="T1" fmla="*/ 6 h 6"/>
                      <a:gd name="T2" fmla="*/ 0 w 7"/>
                      <a:gd name="T3" fmla="*/ 3 h 6"/>
                      <a:gd name="T4" fmla="*/ 0 w 7"/>
                      <a:gd name="T5" fmla="*/ 2 h 6"/>
                      <a:gd name="T6" fmla="*/ 1 w 7"/>
                      <a:gd name="T7" fmla="*/ 0 h 6"/>
                      <a:gd name="T8" fmla="*/ 6 w 7"/>
                      <a:gd name="T9" fmla="*/ 2 h 6"/>
                      <a:gd name="T10" fmla="*/ 7 w 7"/>
                      <a:gd name="T11" fmla="*/ 3 h 6"/>
                      <a:gd name="T12" fmla="*/ 7 w 7"/>
                      <a:gd name="T13" fmla="*/ 6 h 6"/>
                      <a:gd name="T14" fmla="*/ 4 w 7"/>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6">
                        <a:moveTo>
                          <a:pt x="4" y="6"/>
                        </a:moveTo>
                        <a:lnTo>
                          <a:pt x="0" y="3"/>
                        </a:lnTo>
                        <a:lnTo>
                          <a:pt x="0" y="2"/>
                        </a:lnTo>
                        <a:lnTo>
                          <a:pt x="1" y="0"/>
                        </a:lnTo>
                        <a:lnTo>
                          <a:pt x="6" y="2"/>
                        </a:lnTo>
                        <a:lnTo>
                          <a:pt x="7" y="3"/>
                        </a:lnTo>
                        <a:lnTo>
                          <a:pt x="7" y="6"/>
                        </a:lnTo>
                        <a:lnTo>
                          <a:pt x="4"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8" name="Freeform 615">
                    <a:extLst>
                      <a:ext uri="{FF2B5EF4-FFF2-40B4-BE49-F238E27FC236}">
                        <a16:creationId xmlns:a16="http://schemas.microsoft.com/office/drawing/2014/main" id="{292B4B81-4BDE-4E95-92AC-71900B4CE5AD}"/>
                      </a:ext>
                    </a:extLst>
                  </p:cNvPr>
                  <p:cNvSpPr>
                    <a:spLocks/>
                  </p:cNvSpPr>
                  <p:nvPr/>
                </p:nvSpPr>
                <p:spPr bwMode="gray">
                  <a:xfrm>
                    <a:off x="5444593" y="2619344"/>
                    <a:ext cx="20253" cy="14297"/>
                  </a:xfrm>
                  <a:custGeom>
                    <a:avLst/>
                    <a:gdLst>
                      <a:gd name="T0" fmla="*/ 5 w 17"/>
                      <a:gd name="T1" fmla="*/ 3 h 12"/>
                      <a:gd name="T2" fmla="*/ 6 w 17"/>
                      <a:gd name="T3" fmla="*/ 3 h 12"/>
                      <a:gd name="T4" fmla="*/ 6 w 17"/>
                      <a:gd name="T5" fmla="*/ 2 h 12"/>
                      <a:gd name="T6" fmla="*/ 7 w 17"/>
                      <a:gd name="T7" fmla="*/ 2 h 12"/>
                      <a:gd name="T8" fmla="*/ 8 w 17"/>
                      <a:gd name="T9" fmla="*/ 1 h 12"/>
                      <a:gd name="T10" fmla="*/ 8 w 17"/>
                      <a:gd name="T11" fmla="*/ 1 h 12"/>
                      <a:gd name="T12" fmla="*/ 9 w 17"/>
                      <a:gd name="T13" fmla="*/ 4 h 12"/>
                      <a:gd name="T14" fmla="*/ 12 w 17"/>
                      <a:gd name="T15" fmla="*/ 3 h 12"/>
                      <a:gd name="T16" fmla="*/ 12 w 17"/>
                      <a:gd name="T17" fmla="*/ 0 h 12"/>
                      <a:gd name="T18" fmla="*/ 13 w 17"/>
                      <a:gd name="T19" fmla="*/ 0 h 12"/>
                      <a:gd name="T20" fmla="*/ 14 w 17"/>
                      <a:gd name="T21" fmla="*/ 2 h 12"/>
                      <a:gd name="T22" fmla="*/ 16 w 17"/>
                      <a:gd name="T23" fmla="*/ 3 h 12"/>
                      <a:gd name="T24" fmla="*/ 17 w 17"/>
                      <a:gd name="T25" fmla="*/ 4 h 12"/>
                      <a:gd name="T26" fmla="*/ 17 w 17"/>
                      <a:gd name="T27" fmla="*/ 6 h 12"/>
                      <a:gd name="T28" fmla="*/ 15 w 17"/>
                      <a:gd name="T29" fmla="*/ 6 h 12"/>
                      <a:gd name="T30" fmla="*/ 15 w 17"/>
                      <a:gd name="T31" fmla="*/ 8 h 12"/>
                      <a:gd name="T32" fmla="*/ 13 w 17"/>
                      <a:gd name="T33" fmla="*/ 10 h 12"/>
                      <a:gd name="T34" fmla="*/ 12 w 17"/>
                      <a:gd name="T35" fmla="*/ 8 h 12"/>
                      <a:gd name="T36" fmla="*/ 10 w 17"/>
                      <a:gd name="T37" fmla="*/ 11 h 12"/>
                      <a:gd name="T38" fmla="*/ 9 w 17"/>
                      <a:gd name="T39" fmla="*/ 11 h 12"/>
                      <a:gd name="T40" fmla="*/ 8 w 17"/>
                      <a:gd name="T41" fmla="*/ 10 h 12"/>
                      <a:gd name="T42" fmla="*/ 5 w 17"/>
                      <a:gd name="T43" fmla="*/ 11 h 12"/>
                      <a:gd name="T44" fmla="*/ 4 w 17"/>
                      <a:gd name="T45" fmla="*/ 9 h 12"/>
                      <a:gd name="T46" fmla="*/ 4 w 17"/>
                      <a:gd name="T47" fmla="*/ 12 h 12"/>
                      <a:gd name="T48" fmla="*/ 3 w 17"/>
                      <a:gd name="T49" fmla="*/ 7 h 12"/>
                      <a:gd name="T50" fmla="*/ 0 w 17"/>
                      <a:gd name="T51" fmla="*/ 6 h 12"/>
                      <a:gd name="T52" fmla="*/ 2 w 17"/>
                      <a:gd name="T53" fmla="*/ 4 h 12"/>
                      <a:gd name="T54" fmla="*/ 4 w 17"/>
                      <a:gd name="T55" fmla="*/ 4 h 12"/>
                      <a:gd name="T56" fmla="*/ 5 w 17"/>
                      <a:gd name="T5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 h="12">
                        <a:moveTo>
                          <a:pt x="5" y="3"/>
                        </a:moveTo>
                        <a:lnTo>
                          <a:pt x="6" y="3"/>
                        </a:lnTo>
                        <a:lnTo>
                          <a:pt x="6" y="2"/>
                        </a:lnTo>
                        <a:lnTo>
                          <a:pt x="7" y="2"/>
                        </a:lnTo>
                        <a:lnTo>
                          <a:pt x="8" y="1"/>
                        </a:lnTo>
                        <a:lnTo>
                          <a:pt x="8" y="1"/>
                        </a:lnTo>
                        <a:lnTo>
                          <a:pt x="9" y="4"/>
                        </a:lnTo>
                        <a:lnTo>
                          <a:pt x="12" y="3"/>
                        </a:lnTo>
                        <a:lnTo>
                          <a:pt x="12" y="0"/>
                        </a:lnTo>
                        <a:lnTo>
                          <a:pt x="13" y="0"/>
                        </a:lnTo>
                        <a:lnTo>
                          <a:pt x="14" y="2"/>
                        </a:lnTo>
                        <a:lnTo>
                          <a:pt x="16" y="3"/>
                        </a:lnTo>
                        <a:lnTo>
                          <a:pt x="17" y="4"/>
                        </a:lnTo>
                        <a:lnTo>
                          <a:pt x="17" y="6"/>
                        </a:lnTo>
                        <a:lnTo>
                          <a:pt x="15" y="6"/>
                        </a:lnTo>
                        <a:lnTo>
                          <a:pt x="15" y="8"/>
                        </a:lnTo>
                        <a:lnTo>
                          <a:pt x="13" y="10"/>
                        </a:lnTo>
                        <a:lnTo>
                          <a:pt x="12" y="8"/>
                        </a:lnTo>
                        <a:lnTo>
                          <a:pt x="10" y="11"/>
                        </a:lnTo>
                        <a:lnTo>
                          <a:pt x="9" y="11"/>
                        </a:lnTo>
                        <a:lnTo>
                          <a:pt x="8" y="10"/>
                        </a:lnTo>
                        <a:lnTo>
                          <a:pt x="5" y="11"/>
                        </a:lnTo>
                        <a:lnTo>
                          <a:pt x="4" y="9"/>
                        </a:lnTo>
                        <a:lnTo>
                          <a:pt x="4" y="12"/>
                        </a:lnTo>
                        <a:lnTo>
                          <a:pt x="3" y="7"/>
                        </a:lnTo>
                        <a:lnTo>
                          <a:pt x="0" y="6"/>
                        </a:lnTo>
                        <a:lnTo>
                          <a:pt x="2" y="4"/>
                        </a:lnTo>
                        <a:lnTo>
                          <a:pt x="4" y="4"/>
                        </a:lnTo>
                        <a:lnTo>
                          <a:pt x="5"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9" name="Freeform 616">
                    <a:extLst>
                      <a:ext uri="{FF2B5EF4-FFF2-40B4-BE49-F238E27FC236}">
                        <a16:creationId xmlns:a16="http://schemas.microsoft.com/office/drawing/2014/main" id="{548893C2-89EE-401E-9C1E-AC21D4A49BC8}"/>
                      </a:ext>
                    </a:extLst>
                  </p:cNvPr>
                  <p:cNvSpPr>
                    <a:spLocks/>
                  </p:cNvSpPr>
                  <p:nvPr/>
                </p:nvSpPr>
                <p:spPr bwMode="gray">
                  <a:xfrm>
                    <a:off x="5461272" y="2627684"/>
                    <a:ext cx="13105" cy="15488"/>
                  </a:xfrm>
                  <a:custGeom>
                    <a:avLst/>
                    <a:gdLst>
                      <a:gd name="T0" fmla="*/ 7 w 11"/>
                      <a:gd name="T1" fmla="*/ 12 h 13"/>
                      <a:gd name="T2" fmla="*/ 7 w 11"/>
                      <a:gd name="T3" fmla="*/ 11 h 13"/>
                      <a:gd name="T4" fmla="*/ 7 w 11"/>
                      <a:gd name="T5" fmla="*/ 12 h 13"/>
                      <a:gd name="T6" fmla="*/ 6 w 11"/>
                      <a:gd name="T7" fmla="*/ 13 h 13"/>
                      <a:gd name="T8" fmla="*/ 3 w 11"/>
                      <a:gd name="T9" fmla="*/ 13 h 13"/>
                      <a:gd name="T10" fmla="*/ 1 w 11"/>
                      <a:gd name="T11" fmla="*/ 11 h 13"/>
                      <a:gd name="T12" fmla="*/ 1 w 11"/>
                      <a:gd name="T13" fmla="*/ 9 h 13"/>
                      <a:gd name="T14" fmla="*/ 1 w 11"/>
                      <a:gd name="T15" fmla="*/ 8 h 13"/>
                      <a:gd name="T16" fmla="*/ 0 w 11"/>
                      <a:gd name="T17" fmla="*/ 5 h 13"/>
                      <a:gd name="T18" fmla="*/ 2 w 11"/>
                      <a:gd name="T19" fmla="*/ 4 h 13"/>
                      <a:gd name="T20" fmla="*/ 3 w 11"/>
                      <a:gd name="T21" fmla="*/ 5 h 13"/>
                      <a:gd name="T22" fmla="*/ 4 w 11"/>
                      <a:gd name="T23" fmla="*/ 2 h 13"/>
                      <a:gd name="T24" fmla="*/ 7 w 11"/>
                      <a:gd name="T25" fmla="*/ 3 h 13"/>
                      <a:gd name="T26" fmla="*/ 8 w 11"/>
                      <a:gd name="T27" fmla="*/ 0 h 13"/>
                      <a:gd name="T28" fmla="*/ 10 w 11"/>
                      <a:gd name="T29" fmla="*/ 3 h 13"/>
                      <a:gd name="T30" fmla="*/ 11 w 11"/>
                      <a:gd name="T31" fmla="*/ 5 h 13"/>
                      <a:gd name="T32" fmla="*/ 10 w 11"/>
                      <a:gd name="T33" fmla="*/ 9 h 13"/>
                      <a:gd name="T34" fmla="*/ 7 w 11"/>
                      <a:gd name="T3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3">
                        <a:moveTo>
                          <a:pt x="7" y="12"/>
                        </a:moveTo>
                        <a:lnTo>
                          <a:pt x="7" y="11"/>
                        </a:lnTo>
                        <a:lnTo>
                          <a:pt x="7" y="12"/>
                        </a:lnTo>
                        <a:lnTo>
                          <a:pt x="6" y="13"/>
                        </a:lnTo>
                        <a:lnTo>
                          <a:pt x="3" y="13"/>
                        </a:lnTo>
                        <a:lnTo>
                          <a:pt x="1" y="11"/>
                        </a:lnTo>
                        <a:lnTo>
                          <a:pt x="1" y="9"/>
                        </a:lnTo>
                        <a:lnTo>
                          <a:pt x="1" y="8"/>
                        </a:lnTo>
                        <a:lnTo>
                          <a:pt x="0" y="5"/>
                        </a:lnTo>
                        <a:lnTo>
                          <a:pt x="2" y="4"/>
                        </a:lnTo>
                        <a:lnTo>
                          <a:pt x="3" y="5"/>
                        </a:lnTo>
                        <a:lnTo>
                          <a:pt x="4" y="2"/>
                        </a:lnTo>
                        <a:lnTo>
                          <a:pt x="7" y="3"/>
                        </a:lnTo>
                        <a:lnTo>
                          <a:pt x="8" y="0"/>
                        </a:lnTo>
                        <a:lnTo>
                          <a:pt x="10" y="3"/>
                        </a:lnTo>
                        <a:lnTo>
                          <a:pt x="11" y="5"/>
                        </a:lnTo>
                        <a:lnTo>
                          <a:pt x="10" y="9"/>
                        </a:lnTo>
                        <a:lnTo>
                          <a:pt x="7" y="1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0" name="Freeform 617">
                    <a:extLst>
                      <a:ext uri="{FF2B5EF4-FFF2-40B4-BE49-F238E27FC236}">
                        <a16:creationId xmlns:a16="http://schemas.microsoft.com/office/drawing/2014/main" id="{79E4C329-9D30-4858-BDD5-E3B06CA61D21}"/>
                      </a:ext>
                    </a:extLst>
                  </p:cNvPr>
                  <p:cNvSpPr>
                    <a:spLocks/>
                  </p:cNvSpPr>
                  <p:nvPr/>
                </p:nvSpPr>
                <p:spPr bwMode="gray">
                  <a:xfrm>
                    <a:off x="5475569" y="2618153"/>
                    <a:ext cx="7149" cy="14297"/>
                  </a:xfrm>
                  <a:custGeom>
                    <a:avLst/>
                    <a:gdLst>
                      <a:gd name="T0" fmla="*/ 4 w 6"/>
                      <a:gd name="T1" fmla="*/ 10 h 12"/>
                      <a:gd name="T2" fmla="*/ 3 w 6"/>
                      <a:gd name="T3" fmla="*/ 12 h 12"/>
                      <a:gd name="T4" fmla="*/ 2 w 6"/>
                      <a:gd name="T5" fmla="*/ 7 h 12"/>
                      <a:gd name="T6" fmla="*/ 0 w 6"/>
                      <a:gd name="T7" fmla="*/ 2 h 12"/>
                      <a:gd name="T8" fmla="*/ 1 w 6"/>
                      <a:gd name="T9" fmla="*/ 0 h 12"/>
                      <a:gd name="T10" fmla="*/ 2 w 6"/>
                      <a:gd name="T11" fmla="*/ 3 h 12"/>
                      <a:gd name="T12" fmla="*/ 3 w 6"/>
                      <a:gd name="T13" fmla="*/ 2 h 12"/>
                      <a:gd name="T14" fmla="*/ 5 w 6"/>
                      <a:gd name="T15" fmla="*/ 4 h 12"/>
                      <a:gd name="T16" fmla="*/ 6 w 6"/>
                      <a:gd name="T17" fmla="*/ 8 h 12"/>
                      <a:gd name="T18" fmla="*/ 6 w 6"/>
                      <a:gd name="T19" fmla="*/ 10 h 12"/>
                      <a:gd name="T20" fmla="*/ 4 w 6"/>
                      <a:gd name="T2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2">
                        <a:moveTo>
                          <a:pt x="4" y="10"/>
                        </a:moveTo>
                        <a:lnTo>
                          <a:pt x="3" y="12"/>
                        </a:lnTo>
                        <a:lnTo>
                          <a:pt x="2" y="7"/>
                        </a:lnTo>
                        <a:lnTo>
                          <a:pt x="0" y="2"/>
                        </a:lnTo>
                        <a:lnTo>
                          <a:pt x="1" y="0"/>
                        </a:lnTo>
                        <a:lnTo>
                          <a:pt x="2" y="3"/>
                        </a:lnTo>
                        <a:lnTo>
                          <a:pt x="3" y="2"/>
                        </a:lnTo>
                        <a:lnTo>
                          <a:pt x="5" y="4"/>
                        </a:lnTo>
                        <a:lnTo>
                          <a:pt x="6" y="8"/>
                        </a:lnTo>
                        <a:lnTo>
                          <a:pt x="6" y="10"/>
                        </a:lnTo>
                        <a:lnTo>
                          <a:pt x="4" y="1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1" name="Freeform 618">
                    <a:extLst>
                      <a:ext uri="{FF2B5EF4-FFF2-40B4-BE49-F238E27FC236}">
                        <a16:creationId xmlns:a16="http://schemas.microsoft.com/office/drawing/2014/main" id="{EA44C2AF-E19B-4A67-B803-A4D106C8D2B5}"/>
                      </a:ext>
                    </a:extLst>
                  </p:cNvPr>
                  <p:cNvSpPr>
                    <a:spLocks/>
                  </p:cNvSpPr>
                  <p:nvPr/>
                </p:nvSpPr>
                <p:spPr bwMode="gray">
                  <a:xfrm>
                    <a:off x="5506545" y="2596708"/>
                    <a:ext cx="13105" cy="10723"/>
                  </a:xfrm>
                  <a:custGeom>
                    <a:avLst/>
                    <a:gdLst>
                      <a:gd name="T0" fmla="*/ 8 w 11"/>
                      <a:gd name="T1" fmla="*/ 2 h 9"/>
                      <a:gd name="T2" fmla="*/ 11 w 11"/>
                      <a:gd name="T3" fmla="*/ 6 h 9"/>
                      <a:gd name="T4" fmla="*/ 11 w 11"/>
                      <a:gd name="T5" fmla="*/ 8 h 9"/>
                      <a:gd name="T6" fmla="*/ 8 w 11"/>
                      <a:gd name="T7" fmla="*/ 7 h 9"/>
                      <a:gd name="T8" fmla="*/ 7 w 11"/>
                      <a:gd name="T9" fmla="*/ 9 h 9"/>
                      <a:gd name="T10" fmla="*/ 5 w 11"/>
                      <a:gd name="T11" fmla="*/ 8 h 9"/>
                      <a:gd name="T12" fmla="*/ 2 w 11"/>
                      <a:gd name="T13" fmla="*/ 9 h 9"/>
                      <a:gd name="T14" fmla="*/ 2 w 11"/>
                      <a:gd name="T15" fmla="*/ 7 h 9"/>
                      <a:gd name="T16" fmla="*/ 3 w 11"/>
                      <a:gd name="T17" fmla="*/ 6 h 9"/>
                      <a:gd name="T18" fmla="*/ 4 w 11"/>
                      <a:gd name="T19" fmla="*/ 4 h 9"/>
                      <a:gd name="T20" fmla="*/ 0 w 11"/>
                      <a:gd name="T21" fmla="*/ 5 h 9"/>
                      <a:gd name="T22" fmla="*/ 0 w 11"/>
                      <a:gd name="T23" fmla="*/ 3 h 9"/>
                      <a:gd name="T24" fmla="*/ 3 w 11"/>
                      <a:gd name="T25" fmla="*/ 3 h 9"/>
                      <a:gd name="T26" fmla="*/ 5 w 11"/>
                      <a:gd name="T27" fmla="*/ 3 h 9"/>
                      <a:gd name="T28" fmla="*/ 5 w 11"/>
                      <a:gd name="T29" fmla="*/ 1 h 9"/>
                      <a:gd name="T30" fmla="*/ 5 w 11"/>
                      <a:gd name="T31" fmla="*/ 0 h 9"/>
                      <a:gd name="T32" fmla="*/ 8 w 11"/>
                      <a:gd name="T3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9">
                        <a:moveTo>
                          <a:pt x="8" y="2"/>
                        </a:moveTo>
                        <a:lnTo>
                          <a:pt x="11" y="6"/>
                        </a:lnTo>
                        <a:lnTo>
                          <a:pt x="11" y="8"/>
                        </a:lnTo>
                        <a:lnTo>
                          <a:pt x="8" y="7"/>
                        </a:lnTo>
                        <a:lnTo>
                          <a:pt x="7" y="9"/>
                        </a:lnTo>
                        <a:lnTo>
                          <a:pt x="5" y="8"/>
                        </a:lnTo>
                        <a:lnTo>
                          <a:pt x="2" y="9"/>
                        </a:lnTo>
                        <a:lnTo>
                          <a:pt x="2" y="7"/>
                        </a:lnTo>
                        <a:lnTo>
                          <a:pt x="3" y="6"/>
                        </a:lnTo>
                        <a:lnTo>
                          <a:pt x="4" y="4"/>
                        </a:lnTo>
                        <a:lnTo>
                          <a:pt x="0" y="5"/>
                        </a:lnTo>
                        <a:lnTo>
                          <a:pt x="0" y="3"/>
                        </a:lnTo>
                        <a:lnTo>
                          <a:pt x="3" y="3"/>
                        </a:lnTo>
                        <a:lnTo>
                          <a:pt x="5" y="3"/>
                        </a:lnTo>
                        <a:lnTo>
                          <a:pt x="5" y="1"/>
                        </a:lnTo>
                        <a:lnTo>
                          <a:pt x="5" y="0"/>
                        </a:lnTo>
                        <a:lnTo>
                          <a:pt x="8" y="2"/>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2" name="Freeform 619">
                    <a:extLst>
                      <a:ext uri="{FF2B5EF4-FFF2-40B4-BE49-F238E27FC236}">
                        <a16:creationId xmlns:a16="http://schemas.microsoft.com/office/drawing/2014/main" id="{62FDD42A-EF4F-4900-B47C-57C5B7CADC26}"/>
                      </a:ext>
                    </a:extLst>
                  </p:cNvPr>
                  <p:cNvSpPr>
                    <a:spLocks/>
                  </p:cNvSpPr>
                  <p:nvPr/>
                </p:nvSpPr>
                <p:spPr bwMode="gray">
                  <a:xfrm>
                    <a:off x="5188445" y="2963655"/>
                    <a:ext cx="14297" cy="9531"/>
                  </a:xfrm>
                  <a:custGeom>
                    <a:avLst/>
                    <a:gdLst>
                      <a:gd name="T0" fmla="*/ 0 w 12"/>
                      <a:gd name="T1" fmla="*/ 5 h 8"/>
                      <a:gd name="T2" fmla="*/ 1 w 12"/>
                      <a:gd name="T3" fmla="*/ 5 h 8"/>
                      <a:gd name="T4" fmla="*/ 1 w 12"/>
                      <a:gd name="T5" fmla="*/ 3 h 8"/>
                      <a:gd name="T6" fmla="*/ 3 w 12"/>
                      <a:gd name="T7" fmla="*/ 4 h 8"/>
                      <a:gd name="T8" fmla="*/ 4 w 12"/>
                      <a:gd name="T9" fmla="*/ 3 h 8"/>
                      <a:gd name="T10" fmla="*/ 4 w 12"/>
                      <a:gd name="T11" fmla="*/ 2 h 8"/>
                      <a:gd name="T12" fmla="*/ 8 w 12"/>
                      <a:gd name="T13" fmla="*/ 0 h 8"/>
                      <a:gd name="T14" fmla="*/ 11 w 12"/>
                      <a:gd name="T15" fmla="*/ 0 h 8"/>
                      <a:gd name="T16" fmla="*/ 10 w 12"/>
                      <a:gd name="T17" fmla="*/ 1 h 8"/>
                      <a:gd name="T18" fmla="*/ 11 w 12"/>
                      <a:gd name="T19" fmla="*/ 2 h 8"/>
                      <a:gd name="T20" fmla="*/ 12 w 12"/>
                      <a:gd name="T21" fmla="*/ 4 h 8"/>
                      <a:gd name="T22" fmla="*/ 6 w 12"/>
                      <a:gd name="T23" fmla="*/ 6 h 8"/>
                      <a:gd name="T24" fmla="*/ 2 w 12"/>
                      <a:gd name="T25" fmla="*/ 8 h 8"/>
                      <a:gd name="T26" fmla="*/ 0 w 12"/>
                      <a:gd name="T27" fmla="*/ 6 h 8"/>
                      <a:gd name="T28" fmla="*/ 0 w 12"/>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8">
                        <a:moveTo>
                          <a:pt x="0" y="5"/>
                        </a:moveTo>
                        <a:lnTo>
                          <a:pt x="1" y="5"/>
                        </a:lnTo>
                        <a:lnTo>
                          <a:pt x="1" y="3"/>
                        </a:lnTo>
                        <a:lnTo>
                          <a:pt x="3" y="4"/>
                        </a:lnTo>
                        <a:lnTo>
                          <a:pt x="4" y="3"/>
                        </a:lnTo>
                        <a:lnTo>
                          <a:pt x="4" y="2"/>
                        </a:lnTo>
                        <a:lnTo>
                          <a:pt x="8" y="0"/>
                        </a:lnTo>
                        <a:lnTo>
                          <a:pt x="11" y="0"/>
                        </a:lnTo>
                        <a:lnTo>
                          <a:pt x="10" y="1"/>
                        </a:lnTo>
                        <a:lnTo>
                          <a:pt x="11" y="2"/>
                        </a:lnTo>
                        <a:lnTo>
                          <a:pt x="12" y="4"/>
                        </a:lnTo>
                        <a:lnTo>
                          <a:pt x="6" y="6"/>
                        </a:lnTo>
                        <a:lnTo>
                          <a:pt x="2" y="8"/>
                        </a:lnTo>
                        <a:lnTo>
                          <a:pt x="0" y="6"/>
                        </a:lnTo>
                        <a:lnTo>
                          <a:pt x="0"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3" name="Freeform 620">
                    <a:extLst>
                      <a:ext uri="{FF2B5EF4-FFF2-40B4-BE49-F238E27FC236}">
                        <a16:creationId xmlns:a16="http://schemas.microsoft.com/office/drawing/2014/main" id="{4266CC37-68A1-48D8-801D-157B75097690}"/>
                      </a:ext>
                    </a:extLst>
                  </p:cNvPr>
                  <p:cNvSpPr>
                    <a:spLocks/>
                  </p:cNvSpPr>
                  <p:nvPr/>
                </p:nvSpPr>
                <p:spPr bwMode="gray">
                  <a:xfrm>
                    <a:off x="5118153" y="3067305"/>
                    <a:ext cx="3574" cy="7149"/>
                  </a:xfrm>
                  <a:custGeom>
                    <a:avLst/>
                    <a:gdLst>
                      <a:gd name="T0" fmla="*/ 3 w 3"/>
                      <a:gd name="T1" fmla="*/ 1 h 6"/>
                      <a:gd name="T2" fmla="*/ 3 w 3"/>
                      <a:gd name="T3" fmla="*/ 0 h 6"/>
                      <a:gd name="T4" fmla="*/ 1 w 3"/>
                      <a:gd name="T5" fmla="*/ 3 h 6"/>
                      <a:gd name="T6" fmla="*/ 0 w 3"/>
                      <a:gd name="T7" fmla="*/ 5 h 6"/>
                      <a:gd name="T8" fmla="*/ 0 w 3"/>
                      <a:gd name="T9" fmla="*/ 6 h 6"/>
                      <a:gd name="T10" fmla="*/ 2 w 3"/>
                      <a:gd name="T11" fmla="*/ 5 h 6"/>
                      <a:gd name="T12" fmla="*/ 3 w 3"/>
                      <a:gd name="T13" fmla="*/ 2 h 6"/>
                      <a:gd name="T14" fmla="*/ 3 w 3"/>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3" y="1"/>
                        </a:moveTo>
                        <a:lnTo>
                          <a:pt x="3" y="0"/>
                        </a:lnTo>
                        <a:lnTo>
                          <a:pt x="1" y="3"/>
                        </a:lnTo>
                        <a:lnTo>
                          <a:pt x="0" y="5"/>
                        </a:lnTo>
                        <a:lnTo>
                          <a:pt x="0" y="6"/>
                        </a:lnTo>
                        <a:lnTo>
                          <a:pt x="2" y="5"/>
                        </a:lnTo>
                        <a:lnTo>
                          <a:pt x="3" y="2"/>
                        </a:lnTo>
                        <a:lnTo>
                          <a:pt x="3"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4" name="Freeform 621">
                    <a:extLst>
                      <a:ext uri="{FF2B5EF4-FFF2-40B4-BE49-F238E27FC236}">
                        <a16:creationId xmlns:a16="http://schemas.microsoft.com/office/drawing/2014/main" id="{D9E3905D-9B7A-427F-A121-637F95934FEC}"/>
                      </a:ext>
                    </a:extLst>
                  </p:cNvPr>
                  <p:cNvSpPr>
                    <a:spLocks/>
                  </p:cNvSpPr>
                  <p:nvPr/>
                </p:nvSpPr>
                <p:spPr bwMode="gray">
                  <a:xfrm>
                    <a:off x="5138406" y="3018459"/>
                    <a:ext cx="3574" cy="5956"/>
                  </a:xfrm>
                  <a:custGeom>
                    <a:avLst/>
                    <a:gdLst>
                      <a:gd name="T0" fmla="*/ 1 w 3"/>
                      <a:gd name="T1" fmla="*/ 5 h 5"/>
                      <a:gd name="T2" fmla="*/ 3 w 3"/>
                      <a:gd name="T3" fmla="*/ 1 h 5"/>
                      <a:gd name="T4" fmla="*/ 2 w 3"/>
                      <a:gd name="T5" fmla="*/ 0 h 5"/>
                      <a:gd name="T6" fmla="*/ 1 w 3"/>
                      <a:gd name="T7" fmla="*/ 0 h 5"/>
                      <a:gd name="T8" fmla="*/ 0 w 3"/>
                      <a:gd name="T9" fmla="*/ 0 h 5"/>
                      <a:gd name="T10" fmla="*/ 0 w 3"/>
                      <a:gd name="T11" fmla="*/ 5 h 5"/>
                      <a:gd name="T12" fmla="*/ 1 w 3"/>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5"/>
                        </a:moveTo>
                        <a:lnTo>
                          <a:pt x="3" y="1"/>
                        </a:lnTo>
                        <a:lnTo>
                          <a:pt x="2" y="0"/>
                        </a:lnTo>
                        <a:lnTo>
                          <a:pt x="1" y="0"/>
                        </a:lnTo>
                        <a:lnTo>
                          <a:pt x="0" y="0"/>
                        </a:lnTo>
                        <a:lnTo>
                          <a:pt x="0" y="5"/>
                        </a:lnTo>
                        <a:lnTo>
                          <a:pt x="1"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5" name="Freeform 622">
                    <a:extLst>
                      <a:ext uri="{FF2B5EF4-FFF2-40B4-BE49-F238E27FC236}">
                        <a16:creationId xmlns:a16="http://schemas.microsoft.com/office/drawing/2014/main" id="{5F08760B-F338-40B3-BB91-E6959391CA82}"/>
                      </a:ext>
                    </a:extLst>
                  </p:cNvPr>
                  <p:cNvSpPr>
                    <a:spLocks/>
                  </p:cNvSpPr>
                  <p:nvPr/>
                </p:nvSpPr>
                <p:spPr bwMode="gray">
                  <a:xfrm>
                    <a:off x="5122919" y="3038712"/>
                    <a:ext cx="2383" cy="4765"/>
                  </a:xfrm>
                  <a:custGeom>
                    <a:avLst/>
                    <a:gdLst>
                      <a:gd name="T0" fmla="*/ 0 w 2"/>
                      <a:gd name="T1" fmla="*/ 4 h 4"/>
                      <a:gd name="T2" fmla="*/ 1 w 2"/>
                      <a:gd name="T3" fmla="*/ 3 h 4"/>
                      <a:gd name="T4" fmla="*/ 2 w 2"/>
                      <a:gd name="T5" fmla="*/ 2 h 4"/>
                      <a:gd name="T6" fmla="*/ 2 w 2"/>
                      <a:gd name="T7" fmla="*/ 1 h 4"/>
                      <a:gd name="T8" fmla="*/ 0 w 2"/>
                      <a:gd name="T9" fmla="*/ 0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1" y="3"/>
                        </a:lnTo>
                        <a:lnTo>
                          <a:pt x="2" y="2"/>
                        </a:lnTo>
                        <a:lnTo>
                          <a:pt x="2" y="1"/>
                        </a:lnTo>
                        <a:lnTo>
                          <a:pt x="0" y="0"/>
                        </a:lnTo>
                        <a:lnTo>
                          <a:pt x="0"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6" name="Freeform 623">
                    <a:extLst>
                      <a:ext uri="{FF2B5EF4-FFF2-40B4-BE49-F238E27FC236}">
                        <a16:creationId xmlns:a16="http://schemas.microsoft.com/office/drawing/2014/main" id="{6042ED59-7E03-44A2-BDC2-A5599518F4F7}"/>
                      </a:ext>
                    </a:extLst>
                  </p:cNvPr>
                  <p:cNvSpPr>
                    <a:spLocks/>
                  </p:cNvSpPr>
                  <p:nvPr/>
                </p:nvSpPr>
                <p:spPr bwMode="gray">
                  <a:xfrm>
                    <a:off x="5128876" y="3113769"/>
                    <a:ext cx="2383" cy="7149"/>
                  </a:xfrm>
                  <a:custGeom>
                    <a:avLst/>
                    <a:gdLst>
                      <a:gd name="T0" fmla="*/ 2 w 2"/>
                      <a:gd name="T1" fmla="*/ 6 h 6"/>
                      <a:gd name="T2" fmla="*/ 2 w 2"/>
                      <a:gd name="T3" fmla="*/ 2 h 6"/>
                      <a:gd name="T4" fmla="*/ 1 w 2"/>
                      <a:gd name="T5" fmla="*/ 0 h 6"/>
                      <a:gd name="T6" fmla="*/ 0 w 2"/>
                      <a:gd name="T7" fmla="*/ 0 h 6"/>
                      <a:gd name="T8" fmla="*/ 0 w 2"/>
                      <a:gd name="T9" fmla="*/ 4 h 6"/>
                      <a:gd name="T10" fmla="*/ 0 w 2"/>
                      <a:gd name="T11" fmla="*/ 5 h 6"/>
                      <a:gd name="T12" fmla="*/ 2 w 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6"/>
                        </a:moveTo>
                        <a:lnTo>
                          <a:pt x="2" y="2"/>
                        </a:lnTo>
                        <a:lnTo>
                          <a:pt x="1" y="0"/>
                        </a:lnTo>
                        <a:lnTo>
                          <a:pt x="0" y="0"/>
                        </a:lnTo>
                        <a:lnTo>
                          <a:pt x="0" y="4"/>
                        </a:lnTo>
                        <a:lnTo>
                          <a:pt x="0" y="5"/>
                        </a:lnTo>
                        <a:lnTo>
                          <a:pt x="2"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7" name="Freeform 624">
                    <a:extLst>
                      <a:ext uri="{FF2B5EF4-FFF2-40B4-BE49-F238E27FC236}">
                        <a16:creationId xmlns:a16="http://schemas.microsoft.com/office/drawing/2014/main" id="{E7E7183E-09DC-4AFD-9688-0E3BE087DC9A}"/>
                      </a:ext>
                    </a:extLst>
                  </p:cNvPr>
                  <p:cNvSpPr>
                    <a:spLocks/>
                  </p:cNvSpPr>
                  <p:nvPr/>
                </p:nvSpPr>
                <p:spPr bwMode="gray">
                  <a:xfrm>
                    <a:off x="5126493" y="3135214"/>
                    <a:ext cx="1191" cy="7149"/>
                  </a:xfrm>
                  <a:custGeom>
                    <a:avLst/>
                    <a:gdLst>
                      <a:gd name="T0" fmla="*/ 1 w 1"/>
                      <a:gd name="T1" fmla="*/ 6 h 6"/>
                      <a:gd name="T2" fmla="*/ 1 w 1"/>
                      <a:gd name="T3" fmla="*/ 1 h 6"/>
                      <a:gd name="T4" fmla="*/ 0 w 1"/>
                      <a:gd name="T5" fmla="*/ 0 h 6"/>
                      <a:gd name="T6" fmla="*/ 0 w 1"/>
                      <a:gd name="T7" fmla="*/ 1 h 6"/>
                      <a:gd name="T8" fmla="*/ 0 w 1"/>
                      <a:gd name="T9" fmla="*/ 6 h 6"/>
                      <a:gd name="T10" fmla="*/ 1 w 1"/>
                      <a:gd name="T11" fmla="*/ 6 h 6"/>
                    </a:gdLst>
                    <a:ahLst/>
                    <a:cxnLst>
                      <a:cxn ang="0">
                        <a:pos x="T0" y="T1"/>
                      </a:cxn>
                      <a:cxn ang="0">
                        <a:pos x="T2" y="T3"/>
                      </a:cxn>
                      <a:cxn ang="0">
                        <a:pos x="T4" y="T5"/>
                      </a:cxn>
                      <a:cxn ang="0">
                        <a:pos x="T6" y="T7"/>
                      </a:cxn>
                      <a:cxn ang="0">
                        <a:pos x="T8" y="T9"/>
                      </a:cxn>
                      <a:cxn ang="0">
                        <a:pos x="T10" y="T11"/>
                      </a:cxn>
                    </a:cxnLst>
                    <a:rect l="0" t="0" r="r" b="b"/>
                    <a:pathLst>
                      <a:path w="1" h="6">
                        <a:moveTo>
                          <a:pt x="1" y="6"/>
                        </a:moveTo>
                        <a:lnTo>
                          <a:pt x="1" y="1"/>
                        </a:lnTo>
                        <a:lnTo>
                          <a:pt x="0" y="0"/>
                        </a:lnTo>
                        <a:lnTo>
                          <a:pt x="0" y="1"/>
                        </a:lnTo>
                        <a:lnTo>
                          <a:pt x="0" y="6"/>
                        </a:lnTo>
                        <a:lnTo>
                          <a:pt x="1" y="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8" name="Freeform 656">
                    <a:extLst>
                      <a:ext uri="{FF2B5EF4-FFF2-40B4-BE49-F238E27FC236}">
                        <a16:creationId xmlns:a16="http://schemas.microsoft.com/office/drawing/2014/main" id="{B8050010-9384-4A55-BAAB-ECC7E817B157}"/>
                      </a:ext>
                    </a:extLst>
                  </p:cNvPr>
                  <p:cNvSpPr>
                    <a:spLocks/>
                  </p:cNvSpPr>
                  <p:nvPr/>
                </p:nvSpPr>
                <p:spPr bwMode="gray">
                  <a:xfrm>
                    <a:off x="5122919" y="2597900"/>
                    <a:ext cx="490850" cy="586161"/>
                  </a:xfrm>
                  <a:custGeom>
                    <a:avLst/>
                    <a:gdLst>
                      <a:gd name="T0" fmla="*/ 393 w 412"/>
                      <a:gd name="T1" fmla="*/ 62 h 492"/>
                      <a:gd name="T2" fmla="*/ 382 w 412"/>
                      <a:gd name="T3" fmla="*/ 46 h 492"/>
                      <a:gd name="T4" fmla="*/ 392 w 412"/>
                      <a:gd name="T5" fmla="*/ 22 h 492"/>
                      <a:gd name="T6" fmla="*/ 373 w 412"/>
                      <a:gd name="T7" fmla="*/ 21 h 492"/>
                      <a:gd name="T8" fmla="*/ 364 w 412"/>
                      <a:gd name="T9" fmla="*/ 14 h 492"/>
                      <a:gd name="T10" fmla="*/ 352 w 412"/>
                      <a:gd name="T11" fmla="*/ 20 h 492"/>
                      <a:gd name="T12" fmla="*/ 340 w 412"/>
                      <a:gd name="T13" fmla="*/ 9 h 492"/>
                      <a:gd name="T14" fmla="*/ 320 w 412"/>
                      <a:gd name="T15" fmla="*/ 33 h 492"/>
                      <a:gd name="T16" fmla="*/ 311 w 412"/>
                      <a:gd name="T17" fmla="*/ 8 h 492"/>
                      <a:gd name="T18" fmla="*/ 290 w 412"/>
                      <a:gd name="T19" fmla="*/ 46 h 492"/>
                      <a:gd name="T20" fmla="*/ 273 w 412"/>
                      <a:gd name="T21" fmla="*/ 44 h 492"/>
                      <a:gd name="T22" fmla="*/ 269 w 412"/>
                      <a:gd name="T23" fmla="*/ 52 h 492"/>
                      <a:gd name="T24" fmla="*/ 253 w 412"/>
                      <a:gd name="T25" fmla="*/ 59 h 492"/>
                      <a:gd name="T26" fmla="*/ 243 w 412"/>
                      <a:gd name="T27" fmla="*/ 62 h 492"/>
                      <a:gd name="T28" fmla="*/ 230 w 412"/>
                      <a:gd name="T29" fmla="*/ 85 h 492"/>
                      <a:gd name="T30" fmla="*/ 210 w 412"/>
                      <a:gd name="T31" fmla="*/ 83 h 492"/>
                      <a:gd name="T32" fmla="*/ 204 w 412"/>
                      <a:gd name="T33" fmla="*/ 103 h 492"/>
                      <a:gd name="T34" fmla="*/ 183 w 412"/>
                      <a:gd name="T35" fmla="*/ 118 h 492"/>
                      <a:gd name="T36" fmla="*/ 183 w 412"/>
                      <a:gd name="T37" fmla="*/ 122 h 492"/>
                      <a:gd name="T38" fmla="*/ 170 w 412"/>
                      <a:gd name="T39" fmla="*/ 137 h 492"/>
                      <a:gd name="T40" fmla="*/ 162 w 412"/>
                      <a:gd name="T41" fmla="*/ 157 h 492"/>
                      <a:gd name="T42" fmla="*/ 150 w 412"/>
                      <a:gd name="T43" fmla="*/ 171 h 492"/>
                      <a:gd name="T44" fmla="*/ 132 w 412"/>
                      <a:gd name="T45" fmla="*/ 195 h 492"/>
                      <a:gd name="T46" fmla="*/ 126 w 412"/>
                      <a:gd name="T47" fmla="*/ 213 h 492"/>
                      <a:gd name="T48" fmla="*/ 122 w 412"/>
                      <a:gd name="T49" fmla="*/ 231 h 492"/>
                      <a:gd name="T50" fmla="*/ 112 w 412"/>
                      <a:gd name="T51" fmla="*/ 248 h 492"/>
                      <a:gd name="T52" fmla="*/ 104 w 412"/>
                      <a:gd name="T53" fmla="*/ 261 h 492"/>
                      <a:gd name="T54" fmla="*/ 88 w 412"/>
                      <a:gd name="T55" fmla="*/ 280 h 492"/>
                      <a:gd name="T56" fmla="*/ 92 w 412"/>
                      <a:gd name="T57" fmla="*/ 305 h 492"/>
                      <a:gd name="T58" fmla="*/ 82 w 412"/>
                      <a:gd name="T59" fmla="*/ 317 h 492"/>
                      <a:gd name="T60" fmla="*/ 66 w 412"/>
                      <a:gd name="T61" fmla="*/ 317 h 492"/>
                      <a:gd name="T62" fmla="*/ 48 w 412"/>
                      <a:gd name="T63" fmla="*/ 325 h 492"/>
                      <a:gd name="T64" fmla="*/ 40 w 412"/>
                      <a:gd name="T65" fmla="*/ 342 h 492"/>
                      <a:gd name="T66" fmla="*/ 22 w 412"/>
                      <a:gd name="T67" fmla="*/ 351 h 492"/>
                      <a:gd name="T68" fmla="*/ 15 w 412"/>
                      <a:gd name="T69" fmla="*/ 363 h 492"/>
                      <a:gd name="T70" fmla="*/ 15 w 412"/>
                      <a:gd name="T71" fmla="*/ 370 h 492"/>
                      <a:gd name="T72" fmla="*/ 5 w 412"/>
                      <a:gd name="T73" fmla="*/ 379 h 492"/>
                      <a:gd name="T74" fmla="*/ 21 w 412"/>
                      <a:gd name="T75" fmla="*/ 390 h 492"/>
                      <a:gd name="T76" fmla="*/ 37 w 412"/>
                      <a:gd name="T77" fmla="*/ 392 h 492"/>
                      <a:gd name="T78" fmla="*/ 16 w 412"/>
                      <a:gd name="T79" fmla="*/ 396 h 492"/>
                      <a:gd name="T80" fmla="*/ 0 w 412"/>
                      <a:gd name="T81" fmla="*/ 407 h 492"/>
                      <a:gd name="T82" fmla="*/ 8 w 412"/>
                      <a:gd name="T83" fmla="*/ 422 h 492"/>
                      <a:gd name="T84" fmla="*/ 25 w 412"/>
                      <a:gd name="T85" fmla="*/ 413 h 492"/>
                      <a:gd name="T86" fmla="*/ 11 w 412"/>
                      <a:gd name="T87" fmla="*/ 436 h 492"/>
                      <a:gd name="T88" fmla="*/ 5 w 412"/>
                      <a:gd name="T89" fmla="*/ 451 h 492"/>
                      <a:gd name="T90" fmla="*/ 19 w 412"/>
                      <a:gd name="T91" fmla="*/ 455 h 492"/>
                      <a:gd name="T92" fmla="*/ 24 w 412"/>
                      <a:gd name="T93" fmla="*/ 485 h 492"/>
                      <a:gd name="T94" fmla="*/ 55 w 412"/>
                      <a:gd name="T95" fmla="*/ 483 h 492"/>
                      <a:gd name="T96" fmla="*/ 85 w 412"/>
                      <a:gd name="T97" fmla="*/ 450 h 492"/>
                      <a:gd name="T98" fmla="*/ 87 w 412"/>
                      <a:gd name="T99" fmla="*/ 436 h 492"/>
                      <a:gd name="T100" fmla="*/ 98 w 412"/>
                      <a:gd name="T101" fmla="*/ 467 h 492"/>
                      <a:gd name="T102" fmla="*/ 115 w 412"/>
                      <a:gd name="T103" fmla="*/ 403 h 492"/>
                      <a:gd name="T104" fmla="*/ 112 w 412"/>
                      <a:gd name="T105" fmla="*/ 343 h 492"/>
                      <a:gd name="T106" fmla="*/ 141 w 412"/>
                      <a:gd name="T107" fmla="*/ 295 h 492"/>
                      <a:gd name="T108" fmla="*/ 157 w 412"/>
                      <a:gd name="T109" fmla="*/ 217 h 492"/>
                      <a:gd name="T110" fmla="*/ 183 w 412"/>
                      <a:gd name="T111" fmla="*/ 154 h 492"/>
                      <a:gd name="T112" fmla="*/ 211 w 412"/>
                      <a:gd name="T113" fmla="*/ 118 h 492"/>
                      <a:gd name="T114" fmla="*/ 239 w 412"/>
                      <a:gd name="T115" fmla="*/ 95 h 492"/>
                      <a:gd name="T116" fmla="*/ 277 w 412"/>
                      <a:gd name="T117" fmla="*/ 108 h 492"/>
                      <a:gd name="T118" fmla="*/ 329 w 412"/>
                      <a:gd name="T119" fmla="*/ 94 h 492"/>
                      <a:gd name="T120" fmla="*/ 383 w 412"/>
                      <a:gd name="T121" fmla="*/ 65 h 492"/>
                      <a:gd name="T122" fmla="*/ 399 w 412"/>
                      <a:gd name="T123" fmla="*/ 69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2" h="492">
                        <a:moveTo>
                          <a:pt x="411" y="63"/>
                        </a:moveTo>
                        <a:lnTo>
                          <a:pt x="404" y="62"/>
                        </a:lnTo>
                        <a:lnTo>
                          <a:pt x="403" y="68"/>
                        </a:lnTo>
                        <a:lnTo>
                          <a:pt x="402" y="68"/>
                        </a:lnTo>
                        <a:lnTo>
                          <a:pt x="402" y="67"/>
                        </a:lnTo>
                        <a:lnTo>
                          <a:pt x="399" y="65"/>
                        </a:lnTo>
                        <a:lnTo>
                          <a:pt x="398" y="64"/>
                        </a:lnTo>
                        <a:lnTo>
                          <a:pt x="398" y="67"/>
                        </a:lnTo>
                        <a:lnTo>
                          <a:pt x="398" y="68"/>
                        </a:lnTo>
                        <a:lnTo>
                          <a:pt x="396" y="65"/>
                        </a:lnTo>
                        <a:lnTo>
                          <a:pt x="393" y="66"/>
                        </a:lnTo>
                        <a:lnTo>
                          <a:pt x="389" y="68"/>
                        </a:lnTo>
                        <a:lnTo>
                          <a:pt x="391" y="64"/>
                        </a:lnTo>
                        <a:lnTo>
                          <a:pt x="393" y="62"/>
                        </a:lnTo>
                        <a:lnTo>
                          <a:pt x="395" y="62"/>
                        </a:lnTo>
                        <a:lnTo>
                          <a:pt x="396" y="60"/>
                        </a:lnTo>
                        <a:lnTo>
                          <a:pt x="395" y="58"/>
                        </a:lnTo>
                        <a:lnTo>
                          <a:pt x="394" y="56"/>
                        </a:lnTo>
                        <a:lnTo>
                          <a:pt x="388" y="57"/>
                        </a:lnTo>
                        <a:lnTo>
                          <a:pt x="389" y="55"/>
                        </a:lnTo>
                        <a:lnTo>
                          <a:pt x="387" y="54"/>
                        </a:lnTo>
                        <a:lnTo>
                          <a:pt x="383" y="51"/>
                        </a:lnTo>
                        <a:lnTo>
                          <a:pt x="380" y="49"/>
                        </a:lnTo>
                        <a:lnTo>
                          <a:pt x="376" y="47"/>
                        </a:lnTo>
                        <a:lnTo>
                          <a:pt x="375" y="46"/>
                        </a:lnTo>
                        <a:lnTo>
                          <a:pt x="376" y="45"/>
                        </a:lnTo>
                        <a:lnTo>
                          <a:pt x="376" y="43"/>
                        </a:lnTo>
                        <a:lnTo>
                          <a:pt x="382" y="46"/>
                        </a:lnTo>
                        <a:lnTo>
                          <a:pt x="396" y="49"/>
                        </a:lnTo>
                        <a:lnTo>
                          <a:pt x="407" y="40"/>
                        </a:lnTo>
                        <a:lnTo>
                          <a:pt x="411" y="39"/>
                        </a:lnTo>
                        <a:lnTo>
                          <a:pt x="412" y="37"/>
                        </a:lnTo>
                        <a:lnTo>
                          <a:pt x="412" y="33"/>
                        </a:lnTo>
                        <a:lnTo>
                          <a:pt x="408" y="31"/>
                        </a:lnTo>
                        <a:lnTo>
                          <a:pt x="406" y="27"/>
                        </a:lnTo>
                        <a:lnTo>
                          <a:pt x="402" y="27"/>
                        </a:lnTo>
                        <a:lnTo>
                          <a:pt x="399" y="25"/>
                        </a:lnTo>
                        <a:lnTo>
                          <a:pt x="402" y="24"/>
                        </a:lnTo>
                        <a:lnTo>
                          <a:pt x="398" y="21"/>
                        </a:lnTo>
                        <a:lnTo>
                          <a:pt x="396" y="19"/>
                        </a:lnTo>
                        <a:lnTo>
                          <a:pt x="394" y="21"/>
                        </a:lnTo>
                        <a:lnTo>
                          <a:pt x="392" y="22"/>
                        </a:lnTo>
                        <a:lnTo>
                          <a:pt x="392" y="20"/>
                        </a:lnTo>
                        <a:lnTo>
                          <a:pt x="391" y="19"/>
                        </a:lnTo>
                        <a:lnTo>
                          <a:pt x="386" y="21"/>
                        </a:lnTo>
                        <a:lnTo>
                          <a:pt x="385" y="20"/>
                        </a:lnTo>
                        <a:lnTo>
                          <a:pt x="385" y="19"/>
                        </a:lnTo>
                        <a:lnTo>
                          <a:pt x="385" y="17"/>
                        </a:lnTo>
                        <a:lnTo>
                          <a:pt x="385" y="15"/>
                        </a:lnTo>
                        <a:lnTo>
                          <a:pt x="384" y="13"/>
                        </a:lnTo>
                        <a:lnTo>
                          <a:pt x="383" y="12"/>
                        </a:lnTo>
                        <a:lnTo>
                          <a:pt x="381" y="13"/>
                        </a:lnTo>
                        <a:lnTo>
                          <a:pt x="379" y="12"/>
                        </a:lnTo>
                        <a:lnTo>
                          <a:pt x="377" y="12"/>
                        </a:lnTo>
                        <a:lnTo>
                          <a:pt x="374" y="17"/>
                        </a:lnTo>
                        <a:lnTo>
                          <a:pt x="373" y="21"/>
                        </a:lnTo>
                        <a:lnTo>
                          <a:pt x="373" y="26"/>
                        </a:lnTo>
                        <a:lnTo>
                          <a:pt x="374" y="30"/>
                        </a:lnTo>
                        <a:lnTo>
                          <a:pt x="370" y="32"/>
                        </a:lnTo>
                        <a:lnTo>
                          <a:pt x="368" y="30"/>
                        </a:lnTo>
                        <a:lnTo>
                          <a:pt x="364" y="31"/>
                        </a:lnTo>
                        <a:lnTo>
                          <a:pt x="364" y="29"/>
                        </a:lnTo>
                        <a:lnTo>
                          <a:pt x="367" y="27"/>
                        </a:lnTo>
                        <a:lnTo>
                          <a:pt x="369" y="22"/>
                        </a:lnTo>
                        <a:lnTo>
                          <a:pt x="368" y="20"/>
                        </a:lnTo>
                        <a:lnTo>
                          <a:pt x="364" y="23"/>
                        </a:lnTo>
                        <a:lnTo>
                          <a:pt x="361" y="23"/>
                        </a:lnTo>
                        <a:lnTo>
                          <a:pt x="365" y="20"/>
                        </a:lnTo>
                        <a:lnTo>
                          <a:pt x="363" y="16"/>
                        </a:lnTo>
                        <a:lnTo>
                          <a:pt x="364" y="14"/>
                        </a:lnTo>
                        <a:lnTo>
                          <a:pt x="369" y="15"/>
                        </a:lnTo>
                        <a:lnTo>
                          <a:pt x="372" y="11"/>
                        </a:lnTo>
                        <a:lnTo>
                          <a:pt x="372" y="6"/>
                        </a:lnTo>
                        <a:lnTo>
                          <a:pt x="368" y="6"/>
                        </a:lnTo>
                        <a:lnTo>
                          <a:pt x="369" y="3"/>
                        </a:lnTo>
                        <a:lnTo>
                          <a:pt x="367" y="2"/>
                        </a:lnTo>
                        <a:lnTo>
                          <a:pt x="365" y="2"/>
                        </a:lnTo>
                        <a:lnTo>
                          <a:pt x="361" y="4"/>
                        </a:lnTo>
                        <a:lnTo>
                          <a:pt x="358" y="0"/>
                        </a:lnTo>
                        <a:lnTo>
                          <a:pt x="357" y="6"/>
                        </a:lnTo>
                        <a:lnTo>
                          <a:pt x="356" y="11"/>
                        </a:lnTo>
                        <a:lnTo>
                          <a:pt x="355" y="15"/>
                        </a:lnTo>
                        <a:lnTo>
                          <a:pt x="353" y="17"/>
                        </a:lnTo>
                        <a:lnTo>
                          <a:pt x="352" y="20"/>
                        </a:lnTo>
                        <a:lnTo>
                          <a:pt x="352" y="23"/>
                        </a:lnTo>
                        <a:lnTo>
                          <a:pt x="350" y="24"/>
                        </a:lnTo>
                        <a:lnTo>
                          <a:pt x="350" y="26"/>
                        </a:lnTo>
                        <a:lnTo>
                          <a:pt x="350" y="30"/>
                        </a:lnTo>
                        <a:lnTo>
                          <a:pt x="346" y="30"/>
                        </a:lnTo>
                        <a:lnTo>
                          <a:pt x="342" y="35"/>
                        </a:lnTo>
                        <a:lnTo>
                          <a:pt x="342" y="30"/>
                        </a:lnTo>
                        <a:lnTo>
                          <a:pt x="344" y="25"/>
                        </a:lnTo>
                        <a:lnTo>
                          <a:pt x="341" y="21"/>
                        </a:lnTo>
                        <a:lnTo>
                          <a:pt x="343" y="19"/>
                        </a:lnTo>
                        <a:lnTo>
                          <a:pt x="344" y="12"/>
                        </a:lnTo>
                        <a:lnTo>
                          <a:pt x="343" y="9"/>
                        </a:lnTo>
                        <a:lnTo>
                          <a:pt x="342" y="8"/>
                        </a:lnTo>
                        <a:lnTo>
                          <a:pt x="340" y="9"/>
                        </a:lnTo>
                        <a:lnTo>
                          <a:pt x="330" y="26"/>
                        </a:lnTo>
                        <a:lnTo>
                          <a:pt x="329" y="28"/>
                        </a:lnTo>
                        <a:lnTo>
                          <a:pt x="327" y="33"/>
                        </a:lnTo>
                        <a:lnTo>
                          <a:pt x="324" y="36"/>
                        </a:lnTo>
                        <a:lnTo>
                          <a:pt x="322" y="41"/>
                        </a:lnTo>
                        <a:lnTo>
                          <a:pt x="325" y="38"/>
                        </a:lnTo>
                        <a:lnTo>
                          <a:pt x="318" y="49"/>
                        </a:lnTo>
                        <a:lnTo>
                          <a:pt x="316" y="50"/>
                        </a:lnTo>
                        <a:lnTo>
                          <a:pt x="316" y="47"/>
                        </a:lnTo>
                        <a:lnTo>
                          <a:pt x="316" y="43"/>
                        </a:lnTo>
                        <a:lnTo>
                          <a:pt x="318" y="41"/>
                        </a:lnTo>
                        <a:lnTo>
                          <a:pt x="319" y="40"/>
                        </a:lnTo>
                        <a:lnTo>
                          <a:pt x="319" y="38"/>
                        </a:lnTo>
                        <a:lnTo>
                          <a:pt x="320" y="33"/>
                        </a:lnTo>
                        <a:lnTo>
                          <a:pt x="320" y="30"/>
                        </a:lnTo>
                        <a:lnTo>
                          <a:pt x="321" y="25"/>
                        </a:lnTo>
                        <a:lnTo>
                          <a:pt x="327" y="17"/>
                        </a:lnTo>
                        <a:lnTo>
                          <a:pt x="330" y="13"/>
                        </a:lnTo>
                        <a:lnTo>
                          <a:pt x="327" y="11"/>
                        </a:lnTo>
                        <a:lnTo>
                          <a:pt x="323" y="15"/>
                        </a:lnTo>
                        <a:lnTo>
                          <a:pt x="320" y="15"/>
                        </a:lnTo>
                        <a:lnTo>
                          <a:pt x="320" y="11"/>
                        </a:lnTo>
                        <a:lnTo>
                          <a:pt x="318" y="10"/>
                        </a:lnTo>
                        <a:lnTo>
                          <a:pt x="317" y="8"/>
                        </a:lnTo>
                        <a:lnTo>
                          <a:pt x="317" y="6"/>
                        </a:lnTo>
                        <a:lnTo>
                          <a:pt x="314" y="10"/>
                        </a:lnTo>
                        <a:lnTo>
                          <a:pt x="313" y="8"/>
                        </a:lnTo>
                        <a:lnTo>
                          <a:pt x="311" y="8"/>
                        </a:lnTo>
                        <a:lnTo>
                          <a:pt x="311" y="15"/>
                        </a:lnTo>
                        <a:lnTo>
                          <a:pt x="306" y="13"/>
                        </a:lnTo>
                        <a:lnTo>
                          <a:pt x="308" y="17"/>
                        </a:lnTo>
                        <a:lnTo>
                          <a:pt x="311" y="20"/>
                        </a:lnTo>
                        <a:lnTo>
                          <a:pt x="311" y="21"/>
                        </a:lnTo>
                        <a:lnTo>
                          <a:pt x="307" y="24"/>
                        </a:lnTo>
                        <a:lnTo>
                          <a:pt x="305" y="27"/>
                        </a:lnTo>
                        <a:lnTo>
                          <a:pt x="305" y="30"/>
                        </a:lnTo>
                        <a:lnTo>
                          <a:pt x="299" y="30"/>
                        </a:lnTo>
                        <a:lnTo>
                          <a:pt x="295" y="34"/>
                        </a:lnTo>
                        <a:lnTo>
                          <a:pt x="294" y="38"/>
                        </a:lnTo>
                        <a:lnTo>
                          <a:pt x="290" y="42"/>
                        </a:lnTo>
                        <a:lnTo>
                          <a:pt x="290" y="44"/>
                        </a:lnTo>
                        <a:lnTo>
                          <a:pt x="290" y="46"/>
                        </a:lnTo>
                        <a:lnTo>
                          <a:pt x="290" y="49"/>
                        </a:lnTo>
                        <a:lnTo>
                          <a:pt x="289" y="54"/>
                        </a:lnTo>
                        <a:lnTo>
                          <a:pt x="287" y="54"/>
                        </a:lnTo>
                        <a:lnTo>
                          <a:pt x="285" y="52"/>
                        </a:lnTo>
                        <a:lnTo>
                          <a:pt x="285" y="50"/>
                        </a:lnTo>
                        <a:lnTo>
                          <a:pt x="287" y="49"/>
                        </a:lnTo>
                        <a:lnTo>
                          <a:pt x="283" y="47"/>
                        </a:lnTo>
                        <a:lnTo>
                          <a:pt x="285" y="45"/>
                        </a:lnTo>
                        <a:lnTo>
                          <a:pt x="284" y="44"/>
                        </a:lnTo>
                        <a:lnTo>
                          <a:pt x="276" y="43"/>
                        </a:lnTo>
                        <a:lnTo>
                          <a:pt x="277" y="46"/>
                        </a:lnTo>
                        <a:lnTo>
                          <a:pt x="275" y="47"/>
                        </a:lnTo>
                        <a:lnTo>
                          <a:pt x="273" y="46"/>
                        </a:lnTo>
                        <a:lnTo>
                          <a:pt x="273" y="44"/>
                        </a:lnTo>
                        <a:lnTo>
                          <a:pt x="272" y="41"/>
                        </a:lnTo>
                        <a:lnTo>
                          <a:pt x="271" y="42"/>
                        </a:lnTo>
                        <a:lnTo>
                          <a:pt x="270" y="39"/>
                        </a:lnTo>
                        <a:lnTo>
                          <a:pt x="269" y="41"/>
                        </a:lnTo>
                        <a:lnTo>
                          <a:pt x="268" y="39"/>
                        </a:lnTo>
                        <a:lnTo>
                          <a:pt x="266" y="41"/>
                        </a:lnTo>
                        <a:lnTo>
                          <a:pt x="266" y="45"/>
                        </a:lnTo>
                        <a:lnTo>
                          <a:pt x="265" y="43"/>
                        </a:lnTo>
                        <a:lnTo>
                          <a:pt x="264" y="39"/>
                        </a:lnTo>
                        <a:lnTo>
                          <a:pt x="262" y="38"/>
                        </a:lnTo>
                        <a:lnTo>
                          <a:pt x="262" y="46"/>
                        </a:lnTo>
                        <a:lnTo>
                          <a:pt x="268" y="49"/>
                        </a:lnTo>
                        <a:lnTo>
                          <a:pt x="269" y="49"/>
                        </a:lnTo>
                        <a:lnTo>
                          <a:pt x="269" y="52"/>
                        </a:lnTo>
                        <a:lnTo>
                          <a:pt x="269" y="55"/>
                        </a:lnTo>
                        <a:lnTo>
                          <a:pt x="269" y="58"/>
                        </a:lnTo>
                        <a:lnTo>
                          <a:pt x="270" y="62"/>
                        </a:lnTo>
                        <a:lnTo>
                          <a:pt x="270" y="65"/>
                        </a:lnTo>
                        <a:lnTo>
                          <a:pt x="268" y="64"/>
                        </a:lnTo>
                        <a:lnTo>
                          <a:pt x="262" y="55"/>
                        </a:lnTo>
                        <a:lnTo>
                          <a:pt x="258" y="51"/>
                        </a:lnTo>
                        <a:lnTo>
                          <a:pt x="259" y="57"/>
                        </a:lnTo>
                        <a:lnTo>
                          <a:pt x="257" y="56"/>
                        </a:lnTo>
                        <a:lnTo>
                          <a:pt x="256" y="60"/>
                        </a:lnTo>
                        <a:lnTo>
                          <a:pt x="255" y="60"/>
                        </a:lnTo>
                        <a:lnTo>
                          <a:pt x="254" y="62"/>
                        </a:lnTo>
                        <a:lnTo>
                          <a:pt x="253" y="60"/>
                        </a:lnTo>
                        <a:lnTo>
                          <a:pt x="253" y="59"/>
                        </a:lnTo>
                        <a:lnTo>
                          <a:pt x="254" y="55"/>
                        </a:lnTo>
                        <a:lnTo>
                          <a:pt x="252" y="57"/>
                        </a:lnTo>
                        <a:lnTo>
                          <a:pt x="249" y="60"/>
                        </a:lnTo>
                        <a:lnTo>
                          <a:pt x="248" y="63"/>
                        </a:lnTo>
                        <a:lnTo>
                          <a:pt x="247" y="64"/>
                        </a:lnTo>
                        <a:lnTo>
                          <a:pt x="247" y="68"/>
                        </a:lnTo>
                        <a:lnTo>
                          <a:pt x="248" y="70"/>
                        </a:lnTo>
                        <a:lnTo>
                          <a:pt x="243" y="75"/>
                        </a:lnTo>
                        <a:lnTo>
                          <a:pt x="242" y="80"/>
                        </a:lnTo>
                        <a:lnTo>
                          <a:pt x="239" y="83"/>
                        </a:lnTo>
                        <a:lnTo>
                          <a:pt x="242" y="77"/>
                        </a:lnTo>
                        <a:lnTo>
                          <a:pt x="243" y="73"/>
                        </a:lnTo>
                        <a:lnTo>
                          <a:pt x="243" y="67"/>
                        </a:lnTo>
                        <a:lnTo>
                          <a:pt x="243" y="62"/>
                        </a:lnTo>
                        <a:lnTo>
                          <a:pt x="243" y="55"/>
                        </a:lnTo>
                        <a:lnTo>
                          <a:pt x="239" y="57"/>
                        </a:lnTo>
                        <a:lnTo>
                          <a:pt x="238" y="60"/>
                        </a:lnTo>
                        <a:lnTo>
                          <a:pt x="235" y="65"/>
                        </a:lnTo>
                        <a:lnTo>
                          <a:pt x="234" y="72"/>
                        </a:lnTo>
                        <a:lnTo>
                          <a:pt x="232" y="77"/>
                        </a:lnTo>
                        <a:lnTo>
                          <a:pt x="232" y="62"/>
                        </a:lnTo>
                        <a:lnTo>
                          <a:pt x="225" y="63"/>
                        </a:lnTo>
                        <a:lnTo>
                          <a:pt x="222" y="68"/>
                        </a:lnTo>
                        <a:lnTo>
                          <a:pt x="222" y="70"/>
                        </a:lnTo>
                        <a:lnTo>
                          <a:pt x="222" y="76"/>
                        </a:lnTo>
                        <a:lnTo>
                          <a:pt x="225" y="80"/>
                        </a:lnTo>
                        <a:lnTo>
                          <a:pt x="228" y="81"/>
                        </a:lnTo>
                        <a:lnTo>
                          <a:pt x="230" y="85"/>
                        </a:lnTo>
                        <a:lnTo>
                          <a:pt x="230" y="88"/>
                        </a:lnTo>
                        <a:lnTo>
                          <a:pt x="227" y="88"/>
                        </a:lnTo>
                        <a:lnTo>
                          <a:pt x="225" y="82"/>
                        </a:lnTo>
                        <a:lnTo>
                          <a:pt x="222" y="81"/>
                        </a:lnTo>
                        <a:lnTo>
                          <a:pt x="219" y="76"/>
                        </a:lnTo>
                        <a:lnTo>
                          <a:pt x="217" y="73"/>
                        </a:lnTo>
                        <a:lnTo>
                          <a:pt x="214" y="74"/>
                        </a:lnTo>
                        <a:lnTo>
                          <a:pt x="215" y="79"/>
                        </a:lnTo>
                        <a:lnTo>
                          <a:pt x="219" y="82"/>
                        </a:lnTo>
                        <a:lnTo>
                          <a:pt x="217" y="85"/>
                        </a:lnTo>
                        <a:lnTo>
                          <a:pt x="214" y="84"/>
                        </a:lnTo>
                        <a:lnTo>
                          <a:pt x="213" y="85"/>
                        </a:lnTo>
                        <a:lnTo>
                          <a:pt x="213" y="81"/>
                        </a:lnTo>
                        <a:lnTo>
                          <a:pt x="210" y="83"/>
                        </a:lnTo>
                        <a:lnTo>
                          <a:pt x="210" y="81"/>
                        </a:lnTo>
                        <a:lnTo>
                          <a:pt x="211" y="77"/>
                        </a:lnTo>
                        <a:lnTo>
                          <a:pt x="209" y="76"/>
                        </a:lnTo>
                        <a:lnTo>
                          <a:pt x="209" y="77"/>
                        </a:lnTo>
                        <a:lnTo>
                          <a:pt x="206" y="84"/>
                        </a:lnTo>
                        <a:lnTo>
                          <a:pt x="207" y="87"/>
                        </a:lnTo>
                        <a:lnTo>
                          <a:pt x="208" y="89"/>
                        </a:lnTo>
                        <a:lnTo>
                          <a:pt x="201" y="93"/>
                        </a:lnTo>
                        <a:lnTo>
                          <a:pt x="200" y="94"/>
                        </a:lnTo>
                        <a:lnTo>
                          <a:pt x="199" y="97"/>
                        </a:lnTo>
                        <a:lnTo>
                          <a:pt x="199" y="99"/>
                        </a:lnTo>
                        <a:lnTo>
                          <a:pt x="200" y="102"/>
                        </a:lnTo>
                        <a:lnTo>
                          <a:pt x="202" y="101"/>
                        </a:lnTo>
                        <a:lnTo>
                          <a:pt x="204" y="103"/>
                        </a:lnTo>
                        <a:lnTo>
                          <a:pt x="200" y="103"/>
                        </a:lnTo>
                        <a:lnTo>
                          <a:pt x="201" y="106"/>
                        </a:lnTo>
                        <a:lnTo>
                          <a:pt x="201" y="108"/>
                        </a:lnTo>
                        <a:lnTo>
                          <a:pt x="197" y="107"/>
                        </a:lnTo>
                        <a:lnTo>
                          <a:pt x="196" y="107"/>
                        </a:lnTo>
                        <a:lnTo>
                          <a:pt x="199" y="110"/>
                        </a:lnTo>
                        <a:lnTo>
                          <a:pt x="197" y="111"/>
                        </a:lnTo>
                        <a:lnTo>
                          <a:pt x="193" y="110"/>
                        </a:lnTo>
                        <a:lnTo>
                          <a:pt x="193" y="112"/>
                        </a:lnTo>
                        <a:lnTo>
                          <a:pt x="191" y="111"/>
                        </a:lnTo>
                        <a:lnTo>
                          <a:pt x="186" y="113"/>
                        </a:lnTo>
                        <a:lnTo>
                          <a:pt x="184" y="116"/>
                        </a:lnTo>
                        <a:lnTo>
                          <a:pt x="183" y="117"/>
                        </a:lnTo>
                        <a:lnTo>
                          <a:pt x="183" y="118"/>
                        </a:lnTo>
                        <a:lnTo>
                          <a:pt x="186" y="120"/>
                        </a:lnTo>
                        <a:lnTo>
                          <a:pt x="188" y="119"/>
                        </a:lnTo>
                        <a:lnTo>
                          <a:pt x="190" y="118"/>
                        </a:lnTo>
                        <a:lnTo>
                          <a:pt x="195" y="120"/>
                        </a:lnTo>
                        <a:lnTo>
                          <a:pt x="198" y="118"/>
                        </a:lnTo>
                        <a:lnTo>
                          <a:pt x="199" y="119"/>
                        </a:lnTo>
                        <a:lnTo>
                          <a:pt x="200" y="121"/>
                        </a:lnTo>
                        <a:lnTo>
                          <a:pt x="197" y="121"/>
                        </a:lnTo>
                        <a:lnTo>
                          <a:pt x="195" y="123"/>
                        </a:lnTo>
                        <a:lnTo>
                          <a:pt x="195" y="127"/>
                        </a:lnTo>
                        <a:lnTo>
                          <a:pt x="191" y="125"/>
                        </a:lnTo>
                        <a:lnTo>
                          <a:pt x="187" y="125"/>
                        </a:lnTo>
                        <a:lnTo>
                          <a:pt x="187" y="123"/>
                        </a:lnTo>
                        <a:lnTo>
                          <a:pt x="183" y="122"/>
                        </a:lnTo>
                        <a:lnTo>
                          <a:pt x="179" y="125"/>
                        </a:lnTo>
                        <a:lnTo>
                          <a:pt x="178" y="127"/>
                        </a:lnTo>
                        <a:lnTo>
                          <a:pt x="181" y="132"/>
                        </a:lnTo>
                        <a:lnTo>
                          <a:pt x="181" y="134"/>
                        </a:lnTo>
                        <a:lnTo>
                          <a:pt x="179" y="134"/>
                        </a:lnTo>
                        <a:lnTo>
                          <a:pt x="180" y="138"/>
                        </a:lnTo>
                        <a:lnTo>
                          <a:pt x="181" y="141"/>
                        </a:lnTo>
                        <a:lnTo>
                          <a:pt x="179" y="140"/>
                        </a:lnTo>
                        <a:lnTo>
                          <a:pt x="179" y="144"/>
                        </a:lnTo>
                        <a:lnTo>
                          <a:pt x="176" y="144"/>
                        </a:lnTo>
                        <a:lnTo>
                          <a:pt x="175" y="133"/>
                        </a:lnTo>
                        <a:lnTo>
                          <a:pt x="172" y="133"/>
                        </a:lnTo>
                        <a:lnTo>
                          <a:pt x="171" y="137"/>
                        </a:lnTo>
                        <a:lnTo>
                          <a:pt x="170" y="137"/>
                        </a:lnTo>
                        <a:lnTo>
                          <a:pt x="169" y="138"/>
                        </a:lnTo>
                        <a:lnTo>
                          <a:pt x="171" y="139"/>
                        </a:lnTo>
                        <a:lnTo>
                          <a:pt x="171" y="140"/>
                        </a:lnTo>
                        <a:lnTo>
                          <a:pt x="169" y="141"/>
                        </a:lnTo>
                        <a:lnTo>
                          <a:pt x="166" y="142"/>
                        </a:lnTo>
                        <a:lnTo>
                          <a:pt x="166" y="145"/>
                        </a:lnTo>
                        <a:lnTo>
                          <a:pt x="166" y="147"/>
                        </a:lnTo>
                        <a:lnTo>
                          <a:pt x="169" y="150"/>
                        </a:lnTo>
                        <a:lnTo>
                          <a:pt x="166" y="151"/>
                        </a:lnTo>
                        <a:lnTo>
                          <a:pt x="168" y="152"/>
                        </a:lnTo>
                        <a:lnTo>
                          <a:pt x="166" y="153"/>
                        </a:lnTo>
                        <a:lnTo>
                          <a:pt x="165" y="157"/>
                        </a:lnTo>
                        <a:lnTo>
                          <a:pt x="163" y="157"/>
                        </a:lnTo>
                        <a:lnTo>
                          <a:pt x="162" y="157"/>
                        </a:lnTo>
                        <a:lnTo>
                          <a:pt x="162" y="158"/>
                        </a:lnTo>
                        <a:lnTo>
                          <a:pt x="165" y="159"/>
                        </a:lnTo>
                        <a:lnTo>
                          <a:pt x="171" y="157"/>
                        </a:lnTo>
                        <a:lnTo>
                          <a:pt x="167" y="162"/>
                        </a:lnTo>
                        <a:lnTo>
                          <a:pt x="165" y="163"/>
                        </a:lnTo>
                        <a:lnTo>
                          <a:pt x="159" y="162"/>
                        </a:lnTo>
                        <a:lnTo>
                          <a:pt x="158" y="161"/>
                        </a:lnTo>
                        <a:lnTo>
                          <a:pt x="158" y="158"/>
                        </a:lnTo>
                        <a:lnTo>
                          <a:pt x="156" y="159"/>
                        </a:lnTo>
                        <a:lnTo>
                          <a:pt x="153" y="162"/>
                        </a:lnTo>
                        <a:lnTo>
                          <a:pt x="151" y="166"/>
                        </a:lnTo>
                        <a:lnTo>
                          <a:pt x="148" y="168"/>
                        </a:lnTo>
                        <a:lnTo>
                          <a:pt x="148" y="171"/>
                        </a:lnTo>
                        <a:lnTo>
                          <a:pt x="150" y="171"/>
                        </a:lnTo>
                        <a:lnTo>
                          <a:pt x="150" y="174"/>
                        </a:lnTo>
                        <a:lnTo>
                          <a:pt x="149" y="175"/>
                        </a:lnTo>
                        <a:lnTo>
                          <a:pt x="147" y="176"/>
                        </a:lnTo>
                        <a:lnTo>
                          <a:pt x="146" y="181"/>
                        </a:lnTo>
                        <a:lnTo>
                          <a:pt x="144" y="181"/>
                        </a:lnTo>
                        <a:lnTo>
                          <a:pt x="142" y="182"/>
                        </a:lnTo>
                        <a:lnTo>
                          <a:pt x="140" y="182"/>
                        </a:lnTo>
                        <a:lnTo>
                          <a:pt x="137" y="185"/>
                        </a:lnTo>
                        <a:lnTo>
                          <a:pt x="139" y="188"/>
                        </a:lnTo>
                        <a:lnTo>
                          <a:pt x="139" y="189"/>
                        </a:lnTo>
                        <a:lnTo>
                          <a:pt x="135" y="190"/>
                        </a:lnTo>
                        <a:lnTo>
                          <a:pt x="135" y="193"/>
                        </a:lnTo>
                        <a:lnTo>
                          <a:pt x="132" y="193"/>
                        </a:lnTo>
                        <a:lnTo>
                          <a:pt x="132" y="195"/>
                        </a:lnTo>
                        <a:lnTo>
                          <a:pt x="131" y="196"/>
                        </a:lnTo>
                        <a:lnTo>
                          <a:pt x="131" y="198"/>
                        </a:lnTo>
                        <a:lnTo>
                          <a:pt x="135" y="200"/>
                        </a:lnTo>
                        <a:lnTo>
                          <a:pt x="133" y="201"/>
                        </a:lnTo>
                        <a:lnTo>
                          <a:pt x="131" y="202"/>
                        </a:lnTo>
                        <a:lnTo>
                          <a:pt x="130" y="201"/>
                        </a:lnTo>
                        <a:lnTo>
                          <a:pt x="129" y="202"/>
                        </a:lnTo>
                        <a:lnTo>
                          <a:pt x="130" y="206"/>
                        </a:lnTo>
                        <a:lnTo>
                          <a:pt x="131" y="209"/>
                        </a:lnTo>
                        <a:lnTo>
                          <a:pt x="133" y="206"/>
                        </a:lnTo>
                        <a:lnTo>
                          <a:pt x="134" y="207"/>
                        </a:lnTo>
                        <a:lnTo>
                          <a:pt x="133" y="210"/>
                        </a:lnTo>
                        <a:lnTo>
                          <a:pt x="127" y="211"/>
                        </a:lnTo>
                        <a:lnTo>
                          <a:pt x="126" y="213"/>
                        </a:lnTo>
                        <a:lnTo>
                          <a:pt x="126" y="216"/>
                        </a:lnTo>
                        <a:lnTo>
                          <a:pt x="123" y="219"/>
                        </a:lnTo>
                        <a:lnTo>
                          <a:pt x="121" y="219"/>
                        </a:lnTo>
                        <a:lnTo>
                          <a:pt x="119" y="223"/>
                        </a:lnTo>
                        <a:lnTo>
                          <a:pt x="122" y="223"/>
                        </a:lnTo>
                        <a:lnTo>
                          <a:pt x="124" y="220"/>
                        </a:lnTo>
                        <a:lnTo>
                          <a:pt x="127" y="219"/>
                        </a:lnTo>
                        <a:lnTo>
                          <a:pt x="127" y="222"/>
                        </a:lnTo>
                        <a:lnTo>
                          <a:pt x="129" y="226"/>
                        </a:lnTo>
                        <a:lnTo>
                          <a:pt x="123" y="224"/>
                        </a:lnTo>
                        <a:lnTo>
                          <a:pt x="123" y="226"/>
                        </a:lnTo>
                        <a:lnTo>
                          <a:pt x="124" y="227"/>
                        </a:lnTo>
                        <a:lnTo>
                          <a:pt x="122" y="229"/>
                        </a:lnTo>
                        <a:lnTo>
                          <a:pt x="122" y="231"/>
                        </a:lnTo>
                        <a:lnTo>
                          <a:pt x="122" y="233"/>
                        </a:lnTo>
                        <a:lnTo>
                          <a:pt x="121" y="234"/>
                        </a:lnTo>
                        <a:lnTo>
                          <a:pt x="119" y="233"/>
                        </a:lnTo>
                        <a:lnTo>
                          <a:pt x="118" y="235"/>
                        </a:lnTo>
                        <a:lnTo>
                          <a:pt x="119" y="237"/>
                        </a:lnTo>
                        <a:lnTo>
                          <a:pt x="121" y="239"/>
                        </a:lnTo>
                        <a:lnTo>
                          <a:pt x="122" y="245"/>
                        </a:lnTo>
                        <a:lnTo>
                          <a:pt x="119" y="242"/>
                        </a:lnTo>
                        <a:lnTo>
                          <a:pt x="117" y="241"/>
                        </a:lnTo>
                        <a:lnTo>
                          <a:pt x="115" y="238"/>
                        </a:lnTo>
                        <a:lnTo>
                          <a:pt x="116" y="243"/>
                        </a:lnTo>
                        <a:lnTo>
                          <a:pt x="115" y="244"/>
                        </a:lnTo>
                        <a:lnTo>
                          <a:pt x="113" y="245"/>
                        </a:lnTo>
                        <a:lnTo>
                          <a:pt x="112" y="248"/>
                        </a:lnTo>
                        <a:lnTo>
                          <a:pt x="114" y="249"/>
                        </a:lnTo>
                        <a:lnTo>
                          <a:pt x="115" y="248"/>
                        </a:lnTo>
                        <a:lnTo>
                          <a:pt x="116" y="245"/>
                        </a:lnTo>
                        <a:lnTo>
                          <a:pt x="117" y="246"/>
                        </a:lnTo>
                        <a:lnTo>
                          <a:pt x="116" y="248"/>
                        </a:lnTo>
                        <a:lnTo>
                          <a:pt x="116" y="250"/>
                        </a:lnTo>
                        <a:lnTo>
                          <a:pt x="117" y="252"/>
                        </a:lnTo>
                        <a:lnTo>
                          <a:pt x="115" y="254"/>
                        </a:lnTo>
                        <a:lnTo>
                          <a:pt x="112" y="252"/>
                        </a:lnTo>
                        <a:lnTo>
                          <a:pt x="110" y="255"/>
                        </a:lnTo>
                        <a:lnTo>
                          <a:pt x="109" y="254"/>
                        </a:lnTo>
                        <a:lnTo>
                          <a:pt x="106" y="257"/>
                        </a:lnTo>
                        <a:lnTo>
                          <a:pt x="106" y="259"/>
                        </a:lnTo>
                        <a:lnTo>
                          <a:pt x="104" y="261"/>
                        </a:lnTo>
                        <a:lnTo>
                          <a:pt x="102" y="262"/>
                        </a:lnTo>
                        <a:lnTo>
                          <a:pt x="100" y="268"/>
                        </a:lnTo>
                        <a:lnTo>
                          <a:pt x="103" y="267"/>
                        </a:lnTo>
                        <a:lnTo>
                          <a:pt x="106" y="265"/>
                        </a:lnTo>
                        <a:lnTo>
                          <a:pt x="107" y="266"/>
                        </a:lnTo>
                        <a:lnTo>
                          <a:pt x="102" y="269"/>
                        </a:lnTo>
                        <a:lnTo>
                          <a:pt x="102" y="271"/>
                        </a:lnTo>
                        <a:lnTo>
                          <a:pt x="103" y="274"/>
                        </a:lnTo>
                        <a:lnTo>
                          <a:pt x="102" y="276"/>
                        </a:lnTo>
                        <a:lnTo>
                          <a:pt x="98" y="278"/>
                        </a:lnTo>
                        <a:lnTo>
                          <a:pt x="94" y="274"/>
                        </a:lnTo>
                        <a:lnTo>
                          <a:pt x="94" y="274"/>
                        </a:lnTo>
                        <a:lnTo>
                          <a:pt x="91" y="278"/>
                        </a:lnTo>
                        <a:lnTo>
                          <a:pt x="88" y="280"/>
                        </a:lnTo>
                        <a:lnTo>
                          <a:pt x="88" y="282"/>
                        </a:lnTo>
                        <a:lnTo>
                          <a:pt x="86" y="284"/>
                        </a:lnTo>
                        <a:lnTo>
                          <a:pt x="81" y="291"/>
                        </a:lnTo>
                        <a:lnTo>
                          <a:pt x="80" y="293"/>
                        </a:lnTo>
                        <a:lnTo>
                          <a:pt x="81" y="296"/>
                        </a:lnTo>
                        <a:lnTo>
                          <a:pt x="81" y="297"/>
                        </a:lnTo>
                        <a:lnTo>
                          <a:pt x="75" y="301"/>
                        </a:lnTo>
                        <a:lnTo>
                          <a:pt x="75" y="304"/>
                        </a:lnTo>
                        <a:lnTo>
                          <a:pt x="76" y="305"/>
                        </a:lnTo>
                        <a:lnTo>
                          <a:pt x="79" y="304"/>
                        </a:lnTo>
                        <a:lnTo>
                          <a:pt x="78" y="308"/>
                        </a:lnTo>
                        <a:lnTo>
                          <a:pt x="80" y="312"/>
                        </a:lnTo>
                        <a:lnTo>
                          <a:pt x="82" y="312"/>
                        </a:lnTo>
                        <a:lnTo>
                          <a:pt x="92" y="305"/>
                        </a:lnTo>
                        <a:lnTo>
                          <a:pt x="99" y="301"/>
                        </a:lnTo>
                        <a:lnTo>
                          <a:pt x="100" y="300"/>
                        </a:lnTo>
                        <a:lnTo>
                          <a:pt x="102" y="301"/>
                        </a:lnTo>
                        <a:lnTo>
                          <a:pt x="101" y="302"/>
                        </a:lnTo>
                        <a:lnTo>
                          <a:pt x="97" y="305"/>
                        </a:lnTo>
                        <a:lnTo>
                          <a:pt x="94" y="305"/>
                        </a:lnTo>
                        <a:lnTo>
                          <a:pt x="92" y="307"/>
                        </a:lnTo>
                        <a:lnTo>
                          <a:pt x="89" y="309"/>
                        </a:lnTo>
                        <a:lnTo>
                          <a:pt x="90" y="312"/>
                        </a:lnTo>
                        <a:lnTo>
                          <a:pt x="90" y="312"/>
                        </a:lnTo>
                        <a:lnTo>
                          <a:pt x="85" y="314"/>
                        </a:lnTo>
                        <a:lnTo>
                          <a:pt x="83" y="314"/>
                        </a:lnTo>
                        <a:lnTo>
                          <a:pt x="81" y="315"/>
                        </a:lnTo>
                        <a:lnTo>
                          <a:pt x="82" y="317"/>
                        </a:lnTo>
                        <a:lnTo>
                          <a:pt x="81" y="318"/>
                        </a:lnTo>
                        <a:lnTo>
                          <a:pt x="78" y="317"/>
                        </a:lnTo>
                        <a:lnTo>
                          <a:pt x="78" y="314"/>
                        </a:lnTo>
                        <a:lnTo>
                          <a:pt x="76" y="310"/>
                        </a:lnTo>
                        <a:lnTo>
                          <a:pt x="75" y="309"/>
                        </a:lnTo>
                        <a:lnTo>
                          <a:pt x="73" y="309"/>
                        </a:lnTo>
                        <a:lnTo>
                          <a:pt x="72" y="310"/>
                        </a:lnTo>
                        <a:lnTo>
                          <a:pt x="70" y="310"/>
                        </a:lnTo>
                        <a:lnTo>
                          <a:pt x="68" y="313"/>
                        </a:lnTo>
                        <a:lnTo>
                          <a:pt x="68" y="314"/>
                        </a:lnTo>
                        <a:lnTo>
                          <a:pt x="70" y="316"/>
                        </a:lnTo>
                        <a:lnTo>
                          <a:pt x="70" y="317"/>
                        </a:lnTo>
                        <a:lnTo>
                          <a:pt x="67" y="319"/>
                        </a:lnTo>
                        <a:lnTo>
                          <a:pt x="66" y="317"/>
                        </a:lnTo>
                        <a:lnTo>
                          <a:pt x="66" y="315"/>
                        </a:lnTo>
                        <a:lnTo>
                          <a:pt x="65" y="313"/>
                        </a:lnTo>
                        <a:lnTo>
                          <a:pt x="57" y="317"/>
                        </a:lnTo>
                        <a:lnTo>
                          <a:pt x="56" y="318"/>
                        </a:lnTo>
                        <a:lnTo>
                          <a:pt x="55" y="321"/>
                        </a:lnTo>
                        <a:lnTo>
                          <a:pt x="53" y="321"/>
                        </a:lnTo>
                        <a:lnTo>
                          <a:pt x="54" y="323"/>
                        </a:lnTo>
                        <a:lnTo>
                          <a:pt x="53" y="324"/>
                        </a:lnTo>
                        <a:lnTo>
                          <a:pt x="50" y="324"/>
                        </a:lnTo>
                        <a:lnTo>
                          <a:pt x="50" y="323"/>
                        </a:lnTo>
                        <a:lnTo>
                          <a:pt x="50" y="322"/>
                        </a:lnTo>
                        <a:lnTo>
                          <a:pt x="49" y="322"/>
                        </a:lnTo>
                        <a:lnTo>
                          <a:pt x="48" y="323"/>
                        </a:lnTo>
                        <a:lnTo>
                          <a:pt x="48" y="325"/>
                        </a:lnTo>
                        <a:lnTo>
                          <a:pt x="48" y="325"/>
                        </a:lnTo>
                        <a:lnTo>
                          <a:pt x="45" y="325"/>
                        </a:lnTo>
                        <a:lnTo>
                          <a:pt x="41" y="327"/>
                        </a:lnTo>
                        <a:lnTo>
                          <a:pt x="40" y="331"/>
                        </a:lnTo>
                        <a:lnTo>
                          <a:pt x="39" y="335"/>
                        </a:lnTo>
                        <a:lnTo>
                          <a:pt x="37" y="333"/>
                        </a:lnTo>
                        <a:lnTo>
                          <a:pt x="34" y="333"/>
                        </a:lnTo>
                        <a:lnTo>
                          <a:pt x="32" y="335"/>
                        </a:lnTo>
                        <a:lnTo>
                          <a:pt x="31" y="337"/>
                        </a:lnTo>
                        <a:lnTo>
                          <a:pt x="34" y="339"/>
                        </a:lnTo>
                        <a:lnTo>
                          <a:pt x="32" y="340"/>
                        </a:lnTo>
                        <a:lnTo>
                          <a:pt x="35" y="341"/>
                        </a:lnTo>
                        <a:lnTo>
                          <a:pt x="38" y="340"/>
                        </a:lnTo>
                        <a:lnTo>
                          <a:pt x="40" y="342"/>
                        </a:lnTo>
                        <a:lnTo>
                          <a:pt x="41" y="343"/>
                        </a:lnTo>
                        <a:lnTo>
                          <a:pt x="39" y="345"/>
                        </a:lnTo>
                        <a:lnTo>
                          <a:pt x="40" y="347"/>
                        </a:lnTo>
                        <a:lnTo>
                          <a:pt x="37" y="346"/>
                        </a:lnTo>
                        <a:lnTo>
                          <a:pt x="35" y="346"/>
                        </a:lnTo>
                        <a:lnTo>
                          <a:pt x="28" y="345"/>
                        </a:lnTo>
                        <a:lnTo>
                          <a:pt x="27" y="345"/>
                        </a:lnTo>
                        <a:lnTo>
                          <a:pt x="25" y="347"/>
                        </a:lnTo>
                        <a:lnTo>
                          <a:pt x="23" y="346"/>
                        </a:lnTo>
                        <a:lnTo>
                          <a:pt x="21" y="347"/>
                        </a:lnTo>
                        <a:lnTo>
                          <a:pt x="21" y="348"/>
                        </a:lnTo>
                        <a:lnTo>
                          <a:pt x="23" y="349"/>
                        </a:lnTo>
                        <a:lnTo>
                          <a:pt x="21" y="349"/>
                        </a:lnTo>
                        <a:lnTo>
                          <a:pt x="22" y="351"/>
                        </a:lnTo>
                        <a:lnTo>
                          <a:pt x="24" y="351"/>
                        </a:lnTo>
                        <a:lnTo>
                          <a:pt x="25" y="350"/>
                        </a:lnTo>
                        <a:lnTo>
                          <a:pt x="23" y="353"/>
                        </a:lnTo>
                        <a:lnTo>
                          <a:pt x="24" y="355"/>
                        </a:lnTo>
                        <a:lnTo>
                          <a:pt x="25" y="360"/>
                        </a:lnTo>
                        <a:lnTo>
                          <a:pt x="24" y="360"/>
                        </a:lnTo>
                        <a:lnTo>
                          <a:pt x="23" y="356"/>
                        </a:lnTo>
                        <a:lnTo>
                          <a:pt x="21" y="354"/>
                        </a:lnTo>
                        <a:lnTo>
                          <a:pt x="19" y="356"/>
                        </a:lnTo>
                        <a:lnTo>
                          <a:pt x="17" y="358"/>
                        </a:lnTo>
                        <a:lnTo>
                          <a:pt x="16" y="361"/>
                        </a:lnTo>
                        <a:lnTo>
                          <a:pt x="18" y="362"/>
                        </a:lnTo>
                        <a:lnTo>
                          <a:pt x="18" y="365"/>
                        </a:lnTo>
                        <a:lnTo>
                          <a:pt x="15" y="363"/>
                        </a:lnTo>
                        <a:lnTo>
                          <a:pt x="14" y="361"/>
                        </a:lnTo>
                        <a:lnTo>
                          <a:pt x="12" y="361"/>
                        </a:lnTo>
                        <a:lnTo>
                          <a:pt x="8" y="361"/>
                        </a:lnTo>
                        <a:lnTo>
                          <a:pt x="8" y="363"/>
                        </a:lnTo>
                        <a:lnTo>
                          <a:pt x="8" y="365"/>
                        </a:lnTo>
                        <a:lnTo>
                          <a:pt x="3" y="361"/>
                        </a:lnTo>
                        <a:lnTo>
                          <a:pt x="2" y="362"/>
                        </a:lnTo>
                        <a:lnTo>
                          <a:pt x="5" y="366"/>
                        </a:lnTo>
                        <a:lnTo>
                          <a:pt x="3" y="368"/>
                        </a:lnTo>
                        <a:lnTo>
                          <a:pt x="3" y="369"/>
                        </a:lnTo>
                        <a:lnTo>
                          <a:pt x="12" y="369"/>
                        </a:lnTo>
                        <a:lnTo>
                          <a:pt x="19" y="367"/>
                        </a:lnTo>
                        <a:lnTo>
                          <a:pt x="15" y="369"/>
                        </a:lnTo>
                        <a:lnTo>
                          <a:pt x="15" y="370"/>
                        </a:lnTo>
                        <a:lnTo>
                          <a:pt x="19" y="370"/>
                        </a:lnTo>
                        <a:lnTo>
                          <a:pt x="21" y="369"/>
                        </a:lnTo>
                        <a:lnTo>
                          <a:pt x="22" y="370"/>
                        </a:lnTo>
                        <a:lnTo>
                          <a:pt x="19" y="371"/>
                        </a:lnTo>
                        <a:lnTo>
                          <a:pt x="15" y="372"/>
                        </a:lnTo>
                        <a:lnTo>
                          <a:pt x="10" y="372"/>
                        </a:lnTo>
                        <a:lnTo>
                          <a:pt x="8" y="371"/>
                        </a:lnTo>
                        <a:lnTo>
                          <a:pt x="7" y="371"/>
                        </a:lnTo>
                        <a:lnTo>
                          <a:pt x="3" y="373"/>
                        </a:lnTo>
                        <a:lnTo>
                          <a:pt x="3" y="375"/>
                        </a:lnTo>
                        <a:lnTo>
                          <a:pt x="1" y="375"/>
                        </a:lnTo>
                        <a:lnTo>
                          <a:pt x="1" y="375"/>
                        </a:lnTo>
                        <a:lnTo>
                          <a:pt x="0" y="378"/>
                        </a:lnTo>
                        <a:lnTo>
                          <a:pt x="5" y="379"/>
                        </a:lnTo>
                        <a:lnTo>
                          <a:pt x="4" y="381"/>
                        </a:lnTo>
                        <a:lnTo>
                          <a:pt x="5" y="383"/>
                        </a:lnTo>
                        <a:lnTo>
                          <a:pt x="3" y="384"/>
                        </a:lnTo>
                        <a:lnTo>
                          <a:pt x="1" y="387"/>
                        </a:lnTo>
                        <a:lnTo>
                          <a:pt x="2" y="388"/>
                        </a:lnTo>
                        <a:lnTo>
                          <a:pt x="1" y="390"/>
                        </a:lnTo>
                        <a:lnTo>
                          <a:pt x="1" y="392"/>
                        </a:lnTo>
                        <a:lnTo>
                          <a:pt x="2" y="393"/>
                        </a:lnTo>
                        <a:lnTo>
                          <a:pt x="2" y="395"/>
                        </a:lnTo>
                        <a:lnTo>
                          <a:pt x="6" y="396"/>
                        </a:lnTo>
                        <a:lnTo>
                          <a:pt x="15" y="392"/>
                        </a:lnTo>
                        <a:lnTo>
                          <a:pt x="17" y="394"/>
                        </a:lnTo>
                        <a:lnTo>
                          <a:pt x="20" y="394"/>
                        </a:lnTo>
                        <a:lnTo>
                          <a:pt x="21" y="390"/>
                        </a:lnTo>
                        <a:lnTo>
                          <a:pt x="24" y="386"/>
                        </a:lnTo>
                        <a:lnTo>
                          <a:pt x="24" y="388"/>
                        </a:lnTo>
                        <a:lnTo>
                          <a:pt x="24" y="392"/>
                        </a:lnTo>
                        <a:lnTo>
                          <a:pt x="25" y="394"/>
                        </a:lnTo>
                        <a:lnTo>
                          <a:pt x="28" y="394"/>
                        </a:lnTo>
                        <a:lnTo>
                          <a:pt x="31" y="392"/>
                        </a:lnTo>
                        <a:lnTo>
                          <a:pt x="32" y="394"/>
                        </a:lnTo>
                        <a:lnTo>
                          <a:pt x="35" y="390"/>
                        </a:lnTo>
                        <a:lnTo>
                          <a:pt x="36" y="383"/>
                        </a:lnTo>
                        <a:lnTo>
                          <a:pt x="40" y="381"/>
                        </a:lnTo>
                        <a:lnTo>
                          <a:pt x="40" y="383"/>
                        </a:lnTo>
                        <a:lnTo>
                          <a:pt x="38" y="387"/>
                        </a:lnTo>
                        <a:lnTo>
                          <a:pt x="37" y="390"/>
                        </a:lnTo>
                        <a:lnTo>
                          <a:pt x="37" y="392"/>
                        </a:lnTo>
                        <a:lnTo>
                          <a:pt x="38" y="391"/>
                        </a:lnTo>
                        <a:lnTo>
                          <a:pt x="40" y="390"/>
                        </a:lnTo>
                        <a:lnTo>
                          <a:pt x="42" y="391"/>
                        </a:lnTo>
                        <a:lnTo>
                          <a:pt x="38" y="394"/>
                        </a:lnTo>
                        <a:lnTo>
                          <a:pt x="33" y="396"/>
                        </a:lnTo>
                        <a:lnTo>
                          <a:pt x="32" y="399"/>
                        </a:lnTo>
                        <a:lnTo>
                          <a:pt x="34" y="401"/>
                        </a:lnTo>
                        <a:lnTo>
                          <a:pt x="30" y="403"/>
                        </a:lnTo>
                        <a:lnTo>
                          <a:pt x="30" y="400"/>
                        </a:lnTo>
                        <a:lnTo>
                          <a:pt x="29" y="398"/>
                        </a:lnTo>
                        <a:lnTo>
                          <a:pt x="27" y="396"/>
                        </a:lnTo>
                        <a:lnTo>
                          <a:pt x="23" y="396"/>
                        </a:lnTo>
                        <a:lnTo>
                          <a:pt x="20" y="397"/>
                        </a:lnTo>
                        <a:lnTo>
                          <a:pt x="16" y="396"/>
                        </a:lnTo>
                        <a:lnTo>
                          <a:pt x="14" y="397"/>
                        </a:lnTo>
                        <a:lnTo>
                          <a:pt x="11" y="396"/>
                        </a:lnTo>
                        <a:lnTo>
                          <a:pt x="8" y="399"/>
                        </a:lnTo>
                        <a:lnTo>
                          <a:pt x="3" y="397"/>
                        </a:lnTo>
                        <a:lnTo>
                          <a:pt x="1" y="401"/>
                        </a:lnTo>
                        <a:lnTo>
                          <a:pt x="1" y="404"/>
                        </a:lnTo>
                        <a:lnTo>
                          <a:pt x="4" y="404"/>
                        </a:lnTo>
                        <a:lnTo>
                          <a:pt x="5" y="404"/>
                        </a:lnTo>
                        <a:lnTo>
                          <a:pt x="5" y="408"/>
                        </a:lnTo>
                        <a:lnTo>
                          <a:pt x="3" y="407"/>
                        </a:lnTo>
                        <a:lnTo>
                          <a:pt x="1" y="405"/>
                        </a:lnTo>
                        <a:lnTo>
                          <a:pt x="1" y="406"/>
                        </a:lnTo>
                        <a:lnTo>
                          <a:pt x="0" y="406"/>
                        </a:lnTo>
                        <a:lnTo>
                          <a:pt x="0" y="407"/>
                        </a:lnTo>
                        <a:lnTo>
                          <a:pt x="3" y="412"/>
                        </a:lnTo>
                        <a:lnTo>
                          <a:pt x="5" y="413"/>
                        </a:lnTo>
                        <a:lnTo>
                          <a:pt x="8" y="410"/>
                        </a:lnTo>
                        <a:lnTo>
                          <a:pt x="11" y="409"/>
                        </a:lnTo>
                        <a:lnTo>
                          <a:pt x="7" y="413"/>
                        </a:lnTo>
                        <a:lnTo>
                          <a:pt x="6" y="416"/>
                        </a:lnTo>
                        <a:lnTo>
                          <a:pt x="7" y="417"/>
                        </a:lnTo>
                        <a:lnTo>
                          <a:pt x="4" y="418"/>
                        </a:lnTo>
                        <a:lnTo>
                          <a:pt x="2" y="420"/>
                        </a:lnTo>
                        <a:lnTo>
                          <a:pt x="3" y="422"/>
                        </a:lnTo>
                        <a:lnTo>
                          <a:pt x="5" y="424"/>
                        </a:lnTo>
                        <a:lnTo>
                          <a:pt x="5" y="426"/>
                        </a:lnTo>
                        <a:lnTo>
                          <a:pt x="7" y="425"/>
                        </a:lnTo>
                        <a:lnTo>
                          <a:pt x="8" y="422"/>
                        </a:lnTo>
                        <a:lnTo>
                          <a:pt x="8" y="425"/>
                        </a:lnTo>
                        <a:lnTo>
                          <a:pt x="11" y="429"/>
                        </a:lnTo>
                        <a:lnTo>
                          <a:pt x="9" y="429"/>
                        </a:lnTo>
                        <a:lnTo>
                          <a:pt x="6" y="431"/>
                        </a:lnTo>
                        <a:lnTo>
                          <a:pt x="6" y="433"/>
                        </a:lnTo>
                        <a:lnTo>
                          <a:pt x="8" y="434"/>
                        </a:lnTo>
                        <a:lnTo>
                          <a:pt x="11" y="432"/>
                        </a:lnTo>
                        <a:lnTo>
                          <a:pt x="12" y="429"/>
                        </a:lnTo>
                        <a:lnTo>
                          <a:pt x="12" y="425"/>
                        </a:lnTo>
                        <a:lnTo>
                          <a:pt x="15" y="423"/>
                        </a:lnTo>
                        <a:lnTo>
                          <a:pt x="18" y="420"/>
                        </a:lnTo>
                        <a:lnTo>
                          <a:pt x="21" y="414"/>
                        </a:lnTo>
                        <a:lnTo>
                          <a:pt x="24" y="412"/>
                        </a:lnTo>
                        <a:lnTo>
                          <a:pt x="25" y="413"/>
                        </a:lnTo>
                        <a:lnTo>
                          <a:pt x="25" y="414"/>
                        </a:lnTo>
                        <a:lnTo>
                          <a:pt x="29" y="413"/>
                        </a:lnTo>
                        <a:lnTo>
                          <a:pt x="32" y="414"/>
                        </a:lnTo>
                        <a:lnTo>
                          <a:pt x="27" y="416"/>
                        </a:lnTo>
                        <a:lnTo>
                          <a:pt x="27" y="419"/>
                        </a:lnTo>
                        <a:lnTo>
                          <a:pt x="25" y="421"/>
                        </a:lnTo>
                        <a:lnTo>
                          <a:pt x="25" y="417"/>
                        </a:lnTo>
                        <a:lnTo>
                          <a:pt x="24" y="417"/>
                        </a:lnTo>
                        <a:lnTo>
                          <a:pt x="21" y="421"/>
                        </a:lnTo>
                        <a:lnTo>
                          <a:pt x="18" y="425"/>
                        </a:lnTo>
                        <a:lnTo>
                          <a:pt x="20" y="426"/>
                        </a:lnTo>
                        <a:lnTo>
                          <a:pt x="20" y="427"/>
                        </a:lnTo>
                        <a:lnTo>
                          <a:pt x="17" y="429"/>
                        </a:lnTo>
                        <a:lnTo>
                          <a:pt x="11" y="436"/>
                        </a:lnTo>
                        <a:lnTo>
                          <a:pt x="14" y="437"/>
                        </a:lnTo>
                        <a:lnTo>
                          <a:pt x="19" y="437"/>
                        </a:lnTo>
                        <a:lnTo>
                          <a:pt x="20" y="436"/>
                        </a:lnTo>
                        <a:lnTo>
                          <a:pt x="21" y="437"/>
                        </a:lnTo>
                        <a:lnTo>
                          <a:pt x="15" y="439"/>
                        </a:lnTo>
                        <a:lnTo>
                          <a:pt x="14" y="441"/>
                        </a:lnTo>
                        <a:lnTo>
                          <a:pt x="14" y="442"/>
                        </a:lnTo>
                        <a:lnTo>
                          <a:pt x="11" y="442"/>
                        </a:lnTo>
                        <a:lnTo>
                          <a:pt x="9" y="443"/>
                        </a:lnTo>
                        <a:lnTo>
                          <a:pt x="7" y="442"/>
                        </a:lnTo>
                        <a:lnTo>
                          <a:pt x="5" y="446"/>
                        </a:lnTo>
                        <a:lnTo>
                          <a:pt x="3" y="448"/>
                        </a:lnTo>
                        <a:lnTo>
                          <a:pt x="3" y="451"/>
                        </a:lnTo>
                        <a:lnTo>
                          <a:pt x="5" y="451"/>
                        </a:lnTo>
                        <a:lnTo>
                          <a:pt x="5" y="452"/>
                        </a:lnTo>
                        <a:lnTo>
                          <a:pt x="7" y="452"/>
                        </a:lnTo>
                        <a:lnTo>
                          <a:pt x="8" y="450"/>
                        </a:lnTo>
                        <a:lnTo>
                          <a:pt x="10" y="452"/>
                        </a:lnTo>
                        <a:lnTo>
                          <a:pt x="11" y="452"/>
                        </a:lnTo>
                        <a:lnTo>
                          <a:pt x="12" y="450"/>
                        </a:lnTo>
                        <a:lnTo>
                          <a:pt x="12" y="448"/>
                        </a:lnTo>
                        <a:lnTo>
                          <a:pt x="14" y="450"/>
                        </a:lnTo>
                        <a:lnTo>
                          <a:pt x="18" y="447"/>
                        </a:lnTo>
                        <a:lnTo>
                          <a:pt x="20" y="446"/>
                        </a:lnTo>
                        <a:lnTo>
                          <a:pt x="21" y="447"/>
                        </a:lnTo>
                        <a:lnTo>
                          <a:pt x="17" y="452"/>
                        </a:lnTo>
                        <a:lnTo>
                          <a:pt x="19" y="452"/>
                        </a:lnTo>
                        <a:lnTo>
                          <a:pt x="19" y="455"/>
                        </a:lnTo>
                        <a:lnTo>
                          <a:pt x="17" y="457"/>
                        </a:lnTo>
                        <a:lnTo>
                          <a:pt x="16" y="459"/>
                        </a:lnTo>
                        <a:lnTo>
                          <a:pt x="14" y="461"/>
                        </a:lnTo>
                        <a:lnTo>
                          <a:pt x="15" y="463"/>
                        </a:lnTo>
                        <a:lnTo>
                          <a:pt x="15" y="464"/>
                        </a:lnTo>
                        <a:lnTo>
                          <a:pt x="13" y="464"/>
                        </a:lnTo>
                        <a:lnTo>
                          <a:pt x="11" y="464"/>
                        </a:lnTo>
                        <a:lnTo>
                          <a:pt x="10" y="463"/>
                        </a:lnTo>
                        <a:lnTo>
                          <a:pt x="10" y="463"/>
                        </a:lnTo>
                        <a:lnTo>
                          <a:pt x="7" y="472"/>
                        </a:lnTo>
                        <a:lnTo>
                          <a:pt x="11" y="477"/>
                        </a:lnTo>
                        <a:lnTo>
                          <a:pt x="17" y="482"/>
                        </a:lnTo>
                        <a:lnTo>
                          <a:pt x="21" y="485"/>
                        </a:lnTo>
                        <a:lnTo>
                          <a:pt x="24" y="485"/>
                        </a:lnTo>
                        <a:lnTo>
                          <a:pt x="27" y="481"/>
                        </a:lnTo>
                        <a:lnTo>
                          <a:pt x="27" y="486"/>
                        </a:lnTo>
                        <a:lnTo>
                          <a:pt x="26" y="490"/>
                        </a:lnTo>
                        <a:lnTo>
                          <a:pt x="28" y="489"/>
                        </a:lnTo>
                        <a:lnTo>
                          <a:pt x="31" y="490"/>
                        </a:lnTo>
                        <a:lnTo>
                          <a:pt x="32" y="487"/>
                        </a:lnTo>
                        <a:lnTo>
                          <a:pt x="36" y="488"/>
                        </a:lnTo>
                        <a:lnTo>
                          <a:pt x="34" y="490"/>
                        </a:lnTo>
                        <a:lnTo>
                          <a:pt x="38" y="492"/>
                        </a:lnTo>
                        <a:lnTo>
                          <a:pt x="42" y="491"/>
                        </a:lnTo>
                        <a:lnTo>
                          <a:pt x="46" y="488"/>
                        </a:lnTo>
                        <a:lnTo>
                          <a:pt x="47" y="484"/>
                        </a:lnTo>
                        <a:lnTo>
                          <a:pt x="49" y="487"/>
                        </a:lnTo>
                        <a:lnTo>
                          <a:pt x="55" y="483"/>
                        </a:lnTo>
                        <a:lnTo>
                          <a:pt x="61" y="476"/>
                        </a:lnTo>
                        <a:lnTo>
                          <a:pt x="64" y="474"/>
                        </a:lnTo>
                        <a:lnTo>
                          <a:pt x="65" y="470"/>
                        </a:lnTo>
                        <a:lnTo>
                          <a:pt x="67" y="469"/>
                        </a:lnTo>
                        <a:lnTo>
                          <a:pt x="68" y="467"/>
                        </a:lnTo>
                        <a:lnTo>
                          <a:pt x="72" y="462"/>
                        </a:lnTo>
                        <a:lnTo>
                          <a:pt x="72" y="460"/>
                        </a:lnTo>
                        <a:lnTo>
                          <a:pt x="75" y="462"/>
                        </a:lnTo>
                        <a:lnTo>
                          <a:pt x="79" y="462"/>
                        </a:lnTo>
                        <a:lnTo>
                          <a:pt x="81" y="461"/>
                        </a:lnTo>
                        <a:lnTo>
                          <a:pt x="83" y="457"/>
                        </a:lnTo>
                        <a:lnTo>
                          <a:pt x="83" y="455"/>
                        </a:lnTo>
                        <a:lnTo>
                          <a:pt x="85" y="453"/>
                        </a:lnTo>
                        <a:lnTo>
                          <a:pt x="85" y="450"/>
                        </a:lnTo>
                        <a:lnTo>
                          <a:pt x="83" y="448"/>
                        </a:lnTo>
                        <a:lnTo>
                          <a:pt x="81" y="446"/>
                        </a:lnTo>
                        <a:lnTo>
                          <a:pt x="83" y="445"/>
                        </a:lnTo>
                        <a:lnTo>
                          <a:pt x="83" y="444"/>
                        </a:lnTo>
                        <a:lnTo>
                          <a:pt x="82" y="440"/>
                        </a:lnTo>
                        <a:lnTo>
                          <a:pt x="83" y="441"/>
                        </a:lnTo>
                        <a:lnTo>
                          <a:pt x="85" y="443"/>
                        </a:lnTo>
                        <a:lnTo>
                          <a:pt x="85" y="446"/>
                        </a:lnTo>
                        <a:lnTo>
                          <a:pt x="87" y="445"/>
                        </a:lnTo>
                        <a:lnTo>
                          <a:pt x="87" y="443"/>
                        </a:lnTo>
                        <a:lnTo>
                          <a:pt x="85" y="441"/>
                        </a:lnTo>
                        <a:lnTo>
                          <a:pt x="85" y="437"/>
                        </a:lnTo>
                        <a:lnTo>
                          <a:pt x="85" y="435"/>
                        </a:lnTo>
                        <a:lnTo>
                          <a:pt x="87" y="436"/>
                        </a:lnTo>
                        <a:lnTo>
                          <a:pt x="88" y="435"/>
                        </a:lnTo>
                        <a:lnTo>
                          <a:pt x="89" y="435"/>
                        </a:lnTo>
                        <a:lnTo>
                          <a:pt x="89" y="438"/>
                        </a:lnTo>
                        <a:lnTo>
                          <a:pt x="88" y="439"/>
                        </a:lnTo>
                        <a:lnTo>
                          <a:pt x="87" y="440"/>
                        </a:lnTo>
                        <a:lnTo>
                          <a:pt x="88" y="444"/>
                        </a:lnTo>
                        <a:lnTo>
                          <a:pt x="89" y="452"/>
                        </a:lnTo>
                        <a:lnTo>
                          <a:pt x="89" y="455"/>
                        </a:lnTo>
                        <a:lnTo>
                          <a:pt x="92" y="455"/>
                        </a:lnTo>
                        <a:lnTo>
                          <a:pt x="94" y="457"/>
                        </a:lnTo>
                        <a:lnTo>
                          <a:pt x="96" y="457"/>
                        </a:lnTo>
                        <a:lnTo>
                          <a:pt x="97" y="459"/>
                        </a:lnTo>
                        <a:lnTo>
                          <a:pt x="98" y="460"/>
                        </a:lnTo>
                        <a:lnTo>
                          <a:pt x="98" y="467"/>
                        </a:lnTo>
                        <a:lnTo>
                          <a:pt x="99" y="463"/>
                        </a:lnTo>
                        <a:lnTo>
                          <a:pt x="100" y="465"/>
                        </a:lnTo>
                        <a:lnTo>
                          <a:pt x="102" y="464"/>
                        </a:lnTo>
                        <a:lnTo>
                          <a:pt x="105" y="453"/>
                        </a:lnTo>
                        <a:lnTo>
                          <a:pt x="103" y="450"/>
                        </a:lnTo>
                        <a:lnTo>
                          <a:pt x="103" y="444"/>
                        </a:lnTo>
                        <a:lnTo>
                          <a:pt x="107" y="438"/>
                        </a:lnTo>
                        <a:lnTo>
                          <a:pt x="107" y="435"/>
                        </a:lnTo>
                        <a:lnTo>
                          <a:pt x="115" y="431"/>
                        </a:lnTo>
                        <a:lnTo>
                          <a:pt x="116" y="429"/>
                        </a:lnTo>
                        <a:lnTo>
                          <a:pt x="117" y="424"/>
                        </a:lnTo>
                        <a:lnTo>
                          <a:pt x="116" y="422"/>
                        </a:lnTo>
                        <a:lnTo>
                          <a:pt x="118" y="413"/>
                        </a:lnTo>
                        <a:lnTo>
                          <a:pt x="115" y="403"/>
                        </a:lnTo>
                        <a:lnTo>
                          <a:pt x="113" y="400"/>
                        </a:lnTo>
                        <a:lnTo>
                          <a:pt x="113" y="398"/>
                        </a:lnTo>
                        <a:lnTo>
                          <a:pt x="118" y="396"/>
                        </a:lnTo>
                        <a:lnTo>
                          <a:pt x="120" y="393"/>
                        </a:lnTo>
                        <a:lnTo>
                          <a:pt x="122" y="387"/>
                        </a:lnTo>
                        <a:lnTo>
                          <a:pt x="122" y="382"/>
                        </a:lnTo>
                        <a:lnTo>
                          <a:pt x="115" y="377"/>
                        </a:lnTo>
                        <a:lnTo>
                          <a:pt x="113" y="373"/>
                        </a:lnTo>
                        <a:lnTo>
                          <a:pt x="113" y="366"/>
                        </a:lnTo>
                        <a:lnTo>
                          <a:pt x="113" y="354"/>
                        </a:lnTo>
                        <a:lnTo>
                          <a:pt x="112" y="350"/>
                        </a:lnTo>
                        <a:lnTo>
                          <a:pt x="111" y="349"/>
                        </a:lnTo>
                        <a:lnTo>
                          <a:pt x="111" y="345"/>
                        </a:lnTo>
                        <a:lnTo>
                          <a:pt x="112" y="343"/>
                        </a:lnTo>
                        <a:lnTo>
                          <a:pt x="112" y="338"/>
                        </a:lnTo>
                        <a:lnTo>
                          <a:pt x="113" y="335"/>
                        </a:lnTo>
                        <a:lnTo>
                          <a:pt x="113" y="331"/>
                        </a:lnTo>
                        <a:lnTo>
                          <a:pt x="115" y="328"/>
                        </a:lnTo>
                        <a:lnTo>
                          <a:pt x="114" y="327"/>
                        </a:lnTo>
                        <a:lnTo>
                          <a:pt x="111" y="323"/>
                        </a:lnTo>
                        <a:lnTo>
                          <a:pt x="111" y="318"/>
                        </a:lnTo>
                        <a:lnTo>
                          <a:pt x="112" y="312"/>
                        </a:lnTo>
                        <a:lnTo>
                          <a:pt x="114" y="308"/>
                        </a:lnTo>
                        <a:lnTo>
                          <a:pt x="121" y="299"/>
                        </a:lnTo>
                        <a:lnTo>
                          <a:pt x="126" y="295"/>
                        </a:lnTo>
                        <a:lnTo>
                          <a:pt x="132" y="293"/>
                        </a:lnTo>
                        <a:lnTo>
                          <a:pt x="137" y="295"/>
                        </a:lnTo>
                        <a:lnTo>
                          <a:pt x="141" y="295"/>
                        </a:lnTo>
                        <a:lnTo>
                          <a:pt x="144" y="292"/>
                        </a:lnTo>
                        <a:lnTo>
                          <a:pt x="145" y="288"/>
                        </a:lnTo>
                        <a:lnTo>
                          <a:pt x="145" y="282"/>
                        </a:lnTo>
                        <a:lnTo>
                          <a:pt x="143" y="279"/>
                        </a:lnTo>
                        <a:lnTo>
                          <a:pt x="139" y="275"/>
                        </a:lnTo>
                        <a:lnTo>
                          <a:pt x="139" y="272"/>
                        </a:lnTo>
                        <a:lnTo>
                          <a:pt x="144" y="262"/>
                        </a:lnTo>
                        <a:lnTo>
                          <a:pt x="149" y="252"/>
                        </a:lnTo>
                        <a:lnTo>
                          <a:pt x="152" y="237"/>
                        </a:lnTo>
                        <a:lnTo>
                          <a:pt x="152" y="229"/>
                        </a:lnTo>
                        <a:lnTo>
                          <a:pt x="152" y="223"/>
                        </a:lnTo>
                        <a:lnTo>
                          <a:pt x="152" y="219"/>
                        </a:lnTo>
                        <a:lnTo>
                          <a:pt x="153" y="217"/>
                        </a:lnTo>
                        <a:lnTo>
                          <a:pt x="157" y="217"/>
                        </a:lnTo>
                        <a:lnTo>
                          <a:pt x="162" y="213"/>
                        </a:lnTo>
                        <a:lnTo>
                          <a:pt x="163" y="210"/>
                        </a:lnTo>
                        <a:lnTo>
                          <a:pt x="164" y="204"/>
                        </a:lnTo>
                        <a:lnTo>
                          <a:pt x="166" y="199"/>
                        </a:lnTo>
                        <a:lnTo>
                          <a:pt x="172" y="190"/>
                        </a:lnTo>
                        <a:lnTo>
                          <a:pt x="174" y="187"/>
                        </a:lnTo>
                        <a:lnTo>
                          <a:pt x="178" y="183"/>
                        </a:lnTo>
                        <a:lnTo>
                          <a:pt x="180" y="179"/>
                        </a:lnTo>
                        <a:lnTo>
                          <a:pt x="180" y="176"/>
                        </a:lnTo>
                        <a:lnTo>
                          <a:pt x="180" y="173"/>
                        </a:lnTo>
                        <a:lnTo>
                          <a:pt x="176" y="166"/>
                        </a:lnTo>
                        <a:lnTo>
                          <a:pt x="177" y="162"/>
                        </a:lnTo>
                        <a:lnTo>
                          <a:pt x="182" y="157"/>
                        </a:lnTo>
                        <a:lnTo>
                          <a:pt x="183" y="154"/>
                        </a:lnTo>
                        <a:lnTo>
                          <a:pt x="184" y="151"/>
                        </a:lnTo>
                        <a:lnTo>
                          <a:pt x="185" y="146"/>
                        </a:lnTo>
                        <a:lnTo>
                          <a:pt x="187" y="142"/>
                        </a:lnTo>
                        <a:lnTo>
                          <a:pt x="193" y="137"/>
                        </a:lnTo>
                        <a:lnTo>
                          <a:pt x="196" y="136"/>
                        </a:lnTo>
                        <a:lnTo>
                          <a:pt x="200" y="138"/>
                        </a:lnTo>
                        <a:lnTo>
                          <a:pt x="202" y="141"/>
                        </a:lnTo>
                        <a:lnTo>
                          <a:pt x="204" y="142"/>
                        </a:lnTo>
                        <a:lnTo>
                          <a:pt x="206" y="137"/>
                        </a:lnTo>
                        <a:lnTo>
                          <a:pt x="208" y="131"/>
                        </a:lnTo>
                        <a:lnTo>
                          <a:pt x="209" y="128"/>
                        </a:lnTo>
                        <a:lnTo>
                          <a:pt x="208" y="121"/>
                        </a:lnTo>
                        <a:lnTo>
                          <a:pt x="209" y="119"/>
                        </a:lnTo>
                        <a:lnTo>
                          <a:pt x="211" y="118"/>
                        </a:lnTo>
                        <a:lnTo>
                          <a:pt x="214" y="117"/>
                        </a:lnTo>
                        <a:lnTo>
                          <a:pt x="222" y="118"/>
                        </a:lnTo>
                        <a:lnTo>
                          <a:pt x="235" y="123"/>
                        </a:lnTo>
                        <a:lnTo>
                          <a:pt x="238" y="122"/>
                        </a:lnTo>
                        <a:lnTo>
                          <a:pt x="239" y="120"/>
                        </a:lnTo>
                        <a:lnTo>
                          <a:pt x="236" y="117"/>
                        </a:lnTo>
                        <a:lnTo>
                          <a:pt x="236" y="114"/>
                        </a:lnTo>
                        <a:lnTo>
                          <a:pt x="238" y="111"/>
                        </a:lnTo>
                        <a:lnTo>
                          <a:pt x="239" y="106"/>
                        </a:lnTo>
                        <a:lnTo>
                          <a:pt x="240" y="105"/>
                        </a:lnTo>
                        <a:lnTo>
                          <a:pt x="241" y="102"/>
                        </a:lnTo>
                        <a:lnTo>
                          <a:pt x="240" y="99"/>
                        </a:lnTo>
                        <a:lnTo>
                          <a:pt x="239" y="98"/>
                        </a:lnTo>
                        <a:lnTo>
                          <a:pt x="239" y="95"/>
                        </a:lnTo>
                        <a:lnTo>
                          <a:pt x="240" y="94"/>
                        </a:lnTo>
                        <a:lnTo>
                          <a:pt x="247" y="94"/>
                        </a:lnTo>
                        <a:lnTo>
                          <a:pt x="248" y="92"/>
                        </a:lnTo>
                        <a:lnTo>
                          <a:pt x="251" y="91"/>
                        </a:lnTo>
                        <a:lnTo>
                          <a:pt x="253" y="92"/>
                        </a:lnTo>
                        <a:lnTo>
                          <a:pt x="255" y="91"/>
                        </a:lnTo>
                        <a:lnTo>
                          <a:pt x="255" y="88"/>
                        </a:lnTo>
                        <a:lnTo>
                          <a:pt x="254" y="84"/>
                        </a:lnTo>
                        <a:lnTo>
                          <a:pt x="258" y="82"/>
                        </a:lnTo>
                        <a:lnTo>
                          <a:pt x="262" y="84"/>
                        </a:lnTo>
                        <a:lnTo>
                          <a:pt x="265" y="88"/>
                        </a:lnTo>
                        <a:lnTo>
                          <a:pt x="274" y="100"/>
                        </a:lnTo>
                        <a:lnTo>
                          <a:pt x="275" y="106"/>
                        </a:lnTo>
                        <a:lnTo>
                          <a:pt x="277" y="108"/>
                        </a:lnTo>
                        <a:lnTo>
                          <a:pt x="284" y="109"/>
                        </a:lnTo>
                        <a:lnTo>
                          <a:pt x="288" y="111"/>
                        </a:lnTo>
                        <a:lnTo>
                          <a:pt x="292" y="111"/>
                        </a:lnTo>
                        <a:lnTo>
                          <a:pt x="296" y="108"/>
                        </a:lnTo>
                        <a:lnTo>
                          <a:pt x="301" y="103"/>
                        </a:lnTo>
                        <a:lnTo>
                          <a:pt x="304" y="105"/>
                        </a:lnTo>
                        <a:lnTo>
                          <a:pt x="307" y="108"/>
                        </a:lnTo>
                        <a:lnTo>
                          <a:pt x="308" y="111"/>
                        </a:lnTo>
                        <a:lnTo>
                          <a:pt x="311" y="112"/>
                        </a:lnTo>
                        <a:lnTo>
                          <a:pt x="315" y="110"/>
                        </a:lnTo>
                        <a:lnTo>
                          <a:pt x="319" y="107"/>
                        </a:lnTo>
                        <a:lnTo>
                          <a:pt x="321" y="103"/>
                        </a:lnTo>
                        <a:lnTo>
                          <a:pt x="329" y="97"/>
                        </a:lnTo>
                        <a:lnTo>
                          <a:pt x="329" y="94"/>
                        </a:lnTo>
                        <a:lnTo>
                          <a:pt x="329" y="87"/>
                        </a:lnTo>
                        <a:lnTo>
                          <a:pt x="329" y="83"/>
                        </a:lnTo>
                        <a:lnTo>
                          <a:pt x="330" y="71"/>
                        </a:lnTo>
                        <a:lnTo>
                          <a:pt x="334" y="62"/>
                        </a:lnTo>
                        <a:lnTo>
                          <a:pt x="337" y="58"/>
                        </a:lnTo>
                        <a:lnTo>
                          <a:pt x="340" y="56"/>
                        </a:lnTo>
                        <a:lnTo>
                          <a:pt x="348" y="55"/>
                        </a:lnTo>
                        <a:lnTo>
                          <a:pt x="359" y="50"/>
                        </a:lnTo>
                        <a:lnTo>
                          <a:pt x="365" y="49"/>
                        </a:lnTo>
                        <a:lnTo>
                          <a:pt x="367" y="50"/>
                        </a:lnTo>
                        <a:lnTo>
                          <a:pt x="370" y="56"/>
                        </a:lnTo>
                        <a:lnTo>
                          <a:pt x="373" y="59"/>
                        </a:lnTo>
                        <a:lnTo>
                          <a:pt x="378" y="60"/>
                        </a:lnTo>
                        <a:lnTo>
                          <a:pt x="383" y="65"/>
                        </a:lnTo>
                        <a:lnTo>
                          <a:pt x="385" y="73"/>
                        </a:lnTo>
                        <a:lnTo>
                          <a:pt x="386" y="78"/>
                        </a:lnTo>
                        <a:lnTo>
                          <a:pt x="380" y="85"/>
                        </a:lnTo>
                        <a:lnTo>
                          <a:pt x="379" y="89"/>
                        </a:lnTo>
                        <a:lnTo>
                          <a:pt x="379" y="92"/>
                        </a:lnTo>
                        <a:lnTo>
                          <a:pt x="382" y="94"/>
                        </a:lnTo>
                        <a:lnTo>
                          <a:pt x="383" y="94"/>
                        </a:lnTo>
                        <a:lnTo>
                          <a:pt x="385" y="91"/>
                        </a:lnTo>
                        <a:lnTo>
                          <a:pt x="386" y="90"/>
                        </a:lnTo>
                        <a:lnTo>
                          <a:pt x="386" y="87"/>
                        </a:lnTo>
                        <a:lnTo>
                          <a:pt x="386" y="86"/>
                        </a:lnTo>
                        <a:lnTo>
                          <a:pt x="396" y="80"/>
                        </a:lnTo>
                        <a:lnTo>
                          <a:pt x="398" y="78"/>
                        </a:lnTo>
                        <a:lnTo>
                          <a:pt x="399" y="69"/>
                        </a:lnTo>
                        <a:lnTo>
                          <a:pt x="406" y="73"/>
                        </a:lnTo>
                        <a:lnTo>
                          <a:pt x="410" y="72"/>
                        </a:lnTo>
                        <a:lnTo>
                          <a:pt x="410" y="71"/>
                        </a:lnTo>
                        <a:lnTo>
                          <a:pt x="411" y="67"/>
                        </a:lnTo>
                        <a:lnTo>
                          <a:pt x="411" y="64"/>
                        </a:lnTo>
                        <a:lnTo>
                          <a:pt x="411" y="6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9" name="Freeform 1406">
                    <a:extLst>
                      <a:ext uri="{FF2B5EF4-FFF2-40B4-BE49-F238E27FC236}">
                        <a16:creationId xmlns:a16="http://schemas.microsoft.com/office/drawing/2014/main" id="{9D72A1A9-165F-4206-8EDD-390B8332C312}"/>
                      </a:ext>
                    </a:extLst>
                  </p:cNvPr>
                  <p:cNvSpPr>
                    <a:spLocks/>
                  </p:cNvSpPr>
                  <p:nvPr/>
                </p:nvSpPr>
                <p:spPr bwMode="gray">
                  <a:xfrm>
                    <a:off x="5175339" y="2973186"/>
                    <a:ext cx="7149" cy="7149"/>
                  </a:xfrm>
                  <a:custGeom>
                    <a:avLst/>
                    <a:gdLst>
                      <a:gd name="T0" fmla="*/ 6 w 6"/>
                      <a:gd name="T1" fmla="*/ 3 h 6"/>
                      <a:gd name="T2" fmla="*/ 6 w 6"/>
                      <a:gd name="T3" fmla="*/ 2 h 6"/>
                      <a:gd name="T4" fmla="*/ 5 w 6"/>
                      <a:gd name="T5" fmla="*/ 0 h 6"/>
                      <a:gd name="T6" fmla="*/ 3 w 6"/>
                      <a:gd name="T7" fmla="*/ 0 h 6"/>
                      <a:gd name="T8" fmla="*/ 1 w 6"/>
                      <a:gd name="T9" fmla="*/ 1 h 6"/>
                      <a:gd name="T10" fmla="*/ 0 w 6"/>
                      <a:gd name="T11" fmla="*/ 2 h 6"/>
                      <a:gd name="T12" fmla="*/ 0 w 6"/>
                      <a:gd name="T13" fmla="*/ 2 h 6"/>
                      <a:gd name="T14" fmla="*/ 0 w 6"/>
                      <a:gd name="T15" fmla="*/ 2 h 6"/>
                      <a:gd name="T16" fmla="*/ 0 w 6"/>
                      <a:gd name="T17" fmla="*/ 3 h 6"/>
                      <a:gd name="T18" fmla="*/ 0 w 6"/>
                      <a:gd name="T19" fmla="*/ 3 h 6"/>
                      <a:gd name="T20" fmla="*/ 0 w 6"/>
                      <a:gd name="T21" fmla="*/ 3 h 6"/>
                      <a:gd name="T22" fmla="*/ 0 w 6"/>
                      <a:gd name="T23" fmla="*/ 4 h 6"/>
                      <a:gd name="T24" fmla="*/ 0 w 6"/>
                      <a:gd name="T25" fmla="*/ 4 h 6"/>
                      <a:gd name="T26" fmla="*/ 1 w 6"/>
                      <a:gd name="T27" fmla="*/ 3 h 6"/>
                      <a:gd name="T28" fmla="*/ 1 w 6"/>
                      <a:gd name="T29" fmla="*/ 3 h 6"/>
                      <a:gd name="T30" fmla="*/ 2 w 6"/>
                      <a:gd name="T31" fmla="*/ 4 h 6"/>
                      <a:gd name="T32" fmla="*/ 3 w 6"/>
                      <a:gd name="T33" fmla="*/ 4 h 6"/>
                      <a:gd name="T34" fmla="*/ 3 w 6"/>
                      <a:gd name="T35" fmla="*/ 4 h 6"/>
                      <a:gd name="T36" fmla="*/ 3 w 6"/>
                      <a:gd name="T37" fmla="*/ 4 h 6"/>
                      <a:gd name="T38" fmla="*/ 3 w 6"/>
                      <a:gd name="T39" fmla="*/ 4 h 6"/>
                      <a:gd name="T40" fmla="*/ 2 w 6"/>
                      <a:gd name="T41" fmla="*/ 4 h 6"/>
                      <a:gd name="T42" fmla="*/ 2 w 6"/>
                      <a:gd name="T43" fmla="*/ 4 h 6"/>
                      <a:gd name="T44" fmla="*/ 2 w 6"/>
                      <a:gd name="T45" fmla="*/ 5 h 6"/>
                      <a:gd name="T46" fmla="*/ 3 w 6"/>
                      <a:gd name="T47" fmla="*/ 6 h 6"/>
                      <a:gd name="T48" fmla="*/ 5 w 6"/>
                      <a:gd name="T49" fmla="*/ 5 h 6"/>
                      <a:gd name="T50" fmla="*/ 5 w 6"/>
                      <a:gd name="T51" fmla="*/ 5 h 6"/>
                      <a:gd name="T52" fmla="*/ 5 w 6"/>
                      <a:gd name="T53" fmla="*/ 4 h 6"/>
                      <a:gd name="T54" fmla="*/ 6 w 6"/>
                      <a:gd name="T55" fmla="*/ 4 h 6"/>
                      <a:gd name="T56" fmla="*/ 6 w 6"/>
                      <a:gd name="T57" fmla="*/ 4 h 6"/>
                      <a:gd name="T58" fmla="*/ 6 w 6"/>
                      <a:gd name="T59" fmla="*/ 3 h 6"/>
                      <a:gd name="T60" fmla="*/ 6 w 6"/>
                      <a:gd name="T6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 h="6">
                        <a:moveTo>
                          <a:pt x="6" y="3"/>
                        </a:moveTo>
                        <a:lnTo>
                          <a:pt x="6" y="2"/>
                        </a:lnTo>
                        <a:lnTo>
                          <a:pt x="5" y="0"/>
                        </a:lnTo>
                        <a:lnTo>
                          <a:pt x="3" y="0"/>
                        </a:lnTo>
                        <a:lnTo>
                          <a:pt x="1" y="1"/>
                        </a:lnTo>
                        <a:lnTo>
                          <a:pt x="0" y="2"/>
                        </a:lnTo>
                        <a:lnTo>
                          <a:pt x="0" y="2"/>
                        </a:lnTo>
                        <a:lnTo>
                          <a:pt x="0" y="2"/>
                        </a:lnTo>
                        <a:lnTo>
                          <a:pt x="0" y="3"/>
                        </a:lnTo>
                        <a:lnTo>
                          <a:pt x="0" y="3"/>
                        </a:lnTo>
                        <a:lnTo>
                          <a:pt x="0" y="3"/>
                        </a:lnTo>
                        <a:lnTo>
                          <a:pt x="0" y="4"/>
                        </a:lnTo>
                        <a:lnTo>
                          <a:pt x="0" y="4"/>
                        </a:lnTo>
                        <a:lnTo>
                          <a:pt x="1" y="3"/>
                        </a:lnTo>
                        <a:lnTo>
                          <a:pt x="1" y="3"/>
                        </a:lnTo>
                        <a:lnTo>
                          <a:pt x="2" y="4"/>
                        </a:lnTo>
                        <a:lnTo>
                          <a:pt x="3" y="4"/>
                        </a:lnTo>
                        <a:lnTo>
                          <a:pt x="3" y="4"/>
                        </a:lnTo>
                        <a:lnTo>
                          <a:pt x="3" y="4"/>
                        </a:lnTo>
                        <a:lnTo>
                          <a:pt x="3" y="4"/>
                        </a:lnTo>
                        <a:lnTo>
                          <a:pt x="2" y="4"/>
                        </a:lnTo>
                        <a:lnTo>
                          <a:pt x="2" y="4"/>
                        </a:lnTo>
                        <a:lnTo>
                          <a:pt x="2" y="5"/>
                        </a:lnTo>
                        <a:lnTo>
                          <a:pt x="3" y="6"/>
                        </a:lnTo>
                        <a:lnTo>
                          <a:pt x="5" y="5"/>
                        </a:lnTo>
                        <a:lnTo>
                          <a:pt x="5" y="5"/>
                        </a:lnTo>
                        <a:lnTo>
                          <a:pt x="5" y="4"/>
                        </a:lnTo>
                        <a:lnTo>
                          <a:pt x="6" y="4"/>
                        </a:lnTo>
                        <a:lnTo>
                          <a:pt x="6" y="4"/>
                        </a:lnTo>
                        <a:lnTo>
                          <a:pt x="6" y="3"/>
                        </a:lnTo>
                        <a:lnTo>
                          <a:pt x="6"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0" name="Freeform 1408">
                    <a:extLst>
                      <a:ext uri="{FF2B5EF4-FFF2-40B4-BE49-F238E27FC236}">
                        <a16:creationId xmlns:a16="http://schemas.microsoft.com/office/drawing/2014/main" id="{83556EE1-B1F8-452F-8A3B-53A07B1008AB}"/>
                      </a:ext>
                    </a:extLst>
                  </p:cNvPr>
                  <p:cNvSpPr>
                    <a:spLocks/>
                  </p:cNvSpPr>
                  <p:nvPr/>
                </p:nvSpPr>
                <p:spPr bwMode="gray">
                  <a:xfrm>
                    <a:off x="5183680" y="2957698"/>
                    <a:ext cx="11914" cy="7149"/>
                  </a:xfrm>
                  <a:custGeom>
                    <a:avLst/>
                    <a:gdLst>
                      <a:gd name="T0" fmla="*/ 10 w 10"/>
                      <a:gd name="T1" fmla="*/ 4 h 6"/>
                      <a:gd name="T2" fmla="*/ 10 w 10"/>
                      <a:gd name="T3" fmla="*/ 4 h 6"/>
                      <a:gd name="T4" fmla="*/ 9 w 10"/>
                      <a:gd name="T5" fmla="*/ 1 h 6"/>
                      <a:gd name="T6" fmla="*/ 9 w 10"/>
                      <a:gd name="T7" fmla="*/ 0 h 6"/>
                      <a:gd name="T8" fmla="*/ 8 w 10"/>
                      <a:gd name="T9" fmla="*/ 1 h 6"/>
                      <a:gd name="T10" fmla="*/ 8 w 10"/>
                      <a:gd name="T11" fmla="*/ 1 h 6"/>
                      <a:gd name="T12" fmla="*/ 7 w 10"/>
                      <a:gd name="T13" fmla="*/ 2 h 6"/>
                      <a:gd name="T14" fmla="*/ 7 w 10"/>
                      <a:gd name="T15" fmla="*/ 3 h 6"/>
                      <a:gd name="T16" fmla="*/ 4 w 10"/>
                      <a:gd name="T17" fmla="*/ 4 h 6"/>
                      <a:gd name="T18" fmla="*/ 3 w 10"/>
                      <a:gd name="T19" fmla="*/ 4 h 6"/>
                      <a:gd name="T20" fmla="*/ 3 w 10"/>
                      <a:gd name="T21" fmla="*/ 5 h 6"/>
                      <a:gd name="T22" fmla="*/ 2 w 10"/>
                      <a:gd name="T23" fmla="*/ 5 h 6"/>
                      <a:gd name="T24" fmla="*/ 2 w 10"/>
                      <a:gd name="T25" fmla="*/ 5 h 6"/>
                      <a:gd name="T26" fmla="*/ 0 w 10"/>
                      <a:gd name="T27" fmla="*/ 6 h 6"/>
                      <a:gd name="T28" fmla="*/ 0 w 10"/>
                      <a:gd name="T29" fmla="*/ 6 h 6"/>
                      <a:gd name="T30" fmla="*/ 0 w 10"/>
                      <a:gd name="T31" fmla="*/ 6 h 6"/>
                      <a:gd name="T32" fmla="*/ 1 w 10"/>
                      <a:gd name="T33" fmla="*/ 6 h 6"/>
                      <a:gd name="T34" fmla="*/ 1 w 10"/>
                      <a:gd name="T35" fmla="*/ 6 h 6"/>
                      <a:gd name="T36" fmla="*/ 5 w 10"/>
                      <a:gd name="T37" fmla="*/ 6 h 6"/>
                      <a:gd name="T38" fmla="*/ 7 w 10"/>
                      <a:gd name="T39" fmla="*/ 6 h 6"/>
                      <a:gd name="T40" fmla="*/ 8 w 10"/>
                      <a:gd name="T41" fmla="*/ 5 h 6"/>
                      <a:gd name="T42" fmla="*/ 8 w 10"/>
                      <a:gd name="T43" fmla="*/ 5 h 6"/>
                      <a:gd name="T44" fmla="*/ 9 w 10"/>
                      <a:gd name="T45" fmla="*/ 5 h 6"/>
                      <a:gd name="T46" fmla="*/ 9 w 10"/>
                      <a:gd name="T47" fmla="*/ 5 h 6"/>
                      <a:gd name="T48" fmla="*/ 9 w 10"/>
                      <a:gd name="T49" fmla="*/ 4 h 6"/>
                      <a:gd name="T50" fmla="*/ 10 w 10"/>
                      <a:gd name="T5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6">
                        <a:moveTo>
                          <a:pt x="10" y="4"/>
                        </a:moveTo>
                        <a:lnTo>
                          <a:pt x="10" y="4"/>
                        </a:lnTo>
                        <a:lnTo>
                          <a:pt x="9" y="1"/>
                        </a:lnTo>
                        <a:lnTo>
                          <a:pt x="9" y="0"/>
                        </a:lnTo>
                        <a:lnTo>
                          <a:pt x="8" y="1"/>
                        </a:lnTo>
                        <a:lnTo>
                          <a:pt x="8" y="1"/>
                        </a:lnTo>
                        <a:lnTo>
                          <a:pt x="7" y="2"/>
                        </a:lnTo>
                        <a:lnTo>
                          <a:pt x="7" y="3"/>
                        </a:lnTo>
                        <a:lnTo>
                          <a:pt x="4" y="4"/>
                        </a:lnTo>
                        <a:lnTo>
                          <a:pt x="3" y="4"/>
                        </a:lnTo>
                        <a:lnTo>
                          <a:pt x="3" y="5"/>
                        </a:lnTo>
                        <a:lnTo>
                          <a:pt x="2" y="5"/>
                        </a:lnTo>
                        <a:lnTo>
                          <a:pt x="2" y="5"/>
                        </a:lnTo>
                        <a:lnTo>
                          <a:pt x="0" y="6"/>
                        </a:lnTo>
                        <a:lnTo>
                          <a:pt x="0" y="6"/>
                        </a:lnTo>
                        <a:lnTo>
                          <a:pt x="0" y="6"/>
                        </a:lnTo>
                        <a:lnTo>
                          <a:pt x="1" y="6"/>
                        </a:lnTo>
                        <a:lnTo>
                          <a:pt x="1" y="6"/>
                        </a:lnTo>
                        <a:lnTo>
                          <a:pt x="5" y="6"/>
                        </a:lnTo>
                        <a:lnTo>
                          <a:pt x="7" y="6"/>
                        </a:lnTo>
                        <a:lnTo>
                          <a:pt x="8" y="5"/>
                        </a:lnTo>
                        <a:lnTo>
                          <a:pt x="8" y="5"/>
                        </a:lnTo>
                        <a:lnTo>
                          <a:pt x="9" y="5"/>
                        </a:lnTo>
                        <a:lnTo>
                          <a:pt x="9" y="5"/>
                        </a:lnTo>
                        <a:lnTo>
                          <a:pt x="9" y="4"/>
                        </a:lnTo>
                        <a:lnTo>
                          <a:pt x="10" y="4"/>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1" name="Freeform 1413">
                    <a:extLst>
                      <a:ext uri="{FF2B5EF4-FFF2-40B4-BE49-F238E27FC236}">
                        <a16:creationId xmlns:a16="http://schemas.microsoft.com/office/drawing/2014/main" id="{6DE00777-B515-4C43-8E5F-C03268014320}"/>
                      </a:ext>
                    </a:extLst>
                  </p:cNvPr>
                  <p:cNvSpPr>
                    <a:spLocks/>
                  </p:cNvSpPr>
                  <p:nvPr/>
                </p:nvSpPr>
                <p:spPr bwMode="gray">
                  <a:xfrm>
                    <a:off x="5269459" y="2759928"/>
                    <a:ext cx="7149" cy="14297"/>
                  </a:xfrm>
                  <a:custGeom>
                    <a:avLst/>
                    <a:gdLst>
                      <a:gd name="T0" fmla="*/ 10 w 10"/>
                      <a:gd name="T1" fmla="*/ 2 h 22"/>
                      <a:gd name="T2" fmla="*/ 10 w 10"/>
                      <a:gd name="T3" fmla="*/ 2 h 22"/>
                      <a:gd name="T4" fmla="*/ 10 w 10"/>
                      <a:gd name="T5" fmla="*/ 2 h 22"/>
                      <a:gd name="T6" fmla="*/ 10 w 10"/>
                      <a:gd name="T7" fmla="*/ 1 h 22"/>
                      <a:gd name="T8" fmla="*/ 8 w 10"/>
                      <a:gd name="T9" fmla="*/ 0 h 22"/>
                      <a:gd name="T10" fmla="*/ 7 w 10"/>
                      <a:gd name="T11" fmla="*/ 0 h 22"/>
                      <a:gd name="T12" fmla="*/ 0 w 10"/>
                      <a:gd name="T13" fmla="*/ 21 h 22"/>
                      <a:gd name="T14" fmla="*/ 0 w 10"/>
                      <a:gd name="T15" fmla="*/ 22 h 22"/>
                      <a:gd name="T16" fmla="*/ 1 w 10"/>
                      <a:gd name="T17" fmla="*/ 22 h 22"/>
                      <a:gd name="T18" fmla="*/ 6 w 10"/>
                      <a:gd name="T19" fmla="*/ 17 h 22"/>
                      <a:gd name="T20" fmla="*/ 9 w 10"/>
                      <a:gd name="T21" fmla="*/ 11 h 22"/>
                      <a:gd name="T22" fmla="*/ 10 w 10"/>
                      <a:gd name="T23" fmla="*/ 11 h 22"/>
                      <a:gd name="T24" fmla="*/ 10 w 10"/>
                      <a:gd name="T25" fmla="*/ 10 h 22"/>
                      <a:gd name="T26" fmla="*/ 9 w 10"/>
                      <a:gd name="T27" fmla="*/ 7 h 22"/>
                      <a:gd name="T28" fmla="*/ 9 w 10"/>
                      <a:gd name="T29" fmla="*/ 6 h 22"/>
                      <a:gd name="T30" fmla="*/ 9 w 10"/>
                      <a:gd name="T31" fmla="*/ 6 h 22"/>
                      <a:gd name="T32" fmla="*/ 8 w 10"/>
                      <a:gd name="T33" fmla="*/ 6 h 22"/>
                      <a:gd name="T34" fmla="*/ 8 w 10"/>
                      <a:gd name="T35" fmla="*/ 7 h 22"/>
                      <a:gd name="T36" fmla="*/ 8 w 10"/>
                      <a:gd name="T37" fmla="*/ 7 h 22"/>
                      <a:gd name="T38" fmla="*/ 8 w 10"/>
                      <a:gd name="T39" fmla="*/ 7 h 22"/>
                      <a:gd name="T40" fmla="*/ 7 w 10"/>
                      <a:gd name="T41" fmla="*/ 7 h 22"/>
                      <a:gd name="T42" fmla="*/ 7 w 10"/>
                      <a:gd name="T43" fmla="*/ 6 h 22"/>
                      <a:gd name="T44" fmla="*/ 9 w 10"/>
                      <a:gd name="T45" fmla="*/ 4 h 22"/>
                      <a:gd name="T46" fmla="*/ 9 w 10"/>
                      <a:gd name="T47" fmla="*/ 3 h 22"/>
                      <a:gd name="T48" fmla="*/ 10 w 10"/>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2">
                        <a:moveTo>
                          <a:pt x="10" y="2"/>
                        </a:moveTo>
                        <a:cubicBezTo>
                          <a:pt x="10" y="2"/>
                          <a:pt x="10" y="2"/>
                          <a:pt x="10" y="2"/>
                        </a:cubicBezTo>
                        <a:cubicBezTo>
                          <a:pt x="10" y="2"/>
                          <a:pt x="10" y="2"/>
                          <a:pt x="10" y="2"/>
                        </a:cubicBezTo>
                        <a:cubicBezTo>
                          <a:pt x="10" y="1"/>
                          <a:pt x="10" y="1"/>
                          <a:pt x="10" y="1"/>
                        </a:cubicBezTo>
                        <a:cubicBezTo>
                          <a:pt x="8" y="0"/>
                          <a:pt x="8" y="0"/>
                          <a:pt x="8" y="0"/>
                        </a:cubicBezTo>
                        <a:cubicBezTo>
                          <a:pt x="7" y="0"/>
                          <a:pt x="7" y="0"/>
                          <a:pt x="7" y="0"/>
                        </a:cubicBezTo>
                        <a:cubicBezTo>
                          <a:pt x="3" y="9"/>
                          <a:pt x="4" y="12"/>
                          <a:pt x="0" y="21"/>
                        </a:cubicBezTo>
                        <a:cubicBezTo>
                          <a:pt x="0" y="22"/>
                          <a:pt x="0" y="22"/>
                          <a:pt x="0" y="22"/>
                        </a:cubicBezTo>
                        <a:cubicBezTo>
                          <a:pt x="1" y="22"/>
                          <a:pt x="1" y="22"/>
                          <a:pt x="1" y="22"/>
                        </a:cubicBezTo>
                        <a:cubicBezTo>
                          <a:pt x="6" y="17"/>
                          <a:pt x="6" y="17"/>
                          <a:pt x="6" y="17"/>
                        </a:cubicBezTo>
                        <a:cubicBezTo>
                          <a:pt x="9" y="11"/>
                          <a:pt x="9" y="11"/>
                          <a:pt x="9" y="11"/>
                        </a:cubicBezTo>
                        <a:cubicBezTo>
                          <a:pt x="10" y="11"/>
                          <a:pt x="10" y="11"/>
                          <a:pt x="10" y="11"/>
                        </a:cubicBezTo>
                        <a:cubicBezTo>
                          <a:pt x="10" y="10"/>
                          <a:pt x="10" y="10"/>
                          <a:pt x="10" y="10"/>
                        </a:cubicBezTo>
                        <a:cubicBezTo>
                          <a:pt x="9" y="7"/>
                          <a:pt x="9" y="7"/>
                          <a:pt x="9" y="7"/>
                        </a:cubicBezTo>
                        <a:cubicBezTo>
                          <a:pt x="9" y="6"/>
                          <a:pt x="9" y="6"/>
                          <a:pt x="9" y="6"/>
                        </a:cubicBezTo>
                        <a:cubicBezTo>
                          <a:pt x="9" y="6"/>
                          <a:pt x="9" y="6"/>
                          <a:pt x="9" y="6"/>
                        </a:cubicBezTo>
                        <a:cubicBezTo>
                          <a:pt x="8" y="6"/>
                          <a:pt x="8" y="6"/>
                          <a:pt x="8" y="6"/>
                        </a:cubicBezTo>
                        <a:cubicBezTo>
                          <a:pt x="8" y="7"/>
                          <a:pt x="8" y="7"/>
                          <a:pt x="8" y="7"/>
                        </a:cubicBezTo>
                        <a:cubicBezTo>
                          <a:pt x="8" y="7"/>
                          <a:pt x="8" y="7"/>
                          <a:pt x="8" y="7"/>
                        </a:cubicBezTo>
                        <a:cubicBezTo>
                          <a:pt x="8" y="7"/>
                          <a:pt x="8" y="7"/>
                          <a:pt x="8" y="7"/>
                        </a:cubicBezTo>
                        <a:cubicBezTo>
                          <a:pt x="7" y="7"/>
                          <a:pt x="7" y="7"/>
                          <a:pt x="7" y="7"/>
                        </a:cubicBezTo>
                        <a:cubicBezTo>
                          <a:pt x="7" y="6"/>
                          <a:pt x="7" y="6"/>
                          <a:pt x="7" y="6"/>
                        </a:cubicBezTo>
                        <a:cubicBezTo>
                          <a:pt x="9" y="4"/>
                          <a:pt x="9" y="4"/>
                          <a:pt x="9" y="4"/>
                        </a:cubicBezTo>
                        <a:cubicBezTo>
                          <a:pt x="9" y="3"/>
                          <a:pt x="9" y="3"/>
                          <a:pt x="9" y="3"/>
                        </a:cubicBezTo>
                        <a:cubicBezTo>
                          <a:pt x="10" y="2"/>
                          <a:pt x="10" y="2"/>
                          <a:pt x="10" y="2"/>
                        </a:cubicBez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2" name="Freeform 1414">
                    <a:extLst>
                      <a:ext uri="{FF2B5EF4-FFF2-40B4-BE49-F238E27FC236}">
                        <a16:creationId xmlns:a16="http://schemas.microsoft.com/office/drawing/2014/main" id="{FFE0508D-1EE3-4B16-9177-A2E72BD9FAF5}"/>
                      </a:ext>
                    </a:extLst>
                  </p:cNvPr>
                  <p:cNvSpPr>
                    <a:spLocks/>
                  </p:cNvSpPr>
                  <p:nvPr/>
                </p:nvSpPr>
                <p:spPr bwMode="gray">
                  <a:xfrm>
                    <a:off x="5276608" y="2756354"/>
                    <a:ext cx="4765" cy="9531"/>
                  </a:xfrm>
                  <a:custGeom>
                    <a:avLst/>
                    <a:gdLst>
                      <a:gd name="T0" fmla="*/ 4 w 4"/>
                      <a:gd name="T1" fmla="*/ 1 h 8"/>
                      <a:gd name="T2" fmla="*/ 4 w 4"/>
                      <a:gd name="T3" fmla="*/ 1 h 8"/>
                      <a:gd name="T4" fmla="*/ 4 w 4"/>
                      <a:gd name="T5" fmla="*/ 1 h 8"/>
                      <a:gd name="T6" fmla="*/ 4 w 4"/>
                      <a:gd name="T7" fmla="*/ 1 h 8"/>
                      <a:gd name="T8" fmla="*/ 3 w 4"/>
                      <a:gd name="T9" fmla="*/ 0 h 8"/>
                      <a:gd name="T10" fmla="*/ 2 w 4"/>
                      <a:gd name="T11" fmla="*/ 0 h 8"/>
                      <a:gd name="T12" fmla="*/ 2 w 4"/>
                      <a:gd name="T13" fmla="*/ 1 h 8"/>
                      <a:gd name="T14" fmla="*/ 2 w 4"/>
                      <a:gd name="T15" fmla="*/ 1 h 8"/>
                      <a:gd name="T16" fmla="*/ 2 w 4"/>
                      <a:gd name="T17" fmla="*/ 1 h 8"/>
                      <a:gd name="T18" fmla="*/ 0 w 4"/>
                      <a:gd name="T19" fmla="*/ 5 h 8"/>
                      <a:gd name="T20" fmla="*/ 0 w 4"/>
                      <a:gd name="T21" fmla="*/ 5 h 8"/>
                      <a:gd name="T22" fmla="*/ 0 w 4"/>
                      <a:gd name="T23" fmla="*/ 6 h 8"/>
                      <a:gd name="T24" fmla="*/ 0 w 4"/>
                      <a:gd name="T25" fmla="*/ 7 h 8"/>
                      <a:gd name="T26" fmla="*/ 1 w 4"/>
                      <a:gd name="T27" fmla="*/ 7 h 8"/>
                      <a:gd name="T28" fmla="*/ 2 w 4"/>
                      <a:gd name="T29" fmla="*/ 8 h 8"/>
                      <a:gd name="T30" fmla="*/ 2 w 4"/>
                      <a:gd name="T31" fmla="*/ 8 h 8"/>
                      <a:gd name="T32" fmla="*/ 3 w 4"/>
                      <a:gd name="T33" fmla="*/ 7 h 8"/>
                      <a:gd name="T34" fmla="*/ 4 w 4"/>
                      <a:gd name="T35" fmla="*/ 6 h 8"/>
                      <a:gd name="T36" fmla="*/ 4 w 4"/>
                      <a:gd name="T37" fmla="*/ 2 h 8"/>
                      <a:gd name="T38" fmla="*/ 4 w 4"/>
                      <a:gd name="T39" fmla="*/ 2 h 8"/>
                      <a:gd name="T40" fmla="*/ 4 w 4"/>
                      <a:gd name="T4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8">
                        <a:moveTo>
                          <a:pt x="4" y="1"/>
                        </a:moveTo>
                        <a:lnTo>
                          <a:pt x="4" y="1"/>
                        </a:lnTo>
                        <a:lnTo>
                          <a:pt x="4" y="1"/>
                        </a:lnTo>
                        <a:lnTo>
                          <a:pt x="4" y="1"/>
                        </a:lnTo>
                        <a:lnTo>
                          <a:pt x="3" y="0"/>
                        </a:lnTo>
                        <a:lnTo>
                          <a:pt x="2" y="0"/>
                        </a:lnTo>
                        <a:lnTo>
                          <a:pt x="2" y="1"/>
                        </a:lnTo>
                        <a:lnTo>
                          <a:pt x="2" y="1"/>
                        </a:lnTo>
                        <a:lnTo>
                          <a:pt x="2" y="1"/>
                        </a:lnTo>
                        <a:lnTo>
                          <a:pt x="0" y="5"/>
                        </a:lnTo>
                        <a:lnTo>
                          <a:pt x="0" y="5"/>
                        </a:lnTo>
                        <a:lnTo>
                          <a:pt x="0" y="6"/>
                        </a:lnTo>
                        <a:lnTo>
                          <a:pt x="0" y="7"/>
                        </a:lnTo>
                        <a:lnTo>
                          <a:pt x="1" y="7"/>
                        </a:lnTo>
                        <a:lnTo>
                          <a:pt x="2" y="8"/>
                        </a:lnTo>
                        <a:lnTo>
                          <a:pt x="2" y="8"/>
                        </a:lnTo>
                        <a:lnTo>
                          <a:pt x="3" y="7"/>
                        </a:lnTo>
                        <a:lnTo>
                          <a:pt x="4" y="6"/>
                        </a:lnTo>
                        <a:lnTo>
                          <a:pt x="4" y="2"/>
                        </a:lnTo>
                        <a:lnTo>
                          <a:pt x="4" y="2"/>
                        </a:lnTo>
                        <a:lnTo>
                          <a:pt x="4"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3" name="Freeform 1415">
                    <a:extLst>
                      <a:ext uri="{FF2B5EF4-FFF2-40B4-BE49-F238E27FC236}">
                        <a16:creationId xmlns:a16="http://schemas.microsoft.com/office/drawing/2014/main" id="{1CB110DC-1390-42E6-97AA-31F6101DD83C}"/>
                      </a:ext>
                    </a:extLst>
                  </p:cNvPr>
                  <p:cNvSpPr>
                    <a:spLocks/>
                  </p:cNvSpPr>
                  <p:nvPr/>
                </p:nvSpPr>
                <p:spPr bwMode="gray">
                  <a:xfrm>
                    <a:off x="5281373" y="2750396"/>
                    <a:ext cx="13105" cy="11914"/>
                  </a:xfrm>
                  <a:custGeom>
                    <a:avLst/>
                    <a:gdLst>
                      <a:gd name="T0" fmla="*/ 1 w 11"/>
                      <a:gd name="T1" fmla="*/ 10 h 10"/>
                      <a:gd name="T2" fmla="*/ 2 w 11"/>
                      <a:gd name="T3" fmla="*/ 10 h 10"/>
                      <a:gd name="T4" fmla="*/ 2 w 11"/>
                      <a:gd name="T5" fmla="*/ 10 h 10"/>
                      <a:gd name="T6" fmla="*/ 4 w 11"/>
                      <a:gd name="T7" fmla="*/ 9 h 10"/>
                      <a:gd name="T8" fmla="*/ 5 w 11"/>
                      <a:gd name="T9" fmla="*/ 9 h 10"/>
                      <a:gd name="T10" fmla="*/ 7 w 11"/>
                      <a:gd name="T11" fmla="*/ 8 h 10"/>
                      <a:gd name="T12" fmla="*/ 7 w 11"/>
                      <a:gd name="T13" fmla="*/ 8 h 10"/>
                      <a:gd name="T14" fmla="*/ 7 w 11"/>
                      <a:gd name="T15" fmla="*/ 6 h 10"/>
                      <a:gd name="T16" fmla="*/ 7 w 11"/>
                      <a:gd name="T17" fmla="*/ 6 h 10"/>
                      <a:gd name="T18" fmla="*/ 6 w 11"/>
                      <a:gd name="T19" fmla="*/ 6 h 10"/>
                      <a:gd name="T20" fmla="*/ 7 w 11"/>
                      <a:gd name="T21" fmla="*/ 5 h 10"/>
                      <a:gd name="T22" fmla="*/ 7 w 11"/>
                      <a:gd name="T23" fmla="*/ 5 h 10"/>
                      <a:gd name="T24" fmla="*/ 8 w 11"/>
                      <a:gd name="T25" fmla="*/ 4 h 10"/>
                      <a:gd name="T26" fmla="*/ 9 w 11"/>
                      <a:gd name="T27" fmla="*/ 4 h 10"/>
                      <a:gd name="T28" fmla="*/ 10 w 11"/>
                      <a:gd name="T29" fmla="*/ 4 h 10"/>
                      <a:gd name="T30" fmla="*/ 10 w 11"/>
                      <a:gd name="T31" fmla="*/ 4 h 10"/>
                      <a:gd name="T32" fmla="*/ 11 w 11"/>
                      <a:gd name="T33" fmla="*/ 3 h 10"/>
                      <a:gd name="T34" fmla="*/ 11 w 11"/>
                      <a:gd name="T35" fmla="*/ 1 h 10"/>
                      <a:gd name="T36" fmla="*/ 11 w 11"/>
                      <a:gd name="T37" fmla="*/ 1 h 10"/>
                      <a:gd name="T38" fmla="*/ 11 w 11"/>
                      <a:gd name="T39" fmla="*/ 1 h 10"/>
                      <a:gd name="T40" fmla="*/ 10 w 11"/>
                      <a:gd name="T41" fmla="*/ 1 h 10"/>
                      <a:gd name="T42" fmla="*/ 10 w 11"/>
                      <a:gd name="T43" fmla="*/ 1 h 10"/>
                      <a:gd name="T44" fmla="*/ 10 w 11"/>
                      <a:gd name="T45" fmla="*/ 1 h 10"/>
                      <a:gd name="T46" fmla="*/ 10 w 11"/>
                      <a:gd name="T47" fmla="*/ 2 h 10"/>
                      <a:gd name="T48" fmla="*/ 8 w 11"/>
                      <a:gd name="T49" fmla="*/ 2 h 10"/>
                      <a:gd name="T50" fmla="*/ 8 w 11"/>
                      <a:gd name="T51" fmla="*/ 1 h 10"/>
                      <a:gd name="T52" fmla="*/ 8 w 11"/>
                      <a:gd name="T53" fmla="*/ 1 h 10"/>
                      <a:gd name="T54" fmla="*/ 6 w 11"/>
                      <a:gd name="T55" fmla="*/ 1 h 10"/>
                      <a:gd name="T56" fmla="*/ 4 w 11"/>
                      <a:gd name="T57" fmla="*/ 0 h 10"/>
                      <a:gd name="T58" fmla="*/ 4 w 11"/>
                      <a:gd name="T59" fmla="*/ 0 h 10"/>
                      <a:gd name="T60" fmla="*/ 3 w 11"/>
                      <a:gd name="T61" fmla="*/ 1 h 10"/>
                      <a:gd name="T62" fmla="*/ 2 w 11"/>
                      <a:gd name="T63" fmla="*/ 2 h 10"/>
                      <a:gd name="T64" fmla="*/ 2 w 11"/>
                      <a:gd name="T65" fmla="*/ 4 h 10"/>
                      <a:gd name="T66" fmla="*/ 1 w 11"/>
                      <a:gd name="T67" fmla="*/ 8 h 10"/>
                      <a:gd name="T68" fmla="*/ 1 w 11"/>
                      <a:gd name="T69" fmla="*/ 8 h 10"/>
                      <a:gd name="T70" fmla="*/ 1 w 11"/>
                      <a:gd name="T71" fmla="*/ 8 h 10"/>
                      <a:gd name="T72" fmla="*/ 0 w 11"/>
                      <a:gd name="T73" fmla="*/ 9 h 10"/>
                      <a:gd name="T74" fmla="*/ 0 w 11"/>
                      <a:gd name="T75" fmla="*/ 9 h 10"/>
                      <a:gd name="T76" fmla="*/ 1 w 11"/>
                      <a:gd name="T77" fmla="*/ 9 h 10"/>
                      <a:gd name="T78" fmla="*/ 1 w 11"/>
                      <a:gd name="T79" fmla="*/ 10 h 10"/>
                      <a:gd name="T80" fmla="*/ 1 w 11"/>
                      <a:gd name="T8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 h="10">
                        <a:moveTo>
                          <a:pt x="1" y="10"/>
                        </a:moveTo>
                        <a:lnTo>
                          <a:pt x="2" y="10"/>
                        </a:lnTo>
                        <a:lnTo>
                          <a:pt x="2" y="10"/>
                        </a:lnTo>
                        <a:lnTo>
                          <a:pt x="4" y="9"/>
                        </a:lnTo>
                        <a:lnTo>
                          <a:pt x="5" y="9"/>
                        </a:lnTo>
                        <a:lnTo>
                          <a:pt x="7" y="8"/>
                        </a:lnTo>
                        <a:lnTo>
                          <a:pt x="7" y="8"/>
                        </a:lnTo>
                        <a:lnTo>
                          <a:pt x="7" y="6"/>
                        </a:lnTo>
                        <a:lnTo>
                          <a:pt x="7" y="6"/>
                        </a:lnTo>
                        <a:lnTo>
                          <a:pt x="6" y="6"/>
                        </a:lnTo>
                        <a:lnTo>
                          <a:pt x="7" y="5"/>
                        </a:lnTo>
                        <a:lnTo>
                          <a:pt x="7" y="5"/>
                        </a:lnTo>
                        <a:lnTo>
                          <a:pt x="8" y="4"/>
                        </a:lnTo>
                        <a:lnTo>
                          <a:pt x="9" y="4"/>
                        </a:lnTo>
                        <a:lnTo>
                          <a:pt x="10" y="4"/>
                        </a:lnTo>
                        <a:lnTo>
                          <a:pt x="10" y="4"/>
                        </a:lnTo>
                        <a:lnTo>
                          <a:pt x="11" y="3"/>
                        </a:lnTo>
                        <a:lnTo>
                          <a:pt x="11" y="1"/>
                        </a:lnTo>
                        <a:lnTo>
                          <a:pt x="11" y="1"/>
                        </a:lnTo>
                        <a:lnTo>
                          <a:pt x="11" y="1"/>
                        </a:lnTo>
                        <a:lnTo>
                          <a:pt x="10" y="1"/>
                        </a:lnTo>
                        <a:lnTo>
                          <a:pt x="10" y="1"/>
                        </a:lnTo>
                        <a:lnTo>
                          <a:pt x="10" y="1"/>
                        </a:lnTo>
                        <a:lnTo>
                          <a:pt x="10" y="2"/>
                        </a:lnTo>
                        <a:lnTo>
                          <a:pt x="8" y="2"/>
                        </a:lnTo>
                        <a:lnTo>
                          <a:pt x="8" y="1"/>
                        </a:lnTo>
                        <a:lnTo>
                          <a:pt x="8" y="1"/>
                        </a:lnTo>
                        <a:lnTo>
                          <a:pt x="6" y="1"/>
                        </a:lnTo>
                        <a:lnTo>
                          <a:pt x="4" y="0"/>
                        </a:lnTo>
                        <a:lnTo>
                          <a:pt x="4" y="0"/>
                        </a:lnTo>
                        <a:lnTo>
                          <a:pt x="3" y="1"/>
                        </a:lnTo>
                        <a:lnTo>
                          <a:pt x="2" y="2"/>
                        </a:lnTo>
                        <a:lnTo>
                          <a:pt x="2" y="4"/>
                        </a:lnTo>
                        <a:lnTo>
                          <a:pt x="1" y="8"/>
                        </a:lnTo>
                        <a:lnTo>
                          <a:pt x="1" y="8"/>
                        </a:lnTo>
                        <a:lnTo>
                          <a:pt x="1" y="8"/>
                        </a:lnTo>
                        <a:lnTo>
                          <a:pt x="0" y="9"/>
                        </a:lnTo>
                        <a:lnTo>
                          <a:pt x="0" y="9"/>
                        </a:lnTo>
                        <a:lnTo>
                          <a:pt x="1" y="9"/>
                        </a:lnTo>
                        <a:lnTo>
                          <a:pt x="1" y="10"/>
                        </a:lnTo>
                        <a:lnTo>
                          <a:pt x="1" y="1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4" name="Freeform 1416">
                    <a:extLst>
                      <a:ext uri="{FF2B5EF4-FFF2-40B4-BE49-F238E27FC236}">
                        <a16:creationId xmlns:a16="http://schemas.microsoft.com/office/drawing/2014/main" id="{FC1AA4B3-FAE6-496B-869A-25FF02D6D083}"/>
                      </a:ext>
                    </a:extLst>
                  </p:cNvPr>
                  <p:cNvSpPr>
                    <a:spLocks/>
                  </p:cNvSpPr>
                  <p:nvPr/>
                </p:nvSpPr>
                <p:spPr bwMode="gray">
                  <a:xfrm>
                    <a:off x="5334986" y="2713463"/>
                    <a:ext cx="7149" cy="5956"/>
                  </a:xfrm>
                  <a:custGeom>
                    <a:avLst/>
                    <a:gdLst>
                      <a:gd name="T0" fmla="*/ 4 w 6"/>
                      <a:gd name="T1" fmla="*/ 5 h 5"/>
                      <a:gd name="T2" fmla="*/ 5 w 6"/>
                      <a:gd name="T3" fmla="*/ 5 h 5"/>
                      <a:gd name="T4" fmla="*/ 5 w 6"/>
                      <a:gd name="T5" fmla="*/ 5 h 5"/>
                      <a:gd name="T6" fmla="*/ 6 w 6"/>
                      <a:gd name="T7" fmla="*/ 5 h 5"/>
                      <a:gd name="T8" fmla="*/ 6 w 6"/>
                      <a:gd name="T9" fmla="*/ 3 h 5"/>
                      <a:gd name="T10" fmla="*/ 6 w 6"/>
                      <a:gd name="T11" fmla="*/ 2 h 5"/>
                      <a:gd name="T12" fmla="*/ 5 w 6"/>
                      <a:gd name="T13" fmla="*/ 1 h 5"/>
                      <a:gd name="T14" fmla="*/ 5 w 6"/>
                      <a:gd name="T15" fmla="*/ 1 h 5"/>
                      <a:gd name="T16" fmla="*/ 5 w 6"/>
                      <a:gd name="T17" fmla="*/ 1 h 5"/>
                      <a:gd name="T18" fmla="*/ 2 w 6"/>
                      <a:gd name="T19" fmla="*/ 0 h 5"/>
                      <a:gd name="T20" fmla="*/ 1 w 6"/>
                      <a:gd name="T21" fmla="*/ 0 h 5"/>
                      <a:gd name="T22" fmla="*/ 1 w 6"/>
                      <a:gd name="T23" fmla="*/ 0 h 5"/>
                      <a:gd name="T24" fmla="*/ 1 w 6"/>
                      <a:gd name="T25" fmla="*/ 0 h 5"/>
                      <a:gd name="T26" fmla="*/ 1 w 6"/>
                      <a:gd name="T27" fmla="*/ 0 h 5"/>
                      <a:gd name="T28" fmla="*/ 0 w 6"/>
                      <a:gd name="T29" fmla="*/ 1 h 5"/>
                      <a:gd name="T30" fmla="*/ 0 w 6"/>
                      <a:gd name="T31" fmla="*/ 1 h 5"/>
                      <a:gd name="T32" fmla="*/ 1 w 6"/>
                      <a:gd name="T33" fmla="*/ 2 h 5"/>
                      <a:gd name="T34" fmla="*/ 2 w 6"/>
                      <a:gd name="T35" fmla="*/ 4 h 5"/>
                      <a:gd name="T36" fmla="*/ 3 w 6"/>
                      <a:gd name="T37" fmla="*/ 5 h 5"/>
                      <a:gd name="T38" fmla="*/ 4 w 6"/>
                      <a:gd name="T39" fmla="*/ 5 h 5"/>
                      <a:gd name="T40" fmla="*/ 4 w 6"/>
                      <a:gd name="T41" fmla="*/ 5 h 5"/>
                      <a:gd name="T42" fmla="*/ 4 w 6"/>
                      <a:gd name="T4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5">
                        <a:moveTo>
                          <a:pt x="4" y="5"/>
                        </a:moveTo>
                        <a:lnTo>
                          <a:pt x="5" y="5"/>
                        </a:lnTo>
                        <a:lnTo>
                          <a:pt x="5" y="5"/>
                        </a:lnTo>
                        <a:lnTo>
                          <a:pt x="6" y="5"/>
                        </a:lnTo>
                        <a:lnTo>
                          <a:pt x="6" y="3"/>
                        </a:lnTo>
                        <a:lnTo>
                          <a:pt x="6" y="2"/>
                        </a:lnTo>
                        <a:lnTo>
                          <a:pt x="5" y="1"/>
                        </a:lnTo>
                        <a:lnTo>
                          <a:pt x="5" y="1"/>
                        </a:lnTo>
                        <a:lnTo>
                          <a:pt x="5" y="1"/>
                        </a:lnTo>
                        <a:lnTo>
                          <a:pt x="2" y="0"/>
                        </a:lnTo>
                        <a:lnTo>
                          <a:pt x="1" y="0"/>
                        </a:lnTo>
                        <a:lnTo>
                          <a:pt x="1" y="0"/>
                        </a:lnTo>
                        <a:lnTo>
                          <a:pt x="1" y="0"/>
                        </a:lnTo>
                        <a:lnTo>
                          <a:pt x="1" y="0"/>
                        </a:lnTo>
                        <a:lnTo>
                          <a:pt x="0" y="1"/>
                        </a:lnTo>
                        <a:lnTo>
                          <a:pt x="0" y="1"/>
                        </a:lnTo>
                        <a:lnTo>
                          <a:pt x="1" y="2"/>
                        </a:lnTo>
                        <a:lnTo>
                          <a:pt x="2" y="4"/>
                        </a:lnTo>
                        <a:lnTo>
                          <a:pt x="3" y="5"/>
                        </a:lnTo>
                        <a:lnTo>
                          <a:pt x="4" y="5"/>
                        </a:lnTo>
                        <a:lnTo>
                          <a:pt x="4" y="5"/>
                        </a:lnTo>
                        <a:lnTo>
                          <a:pt x="4"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5" name="Freeform 1417">
                    <a:extLst>
                      <a:ext uri="{FF2B5EF4-FFF2-40B4-BE49-F238E27FC236}">
                        <a16:creationId xmlns:a16="http://schemas.microsoft.com/office/drawing/2014/main" id="{3DD0481B-B527-4F89-873B-980AA455B484}"/>
                      </a:ext>
                    </a:extLst>
                  </p:cNvPr>
                  <p:cNvSpPr>
                    <a:spLocks/>
                  </p:cNvSpPr>
                  <p:nvPr/>
                </p:nvSpPr>
                <p:spPr bwMode="gray">
                  <a:xfrm>
                    <a:off x="5345708" y="2720612"/>
                    <a:ext cx="5956" cy="5956"/>
                  </a:xfrm>
                  <a:custGeom>
                    <a:avLst/>
                    <a:gdLst>
                      <a:gd name="T0" fmla="*/ 1 w 5"/>
                      <a:gd name="T1" fmla="*/ 5 h 5"/>
                      <a:gd name="T2" fmla="*/ 1 w 5"/>
                      <a:gd name="T3" fmla="*/ 5 h 5"/>
                      <a:gd name="T4" fmla="*/ 4 w 5"/>
                      <a:gd name="T5" fmla="*/ 5 h 5"/>
                      <a:gd name="T6" fmla="*/ 5 w 5"/>
                      <a:gd name="T7" fmla="*/ 5 h 5"/>
                      <a:gd name="T8" fmla="*/ 5 w 5"/>
                      <a:gd name="T9" fmla="*/ 5 h 5"/>
                      <a:gd name="T10" fmla="*/ 5 w 5"/>
                      <a:gd name="T11" fmla="*/ 4 h 5"/>
                      <a:gd name="T12" fmla="*/ 5 w 5"/>
                      <a:gd name="T13" fmla="*/ 4 h 5"/>
                      <a:gd name="T14" fmla="*/ 3 w 5"/>
                      <a:gd name="T15" fmla="*/ 0 h 5"/>
                      <a:gd name="T16" fmla="*/ 3 w 5"/>
                      <a:gd name="T17" fmla="*/ 0 h 5"/>
                      <a:gd name="T18" fmla="*/ 2 w 5"/>
                      <a:gd name="T19" fmla="*/ 0 h 5"/>
                      <a:gd name="T20" fmla="*/ 0 w 5"/>
                      <a:gd name="T21" fmla="*/ 4 h 5"/>
                      <a:gd name="T22" fmla="*/ 0 w 5"/>
                      <a:gd name="T23" fmla="*/ 4 h 5"/>
                      <a:gd name="T24" fmla="*/ 0 w 5"/>
                      <a:gd name="T25" fmla="*/ 5 h 5"/>
                      <a:gd name="T26" fmla="*/ 1 w 5"/>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5">
                        <a:moveTo>
                          <a:pt x="1" y="5"/>
                        </a:moveTo>
                        <a:lnTo>
                          <a:pt x="1" y="5"/>
                        </a:lnTo>
                        <a:lnTo>
                          <a:pt x="4" y="5"/>
                        </a:lnTo>
                        <a:lnTo>
                          <a:pt x="5" y="5"/>
                        </a:lnTo>
                        <a:lnTo>
                          <a:pt x="5" y="5"/>
                        </a:lnTo>
                        <a:lnTo>
                          <a:pt x="5" y="4"/>
                        </a:lnTo>
                        <a:lnTo>
                          <a:pt x="5" y="4"/>
                        </a:lnTo>
                        <a:lnTo>
                          <a:pt x="3" y="0"/>
                        </a:lnTo>
                        <a:lnTo>
                          <a:pt x="3" y="0"/>
                        </a:lnTo>
                        <a:lnTo>
                          <a:pt x="2" y="0"/>
                        </a:lnTo>
                        <a:lnTo>
                          <a:pt x="0" y="4"/>
                        </a:lnTo>
                        <a:lnTo>
                          <a:pt x="0" y="4"/>
                        </a:lnTo>
                        <a:lnTo>
                          <a:pt x="0" y="5"/>
                        </a:lnTo>
                        <a:lnTo>
                          <a:pt x="1"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6" name="Freeform 1418">
                    <a:extLst>
                      <a:ext uri="{FF2B5EF4-FFF2-40B4-BE49-F238E27FC236}">
                        <a16:creationId xmlns:a16="http://schemas.microsoft.com/office/drawing/2014/main" id="{A6CAFEA7-D59A-4D7A-9E82-21BBA7AABDDE}"/>
                      </a:ext>
                    </a:extLst>
                  </p:cNvPr>
                  <p:cNvSpPr>
                    <a:spLocks/>
                  </p:cNvSpPr>
                  <p:nvPr/>
                </p:nvSpPr>
                <p:spPr bwMode="gray">
                  <a:xfrm>
                    <a:off x="5350474" y="2718229"/>
                    <a:ext cx="7149" cy="5956"/>
                  </a:xfrm>
                  <a:custGeom>
                    <a:avLst/>
                    <a:gdLst>
                      <a:gd name="T0" fmla="*/ 2 w 6"/>
                      <a:gd name="T1" fmla="*/ 5 h 5"/>
                      <a:gd name="T2" fmla="*/ 2 w 6"/>
                      <a:gd name="T3" fmla="*/ 5 h 5"/>
                      <a:gd name="T4" fmla="*/ 3 w 6"/>
                      <a:gd name="T5" fmla="*/ 5 h 5"/>
                      <a:gd name="T6" fmla="*/ 4 w 6"/>
                      <a:gd name="T7" fmla="*/ 5 h 5"/>
                      <a:gd name="T8" fmla="*/ 6 w 6"/>
                      <a:gd name="T9" fmla="*/ 2 h 5"/>
                      <a:gd name="T10" fmla="*/ 6 w 6"/>
                      <a:gd name="T11" fmla="*/ 2 h 5"/>
                      <a:gd name="T12" fmla="*/ 6 w 6"/>
                      <a:gd name="T13" fmla="*/ 2 h 5"/>
                      <a:gd name="T14" fmla="*/ 6 w 6"/>
                      <a:gd name="T15" fmla="*/ 2 h 5"/>
                      <a:gd name="T16" fmla="*/ 6 w 6"/>
                      <a:gd name="T17" fmla="*/ 2 h 5"/>
                      <a:gd name="T18" fmla="*/ 6 w 6"/>
                      <a:gd name="T19" fmla="*/ 1 h 5"/>
                      <a:gd name="T20" fmla="*/ 5 w 6"/>
                      <a:gd name="T21" fmla="*/ 0 h 5"/>
                      <a:gd name="T22" fmla="*/ 4 w 6"/>
                      <a:gd name="T23" fmla="*/ 0 h 5"/>
                      <a:gd name="T24" fmla="*/ 4 w 6"/>
                      <a:gd name="T25" fmla="*/ 0 h 5"/>
                      <a:gd name="T26" fmla="*/ 1 w 6"/>
                      <a:gd name="T27" fmla="*/ 0 h 5"/>
                      <a:gd name="T28" fmla="*/ 1 w 6"/>
                      <a:gd name="T29" fmla="*/ 0 h 5"/>
                      <a:gd name="T30" fmla="*/ 0 w 6"/>
                      <a:gd name="T31" fmla="*/ 0 h 5"/>
                      <a:gd name="T32" fmla="*/ 0 w 6"/>
                      <a:gd name="T33" fmla="*/ 1 h 5"/>
                      <a:gd name="T34" fmla="*/ 1 w 6"/>
                      <a:gd name="T35" fmla="*/ 1 h 5"/>
                      <a:gd name="T36" fmla="*/ 1 w 6"/>
                      <a:gd name="T37" fmla="*/ 2 h 5"/>
                      <a:gd name="T38" fmla="*/ 2 w 6"/>
                      <a:gd name="T39" fmla="*/ 2 h 5"/>
                      <a:gd name="T40" fmla="*/ 2 w 6"/>
                      <a:gd name="T41" fmla="*/ 4 h 5"/>
                      <a:gd name="T42" fmla="*/ 2 w 6"/>
                      <a:gd name="T43" fmla="*/ 5 h 5"/>
                      <a:gd name="T44" fmla="*/ 2 w 6"/>
                      <a:gd name="T4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5">
                        <a:moveTo>
                          <a:pt x="2" y="5"/>
                        </a:moveTo>
                        <a:lnTo>
                          <a:pt x="2" y="5"/>
                        </a:lnTo>
                        <a:lnTo>
                          <a:pt x="3" y="5"/>
                        </a:lnTo>
                        <a:lnTo>
                          <a:pt x="4" y="5"/>
                        </a:lnTo>
                        <a:lnTo>
                          <a:pt x="6" y="2"/>
                        </a:lnTo>
                        <a:lnTo>
                          <a:pt x="6" y="2"/>
                        </a:lnTo>
                        <a:lnTo>
                          <a:pt x="6" y="2"/>
                        </a:lnTo>
                        <a:lnTo>
                          <a:pt x="6" y="2"/>
                        </a:lnTo>
                        <a:lnTo>
                          <a:pt x="6" y="2"/>
                        </a:lnTo>
                        <a:lnTo>
                          <a:pt x="6" y="1"/>
                        </a:lnTo>
                        <a:lnTo>
                          <a:pt x="5" y="0"/>
                        </a:lnTo>
                        <a:lnTo>
                          <a:pt x="4" y="0"/>
                        </a:lnTo>
                        <a:lnTo>
                          <a:pt x="4" y="0"/>
                        </a:lnTo>
                        <a:lnTo>
                          <a:pt x="1" y="0"/>
                        </a:lnTo>
                        <a:lnTo>
                          <a:pt x="1" y="0"/>
                        </a:lnTo>
                        <a:lnTo>
                          <a:pt x="0" y="0"/>
                        </a:lnTo>
                        <a:lnTo>
                          <a:pt x="0" y="1"/>
                        </a:lnTo>
                        <a:lnTo>
                          <a:pt x="1" y="1"/>
                        </a:lnTo>
                        <a:lnTo>
                          <a:pt x="1" y="2"/>
                        </a:lnTo>
                        <a:lnTo>
                          <a:pt x="2" y="2"/>
                        </a:lnTo>
                        <a:lnTo>
                          <a:pt x="2" y="4"/>
                        </a:lnTo>
                        <a:lnTo>
                          <a:pt x="2" y="5"/>
                        </a:lnTo>
                        <a:lnTo>
                          <a:pt x="2"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7" name="Freeform 1419">
                    <a:extLst>
                      <a:ext uri="{FF2B5EF4-FFF2-40B4-BE49-F238E27FC236}">
                        <a16:creationId xmlns:a16="http://schemas.microsoft.com/office/drawing/2014/main" id="{7357C2DF-FA13-4E3D-BE83-A9E56A69FDF2}"/>
                      </a:ext>
                    </a:extLst>
                  </p:cNvPr>
                  <p:cNvSpPr>
                    <a:spLocks/>
                  </p:cNvSpPr>
                  <p:nvPr/>
                </p:nvSpPr>
                <p:spPr bwMode="gray">
                  <a:xfrm>
                    <a:off x="5479143" y="2601473"/>
                    <a:ext cx="7149" cy="7149"/>
                  </a:xfrm>
                  <a:custGeom>
                    <a:avLst/>
                    <a:gdLst>
                      <a:gd name="T0" fmla="*/ 3 w 6"/>
                      <a:gd name="T1" fmla="*/ 5 h 6"/>
                      <a:gd name="T2" fmla="*/ 4 w 6"/>
                      <a:gd name="T3" fmla="*/ 5 h 6"/>
                      <a:gd name="T4" fmla="*/ 5 w 6"/>
                      <a:gd name="T5" fmla="*/ 5 h 6"/>
                      <a:gd name="T6" fmla="*/ 6 w 6"/>
                      <a:gd name="T7" fmla="*/ 4 h 6"/>
                      <a:gd name="T8" fmla="*/ 6 w 6"/>
                      <a:gd name="T9" fmla="*/ 3 h 6"/>
                      <a:gd name="T10" fmla="*/ 5 w 6"/>
                      <a:gd name="T11" fmla="*/ 1 h 6"/>
                      <a:gd name="T12" fmla="*/ 3 w 6"/>
                      <a:gd name="T13" fmla="*/ 0 h 6"/>
                      <a:gd name="T14" fmla="*/ 3 w 6"/>
                      <a:gd name="T15" fmla="*/ 0 h 6"/>
                      <a:gd name="T16" fmla="*/ 2 w 6"/>
                      <a:gd name="T17" fmla="*/ 0 h 6"/>
                      <a:gd name="T18" fmla="*/ 2 w 6"/>
                      <a:gd name="T19" fmla="*/ 0 h 6"/>
                      <a:gd name="T20" fmla="*/ 1 w 6"/>
                      <a:gd name="T21" fmla="*/ 0 h 6"/>
                      <a:gd name="T22" fmla="*/ 1 w 6"/>
                      <a:gd name="T23" fmla="*/ 0 h 6"/>
                      <a:gd name="T24" fmla="*/ 0 w 6"/>
                      <a:gd name="T25" fmla="*/ 1 h 6"/>
                      <a:gd name="T26" fmla="*/ 0 w 6"/>
                      <a:gd name="T27" fmla="*/ 2 h 6"/>
                      <a:gd name="T28" fmla="*/ 1 w 6"/>
                      <a:gd name="T29" fmla="*/ 4 h 6"/>
                      <a:gd name="T30" fmla="*/ 2 w 6"/>
                      <a:gd name="T31" fmla="*/ 5 h 6"/>
                      <a:gd name="T32" fmla="*/ 3 w 6"/>
                      <a:gd name="T33" fmla="*/ 6 h 6"/>
                      <a:gd name="T34" fmla="*/ 3 w 6"/>
                      <a:gd name="T35" fmla="*/ 6 h 6"/>
                      <a:gd name="T36" fmla="*/ 3 w 6"/>
                      <a:gd name="T3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6">
                        <a:moveTo>
                          <a:pt x="3" y="5"/>
                        </a:moveTo>
                        <a:lnTo>
                          <a:pt x="4" y="5"/>
                        </a:lnTo>
                        <a:lnTo>
                          <a:pt x="5" y="5"/>
                        </a:lnTo>
                        <a:lnTo>
                          <a:pt x="6" y="4"/>
                        </a:lnTo>
                        <a:lnTo>
                          <a:pt x="6" y="3"/>
                        </a:lnTo>
                        <a:lnTo>
                          <a:pt x="5" y="1"/>
                        </a:lnTo>
                        <a:lnTo>
                          <a:pt x="3" y="0"/>
                        </a:lnTo>
                        <a:lnTo>
                          <a:pt x="3" y="0"/>
                        </a:lnTo>
                        <a:lnTo>
                          <a:pt x="2" y="0"/>
                        </a:lnTo>
                        <a:lnTo>
                          <a:pt x="2" y="0"/>
                        </a:lnTo>
                        <a:lnTo>
                          <a:pt x="1" y="0"/>
                        </a:lnTo>
                        <a:lnTo>
                          <a:pt x="1" y="0"/>
                        </a:lnTo>
                        <a:lnTo>
                          <a:pt x="0" y="1"/>
                        </a:lnTo>
                        <a:lnTo>
                          <a:pt x="0" y="2"/>
                        </a:lnTo>
                        <a:lnTo>
                          <a:pt x="1" y="4"/>
                        </a:lnTo>
                        <a:lnTo>
                          <a:pt x="2" y="5"/>
                        </a:lnTo>
                        <a:lnTo>
                          <a:pt x="3" y="6"/>
                        </a:lnTo>
                        <a:lnTo>
                          <a:pt x="3" y="6"/>
                        </a:lnTo>
                        <a:lnTo>
                          <a:pt x="3" y="5"/>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6" name="Gruppieren 1455">
                  <a:extLst>
                    <a:ext uri="{FF2B5EF4-FFF2-40B4-BE49-F238E27FC236}">
                      <a16:creationId xmlns:a16="http://schemas.microsoft.com/office/drawing/2014/main" id="{786A2163-76B2-410A-8C44-8F1353FEA462}"/>
                    </a:ext>
                  </a:extLst>
                </p:cNvPr>
                <p:cNvGrpSpPr/>
                <p:nvPr/>
              </p:nvGrpSpPr>
              <p:grpSpPr>
                <a:xfrm>
                  <a:off x="8018597" y="4330539"/>
                  <a:ext cx="181117" cy="223089"/>
                  <a:chOff x="8018597" y="4330539"/>
                  <a:chExt cx="181117" cy="223089"/>
                </a:xfrm>
                <a:grpFill/>
              </p:grpSpPr>
              <p:sp>
                <p:nvSpPr>
                  <p:cNvPr id="1297" name="Freeform 243">
                    <a:extLst>
                      <a:ext uri="{FF2B5EF4-FFF2-40B4-BE49-F238E27FC236}">
                        <a16:creationId xmlns:a16="http://schemas.microsoft.com/office/drawing/2014/main" id="{78645A77-2E9C-49B8-A88B-CE5F4120E36E}"/>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8" name="Freeform 244">
                    <a:extLst>
                      <a:ext uri="{FF2B5EF4-FFF2-40B4-BE49-F238E27FC236}">
                        <a16:creationId xmlns:a16="http://schemas.microsoft.com/office/drawing/2014/main" id="{B95E70D2-67DA-422D-A2BB-AD5496FBBFD5}"/>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9" name="Freeform 245">
                    <a:extLst>
                      <a:ext uri="{FF2B5EF4-FFF2-40B4-BE49-F238E27FC236}">
                        <a16:creationId xmlns:a16="http://schemas.microsoft.com/office/drawing/2014/main" id="{DB1F2AC8-0913-4EC1-A531-3CDCEE99D430}"/>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0" name="Freeform 246">
                    <a:extLst>
                      <a:ext uri="{FF2B5EF4-FFF2-40B4-BE49-F238E27FC236}">
                        <a16:creationId xmlns:a16="http://schemas.microsoft.com/office/drawing/2014/main" id="{4A6357C6-E6FE-46C3-9628-0DA68E11C9A8}"/>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1" name="Freeform 247">
                    <a:extLst>
                      <a:ext uri="{FF2B5EF4-FFF2-40B4-BE49-F238E27FC236}">
                        <a16:creationId xmlns:a16="http://schemas.microsoft.com/office/drawing/2014/main" id="{C55A3BB1-7900-4F0A-A160-C14C138F63E8}"/>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2" name="Freeform 248">
                    <a:extLst>
                      <a:ext uri="{FF2B5EF4-FFF2-40B4-BE49-F238E27FC236}">
                        <a16:creationId xmlns:a16="http://schemas.microsoft.com/office/drawing/2014/main" id="{BA463FB7-59B2-4CE6-ADD3-B38D56D1571D}"/>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3" name="Freeform 249">
                    <a:extLst>
                      <a:ext uri="{FF2B5EF4-FFF2-40B4-BE49-F238E27FC236}">
                        <a16:creationId xmlns:a16="http://schemas.microsoft.com/office/drawing/2014/main" id="{48877625-FC27-46EA-9FEC-E975A01A3959}"/>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4" name="Freeform 250">
                    <a:extLst>
                      <a:ext uri="{FF2B5EF4-FFF2-40B4-BE49-F238E27FC236}">
                        <a16:creationId xmlns:a16="http://schemas.microsoft.com/office/drawing/2014/main" id="{4F846EC0-48DB-47AA-8DB5-D982EA587FD2}"/>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5" name="Freeform 481">
                    <a:extLst>
                      <a:ext uri="{FF2B5EF4-FFF2-40B4-BE49-F238E27FC236}">
                        <a16:creationId xmlns:a16="http://schemas.microsoft.com/office/drawing/2014/main" id="{9A0ADFF3-E806-4CCF-992B-A6BD74E60ACA}"/>
                      </a:ext>
                    </a:extLst>
                  </p:cNvPr>
                  <p:cNvSpPr>
                    <a:spLocks/>
                  </p:cNvSpPr>
                  <p:nvPr/>
                </p:nvSpPr>
                <p:spPr bwMode="gray">
                  <a:xfrm>
                    <a:off x="8018597" y="4330539"/>
                    <a:ext cx="181117" cy="223089"/>
                  </a:xfrm>
                  <a:custGeom>
                    <a:avLst/>
                    <a:gdLst>
                      <a:gd name="T0" fmla="*/ 35 w 56"/>
                      <a:gd name="T1" fmla="*/ 69 h 69"/>
                      <a:gd name="T2" fmla="*/ 33 w 56"/>
                      <a:gd name="T3" fmla="*/ 64 h 69"/>
                      <a:gd name="T4" fmla="*/ 33 w 56"/>
                      <a:gd name="T5" fmla="*/ 58 h 69"/>
                      <a:gd name="T6" fmla="*/ 28 w 56"/>
                      <a:gd name="T7" fmla="*/ 56 h 69"/>
                      <a:gd name="T8" fmla="*/ 25 w 56"/>
                      <a:gd name="T9" fmla="*/ 53 h 69"/>
                      <a:gd name="T10" fmla="*/ 22 w 56"/>
                      <a:gd name="T11" fmla="*/ 51 h 69"/>
                      <a:gd name="T12" fmla="*/ 14 w 56"/>
                      <a:gd name="T13" fmla="*/ 52 h 69"/>
                      <a:gd name="T14" fmla="*/ 4 w 56"/>
                      <a:gd name="T15" fmla="*/ 57 h 69"/>
                      <a:gd name="T16" fmla="*/ 0 w 56"/>
                      <a:gd name="T17" fmla="*/ 54 h 69"/>
                      <a:gd name="T18" fmla="*/ 3 w 56"/>
                      <a:gd name="T19" fmla="*/ 53 h 69"/>
                      <a:gd name="T20" fmla="*/ 8 w 56"/>
                      <a:gd name="T21" fmla="*/ 54 h 69"/>
                      <a:gd name="T22" fmla="*/ 12 w 56"/>
                      <a:gd name="T23" fmla="*/ 52 h 69"/>
                      <a:gd name="T24" fmla="*/ 7 w 56"/>
                      <a:gd name="T25" fmla="*/ 52 h 69"/>
                      <a:gd name="T26" fmla="*/ 6 w 56"/>
                      <a:gd name="T27" fmla="*/ 50 h 69"/>
                      <a:gd name="T28" fmla="*/ 15 w 56"/>
                      <a:gd name="T29" fmla="*/ 47 h 69"/>
                      <a:gd name="T30" fmla="*/ 22 w 56"/>
                      <a:gd name="T31" fmla="*/ 45 h 69"/>
                      <a:gd name="T32" fmla="*/ 17 w 56"/>
                      <a:gd name="T33" fmla="*/ 45 h 69"/>
                      <a:gd name="T34" fmla="*/ 12 w 56"/>
                      <a:gd name="T35" fmla="*/ 44 h 69"/>
                      <a:gd name="T36" fmla="*/ 11 w 56"/>
                      <a:gd name="T37" fmla="*/ 39 h 69"/>
                      <a:gd name="T38" fmla="*/ 17 w 56"/>
                      <a:gd name="T39" fmla="*/ 30 h 69"/>
                      <a:gd name="T40" fmla="*/ 21 w 56"/>
                      <a:gd name="T41" fmla="*/ 15 h 69"/>
                      <a:gd name="T42" fmla="*/ 25 w 56"/>
                      <a:gd name="T43" fmla="*/ 16 h 69"/>
                      <a:gd name="T44" fmla="*/ 26 w 56"/>
                      <a:gd name="T45" fmla="*/ 19 h 69"/>
                      <a:gd name="T46" fmla="*/ 24 w 56"/>
                      <a:gd name="T47" fmla="*/ 20 h 69"/>
                      <a:gd name="T48" fmla="*/ 24 w 56"/>
                      <a:gd name="T49" fmla="*/ 23 h 69"/>
                      <a:gd name="T50" fmla="*/ 24 w 56"/>
                      <a:gd name="T51" fmla="*/ 27 h 69"/>
                      <a:gd name="T52" fmla="*/ 28 w 56"/>
                      <a:gd name="T53" fmla="*/ 30 h 69"/>
                      <a:gd name="T54" fmla="*/ 30 w 56"/>
                      <a:gd name="T55" fmla="*/ 29 h 69"/>
                      <a:gd name="T56" fmla="*/ 29 w 56"/>
                      <a:gd name="T57" fmla="*/ 25 h 69"/>
                      <a:gd name="T58" fmla="*/ 30 w 56"/>
                      <a:gd name="T59" fmla="*/ 24 h 69"/>
                      <a:gd name="T60" fmla="*/ 31 w 56"/>
                      <a:gd name="T61" fmla="*/ 19 h 69"/>
                      <a:gd name="T62" fmla="*/ 32 w 56"/>
                      <a:gd name="T63" fmla="*/ 15 h 69"/>
                      <a:gd name="T64" fmla="*/ 30 w 56"/>
                      <a:gd name="T65" fmla="*/ 13 h 69"/>
                      <a:gd name="T66" fmla="*/ 30 w 56"/>
                      <a:gd name="T67" fmla="*/ 8 h 69"/>
                      <a:gd name="T68" fmla="*/ 33 w 56"/>
                      <a:gd name="T69" fmla="*/ 3 h 69"/>
                      <a:gd name="T70" fmla="*/ 39 w 56"/>
                      <a:gd name="T71" fmla="*/ 1 h 69"/>
                      <a:gd name="T72" fmla="*/ 46 w 56"/>
                      <a:gd name="T73" fmla="*/ 0 h 69"/>
                      <a:gd name="T74" fmla="*/ 52 w 56"/>
                      <a:gd name="T75" fmla="*/ 1 h 69"/>
                      <a:gd name="T76" fmla="*/ 56 w 56"/>
                      <a:gd name="T77" fmla="*/ 4 h 69"/>
                      <a:gd name="T78" fmla="*/ 48 w 56"/>
                      <a:gd name="T79" fmla="*/ 21 h 69"/>
                      <a:gd name="T80" fmla="*/ 55 w 56"/>
                      <a:gd name="T81" fmla="*/ 26 h 69"/>
                      <a:gd name="T82" fmla="*/ 52 w 56"/>
                      <a:gd name="T83" fmla="*/ 32 h 69"/>
                      <a:gd name="T84" fmla="*/ 49 w 56"/>
                      <a:gd name="T85" fmla="*/ 37 h 69"/>
                      <a:gd name="T86" fmla="*/ 45 w 56"/>
                      <a:gd name="T87" fmla="*/ 41 h 69"/>
                      <a:gd name="T88" fmla="*/ 38 w 56"/>
                      <a:gd name="T89" fmla="*/ 39 h 69"/>
                      <a:gd name="T90" fmla="*/ 39 w 56"/>
                      <a:gd name="T91" fmla="*/ 46 h 69"/>
                      <a:gd name="T92" fmla="*/ 39 w 56"/>
                      <a:gd name="T93" fmla="*/ 52 h 69"/>
                      <a:gd name="T94" fmla="*/ 38 w 56"/>
                      <a:gd name="T95" fmla="*/ 60 h 69"/>
                      <a:gd name="T96" fmla="*/ 39 w 56"/>
                      <a:gd name="T97" fmla="*/ 6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 h="69">
                        <a:moveTo>
                          <a:pt x="39" y="69"/>
                        </a:moveTo>
                        <a:lnTo>
                          <a:pt x="35" y="69"/>
                        </a:lnTo>
                        <a:lnTo>
                          <a:pt x="33" y="67"/>
                        </a:lnTo>
                        <a:lnTo>
                          <a:pt x="33" y="64"/>
                        </a:lnTo>
                        <a:lnTo>
                          <a:pt x="33" y="61"/>
                        </a:lnTo>
                        <a:lnTo>
                          <a:pt x="33" y="58"/>
                        </a:lnTo>
                        <a:lnTo>
                          <a:pt x="30" y="56"/>
                        </a:lnTo>
                        <a:lnTo>
                          <a:pt x="28" y="56"/>
                        </a:lnTo>
                        <a:lnTo>
                          <a:pt x="26" y="55"/>
                        </a:lnTo>
                        <a:lnTo>
                          <a:pt x="25" y="53"/>
                        </a:lnTo>
                        <a:lnTo>
                          <a:pt x="24" y="53"/>
                        </a:lnTo>
                        <a:lnTo>
                          <a:pt x="22" y="51"/>
                        </a:lnTo>
                        <a:lnTo>
                          <a:pt x="18" y="51"/>
                        </a:lnTo>
                        <a:lnTo>
                          <a:pt x="14" y="52"/>
                        </a:lnTo>
                        <a:lnTo>
                          <a:pt x="10" y="55"/>
                        </a:lnTo>
                        <a:lnTo>
                          <a:pt x="4" y="57"/>
                        </a:lnTo>
                        <a:lnTo>
                          <a:pt x="0" y="54"/>
                        </a:lnTo>
                        <a:lnTo>
                          <a:pt x="0" y="54"/>
                        </a:lnTo>
                        <a:lnTo>
                          <a:pt x="0" y="53"/>
                        </a:lnTo>
                        <a:lnTo>
                          <a:pt x="3" y="53"/>
                        </a:lnTo>
                        <a:lnTo>
                          <a:pt x="5" y="55"/>
                        </a:lnTo>
                        <a:lnTo>
                          <a:pt x="8" y="54"/>
                        </a:lnTo>
                        <a:lnTo>
                          <a:pt x="11" y="54"/>
                        </a:lnTo>
                        <a:lnTo>
                          <a:pt x="12" y="52"/>
                        </a:lnTo>
                        <a:lnTo>
                          <a:pt x="9" y="52"/>
                        </a:lnTo>
                        <a:lnTo>
                          <a:pt x="7" y="52"/>
                        </a:lnTo>
                        <a:lnTo>
                          <a:pt x="5" y="52"/>
                        </a:lnTo>
                        <a:lnTo>
                          <a:pt x="6" y="50"/>
                        </a:lnTo>
                        <a:lnTo>
                          <a:pt x="12" y="49"/>
                        </a:lnTo>
                        <a:lnTo>
                          <a:pt x="15" y="47"/>
                        </a:lnTo>
                        <a:lnTo>
                          <a:pt x="20" y="46"/>
                        </a:lnTo>
                        <a:lnTo>
                          <a:pt x="22" y="45"/>
                        </a:lnTo>
                        <a:lnTo>
                          <a:pt x="21" y="43"/>
                        </a:lnTo>
                        <a:lnTo>
                          <a:pt x="17" y="45"/>
                        </a:lnTo>
                        <a:lnTo>
                          <a:pt x="14" y="45"/>
                        </a:lnTo>
                        <a:lnTo>
                          <a:pt x="12" y="44"/>
                        </a:lnTo>
                        <a:lnTo>
                          <a:pt x="11" y="42"/>
                        </a:lnTo>
                        <a:lnTo>
                          <a:pt x="11" y="39"/>
                        </a:lnTo>
                        <a:lnTo>
                          <a:pt x="11" y="38"/>
                        </a:lnTo>
                        <a:lnTo>
                          <a:pt x="17" y="30"/>
                        </a:lnTo>
                        <a:lnTo>
                          <a:pt x="19" y="20"/>
                        </a:lnTo>
                        <a:lnTo>
                          <a:pt x="21" y="15"/>
                        </a:lnTo>
                        <a:lnTo>
                          <a:pt x="24" y="14"/>
                        </a:lnTo>
                        <a:lnTo>
                          <a:pt x="25" y="16"/>
                        </a:lnTo>
                        <a:lnTo>
                          <a:pt x="26" y="17"/>
                        </a:lnTo>
                        <a:lnTo>
                          <a:pt x="26" y="19"/>
                        </a:lnTo>
                        <a:lnTo>
                          <a:pt x="26" y="19"/>
                        </a:lnTo>
                        <a:lnTo>
                          <a:pt x="24" y="20"/>
                        </a:lnTo>
                        <a:lnTo>
                          <a:pt x="24" y="21"/>
                        </a:lnTo>
                        <a:lnTo>
                          <a:pt x="24" y="23"/>
                        </a:lnTo>
                        <a:lnTo>
                          <a:pt x="24" y="26"/>
                        </a:lnTo>
                        <a:lnTo>
                          <a:pt x="24" y="27"/>
                        </a:lnTo>
                        <a:lnTo>
                          <a:pt x="25" y="29"/>
                        </a:lnTo>
                        <a:lnTo>
                          <a:pt x="28" y="30"/>
                        </a:lnTo>
                        <a:lnTo>
                          <a:pt x="30" y="30"/>
                        </a:lnTo>
                        <a:lnTo>
                          <a:pt x="30" y="29"/>
                        </a:lnTo>
                        <a:lnTo>
                          <a:pt x="30" y="27"/>
                        </a:lnTo>
                        <a:lnTo>
                          <a:pt x="29" y="25"/>
                        </a:lnTo>
                        <a:lnTo>
                          <a:pt x="28" y="24"/>
                        </a:lnTo>
                        <a:lnTo>
                          <a:pt x="30" y="24"/>
                        </a:lnTo>
                        <a:lnTo>
                          <a:pt x="31" y="22"/>
                        </a:lnTo>
                        <a:lnTo>
                          <a:pt x="31" y="19"/>
                        </a:lnTo>
                        <a:lnTo>
                          <a:pt x="33" y="15"/>
                        </a:lnTo>
                        <a:lnTo>
                          <a:pt x="32" y="15"/>
                        </a:lnTo>
                        <a:lnTo>
                          <a:pt x="30" y="15"/>
                        </a:lnTo>
                        <a:lnTo>
                          <a:pt x="30" y="13"/>
                        </a:lnTo>
                        <a:lnTo>
                          <a:pt x="29" y="9"/>
                        </a:lnTo>
                        <a:lnTo>
                          <a:pt x="30" y="8"/>
                        </a:lnTo>
                        <a:lnTo>
                          <a:pt x="31" y="6"/>
                        </a:lnTo>
                        <a:lnTo>
                          <a:pt x="33" y="3"/>
                        </a:lnTo>
                        <a:lnTo>
                          <a:pt x="37" y="2"/>
                        </a:lnTo>
                        <a:lnTo>
                          <a:pt x="39" y="1"/>
                        </a:lnTo>
                        <a:lnTo>
                          <a:pt x="43" y="2"/>
                        </a:lnTo>
                        <a:lnTo>
                          <a:pt x="46" y="0"/>
                        </a:lnTo>
                        <a:lnTo>
                          <a:pt x="50" y="0"/>
                        </a:lnTo>
                        <a:lnTo>
                          <a:pt x="52" y="1"/>
                        </a:lnTo>
                        <a:lnTo>
                          <a:pt x="55" y="3"/>
                        </a:lnTo>
                        <a:lnTo>
                          <a:pt x="56" y="4"/>
                        </a:lnTo>
                        <a:lnTo>
                          <a:pt x="53" y="18"/>
                        </a:lnTo>
                        <a:lnTo>
                          <a:pt x="48" y="21"/>
                        </a:lnTo>
                        <a:lnTo>
                          <a:pt x="50" y="24"/>
                        </a:lnTo>
                        <a:lnTo>
                          <a:pt x="55" y="26"/>
                        </a:lnTo>
                        <a:lnTo>
                          <a:pt x="54" y="29"/>
                        </a:lnTo>
                        <a:lnTo>
                          <a:pt x="52" y="32"/>
                        </a:lnTo>
                        <a:lnTo>
                          <a:pt x="50" y="34"/>
                        </a:lnTo>
                        <a:lnTo>
                          <a:pt x="49" y="37"/>
                        </a:lnTo>
                        <a:lnTo>
                          <a:pt x="47" y="40"/>
                        </a:lnTo>
                        <a:lnTo>
                          <a:pt x="45" y="41"/>
                        </a:lnTo>
                        <a:lnTo>
                          <a:pt x="42" y="39"/>
                        </a:lnTo>
                        <a:lnTo>
                          <a:pt x="38" y="39"/>
                        </a:lnTo>
                        <a:lnTo>
                          <a:pt x="38" y="42"/>
                        </a:lnTo>
                        <a:lnTo>
                          <a:pt x="39" y="46"/>
                        </a:lnTo>
                        <a:lnTo>
                          <a:pt x="40" y="49"/>
                        </a:lnTo>
                        <a:lnTo>
                          <a:pt x="39" y="52"/>
                        </a:lnTo>
                        <a:lnTo>
                          <a:pt x="39" y="58"/>
                        </a:lnTo>
                        <a:lnTo>
                          <a:pt x="38" y="60"/>
                        </a:lnTo>
                        <a:lnTo>
                          <a:pt x="38" y="62"/>
                        </a:lnTo>
                        <a:lnTo>
                          <a:pt x="39" y="67"/>
                        </a:lnTo>
                        <a:lnTo>
                          <a:pt x="39" y="69"/>
                        </a:lnTo>
                      </a:path>
                    </a:pathLst>
                  </a:custGeom>
                  <a:grpFill/>
                  <a:ln w="6350" cap="flat">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96" name="Freeform 660">
                  <a:extLst>
                    <a:ext uri="{FF2B5EF4-FFF2-40B4-BE49-F238E27FC236}">
                      <a16:creationId xmlns:a16="http://schemas.microsoft.com/office/drawing/2014/main" id="{92369920-6DC5-4C81-ADA0-7B9804E277FA}"/>
                    </a:ext>
                  </a:extLst>
                </p:cNvPr>
                <p:cNvSpPr>
                  <a:spLocks/>
                </p:cNvSpPr>
                <p:nvPr/>
              </p:nvSpPr>
              <p:spPr bwMode="gray">
                <a:xfrm>
                  <a:off x="7979734" y="4495456"/>
                  <a:ext cx="174647" cy="151959"/>
                </a:xfrm>
                <a:custGeom>
                  <a:avLst/>
                  <a:gdLst>
                    <a:gd name="T0" fmla="*/ 46 w 54"/>
                    <a:gd name="T1" fmla="*/ 46 h 47"/>
                    <a:gd name="T2" fmla="*/ 43 w 54"/>
                    <a:gd name="T3" fmla="*/ 47 h 47"/>
                    <a:gd name="T4" fmla="*/ 41 w 54"/>
                    <a:gd name="T5" fmla="*/ 46 h 47"/>
                    <a:gd name="T6" fmla="*/ 38 w 54"/>
                    <a:gd name="T7" fmla="*/ 44 h 47"/>
                    <a:gd name="T8" fmla="*/ 35 w 54"/>
                    <a:gd name="T9" fmla="*/ 42 h 47"/>
                    <a:gd name="T10" fmla="*/ 36 w 54"/>
                    <a:gd name="T11" fmla="*/ 41 h 47"/>
                    <a:gd name="T12" fmla="*/ 34 w 54"/>
                    <a:gd name="T13" fmla="*/ 40 h 47"/>
                    <a:gd name="T14" fmla="*/ 34 w 54"/>
                    <a:gd name="T15" fmla="*/ 33 h 47"/>
                    <a:gd name="T16" fmla="*/ 32 w 54"/>
                    <a:gd name="T17" fmla="*/ 33 h 47"/>
                    <a:gd name="T18" fmla="*/ 30 w 54"/>
                    <a:gd name="T19" fmla="*/ 35 h 47"/>
                    <a:gd name="T20" fmla="*/ 29 w 54"/>
                    <a:gd name="T21" fmla="*/ 38 h 47"/>
                    <a:gd name="T22" fmla="*/ 26 w 54"/>
                    <a:gd name="T23" fmla="*/ 38 h 47"/>
                    <a:gd name="T24" fmla="*/ 24 w 54"/>
                    <a:gd name="T25" fmla="*/ 37 h 47"/>
                    <a:gd name="T26" fmla="*/ 23 w 54"/>
                    <a:gd name="T27" fmla="*/ 31 h 47"/>
                    <a:gd name="T28" fmla="*/ 22 w 54"/>
                    <a:gd name="T29" fmla="*/ 29 h 47"/>
                    <a:gd name="T30" fmla="*/ 21 w 54"/>
                    <a:gd name="T31" fmla="*/ 27 h 47"/>
                    <a:gd name="T32" fmla="*/ 17 w 54"/>
                    <a:gd name="T33" fmla="*/ 26 h 47"/>
                    <a:gd name="T34" fmla="*/ 13 w 54"/>
                    <a:gd name="T35" fmla="*/ 24 h 47"/>
                    <a:gd name="T36" fmla="*/ 10 w 54"/>
                    <a:gd name="T37" fmla="*/ 24 h 47"/>
                    <a:gd name="T38" fmla="*/ 7 w 54"/>
                    <a:gd name="T39" fmla="*/ 18 h 47"/>
                    <a:gd name="T40" fmla="*/ 4 w 54"/>
                    <a:gd name="T41" fmla="*/ 18 h 47"/>
                    <a:gd name="T42" fmla="*/ 1 w 54"/>
                    <a:gd name="T43" fmla="*/ 17 h 47"/>
                    <a:gd name="T44" fmla="*/ 0 w 54"/>
                    <a:gd name="T45" fmla="*/ 14 h 47"/>
                    <a:gd name="T46" fmla="*/ 0 w 54"/>
                    <a:gd name="T47" fmla="*/ 8 h 47"/>
                    <a:gd name="T48" fmla="*/ 7 w 54"/>
                    <a:gd name="T49" fmla="*/ 4 h 47"/>
                    <a:gd name="T50" fmla="*/ 10 w 54"/>
                    <a:gd name="T51" fmla="*/ 3 h 47"/>
                    <a:gd name="T52" fmla="*/ 12 w 54"/>
                    <a:gd name="T53" fmla="*/ 3 h 47"/>
                    <a:gd name="T54" fmla="*/ 12 w 54"/>
                    <a:gd name="T55" fmla="*/ 3 h 47"/>
                    <a:gd name="T56" fmla="*/ 16 w 54"/>
                    <a:gd name="T57" fmla="*/ 6 h 47"/>
                    <a:gd name="T58" fmla="*/ 22 w 54"/>
                    <a:gd name="T59" fmla="*/ 4 h 47"/>
                    <a:gd name="T60" fmla="*/ 26 w 54"/>
                    <a:gd name="T61" fmla="*/ 1 h 47"/>
                    <a:gd name="T62" fmla="*/ 30 w 54"/>
                    <a:gd name="T63" fmla="*/ 0 h 47"/>
                    <a:gd name="T64" fmla="*/ 34 w 54"/>
                    <a:gd name="T65" fmla="*/ 0 h 47"/>
                    <a:gd name="T66" fmla="*/ 36 w 54"/>
                    <a:gd name="T67" fmla="*/ 2 h 47"/>
                    <a:gd name="T68" fmla="*/ 37 w 54"/>
                    <a:gd name="T69" fmla="*/ 2 h 47"/>
                    <a:gd name="T70" fmla="*/ 38 w 54"/>
                    <a:gd name="T71" fmla="*/ 4 h 47"/>
                    <a:gd name="T72" fmla="*/ 40 w 54"/>
                    <a:gd name="T73" fmla="*/ 5 h 47"/>
                    <a:gd name="T74" fmla="*/ 42 w 54"/>
                    <a:gd name="T75" fmla="*/ 5 h 47"/>
                    <a:gd name="T76" fmla="*/ 45 w 54"/>
                    <a:gd name="T77" fmla="*/ 7 h 47"/>
                    <a:gd name="T78" fmla="*/ 45 w 54"/>
                    <a:gd name="T79" fmla="*/ 10 h 47"/>
                    <a:gd name="T80" fmla="*/ 45 w 54"/>
                    <a:gd name="T81" fmla="*/ 13 h 47"/>
                    <a:gd name="T82" fmla="*/ 45 w 54"/>
                    <a:gd name="T83" fmla="*/ 16 h 47"/>
                    <a:gd name="T84" fmla="*/ 47 w 54"/>
                    <a:gd name="T85" fmla="*/ 18 h 47"/>
                    <a:gd name="T86" fmla="*/ 51 w 54"/>
                    <a:gd name="T87" fmla="*/ 18 h 47"/>
                    <a:gd name="T88" fmla="*/ 52 w 54"/>
                    <a:gd name="T89" fmla="*/ 20 h 47"/>
                    <a:gd name="T90" fmla="*/ 53 w 54"/>
                    <a:gd name="T91" fmla="*/ 22 h 47"/>
                    <a:gd name="T92" fmla="*/ 54 w 54"/>
                    <a:gd name="T93" fmla="*/ 25 h 47"/>
                    <a:gd name="T94" fmla="*/ 54 w 54"/>
                    <a:gd name="T95" fmla="*/ 27 h 47"/>
                    <a:gd name="T96" fmla="*/ 51 w 54"/>
                    <a:gd name="T97" fmla="*/ 32 h 47"/>
                    <a:gd name="T98" fmla="*/ 50 w 54"/>
                    <a:gd name="T99" fmla="*/ 33 h 47"/>
                    <a:gd name="T100" fmla="*/ 47 w 54"/>
                    <a:gd name="T101" fmla="*/ 34 h 47"/>
                    <a:gd name="T102" fmla="*/ 45 w 54"/>
                    <a:gd name="T103" fmla="*/ 38 h 47"/>
                    <a:gd name="T104" fmla="*/ 46 w 54"/>
                    <a:gd name="T105" fmla="*/ 42 h 47"/>
                    <a:gd name="T106" fmla="*/ 46 w 54"/>
                    <a:gd name="T107"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 h="47">
                      <a:moveTo>
                        <a:pt x="46" y="46"/>
                      </a:moveTo>
                      <a:lnTo>
                        <a:pt x="43" y="47"/>
                      </a:lnTo>
                      <a:lnTo>
                        <a:pt x="41" y="46"/>
                      </a:lnTo>
                      <a:lnTo>
                        <a:pt x="38" y="44"/>
                      </a:lnTo>
                      <a:lnTo>
                        <a:pt x="35" y="42"/>
                      </a:lnTo>
                      <a:lnTo>
                        <a:pt x="36" y="41"/>
                      </a:lnTo>
                      <a:lnTo>
                        <a:pt x="34" y="40"/>
                      </a:lnTo>
                      <a:lnTo>
                        <a:pt x="34" y="33"/>
                      </a:lnTo>
                      <a:lnTo>
                        <a:pt x="32" y="33"/>
                      </a:lnTo>
                      <a:lnTo>
                        <a:pt x="30" y="35"/>
                      </a:lnTo>
                      <a:lnTo>
                        <a:pt x="29" y="38"/>
                      </a:lnTo>
                      <a:lnTo>
                        <a:pt x="26" y="38"/>
                      </a:lnTo>
                      <a:lnTo>
                        <a:pt x="24" y="37"/>
                      </a:lnTo>
                      <a:lnTo>
                        <a:pt x="23" y="31"/>
                      </a:lnTo>
                      <a:lnTo>
                        <a:pt x="22" y="29"/>
                      </a:lnTo>
                      <a:lnTo>
                        <a:pt x="21" y="27"/>
                      </a:lnTo>
                      <a:lnTo>
                        <a:pt x="17" y="26"/>
                      </a:lnTo>
                      <a:lnTo>
                        <a:pt x="13" y="24"/>
                      </a:lnTo>
                      <a:lnTo>
                        <a:pt x="10" y="24"/>
                      </a:lnTo>
                      <a:lnTo>
                        <a:pt x="7" y="18"/>
                      </a:lnTo>
                      <a:lnTo>
                        <a:pt x="4" y="18"/>
                      </a:lnTo>
                      <a:lnTo>
                        <a:pt x="1" y="17"/>
                      </a:lnTo>
                      <a:lnTo>
                        <a:pt x="0" y="14"/>
                      </a:lnTo>
                      <a:lnTo>
                        <a:pt x="0" y="8"/>
                      </a:lnTo>
                      <a:lnTo>
                        <a:pt x="7" y="4"/>
                      </a:lnTo>
                      <a:lnTo>
                        <a:pt x="10" y="3"/>
                      </a:lnTo>
                      <a:lnTo>
                        <a:pt x="12" y="3"/>
                      </a:lnTo>
                      <a:lnTo>
                        <a:pt x="12" y="3"/>
                      </a:lnTo>
                      <a:lnTo>
                        <a:pt x="16" y="6"/>
                      </a:lnTo>
                      <a:lnTo>
                        <a:pt x="22" y="4"/>
                      </a:lnTo>
                      <a:lnTo>
                        <a:pt x="26" y="1"/>
                      </a:lnTo>
                      <a:lnTo>
                        <a:pt x="30" y="0"/>
                      </a:lnTo>
                      <a:lnTo>
                        <a:pt x="34" y="0"/>
                      </a:lnTo>
                      <a:lnTo>
                        <a:pt x="36" y="2"/>
                      </a:lnTo>
                      <a:lnTo>
                        <a:pt x="37" y="2"/>
                      </a:lnTo>
                      <a:lnTo>
                        <a:pt x="38" y="4"/>
                      </a:lnTo>
                      <a:lnTo>
                        <a:pt x="40" y="5"/>
                      </a:lnTo>
                      <a:lnTo>
                        <a:pt x="42" y="5"/>
                      </a:lnTo>
                      <a:lnTo>
                        <a:pt x="45" y="7"/>
                      </a:lnTo>
                      <a:lnTo>
                        <a:pt x="45" y="10"/>
                      </a:lnTo>
                      <a:lnTo>
                        <a:pt x="45" y="13"/>
                      </a:lnTo>
                      <a:lnTo>
                        <a:pt x="45" y="16"/>
                      </a:lnTo>
                      <a:lnTo>
                        <a:pt x="47" y="18"/>
                      </a:lnTo>
                      <a:lnTo>
                        <a:pt x="51" y="18"/>
                      </a:lnTo>
                      <a:lnTo>
                        <a:pt x="52" y="20"/>
                      </a:lnTo>
                      <a:lnTo>
                        <a:pt x="53" y="22"/>
                      </a:lnTo>
                      <a:lnTo>
                        <a:pt x="54" y="25"/>
                      </a:lnTo>
                      <a:lnTo>
                        <a:pt x="54" y="27"/>
                      </a:lnTo>
                      <a:lnTo>
                        <a:pt x="51" y="32"/>
                      </a:lnTo>
                      <a:lnTo>
                        <a:pt x="50" y="33"/>
                      </a:lnTo>
                      <a:lnTo>
                        <a:pt x="47" y="34"/>
                      </a:lnTo>
                      <a:lnTo>
                        <a:pt x="45" y="38"/>
                      </a:lnTo>
                      <a:lnTo>
                        <a:pt x="46" y="42"/>
                      </a:lnTo>
                      <a:lnTo>
                        <a:pt x="46" y="46"/>
                      </a:lnTo>
                    </a:path>
                  </a:pathLst>
                </a:custGeom>
                <a:grpFill/>
                <a:ln w="6350" cap="flat">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sp>
        <p:nvSpPr>
          <p:cNvPr id="1461" name="Textplatzhalter 1460">
            <a:extLst>
              <a:ext uri="{FF2B5EF4-FFF2-40B4-BE49-F238E27FC236}">
                <a16:creationId xmlns:a16="http://schemas.microsoft.com/office/drawing/2014/main" id="{676EB053-446D-4C87-A9ED-35741FDC9F9F}"/>
              </a:ext>
            </a:extLst>
          </p:cNvPr>
          <p:cNvSpPr>
            <a:spLocks noGrp="1"/>
          </p:cNvSpPr>
          <p:nvPr>
            <p:ph type="body" sz="quarter" idx="14"/>
          </p:nvPr>
        </p:nvSpPr>
        <p:spPr>
          <a:xfrm>
            <a:off x="340745" y="3414434"/>
            <a:ext cx="5097462" cy="24704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62" name="Textplatzhalter 13">
            <a:extLst>
              <a:ext uri="{FF2B5EF4-FFF2-40B4-BE49-F238E27FC236}">
                <a16:creationId xmlns:a16="http://schemas.microsoft.com/office/drawing/2014/main" id="{793F5A9A-332E-4DE4-9D85-625DAAAFCEBC}"/>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solidFill>
                  <a:schemeClr val="bg1"/>
                </a:solidFill>
              </a:defRPr>
            </a:lvl1pPr>
            <a:lvl2pPr marL="228600" indent="-228600">
              <a:lnSpc>
                <a:spcPct val="90000"/>
              </a:lnSpc>
              <a:spcBef>
                <a:spcPts val="0"/>
              </a:spcBef>
              <a:buAutoNum type="arabicPlain"/>
              <a:defRPr sz="1000" b="0">
                <a:solidFill>
                  <a:schemeClr val="bg1"/>
                </a:solidFill>
              </a:defRPr>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201" name="Image 200">
            <a:extLst>
              <a:ext uri="{FF2B5EF4-FFF2-40B4-BE49-F238E27FC236}">
                <a16:creationId xmlns:a16="http://schemas.microsoft.com/office/drawing/2014/main" id="{9C1BF475-BC44-7A4D-B8D7-87D4EB41E0B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1159" y="6223751"/>
            <a:ext cx="1487686" cy="365358"/>
          </a:xfrm>
          <a:prstGeom prst="rect">
            <a:avLst/>
          </a:prstGeom>
        </p:spPr>
      </p:pic>
    </p:spTree>
    <p:extLst>
      <p:ext uri="{BB962C8B-B14F-4D97-AF65-F5344CB8AC3E}">
        <p14:creationId xmlns:p14="http://schemas.microsoft.com/office/powerpoint/2010/main" val="19567969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Map_light">
    <p:bg>
      <p:bgPr>
        <a:solidFill>
          <a:schemeClr val="bg1"/>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20707707-F835-47C5-8C42-2673756001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52960" y="279401"/>
            <a:ext cx="464400" cy="473000"/>
          </a:xfrm>
          <a:prstGeom prst="rect">
            <a:avLst/>
          </a:prstGeom>
        </p:spPr>
      </p:pic>
      <p:cxnSp>
        <p:nvCxnSpPr>
          <p:cNvPr id="19" name="Gerader Verbinder 18">
            <a:extLst>
              <a:ext uri="{FF2B5EF4-FFF2-40B4-BE49-F238E27FC236}">
                <a16:creationId xmlns:a16="http://schemas.microsoft.com/office/drawing/2014/main" id="{92478B15-20ED-40F4-B6AD-E77C09E9965A}"/>
              </a:ext>
            </a:extLst>
          </p:cNvPr>
          <p:cNvCxnSpPr/>
          <p:nvPr userDrawn="1"/>
        </p:nvCxnSpPr>
        <p:spPr>
          <a:xfrm>
            <a:off x="380544" y="543537"/>
            <a:ext cx="1080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41658A6-BF21-4B07-8177-AAD00030F41E}"/>
              </a:ext>
            </a:extLst>
          </p:cNvPr>
          <p:cNvSpPr>
            <a:spLocks noGrp="1"/>
          </p:cNvSpPr>
          <p:nvPr>
            <p:ph type="title" hasCustomPrompt="1"/>
          </p:nvPr>
        </p:nvSpPr>
        <p:spPr>
          <a:xfrm>
            <a:off x="371475" y="2063022"/>
            <a:ext cx="5097462" cy="1044000"/>
          </a:xfrm>
        </p:spPr>
        <p:txBody>
          <a:bodyPr anchor="b" anchorCtr="0"/>
          <a:lstStyle>
            <a:lvl1pPr algn="l">
              <a:lnSpc>
                <a:spcPct val="100000"/>
              </a:lnSpc>
              <a:defRPr sz="3500" b="0">
                <a:solidFill>
                  <a:schemeClr val="accent4"/>
                </a:solidFill>
                <a:latin typeface="+mj-lt"/>
              </a:defRPr>
            </a:lvl1pPr>
          </a:lstStyle>
          <a:p>
            <a:r>
              <a:rPr lang="fr-FR" dirty="0"/>
              <a:t>Titre sur une ou plusieurs lignes</a:t>
            </a:r>
            <a:endParaRPr lang="de-DE" dirty="0"/>
          </a:p>
        </p:txBody>
      </p:sp>
      <p:sp>
        <p:nvSpPr>
          <p:cNvPr id="3" name="Datumsplatzhalter 2">
            <a:extLst>
              <a:ext uri="{FF2B5EF4-FFF2-40B4-BE49-F238E27FC236}">
                <a16:creationId xmlns:a16="http://schemas.microsoft.com/office/drawing/2014/main" id="{FE1363A7-1629-4047-BD4F-1442EFF08360}"/>
              </a:ext>
            </a:extLst>
          </p:cNvPr>
          <p:cNvSpPr>
            <a:spLocks noGrp="1"/>
          </p:cNvSpPr>
          <p:nvPr>
            <p:ph type="dt" sz="half" idx="11"/>
          </p:nvPr>
        </p:nvSpPr>
        <p:spPr>
          <a:xfrm>
            <a:off x="371475" y="6242050"/>
            <a:ext cx="792163" cy="365125"/>
          </a:xfrm>
          <a:prstGeom prst="rect">
            <a:avLst/>
          </a:prstGeom>
        </p:spPr>
        <p:txBody>
          <a:bodyPr vert="horz" lIns="0" tIns="0" rIns="0" bIns="0" rtlCol="0" anchor="ctr"/>
          <a:lstStyle>
            <a:lvl1pPr>
              <a:defRPr lang="de-DE" dirty="0"/>
            </a:lvl1pPr>
          </a:lstStyle>
          <a:p>
            <a:endParaRPr lang="de-DE" dirty="0"/>
          </a:p>
        </p:txBody>
      </p:sp>
      <p:sp>
        <p:nvSpPr>
          <p:cNvPr id="4" name="Fußzeilenplatzhalter 3">
            <a:extLst>
              <a:ext uri="{FF2B5EF4-FFF2-40B4-BE49-F238E27FC236}">
                <a16:creationId xmlns:a16="http://schemas.microsoft.com/office/drawing/2014/main" id="{8C16A98D-F583-497E-BF2B-19D84E3D952E}"/>
              </a:ext>
            </a:extLst>
          </p:cNvPr>
          <p:cNvSpPr>
            <a:spLocks noGrp="1"/>
          </p:cNvSpPr>
          <p:nvPr>
            <p:ph type="ftr" sz="quarter" idx="12"/>
          </p:nvPr>
        </p:nvSpPr>
        <p:spPr/>
        <p:txBody>
          <a:bodyPr/>
          <a:lstStyle>
            <a:lvl1pPr>
              <a:defRPr>
                <a:solidFill>
                  <a:schemeClr val="tx2"/>
                </a:solidFill>
              </a:defRPr>
            </a:lvl1pPr>
          </a:lstStyle>
          <a:p>
            <a:r>
              <a:rPr lang="fr-FR" dirty="0"/>
              <a:t>2 | La SCPI Primopierre</a:t>
            </a:r>
          </a:p>
        </p:txBody>
      </p:sp>
      <p:sp>
        <p:nvSpPr>
          <p:cNvPr id="5" name="Foliennummernplatzhalter 4">
            <a:extLst>
              <a:ext uri="{FF2B5EF4-FFF2-40B4-BE49-F238E27FC236}">
                <a16:creationId xmlns:a16="http://schemas.microsoft.com/office/drawing/2014/main" id="{A30DBA63-B822-40EF-A85E-BAD78D2799E6}"/>
              </a:ext>
            </a:extLst>
          </p:cNvPr>
          <p:cNvSpPr>
            <a:spLocks noGrp="1"/>
          </p:cNvSpPr>
          <p:nvPr>
            <p:ph type="sldNum" sz="quarter" idx="13"/>
          </p:nvPr>
        </p:nvSpPr>
        <p:spPr>
          <a:xfrm>
            <a:off x="9155905" y="6388686"/>
            <a:ext cx="464401" cy="365125"/>
          </a:xfrm>
          <a:prstGeom prst="rect">
            <a:avLst/>
          </a:prstGeom>
        </p:spPr>
        <p:txBody>
          <a:bodyPr/>
          <a:lstStyle/>
          <a:p>
            <a:fld id="{0772F24B-437C-4CC1-91CB-525B4F7036A6}" type="slidenum">
              <a:rPr lang="de-DE" smtClean="0"/>
              <a:pPr/>
              <a:t>‹N°›</a:t>
            </a:fld>
            <a:endParaRPr lang="de-DE" dirty="0"/>
          </a:p>
        </p:txBody>
      </p:sp>
      <p:grpSp>
        <p:nvGrpSpPr>
          <p:cNvPr id="1459" name="Gruppieren 1458">
            <a:extLst>
              <a:ext uri="{FF2B5EF4-FFF2-40B4-BE49-F238E27FC236}">
                <a16:creationId xmlns:a16="http://schemas.microsoft.com/office/drawing/2014/main" id="{7CB2ABB5-B3A0-47F8-B693-BAE406E344CD}"/>
              </a:ext>
            </a:extLst>
          </p:cNvPr>
          <p:cNvGrpSpPr/>
          <p:nvPr userDrawn="1"/>
        </p:nvGrpSpPr>
        <p:grpSpPr>
          <a:xfrm>
            <a:off x="7195930" y="667328"/>
            <a:ext cx="4489230" cy="5314489"/>
            <a:chOff x="7310227" y="2319531"/>
            <a:chExt cx="2826698" cy="3346332"/>
          </a:xfrm>
          <a:solidFill>
            <a:schemeClr val="tx2"/>
          </a:solidFill>
        </p:grpSpPr>
        <p:grpSp>
          <p:nvGrpSpPr>
            <p:cNvPr id="1435" name="Group 4363">
              <a:extLst>
                <a:ext uri="{FF2B5EF4-FFF2-40B4-BE49-F238E27FC236}">
                  <a16:creationId xmlns:a16="http://schemas.microsoft.com/office/drawing/2014/main" id="{31D79F0F-76AC-4C5C-8849-BABDCE994774}"/>
                </a:ext>
              </a:extLst>
            </p:cNvPr>
            <p:cNvGrpSpPr/>
            <p:nvPr userDrawn="1"/>
          </p:nvGrpSpPr>
          <p:grpSpPr bwMode="gray">
            <a:xfrm>
              <a:off x="9163427" y="5193821"/>
              <a:ext cx="973498" cy="413845"/>
              <a:chOff x="5517268" y="3655849"/>
              <a:chExt cx="358607" cy="152497"/>
            </a:xfrm>
            <a:grpFill/>
          </p:grpSpPr>
          <p:sp>
            <p:nvSpPr>
              <p:cNvPr id="1437" name="Freeform 62">
                <a:extLst>
                  <a:ext uri="{FF2B5EF4-FFF2-40B4-BE49-F238E27FC236}">
                    <a16:creationId xmlns:a16="http://schemas.microsoft.com/office/drawing/2014/main" id="{D42D5EED-8B85-43C9-BCB3-D075156FBEA3}"/>
                  </a:ext>
                </a:extLst>
              </p:cNvPr>
              <p:cNvSpPr>
                <a:spLocks/>
              </p:cNvSpPr>
              <p:nvPr/>
            </p:nvSpPr>
            <p:spPr bwMode="gray">
              <a:xfrm>
                <a:off x="5517268" y="3722568"/>
                <a:ext cx="14297" cy="10723"/>
              </a:xfrm>
              <a:custGeom>
                <a:avLst/>
                <a:gdLst>
                  <a:gd name="T0" fmla="*/ 11 w 12"/>
                  <a:gd name="T1" fmla="*/ 8 h 9"/>
                  <a:gd name="T2" fmla="*/ 12 w 12"/>
                  <a:gd name="T3" fmla="*/ 8 h 9"/>
                  <a:gd name="T4" fmla="*/ 11 w 12"/>
                  <a:gd name="T5" fmla="*/ 5 h 9"/>
                  <a:gd name="T6" fmla="*/ 8 w 12"/>
                  <a:gd name="T7" fmla="*/ 0 h 9"/>
                  <a:gd name="T8" fmla="*/ 1 w 12"/>
                  <a:gd name="T9" fmla="*/ 3 h 9"/>
                  <a:gd name="T10" fmla="*/ 0 w 12"/>
                  <a:gd name="T11" fmla="*/ 6 h 9"/>
                  <a:gd name="T12" fmla="*/ 2 w 12"/>
                  <a:gd name="T13" fmla="*/ 6 h 9"/>
                  <a:gd name="T14" fmla="*/ 4 w 12"/>
                  <a:gd name="T15" fmla="*/ 5 h 9"/>
                  <a:gd name="T16" fmla="*/ 6 w 12"/>
                  <a:gd name="T17" fmla="*/ 5 h 9"/>
                  <a:gd name="T18" fmla="*/ 4 w 12"/>
                  <a:gd name="T19" fmla="*/ 8 h 9"/>
                  <a:gd name="T20" fmla="*/ 7 w 12"/>
                  <a:gd name="T21" fmla="*/ 9 h 9"/>
                  <a:gd name="T22" fmla="*/ 9 w 12"/>
                  <a:gd name="T23" fmla="*/ 8 h 9"/>
                  <a:gd name="T24" fmla="*/ 9 w 12"/>
                  <a:gd name="T25" fmla="*/ 7 h 9"/>
                  <a:gd name="T26" fmla="*/ 11 w 12"/>
                  <a:gd name="T2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9">
                    <a:moveTo>
                      <a:pt x="11" y="8"/>
                    </a:moveTo>
                    <a:lnTo>
                      <a:pt x="12" y="8"/>
                    </a:lnTo>
                    <a:lnTo>
                      <a:pt x="11" y="5"/>
                    </a:lnTo>
                    <a:lnTo>
                      <a:pt x="8" y="0"/>
                    </a:lnTo>
                    <a:lnTo>
                      <a:pt x="1" y="3"/>
                    </a:lnTo>
                    <a:lnTo>
                      <a:pt x="0" y="6"/>
                    </a:lnTo>
                    <a:lnTo>
                      <a:pt x="2" y="6"/>
                    </a:lnTo>
                    <a:lnTo>
                      <a:pt x="4" y="5"/>
                    </a:lnTo>
                    <a:lnTo>
                      <a:pt x="6" y="5"/>
                    </a:lnTo>
                    <a:lnTo>
                      <a:pt x="4" y="8"/>
                    </a:lnTo>
                    <a:lnTo>
                      <a:pt x="7" y="9"/>
                    </a:lnTo>
                    <a:lnTo>
                      <a:pt x="9" y="8"/>
                    </a:lnTo>
                    <a:lnTo>
                      <a:pt x="9" y="7"/>
                    </a:lnTo>
                    <a:lnTo>
                      <a:pt x="11"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8" name="Freeform 64">
                <a:extLst>
                  <a:ext uri="{FF2B5EF4-FFF2-40B4-BE49-F238E27FC236}">
                    <a16:creationId xmlns:a16="http://schemas.microsoft.com/office/drawing/2014/main" id="{F9E84E90-2797-4D42-8BB2-B4307657AFC5}"/>
                  </a:ext>
                </a:extLst>
              </p:cNvPr>
              <p:cNvSpPr>
                <a:spLocks/>
              </p:cNvSpPr>
              <p:nvPr/>
            </p:nvSpPr>
            <p:spPr bwMode="gray">
              <a:xfrm>
                <a:off x="5553009" y="3794051"/>
                <a:ext cx="10723" cy="13105"/>
              </a:xfrm>
              <a:custGeom>
                <a:avLst/>
                <a:gdLst>
                  <a:gd name="T0" fmla="*/ 6 w 9"/>
                  <a:gd name="T1" fmla="*/ 8 h 11"/>
                  <a:gd name="T2" fmla="*/ 7 w 9"/>
                  <a:gd name="T3" fmla="*/ 7 h 11"/>
                  <a:gd name="T4" fmla="*/ 7 w 9"/>
                  <a:gd name="T5" fmla="*/ 5 h 11"/>
                  <a:gd name="T6" fmla="*/ 8 w 9"/>
                  <a:gd name="T7" fmla="*/ 3 h 11"/>
                  <a:gd name="T8" fmla="*/ 9 w 9"/>
                  <a:gd name="T9" fmla="*/ 0 h 11"/>
                  <a:gd name="T10" fmla="*/ 4 w 9"/>
                  <a:gd name="T11" fmla="*/ 1 h 11"/>
                  <a:gd name="T12" fmla="*/ 0 w 9"/>
                  <a:gd name="T13" fmla="*/ 5 h 11"/>
                  <a:gd name="T14" fmla="*/ 0 w 9"/>
                  <a:gd name="T15" fmla="*/ 7 h 11"/>
                  <a:gd name="T16" fmla="*/ 0 w 9"/>
                  <a:gd name="T17" fmla="*/ 11 h 11"/>
                  <a:gd name="T18" fmla="*/ 6 w 9"/>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6" y="8"/>
                    </a:moveTo>
                    <a:lnTo>
                      <a:pt x="7" y="7"/>
                    </a:lnTo>
                    <a:lnTo>
                      <a:pt x="7" y="5"/>
                    </a:lnTo>
                    <a:lnTo>
                      <a:pt x="8" y="3"/>
                    </a:lnTo>
                    <a:lnTo>
                      <a:pt x="9" y="0"/>
                    </a:lnTo>
                    <a:lnTo>
                      <a:pt x="4" y="1"/>
                    </a:lnTo>
                    <a:lnTo>
                      <a:pt x="0" y="5"/>
                    </a:lnTo>
                    <a:lnTo>
                      <a:pt x="0" y="7"/>
                    </a:lnTo>
                    <a:lnTo>
                      <a:pt x="0" y="11"/>
                    </a:lnTo>
                    <a:lnTo>
                      <a:pt x="6"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9" name="Freeform 487">
                <a:extLst>
                  <a:ext uri="{FF2B5EF4-FFF2-40B4-BE49-F238E27FC236}">
                    <a16:creationId xmlns:a16="http://schemas.microsoft.com/office/drawing/2014/main" id="{1837672D-C1C4-457C-9DC1-ADD6A4C442C0}"/>
                  </a:ext>
                </a:extLst>
              </p:cNvPr>
              <p:cNvSpPr>
                <a:spLocks/>
              </p:cNvSpPr>
              <p:nvPr/>
            </p:nvSpPr>
            <p:spPr bwMode="gray">
              <a:xfrm>
                <a:off x="5523225" y="3655849"/>
                <a:ext cx="352650" cy="152497"/>
              </a:xfrm>
              <a:custGeom>
                <a:avLst/>
                <a:gdLst>
                  <a:gd name="T0" fmla="*/ 282 w 523"/>
                  <a:gd name="T1" fmla="*/ 194 h 225"/>
                  <a:gd name="T2" fmla="*/ 257 w 523"/>
                  <a:gd name="T3" fmla="*/ 199 h 225"/>
                  <a:gd name="T4" fmla="*/ 214 w 523"/>
                  <a:gd name="T5" fmla="*/ 212 h 225"/>
                  <a:gd name="T6" fmla="*/ 179 w 523"/>
                  <a:gd name="T7" fmla="*/ 215 h 225"/>
                  <a:gd name="T8" fmla="*/ 151 w 523"/>
                  <a:gd name="T9" fmla="*/ 194 h 225"/>
                  <a:gd name="T10" fmla="*/ 125 w 523"/>
                  <a:gd name="T11" fmla="*/ 194 h 225"/>
                  <a:gd name="T12" fmla="*/ 105 w 523"/>
                  <a:gd name="T13" fmla="*/ 213 h 225"/>
                  <a:gd name="T14" fmla="*/ 83 w 523"/>
                  <a:gd name="T15" fmla="*/ 197 h 225"/>
                  <a:gd name="T16" fmla="*/ 77 w 523"/>
                  <a:gd name="T17" fmla="*/ 197 h 225"/>
                  <a:gd name="T18" fmla="*/ 60 w 523"/>
                  <a:gd name="T19" fmla="*/ 194 h 225"/>
                  <a:gd name="T20" fmla="*/ 37 w 523"/>
                  <a:gd name="T21" fmla="*/ 197 h 225"/>
                  <a:gd name="T22" fmla="*/ 56 w 523"/>
                  <a:gd name="T23" fmla="*/ 187 h 225"/>
                  <a:gd name="T24" fmla="*/ 35 w 523"/>
                  <a:gd name="T25" fmla="*/ 184 h 225"/>
                  <a:gd name="T26" fmla="*/ 32 w 523"/>
                  <a:gd name="T27" fmla="*/ 170 h 225"/>
                  <a:gd name="T28" fmla="*/ 29 w 523"/>
                  <a:gd name="T29" fmla="*/ 164 h 225"/>
                  <a:gd name="T30" fmla="*/ 25 w 523"/>
                  <a:gd name="T31" fmla="*/ 146 h 225"/>
                  <a:gd name="T32" fmla="*/ 5 w 523"/>
                  <a:gd name="T33" fmla="*/ 139 h 225"/>
                  <a:gd name="T34" fmla="*/ 9 w 523"/>
                  <a:gd name="T35" fmla="*/ 125 h 225"/>
                  <a:gd name="T36" fmla="*/ 28 w 523"/>
                  <a:gd name="T37" fmla="*/ 134 h 225"/>
                  <a:gd name="T38" fmla="*/ 23 w 523"/>
                  <a:gd name="T39" fmla="*/ 119 h 225"/>
                  <a:gd name="T40" fmla="*/ 17 w 523"/>
                  <a:gd name="T41" fmla="*/ 100 h 225"/>
                  <a:gd name="T42" fmla="*/ 0 w 523"/>
                  <a:gd name="T43" fmla="*/ 92 h 225"/>
                  <a:gd name="T44" fmla="*/ 14 w 523"/>
                  <a:gd name="T45" fmla="*/ 67 h 225"/>
                  <a:gd name="T46" fmla="*/ 40 w 523"/>
                  <a:gd name="T47" fmla="*/ 65 h 225"/>
                  <a:gd name="T48" fmla="*/ 52 w 523"/>
                  <a:gd name="T49" fmla="*/ 63 h 225"/>
                  <a:gd name="T50" fmla="*/ 81 w 523"/>
                  <a:gd name="T51" fmla="*/ 58 h 225"/>
                  <a:gd name="T52" fmla="*/ 104 w 523"/>
                  <a:gd name="T53" fmla="*/ 49 h 225"/>
                  <a:gd name="T54" fmla="*/ 86 w 523"/>
                  <a:gd name="T55" fmla="*/ 46 h 225"/>
                  <a:gd name="T56" fmla="*/ 87 w 523"/>
                  <a:gd name="T57" fmla="*/ 33 h 225"/>
                  <a:gd name="T58" fmla="*/ 127 w 523"/>
                  <a:gd name="T59" fmla="*/ 38 h 225"/>
                  <a:gd name="T60" fmla="*/ 157 w 523"/>
                  <a:gd name="T61" fmla="*/ 26 h 225"/>
                  <a:gd name="T62" fmla="*/ 195 w 523"/>
                  <a:gd name="T63" fmla="*/ 4 h 225"/>
                  <a:gd name="T64" fmla="*/ 248 w 523"/>
                  <a:gd name="T65" fmla="*/ 1 h 225"/>
                  <a:gd name="T66" fmla="*/ 266 w 523"/>
                  <a:gd name="T67" fmla="*/ 15 h 225"/>
                  <a:gd name="T68" fmla="*/ 301 w 523"/>
                  <a:gd name="T69" fmla="*/ 31 h 225"/>
                  <a:gd name="T70" fmla="*/ 346 w 523"/>
                  <a:gd name="T71" fmla="*/ 42 h 225"/>
                  <a:gd name="T72" fmla="*/ 419 w 523"/>
                  <a:gd name="T73" fmla="*/ 26 h 225"/>
                  <a:gd name="T74" fmla="*/ 444 w 523"/>
                  <a:gd name="T75" fmla="*/ 19 h 225"/>
                  <a:gd name="T76" fmla="*/ 466 w 523"/>
                  <a:gd name="T77" fmla="*/ 18 h 225"/>
                  <a:gd name="T78" fmla="*/ 486 w 523"/>
                  <a:gd name="T79" fmla="*/ 38 h 225"/>
                  <a:gd name="T80" fmla="*/ 502 w 523"/>
                  <a:gd name="T81" fmla="*/ 70 h 225"/>
                  <a:gd name="T82" fmla="*/ 513 w 523"/>
                  <a:gd name="T83" fmla="*/ 92 h 225"/>
                  <a:gd name="T84" fmla="*/ 509 w 523"/>
                  <a:gd name="T85" fmla="*/ 126 h 225"/>
                  <a:gd name="T86" fmla="*/ 522 w 523"/>
                  <a:gd name="T87" fmla="*/ 166 h 225"/>
                  <a:gd name="T88" fmla="*/ 497 w 523"/>
                  <a:gd name="T89" fmla="*/ 172 h 225"/>
                  <a:gd name="T90" fmla="*/ 454 w 523"/>
                  <a:gd name="T91" fmla="*/ 177 h 225"/>
                  <a:gd name="T92" fmla="*/ 437 w 523"/>
                  <a:gd name="T93" fmla="*/ 180 h 225"/>
                  <a:gd name="T94" fmla="*/ 396 w 523"/>
                  <a:gd name="T95" fmla="*/ 186 h 225"/>
                  <a:gd name="T96" fmla="*/ 352 w 523"/>
                  <a:gd name="T97" fmla="*/ 193 h 225"/>
                  <a:gd name="T98" fmla="*/ 306 w 523"/>
                  <a:gd name="T99" fmla="*/ 196 h 225"/>
                  <a:gd name="T100" fmla="*/ 303 w 523"/>
                  <a:gd name="T101" fmla="*/ 191 h 225"/>
                  <a:gd name="T102" fmla="*/ 292 w 523"/>
                  <a:gd name="T103" fmla="*/ 198 h 225"/>
                  <a:gd name="T104" fmla="*/ 291 w 523"/>
                  <a:gd name="T105" fmla="*/ 210 h 225"/>
                  <a:gd name="T106" fmla="*/ 281 w 523"/>
                  <a:gd name="T107" fmla="*/ 221 h 225"/>
                  <a:gd name="T108" fmla="*/ 275 w 523"/>
                  <a:gd name="T109" fmla="*/ 21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3" h="225">
                    <a:moveTo>
                      <a:pt x="275" y="217"/>
                    </a:moveTo>
                    <a:cubicBezTo>
                      <a:pt x="273" y="210"/>
                      <a:pt x="273" y="210"/>
                      <a:pt x="273" y="210"/>
                    </a:cubicBezTo>
                    <a:cubicBezTo>
                      <a:pt x="275" y="202"/>
                      <a:pt x="275" y="202"/>
                      <a:pt x="275" y="202"/>
                    </a:cubicBezTo>
                    <a:cubicBezTo>
                      <a:pt x="280" y="198"/>
                      <a:pt x="280" y="198"/>
                      <a:pt x="280" y="198"/>
                    </a:cubicBezTo>
                    <a:cubicBezTo>
                      <a:pt x="282" y="194"/>
                      <a:pt x="282" y="194"/>
                      <a:pt x="282" y="194"/>
                    </a:cubicBezTo>
                    <a:cubicBezTo>
                      <a:pt x="278" y="190"/>
                      <a:pt x="278" y="190"/>
                      <a:pt x="278" y="190"/>
                    </a:cubicBezTo>
                    <a:cubicBezTo>
                      <a:pt x="269" y="193"/>
                      <a:pt x="269" y="193"/>
                      <a:pt x="269" y="193"/>
                    </a:cubicBezTo>
                    <a:cubicBezTo>
                      <a:pt x="268" y="198"/>
                      <a:pt x="268" y="198"/>
                      <a:pt x="268" y="198"/>
                    </a:cubicBezTo>
                    <a:cubicBezTo>
                      <a:pt x="264" y="200"/>
                      <a:pt x="264" y="200"/>
                      <a:pt x="264" y="200"/>
                    </a:cubicBezTo>
                    <a:cubicBezTo>
                      <a:pt x="257" y="199"/>
                      <a:pt x="257" y="199"/>
                      <a:pt x="257" y="199"/>
                    </a:cubicBezTo>
                    <a:cubicBezTo>
                      <a:pt x="252" y="195"/>
                      <a:pt x="252" y="195"/>
                      <a:pt x="252" y="195"/>
                    </a:cubicBezTo>
                    <a:cubicBezTo>
                      <a:pt x="241" y="186"/>
                      <a:pt x="233" y="194"/>
                      <a:pt x="225" y="203"/>
                    </a:cubicBezTo>
                    <a:cubicBezTo>
                      <a:pt x="223" y="207"/>
                      <a:pt x="223" y="207"/>
                      <a:pt x="223" y="207"/>
                    </a:cubicBezTo>
                    <a:cubicBezTo>
                      <a:pt x="218" y="208"/>
                      <a:pt x="218" y="208"/>
                      <a:pt x="218" y="208"/>
                    </a:cubicBezTo>
                    <a:cubicBezTo>
                      <a:pt x="214" y="212"/>
                      <a:pt x="214" y="212"/>
                      <a:pt x="214" y="212"/>
                    </a:cubicBezTo>
                    <a:cubicBezTo>
                      <a:pt x="209" y="214"/>
                      <a:pt x="209" y="214"/>
                      <a:pt x="209" y="214"/>
                    </a:cubicBezTo>
                    <a:cubicBezTo>
                      <a:pt x="203" y="213"/>
                      <a:pt x="203" y="213"/>
                      <a:pt x="203" y="213"/>
                    </a:cubicBezTo>
                    <a:cubicBezTo>
                      <a:pt x="193" y="216"/>
                      <a:pt x="193" y="216"/>
                      <a:pt x="193" y="216"/>
                    </a:cubicBezTo>
                    <a:cubicBezTo>
                      <a:pt x="189" y="218"/>
                      <a:pt x="189" y="218"/>
                      <a:pt x="189" y="218"/>
                    </a:cubicBezTo>
                    <a:cubicBezTo>
                      <a:pt x="179" y="215"/>
                      <a:pt x="179" y="215"/>
                      <a:pt x="179" y="215"/>
                    </a:cubicBezTo>
                    <a:cubicBezTo>
                      <a:pt x="174" y="210"/>
                      <a:pt x="174" y="210"/>
                      <a:pt x="174" y="210"/>
                    </a:cubicBezTo>
                    <a:cubicBezTo>
                      <a:pt x="172" y="206"/>
                      <a:pt x="172" y="206"/>
                      <a:pt x="172" y="206"/>
                    </a:cubicBezTo>
                    <a:cubicBezTo>
                      <a:pt x="169" y="203"/>
                      <a:pt x="169" y="203"/>
                      <a:pt x="169" y="203"/>
                    </a:cubicBezTo>
                    <a:cubicBezTo>
                      <a:pt x="164" y="200"/>
                      <a:pt x="164" y="200"/>
                      <a:pt x="164" y="200"/>
                    </a:cubicBezTo>
                    <a:cubicBezTo>
                      <a:pt x="151" y="194"/>
                      <a:pt x="151" y="194"/>
                      <a:pt x="151" y="194"/>
                    </a:cubicBezTo>
                    <a:cubicBezTo>
                      <a:pt x="145" y="190"/>
                      <a:pt x="145" y="190"/>
                      <a:pt x="145" y="190"/>
                    </a:cubicBezTo>
                    <a:cubicBezTo>
                      <a:pt x="136" y="188"/>
                      <a:pt x="136" y="188"/>
                      <a:pt x="136" y="188"/>
                    </a:cubicBezTo>
                    <a:cubicBezTo>
                      <a:pt x="131" y="189"/>
                      <a:pt x="131" y="189"/>
                      <a:pt x="131" y="189"/>
                    </a:cubicBezTo>
                    <a:cubicBezTo>
                      <a:pt x="127" y="189"/>
                      <a:pt x="127" y="189"/>
                      <a:pt x="127" y="189"/>
                    </a:cubicBezTo>
                    <a:cubicBezTo>
                      <a:pt x="125" y="194"/>
                      <a:pt x="125" y="194"/>
                      <a:pt x="125" y="194"/>
                    </a:cubicBezTo>
                    <a:cubicBezTo>
                      <a:pt x="125" y="200"/>
                      <a:pt x="125" y="200"/>
                      <a:pt x="125" y="200"/>
                    </a:cubicBezTo>
                    <a:cubicBezTo>
                      <a:pt x="123" y="202"/>
                      <a:pt x="123" y="202"/>
                      <a:pt x="123" y="202"/>
                    </a:cubicBezTo>
                    <a:cubicBezTo>
                      <a:pt x="123" y="208"/>
                      <a:pt x="123" y="208"/>
                      <a:pt x="123" y="208"/>
                    </a:cubicBezTo>
                    <a:cubicBezTo>
                      <a:pt x="112" y="210"/>
                      <a:pt x="112" y="210"/>
                      <a:pt x="112" y="210"/>
                    </a:cubicBezTo>
                    <a:cubicBezTo>
                      <a:pt x="105" y="213"/>
                      <a:pt x="105" y="213"/>
                      <a:pt x="105" y="213"/>
                    </a:cubicBezTo>
                    <a:cubicBezTo>
                      <a:pt x="99" y="213"/>
                      <a:pt x="99" y="213"/>
                      <a:pt x="99" y="213"/>
                    </a:cubicBezTo>
                    <a:cubicBezTo>
                      <a:pt x="94" y="212"/>
                      <a:pt x="94" y="212"/>
                      <a:pt x="94" y="212"/>
                    </a:cubicBezTo>
                    <a:cubicBezTo>
                      <a:pt x="90" y="209"/>
                      <a:pt x="90" y="209"/>
                      <a:pt x="90" y="209"/>
                    </a:cubicBezTo>
                    <a:cubicBezTo>
                      <a:pt x="85" y="205"/>
                      <a:pt x="85" y="205"/>
                      <a:pt x="85" y="205"/>
                    </a:cubicBezTo>
                    <a:cubicBezTo>
                      <a:pt x="83" y="197"/>
                      <a:pt x="83" y="197"/>
                      <a:pt x="83" y="197"/>
                    </a:cubicBezTo>
                    <a:cubicBezTo>
                      <a:pt x="83" y="195"/>
                      <a:pt x="83" y="195"/>
                      <a:pt x="83" y="195"/>
                    </a:cubicBezTo>
                    <a:cubicBezTo>
                      <a:pt x="80" y="193"/>
                      <a:pt x="80" y="193"/>
                      <a:pt x="80" y="193"/>
                    </a:cubicBezTo>
                    <a:cubicBezTo>
                      <a:pt x="79" y="195"/>
                      <a:pt x="79" y="195"/>
                      <a:pt x="79" y="195"/>
                    </a:cubicBezTo>
                    <a:cubicBezTo>
                      <a:pt x="79" y="197"/>
                      <a:pt x="79" y="197"/>
                      <a:pt x="79" y="197"/>
                    </a:cubicBezTo>
                    <a:cubicBezTo>
                      <a:pt x="77" y="197"/>
                      <a:pt x="77" y="197"/>
                      <a:pt x="77" y="197"/>
                    </a:cubicBezTo>
                    <a:cubicBezTo>
                      <a:pt x="73" y="195"/>
                      <a:pt x="73" y="195"/>
                      <a:pt x="73" y="195"/>
                    </a:cubicBezTo>
                    <a:cubicBezTo>
                      <a:pt x="70" y="191"/>
                      <a:pt x="70" y="191"/>
                      <a:pt x="70" y="191"/>
                    </a:cubicBezTo>
                    <a:cubicBezTo>
                      <a:pt x="69" y="190"/>
                      <a:pt x="69" y="190"/>
                      <a:pt x="69" y="190"/>
                    </a:cubicBezTo>
                    <a:cubicBezTo>
                      <a:pt x="61" y="191"/>
                      <a:pt x="61" y="191"/>
                      <a:pt x="61" y="191"/>
                    </a:cubicBezTo>
                    <a:cubicBezTo>
                      <a:pt x="60" y="194"/>
                      <a:pt x="60" y="194"/>
                      <a:pt x="60" y="194"/>
                    </a:cubicBezTo>
                    <a:cubicBezTo>
                      <a:pt x="55" y="198"/>
                      <a:pt x="55" y="198"/>
                      <a:pt x="55" y="198"/>
                    </a:cubicBezTo>
                    <a:cubicBezTo>
                      <a:pt x="53" y="198"/>
                      <a:pt x="53" y="198"/>
                      <a:pt x="53" y="198"/>
                    </a:cubicBezTo>
                    <a:cubicBezTo>
                      <a:pt x="55" y="194"/>
                      <a:pt x="55" y="194"/>
                      <a:pt x="55" y="194"/>
                    </a:cubicBezTo>
                    <a:cubicBezTo>
                      <a:pt x="54" y="192"/>
                      <a:pt x="54" y="192"/>
                      <a:pt x="54" y="192"/>
                    </a:cubicBezTo>
                    <a:cubicBezTo>
                      <a:pt x="37" y="197"/>
                      <a:pt x="37" y="197"/>
                      <a:pt x="37" y="197"/>
                    </a:cubicBezTo>
                    <a:cubicBezTo>
                      <a:pt x="40" y="193"/>
                      <a:pt x="40" y="193"/>
                      <a:pt x="40" y="193"/>
                    </a:cubicBezTo>
                    <a:cubicBezTo>
                      <a:pt x="45" y="190"/>
                      <a:pt x="45" y="190"/>
                      <a:pt x="45" y="190"/>
                    </a:cubicBezTo>
                    <a:cubicBezTo>
                      <a:pt x="52" y="190"/>
                      <a:pt x="52" y="190"/>
                      <a:pt x="52" y="190"/>
                    </a:cubicBezTo>
                    <a:cubicBezTo>
                      <a:pt x="55" y="188"/>
                      <a:pt x="55" y="188"/>
                      <a:pt x="55" y="188"/>
                    </a:cubicBezTo>
                    <a:cubicBezTo>
                      <a:pt x="56" y="187"/>
                      <a:pt x="56" y="187"/>
                      <a:pt x="56" y="187"/>
                    </a:cubicBezTo>
                    <a:cubicBezTo>
                      <a:pt x="60" y="185"/>
                      <a:pt x="60" y="185"/>
                      <a:pt x="60" y="185"/>
                    </a:cubicBezTo>
                    <a:cubicBezTo>
                      <a:pt x="62" y="182"/>
                      <a:pt x="62" y="182"/>
                      <a:pt x="62" y="182"/>
                    </a:cubicBezTo>
                    <a:cubicBezTo>
                      <a:pt x="58" y="182"/>
                      <a:pt x="58" y="182"/>
                      <a:pt x="58" y="182"/>
                    </a:cubicBezTo>
                    <a:cubicBezTo>
                      <a:pt x="47" y="184"/>
                      <a:pt x="47" y="184"/>
                      <a:pt x="47" y="184"/>
                    </a:cubicBezTo>
                    <a:cubicBezTo>
                      <a:pt x="35" y="184"/>
                      <a:pt x="35" y="184"/>
                      <a:pt x="35" y="184"/>
                    </a:cubicBezTo>
                    <a:cubicBezTo>
                      <a:pt x="34" y="182"/>
                      <a:pt x="34" y="182"/>
                      <a:pt x="34" y="182"/>
                    </a:cubicBezTo>
                    <a:cubicBezTo>
                      <a:pt x="40" y="176"/>
                      <a:pt x="40" y="176"/>
                      <a:pt x="40" y="176"/>
                    </a:cubicBezTo>
                    <a:cubicBezTo>
                      <a:pt x="36" y="172"/>
                      <a:pt x="36" y="172"/>
                      <a:pt x="36" y="172"/>
                    </a:cubicBezTo>
                    <a:cubicBezTo>
                      <a:pt x="34" y="171"/>
                      <a:pt x="34" y="171"/>
                      <a:pt x="34" y="171"/>
                    </a:cubicBezTo>
                    <a:cubicBezTo>
                      <a:pt x="32" y="170"/>
                      <a:pt x="32" y="170"/>
                      <a:pt x="32" y="170"/>
                    </a:cubicBezTo>
                    <a:cubicBezTo>
                      <a:pt x="32" y="166"/>
                      <a:pt x="32" y="166"/>
                      <a:pt x="32" y="166"/>
                    </a:cubicBezTo>
                    <a:cubicBezTo>
                      <a:pt x="35" y="164"/>
                      <a:pt x="35" y="164"/>
                      <a:pt x="35" y="164"/>
                    </a:cubicBezTo>
                    <a:cubicBezTo>
                      <a:pt x="36" y="162"/>
                      <a:pt x="36" y="162"/>
                      <a:pt x="36" y="162"/>
                    </a:cubicBezTo>
                    <a:cubicBezTo>
                      <a:pt x="33" y="162"/>
                      <a:pt x="33" y="162"/>
                      <a:pt x="33" y="162"/>
                    </a:cubicBezTo>
                    <a:cubicBezTo>
                      <a:pt x="29" y="164"/>
                      <a:pt x="29" y="164"/>
                      <a:pt x="29" y="164"/>
                    </a:cubicBezTo>
                    <a:cubicBezTo>
                      <a:pt x="26" y="160"/>
                      <a:pt x="26" y="160"/>
                      <a:pt x="26" y="160"/>
                    </a:cubicBezTo>
                    <a:cubicBezTo>
                      <a:pt x="30" y="158"/>
                      <a:pt x="30" y="158"/>
                      <a:pt x="30" y="158"/>
                    </a:cubicBezTo>
                    <a:cubicBezTo>
                      <a:pt x="31" y="154"/>
                      <a:pt x="31" y="154"/>
                      <a:pt x="31" y="154"/>
                    </a:cubicBezTo>
                    <a:cubicBezTo>
                      <a:pt x="28" y="149"/>
                      <a:pt x="28" y="149"/>
                      <a:pt x="28" y="149"/>
                    </a:cubicBezTo>
                    <a:cubicBezTo>
                      <a:pt x="25" y="146"/>
                      <a:pt x="25" y="146"/>
                      <a:pt x="25" y="146"/>
                    </a:cubicBezTo>
                    <a:cubicBezTo>
                      <a:pt x="18" y="145"/>
                      <a:pt x="18" y="145"/>
                      <a:pt x="18" y="145"/>
                    </a:cubicBezTo>
                    <a:cubicBezTo>
                      <a:pt x="15" y="142"/>
                      <a:pt x="15" y="142"/>
                      <a:pt x="15" y="142"/>
                    </a:cubicBezTo>
                    <a:cubicBezTo>
                      <a:pt x="10" y="143"/>
                      <a:pt x="10" y="143"/>
                      <a:pt x="10" y="143"/>
                    </a:cubicBezTo>
                    <a:cubicBezTo>
                      <a:pt x="8" y="141"/>
                      <a:pt x="8" y="141"/>
                      <a:pt x="8" y="141"/>
                    </a:cubicBezTo>
                    <a:cubicBezTo>
                      <a:pt x="5" y="139"/>
                      <a:pt x="5" y="139"/>
                      <a:pt x="5" y="139"/>
                    </a:cubicBezTo>
                    <a:cubicBezTo>
                      <a:pt x="5" y="137"/>
                      <a:pt x="5" y="137"/>
                      <a:pt x="5" y="137"/>
                    </a:cubicBezTo>
                    <a:cubicBezTo>
                      <a:pt x="8" y="136"/>
                      <a:pt x="8" y="136"/>
                      <a:pt x="8" y="136"/>
                    </a:cubicBezTo>
                    <a:cubicBezTo>
                      <a:pt x="9" y="131"/>
                      <a:pt x="9" y="131"/>
                      <a:pt x="9" y="131"/>
                    </a:cubicBezTo>
                    <a:cubicBezTo>
                      <a:pt x="8" y="128"/>
                      <a:pt x="8" y="128"/>
                      <a:pt x="8" y="128"/>
                    </a:cubicBezTo>
                    <a:cubicBezTo>
                      <a:pt x="9" y="125"/>
                      <a:pt x="9" y="125"/>
                      <a:pt x="9" y="125"/>
                    </a:cubicBezTo>
                    <a:cubicBezTo>
                      <a:pt x="11" y="126"/>
                      <a:pt x="11" y="126"/>
                      <a:pt x="11" y="126"/>
                    </a:cubicBezTo>
                    <a:cubicBezTo>
                      <a:pt x="14" y="134"/>
                      <a:pt x="14" y="134"/>
                      <a:pt x="14" y="134"/>
                    </a:cubicBezTo>
                    <a:cubicBezTo>
                      <a:pt x="17" y="135"/>
                      <a:pt x="17" y="135"/>
                      <a:pt x="17" y="135"/>
                    </a:cubicBezTo>
                    <a:cubicBezTo>
                      <a:pt x="21" y="134"/>
                      <a:pt x="21" y="134"/>
                      <a:pt x="21" y="134"/>
                    </a:cubicBezTo>
                    <a:cubicBezTo>
                      <a:pt x="28" y="134"/>
                      <a:pt x="28" y="134"/>
                      <a:pt x="28" y="134"/>
                    </a:cubicBezTo>
                    <a:cubicBezTo>
                      <a:pt x="26" y="132"/>
                      <a:pt x="26" y="132"/>
                      <a:pt x="26" y="132"/>
                    </a:cubicBezTo>
                    <a:cubicBezTo>
                      <a:pt x="21" y="130"/>
                      <a:pt x="21" y="130"/>
                      <a:pt x="21" y="130"/>
                    </a:cubicBezTo>
                    <a:cubicBezTo>
                      <a:pt x="18" y="126"/>
                      <a:pt x="18" y="126"/>
                      <a:pt x="18" y="126"/>
                    </a:cubicBezTo>
                    <a:cubicBezTo>
                      <a:pt x="19" y="122"/>
                      <a:pt x="19" y="122"/>
                      <a:pt x="19" y="122"/>
                    </a:cubicBezTo>
                    <a:cubicBezTo>
                      <a:pt x="23" y="119"/>
                      <a:pt x="23" y="119"/>
                      <a:pt x="23" y="119"/>
                    </a:cubicBezTo>
                    <a:cubicBezTo>
                      <a:pt x="22" y="116"/>
                      <a:pt x="22" y="116"/>
                      <a:pt x="22" y="116"/>
                    </a:cubicBezTo>
                    <a:cubicBezTo>
                      <a:pt x="19" y="112"/>
                      <a:pt x="19" y="112"/>
                      <a:pt x="19" y="112"/>
                    </a:cubicBezTo>
                    <a:cubicBezTo>
                      <a:pt x="19" y="109"/>
                      <a:pt x="19" y="109"/>
                      <a:pt x="19" y="109"/>
                    </a:cubicBezTo>
                    <a:cubicBezTo>
                      <a:pt x="16" y="105"/>
                      <a:pt x="16" y="105"/>
                      <a:pt x="16" y="105"/>
                    </a:cubicBezTo>
                    <a:cubicBezTo>
                      <a:pt x="17" y="100"/>
                      <a:pt x="17" y="100"/>
                      <a:pt x="17" y="100"/>
                    </a:cubicBezTo>
                    <a:cubicBezTo>
                      <a:pt x="21" y="95"/>
                      <a:pt x="21" y="95"/>
                      <a:pt x="21" y="95"/>
                    </a:cubicBezTo>
                    <a:cubicBezTo>
                      <a:pt x="20" y="93"/>
                      <a:pt x="20" y="93"/>
                      <a:pt x="20" y="93"/>
                    </a:cubicBezTo>
                    <a:cubicBezTo>
                      <a:pt x="12" y="95"/>
                      <a:pt x="12" y="95"/>
                      <a:pt x="12" y="95"/>
                    </a:cubicBezTo>
                    <a:cubicBezTo>
                      <a:pt x="0" y="95"/>
                      <a:pt x="0" y="95"/>
                      <a:pt x="0" y="95"/>
                    </a:cubicBezTo>
                    <a:cubicBezTo>
                      <a:pt x="0" y="92"/>
                      <a:pt x="0" y="92"/>
                      <a:pt x="0" y="92"/>
                    </a:cubicBezTo>
                    <a:cubicBezTo>
                      <a:pt x="1" y="82"/>
                      <a:pt x="1" y="82"/>
                      <a:pt x="1" y="82"/>
                    </a:cubicBezTo>
                    <a:cubicBezTo>
                      <a:pt x="4" y="77"/>
                      <a:pt x="4" y="77"/>
                      <a:pt x="4" y="77"/>
                    </a:cubicBezTo>
                    <a:cubicBezTo>
                      <a:pt x="6" y="76"/>
                      <a:pt x="6" y="76"/>
                      <a:pt x="6" y="76"/>
                    </a:cubicBezTo>
                    <a:cubicBezTo>
                      <a:pt x="10" y="71"/>
                      <a:pt x="10" y="71"/>
                      <a:pt x="10" y="71"/>
                    </a:cubicBezTo>
                    <a:cubicBezTo>
                      <a:pt x="14" y="67"/>
                      <a:pt x="14" y="67"/>
                      <a:pt x="14" y="67"/>
                    </a:cubicBezTo>
                    <a:cubicBezTo>
                      <a:pt x="18" y="63"/>
                      <a:pt x="18" y="63"/>
                      <a:pt x="18" y="63"/>
                    </a:cubicBezTo>
                    <a:cubicBezTo>
                      <a:pt x="24" y="63"/>
                      <a:pt x="24" y="63"/>
                      <a:pt x="24" y="63"/>
                    </a:cubicBezTo>
                    <a:cubicBezTo>
                      <a:pt x="32" y="60"/>
                      <a:pt x="32" y="60"/>
                      <a:pt x="32" y="60"/>
                    </a:cubicBezTo>
                    <a:cubicBezTo>
                      <a:pt x="34" y="63"/>
                      <a:pt x="34" y="63"/>
                      <a:pt x="34" y="63"/>
                    </a:cubicBezTo>
                    <a:cubicBezTo>
                      <a:pt x="40" y="65"/>
                      <a:pt x="40" y="65"/>
                      <a:pt x="40" y="65"/>
                    </a:cubicBezTo>
                    <a:cubicBezTo>
                      <a:pt x="46" y="65"/>
                      <a:pt x="46" y="65"/>
                      <a:pt x="46" y="65"/>
                    </a:cubicBezTo>
                    <a:cubicBezTo>
                      <a:pt x="44" y="57"/>
                      <a:pt x="44" y="57"/>
                      <a:pt x="44" y="57"/>
                    </a:cubicBezTo>
                    <a:cubicBezTo>
                      <a:pt x="49" y="58"/>
                      <a:pt x="49" y="58"/>
                      <a:pt x="49" y="58"/>
                    </a:cubicBezTo>
                    <a:cubicBezTo>
                      <a:pt x="52" y="60"/>
                      <a:pt x="52" y="60"/>
                      <a:pt x="52" y="60"/>
                    </a:cubicBezTo>
                    <a:cubicBezTo>
                      <a:pt x="52" y="63"/>
                      <a:pt x="52" y="63"/>
                      <a:pt x="52" y="63"/>
                    </a:cubicBezTo>
                    <a:cubicBezTo>
                      <a:pt x="55" y="63"/>
                      <a:pt x="55" y="63"/>
                      <a:pt x="55" y="63"/>
                    </a:cubicBezTo>
                    <a:cubicBezTo>
                      <a:pt x="62" y="62"/>
                      <a:pt x="62" y="62"/>
                      <a:pt x="62" y="62"/>
                    </a:cubicBezTo>
                    <a:cubicBezTo>
                      <a:pt x="76" y="62"/>
                      <a:pt x="76" y="62"/>
                      <a:pt x="76" y="62"/>
                    </a:cubicBezTo>
                    <a:cubicBezTo>
                      <a:pt x="82" y="61"/>
                      <a:pt x="82" y="61"/>
                      <a:pt x="82" y="61"/>
                    </a:cubicBezTo>
                    <a:cubicBezTo>
                      <a:pt x="81" y="58"/>
                      <a:pt x="81" y="58"/>
                      <a:pt x="81" y="58"/>
                    </a:cubicBezTo>
                    <a:cubicBezTo>
                      <a:pt x="77" y="57"/>
                      <a:pt x="77" y="57"/>
                      <a:pt x="77" y="57"/>
                    </a:cubicBezTo>
                    <a:cubicBezTo>
                      <a:pt x="77" y="55"/>
                      <a:pt x="77" y="55"/>
                      <a:pt x="77" y="55"/>
                    </a:cubicBezTo>
                    <a:cubicBezTo>
                      <a:pt x="81" y="53"/>
                      <a:pt x="81" y="53"/>
                      <a:pt x="81" y="53"/>
                    </a:cubicBezTo>
                    <a:cubicBezTo>
                      <a:pt x="104" y="51"/>
                      <a:pt x="104" y="51"/>
                      <a:pt x="104" y="51"/>
                    </a:cubicBezTo>
                    <a:cubicBezTo>
                      <a:pt x="104" y="49"/>
                      <a:pt x="104" y="49"/>
                      <a:pt x="104" y="49"/>
                    </a:cubicBezTo>
                    <a:cubicBezTo>
                      <a:pt x="100" y="48"/>
                      <a:pt x="100" y="48"/>
                      <a:pt x="100" y="48"/>
                    </a:cubicBezTo>
                    <a:cubicBezTo>
                      <a:pt x="97" y="49"/>
                      <a:pt x="97" y="49"/>
                      <a:pt x="97" y="49"/>
                    </a:cubicBezTo>
                    <a:cubicBezTo>
                      <a:pt x="90" y="48"/>
                      <a:pt x="90" y="48"/>
                      <a:pt x="90" y="48"/>
                    </a:cubicBezTo>
                    <a:cubicBezTo>
                      <a:pt x="88" y="46"/>
                      <a:pt x="88" y="46"/>
                      <a:pt x="88" y="46"/>
                    </a:cubicBezTo>
                    <a:cubicBezTo>
                      <a:pt x="86" y="46"/>
                      <a:pt x="86" y="46"/>
                      <a:pt x="86" y="46"/>
                    </a:cubicBezTo>
                    <a:cubicBezTo>
                      <a:pt x="85" y="42"/>
                      <a:pt x="85" y="42"/>
                      <a:pt x="85" y="42"/>
                    </a:cubicBezTo>
                    <a:cubicBezTo>
                      <a:pt x="82" y="40"/>
                      <a:pt x="82" y="40"/>
                      <a:pt x="82" y="40"/>
                    </a:cubicBezTo>
                    <a:cubicBezTo>
                      <a:pt x="83" y="37"/>
                      <a:pt x="83" y="37"/>
                      <a:pt x="83" y="37"/>
                    </a:cubicBezTo>
                    <a:cubicBezTo>
                      <a:pt x="86" y="32"/>
                      <a:pt x="86" y="32"/>
                      <a:pt x="86" y="32"/>
                    </a:cubicBezTo>
                    <a:cubicBezTo>
                      <a:pt x="87" y="33"/>
                      <a:pt x="87" y="33"/>
                      <a:pt x="87" y="33"/>
                    </a:cubicBezTo>
                    <a:cubicBezTo>
                      <a:pt x="92" y="33"/>
                      <a:pt x="92" y="33"/>
                      <a:pt x="92" y="33"/>
                    </a:cubicBezTo>
                    <a:cubicBezTo>
                      <a:pt x="98" y="36"/>
                      <a:pt x="98" y="36"/>
                      <a:pt x="98" y="36"/>
                    </a:cubicBezTo>
                    <a:cubicBezTo>
                      <a:pt x="118" y="35"/>
                      <a:pt x="118" y="35"/>
                      <a:pt x="118" y="35"/>
                    </a:cubicBezTo>
                    <a:cubicBezTo>
                      <a:pt x="123" y="36"/>
                      <a:pt x="123" y="36"/>
                      <a:pt x="123" y="36"/>
                    </a:cubicBezTo>
                    <a:cubicBezTo>
                      <a:pt x="127" y="38"/>
                      <a:pt x="127" y="38"/>
                      <a:pt x="127" y="38"/>
                    </a:cubicBezTo>
                    <a:cubicBezTo>
                      <a:pt x="129" y="38"/>
                      <a:pt x="129" y="38"/>
                      <a:pt x="129" y="38"/>
                    </a:cubicBezTo>
                    <a:cubicBezTo>
                      <a:pt x="140" y="39"/>
                      <a:pt x="140" y="39"/>
                      <a:pt x="140" y="39"/>
                    </a:cubicBezTo>
                    <a:cubicBezTo>
                      <a:pt x="147" y="36"/>
                      <a:pt x="147" y="36"/>
                      <a:pt x="147" y="36"/>
                    </a:cubicBezTo>
                    <a:cubicBezTo>
                      <a:pt x="150" y="29"/>
                      <a:pt x="150" y="29"/>
                      <a:pt x="150" y="29"/>
                    </a:cubicBezTo>
                    <a:cubicBezTo>
                      <a:pt x="157" y="26"/>
                      <a:pt x="157" y="26"/>
                      <a:pt x="157" y="26"/>
                    </a:cubicBezTo>
                    <a:cubicBezTo>
                      <a:pt x="163" y="21"/>
                      <a:pt x="163" y="21"/>
                      <a:pt x="163" y="21"/>
                    </a:cubicBezTo>
                    <a:cubicBezTo>
                      <a:pt x="170" y="18"/>
                      <a:pt x="170" y="18"/>
                      <a:pt x="170" y="18"/>
                    </a:cubicBezTo>
                    <a:cubicBezTo>
                      <a:pt x="175" y="14"/>
                      <a:pt x="175" y="14"/>
                      <a:pt x="175" y="14"/>
                    </a:cubicBezTo>
                    <a:cubicBezTo>
                      <a:pt x="181" y="10"/>
                      <a:pt x="181" y="10"/>
                      <a:pt x="181" y="10"/>
                    </a:cubicBezTo>
                    <a:cubicBezTo>
                      <a:pt x="195" y="4"/>
                      <a:pt x="195" y="4"/>
                      <a:pt x="195" y="4"/>
                    </a:cubicBezTo>
                    <a:cubicBezTo>
                      <a:pt x="203" y="3"/>
                      <a:pt x="203" y="3"/>
                      <a:pt x="203" y="3"/>
                    </a:cubicBezTo>
                    <a:cubicBezTo>
                      <a:pt x="212" y="3"/>
                      <a:pt x="212" y="3"/>
                      <a:pt x="212" y="3"/>
                    </a:cubicBezTo>
                    <a:cubicBezTo>
                      <a:pt x="223" y="4"/>
                      <a:pt x="223" y="4"/>
                      <a:pt x="223" y="4"/>
                    </a:cubicBezTo>
                    <a:cubicBezTo>
                      <a:pt x="242" y="4"/>
                      <a:pt x="242" y="4"/>
                      <a:pt x="242" y="4"/>
                    </a:cubicBezTo>
                    <a:cubicBezTo>
                      <a:pt x="248" y="1"/>
                      <a:pt x="248" y="1"/>
                      <a:pt x="248" y="1"/>
                    </a:cubicBezTo>
                    <a:cubicBezTo>
                      <a:pt x="252" y="0"/>
                      <a:pt x="252" y="0"/>
                      <a:pt x="252" y="0"/>
                    </a:cubicBezTo>
                    <a:cubicBezTo>
                      <a:pt x="255" y="1"/>
                      <a:pt x="255" y="1"/>
                      <a:pt x="255" y="1"/>
                    </a:cubicBezTo>
                    <a:cubicBezTo>
                      <a:pt x="255" y="5"/>
                      <a:pt x="255" y="5"/>
                      <a:pt x="255" y="5"/>
                    </a:cubicBezTo>
                    <a:cubicBezTo>
                      <a:pt x="259" y="11"/>
                      <a:pt x="259" y="11"/>
                      <a:pt x="259" y="11"/>
                    </a:cubicBezTo>
                    <a:cubicBezTo>
                      <a:pt x="266" y="15"/>
                      <a:pt x="266" y="15"/>
                      <a:pt x="266" y="15"/>
                    </a:cubicBezTo>
                    <a:cubicBezTo>
                      <a:pt x="273" y="18"/>
                      <a:pt x="273" y="18"/>
                      <a:pt x="273" y="18"/>
                    </a:cubicBezTo>
                    <a:cubicBezTo>
                      <a:pt x="279" y="14"/>
                      <a:pt x="279" y="14"/>
                      <a:pt x="279" y="14"/>
                    </a:cubicBezTo>
                    <a:cubicBezTo>
                      <a:pt x="282" y="19"/>
                      <a:pt x="282" y="19"/>
                      <a:pt x="282" y="19"/>
                    </a:cubicBezTo>
                    <a:cubicBezTo>
                      <a:pt x="286" y="30"/>
                      <a:pt x="286" y="30"/>
                      <a:pt x="286" y="30"/>
                    </a:cubicBezTo>
                    <a:cubicBezTo>
                      <a:pt x="301" y="31"/>
                      <a:pt x="301" y="31"/>
                      <a:pt x="301" y="31"/>
                    </a:cubicBezTo>
                    <a:cubicBezTo>
                      <a:pt x="318" y="41"/>
                      <a:pt x="318" y="41"/>
                      <a:pt x="318" y="41"/>
                    </a:cubicBezTo>
                    <a:cubicBezTo>
                      <a:pt x="321" y="39"/>
                      <a:pt x="321" y="39"/>
                      <a:pt x="321" y="39"/>
                    </a:cubicBezTo>
                    <a:cubicBezTo>
                      <a:pt x="325" y="38"/>
                      <a:pt x="325" y="38"/>
                      <a:pt x="325" y="38"/>
                    </a:cubicBezTo>
                    <a:cubicBezTo>
                      <a:pt x="335" y="43"/>
                      <a:pt x="335" y="43"/>
                      <a:pt x="335" y="43"/>
                    </a:cubicBezTo>
                    <a:cubicBezTo>
                      <a:pt x="346" y="42"/>
                      <a:pt x="346" y="42"/>
                      <a:pt x="346" y="42"/>
                    </a:cubicBezTo>
                    <a:cubicBezTo>
                      <a:pt x="354" y="39"/>
                      <a:pt x="354" y="39"/>
                      <a:pt x="354" y="39"/>
                    </a:cubicBezTo>
                    <a:cubicBezTo>
                      <a:pt x="370" y="37"/>
                      <a:pt x="370" y="37"/>
                      <a:pt x="370" y="37"/>
                    </a:cubicBezTo>
                    <a:cubicBezTo>
                      <a:pt x="387" y="41"/>
                      <a:pt x="387" y="41"/>
                      <a:pt x="387" y="41"/>
                    </a:cubicBezTo>
                    <a:cubicBezTo>
                      <a:pt x="398" y="40"/>
                      <a:pt x="398" y="40"/>
                      <a:pt x="398" y="40"/>
                    </a:cubicBezTo>
                    <a:cubicBezTo>
                      <a:pt x="419" y="26"/>
                      <a:pt x="419" y="26"/>
                      <a:pt x="419" y="26"/>
                    </a:cubicBezTo>
                    <a:cubicBezTo>
                      <a:pt x="428" y="21"/>
                      <a:pt x="428" y="21"/>
                      <a:pt x="428" y="21"/>
                    </a:cubicBezTo>
                    <a:cubicBezTo>
                      <a:pt x="430" y="18"/>
                      <a:pt x="430" y="18"/>
                      <a:pt x="430" y="18"/>
                    </a:cubicBezTo>
                    <a:cubicBezTo>
                      <a:pt x="433" y="21"/>
                      <a:pt x="433" y="21"/>
                      <a:pt x="433" y="21"/>
                    </a:cubicBezTo>
                    <a:cubicBezTo>
                      <a:pt x="437" y="21"/>
                      <a:pt x="437" y="21"/>
                      <a:pt x="437" y="21"/>
                    </a:cubicBezTo>
                    <a:cubicBezTo>
                      <a:pt x="444" y="19"/>
                      <a:pt x="444" y="19"/>
                      <a:pt x="444" y="19"/>
                    </a:cubicBezTo>
                    <a:cubicBezTo>
                      <a:pt x="453" y="22"/>
                      <a:pt x="453" y="22"/>
                      <a:pt x="453" y="22"/>
                    </a:cubicBezTo>
                    <a:cubicBezTo>
                      <a:pt x="457" y="22"/>
                      <a:pt x="457" y="22"/>
                      <a:pt x="457" y="22"/>
                    </a:cubicBezTo>
                    <a:cubicBezTo>
                      <a:pt x="459" y="18"/>
                      <a:pt x="459" y="18"/>
                      <a:pt x="459" y="18"/>
                    </a:cubicBezTo>
                    <a:cubicBezTo>
                      <a:pt x="461" y="17"/>
                      <a:pt x="461" y="17"/>
                      <a:pt x="461" y="17"/>
                    </a:cubicBezTo>
                    <a:cubicBezTo>
                      <a:pt x="466" y="18"/>
                      <a:pt x="466" y="18"/>
                      <a:pt x="466" y="18"/>
                    </a:cubicBezTo>
                    <a:cubicBezTo>
                      <a:pt x="470" y="22"/>
                      <a:pt x="470" y="22"/>
                      <a:pt x="470" y="22"/>
                    </a:cubicBezTo>
                    <a:cubicBezTo>
                      <a:pt x="476" y="30"/>
                      <a:pt x="476" y="30"/>
                      <a:pt x="476" y="30"/>
                    </a:cubicBezTo>
                    <a:cubicBezTo>
                      <a:pt x="478" y="30"/>
                      <a:pt x="478" y="30"/>
                      <a:pt x="478" y="30"/>
                    </a:cubicBezTo>
                    <a:cubicBezTo>
                      <a:pt x="483" y="35"/>
                      <a:pt x="483" y="35"/>
                      <a:pt x="483" y="35"/>
                    </a:cubicBezTo>
                    <a:cubicBezTo>
                      <a:pt x="486" y="38"/>
                      <a:pt x="486" y="38"/>
                      <a:pt x="486" y="38"/>
                    </a:cubicBezTo>
                    <a:cubicBezTo>
                      <a:pt x="490" y="45"/>
                      <a:pt x="490" y="45"/>
                      <a:pt x="490" y="45"/>
                    </a:cubicBezTo>
                    <a:cubicBezTo>
                      <a:pt x="490" y="56"/>
                      <a:pt x="490" y="56"/>
                      <a:pt x="490" y="56"/>
                    </a:cubicBezTo>
                    <a:cubicBezTo>
                      <a:pt x="492" y="63"/>
                      <a:pt x="492" y="63"/>
                      <a:pt x="492" y="63"/>
                    </a:cubicBezTo>
                    <a:cubicBezTo>
                      <a:pt x="496" y="68"/>
                      <a:pt x="496" y="68"/>
                      <a:pt x="496" y="68"/>
                    </a:cubicBezTo>
                    <a:cubicBezTo>
                      <a:pt x="502" y="70"/>
                      <a:pt x="502" y="70"/>
                      <a:pt x="502" y="70"/>
                    </a:cubicBezTo>
                    <a:cubicBezTo>
                      <a:pt x="506" y="73"/>
                      <a:pt x="506" y="73"/>
                      <a:pt x="506" y="73"/>
                    </a:cubicBezTo>
                    <a:cubicBezTo>
                      <a:pt x="511" y="78"/>
                      <a:pt x="511" y="78"/>
                      <a:pt x="511" y="78"/>
                    </a:cubicBezTo>
                    <a:cubicBezTo>
                      <a:pt x="515" y="80"/>
                      <a:pt x="515" y="80"/>
                      <a:pt x="515" y="80"/>
                    </a:cubicBezTo>
                    <a:cubicBezTo>
                      <a:pt x="517" y="82"/>
                      <a:pt x="517" y="82"/>
                      <a:pt x="517" y="82"/>
                    </a:cubicBezTo>
                    <a:cubicBezTo>
                      <a:pt x="513" y="92"/>
                      <a:pt x="513" y="92"/>
                      <a:pt x="513" y="92"/>
                    </a:cubicBezTo>
                    <a:cubicBezTo>
                      <a:pt x="512" y="95"/>
                      <a:pt x="512" y="95"/>
                      <a:pt x="512" y="95"/>
                    </a:cubicBezTo>
                    <a:cubicBezTo>
                      <a:pt x="504" y="99"/>
                      <a:pt x="504" y="99"/>
                      <a:pt x="504" y="99"/>
                    </a:cubicBezTo>
                    <a:cubicBezTo>
                      <a:pt x="505" y="104"/>
                      <a:pt x="505" y="104"/>
                      <a:pt x="505" y="104"/>
                    </a:cubicBezTo>
                    <a:cubicBezTo>
                      <a:pt x="509" y="112"/>
                      <a:pt x="509" y="112"/>
                      <a:pt x="509" y="112"/>
                    </a:cubicBezTo>
                    <a:cubicBezTo>
                      <a:pt x="509" y="126"/>
                      <a:pt x="509" y="126"/>
                      <a:pt x="509" y="126"/>
                    </a:cubicBezTo>
                    <a:cubicBezTo>
                      <a:pt x="509" y="135"/>
                      <a:pt x="509" y="135"/>
                      <a:pt x="509" y="135"/>
                    </a:cubicBezTo>
                    <a:cubicBezTo>
                      <a:pt x="511" y="143"/>
                      <a:pt x="511" y="143"/>
                      <a:pt x="511" y="143"/>
                    </a:cubicBezTo>
                    <a:cubicBezTo>
                      <a:pt x="509" y="153"/>
                      <a:pt x="509" y="153"/>
                      <a:pt x="509" y="153"/>
                    </a:cubicBezTo>
                    <a:cubicBezTo>
                      <a:pt x="516" y="157"/>
                      <a:pt x="516" y="157"/>
                      <a:pt x="516" y="157"/>
                    </a:cubicBezTo>
                    <a:cubicBezTo>
                      <a:pt x="522" y="166"/>
                      <a:pt x="522" y="166"/>
                      <a:pt x="522" y="166"/>
                    </a:cubicBezTo>
                    <a:cubicBezTo>
                      <a:pt x="523" y="174"/>
                      <a:pt x="523" y="174"/>
                      <a:pt x="523" y="174"/>
                    </a:cubicBezTo>
                    <a:cubicBezTo>
                      <a:pt x="519" y="178"/>
                      <a:pt x="519" y="178"/>
                      <a:pt x="519" y="178"/>
                    </a:cubicBezTo>
                    <a:cubicBezTo>
                      <a:pt x="511" y="177"/>
                      <a:pt x="511" y="177"/>
                      <a:pt x="511" y="177"/>
                    </a:cubicBezTo>
                    <a:cubicBezTo>
                      <a:pt x="506" y="171"/>
                      <a:pt x="506" y="171"/>
                      <a:pt x="506" y="171"/>
                    </a:cubicBezTo>
                    <a:cubicBezTo>
                      <a:pt x="497" y="172"/>
                      <a:pt x="497" y="172"/>
                      <a:pt x="497" y="172"/>
                    </a:cubicBezTo>
                    <a:cubicBezTo>
                      <a:pt x="482" y="171"/>
                      <a:pt x="482" y="171"/>
                      <a:pt x="482" y="171"/>
                    </a:cubicBezTo>
                    <a:cubicBezTo>
                      <a:pt x="471" y="167"/>
                      <a:pt x="471" y="167"/>
                      <a:pt x="471" y="167"/>
                    </a:cubicBezTo>
                    <a:cubicBezTo>
                      <a:pt x="459" y="178"/>
                      <a:pt x="459" y="178"/>
                      <a:pt x="459" y="178"/>
                    </a:cubicBezTo>
                    <a:cubicBezTo>
                      <a:pt x="454" y="178"/>
                      <a:pt x="454" y="178"/>
                      <a:pt x="454" y="178"/>
                    </a:cubicBezTo>
                    <a:cubicBezTo>
                      <a:pt x="454" y="177"/>
                      <a:pt x="454" y="177"/>
                      <a:pt x="454" y="177"/>
                    </a:cubicBezTo>
                    <a:cubicBezTo>
                      <a:pt x="454" y="175"/>
                      <a:pt x="454" y="175"/>
                      <a:pt x="454" y="175"/>
                    </a:cubicBezTo>
                    <a:cubicBezTo>
                      <a:pt x="452" y="174"/>
                      <a:pt x="452" y="174"/>
                      <a:pt x="452" y="174"/>
                    </a:cubicBezTo>
                    <a:cubicBezTo>
                      <a:pt x="450" y="172"/>
                      <a:pt x="450" y="172"/>
                      <a:pt x="450" y="172"/>
                    </a:cubicBezTo>
                    <a:cubicBezTo>
                      <a:pt x="446" y="176"/>
                      <a:pt x="446" y="176"/>
                      <a:pt x="446" y="176"/>
                    </a:cubicBezTo>
                    <a:cubicBezTo>
                      <a:pt x="437" y="180"/>
                      <a:pt x="437" y="180"/>
                      <a:pt x="437" y="180"/>
                    </a:cubicBezTo>
                    <a:cubicBezTo>
                      <a:pt x="419" y="181"/>
                      <a:pt x="419" y="181"/>
                      <a:pt x="419" y="181"/>
                    </a:cubicBezTo>
                    <a:cubicBezTo>
                      <a:pt x="414" y="179"/>
                      <a:pt x="414" y="179"/>
                      <a:pt x="414" y="179"/>
                    </a:cubicBezTo>
                    <a:cubicBezTo>
                      <a:pt x="410" y="179"/>
                      <a:pt x="410" y="179"/>
                      <a:pt x="410" y="179"/>
                    </a:cubicBezTo>
                    <a:cubicBezTo>
                      <a:pt x="401" y="182"/>
                      <a:pt x="401" y="182"/>
                      <a:pt x="401" y="182"/>
                    </a:cubicBezTo>
                    <a:cubicBezTo>
                      <a:pt x="396" y="186"/>
                      <a:pt x="396" y="186"/>
                      <a:pt x="396" y="186"/>
                    </a:cubicBezTo>
                    <a:cubicBezTo>
                      <a:pt x="392" y="188"/>
                      <a:pt x="392" y="188"/>
                      <a:pt x="392" y="188"/>
                    </a:cubicBezTo>
                    <a:cubicBezTo>
                      <a:pt x="386" y="190"/>
                      <a:pt x="386" y="190"/>
                      <a:pt x="386" y="190"/>
                    </a:cubicBezTo>
                    <a:cubicBezTo>
                      <a:pt x="383" y="191"/>
                      <a:pt x="383" y="191"/>
                      <a:pt x="383" y="191"/>
                    </a:cubicBezTo>
                    <a:cubicBezTo>
                      <a:pt x="366" y="195"/>
                      <a:pt x="366" y="195"/>
                      <a:pt x="366" y="195"/>
                    </a:cubicBezTo>
                    <a:cubicBezTo>
                      <a:pt x="352" y="193"/>
                      <a:pt x="352" y="193"/>
                      <a:pt x="352" y="193"/>
                    </a:cubicBezTo>
                    <a:cubicBezTo>
                      <a:pt x="346" y="188"/>
                      <a:pt x="346" y="188"/>
                      <a:pt x="346" y="188"/>
                    </a:cubicBezTo>
                    <a:cubicBezTo>
                      <a:pt x="333" y="183"/>
                      <a:pt x="336" y="192"/>
                      <a:pt x="320" y="194"/>
                    </a:cubicBezTo>
                    <a:cubicBezTo>
                      <a:pt x="318" y="196"/>
                      <a:pt x="318" y="196"/>
                      <a:pt x="318" y="196"/>
                    </a:cubicBezTo>
                    <a:cubicBezTo>
                      <a:pt x="310" y="195"/>
                      <a:pt x="310" y="195"/>
                      <a:pt x="310" y="195"/>
                    </a:cubicBezTo>
                    <a:cubicBezTo>
                      <a:pt x="306" y="196"/>
                      <a:pt x="306" y="196"/>
                      <a:pt x="306" y="196"/>
                    </a:cubicBezTo>
                    <a:cubicBezTo>
                      <a:pt x="305" y="195"/>
                      <a:pt x="305" y="195"/>
                      <a:pt x="305" y="195"/>
                    </a:cubicBezTo>
                    <a:cubicBezTo>
                      <a:pt x="305" y="194"/>
                      <a:pt x="305" y="194"/>
                      <a:pt x="305" y="194"/>
                    </a:cubicBezTo>
                    <a:cubicBezTo>
                      <a:pt x="305" y="193"/>
                      <a:pt x="305" y="193"/>
                      <a:pt x="305" y="193"/>
                    </a:cubicBezTo>
                    <a:cubicBezTo>
                      <a:pt x="305" y="193"/>
                      <a:pt x="305" y="193"/>
                      <a:pt x="305" y="193"/>
                    </a:cubicBezTo>
                    <a:cubicBezTo>
                      <a:pt x="303" y="191"/>
                      <a:pt x="303" y="191"/>
                      <a:pt x="303" y="191"/>
                    </a:cubicBezTo>
                    <a:cubicBezTo>
                      <a:pt x="298" y="191"/>
                      <a:pt x="298" y="191"/>
                      <a:pt x="298" y="191"/>
                    </a:cubicBezTo>
                    <a:cubicBezTo>
                      <a:pt x="295" y="189"/>
                      <a:pt x="295" y="189"/>
                      <a:pt x="295" y="189"/>
                    </a:cubicBezTo>
                    <a:cubicBezTo>
                      <a:pt x="293" y="195"/>
                      <a:pt x="293" y="195"/>
                      <a:pt x="293" y="195"/>
                    </a:cubicBezTo>
                    <a:cubicBezTo>
                      <a:pt x="292" y="195"/>
                      <a:pt x="292" y="195"/>
                      <a:pt x="292" y="195"/>
                    </a:cubicBezTo>
                    <a:cubicBezTo>
                      <a:pt x="292" y="198"/>
                      <a:pt x="292" y="198"/>
                      <a:pt x="292" y="198"/>
                    </a:cubicBezTo>
                    <a:cubicBezTo>
                      <a:pt x="291" y="202"/>
                      <a:pt x="291" y="202"/>
                      <a:pt x="291" y="202"/>
                    </a:cubicBezTo>
                    <a:cubicBezTo>
                      <a:pt x="296" y="208"/>
                      <a:pt x="296" y="208"/>
                      <a:pt x="296" y="208"/>
                    </a:cubicBezTo>
                    <a:cubicBezTo>
                      <a:pt x="296" y="210"/>
                      <a:pt x="296" y="210"/>
                      <a:pt x="296" y="210"/>
                    </a:cubicBezTo>
                    <a:cubicBezTo>
                      <a:pt x="295" y="210"/>
                      <a:pt x="295" y="210"/>
                      <a:pt x="295" y="210"/>
                    </a:cubicBezTo>
                    <a:cubicBezTo>
                      <a:pt x="291" y="210"/>
                      <a:pt x="291" y="210"/>
                      <a:pt x="291" y="210"/>
                    </a:cubicBezTo>
                    <a:cubicBezTo>
                      <a:pt x="286" y="212"/>
                      <a:pt x="286" y="212"/>
                      <a:pt x="286" y="212"/>
                    </a:cubicBezTo>
                    <a:cubicBezTo>
                      <a:pt x="286" y="214"/>
                      <a:pt x="286" y="214"/>
                      <a:pt x="286" y="214"/>
                    </a:cubicBezTo>
                    <a:cubicBezTo>
                      <a:pt x="286" y="218"/>
                      <a:pt x="286" y="218"/>
                      <a:pt x="286" y="218"/>
                    </a:cubicBezTo>
                    <a:cubicBezTo>
                      <a:pt x="283" y="221"/>
                      <a:pt x="283" y="221"/>
                      <a:pt x="283" y="221"/>
                    </a:cubicBezTo>
                    <a:cubicBezTo>
                      <a:pt x="281" y="221"/>
                      <a:pt x="281" y="221"/>
                      <a:pt x="281" y="221"/>
                    </a:cubicBezTo>
                    <a:cubicBezTo>
                      <a:pt x="280" y="225"/>
                      <a:pt x="280" y="225"/>
                      <a:pt x="280" y="225"/>
                    </a:cubicBezTo>
                    <a:cubicBezTo>
                      <a:pt x="277" y="222"/>
                      <a:pt x="277" y="222"/>
                      <a:pt x="277" y="222"/>
                    </a:cubicBezTo>
                    <a:cubicBezTo>
                      <a:pt x="276" y="220"/>
                      <a:pt x="276" y="220"/>
                      <a:pt x="276" y="220"/>
                    </a:cubicBezTo>
                    <a:cubicBezTo>
                      <a:pt x="274" y="220"/>
                      <a:pt x="274" y="220"/>
                      <a:pt x="274" y="220"/>
                    </a:cubicBezTo>
                    <a:cubicBezTo>
                      <a:pt x="275" y="217"/>
                      <a:pt x="275" y="217"/>
                      <a:pt x="275" y="217"/>
                    </a:cubicBez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0" name="Freeform 1393">
                <a:extLst>
                  <a:ext uri="{FF2B5EF4-FFF2-40B4-BE49-F238E27FC236}">
                    <a16:creationId xmlns:a16="http://schemas.microsoft.com/office/drawing/2014/main" id="{0166E3D5-A627-4FB2-AE7D-FDBEEBA3194D}"/>
                  </a:ext>
                </a:extLst>
              </p:cNvPr>
              <p:cNvSpPr>
                <a:spLocks/>
              </p:cNvSpPr>
              <p:nvPr/>
            </p:nvSpPr>
            <p:spPr bwMode="gray">
              <a:xfrm>
                <a:off x="5530372" y="3761884"/>
                <a:ext cx="9531" cy="4765"/>
              </a:xfrm>
              <a:custGeom>
                <a:avLst/>
                <a:gdLst>
                  <a:gd name="T0" fmla="*/ 8 w 8"/>
                  <a:gd name="T1" fmla="*/ 1 h 4"/>
                  <a:gd name="T2" fmla="*/ 8 w 8"/>
                  <a:gd name="T3" fmla="*/ 1 h 4"/>
                  <a:gd name="T4" fmla="*/ 4 w 8"/>
                  <a:gd name="T5" fmla="*/ 0 h 4"/>
                  <a:gd name="T6" fmla="*/ 4 w 8"/>
                  <a:gd name="T7" fmla="*/ 0 h 4"/>
                  <a:gd name="T8" fmla="*/ 3 w 8"/>
                  <a:gd name="T9" fmla="*/ 0 h 4"/>
                  <a:gd name="T10" fmla="*/ 2 w 8"/>
                  <a:gd name="T11" fmla="*/ 0 h 4"/>
                  <a:gd name="T12" fmla="*/ 2 w 8"/>
                  <a:gd name="T13" fmla="*/ 0 h 4"/>
                  <a:gd name="T14" fmla="*/ 1 w 8"/>
                  <a:gd name="T15" fmla="*/ 0 h 4"/>
                  <a:gd name="T16" fmla="*/ 1 w 8"/>
                  <a:gd name="T17" fmla="*/ 1 h 4"/>
                  <a:gd name="T18" fmla="*/ 0 w 8"/>
                  <a:gd name="T19" fmla="*/ 1 h 4"/>
                  <a:gd name="T20" fmla="*/ 0 w 8"/>
                  <a:gd name="T21" fmla="*/ 1 h 4"/>
                  <a:gd name="T22" fmla="*/ 0 w 8"/>
                  <a:gd name="T23" fmla="*/ 2 h 4"/>
                  <a:gd name="T24" fmla="*/ 0 w 8"/>
                  <a:gd name="T25" fmla="*/ 2 h 4"/>
                  <a:gd name="T26" fmla="*/ 0 w 8"/>
                  <a:gd name="T27" fmla="*/ 2 h 4"/>
                  <a:gd name="T28" fmla="*/ 1 w 8"/>
                  <a:gd name="T29" fmla="*/ 2 h 4"/>
                  <a:gd name="T30" fmla="*/ 1 w 8"/>
                  <a:gd name="T31" fmla="*/ 2 h 4"/>
                  <a:gd name="T32" fmla="*/ 1 w 8"/>
                  <a:gd name="T33" fmla="*/ 2 h 4"/>
                  <a:gd name="T34" fmla="*/ 2 w 8"/>
                  <a:gd name="T35" fmla="*/ 2 h 4"/>
                  <a:gd name="T36" fmla="*/ 3 w 8"/>
                  <a:gd name="T37" fmla="*/ 2 h 4"/>
                  <a:gd name="T38" fmla="*/ 3 w 8"/>
                  <a:gd name="T39" fmla="*/ 2 h 4"/>
                  <a:gd name="T40" fmla="*/ 3 w 8"/>
                  <a:gd name="T41" fmla="*/ 3 h 4"/>
                  <a:gd name="T42" fmla="*/ 3 w 8"/>
                  <a:gd name="T43" fmla="*/ 3 h 4"/>
                  <a:gd name="T44" fmla="*/ 3 w 8"/>
                  <a:gd name="T45" fmla="*/ 4 h 4"/>
                  <a:gd name="T46" fmla="*/ 5 w 8"/>
                  <a:gd name="T47" fmla="*/ 4 h 4"/>
                  <a:gd name="T48" fmla="*/ 8 w 8"/>
                  <a:gd name="T49" fmla="*/ 1 h 4"/>
                  <a:gd name="T50" fmla="*/ 8 w 8"/>
                  <a:gd name="T51" fmla="*/ 1 h 4"/>
                  <a:gd name="T52" fmla="*/ 8 w 8"/>
                  <a:gd name="T5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 h="4">
                    <a:moveTo>
                      <a:pt x="8" y="1"/>
                    </a:moveTo>
                    <a:lnTo>
                      <a:pt x="8" y="1"/>
                    </a:lnTo>
                    <a:lnTo>
                      <a:pt x="4" y="0"/>
                    </a:lnTo>
                    <a:lnTo>
                      <a:pt x="4" y="0"/>
                    </a:lnTo>
                    <a:lnTo>
                      <a:pt x="3" y="0"/>
                    </a:lnTo>
                    <a:lnTo>
                      <a:pt x="2" y="0"/>
                    </a:lnTo>
                    <a:lnTo>
                      <a:pt x="2" y="0"/>
                    </a:lnTo>
                    <a:lnTo>
                      <a:pt x="1" y="0"/>
                    </a:lnTo>
                    <a:lnTo>
                      <a:pt x="1" y="1"/>
                    </a:lnTo>
                    <a:lnTo>
                      <a:pt x="0" y="1"/>
                    </a:lnTo>
                    <a:lnTo>
                      <a:pt x="0" y="1"/>
                    </a:lnTo>
                    <a:lnTo>
                      <a:pt x="0" y="2"/>
                    </a:lnTo>
                    <a:lnTo>
                      <a:pt x="0" y="2"/>
                    </a:lnTo>
                    <a:lnTo>
                      <a:pt x="0" y="2"/>
                    </a:lnTo>
                    <a:lnTo>
                      <a:pt x="1" y="2"/>
                    </a:lnTo>
                    <a:lnTo>
                      <a:pt x="1" y="2"/>
                    </a:lnTo>
                    <a:lnTo>
                      <a:pt x="1" y="2"/>
                    </a:lnTo>
                    <a:lnTo>
                      <a:pt x="2" y="2"/>
                    </a:lnTo>
                    <a:lnTo>
                      <a:pt x="3" y="2"/>
                    </a:lnTo>
                    <a:lnTo>
                      <a:pt x="3" y="2"/>
                    </a:lnTo>
                    <a:lnTo>
                      <a:pt x="3" y="3"/>
                    </a:lnTo>
                    <a:lnTo>
                      <a:pt x="3" y="3"/>
                    </a:lnTo>
                    <a:lnTo>
                      <a:pt x="3" y="4"/>
                    </a:lnTo>
                    <a:lnTo>
                      <a:pt x="5" y="4"/>
                    </a:lnTo>
                    <a:lnTo>
                      <a:pt x="8" y="1"/>
                    </a:lnTo>
                    <a:lnTo>
                      <a:pt x="8" y="1"/>
                    </a:lnTo>
                    <a:lnTo>
                      <a:pt x="8"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1" name="Freeform 63">
                <a:extLst>
                  <a:ext uri="{FF2B5EF4-FFF2-40B4-BE49-F238E27FC236}">
                    <a16:creationId xmlns:a16="http://schemas.microsoft.com/office/drawing/2014/main" id="{6AE91D0D-D272-4F75-A930-3A00FBA5C625}"/>
                  </a:ext>
                </a:extLst>
              </p:cNvPr>
              <p:cNvSpPr>
                <a:spLocks/>
              </p:cNvSpPr>
              <p:nvPr/>
            </p:nvSpPr>
            <p:spPr bwMode="gray">
              <a:xfrm>
                <a:off x="5517268" y="3742821"/>
                <a:ext cx="4765" cy="9531"/>
              </a:xfrm>
              <a:custGeom>
                <a:avLst/>
                <a:gdLst>
                  <a:gd name="T0" fmla="*/ 2 w 4"/>
                  <a:gd name="T1" fmla="*/ 8 h 8"/>
                  <a:gd name="T2" fmla="*/ 3 w 4"/>
                  <a:gd name="T3" fmla="*/ 7 h 8"/>
                  <a:gd name="T4" fmla="*/ 4 w 4"/>
                  <a:gd name="T5" fmla="*/ 1 h 8"/>
                  <a:gd name="T6" fmla="*/ 3 w 4"/>
                  <a:gd name="T7" fmla="*/ 0 h 8"/>
                  <a:gd name="T8" fmla="*/ 0 w 4"/>
                  <a:gd name="T9" fmla="*/ 0 h 8"/>
                  <a:gd name="T10" fmla="*/ 0 w 4"/>
                  <a:gd name="T11" fmla="*/ 1 h 8"/>
                  <a:gd name="T12" fmla="*/ 2 w 4"/>
                  <a:gd name="T13" fmla="*/ 4 h 8"/>
                  <a:gd name="T14" fmla="*/ 0 w 4"/>
                  <a:gd name="T15" fmla="*/ 6 h 8"/>
                  <a:gd name="T16" fmla="*/ 0 w 4"/>
                  <a:gd name="T17" fmla="*/ 7 h 8"/>
                  <a:gd name="T18" fmla="*/ 2 w 4"/>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2" y="8"/>
                    </a:moveTo>
                    <a:lnTo>
                      <a:pt x="3" y="7"/>
                    </a:lnTo>
                    <a:lnTo>
                      <a:pt x="4" y="1"/>
                    </a:lnTo>
                    <a:lnTo>
                      <a:pt x="3" y="0"/>
                    </a:lnTo>
                    <a:lnTo>
                      <a:pt x="0" y="0"/>
                    </a:lnTo>
                    <a:lnTo>
                      <a:pt x="0" y="1"/>
                    </a:lnTo>
                    <a:lnTo>
                      <a:pt x="2" y="4"/>
                    </a:lnTo>
                    <a:lnTo>
                      <a:pt x="0" y="6"/>
                    </a:lnTo>
                    <a:lnTo>
                      <a:pt x="0" y="7"/>
                    </a:lnTo>
                    <a:lnTo>
                      <a:pt x="2"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2" name="Freeform 1387">
                <a:extLst>
                  <a:ext uri="{FF2B5EF4-FFF2-40B4-BE49-F238E27FC236}">
                    <a16:creationId xmlns:a16="http://schemas.microsoft.com/office/drawing/2014/main" id="{113CBA69-97F4-4050-BC14-67EEDDDAC75C}"/>
                  </a:ext>
                </a:extLst>
              </p:cNvPr>
              <p:cNvSpPr>
                <a:spLocks/>
              </p:cNvSpPr>
              <p:nvPr/>
            </p:nvSpPr>
            <p:spPr bwMode="gray">
              <a:xfrm>
                <a:off x="5536330" y="3783328"/>
                <a:ext cx="8340" cy="5956"/>
              </a:xfrm>
              <a:custGeom>
                <a:avLst/>
                <a:gdLst>
                  <a:gd name="T0" fmla="*/ 7 w 7"/>
                  <a:gd name="T1" fmla="*/ 1 h 5"/>
                  <a:gd name="T2" fmla="*/ 7 w 7"/>
                  <a:gd name="T3" fmla="*/ 0 h 5"/>
                  <a:gd name="T4" fmla="*/ 7 w 7"/>
                  <a:gd name="T5" fmla="*/ 0 h 5"/>
                  <a:gd name="T6" fmla="*/ 7 w 7"/>
                  <a:gd name="T7" fmla="*/ 0 h 5"/>
                  <a:gd name="T8" fmla="*/ 6 w 7"/>
                  <a:gd name="T9" fmla="*/ 0 h 5"/>
                  <a:gd name="T10" fmla="*/ 4 w 7"/>
                  <a:gd name="T11" fmla="*/ 0 h 5"/>
                  <a:gd name="T12" fmla="*/ 4 w 7"/>
                  <a:gd name="T13" fmla="*/ 0 h 5"/>
                  <a:gd name="T14" fmla="*/ 4 w 7"/>
                  <a:gd name="T15" fmla="*/ 0 h 5"/>
                  <a:gd name="T16" fmla="*/ 3 w 7"/>
                  <a:gd name="T17" fmla="*/ 1 h 5"/>
                  <a:gd name="T18" fmla="*/ 0 w 7"/>
                  <a:gd name="T19" fmla="*/ 3 h 5"/>
                  <a:gd name="T20" fmla="*/ 0 w 7"/>
                  <a:gd name="T21" fmla="*/ 3 h 5"/>
                  <a:gd name="T22" fmla="*/ 0 w 7"/>
                  <a:gd name="T23" fmla="*/ 4 h 5"/>
                  <a:gd name="T24" fmla="*/ 1 w 7"/>
                  <a:gd name="T25" fmla="*/ 4 h 5"/>
                  <a:gd name="T26" fmla="*/ 1 w 7"/>
                  <a:gd name="T27" fmla="*/ 5 h 5"/>
                  <a:gd name="T28" fmla="*/ 1 w 7"/>
                  <a:gd name="T29" fmla="*/ 5 h 5"/>
                  <a:gd name="T30" fmla="*/ 1 w 7"/>
                  <a:gd name="T31" fmla="*/ 3 h 5"/>
                  <a:gd name="T32" fmla="*/ 1 w 7"/>
                  <a:gd name="T33" fmla="*/ 3 h 5"/>
                  <a:gd name="T34" fmla="*/ 2 w 7"/>
                  <a:gd name="T35" fmla="*/ 3 h 5"/>
                  <a:gd name="T36" fmla="*/ 5 w 7"/>
                  <a:gd name="T37" fmla="*/ 2 h 5"/>
                  <a:gd name="T38" fmla="*/ 7 w 7"/>
                  <a:gd name="T39" fmla="*/ 1 h 5"/>
                  <a:gd name="T40" fmla="*/ 7 w 7"/>
                  <a:gd name="T4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5">
                    <a:moveTo>
                      <a:pt x="7" y="1"/>
                    </a:moveTo>
                    <a:lnTo>
                      <a:pt x="7" y="0"/>
                    </a:lnTo>
                    <a:lnTo>
                      <a:pt x="7" y="0"/>
                    </a:lnTo>
                    <a:lnTo>
                      <a:pt x="7" y="0"/>
                    </a:lnTo>
                    <a:lnTo>
                      <a:pt x="6" y="0"/>
                    </a:lnTo>
                    <a:lnTo>
                      <a:pt x="4" y="0"/>
                    </a:lnTo>
                    <a:lnTo>
                      <a:pt x="4" y="0"/>
                    </a:lnTo>
                    <a:lnTo>
                      <a:pt x="4" y="0"/>
                    </a:lnTo>
                    <a:lnTo>
                      <a:pt x="3" y="1"/>
                    </a:lnTo>
                    <a:lnTo>
                      <a:pt x="0" y="3"/>
                    </a:lnTo>
                    <a:lnTo>
                      <a:pt x="0" y="3"/>
                    </a:lnTo>
                    <a:lnTo>
                      <a:pt x="0" y="4"/>
                    </a:lnTo>
                    <a:lnTo>
                      <a:pt x="1" y="4"/>
                    </a:lnTo>
                    <a:lnTo>
                      <a:pt x="1" y="5"/>
                    </a:lnTo>
                    <a:lnTo>
                      <a:pt x="1" y="5"/>
                    </a:lnTo>
                    <a:lnTo>
                      <a:pt x="1" y="3"/>
                    </a:lnTo>
                    <a:lnTo>
                      <a:pt x="1" y="3"/>
                    </a:lnTo>
                    <a:lnTo>
                      <a:pt x="2" y="3"/>
                    </a:lnTo>
                    <a:lnTo>
                      <a:pt x="5" y="2"/>
                    </a:lnTo>
                    <a:lnTo>
                      <a:pt x="7" y="1"/>
                    </a:lnTo>
                    <a:lnTo>
                      <a:pt x="7"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43" name="Freeform 1392">
                <a:extLst>
                  <a:ext uri="{FF2B5EF4-FFF2-40B4-BE49-F238E27FC236}">
                    <a16:creationId xmlns:a16="http://schemas.microsoft.com/office/drawing/2014/main" id="{F2234AF6-BDA2-4C22-88BB-13CE3AD0C5E8}"/>
                  </a:ext>
                </a:extLst>
              </p:cNvPr>
              <p:cNvSpPr>
                <a:spLocks/>
              </p:cNvSpPr>
              <p:nvPr/>
            </p:nvSpPr>
            <p:spPr bwMode="gray">
              <a:xfrm>
                <a:off x="5519650" y="3764266"/>
                <a:ext cx="7149" cy="4765"/>
              </a:xfrm>
              <a:custGeom>
                <a:avLst/>
                <a:gdLst>
                  <a:gd name="T0" fmla="*/ 6 w 6"/>
                  <a:gd name="T1" fmla="*/ 0 h 4"/>
                  <a:gd name="T2" fmla="*/ 6 w 6"/>
                  <a:gd name="T3" fmla="*/ 0 h 4"/>
                  <a:gd name="T4" fmla="*/ 5 w 6"/>
                  <a:gd name="T5" fmla="*/ 0 h 4"/>
                  <a:gd name="T6" fmla="*/ 5 w 6"/>
                  <a:gd name="T7" fmla="*/ 0 h 4"/>
                  <a:gd name="T8" fmla="*/ 1 w 6"/>
                  <a:gd name="T9" fmla="*/ 2 h 4"/>
                  <a:gd name="T10" fmla="*/ 1 w 6"/>
                  <a:gd name="T11" fmla="*/ 2 h 4"/>
                  <a:gd name="T12" fmla="*/ 1 w 6"/>
                  <a:gd name="T13" fmla="*/ 2 h 4"/>
                  <a:gd name="T14" fmla="*/ 0 w 6"/>
                  <a:gd name="T15" fmla="*/ 3 h 4"/>
                  <a:gd name="T16" fmla="*/ 0 w 6"/>
                  <a:gd name="T17" fmla="*/ 4 h 4"/>
                  <a:gd name="T18" fmla="*/ 0 w 6"/>
                  <a:gd name="T19" fmla="*/ 4 h 4"/>
                  <a:gd name="T20" fmla="*/ 1 w 6"/>
                  <a:gd name="T21" fmla="*/ 4 h 4"/>
                  <a:gd name="T22" fmla="*/ 3 w 6"/>
                  <a:gd name="T23" fmla="*/ 3 h 4"/>
                  <a:gd name="T24" fmla="*/ 4 w 6"/>
                  <a:gd name="T25" fmla="*/ 3 h 4"/>
                  <a:gd name="T26" fmla="*/ 5 w 6"/>
                  <a:gd name="T27" fmla="*/ 2 h 4"/>
                  <a:gd name="T28" fmla="*/ 5 w 6"/>
                  <a:gd name="T29" fmla="*/ 2 h 4"/>
                  <a:gd name="T30" fmla="*/ 6 w 6"/>
                  <a:gd name="T31" fmla="*/ 1 h 4"/>
                  <a:gd name="T32" fmla="*/ 6 w 6"/>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4">
                    <a:moveTo>
                      <a:pt x="6" y="0"/>
                    </a:moveTo>
                    <a:lnTo>
                      <a:pt x="6" y="0"/>
                    </a:lnTo>
                    <a:lnTo>
                      <a:pt x="5" y="0"/>
                    </a:lnTo>
                    <a:lnTo>
                      <a:pt x="5" y="0"/>
                    </a:lnTo>
                    <a:lnTo>
                      <a:pt x="1" y="2"/>
                    </a:lnTo>
                    <a:lnTo>
                      <a:pt x="1" y="2"/>
                    </a:lnTo>
                    <a:lnTo>
                      <a:pt x="1" y="2"/>
                    </a:lnTo>
                    <a:lnTo>
                      <a:pt x="0" y="3"/>
                    </a:lnTo>
                    <a:lnTo>
                      <a:pt x="0" y="4"/>
                    </a:lnTo>
                    <a:lnTo>
                      <a:pt x="0" y="4"/>
                    </a:lnTo>
                    <a:lnTo>
                      <a:pt x="1" y="4"/>
                    </a:lnTo>
                    <a:lnTo>
                      <a:pt x="3" y="3"/>
                    </a:lnTo>
                    <a:lnTo>
                      <a:pt x="4" y="3"/>
                    </a:lnTo>
                    <a:lnTo>
                      <a:pt x="5" y="2"/>
                    </a:lnTo>
                    <a:lnTo>
                      <a:pt x="5" y="2"/>
                    </a:lnTo>
                    <a:lnTo>
                      <a:pt x="6" y="1"/>
                    </a:lnTo>
                    <a:lnTo>
                      <a:pt x="6"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8" name="Gruppieren 7">
              <a:extLst>
                <a:ext uri="{FF2B5EF4-FFF2-40B4-BE49-F238E27FC236}">
                  <a16:creationId xmlns:a16="http://schemas.microsoft.com/office/drawing/2014/main" id="{FF015D03-6B66-4189-A29A-CC336090FB2E}"/>
                </a:ext>
              </a:extLst>
            </p:cNvPr>
            <p:cNvGrpSpPr/>
            <p:nvPr userDrawn="1"/>
          </p:nvGrpSpPr>
          <p:grpSpPr>
            <a:xfrm>
              <a:off x="8403392" y="2626688"/>
              <a:ext cx="669482" cy="1564856"/>
              <a:chOff x="8403392" y="2626688"/>
              <a:chExt cx="669482" cy="1564856"/>
            </a:xfrm>
            <a:grpFill/>
          </p:grpSpPr>
          <p:sp>
            <p:nvSpPr>
              <p:cNvPr id="1426" name="Freeform 55">
                <a:extLst>
                  <a:ext uri="{FF2B5EF4-FFF2-40B4-BE49-F238E27FC236}">
                    <a16:creationId xmlns:a16="http://schemas.microsoft.com/office/drawing/2014/main" id="{9CD02A53-7641-4959-AB7A-B2AFC4020733}"/>
                  </a:ext>
                </a:extLst>
              </p:cNvPr>
              <p:cNvSpPr>
                <a:spLocks/>
              </p:cNvSpPr>
              <p:nvPr/>
            </p:nvSpPr>
            <p:spPr bwMode="gray">
              <a:xfrm>
                <a:off x="8840008" y="3671002"/>
                <a:ext cx="25873" cy="42031"/>
              </a:xfrm>
              <a:custGeom>
                <a:avLst/>
                <a:gdLst>
                  <a:gd name="T0" fmla="*/ 6 w 8"/>
                  <a:gd name="T1" fmla="*/ 2 h 13"/>
                  <a:gd name="T2" fmla="*/ 4 w 8"/>
                  <a:gd name="T3" fmla="*/ 1 h 13"/>
                  <a:gd name="T4" fmla="*/ 3 w 8"/>
                  <a:gd name="T5" fmla="*/ 0 h 13"/>
                  <a:gd name="T6" fmla="*/ 1 w 8"/>
                  <a:gd name="T7" fmla="*/ 2 h 13"/>
                  <a:gd name="T8" fmla="*/ 3 w 8"/>
                  <a:gd name="T9" fmla="*/ 3 h 13"/>
                  <a:gd name="T10" fmla="*/ 3 w 8"/>
                  <a:gd name="T11" fmla="*/ 5 h 13"/>
                  <a:gd name="T12" fmla="*/ 1 w 8"/>
                  <a:gd name="T13" fmla="*/ 5 h 13"/>
                  <a:gd name="T14" fmla="*/ 0 w 8"/>
                  <a:gd name="T15" fmla="*/ 7 h 13"/>
                  <a:gd name="T16" fmla="*/ 1 w 8"/>
                  <a:gd name="T17" fmla="*/ 10 h 13"/>
                  <a:gd name="T18" fmla="*/ 4 w 8"/>
                  <a:gd name="T19" fmla="*/ 11 h 13"/>
                  <a:gd name="T20" fmla="*/ 7 w 8"/>
                  <a:gd name="T21" fmla="*/ 13 h 13"/>
                  <a:gd name="T22" fmla="*/ 8 w 8"/>
                  <a:gd name="T23" fmla="*/ 12 h 13"/>
                  <a:gd name="T24" fmla="*/ 5 w 8"/>
                  <a:gd name="T25" fmla="*/ 10 h 13"/>
                  <a:gd name="T26" fmla="*/ 5 w 8"/>
                  <a:gd name="T27" fmla="*/ 8 h 13"/>
                  <a:gd name="T28" fmla="*/ 7 w 8"/>
                  <a:gd name="T29" fmla="*/ 7 h 13"/>
                  <a:gd name="T30" fmla="*/ 8 w 8"/>
                  <a:gd name="T31" fmla="*/ 5 h 13"/>
                  <a:gd name="T32" fmla="*/ 8 w 8"/>
                  <a:gd name="T33" fmla="*/ 4 h 13"/>
                  <a:gd name="T34" fmla="*/ 6 w 8"/>
                  <a:gd name="T3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2"/>
                    </a:moveTo>
                    <a:lnTo>
                      <a:pt x="4" y="1"/>
                    </a:lnTo>
                    <a:lnTo>
                      <a:pt x="3" y="0"/>
                    </a:lnTo>
                    <a:lnTo>
                      <a:pt x="1" y="2"/>
                    </a:lnTo>
                    <a:lnTo>
                      <a:pt x="3" y="3"/>
                    </a:lnTo>
                    <a:lnTo>
                      <a:pt x="3" y="5"/>
                    </a:lnTo>
                    <a:lnTo>
                      <a:pt x="1" y="5"/>
                    </a:lnTo>
                    <a:lnTo>
                      <a:pt x="0" y="7"/>
                    </a:lnTo>
                    <a:lnTo>
                      <a:pt x="1" y="10"/>
                    </a:lnTo>
                    <a:lnTo>
                      <a:pt x="4" y="11"/>
                    </a:lnTo>
                    <a:lnTo>
                      <a:pt x="7" y="13"/>
                    </a:lnTo>
                    <a:lnTo>
                      <a:pt x="8" y="12"/>
                    </a:lnTo>
                    <a:lnTo>
                      <a:pt x="5" y="10"/>
                    </a:lnTo>
                    <a:lnTo>
                      <a:pt x="5" y="8"/>
                    </a:lnTo>
                    <a:lnTo>
                      <a:pt x="7" y="7"/>
                    </a:lnTo>
                    <a:lnTo>
                      <a:pt x="8" y="5"/>
                    </a:lnTo>
                    <a:lnTo>
                      <a:pt x="8" y="4"/>
                    </a:lnTo>
                    <a:lnTo>
                      <a:pt x="6"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7" name="Freeform 163">
                <a:extLst>
                  <a:ext uri="{FF2B5EF4-FFF2-40B4-BE49-F238E27FC236}">
                    <a16:creationId xmlns:a16="http://schemas.microsoft.com/office/drawing/2014/main" id="{05FB71D6-CA72-4E5E-BD59-1A93F5F76D5C}"/>
                  </a:ext>
                </a:extLst>
              </p:cNvPr>
              <p:cNvSpPr>
                <a:spLocks/>
              </p:cNvSpPr>
              <p:nvPr/>
            </p:nvSpPr>
            <p:spPr bwMode="gray">
              <a:xfrm>
                <a:off x="8584506" y="4168911"/>
                <a:ext cx="19407" cy="22633"/>
              </a:xfrm>
              <a:custGeom>
                <a:avLst/>
                <a:gdLst>
                  <a:gd name="T0" fmla="*/ 6 w 6"/>
                  <a:gd name="T1" fmla="*/ 7 h 7"/>
                  <a:gd name="T2" fmla="*/ 5 w 6"/>
                  <a:gd name="T3" fmla="*/ 2 h 7"/>
                  <a:gd name="T4" fmla="*/ 3 w 6"/>
                  <a:gd name="T5" fmla="*/ 1 h 7"/>
                  <a:gd name="T6" fmla="*/ 1 w 6"/>
                  <a:gd name="T7" fmla="*/ 0 h 7"/>
                  <a:gd name="T8" fmla="*/ 0 w 6"/>
                  <a:gd name="T9" fmla="*/ 5 h 7"/>
                  <a:gd name="T10" fmla="*/ 1 w 6"/>
                  <a:gd name="T11" fmla="*/ 6 h 7"/>
                  <a:gd name="T12" fmla="*/ 4 w 6"/>
                  <a:gd name="T13" fmla="*/ 7 h 7"/>
                  <a:gd name="T14" fmla="*/ 6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6" y="7"/>
                    </a:moveTo>
                    <a:lnTo>
                      <a:pt x="5" y="2"/>
                    </a:lnTo>
                    <a:lnTo>
                      <a:pt x="3" y="1"/>
                    </a:lnTo>
                    <a:lnTo>
                      <a:pt x="1" y="0"/>
                    </a:lnTo>
                    <a:lnTo>
                      <a:pt x="0" y="5"/>
                    </a:lnTo>
                    <a:lnTo>
                      <a:pt x="1" y="6"/>
                    </a:lnTo>
                    <a:lnTo>
                      <a:pt x="4" y="7"/>
                    </a:lnTo>
                    <a:lnTo>
                      <a:pt x="6"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8" name="Freeform 239">
                <a:extLst>
                  <a:ext uri="{FF2B5EF4-FFF2-40B4-BE49-F238E27FC236}">
                    <a16:creationId xmlns:a16="http://schemas.microsoft.com/office/drawing/2014/main" id="{D71D90A3-915B-4E6B-B781-0BD483F9228E}"/>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9" name="Freeform 240">
                <a:extLst>
                  <a:ext uri="{FF2B5EF4-FFF2-40B4-BE49-F238E27FC236}">
                    <a16:creationId xmlns:a16="http://schemas.microsoft.com/office/drawing/2014/main" id="{9C73C394-7BF0-40C3-B3EC-1FD559AD7450}"/>
                  </a:ext>
                </a:extLst>
              </p:cNvPr>
              <p:cNvSpPr>
                <a:spLocks/>
              </p:cNvSpPr>
              <p:nvPr/>
            </p:nvSpPr>
            <p:spPr bwMode="gray">
              <a:xfrm>
                <a:off x="8668596" y="3974921"/>
                <a:ext cx="35576" cy="103463"/>
              </a:xfrm>
              <a:custGeom>
                <a:avLst/>
                <a:gdLst>
                  <a:gd name="T0" fmla="*/ 0 w 11"/>
                  <a:gd name="T1" fmla="*/ 32 h 32"/>
                  <a:gd name="T2" fmla="*/ 2 w 11"/>
                  <a:gd name="T3" fmla="*/ 29 h 32"/>
                  <a:gd name="T4" fmla="*/ 4 w 11"/>
                  <a:gd name="T5" fmla="*/ 26 h 32"/>
                  <a:gd name="T6" fmla="*/ 5 w 11"/>
                  <a:gd name="T7" fmla="*/ 21 h 32"/>
                  <a:gd name="T8" fmla="*/ 8 w 11"/>
                  <a:gd name="T9" fmla="*/ 11 h 32"/>
                  <a:gd name="T10" fmla="*/ 10 w 11"/>
                  <a:gd name="T11" fmla="*/ 2 h 32"/>
                  <a:gd name="T12" fmla="*/ 11 w 11"/>
                  <a:gd name="T13" fmla="*/ 1 h 32"/>
                  <a:gd name="T14" fmla="*/ 11 w 11"/>
                  <a:gd name="T15" fmla="*/ 0 h 32"/>
                  <a:gd name="T16" fmla="*/ 10 w 11"/>
                  <a:gd name="T17" fmla="*/ 1 h 32"/>
                  <a:gd name="T18" fmla="*/ 9 w 11"/>
                  <a:gd name="T19" fmla="*/ 4 h 32"/>
                  <a:gd name="T20" fmla="*/ 6 w 11"/>
                  <a:gd name="T21" fmla="*/ 13 h 32"/>
                  <a:gd name="T22" fmla="*/ 4 w 11"/>
                  <a:gd name="T23" fmla="*/ 15 h 32"/>
                  <a:gd name="T24" fmla="*/ 2 w 11"/>
                  <a:gd name="T25" fmla="*/ 21 h 32"/>
                  <a:gd name="T26" fmla="*/ 1 w 11"/>
                  <a:gd name="T27" fmla="*/ 25 h 32"/>
                  <a:gd name="T28" fmla="*/ 0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0" y="32"/>
                    </a:moveTo>
                    <a:lnTo>
                      <a:pt x="2" y="29"/>
                    </a:lnTo>
                    <a:lnTo>
                      <a:pt x="4" y="26"/>
                    </a:lnTo>
                    <a:lnTo>
                      <a:pt x="5" y="21"/>
                    </a:lnTo>
                    <a:lnTo>
                      <a:pt x="8" y="11"/>
                    </a:lnTo>
                    <a:lnTo>
                      <a:pt x="10" y="2"/>
                    </a:lnTo>
                    <a:lnTo>
                      <a:pt x="11" y="1"/>
                    </a:lnTo>
                    <a:lnTo>
                      <a:pt x="11" y="0"/>
                    </a:lnTo>
                    <a:lnTo>
                      <a:pt x="10" y="1"/>
                    </a:lnTo>
                    <a:lnTo>
                      <a:pt x="9" y="4"/>
                    </a:lnTo>
                    <a:lnTo>
                      <a:pt x="6" y="13"/>
                    </a:lnTo>
                    <a:lnTo>
                      <a:pt x="4" y="15"/>
                    </a:lnTo>
                    <a:lnTo>
                      <a:pt x="2" y="21"/>
                    </a:lnTo>
                    <a:lnTo>
                      <a:pt x="1" y="25"/>
                    </a:lnTo>
                    <a:lnTo>
                      <a:pt x="0" y="3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0" name="Freeform 241">
                <a:extLst>
                  <a:ext uri="{FF2B5EF4-FFF2-40B4-BE49-F238E27FC236}">
                    <a16:creationId xmlns:a16="http://schemas.microsoft.com/office/drawing/2014/main" id="{4732B338-6A3A-4C6D-97C0-92E70FC91242}"/>
                  </a:ext>
                </a:extLst>
              </p:cNvPr>
              <p:cNvSpPr>
                <a:spLocks/>
              </p:cNvSpPr>
              <p:nvPr/>
            </p:nvSpPr>
            <p:spPr bwMode="gray">
              <a:xfrm>
                <a:off x="8759154" y="3919956"/>
                <a:ext cx="45278" cy="93764"/>
              </a:xfrm>
              <a:custGeom>
                <a:avLst/>
                <a:gdLst>
                  <a:gd name="T0" fmla="*/ 0 w 14"/>
                  <a:gd name="T1" fmla="*/ 29 h 29"/>
                  <a:gd name="T2" fmla="*/ 2 w 14"/>
                  <a:gd name="T3" fmla="*/ 28 h 29"/>
                  <a:gd name="T4" fmla="*/ 5 w 14"/>
                  <a:gd name="T5" fmla="*/ 23 h 29"/>
                  <a:gd name="T6" fmla="*/ 9 w 14"/>
                  <a:gd name="T7" fmla="*/ 19 h 29"/>
                  <a:gd name="T8" fmla="*/ 9 w 14"/>
                  <a:gd name="T9" fmla="*/ 18 h 29"/>
                  <a:gd name="T10" fmla="*/ 12 w 14"/>
                  <a:gd name="T11" fmla="*/ 15 h 29"/>
                  <a:gd name="T12" fmla="*/ 12 w 14"/>
                  <a:gd name="T13" fmla="*/ 13 h 29"/>
                  <a:gd name="T14" fmla="*/ 12 w 14"/>
                  <a:gd name="T15" fmla="*/ 6 h 29"/>
                  <a:gd name="T16" fmla="*/ 12 w 14"/>
                  <a:gd name="T17" fmla="*/ 5 h 29"/>
                  <a:gd name="T18" fmla="*/ 14 w 14"/>
                  <a:gd name="T19" fmla="*/ 4 h 29"/>
                  <a:gd name="T20" fmla="*/ 14 w 14"/>
                  <a:gd name="T21" fmla="*/ 1 h 29"/>
                  <a:gd name="T22" fmla="*/ 12 w 14"/>
                  <a:gd name="T23" fmla="*/ 0 h 29"/>
                  <a:gd name="T24" fmla="*/ 11 w 14"/>
                  <a:gd name="T25" fmla="*/ 2 h 29"/>
                  <a:gd name="T26" fmla="*/ 8 w 14"/>
                  <a:gd name="T27" fmla="*/ 1 h 29"/>
                  <a:gd name="T28" fmla="*/ 3 w 14"/>
                  <a:gd name="T29" fmla="*/ 8 h 29"/>
                  <a:gd name="T30" fmla="*/ 1 w 14"/>
                  <a:gd name="T31" fmla="*/ 11 h 29"/>
                  <a:gd name="T32" fmla="*/ 0 w 14"/>
                  <a:gd name="T33" fmla="*/ 14 h 29"/>
                  <a:gd name="T34" fmla="*/ 1 w 14"/>
                  <a:gd name="T35" fmla="*/ 17 h 29"/>
                  <a:gd name="T36" fmla="*/ 0 w 14"/>
                  <a:gd name="T37" fmla="*/ 19 h 29"/>
                  <a:gd name="T38" fmla="*/ 0 w 14"/>
                  <a:gd name="T39" fmla="*/ 21 h 29"/>
                  <a:gd name="T40" fmla="*/ 1 w 14"/>
                  <a:gd name="T41" fmla="*/ 22 h 29"/>
                  <a:gd name="T42" fmla="*/ 1 w 14"/>
                  <a:gd name="T43" fmla="*/ 25 h 29"/>
                  <a:gd name="T44" fmla="*/ 2 w 14"/>
                  <a:gd name="T45" fmla="*/ 25 h 29"/>
                  <a:gd name="T46" fmla="*/ 2 w 14"/>
                  <a:gd name="T47" fmla="*/ 26 h 29"/>
                  <a:gd name="T48" fmla="*/ 0 w 14"/>
                  <a:gd name="T4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9">
                    <a:moveTo>
                      <a:pt x="0" y="29"/>
                    </a:moveTo>
                    <a:lnTo>
                      <a:pt x="2" y="28"/>
                    </a:lnTo>
                    <a:lnTo>
                      <a:pt x="5" y="23"/>
                    </a:lnTo>
                    <a:lnTo>
                      <a:pt x="9" y="19"/>
                    </a:lnTo>
                    <a:lnTo>
                      <a:pt x="9" y="18"/>
                    </a:lnTo>
                    <a:lnTo>
                      <a:pt x="12" y="15"/>
                    </a:lnTo>
                    <a:lnTo>
                      <a:pt x="12" y="13"/>
                    </a:lnTo>
                    <a:lnTo>
                      <a:pt x="12" y="6"/>
                    </a:lnTo>
                    <a:lnTo>
                      <a:pt x="12" y="5"/>
                    </a:lnTo>
                    <a:lnTo>
                      <a:pt x="14" y="4"/>
                    </a:lnTo>
                    <a:lnTo>
                      <a:pt x="14" y="1"/>
                    </a:lnTo>
                    <a:lnTo>
                      <a:pt x="12" y="0"/>
                    </a:lnTo>
                    <a:lnTo>
                      <a:pt x="11" y="2"/>
                    </a:lnTo>
                    <a:lnTo>
                      <a:pt x="8" y="1"/>
                    </a:lnTo>
                    <a:lnTo>
                      <a:pt x="3" y="8"/>
                    </a:lnTo>
                    <a:lnTo>
                      <a:pt x="1" y="11"/>
                    </a:lnTo>
                    <a:lnTo>
                      <a:pt x="0" y="14"/>
                    </a:lnTo>
                    <a:lnTo>
                      <a:pt x="1" y="17"/>
                    </a:lnTo>
                    <a:lnTo>
                      <a:pt x="0" y="19"/>
                    </a:lnTo>
                    <a:lnTo>
                      <a:pt x="0" y="21"/>
                    </a:lnTo>
                    <a:lnTo>
                      <a:pt x="1" y="22"/>
                    </a:lnTo>
                    <a:lnTo>
                      <a:pt x="1" y="25"/>
                    </a:lnTo>
                    <a:lnTo>
                      <a:pt x="2" y="25"/>
                    </a:lnTo>
                    <a:lnTo>
                      <a:pt x="2" y="26"/>
                    </a:lnTo>
                    <a:lnTo>
                      <a:pt x="0" y="29"/>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1" name="Freeform 477">
                <a:extLst>
                  <a:ext uri="{FF2B5EF4-FFF2-40B4-BE49-F238E27FC236}">
                    <a16:creationId xmlns:a16="http://schemas.microsoft.com/office/drawing/2014/main" id="{BE27B48A-6B31-4B3B-8D86-CD6556D66782}"/>
                  </a:ext>
                </a:extLst>
              </p:cNvPr>
              <p:cNvSpPr>
                <a:spLocks/>
              </p:cNvSpPr>
              <p:nvPr/>
            </p:nvSpPr>
            <p:spPr bwMode="gray">
              <a:xfrm>
                <a:off x="8403392" y="2626688"/>
                <a:ext cx="669482" cy="1532521"/>
              </a:xfrm>
              <a:custGeom>
                <a:avLst/>
                <a:gdLst>
                  <a:gd name="T0" fmla="*/ 4 w 207"/>
                  <a:gd name="T1" fmla="*/ 387 h 474"/>
                  <a:gd name="T2" fmla="*/ 7 w 207"/>
                  <a:gd name="T3" fmla="*/ 390 h 474"/>
                  <a:gd name="T4" fmla="*/ 12 w 207"/>
                  <a:gd name="T5" fmla="*/ 403 h 474"/>
                  <a:gd name="T6" fmla="*/ 16 w 207"/>
                  <a:gd name="T7" fmla="*/ 424 h 474"/>
                  <a:gd name="T8" fmla="*/ 26 w 207"/>
                  <a:gd name="T9" fmla="*/ 444 h 474"/>
                  <a:gd name="T10" fmla="*/ 26 w 207"/>
                  <a:gd name="T11" fmla="*/ 460 h 474"/>
                  <a:gd name="T12" fmla="*/ 30 w 207"/>
                  <a:gd name="T13" fmla="*/ 473 h 474"/>
                  <a:gd name="T14" fmla="*/ 49 w 207"/>
                  <a:gd name="T15" fmla="*/ 462 h 474"/>
                  <a:gd name="T16" fmla="*/ 66 w 207"/>
                  <a:gd name="T17" fmla="*/ 452 h 474"/>
                  <a:gd name="T18" fmla="*/ 82 w 207"/>
                  <a:gd name="T19" fmla="*/ 428 h 474"/>
                  <a:gd name="T20" fmla="*/ 87 w 207"/>
                  <a:gd name="T21" fmla="*/ 406 h 474"/>
                  <a:gd name="T22" fmla="*/ 87 w 207"/>
                  <a:gd name="T23" fmla="*/ 398 h 474"/>
                  <a:gd name="T24" fmla="*/ 83 w 207"/>
                  <a:gd name="T25" fmla="*/ 384 h 474"/>
                  <a:gd name="T26" fmla="*/ 79 w 207"/>
                  <a:gd name="T27" fmla="*/ 378 h 474"/>
                  <a:gd name="T28" fmla="*/ 101 w 207"/>
                  <a:gd name="T29" fmla="*/ 370 h 474"/>
                  <a:gd name="T30" fmla="*/ 112 w 207"/>
                  <a:gd name="T31" fmla="*/ 359 h 474"/>
                  <a:gd name="T32" fmla="*/ 98 w 207"/>
                  <a:gd name="T33" fmla="*/ 358 h 474"/>
                  <a:gd name="T34" fmla="*/ 83 w 207"/>
                  <a:gd name="T35" fmla="*/ 352 h 474"/>
                  <a:gd name="T36" fmla="*/ 97 w 207"/>
                  <a:gd name="T37" fmla="*/ 352 h 474"/>
                  <a:gd name="T38" fmla="*/ 107 w 207"/>
                  <a:gd name="T39" fmla="*/ 356 h 474"/>
                  <a:gd name="T40" fmla="*/ 114 w 207"/>
                  <a:gd name="T41" fmla="*/ 328 h 474"/>
                  <a:gd name="T42" fmla="*/ 102 w 207"/>
                  <a:gd name="T43" fmla="*/ 318 h 474"/>
                  <a:gd name="T44" fmla="*/ 89 w 207"/>
                  <a:gd name="T45" fmla="*/ 332 h 474"/>
                  <a:gd name="T46" fmla="*/ 92 w 207"/>
                  <a:gd name="T47" fmla="*/ 326 h 474"/>
                  <a:gd name="T48" fmla="*/ 95 w 207"/>
                  <a:gd name="T49" fmla="*/ 306 h 474"/>
                  <a:gd name="T50" fmla="*/ 99 w 207"/>
                  <a:gd name="T51" fmla="*/ 283 h 474"/>
                  <a:gd name="T52" fmla="*/ 98 w 207"/>
                  <a:gd name="T53" fmla="*/ 254 h 474"/>
                  <a:gd name="T54" fmla="*/ 106 w 207"/>
                  <a:gd name="T55" fmla="*/ 245 h 474"/>
                  <a:gd name="T56" fmla="*/ 113 w 207"/>
                  <a:gd name="T57" fmla="*/ 243 h 474"/>
                  <a:gd name="T58" fmla="*/ 118 w 207"/>
                  <a:gd name="T59" fmla="*/ 233 h 474"/>
                  <a:gd name="T60" fmla="*/ 130 w 207"/>
                  <a:gd name="T61" fmla="*/ 221 h 474"/>
                  <a:gd name="T62" fmla="*/ 146 w 207"/>
                  <a:gd name="T63" fmla="*/ 212 h 474"/>
                  <a:gd name="T64" fmla="*/ 160 w 207"/>
                  <a:gd name="T65" fmla="*/ 191 h 474"/>
                  <a:gd name="T66" fmla="*/ 165 w 207"/>
                  <a:gd name="T67" fmla="*/ 184 h 474"/>
                  <a:gd name="T68" fmla="*/ 159 w 207"/>
                  <a:gd name="T69" fmla="*/ 171 h 474"/>
                  <a:gd name="T70" fmla="*/ 164 w 207"/>
                  <a:gd name="T71" fmla="*/ 152 h 474"/>
                  <a:gd name="T72" fmla="*/ 172 w 207"/>
                  <a:gd name="T73" fmla="*/ 145 h 474"/>
                  <a:gd name="T74" fmla="*/ 177 w 207"/>
                  <a:gd name="T75" fmla="*/ 142 h 474"/>
                  <a:gd name="T76" fmla="*/ 181 w 207"/>
                  <a:gd name="T77" fmla="*/ 133 h 474"/>
                  <a:gd name="T78" fmla="*/ 191 w 207"/>
                  <a:gd name="T79" fmla="*/ 137 h 474"/>
                  <a:gd name="T80" fmla="*/ 205 w 207"/>
                  <a:gd name="T81" fmla="*/ 130 h 474"/>
                  <a:gd name="T82" fmla="*/ 198 w 207"/>
                  <a:gd name="T83" fmla="*/ 85 h 474"/>
                  <a:gd name="T84" fmla="*/ 198 w 207"/>
                  <a:gd name="T85" fmla="*/ 53 h 474"/>
                  <a:gd name="T86" fmla="*/ 152 w 207"/>
                  <a:gd name="T87" fmla="*/ 1 h 474"/>
                  <a:gd name="T88" fmla="*/ 145 w 207"/>
                  <a:gd name="T89" fmla="*/ 8 h 474"/>
                  <a:gd name="T90" fmla="*/ 142 w 207"/>
                  <a:gd name="T91" fmla="*/ 28 h 474"/>
                  <a:gd name="T92" fmla="*/ 113 w 207"/>
                  <a:gd name="T93" fmla="*/ 34 h 474"/>
                  <a:gd name="T94" fmla="*/ 97 w 207"/>
                  <a:gd name="T95" fmla="*/ 43 h 474"/>
                  <a:gd name="T96" fmla="*/ 80 w 207"/>
                  <a:gd name="T97" fmla="*/ 72 h 474"/>
                  <a:gd name="T98" fmla="*/ 70 w 207"/>
                  <a:gd name="T99" fmla="*/ 105 h 474"/>
                  <a:gd name="T100" fmla="*/ 56 w 207"/>
                  <a:gd name="T101" fmla="*/ 129 h 474"/>
                  <a:gd name="T102" fmla="*/ 47 w 207"/>
                  <a:gd name="T103" fmla="*/ 185 h 474"/>
                  <a:gd name="T104" fmla="*/ 30 w 207"/>
                  <a:gd name="T105" fmla="*/ 201 h 474"/>
                  <a:gd name="T106" fmla="*/ 19 w 207"/>
                  <a:gd name="T107" fmla="*/ 234 h 474"/>
                  <a:gd name="T108" fmla="*/ 16 w 207"/>
                  <a:gd name="T109" fmla="*/ 256 h 474"/>
                  <a:gd name="T110" fmla="*/ 24 w 207"/>
                  <a:gd name="T111" fmla="*/ 299 h 474"/>
                  <a:gd name="T112" fmla="*/ 21 w 207"/>
                  <a:gd name="T113" fmla="*/ 330 h 474"/>
                  <a:gd name="T114" fmla="*/ 9 w 207"/>
                  <a:gd name="T115" fmla="*/ 35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474">
                    <a:moveTo>
                      <a:pt x="1" y="365"/>
                    </a:moveTo>
                    <a:lnTo>
                      <a:pt x="0" y="369"/>
                    </a:lnTo>
                    <a:lnTo>
                      <a:pt x="0" y="372"/>
                    </a:lnTo>
                    <a:lnTo>
                      <a:pt x="1" y="384"/>
                    </a:lnTo>
                    <a:lnTo>
                      <a:pt x="2" y="385"/>
                    </a:lnTo>
                    <a:lnTo>
                      <a:pt x="3" y="385"/>
                    </a:lnTo>
                    <a:lnTo>
                      <a:pt x="4" y="387"/>
                    </a:lnTo>
                    <a:lnTo>
                      <a:pt x="4" y="389"/>
                    </a:lnTo>
                    <a:lnTo>
                      <a:pt x="4" y="390"/>
                    </a:lnTo>
                    <a:lnTo>
                      <a:pt x="5" y="388"/>
                    </a:lnTo>
                    <a:lnTo>
                      <a:pt x="6" y="386"/>
                    </a:lnTo>
                    <a:lnTo>
                      <a:pt x="7" y="387"/>
                    </a:lnTo>
                    <a:lnTo>
                      <a:pt x="6" y="390"/>
                    </a:lnTo>
                    <a:lnTo>
                      <a:pt x="7" y="390"/>
                    </a:lnTo>
                    <a:lnTo>
                      <a:pt x="8" y="391"/>
                    </a:lnTo>
                    <a:lnTo>
                      <a:pt x="6" y="392"/>
                    </a:lnTo>
                    <a:lnTo>
                      <a:pt x="5" y="395"/>
                    </a:lnTo>
                    <a:lnTo>
                      <a:pt x="9" y="396"/>
                    </a:lnTo>
                    <a:lnTo>
                      <a:pt x="10" y="399"/>
                    </a:lnTo>
                    <a:lnTo>
                      <a:pt x="9" y="404"/>
                    </a:lnTo>
                    <a:lnTo>
                      <a:pt x="12" y="403"/>
                    </a:lnTo>
                    <a:lnTo>
                      <a:pt x="13" y="406"/>
                    </a:lnTo>
                    <a:lnTo>
                      <a:pt x="11" y="409"/>
                    </a:lnTo>
                    <a:lnTo>
                      <a:pt x="12" y="413"/>
                    </a:lnTo>
                    <a:lnTo>
                      <a:pt x="11" y="417"/>
                    </a:lnTo>
                    <a:lnTo>
                      <a:pt x="14" y="417"/>
                    </a:lnTo>
                    <a:lnTo>
                      <a:pt x="15" y="421"/>
                    </a:lnTo>
                    <a:lnTo>
                      <a:pt x="16" y="424"/>
                    </a:lnTo>
                    <a:lnTo>
                      <a:pt x="18" y="430"/>
                    </a:lnTo>
                    <a:lnTo>
                      <a:pt x="21" y="432"/>
                    </a:lnTo>
                    <a:lnTo>
                      <a:pt x="23" y="436"/>
                    </a:lnTo>
                    <a:lnTo>
                      <a:pt x="26" y="438"/>
                    </a:lnTo>
                    <a:lnTo>
                      <a:pt x="28" y="441"/>
                    </a:lnTo>
                    <a:lnTo>
                      <a:pt x="28" y="443"/>
                    </a:lnTo>
                    <a:lnTo>
                      <a:pt x="26" y="444"/>
                    </a:lnTo>
                    <a:lnTo>
                      <a:pt x="24" y="444"/>
                    </a:lnTo>
                    <a:lnTo>
                      <a:pt x="23" y="445"/>
                    </a:lnTo>
                    <a:lnTo>
                      <a:pt x="26" y="449"/>
                    </a:lnTo>
                    <a:lnTo>
                      <a:pt x="23" y="449"/>
                    </a:lnTo>
                    <a:lnTo>
                      <a:pt x="22" y="448"/>
                    </a:lnTo>
                    <a:lnTo>
                      <a:pt x="21" y="451"/>
                    </a:lnTo>
                    <a:lnTo>
                      <a:pt x="26" y="460"/>
                    </a:lnTo>
                    <a:lnTo>
                      <a:pt x="28" y="464"/>
                    </a:lnTo>
                    <a:lnTo>
                      <a:pt x="29" y="466"/>
                    </a:lnTo>
                    <a:lnTo>
                      <a:pt x="28" y="468"/>
                    </a:lnTo>
                    <a:lnTo>
                      <a:pt x="28" y="471"/>
                    </a:lnTo>
                    <a:lnTo>
                      <a:pt x="27" y="471"/>
                    </a:lnTo>
                    <a:lnTo>
                      <a:pt x="27" y="473"/>
                    </a:lnTo>
                    <a:lnTo>
                      <a:pt x="30" y="473"/>
                    </a:lnTo>
                    <a:lnTo>
                      <a:pt x="34" y="474"/>
                    </a:lnTo>
                    <a:lnTo>
                      <a:pt x="39" y="472"/>
                    </a:lnTo>
                    <a:lnTo>
                      <a:pt x="44" y="472"/>
                    </a:lnTo>
                    <a:lnTo>
                      <a:pt x="47" y="473"/>
                    </a:lnTo>
                    <a:lnTo>
                      <a:pt x="48" y="472"/>
                    </a:lnTo>
                    <a:lnTo>
                      <a:pt x="49" y="468"/>
                    </a:lnTo>
                    <a:lnTo>
                      <a:pt x="49" y="462"/>
                    </a:lnTo>
                    <a:lnTo>
                      <a:pt x="50" y="458"/>
                    </a:lnTo>
                    <a:lnTo>
                      <a:pt x="52" y="454"/>
                    </a:lnTo>
                    <a:lnTo>
                      <a:pt x="54" y="455"/>
                    </a:lnTo>
                    <a:lnTo>
                      <a:pt x="56" y="452"/>
                    </a:lnTo>
                    <a:lnTo>
                      <a:pt x="59" y="451"/>
                    </a:lnTo>
                    <a:lnTo>
                      <a:pt x="63" y="451"/>
                    </a:lnTo>
                    <a:lnTo>
                      <a:pt x="66" y="452"/>
                    </a:lnTo>
                    <a:lnTo>
                      <a:pt x="69" y="451"/>
                    </a:lnTo>
                    <a:lnTo>
                      <a:pt x="72" y="452"/>
                    </a:lnTo>
                    <a:lnTo>
                      <a:pt x="75" y="452"/>
                    </a:lnTo>
                    <a:lnTo>
                      <a:pt x="77" y="446"/>
                    </a:lnTo>
                    <a:lnTo>
                      <a:pt x="79" y="440"/>
                    </a:lnTo>
                    <a:lnTo>
                      <a:pt x="82" y="435"/>
                    </a:lnTo>
                    <a:lnTo>
                      <a:pt x="82" y="428"/>
                    </a:lnTo>
                    <a:lnTo>
                      <a:pt x="84" y="425"/>
                    </a:lnTo>
                    <a:lnTo>
                      <a:pt x="83" y="421"/>
                    </a:lnTo>
                    <a:lnTo>
                      <a:pt x="84" y="418"/>
                    </a:lnTo>
                    <a:lnTo>
                      <a:pt x="86" y="414"/>
                    </a:lnTo>
                    <a:lnTo>
                      <a:pt x="86" y="412"/>
                    </a:lnTo>
                    <a:lnTo>
                      <a:pt x="85" y="409"/>
                    </a:lnTo>
                    <a:lnTo>
                      <a:pt x="87" y="406"/>
                    </a:lnTo>
                    <a:lnTo>
                      <a:pt x="86" y="404"/>
                    </a:lnTo>
                    <a:lnTo>
                      <a:pt x="84" y="402"/>
                    </a:lnTo>
                    <a:lnTo>
                      <a:pt x="84" y="400"/>
                    </a:lnTo>
                    <a:lnTo>
                      <a:pt x="84" y="399"/>
                    </a:lnTo>
                    <a:lnTo>
                      <a:pt x="86" y="400"/>
                    </a:lnTo>
                    <a:lnTo>
                      <a:pt x="88" y="400"/>
                    </a:lnTo>
                    <a:lnTo>
                      <a:pt x="87" y="398"/>
                    </a:lnTo>
                    <a:lnTo>
                      <a:pt x="87" y="397"/>
                    </a:lnTo>
                    <a:lnTo>
                      <a:pt x="88" y="395"/>
                    </a:lnTo>
                    <a:lnTo>
                      <a:pt x="88" y="393"/>
                    </a:lnTo>
                    <a:lnTo>
                      <a:pt x="88" y="389"/>
                    </a:lnTo>
                    <a:lnTo>
                      <a:pt x="88" y="387"/>
                    </a:lnTo>
                    <a:lnTo>
                      <a:pt x="86" y="385"/>
                    </a:lnTo>
                    <a:lnTo>
                      <a:pt x="83" y="384"/>
                    </a:lnTo>
                    <a:lnTo>
                      <a:pt x="84" y="384"/>
                    </a:lnTo>
                    <a:lnTo>
                      <a:pt x="86" y="384"/>
                    </a:lnTo>
                    <a:lnTo>
                      <a:pt x="89" y="384"/>
                    </a:lnTo>
                    <a:lnTo>
                      <a:pt x="90" y="383"/>
                    </a:lnTo>
                    <a:lnTo>
                      <a:pt x="87" y="380"/>
                    </a:lnTo>
                    <a:lnTo>
                      <a:pt x="79" y="379"/>
                    </a:lnTo>
                    <a:lnTo>
                      <a:pt x="79" y="378"/>
                    </a:lnTo>
                    <a:lnTo>
                      <a:pt x="86" y="378"/>
                    </a:lnTo>
                    <a:lnTo>
                      <a:pt x="90" y="379"/>
                    </a:lnTo>
                    <a:lnTo>
                      <a:pt x="92" y="378"/>
                    </a:lnTo>
                    <a:lnTo>
                      <a:pt x="92" y="375"/>
                    </a:lnTo>
                    <a:lnTo>
                      <a:pt x="96" y="375"/>
                    </a:lnTo>
                    <a:lnTo>
                      <a:pt x="100" y="371"/>
                    </a:lnTo>
                    <a:lnTo>
                      <a:pt x="101" y="370"/>
                    </a:lnTo>
                    <a:lnTo>
                      <a:pt x="101" y="366"/>
                    </a:lnTo>
                    <a:lnTo>
                      <a:pt x="103" y="367"/>
                    </a:lnTo>
                    <a:lnTo>
                      <a:pt x="103" y="370"/>
                    </a:lnTo>
                    <a:lnTo>
                      <a:pt x="107" y="370"/>
                    </a:lnTo>
                    <a:lnTo>
                      <a:pt x="109" y="366"/>
                    </a:lnTo>
                    <a:lnTo>
                      <a:pt x="113" y="363"/>
                    </a:lnTo>
                    <a:lnTo>
                      <a:pt x="112" y="359"/>
                    </a:lnTo>
                    <a:lnTo>
                      <a:pt x="114" y="361"/>
                    </a:lnTo>
                    <a:lnTo>
                      <a:pt x="116" y="361"/>
                    </a:lnTo>
                    <a:lnTo>
                      <a:pt x="116" y="359"/>
                    </a:lnTo>
                    <a:lnTo>
                      <a:pt x="117" y="357"/>
                    </a:lnTo>
                    <a:lnTo>
                      <a:pt x="117" y="356"/>
                    </a:lnTo>
                    <a:lnTo>
                      <a:pt x="102" y="359"/>
                    </a:lnTo>
                    <a:lnTo>
                      <a:pt x="98" y="358"/>
                    </a:lnTo>
                    <a:lnTo>
                      <a:pt x="97" y="359"/>
                    </a:lnTo>
                    <a:lnTo>
                      <a:pt x="96" y="358"/>
                    </a:lnTo>
                    <a:lnTo>
                      <a:pt x="95" y="356"/>
                    </a:lnTo>
                    <a:lnTo>
                      <a:pt x="87" y="353"/>
                    </a:lnTo>
                    <a:lnTo>
                      <a:pt x="83" y="354"/>
                    </a:lnTo>
                    <a:lnTo>
                      <a:pt x="82" y="353"/>
                    </a:lnTo>
                    <a:lnTo>
                      <a:pt x="83" y="352"/>
                    </a:lnTo>
                    <a:lnTo>
                      <a:pt x="84" y="350"/>
                    </a:lnTo>
                    <a:lnTo>
                      <a:pt x="87" y="350"/>
                    </a:lnTo>
                    <a:lnTo>
                      <a:pt x="89" y="350"/>
                    </a:lnTo>
                    <a:lnTo>
                      <a:pt x="92" y="350"/>
                    </a:lnTo>
                    <a:lnTo>
                      <a:pt x="93" y="350"/>
                    </a:lnTo>
                    <a:lnTo>
                      <a:pt x="95" y="353"/>
                    </a:lnTo>
                    <a:lnTo>
                      <a:pt x="97" y="352"/>
                    </a:lnTo>
                    <a:lnTo>
                      <a:pt x="97" y="350"/>
                    </a:lnTo>
                    <a:lnTo>
                      <a:pt x="100" y="352"/>
                    </a:lnTo>
                    <a:lnTo>
                      <a:pt x="102" y="353"/>
                    </a:lnTo>
                    <a:lnTo>
                      <a:pt x="103" y="352"/>
                    </a:lnTo>
                    <a:lnTo>
                      <a:pt x="104" y="352"/>
                    </a:lnTo>
                    <a:lnTo>
                      <a:pt x="105" y="356"/>
                    </a:lnTo>
                    <a:lnTo>
                      <a:pt x="107" y="356"/>
                    </a:lnTo>
                    <a:lnTo>
                      <a:pt x="116" y="351"/>
                    </a:lnTo>
                    <a:lnTo>
                      <a:pt x="119" y="346"/>
                    </a:lnTo>
                    <a:lnTo>
                      <a:pt x="121" y="345"/>
                    </a:lnTo>
                    <a:lnTo>
                      <a:pt x="122" y="340"/>
                    </a:lnTo>
                    <a:lnTo>
                      <a:pt x="120" y="335"/>
                    </a:lnTo>
                    <a:lnTo>
                      <a:pt x="116" y="333"/>
                    </a:lnTo>
                    <a:lnTo>
                      <a:pt x="114" y="328"/>
                    </a:lnTo>
                    <a:lnTo>
                      <a:pt x="116" y="328"/>
                    </a:lnTo>
                    <a:lnTo>
                      <a:pt x="116" y="327"/>
                    </a:lnTo>
                    <a:lnTo>
                      <a:pt x="109" y="324"/>
                    </a:lnTo>
                    <a:lnTo>
                      <a:pt x="109" y="322"/>
                    </a:lnTo>
                    <a:lnTo>
                      <a:pt x="108" y="319"/>
                    </a:lnTo>
                    <a:lnTo>
                      <a:pt x="103" y="319"/>
                    </a:lnTo>
                    <a:lnTo>
                      <a:pt x="102" y="318"/>
                    </a:lnTo>
                    <a:lnTo>
                      <a:pt x="101" y="316"/>
                    </a:lnTo>
                    <a:lnTo>
                      <a:pt x="100" y="316"/>
                    </a:lnTo>
                    <a:lnTo>
                      <a:pt x="100" y="318"/>
                    </a:lnTo>
                    <a:lnTo>
                      <a:pt x="98" y="323"/>
                    </a:lnTo>
                    <a:lnTo>
                      <a:pt x="96" y="326"/>
                    </a:lnTo>
                    <a:lnTo>
                      <a:pt x="91" y="330"/>
                    </a:lnTo>
                    <a:lnTo>
                      <a:pt x="89" y="332"/>
                    </a:lnTo>
                    <a:lnTo>
                      <a:pt x="86" y="332"/>
                    </a:lnTo>
                    <a:lnTo>
                      <a:pt x="83" y="332"/>
                    </a:lnTo>
                    <a:lnTo>
                      <a:pt x="80" y="332"/>
                    </a:lnTo>
                    <a:lnTo>
                      <a:pt x="83" y="330"/>
                    </a:lnTo>
                    <a:lnTo>
                      <a:pt x="87" y="329"/>
                    </a:lnTo>
                    <a:lnTo>
                      <a:pt x="89" y="327"/>
                    </a:lnTo>
                    <a:lnTo>
                      <a:pt x="92" y="326"/>
                    </a:lnTo>
                    <a:lnTo>
                      <a:pt x="97" y="321"/>
                    </a:lnTo>
                    <a:lnTo>
                      <a:pt x="97" y="318"/>
                    </a:lnTo>
                    <a:lnTo>
                      <a:pt x="97" y="314"/>
                    </a:lnTo>
                    <a:lnTo>
                      <a:pt x="95" y="314"/>
                    </a:lnTo>
                    <a:lnTo>
                      <a:pt x="96" y="312"/>
                    </a:lnTo>
                    <a:lnTo>
                      <a:pt x="96" y="309"/>
                    </a:lnTo>
                    <a:lnTo>
                      <a:pt x="95" y="306"/>
                    </a:lnTo>
                    <a:lnTo>
                      <a:pt x="95" y="298"/>
                    </a:lnTo>
                    <a:lnTo>
                      <a:pt x="95" y="293"/>
                    </a:lnTo>
                    <a:lnTo>
                      <a:pt x="94" y="287"/>
                    </a:lnTo>
                    <a:lnTo>
                      <a:pt x="94" y="284"/>
                    </a:lnTo>
                    <a:lnTo>
                      <a:pt x="95" y="282"/>
                    </a:lnTo>
                    <a:lnTo>
                      <a:pt x="95" y="280"/>
                    </a:lnTo>
                    <a:lnTo>
                      <a:pt x="99" y="283"/>
                    </a:lnTo>
                    <a:lnTo>
                      <a:pt x="99" y="280"/>
                    </a:lnTo>
                    <a:lnTo>
                      <a:pt x="98" y="274"/>
                    </a:lnTo>
                    <a:lnTo>
                      <a:pt x="99" y="268"/>
                    </a:lnTo>
                    <a:lnTo>
                      <a:pt x="101" y="263"/>
                    </a:lnTo>
                    <a:lnTo>
                      <a:pt x="99" y="260"/>
                    </a:lnTo>
                    <a:lnTo>
                      <a:pt x="98" y="258"/>
                    </a:lnTo>
                    <a:lnTo>
                      <a:pt x="98" y="254"/>
                    </a:lnTo>
                    <a:lnTo>
                      <a:pt x="103" y="256"/>
                    </a:lnTo>
                    <a:lnTo>
                      <a:pt x="103" y="255"/>
                    </a:lnTo>
                    <a:lnTo>
                      <a:pt x="104" y="254"/>
                    </a:lnTo>
                    <a:lnTo>
                      <a:pt x="106" y="252"/>
                    </a:lnTo>
                    <a:lnTo>
                      <a:pt x="106" y="251"/>
                    </a:lnTo>
                    <a:lnTo>
                      <a:pt x="106" y="250"/>
                    </a:lnTo>
                    <a:lnTo>
                      <a:pt x="106" y="245"/>
                    </a:lnTo>
                    <a:lnTo>
                      <a:pt x="105" y="242"/>
                    </a:lnTo>
                    <a:lnTo>
                      <a:pt x="105" y="240"/>
                    </a:lnTo>
                    <a:lnTo>
                      <a:pt x="106" y="243"/>
                    </a:lnTo>
                    <a:lnTo>
                      <a:pt x="109" y="245"/>
                    </a:lnTo>
                    <a:lnTo>
                      <a:pt x="110" y="245"/>
                    </a:lnTo>
                    <a:lnTo>
                      <a:pt x="112" y="242"/>
                    </a:lnTo>
                    <a:lnTo>
                      <a:pt x="113" y="243"/>
                    </a:lnTo>
                    <a:lnTo>
                      <a:pt x="114" y="240"/>
                    </a:lnTo>
                    <a:lnTo>
                      <a:pt x="115" y="239"/>
                    </a:lnTo>
                    <a:lnTo>
                      <a:pt x="112" y="237"/>
                    </a:lnTo>
                    <a:lnTo>
                      <a:pt x="114" y="237"/>
                    </a:lnTo>
                    <a:lnTo>
                      <a:pt x="116" y="236"/>
                    </a:lnTo>
                    <a:lnTo>
                      <a:pt x="116" y="234"/>
                    </a:lnTo>
                    <a:lnTo>
                      <a:pt x="118" y="233"/>
                    </a:lnTo>
                    <a:lnTo>
                      <a:pt x="118" y="231"/>
                    </a:lnTo>
                    <a:lnTo>
                      <a:pt x="120" y="230"/>
                    </a:lnTo>
                    <a:lnTo>
                      <a:pt x="121" y="227"/>
                    </a:lnTo>
                    <a:lnTo>
                      <a:pt x="122" y="226"/>
                    </a:lnTo>
                    <a:lnTo>
                      <a:pt x="125" y="227"/>
                    </a:lnTo>
                    <a:lnTo>
                      <a:pt x="129" y="224"/>
                    </a:lnTo>
                    <a:lnTo>
                      <a:pt x="130" y="221"/>
                    </a:lnTo>
                    <a:lnTo>
                      <a:pt x="134" y="218"/>
                    </a:lnTo>
                    <a:lnTo>
                      <a:pt x="136" y="219"/>
                    </a:lnTo>
                    <a:lnTo>
                      <a:pt x="139" y="218"/>
                    </a:lnTo>
                    <a:lnTo>
                      <a:pt x="140" y="215"/>
                    </a:lnTo>
                    <a:lnTo>
                      <a:pt x="142" y="212"/>
                    </a:lnTo>
                    <a:lnTo>
                      <a:pt x="144" y="214"/>
                    </a:lnTo>
                    <a:lnTo>
                      <a:pt x="146" y="212"/>
                    </a:lnTo>
                    <a:lnTo>
                      <a:pt x="149" y="210"/>
                    </a:lnTo>
                    <a:lnTo>
                      <a:pt x="151" y="207"/>
                    </a:lnTo>
                    <a:lnTo>
                      <a:pt x="152" y="207"/>
                    </a:lnTo>
                    <a:lnTo>
                      <a:pt x="155" y="202"/>
                    </a:lnTo>
                    <a:lnTo>
                      <a:pt x="155" y="199"/>
                    </a:lnTo>
                    <a:lnTo>
                      <a:pt x="159" y="195"/>
                    </a:lnTo>
                    <a:lnTo>
                      <a:pt x="160" y="191"/>
                    </a:lnTo>
                    <a:lnTo>
                      <a:pt x="162" y="188"/>
                    </a:lnTo>
                    <a:lnTo>
                      <a:pt x="164" y="186"/>
                    </a:lnTo>
                    <a:lnTo>
                      <a:pt x="164" y="188"/>
                    </a:lnTo>
                    <a:lnTo>
                      <a:pt x="164" y="191"/>
                    </a:lnTo>
                    <a:lnTo>
                      <a:pt x="166" y="188"/>
                    </a:lnTo>
                    <a:lnTo>
                      <a:pt x="166" y="186"/>
                    </a:lnTo>
                    <a:lnTo>
                      <a:pt x="165" y="184"/>
                    </a:lnTo>
                    <a:lnTo>
                      <a:pt x="165" y="182"/>
                    </a:lnTo>
                    <a:lnTo>
                      <a:pt x="161" y="178"/>
                    </a:lnTo>
                    <a:lnTo>
                      <a:pt x="160" y="176"/>
                    </a:lnTo>
                    <a:lnTo>
                      <a:pt x="161" y="176"/>
                    </a:lnTo>
                    <a:lnTo>
                      <a:pt x="161" y="174"/>
                    </a:lnTo>
                    <a:lnTo>
                      <a:pt x="159" y="172"/>
                    </a:lnTo>
                    <a:lnTo>
                      <a:pt x="159" y="171"/>
                    </a:lnTo>
                    <a:lnTo>
                      <a:pt x="161" y="170"/>
                    </a:lnTo>
                    <a:lnTo>
                      <a:pt x="161" y="168"/>
                    </a:lnTo>
                    <a:lnTo>
                      <a:pt x="164" y="167"/>
                    </a:lnTo>
                    <a:lnTo>
                      <a:pt x="166" y="160"/>
                    </a:lnTo>
                    <a:lnTo>
                      <a:pt x="166" y="158"/>
                    </a:lnTo>
                    <a:lnTo>
                      <a:pt x="164" y="153"/>
                    </a:lnTo>
                    <a:lnTo>
                      <a:pt x="164" y="152"/>
                    </a:lnTo>
                    <a:lnTo>
                      <a:pt x="167" y="150"/>
                    </a:lnTo>
                    <a:lnTo>
                      <a:pt x="168" y="148"/>
                    </a:lnTo>
                    <a:lnTo>
                      <a:pt x="169" y="147"/>
                    </a:lnTo>
                    <a:lnTo>
                      <a:pt x="171" y="149"/>
                    </a:lnTo>
                    <a:lnTo>
                      <a:pt x="172" y="149"/>
                    </a:lnTo>
                    <a:lnTo>
                      <a:pt x="172" y="146"/>
                    </a:lnTo>
                    <a:lnTo>
                      <a:pt x="172" y="145"/>
                    </a:lnTo>
                    <a:lnTo>
                      <a:pt x="174" y="145"/>
                    </a:lnTo>
                    <a:lnTo>
                      <a:pt x="174" y="143"/>
                    </a:lnTo>
                    <a:lnTo>
                      <a:pt x="172" y="138"/>
                    </a:lnTo>
                    <a:lnTo>
                      <a:pt x="172" y="137"/>
                    </a:lnTo>
                    <a:lnTo>
                      <a:pt x="175" y="140"/>
                    </a:lnTo>
                    <a:lnTo>
                      <a:pt x="176" y="142"/>
                    </a:lnTo>
                    <a:lnTo>
                      <a:pt x="177" y="142"/>
                    </a:lnTo>
                    <a:lnTo>
                      <a:pt x="177" y="137"/>
                    </a:lnTo>
                    <a:lnTo>
                      <a:pt x="177" y="138"/>
                    </a:lnTo>
                    <a:lnTo>
                      <a:pt x="178" y="137"/>
                    </a:lnTo>
                    <a:lnTo>
                      <a:pt x="179" y="132"/>
                    </a:lnTo>
                    <a:lnTo>
                      <a:pt x="180" y="131"/>
                    </a:lnTo>
                    <a:lnTo>
                      <a:pt x="181" y="131"/>
                    </a:lnTo>
                    <a:lnTo>
                      <a:pt x="181" y="133"/>
                    </a:lnTo>
                    <a:lnTo>
                      <a:pt x="182" y="134"/>
                    </a:lnTo>
                    <a:lnTo>
                      <a:pt x="183" y="135"/>
                    </a:lnTo>
                    <a:lnTo>
                      <a:pt x="185" y="131"/>
                    </a:lnTo>
                    <a:lnTo>
                      <a:pt x="186" y="132"/>
                    </a:lnTo>
                    <a:lnTo>
                      <a:pt x="188" y="135"/>
                    </a:lnTo>
                    <a:lnTo>
                      <a:pt x="189" y="135"/>
                    </a:lnTo>
                    <a:lnTo>
                      <a:pt x="191" y="137"/>
                    </a:lnTo>
                    <a:lnTo>
                      <a:pt x="192" y="133"/>
                    </a:lnTo>
                    <a:lnTo>
                      <a:pt x="200" y="133"/>
                    </a:lnTo>
                    <a:lnTo>
                      <a:pt x="202" y="134"/>
                    </a:lnTo>
                    <a:lnTo>
                      <a:pt x="204" y="136"/>
                    </a:lnTo>
                    <a:lnTo>
                      <a:pt x="205" y="134"/>
                    </a:lnTo>
                    <a:lnTo>
                      <a:pt x="207" y="133"/>
                    </a:lnTo>
                    <a:lnTo>
                      <a:pt x="205" y="130"/>
                    </a:lnTo>
                    <a:lnTo>
                      <a:pt x="202" y="120"/>
                    </a:lnTo>
                    <a:lnTo>
                      <a:pt x="200" y="114"/>
                    </a:lnTo>
                    <a:lnTo>
                      <a:pt x="202" y="109"/>
                    </a:lnTo>
                    <a:lnTo>
                      <a:pt x="204" y="105"/>
                    </a:lnTo>
                    <a:lnTo>
                      <a:pt x="204" y="102"/>
                    </a:lnTo>
                    <a:lnTo>
                      <a:pt x="204" y="98"/>
                    </a:lnTo>
                    <a:lnTo>
                      <a:pt x="198" y="85"/>
                    </a:lnTo>
                    <a:lnTo>
                      <a:pt x="198" y="81"/>
                    </a:lnTo>
                    <a:lnTo>
                      <a:pt x="199" y="74"/>
                    </a:lnTo>
                    <a:lnTo>
                      <a:pt x="199" y="70"/>
                    </a:lnTo>
                    <a:lnTo>
                      <a:pt x="198" y="68"/>
                    </a:lnTo>
                    <a:lnTo>
                      <a:pt x="197" y="64"/>
                    </a:lnTo>
                    <a:lnTo>
                      <a:pt x="197" y="58"/>
                    </a:lnTo>
                    <a:lnTo>
                      <a:pt x="198" y="53"/>
                    </a:lnTo>
                    <a:lnTo>
                      <a:pt x="199" y="50"/>
                    </a:lnTo>
                    <a:lnTo>
                      <a:pt x="198" y="48"/>
                    </a:lnTo>
                    <a:lnTo>
                      <a:pt x="188" y="31"/>
                    </a:lnTo>
                    <a:lnTo>
                      <a:pt x="183" y="26"/>
                    </a:lnTo>
                    <a:lnTo>
                      <a:pt x="173" y="24"/>
                    </a:lnTo>
                    <a:lnTo>
                      <a:pt x="164" y="14"/>
                    </a:lnTo>
                    <a:lnTo>
                      <a:pt x="152" y="1"/>
                    </a:lnTo>
                    <a:lnTo>
                      <a:pt x="152" y="0"/>
                    </a:lnTo>
                    <a:lnTo>
                      <a:pt x="151" y="0"/>
                    </a:lnTo>
                    <a:lnTo>
                      <a:pt x="144" y="0"/>
                    </a:lnTo>
                    <a:lnTo>
                      <a:pt x="143" y="1"/>
                    </a:lnTo>
                    <a:lnTo>
                      <a:pt x="143" y="4"/>
                    </a:lnTo>
                    <a:lnTo>
                      <a:pt x="144" y="5"/>
                    </a:lnTo>
                    <a:lnTo>
                      <a:pt x="145" y="8"/>
                    </a:lnTo>
                    <a:lnTo>
                      <a:pt x="144" y="11"/>
                    </a:lnTo>
                    <a:lnTo>
                      <a:pt x="143" y="12"/>
                    </a:lnTo>
                    <a:lnTo>
                      <a:pt x="142" y="17"/>
                    </a:lnTo>
                    <a:lnTo>
                      <a:pt x="140" y="20"/>
                    </a:lnTo>
                    <a:lnTo>
                      <a:pt x="140" y="23"/>
                    </a:lnTo>
                    <a:lnTo>
                      <a:pt x="143" y="26"/>
                    </a:lnTo>
                    <a:lnTo>
                      <a:pt x="142" y="28"/>
                    </a:lnTo>
                    <a:lnTo>
                      <a:pt x="139" y="29"/>
                    </a:lnTo>
                    <a:lnTo>
                      <a:pt x="126" y="24"/>
                    </a:lnTo>
                    <a:lnTo>
                      <a:pt x="118" y="23"/>
                    </a:lnTo>
                    <a:lnTo>
                      <a:pt x="115" y="24"/>
                    </a:lnTo>
                    <a:lnTo>
                      <a:pt x="113" y="25"/>
                    </a:lnTo>
                    <a:lnTo>
                      <a:pt x="112" y="27"/>
                    </a:lnTo>
                    <a:lnTo>
                      <a:pt x="113" y="34"/>
                    </a:lnTo>
                    <a:lnTo>
                      <a:pt x="112" y="37"/>
                    </a:lnTo>
                    <a:lnTo>
                      <a:pt x="110" y="43"/>
                    </a:lnTo>
                    <a:lnTo>
                      <a:pt x="108" y="48"/>
                    </a:lnTo>
                    <a:lnTo>
                      <a:pt x="106" y="47"/>
                    </a:lnTo>
                    <a:lnTo>
                      <a:pt x="104" y="44"/>
                    </a:lnTo>
                    <a:lnTo>
                      <a:pt x="100" y="42"/>
                    </a:lnTo>
                    <a:lnTo>
                      <a:pt x="97" y="43"/>
                    </a:lnTo>
                    <a:lnTo>
                      <a:pt x="91" y="48"/>
                    </a:lnTo>
                    <a:lnTo>
                      <a:pt x="89" y="52"/>
                    </a:lnTo>
                    <a:lnTo>
                      <a:pt x="88" y="56"/>
                    </a:lnTo>
                    <a:lnTo>
                      <a:pt x="87" y="60"/>
                    </a:lnTo>
                    <a:lnTo>
                      <a:pt x="86" y="63"/>
                    </a:lnTo>
                    <a:lnTo>
                      <a:pt x="81" y="68"/>
                    </a:lnTo>
                    <a:lnTo>
                      <a:pt x="80" y="72"/>
                    </a:lnTo>
                    <a:lnTo>
                      <a:pt x="84" y="79"/>
                    </a:lnTo>
                    <a:lnTo>
                      <a:pt x="84" y="82"/>
                    </a:lnTo>
                    <a:lnTo>
                      <a:pt x="84" y="85"/>
                    </a:lnTo>
                    <a:lnTo>
                      <a:pt x="82" y="89"/>
                    </a:lnTo>
                    <a:lnTo>
                      <a:pt x="78" y="93"/>
                    </a:lnTo>
                    <a:lnTo>
                      <a:pt x="76" y="96"/>
                    </a:lnTo>
                    <a:lnTo>
                      <a:pt x="70" y="105"/>
                    </a:lnTo>
                    <a:lnTo>
                      <a:pt x="68" y="110"/>
                    </a:lnTo>
                    <a:lnTo>
                      <a:pt x="67" y="116"/>
                    </a:lnTo>
                    <a:lnTo>
                      <a:pt x="66" y="119"/>
                    </a:lnTo>
                    <a:lnTo>
                      <a:pt x="61" y="123"/>
                    </a:lnTo>
                    <a:lnTo>
                      <a:pt x="57" y="123"/>
                    </a:lnTo>
                    <a:lnTo>
                      <a:pt x="56" y="124"/>
                    </a:lnTo>
                    <a:lnTo>
                      <a:pt x="56" y="129"/>
                    </a:lnTo>
                    <a:lnTo>
                      <a:pt x="56" y="135"/>
                    </a:lnTo>
                    <a:lnTo>
                      <a:pt x="56" y="143"/>
                    </a:lnTo>
                    <a:lnTo>
                      <a:pt x="53" y="158"/>
                    </a:lnTo>
                    <a:lnTo>
                      <a:pt x="48" y="168"/>
                    </a:lnTo>
                    <a:lnTo>
                      <a:pt x="43" y="177"/>
                    </a:lnTo>
                    <a:lnTo>
                      <a:pt x="43" y="180"/>
                    </a:lnTo>
                    <a:lnTo>
                      <a:pt x="47" y="185"/>
                    </a:lnTo>
                    <a:lnTo>
                      <a:pt x="49" y="188"/>
                    </a:lnTo>
                    <a:lnTo>
                      <a:pt x="49" y="194"/>
                    </a:lnTo>
                    <a:lnTo>
                      <a:pt x="48" y="197"/>
                    </a:lnTo>
                    <a:lnTo>
                      <a:pt x="45" y="201"/>
                    </a:lnTo>
                    <a:lnTo>
                      <a:pt x="41" y="201"/>
                    </a:lnTo>
                    <a:lnTo>
                      <a:pt x="36" y="199"/>
                    </a:lnTo>
                    <a:lnTo>
                      <a:pt x="30" y="201"/>
                    </a:lnTo>
                    <a:lnTo>
                      <a:pt x="25" y="205"/>
                    </a:lnTo>
                    <a:lnTo>
                      <a:pt x="18" y="214"/>
                    </a:lnTo>
                    <a:lnTo>
                      <a:pt x="16" y="218"/>
                    </a:lnTo>
                    <a:lnTo>
                      <a:pt x="15" y="224"/>
                    </a:lnTo>
                    <a:lnTo>
                      <a:pt x="15" y="229"/>
                    </a:lnTo>
                    <a:lnTo>
                      <a:pt x="18" y="233"/>
                    </a:lnTo>
                    <a:lnTo>
                      <a:pt x="19" y="234"/>
                    </a:lnTo>
                    <a:lnTo>
                      <a:pt x="17" y="237"/>
                    </a:lnTo>
                    <a:lnTo>
                      <a:pt x="17" y="241"/>
                    </a:lnTo>
                    <a:lnTo>
                      <a:pt x="16" y="244"/>
                    </a:lnTo>
                    <a:lnTo>
                      <a:pt x="16" y="249"/>
                    </a:lnTo>
                    <a:lnTo>
                      <a:pt x="15" y="251"/>
                    </a:lnTo>
                    <a:lnTo>
                      <a:pt x="15" y="255"/>
                    </a:lnTo>
                    <a:lnTo>
                      <a:pt x="16" y="256"/>
                    </a:lnTo>
                    <a:lnTo>
                      <a:pt x="17" y="260"/>
                    </a:lnTo>
                    <a:lnTo>
                      <a:pt x="17" y="272"/>
                    </a:lnTo>
                    <a:lnTo>
                      <a:pt x="17" y="279"/>
                    </a:lnTo>
                    <a:lnTo>
                      <a:pt x="19" y="283"/>
                    </a:lnTo>
                    <a:lnTo>
                      <a:pt x="26" y="288"/>
                    </a:lnTo>
                    <a:lnTo>
                      <a:pt x="26" y="293"/>
                    </a:lnTo>
                    <a:lnTo>
                      <a:pt x="24" y="299"/>
                    </a:lnTo>
                    <a:lnTo>
                      <a:pt x="22" y="302"/>
                    </a:lnTo>
                    <a:lnTo>
                      <a:pt x="17" y="304"/>
                    </a:lnTo>
                    <a:lnTo>
                      <a:pt x="17" y="306"/>
                    </a:lnTo>
                    <a:lnTo>
                      <a:pt x="19" y="309"/>
                    </a:lnTo>
                    <a:lnTo>
                      <a:pt x="22" y="319"/>
                    </a:lnTo>
                    <a:lnTo>
                      <a:pt x="20" y="327"/>
                    </a:lnTo>
                    <a:lnTo>
                      <a:pt x="21" y="330"/>
                    </a:lnTo>
                    <a:lnTo>
                      <a:pt x="20" y="334"/>
                    </a:lnTo>
                    <a:lnTo>
                      <a:pt x="19" y="337"/>
                    </a:lnTo>
                    <a:lnTo>
                      <a:pt x="11" y="340"/>
                    </a:lnTo>
                    <a:lnTo>
                      <a:pt x="11" y="344"/>
                    </a:lnTo>
                    <a:lnTo>
                      <a:pt x="7" y="350"/>
                    </a:lnTo>
                    <a:lnTo>
                      <a:pt x="7" y="356"/>
                    </a:lnTo>
                    <a:lnTo>
                      <a:pt x="9" y="359"/>
                    </a:lnTo>
                    <a:lnTo>
                      <a:pt x="6" y="370"/>
                    </a:lnTo>
                    <a:lnTo>
                      <a:pt x="4" y="371"/>
                    </a:lnTo>
                    <a:lnTo>
                      <a:pt x="3" y="369"/>
                    </a:lnTo>
                    <a:lnTo>
                      <a:pt x="2" y="373"/>
                    </a:lnTo>
                    <a:lnTo>
                      <a:pt x="2" y="366"/>
                    </a:lnTo>
                    <a:lnTo>
                      <a:pt x="1" y="36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9" name="Gruppieren 8">
              <a:extLst>
                <a:ext uri="{FF2B5EF4-FFF2-40B4-BE49-F238E27FC236}">
                  <a16:creationId xmlns:a16="http://schemas.microsoft.com/office/drawing/2014/main" id="{82450D05-71E4-4685-81A8-7045522BA597}"/>
                </a:ext>
              </a:extLst>
            </p:cNvPr>
            <p:cNvGrpSpPr/>
            <p:nvPr userDrawn="1"/>
          </p:nvGrpSpPr>
          <p:grpSpPr>
            <a:xfrm>
              <a:off x="8891762" y="2481197"/>
              <a:ext cx="556283" cy="1251234"/>
              <a:chOff x="8891762" y="2481197"/>
              <a:chExt cx="556283" cy="1251234"/>
            </a:xfrm>
            <a:grpFill/>
          </p:grpSpPr>
          <p:sp>
            <p:nvSpPr>
              <p:cNvPr id="1348" name="Freeform 56">
                <a:extLst>
                  <a:ext uri="{FF2B5EF4-FFF2-40B4-BE49-F238E27FC236}">
                    <a16:creationId xmlns:a16="http://schemas.microsoft.com/office/drawing/2014/main" id="{2CDB81FA-1E0E-46F7-8C1A-074A626405E1}"/>
                  </a:ext>
                </a:extLst>
              </p:cNvPr>
              <p:cNvSpPr>
                <a:spLocks/>
              </p:cNvSpPr>
              <p:nvPr/>
            </p:nvSpPr>
            <p:spPr bwMode="gray">
              <a:xfrm>
                <a:off x="8943506" y="3690400"/>
                <a:ext cx="9702" cy="12931"/>
              </a:xfrm>
              <a:custGeom>
                <a:avLst/>
                <a:gdLst>
                  <a:gd name="T0" fmla="*/ 3 w 3"/>
                  <a:gd name="T1" fmla="*/ 2 h 4"/>
                  <a:gd name="T2" fmla="*/ 2 w 3"/>
                  <a:gd name="T3" fmla="*/ 0 h 4"/>
                  <a:gd name="T4" fmla="*/ 1 w 3"/>
                  <a:gd name="T5" fmla="*/ 0 h 4"/>
                  <a:gd name="T6" fmla="*/ 0 w 3"/>
                  <a:gd name="T7" fmla="*/ 2 h 4"/>
                  <a:gd name="T8" fmla="*/ 1 w 3"/>
                  <a:gd name="T9" fmla="*/ 4 h 4"/>
                  <a:gd name="T10" fmla="*/ 3 w 3"/>
                  <a:gd name="T11" fmla="*/ 4 h 4"/>
                  <a:gd name="T12" fmla="*/ 3 w 3"/>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3" y="2"/>
                    </a:moveTo>
                    <a:lnTo>
                      <a:pt x="2" y="0"/>
                    </a:lnTo>
                    <a:lnTo>
                      <a:pt x="1" y="0"/>
                    </a:lnTo>
                    <a:lnTo>
                      <a:pt x="0" y="2"/>
                    </a:lnTo>
                    <a:lnTo>
                      <a:pt x="1" y="4"/>
                    </a:lnTo>
                    <a:lnTo>
                      <a:pt x="3" y="4"/>
                    </a:lnTo>
                    <a:lnTo>
                      <a:pt x="3"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49" name="Freeform 57">
                <a:extLst>
                  <a:ext uri="{FF2B5EF4-FFF2-40B4-BE49-F238E27FC236}">
                    <a16:creationId xmlns:a16="http://schemas.microsoft.com/office/drawing/2014/main" id="{E253EE27-E890-46FB-965B-BFC62D2138EC}"/>
                  </a:ext>
                </a:extLst>
              </p:cNvPr>
              <p:cNvSpPr>
                <a:spLocks/>
              </p:cNvSpPr>
              <p:nvPr/>
            </p:nvSpPr>
            <p:spPr bwMode="gray">
              <a:xfrm>
                <a:off x="8979085" y="3687168"/>
                <a:ext cx="22640" cy="25865"/>
              </a:xfrm>
              <a:custGeom>
                <a:avLst/>
                <a:gdLst>
                  <a:gd name="T0" fmla="*/ 4 w 7"/>
                  <a:gd name="T1" fmla="*/ 8 h 8"/>
                  <a:gd name="T2" fmla="*/ 5 w 7"/>
                  <a:gd name="T3" fmla="*/ 7 h 8"/>
                  <a:gd name="T4" fmla="*/ 6 w 7"/>
                  <a:gd name="T5" fmla="*/ 4 h 8"/>
                  <a:gd name="T6" fmla="*/ 7 w 7"/>
                  <a:gd name="T7" fmla="*/ 0 h 8"/>
                  <a:gd name="T8" fmla="*/ 6 w 7"/>
                  <a:gd name="T9" fmla="*/ 0 h 8"/>
                  <a:gd name="T10" fmla="*/ 1 w 7"/>
                  <a:gd name="T11" fmla="*/ 3 h 8"/>
                  <a:gd name="T12" fmla="*/ 1 w 7"/>
                  <a:gd name="T13" fmla="*/ 4 h 8"/>
                  <a:gd name="T14" fmla="*/ 0 w 7"/>
                  <a:gd name="T15" fmla="*/ 5 h 8"/>
                  <a:gd name="T16" fmla="*/ 0 w 7"/>
                  <a:gd name="T17" fmla="*/ 7 h 8"/>
                  <a:gd name="T18" fmla="*/ 2 w 7"/>
                  <a:gd name="T19" fmla="*/ 7 h 8"/>
                  <a:gd name="T20" fmla="*/ 4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4" y="8"/>
                    </a:moveTo>
                    <a:lnTo>
                      <a:pt x="5" y="7"/>
                    </a:lnTo>
                    <a:lnTo>
                      <a:pt x="6" y="4"/>
                    </a:lnTo>
                    <a:lnTo>
                      <a:pt x="7" y="0"/>
                    </a:lnTo>
                    <a:lnTo>
                      <a:pt x="6" y="0"/>
                    </a:lnTo>
                    <a:lnTo>
                      <a:pt x="1" y="3"/>
                    </a:lnTo>
                    <a:lnTo>
                      <a:pt x="1" y="4"/>
                    </a:lnTo>
                    <a:lnTo>
                      <a:pt x="0" y="5"/>
                    </a:lnTo>
                    <a:lnTo>
                      <a:pt x="0" y="7"/>
                    </a:lnTo>
                    <a:lnTo>
                      <a:pt x="2" y="7"/>
                    </a:lnTo>
                    <a:lnTo>
                      <a:pt x="4"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0" name="Freeform 125">
                <a:extLst>
                  <a:ext uri="{FF2B5EF4-FFF2-40B4-BE49-F238E27FC236}">
                    <a16:creationId xmlns:a16="http://schemas.microsoft.com/office/drawing/2014/main" id="{E491A1E0-AC2D-4EA0-B333-7D7F81A592BD}"/>
                  </a:ext>
                </a:extLst>
              </p:cNvPr>
              <p:cNvSpPr>
                <a:spLocks/>
              </p:cNvSpPr>
              <p:nvPr/>
            </p:nvSpPr>
            <p:spPr bwMode="gray">
              <a:xfrm>
                <a:off x="8891762" y="2481197"/>
                <a:ext cx="556283" cy="1251234"/>
              </a:xfrm>
              <a:custGeom>
                <a:avLst/>
                <a:gdLst>
                  <a:gd name="T0" fmla="*/ 13 w 172"/>
                  <a:gd name="T1" fmla="*/ 59 h 387"/>
                  <a:gd name="T2" fmla="*/ 47 w 172"/>
                  <a:gd name="T3" fmla="*/ 93 h 387"/>
                  <a:gd name="T4" fmla="*/ 46 w 172"/>
                  <a:gd name="T5" fmla="*/ 109 h 387"/>
                  <a:gd name="T6" fmla="*/ 47 w 172"/>
                  <a:gd name="T7" fmla="*/ 126 h 387"/>
                  <a:gd name="T8" fmla="*/ 53 w 172"/>
                  <a:gd name="T9" fmla="*/ 150 h 387"/>
                  <a:gd name="T10" fmla="*/ 54 w 172"/>
                  <a:gd name="T11" fmla="*/ 175 h 387"/>
                  <a:gd name="T12" fmla="*/ 61 w 172"/>
                  <a:gd name="T13" fmla="*/ 181 h 387"/>
                  <a:gd name="T14" fmla="*/ 69 w 172"/>
                  <a:gd name="T15" fmla="*/ 187 h 387"/>
                  <a:gd name="T16" fmla="*/ 78 w 172"/>
                  <a:gd name="T17" fmla="*/ 212 h 387"/>
                  <a:gd name="T18" fmla="*/ 73 w 172"/>
                  <a:gd name="T19" fmla="*/ 214 h 387"/>
                  <a:gd name="T20" fmla="*/ 58 w 172"/>
                  <a:gd name="T21" fmla="*/ 231 h 387"/>
                  <a:gd name="T22" fmla="*/ 34 w 172"/>
                  <a:gd name="T23" fmla="*/ 265 h 387"/>
                  <a:gd name="T24" fmla="*/ 26 w 172"/>
                  <a:gd name="T25" fmla="*/ 274 h 387"/>
                  <a:gd name="T26" fmla="*/ 18 w 172"/>
                  <a:gd name="T27" fmla="*/ 281 h 387"/>
                  <a:gd name="T28" fmla="*/ 11 w 172"/>
                  <a:gd name="T29" fmla="*/ 286 h 387"/>
                  <a:gd name="T30" fmla="*/ 6 w 172"/>
                  <a:gd name="T31" fmla="*/ 294 h 387"/>
                  <a:gd name="T32" fmla="*/ 10 w 172"/>
                  <a:gd name="T33" fmla="*/ 308 h 387"/>
                  <a:gd name="T34" fmla="*/ 12 w 172"/>
                  <a:gd name="T35" fmla="*/ 324 h 387"/>
                  <a:gd name="T36" fmla="*/ 17 w 172"/>
                  <a:gd name="T37" fmla="*/ 333 h 387"/>
                  <a:gd name="T38" fmla="*/ 13 w 172"/>
                  <a:gd name="T39" fmla="*/ 334 h 387"/>
                  <a:gd name="T40" fmla="*/ 11 w 172"/>
                  <a:gd name="T41" fmla="*/ 347 h 387"/>
                  <a:gd name="T42" fmla="*/ 11 w 172"/>
                  <a:gd name="T43" fmla="*/ 353 h 387"/>
                  <a:gd name="T44" fmla="*/ 13 w 172"/>
                  <a:gd name="T45" fmla="*/ 359 h 387"/>
                  <a:gd name="T46" fmla="*/ 18 w 172"/>
                  <a:gd name="T47" fmla="*/ 363 h 387"/>
                  <a:gd name="T48" fmla="*/ 29 w 172"/>
                  <a:gd name="T49" fmla="*/ 369 h 387"/>
                  <a:gd name="T50" fmla="*/ 35 w 172"/>
                  <a:gd name="T51" fmla="*/ 372 h 387"/>
                  <a:gd name="T52" fmla="*/ 40 w 172"/>
                  <a:gd name="T53" fmla="*/ 382 h 387"/>
                  <a:gd name="T54" fmla="*/ 40 w 172"/>
                  <a:gd name="T55" fmla="*/ 385 h 387"/>
                  <a:gd name="T56" fmla="*/ 45 w 172"/>
                  <a:gd name="T57" fmla="*/ 383 h 387"/>
                  <a:gd name="T58" fmla="*/ 58 w 172"/>
                  <a:gd name="T59" fmla="*/ 380 h 387"/>
                  <a:gd name="T60" fmla="*/ 66 w 172"/>
                  <a:gd name="T61" fmla="*/ 375 h 387"/>
                  <a:gd name="T62" fmla="*/ 78 w 172"/>
                  <a:gd name="T63" fmla="*/ 369 h 387"/>
                  <a:gd name="T64" fmla="*/ 84 w 172"/>
                  <a:gd name="T65" fmla="*/ 367 h 387"/>
                  <a:gd name="T66" fmla="*/ 95 w 172"/>
                  <a:gd name="T67" fmla="*/ 366 h 387"/>
                  <a:gd name="T68" fmla="*/ 109 w 172"/>
                  <a:gd name="T69" fmla="*/ 365 h 387"/>
                  <a:gd name="T70" fmla="*/ 122 w 172"/>
                  <a:gd name="T71" fmla="*/ 355 h 387"/>
                  <a:gd name="T72" fmla="*/ 166 w 172"/>
                  <a:gd name="T73" fmla="*/ 303 h 387"/>
                  <a:gd name="T74" fmla="*/ 168 w 172"/>
                  <a:gd name="T75" fmla="*/ 278 h 387"/>
                  <a:gd name="T76" fmla="*/ 153 w 172"/>
                  <a:gd name="T77" fmla="*/ 257 h 387"/>
                  <a:gd name="T78" fmla="*/ 159 w 172"/>
                  <a:gd name="T79" fmla="*/ 238 h 387"/>
                  <a:gd name="T80" fmla="*/ 151 w 172"/>
                  <a:gd name="T81" fmla="*/ 217 h 387"/>
                  <a:gd name="T82" fmla="*/ 147 w 172"/>
                  <a:gd name="T83" fmla="*/ 202 h 387"/>
                  <a:gd name="T84" fmla="*/ 152 w 172"/>
                  <a:gd name="T85" fmla="*/ 184 h 387"/>
                  <a:gd name="T86" fmla="*/ 143 w 172"/>
                  <a:gd name="T87" fmla="*/ 157 h 387"/>
                  <a:gd name="T88" fmla="*/ 137 w 172"/>
                  <a:gd name="T89" fmla="*/ 135 h 387"/>
                  <a:gd name="T90" fmla="*/ 149 w 172"/>
                  <a:gd name="T91" fmla="*/ 102 h 387"/>
                  <a:gd name="T92" fmla="*/ 132 w 172"/>
                  <a:gd name="T93" fmla="*/ 84 h 387"/>
                  <a:gd name="T94" fmla="*/ 125 w 172"/>
                  <a:gd name="T95" fmla="*/ 67 h 387"/>
                  <a:gd name="T96" fmla="*/ 126 w 172"/>
                  <a:gd name="T97" fmla="*/ 53 h 387"/>
                  <a:gd name="T98" fmla="*/ 133 w 172"/>
                  <a:gd name="T99" fmla="*/ 36 h 387"/>
                  <a:gd name="T100" fmla="*/ 131 w 172"/>
                  <a:gd name="T101" fmla="*/ 11 h 387"/>
                  <a:gd name="T102" fmla="*/ 118 w 172"/>
                  <a:gd name="T103" fmla="*/ 0 h 387"/>
                  <a:gd name="T104" fmla="*/ 90 w 172"/>
                  <a:gd name="T105" fmla="*/ 9 h 387"/>
                  <a:gd name="T106" fmla="*/ 82 w 172"/>
                  <a:gd name="T107" fmla="*/ 38 h 387"/>
                  <a:gd name="T108" fmla="*/ 72 w 172"/>
                  <a:gd name="T109" fmla="*/ 58 h 387"/>
                  <a:gd name="T110" fmla="*/ 60 w 172"/>
                  <a:gd name="T111" fmla="*/ 59 h 387"/>
                  <a:gd name="T112" fmla="*/ 45 w 172"/>
                  <a:gd name="T113" fmla="*/ 62 h 387"/>
                  <a:gd name="T114" fmla="*/ 28 w 172"/>
                  <a:gd name="T115" fmla="*/ 56 h 387"/>
                  <a:gd name="T116" fmla="*/ 11 w 172"/>
                  <a:gd name="T117" fmla="*/ 33 h 387"/>
                  <a:gd name="T118" fmla="*/ 6 w 172"/>
                  <a:gd name="T119" fmla="*/ 43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387">
                    <a:moveTo>
                      <a:pt x="0" y="45"/>
                    </a:moveTo>
                    <a:lnTo>
                      <a:pt x="1" y="45"/>
                    </a:lnTo>
                    <a:lnTo>
                      <a:pt x="1" y="46"/>
                    </a:lnTo>
                    <a:lnTo>
                      <a:pt x="13" y="59"/>
                    </a:lnTo>
                    <a:lnTo>
                      <a:pt x="22" y="69"/>
                    </a:lnTo>
                    <a:lnTo>
                      <a:pt x="32" y="71"/>
                    </a:lnTo>
                    <a:lnTo>
                      <a:pt x="37" y="76"/>
                    </a:lnTo>
                    <a:lnTo>
                      <a:pt x="47" y="93"/>
                    </a:lnTo>
                    <a:lnTo>
                      <a:pt x="48" y="95"/>
                    </a:lnTo>
                    <a:lnTo>
                      <a:pt x="47" y="98"/>
                    </a:lnTo>
                    <a:lnTo>
                      <a:pt x="46" y="103"/>
                    </a:lnTo>
                    <a:lnTo>
                      <a:pt x="46" y="109"/>
                    </a:lnTo>
                    <a:lnTo>
                      <a:pt x="47" y="113"/>
                    </a:lnTo>
                    <a:lnTo>
                      <a:pt x="48" y="115"/>
                    </a:lnTo>
                    <a:lnTo>
                      <a:pt x="48" y="119"/>
                    </a:lnTo>
                    <a:lnTo>
                      <a:pt x="47" y="126"/>
                    </a:lnTo>
                    <a:lnTo>
                      <a:pt x="47" y="130"/>
                    </a:lnTo>
                    <a:lnTo>
                      <a:pt x="53" y="143"/>
                    </a:lnTo>
                    <a:lnTo>
                      <a:pt x="53" y="147"/>
                    </a:lnTo>
                    <a:lnTo>
                      <a:pt x="53" y="150"/>
                    </a:lnTo>
                    <a:lnTo>
                      <a:pt x="51" y="154"/>
                    </a:lnTo>
                    <a:lnTo>
                      <a:pt x="49" y="159"/>
                    </a:lnTo>
                    <a:lnTo>
                      <a:pt x="51" y="165"/>
                    </a:lnTo>
                    <a:lnTo>
                      <a:pt x="54" y="175"/>
                    </a:lnTo>
                    <a:lnTo>
                      <a:pt x="57" y="177"/>
                    </a:lnTo>
                    <a:lnTo>
                      <a:pt x="58" y="178"/>
                    </a:lnTo>
                    <a:lnTo>
                      <a:pt x="59" y="179"/>
                    </a:lnTo>
                    <a:lnTo>
                      <a:pt x="61" y="181"/>
                    </a:lnTo>
                    <a:lnTo>
                      <a:pt x="63" y="179"/>
                    </a:lnTo>
                    <a:lnTo>
                      <a:pt x="64" y="180"/>
                    </a:lnTo>
                    <a:lnTo>
                      <a:pt x="65" y="184"/>
                    </a:lnTo>
                    <a:lnTo>
                      <a:pt x="69" y="187"/>
                    </a:lnTo>
                    <a:lnTo>
                      <a:pt x="74" y="194"/>
                    </a:lnTo>
                    <a:lnTo>
                      <a:pt x="76" y="197"/>
                    </a:lnTo>
                    <a:lnTo>
                      <a:pt x="75" y="206"/>
                    </a:lnTo>
                    <a:lnTo>
                      <a:pt x="78" y="212"/>
                    </a:lnTo>
                    <a:lnTo>
                      <a:pt x="76" y="211"/>
                    </a:lnTo>
                    <a:lnTo>
                      <a:pt x="75" y="213"/>
                    </a:lnTo>
                    <a:lnTo>
                      <a:pt x="75" y="216"/>
                    </a:lnTo>
                    <a:lnTo>
                      <a:pt x="73" y="214"/>
                    </a:lnTo>
                    <a:lnTo>
                      <a:pt x="70" y="215"/>
                    </a:lnTo>
                    <a:lnTo>
                      <a:pt x="65" y="217"/>
                    </a:lnTo>
                    <a:lnTo>
                      <a:pt x="62" y="227"/>
                    </a:lnTo>
                    <a:lnTo>
                      <a:pt x="58" y="231"/>
                    </a:lnTo>
                    <a:lnTo>
                      <a:pt x="52" y="239"/>
                    </a:lnTo>
                    <a:lnTo>
                      <a:pt x="45" y="247"/>
                    </a:lnTo>
                    <a:lnTo>
                      <a:pt x="40" y="253"/>
                    </a:lnTo>
                    <a:lnTo>
                      <a:pt x="34" y="265"/>
                    </a:lnTo>
                    <a:lnTo>
                      <a:pt x="31" y="267"/>
                    </a:lnTo>
                    <a:lnTo>
                      <a:pt x="30" y="270"/>
                    </a:lnTo>
                    <a:lnTo>
                      <a:pt x="28" y="271"/>
                    </a:lnTo>
                    <a:lnTo>
                      <a:pt x="26" y="274"/>
                    </a:lnTo>
                    <a:lnTo>
                      <a:pt x="21" y="275"/>
                    </a:lnTo>
                    <a:lnTo>
                      <a:pt x="18" y="274"/>
                    </a:lnTo>
                    <a:lnTo>
                      <a:pt x="16" y="278"/>
                    </a:lnTo>
                    <a:lnTo>
                      <a:pt x="18" y="281"/>
                    </a:lnTo>
                    <a:lnTo>
                      <a:pt x="17" y="281"/>
                    </a:lnTo>
                    <a:lnTo>
                      <a:pt x="12" y="282"/>
                    </a:lnTo>
                    <a:lnTo>
                      <a:pt x="12" y="283"/>
                    </a:lnTo>
                    <a:lnTo>
                      <a:pt x="11" y="286"/>
                    </a:lnTo>
                    <a:lnTo>
                      <a:pt x="9" y="286"/>
                    </a:lnTo>
                    <a:lnTo>
                      <a:pt x="9" y="287"/>
                    </a:lnTo>
                    <a:lnTo>
                      <a:pt x="8" y="289"/>
                    </a:lnTo>
                    <a:lnTo>
                      <a:pt x="6" y="294"/>
                    </a:lnTo>
                    <a:lnTo>
                      <a:pt x="7" y="300"/>
                    </a:lnTo>
                    <a:lnTo>
                      <a:pt x="8" y="302"/>
                    </a:lnTo>
                    <a:lnTo>
                      <a:pt x="9" y="304"/>
                    </a:lnTo>
                    <a:lnTo>
                      <a:pt x="10" y="308"/>
                    </a:lnTo>
                    <a:lnTo>
                      <a:pt x="9" y="315"/>
                    </a:lnTo>
                    <a:lnTo>
                      <a:pt x="10" y="318"/>
                    </a:lnTo>
                    <a:lnTo>
                      <a:pt x="12" y="321"/>
                    </a:lnTo>
                    <a:lnTo>
                      <a:pt x="12" y="324"/>
                    </a:lnTo>
                    <a:lnTo>
                      <a:pt x="13" y="328"/>
                    </a:lnTo>
                    <a:lnTo>
                      <a:pt x="14" y="330"/>
                    </a:lnTo>
                    <a:lnTo>
                      <a:pt x="16" y="332"/>
                    </a:lnTo>
                    <a:lnTo>
                      <a:pt x="17" y="333"/>
                    </a:lnTo>
                    <a:lnTo>
                      <a:pt x="15" y="332"/>
                    </a:lnTo>
                    <a:lnTo>
                      <a:pt x="13" y="332"/>
                    </a:lnTo>
                    <a:lnTo>
                      <a:pt x="13" y="333"/>
                    </a:lnTo>
                    <a:lnTo>
                      <a:pt x="13" y="334"/>
                    </a:lnTo>
                    <a:lnTo>
                      <a:pt x="12" y="337"/>
                    </a:lnTo>
                    <a:lnTo>
                      <a:pt x="13" y="339"/>
                    </a:lnTo>
                    <a:lnTo>
                      <a:pt x="13" y="343"/>
                    </a:lnTo>
                    <a:lnTo>
                      <a:pt x="11" y="347"/>
                    </a:lnTo>
                    <a:lnTo>
                      <a:pt x="10" y="347"/>
                    </a:lnTo>
                    <a:lnTo>
                      <a:pt x="9" y="350"/>
                    </a:lnTo>
                    <a:lnTo>
                      <a:pt x="10" y="352"/>
                    </a:lnTo>
                    <a:lnTo>
                      <a:pt x="11" y="353"/>
                    </a:lnTo>
                    <a:lnTo>
                      <a:pt x="10" y="355"/>
                    </a:lnTo>
                    <a:lnTo>
                      <a:pt x="11" y="356"/>
                    </a:lnTo>
                    <a:lnTo>
                      <a:pt x="13" y="357"/>
                    </a:lnTo>
                    <a:lnTo>
                      <a:pt x="13" y="359"/>
                    </a:lnTo>
                    <a:lnTo>
                      <a:pt x="11" y="359"/>
                    </a:lnTo>
                    <a:lnTo>
                      <a:pt x="11" y="361"/>
                    </a:lnTo>
                    <a:lnTo>
                      <a:pt x="15" y="361"/>
                    </a:lnTo>
                    <a:lnTo>
                      <a:pt x="18" y="363"/>
                    </a:lnTo>
                    <a:lnTo>
                      <a:pt x="20" y="365"/>
                    </a:lnTo>
                    <a:lnTo>
                      <a:pt x="23" y="367"/>
                    </a:lnTo>
                    <a:lnTo>
                      <a:pt x="28" y="368"/>
                    </a:lnTo>
                    <a:lnTo>
                      <a:pt x="29" y="369"/>
                    </a:lnTo>
                    <a:lnTo>
                      <a:pt x="28" y="371"/>
                    </a:lnTo>
                    <a:lnTo>
                      <a:pt x="31" y="373"/>
                    </a:lnTo>
                    <a:lnTo>
                      <a:pt x="35" y="370"/>
                    </a:lnTo>
                    <a:lnTo>
                      <a:pt x="35" y="372"/>
                    </a:lnTo>
                    <a:lnTo>
                      <a:pt x="35" y="375"/>
                    </a:lnTo>
                    <a:lnTo>
                      <a:pt x="37" y="380"/>
                    </a:lnTo>
                    <a:lnTo>
                      <a:pt x="37" y="381"/>
                    </a:lnTo>
                    <a:lnTo>
                      <a:pt x="40" y="382"/>
                    </a:lnTo>
                    <a:lnTo>
                      <a:pt x="39" y="384"/>
                    </a:lnTo>
                    <a:lnTo>
                      <a:pt x="36" y="386"/>
                    </a:lnTo>
                    <a:lnTo>
                      <a:pt x="37" y="387"/>
                    </a:lnTo>
                    <a:lnTo>
                      <a:pt x="40" y="385"/>
                    </a:lnTo>
                    <a:lnTo>
                      <a:pt x="43" y="379"/>
                    </a:lnTo>
                    <a:lnTo>
                      <a:pt x="44" y="380"/>
                    </a:lnTo>
                    <a:lnTo>
                      <a:pt x="44" y="383"/>
                    </a:lnTo>
                    <a:lnTo>
                      <a:pt x="45" y="383"/>
                    </a:lnTo>
                    <a:lnTo>
                      <a:pt x="52" y="380"/>
                    </a:lnTo>
                    <a:lnTo>
                      <a:pt x="54" y="380"/>
                    </a:lnTo>
                    <a:lnTo>
                      <a:pt x="57" y="378"/>
                    </a:lnTo>
                    <a:lnTo>
                      <a:pt x="58" y="380"/>
                    </a:lnTo>
                    <a:lnTo>
                      <a:pt x="59" y="380"/>
                    </a:lnTo>
                    <a:lnTo>
                      <a:pt x="62" y="377"/>
                    </a:lnTo>
                    <a:lnTo>
                      <a:pt x="64" y="376"/>
                    </a:lnTo>
                    <a:lnTo>
                      <a:pt x="66" y="375"/>
                    </a:lnTo>
                    <a:lnTo>
                      <a:pt x="68" y="376"/>
                    </a:lnTo>
                    <a:lnTo>
                      <a:pt x="73" y="373"/>
                    </a:lnTo>
                    <a:lnTo>
                      <a:pt x="75" y="373"/>
                    </a:lnTo>
                    <a:lnTo>
                      <a:pt x="78" y="369"/>
                    </a:lnTo>
                    <a:lnTo>
                      <a:pt x="79" y="372"/>
                    </a:lnTo>
                    <a:lnTo>
                      <a:pt x="84" y="369"/>
                    </a:lnTo>
                    <a:lnTo>
                      <a:pt x="83" y="367"/>
                    </a:lnTo>
                    <a:lnTo>
                      <a:pt x="84" y="367"/>
                    </a:lnTo>
                    <a:lnTo>
                      <a:pt x="87" y="368"/>
                    </a:lnTo>
                    <a:lnTo>
                      <a:pt x="88" y="368"/>
                    </a:lnTo>
                    <a:lnTo>
                      <a:pt x="90" y="367"/>
                    </a:lnTo>
                    <a:lnTo>
                      <a:pt x="95" y="366"/>
                    </a:lnTo>
                    <a:lnTo>
                      <a:pt x="99" y="364"/>
                    </a:lnTo>
                    <a:lnTo>
                      <a:pt x="101" y="363"/>
                    </a:lnTo>
                    <a:lnTo>
                      <a:pt x="104" y="365"/>
                    </a:lnTo>
                    <a:lnTo>
                      <a:pt x="109" y="365"/>
                    </a:lnTo>
                    <a:lnTo>
                      <a:pt x="110" y="364"/>
                    </a:lnTo>
                    <a:lnTo>
                      <a:pt x="112" y="363"/>
                    </a:lnTo>
                    <a:lnTo>
                      <a:pt x="112" y="363"/>
                    </a:lnTo>
                    <a:lnTo>
                      <a:pt x="122" y="355"/>
                    </a:lnTo>
                    <a:lnTo>
                      <a:pt x="136" y="341"/>
                    </a:lnTo>
                    <a:lnTo>
                      <a:pt x="148" y="329"/>
                    </a:lnTo>
                    <a:lnTo>
                      <a:pt x="163" y="309"/>
                    </a:lnTo>
                    <a:lnTo>
                      <a:pt x="166" y="303"/>
                    </a:lnTo>
                    <a:lnTo>
                      <a:pt x="172" y="292"/>
                    </a:lnTo>
                    <a:lnTo>
                      <a:pt x="172" y="281"/>
                    </a:lnTo>
                    <a:lnTo>
                      <a:pt x="170" y="282"/>
                    </a:lnTo>
                    <a:lnTo>
                      <a:pt x="168" y="278"/>
                    </a:lnTo>
                    <a:lnTo>
                      <a:pt x="166" y="273"/>
                    </a:lnTo>
                    <a:lnTo>
                      <a:pt x="157" y="266"/>
                    </a:lnTo>
                    <a:lnTo>
                      <a:pt x="155" y="263"/>
                    </a:lnTo>
                    <a:lnTo>
                      <a:pt x="153" y="257"/>
                    </a:lnTo>
                    <a:lnTo>
                      <a:pt x="155" y="252"/>
                    </a:lnTo>
                    <a:lnTo>
                      <a:pt x="157" y="248"/>
                    </a:lnTo>
                    <a:lnTo>
                      <a:pt x="159" y="243"/>
                    </a:lnTo>
                    <a:lnTo>
                      <a:pt x="159" y="238"/>
                    </a:lnTo>
                    <a:lnTo>
                      <a:pt x="154" y="233"/>
                    </a:lnTo>
                    <a:lnTo>
                      <a:pt x="152" y="229"/>
                    </a:lnTo>
                    <a:lnTo>
                      <a:pt x="153" y="222"/>
                    </a:lnTo>
                    <a:lnTo>
                      <a:pt x="151" y="217"/>
                    </a:lnTo>
                    <a:lnTo>
                      <a:pt x="146" y="216"/>
                    </a:lnTo>
                    <a:lnTo>
                      <a:pt x="146" y="210"/>
                    </a:lnTo>
                    <a:lnTo>
                      <a:pt x="147" y="207"/>
                    </a:lnTo>
                    <a:lnTo>
                      <a:pt x="147" y="202"/>
                    </a:lnTo>
                    <a:lnTo>
                      <a:pt x="146" y="199"/>
                    </a:lnTo>
                    <a:lnTo>
                      <a:pt x="147" y="195"/>
                    </a:lnTo>
                    <a:lnTo>
                      <a:pt x="148" y="188"/>
                    </a:lnTo>
                    <a:lnTo>
                      <a:pt x="152" y="184"/>
                    </a:lnTo>
                    <a:lnTo>
                      <a:pt x="152" y="180"/>
                    </a:lnTo>
                    <a:lnTo>
                      <a:pt x="151" y="175"/>
                    </a:lnTo>
                    <a:lnTo>
                      <a:pt x="147" y="165"/>
                    </a:lnTo>
                    <a:lnTo>
                      <a:pt x="143" y="157"/>
                    </a:lnTo>
                    <a:lnTo>
                      <a:pt x="142" y="152"/>
                    </a:lnTo>
                    <a:lnTo>
                      <a:pt x="140" y="147"/>
                    </a:lnTo>
                    <a:lnTo>
                      <a:pt x="138" y="141"/>
                    </a:lnTo>
                    <a:lnTo>
                      <a:pt x="137" y="135"/>
                    </a:lnTo>
                    <a:lnTo>
                      <a:pt x="139" y="132"/>
                    </a:lnTo>
                    <a:lnTo>
                      <a:pt x="144" y="119"/>
                    </a:lnTo>
                    <a:lnTo>
                      <a:pt x="149" y="109"/>
                    </a:lnTo>
                    <a:lnTo>
                      <a:pt x="149" y="102"/>
                    </a:lnTo>
                    <a:lnTo>
                      <a:pt x="146" y="98"/>
                    </a:lnTo>
                    <a:lnTo>
                      <a:pt x="140" y="87"/>
                    </a:lnTo>
                    <a:lnTo>
                      <a:pt x="136" y="84"/>
                    </a:lnTo>
                    <a:lnTo>
                      <a:pt x="132" y="84"/>
                    </a:lnTo>
                    <a:lnTo>
                      <a:pt x="129" y="82"/>
                    </a:lnTo>
                    <a:lnTo>
                      <a:pt x="127" y="80"/>
                    </a:lnTo>
                    <a:lnTo>
                      <a:pt x="126" y="74"/>
                    </a:lnTo>
                    <a:lnTo>
                      <a:pt x="125" y="67"/>
                    </a:lnTo>
                    <a:lnTo>
                      <a:pt x="126" y="64"/>
                    </a:lnTo>
                    <a:lnTo>
                      <a:pt x="129" y="56"/>
                    </a:lnTo>
                    <a:lnTo>
                      <a:pt x="129" y="54"/>
                    </a:lnTo>
                    <a:lnTo>
                      <a:pt x="126" y="53"/>
                    </a:lnTo>
                    <a:lnTo>
                      <a:pt x="135" y="45"/>
                    </a:lnTo>
                    <a:lnTo>
                      <a:pt x="132" y="43"/>
                    </a:lnTo>
                    <a:lnTo>
                      <a:pt x="132" y="40"/>
                    </a:lnTo>
                    <a:lnTo>
                      <a:pt x="133" y="36"/>
                    </a:lnTo>
                    <a:lnTo>
                      <a:pt x="139" y="29"/>
                    </a:lnTo>
                    <a:lnTo>
                      <a:pt x="138" y="24"/>
                    </a:lnTo>
                    <a:lnTo>
                      <a:pt x="136" y="16"/>
                    </a:lnTo>
                    <a:lnTo>
                      <a:pt x="131" y="11"/>
                    </a:lnTo>
                    <a:lnTo>
                      <a:pt x="126" y="10"/>
                    </a:lnTo>
                    <a:lnTo>
                      <a:pt x="123" y="7"/>
                    </a:lnTo>
                    <a:lnTo>
                      <a:pt x="120" y="1"/>
                    </a:lnTo>
                    <a:lnTo>
                      <a:pt x="118" y="0"/>
                    </a:lnTo>
                    <a:lnTo>
                      <a:pt x="112" y="1"/>
                    </a:lnTo>
                    <a:lnTo>
                      <a:pt x="101" y="6"/>
                    </a:lnTo>
                    <a:lnTo>
                      <a:pt x="93" y="7"/>
                    </a:lnTo>
                    <a:lnTo>
                      <a:pt x="90" y="9"/>
                    </a:lnTo>
                    <a:lnTo>
                      <a:pt x="87" y="13"/>
                    </a:lnTo>
                    <a:lnTo>
                      <a:pt x="83" y="22"/>
                    </a:lnTo>
                    <a:lnTo>
                      <a:pt x="82" y="34"/>
                    </a:lnTo>
                    <a:lnTo>
                      <a:pt x="82" y="38"/>
                    </a:lnTo>
                    <a:lnTo>
                      <a:pt x="82" y="45"/>
                    </a:lnTo>
                    <a:lnTo>
                      <a:pt x="82" y="48"/>
                    </a:lnTo>
                    <a:lnTo>
                      <a:pt x="74" y="54"/>
                    </a:lnTo>
                    <a:lnTo>
                      <a:pt x="72" y="58"/>
                    </a:lnTo>
                    <a:lnTo>
                      <a:pt x="68" y="61"/>
                    </a:lnTo>
                    <a:lnTo>
                      <a:pt x="64" y="62"/>
                    </a:lnTo>
                    <a:lnTo>
                      <a:pt x="61" y="62"/>
                    </a:lnTo>
                    <a:lnTo>
                      <a:pt x="60" y="59"/>
                    </a:lnTo>
                    <a:lnTo>
                      <a:pt x="57" y="56"/>
                    </a:lnTo>
                    <a:lnTo>
                      <a:pt x="54" y="54"/>
                    </a:lnTo>
                    <a:lnTo>
                      <a:pt x="49" y="59"/>
                    </a:lnTo>
                    <a:lnTo>
                      <a:pt x="45" y="62"/>
                    </a:lnTo>
                    <a:lnTo>
                      <a:pt x="41" y="62"/>
                    </a:lnTo>
                    <a:lnTo>
                      <a:pt x="37" y="60"/>
                    </a:lnTo>
                    <a:lnTo>
                      <a:pt x="30" y="59"/>
                    </a:lnTo>
                    <a:lnTo>
                      <a:pt x="28" y="56"/>
                    </a:lnTo>
                    <a:lnTo>
                      <a:pt x="27" y="51"/>
                    </a:lnTo>
                    <a:lnTo>
                      <a:pt x="18" y="38"/>
                    </a:lnTo>
                    <a:lnTo>
                      <a:pt x="15" y="35"/>
                    </a:lnTo>
                    <a:lnTo>
                      <a:pt x="11" y="33"/>
                    </a:lnTo>
                    <a:lnTo>
                      <a:pt x="7" y="35"/>
                    </a:lnTo>
                    <a:lnTo>
                      <a:pt x="8" y="39"/>
                    </a:lnTo>
                    <a:lnTo>
                      <a:pt x="8" y="42"/>
                    </a:lnTo>
                    <a:lnTo>
                      <a:pt x="6" y="43"/>
                    </a:lnTo>
                    <a:lnTo>
                      <a:pt x="4" y="42"/>
                    </a:lnTo>
                    <a:lnTo>
                      <a:pt x="1" y="42"/>
                    </a:lnTo>
                    <a:lnTo>
                      <a:pt x="0" y="4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1" name="Freeform 1407">
                <a:extLst>
                  <a:ext uri="{FF2B5EF4-FFF2-40B4-BE49-F238E27FC236}">
                    <a16:creationId xmlns:a16="http://schemas.microsoft.com/office/drawing/2014/main" id="{CDD9AFD9-6379-474C-8B88-24AD557B8527}"/>
                  </a:ext>
                </a:extLst>
              </p:cNvPr>
              <p:cNvSpPr>
                <a:spLocks/>
              </p:cNvSpPr>
              <p:nvPr/>
            </p:nvSpPr>
            <p:spPr bwMode="gray">
              <a:xfrm>
                <a:off x="8917633" y="3363850"/>
                <a:ext cx="16169" cy="12931"/>
              </a:xfrm>
              <a:custGeom>
                <a:avLst/>
                <a:gdLst>
                  <a:gd name="T0" fmla="*/ 5 w 5"/>
                  <a:gd name="T1" fmla="*/ 1 h 4"/>
                  <a:gd name="T2" fmla="*/ 5 w 5"/>
                  <a:gd name="T3" fmla="*/ 1 h 4"/>
                  <a:gd name="T4" fmla="*/ 4 w 5"/>
                  <a:gd name="T5" fmla="*/ 0 h 4"/>
                  <a:gd name="T6" fmla="*/ 4 w 5"/>
                  <a:gd name="T7" fmla="*/ 0 h 4"/>
                  <a:gd name="T8" fmla="*/ 4 w 5"/>
                  <a:gd name="T9" fmla="*/ 1 h 4"/>
                  <a:gd name="T10" fmla="*/ 3 w 5"/>
                  <a:gd name="T11" fmla="*/ 1 h 4"/>
                  <a:gd name="T12" fmla="*/ 3 w 5"/>
                  <a:gd name="T13" fmla="*/ 1 h 4"/>
                  <a:gd name="T14" fmla="*/ 2 w 5"/>
                  <a:gd name="T15" fmla="*/ 1 h 4"/>
                  <a:gd name="T16" fmla="*/ 0 w 5"/>
                  <a:gd name="T17" fmla="*/ 0 h 4"/>
                  <a:gd name="T18" fmla="*/ 0 w 5"/>
                  <a:gd name="T19" fmla="*/ 0 h 4"/>
                  <a:gd name="T20" fmla="*/ 0 w 5"/>
                  <a:gd name="T21" fmla="*/ 0 h 4"/>
                  <a:gd name="T22" fmla="*/ 0 w 5"/>
                  <a:gd name="T23" fmla="*/ 1 h 4"/>
                  <a:gd name="T24" fmla="*/ 1 w 5"/>
                  <a:gd name="T25" fmla="*/ 3 h 4"/>
                  <a:gd name="T26" fmla="*/ 1 w 5"/>
                  <a:gd name="T27" fmla="*/ 3 h 4"/>
                  <a:gd name="T28" fmla="*/ 1 w 5"/>
                  <a:gd name="T29" fmla="*/ 3 h 4"/>
                  <a:gd name="T30" fmla="*/ 2 w 5"/>
                  <a:gd name="T31" fmla="*/ 4 h 4"/>
                  <a:gd name="T32" fmla="*/ 3 w 5"/>
                  <a:gd name="T33" fmla="*/ 4 h 4"/>
                  <a:gd name="T34" fmla="*/ 3 w 5"/>
                  <a:gd name="T35" fmla="*/ 4 h 4"/>
                  <a:gd name="T36" fmla="*/ 5 w 5"/>
                  <a:gd name="T37" fmla="*/ 1 h 4"/>
                  <a:gd name="T38" fmla="*/ 5 w 5"/>
                  <a:gd name="T39" fmla="*/ 1 h 4"/>
                  <a:gd name="T40" fmla="*/ 5 w 5"/>
                  <a:gd name="T4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4">
                    <a:moveTo>
                      <a:pt x="5" y="1"/>
                    </a:moveTo>
                    <a:lnTo>
                      <a:pt x="5" y="1"/>
                    </a:lnTo>
                    <a:lnTo>
                      <a:pt x="4" y="0"/>
                    </a:lnTo>
                    <a:lnTo>
                      <a:pt x="4" y="0"/>
                    </a:lnTo>
                    <a:lnTo>
                      <a:pt x="4" y="1"/>
                    </a:lnTo>
                    <a:lnTo>
                      <a:pt x="3" y="1"/>
                    </a:lnTo>
                    <a:lnTo>
                      <a:pt x="3" y="1"/>
                    </a:lnTo>
                    <a:lnTo>
                      <a:pt x="2" y="1"/>
                    </a:lnTo>
                    <a:lnTo>
                      <a:pt x="0" y="0"/>
                    </a:lnTo>
                    <a:lnTo>
                      <a:pt x="0" y="0"/>
                    </a:lnTo>
                    <a:lnTo>
                      <a:pt x="0" y="0"/>
                    </a:lnTo>
                    <a:lnTo>
                      <a:pt x="0" y="1"/>
                    </a:lnTo>
                    <a:lnTo>
                      <a:pt x="1" y="3"/>
                    </a:lnTo>
                    <a:lnTo>
                      <a:pt x="1" y="3"/>
                    </a:lnTo>
                    <a:lnTo>
                      <a:pt x="1" y="3"/>
                    </a:lnTo>
                    <a:lnTo>
                      <a:pt x="2" y="4"/>
                    </a:lnTo>
                    <a:lnTo>
                      <a:pt x="3" y="4"/>
                    </a:lnTo>
                    <a:lnTo>
                      <a:pt x="3" y="4"/>
                    </a:lnTo>
                    <a:lnTo>
                      <a:pt x="5" y="1"/>
                    </a:lnTo>
                    <a:lnTo>
                      <a:pt x="5" y="1"/>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2" name="Freeform 1409">
                <a:extLst>
                  <a:ext uri="{FF2B5EF4-FFF2-40B4-BE49-F238E27FC236}">
                    <a16:creationId xmlns:a16="http://schemas.microsoft.com/office/drawing/2014/main" id="{A53287D7-A8C3-463B-ADBB-B07E1AB3D0CA}"/>
                  </a:ext>
                </a:extLst>
              </p:cNvPr>
              <p:cNvSpPr>
                <a:spLocks/>
              </p:cNvSpPr>
              <p:nvPr/>
            </p:nvSpPr>
            <p:spPr bwMode="gray">
              <a:xfrm>
                <a:off x="9092278" y="3150460"/>
                <a:ext cx="25873" cy="16163"/>
              </a:xfrm>
              <a:custGeom>
                <a:avLst/>
                <a:gdLst>
                  <a:gd name="T0" fmla="*/ 2 w 14"/>
                  <a:gd name="T1" fmla="*/ 8 h 9"/>
                  <a:gd name="T2" fmla="*/ 2 w 14"/>
                  <a:gd name="T3" fmla="*/ 8 h 9"/>
                  <a:gd name="T4" fmla="*/ 5 w 14"/>
                  <a:gd name="T5" fmla="*/ 9 h 9"/>
                  <a:gd name="T6" fmla="*/ 6 w 14"/>
                  <a:gd name="T7" fmla="*/ 9 h 9"/>
                  <a:gd name="T8" fmla="*/ 8 w 14"/>
                  <a:gd name="T9" fmla="*/ 8 h 9"/>
                  <a:gd name="T10" fmla="*/ 9 w 14"/>
                  <a:gd name="T11" fmla="*/ 5 h 9"/>
                  <a:gd name="T12" fmla="*/ 13 w 14"/>
                  <a:gd name="T13" fmla="*/ 4 h 9"/>
                  <a:gd name="T14" fmla="*/ 14 w 14"/>
                  <a:gd name="T15" fmla="*/ 4 h 9"/>
                  <a:gd name="T16" fmla="*/ 14 w 14"/>
                  <a:gd name="T17" fmla="*/ 3 h 9"/>
                  <a:gd name="T18" fmla="*/ 14 w 14"/>
                  <a:gd name="T19" fmla="*/ 3 h 9"/>
                  <a:gd name="T20" fmla="*/ 9 w 14"/>
                  <a:gd name="T21" fmla="*/ 0 h 9"/>
                  <a:gd name="T22" fmla="*/ 7 w 14"/>
                  <a:gd name="T23" fmla="*/ 0 h 9"/>
                  <a:gd name="T24" fmla="*/ 4 w 14"/>
                  <a:gd name="T25" fmla="*/ 1 h 9"/>
                  <a:gd name="T26" fmla="*/ 3 w 14"/>
                  <a:gd name="T27" fmla="*/ 1 h 9"/>
                  <a:gd name="T28" fmla="*/ 3 w 14"/>
                  <a:gd name="T29" fmla="*/ 2 h 9"/>
                  <a:gd name="T30" fmla="*/ 1 w 14"/>
                  <a:gd name="T31" fmla="*/ 6 h 9"/>
                  <a:gd name="T32" fmla="*/ 2 w 14"/>
                  <a:gd name="T33" fmla="*/ 7 h 9"/>
                  <a:gd name="T34" fmla="*/ 2 w 14"/>
                  <a:gd name="T3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9">
                    <a:moveTo>
                      <a:pt x="2" y="8"/>
                    </a:moveTo>
                    <a:cubicBezTo>
                      <a:pt x="2" y="8"/>
                      <a:pt x="2" y="8"/>
                      <a:pt x="2" y="8"/>
                    </a:cubicBezTo>
                    <a:cubicBezTo>
                      <a:pt x="5" y="9"/>
                      <a:pt x="5" y="9"/>
                      <a:pt x="5" y="9"/>
                    </a:cubicBezTo>
                    <a:cubicBezTo>
                      <a:pt x="6" y="9"/>
                      <a:pt x="6" y="9"/>
                      <a:pt x="6" y="9"/>
                    </a:cubicBezTo>
                    <a:cubicBezTo>
                      <a:pt x="8" y="8"/>
                      <a:pt x="8" y="8"/>
                      <a:pt x="8" y="8"/>
                    </a:cubicBezTo>
                    <a:cubicBezTo>
                      <a:pt x="9" y="5"/>
                      <a:pt x="9" y="5"/>
                      <a:pt x="9" y="5"/>
                    </a:cubicBezTo>
                    <a:cubicBezTo>
                      <a:pt x="13" y="4"/>
                      <a:pt x="13" y="4"/>
                      <a:pt x="13" y="4"/>
                    </a:cubicBezTo>
                    <a:cubicBezTo>
                      <a:pt x="14" y="4"/>
                      <a:pt x="14" y="4"/>
                      <a:pt x="14" y="4"/>
                    </a:cubicBezTo>
                    <a:cubicBezTo>
                      <a:pt x="14" y="3"/>
                      <a:pt x="14" y="3"/>
                      <a:pt x="14" y="3"/>
                    </a:cubicBezTo>
                    <a:cubicBezTo>
                      <a:pt x="14" y="3"/>
                      <a:pt x="14" y="3"/>
                      <a:pt x="14" y="3"/>
                    </a:cubicBezTo>
                    <a:cubicBezTo>
                      <a:pt x="9" y="0"/>
                      <a:pt x="9" y="0"/>
                      <a:pt x="9" y="0"/>
                    </a:cubicBezTo>
                    <a:cubicBezTo>
                      <a:pt x="7" y="0"/>
                      <a:pt x="7" y="0"/>
                      <a:pt x="7" y="0"/>
                    </a:cubicBezTo>
                    <a:cubicBezTo>
                      <a:pt x="4" y="1"/>
                      <a:pt x="4" y="1"/>
                      <a:pt x="4" y="1"/>
                    </a:cubicBezTo>
                    <a:cubicBezTo>
                      <a:pt x="3" y="1"/>
                      <a:pt x="3" y="1"/>
                      <a:pt x="3" y="1"/>
                    </a:cubicBezTo>
                    <a:cubicBezTo>
                      <a:pt x="3" y="2"/>
                      <a:pt x="3" y="2"/>
                      <a:pt x="3" y="2"/>
                    </a:cubicBezTo>
                    <a:cubicBezTo>
                      <a:pt x="0" y="4"/>
                      <a:pt x="1" y="3"/>
                      <a:pt x="1" y="6"/>
                    </a:cubicBezTo>
                    <a:cubicBezTo>
                      <a:pt x="2" y="7"/>
                      <a:pt x="2" y="7"/>
                      <a:pt x="2" y="7"/>
                    </a:cubicBezTo>
                    <a:cubicBezTo>
                      <a:pt x="2" y="8"/>
                      <a:pt x="2" y="8"/>
                      <a:pt x="2" y="8"/>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8" name="Gruppieren 1457">
              <a:extLst>
                <a:ext uri="{FF2B5EF4-FFF2-40B4-BE49-F238E27FC236}">
                  <a16:creationId xmlns:a16="http://schemas.microsoft.com/office/drawing/2014/main" id="{3686E94E-43CE-4B1B-A148-709C5A5E69B4}"/>
                </a:ext>
              </a:extLst>
            </p:cNvPr>
            <p:cNvGrpSpPr/>
            <p:nvPr userDrawn="1"/>
          </p:nvGrpSpPr>
          <p:grpSpPr>
            <a:xfrm>
              <a:off x="7310227" y="2319531"/>
              <a:ext cx="2587365" cy="3346332"/>
              <a:chOff x="7310227" y="2319531"/>
              <a:chExt cx="2587365" cy="3346332"/>
            </a:xfrm>
            <a:grpFill/>
          </p:grpSpPr>
          <p:sp>
            <p:nvSpPr>
              <p:cNvPr id="1436" name="Freeform 510">
                <a:extLst>
                  <a:ext uri="{FF2B5EF4-FFF2-40B4-BE49-F238E27FC236}">
                    <a16:creationId xmlns:a16="http://schemas.microsoft.com/office/drawing/2014/main" id="{B8D97AAA-6EAC-4243-8F78-8DFBEB952D9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7" name="Gruppieren 1456">
                <a:extLst>
                  <a:ext uri="{FF2B5EF4-FFF2-40B4-BE49-F238E27FC236}">
                    <a16:creationId xmlns:a16="http://schemas.microsoft.com/office/drawing/2014/main" id="{B6F273E7-0F67-4FB0-91D2-19DEBA830DF6}"/>
                  </a:ext>
                </a:extLst>
              </p:cNvPr>
              <p:cNvGrpSpPr/>
              <p:nvPr userDrawn="1"/>
            </p:nvGrpSpPr>
            <p:grpSpPr>
              <a:xfrm>
                <a:off x="7310227" y="2319531"/>
                <a:ext cx="2587365" cy="3346332"/>
                <a:chOff x="7310227" y="2319531"/>
                <a:chExt cx="2587365" cy="3346332"/>
              </a:xfrm>
              <a:grpFill/>
            </p:grpSpPr>
            <p:sp>
              <p:nvSpPr>
                <p:cNvPr id="1247" name="Freeform 538">
                  <a:extLst>
                    <a:ext uri="{FF2B5EF4-FFF2-40B4-BE49-F238E27FC236}">
                      <a16:creationId xmlns:a16="http://schemas.microsoft.com/office/drawing/2014/main" id="{14C6F47B-D627-459C-8790-ADFA84705268}"/>
                    </a:ext>
                  </a:extLst>
                </p:cNvPr>
                <p:cNvSpPr>
                  <a:spLocks/>
                </p:cNvSpPr>
                <p:nvPr/>
              </p:nvSpPr>
              <p:spPr bwMode="gray">
                <a:xfrm>
                  <a:off x="8574799" y="5597972"/>
                  <a:ext cx="9702" cy="12930"/>
                </a:xfrm>
                <a:custGeom>
                  <a:avLst/>
                  <a:gdLst>
                    <a:gd name="T0" fmla="*/ 0 w 3"/>
                    <a:gd name="T1" fmla="*/ 1 h 4"/>
                    <a:gd name="T2" fmla="*/ 0 w 3"/>
                    <a:gd name="T3" fmla="*/ 0 h 4"/>
                    <a:gd name="T4" fmla="*/ 1 w 3"/>
                    <a:gd name="T5" fmla="*/ 1 h 4"/>
                    <a:gd name="T6" fmla="*/ 2 w 3"/>
                    <a:gd name="T7" fmla="*/ 2 h 4"/>
                    <a:gd name="T8" fmla="*/ 3 w 3"/>
                    <a:gd name="T9" fmla="*/ 3 h 4"/>
                    <a:gd name="T10" fmla="*/ 3 w 3"/>
                    <a:gd name="T11" fmla="*/ 4 h 4"/>
                    <a:gd name="T12" fmla="*/ 1 w 3"/>
                    <a:gd name="T13" fmla="*/ 3 h 4"/>
                    <a:gd name="T14" fmla="*/ 0 w 3"/>
                    <a:gd name="T15" fmla="*/ 2 h 4"/>
                    <a:gd name="T16" fmla="*/ 0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1"/>
                      </a:moveTo>
                      <a:lnTo>
                        <a:pt x="0" y="0"/>
                      </a:lnTo>
                      <a:lnTo>
                        <a:pt x="1" y="1"/>
                      </a:lnTo>
                      <a:lnTo>
                        <a:pt x="2" y="2"/>
                      </a:lnTo>
                      <a:lnTo>
                        <a:pt x="3" y="3"/>
                      </a:lnTo>
                      <a:lnTo>
                        <a:pt x="3" y="4"/>
                      </a:lnTo>
                      <a:lnTo>
                        <a:pt x="1" y="3"/>
                      </a:lnTo>
                      <a:lnTo>
                        <a:pt x="0" y="2"/>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8" name="Freeform 127">
                  <a:extLst>
                    <a:ext uri="{FF2B5EF4-FFF2-40B4-BE49-F238E27FC236}">
                      <a16:creationId xmlns:a16="http://schemas.microsoft.com/office/drawing/2014/main" id="{DEF732BB-0398-4FBC-B25E-3A6EE58E6A99}"/>
                    </a:ext>
                  </a:extLst>
                </p:cNvPr>
                <p:cNvSpPr>
                  <a:spLocks/>
                </p:cNvSpPr>
                <p:nvPr/>
              </p:nvSpPr>
              <p:spPr bwMode="gray">
                <a:xfrm>
                  <a:off x="8642722" y="4964271"/>
                  <a:ext cx="200519" cy="203691"/>
                </a:xfrm>
                <a:custGeom>
                  <a:avLst/>
                  <a:gdLst>
                    <a:gd name="T0" fmla="*/ 42 w 62"/>
                    <a:gd name="T1" fmla="*/ 61 h 63"/>
                    <a:gd name="T2" fmla="*/ 37 w 62"/>
                    <a:gd name="T3" fmla="*/ 56 h 63"/>
                    <a:gd name="T4" fmla="*/ 33 w 62"/>
                    <a:gd name="T5" fmla="*/ 53 h 63"/>
                    <a:gd name="T6" fmla="*/ 29 w 62"/>
                    <a:gd name="T7" fmla="*/ 52 h 63"/>
                    <a:gd name="T8" fmla="*/ 23 w 62"/>
                    <a:gd name="T9" fmla="*/ 41 h 63"/>
                    <a:gd name="T10" fmla="*/ 15 w 62"/>
                    <a:gd name="T11" fmla="*/ 33 h 63"/>
                    <a:gd name="T12" fmla="*/ 10 w 62"/>
                    <a:gd name="T13" fmla="*/ 27 h 63"/>
                    <a:gd name="T14" fmla="*/ 6 w 62"/>
                    <a:gd name="T15" fmla="*/ 22 h 63"/>
                    <a:gd name="T16" fmla="*/ 6 w 62"/>
                    <a:gd name="T17" fmla="*/ 18 h 63"/>
                    <a:gd name="T18" fmla="*/ 2 w 62"/>
                    <a:gd name="T19" fmla="*/ 12 h 63"/>
                    <a:gd name="T20" fmla="*/ 1 w 62"/>
                    <a:gd name="T21" fmla="*/ 9 h 63"/>
                    <a:gd name="T22" fmla="*/ 2 w 62"/>
                    <a:gd name="T23" fmla="*/ 0 h 63"/>
                    <a:gd name="T24" fmla="*/ 9 w 62"/>
                    <a:gd name="T25" fmla="*/ 6 h 63"/>
                    <a:gd name="T26" fmla="*/ 18 w 62"/>
                    <a:gd name="T27" fmla="*/ 2 h 63"/>
                    <a:gd name="T28" fmla="*/ 23 w 62"/>
                    <a:gd name="T29" fmla="*/ 3 h 63"/>
                    <a:gd name="T30" fmla="*/ 26 w 62"/>
                    <a:gd name="T31" fmla="*/ 3 h 63"/>
                    <a:gd name="T32" fmla="*/ 31 w 62"/>
                    <a:gd name="T33" fmla="*/ 3 h 63"/>
                    <a:gd name="T34" fmla="*/ 36 w 62"/>
                    <a:gd name="T35" fmla="*/ 3 h 63"/>
                    <a:gd name="T36" fmla="*/ 39 w 62"/>
                    <a:gd name="T37" fmla="*/ 5 h 63"/>
                    <a:gd name="T38" fmla="*/ 44 w 62"/>
                    <a:gd name="T39" fmla="*/ 6 h 63"/>
                    <a:gd name="T40" fmla="*/ 47 w 62"/>
                    <a:gd name="T41" fmla="*/ 5 h 63"/>
                    <a:gd name="T42" fmla="*/ 48 w 62"/>
                    <a:gd name="T43" fmla="*/ 9 h 63"/>
                    <a:gd name="T44" fmla="*/ 54 w 62"/>
                    <a:gd name="T45" fmla="*/ 8 h 63"/>
                    <a:gd name="T46" fmla="*/ 58 w 62"/>
                    <a:gd name="T47" fmla="*/ 10 h 63"/>
                    <a:gd name="T48" fmla="*/ 55 w 62"/>
                    <a:gd name="T49" fmla="*/ 17 h 63"/>
                    <a:gd name="T50" fmla="*/ 55 w 62"/>
                    <a:gd name="T51" fmla="*/ 19 h 63"/>
                    <a:gd name="T52" fmla="*/ 55 w 62"/>
                    <a:gd name="T53" fmla="*/ 22 h 63"/>
                    <a:gd name="T54" fmla="*/ 57 w 62"/>
                    <a:gd name="T55" fmla="*/ 23 h 63"/>
                    <a:gd name="T56" fmla="*/ 60 w 62"/>
                    <a:gd name="T57" fmla="*/ 26 h 63"/>
                    <a:gd name="T58" fmla="*/ 61 w 62"/>
                    <a:gd name="T59" fmla="*/ 27 h 63"/>
                    <a:gd name="T60" fmla="*/ 61 w 62"/>
                    <a:gd name="T61" fmla="*/ 30 h 63"/>
                    <a:gd name="T62" fmla="*/ 56 w 62"/>
                    <a:gd name="T63" fmla="*/ 29 h 63"/>
                    <a:gd name="T64" fmla="*/ 58 w 62"/>
                    <a:gd name="T65" fmla="*/ 32 h 63"/>
                    <a:gd name="T66" fmla="*/ 60 w 62"/>
                    <a:gd name="T67" fmla="*/ 37 h 63"/>
                    <a:gd name="T68" fmla="*/ 58 w 62"/>
                    <a:gd name="T69" fmla="*/ 37 h 63"/>
                    <a:gd name="T70" fmla="*/ 56 w 62"/>
                    <a:gd name="T71" fmla="*/ 39 h 63"/>
                    <a:gd name="T72" fmla="*/ 53 w 62"/>
                    <a:gd name="T73" fmla="*/ 40 h 63"/>
                    <a:gd name="T74" fmla="*/ 51 w 62"/>
                    <a:gd name="T75" fmla="*/ 40 h 63"/>
                    <a:gd name="T76" fmla="*/ 53 w 62"/>
                    <a:gd name="T77" fmla="*/ 43 h 63"/>
                    <a:gd name="T78" fmla="*/ 53 w 62"/>
                    <a:gd name="T79" fmla="*/ 45 h 63"/>
                    <a:gd name="T80" fmla="*/ 51 w 62"/>
                    <a:gd name="T81" fmla="*/ 44 h 63"/>
                    <a:gd name="T82" fmla="*/ 47 w 62"/>
                    <a:gd name="T83" fmla="*/ 45 h 63"/>
                    <a:gd name="T84" fmla="*/ 46 w 62"/>
                    <a:gd name="T85" fmla="*/ 49 h 63"/>
                    <a:gd name="T86" fmla="*/ 44 w 62"/>
                    <a:gd name="T87" fmla="*/ 51 h 63"/>
                    <a:gd name="T88" fmla="*/ 43 w 62"/>
                    <a:gd name="T89" fmla="*/ 55 h 63"/>
                    <a:gd name="T90" fmla="*/ 45 w 62"/>
                    <a:gd name="T91" fmla="*/ 5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 h="63">
                      <a:moveTo>
                        <a:pt x="43" y="63"/>
                      </a:moveTo>
                      <a:lnTo>
                        <a:pt x="43" y="61"/>
                      </a:lnTo>
                      <a:lnTo>
                        <a:pt x="42" y="61"/>
                      </a:lnTo>
                      <a:lnTo>
                        <a:pt x="42" y="59"/>
                      </a:lnTo>
                      <a:lnTo>
                        <a:pt x="40" y="58"/>
                      </a:lnTo>
                      <a:lnTo>
                        <a:pt x="37" y="56"/>
                      </a:lnTo>
                      <a:lnTo>
                        <a:pt x="35" y="56"/>
                      </a:lnTo>
                      <a:lnTo>
                        <a:pt x="33" y="54"/>
                      </a:lnTo>
                      <a:lnTo>
                        <a:pt x="33" y="53"/>
                      </a:lnTo>
                      <a:lnTo>
                        <a:pt x="31" y="52"/>
                      </a:lnTo>
                      <a:lnTo>
                        <a:pt x="29" y="53"/>
                      </a:lnTo>
                      <a:lnTo>
                        <a:pt x="29" y="52"/>
                      </a:lnTo>
                      <a:lnTo>
                        <a:pt x="31" y="51"/>
                      </a:lnTo>
                      <a:lnTo>
                        <a:pt x="24" y="44"/>
                      </a:lnTo>
                      <a:lnTo>
                        <a:pt x="23" y="41"/>
                      </a:lnTo>
                      <a:lnTo>
                        <a:pt x="22" y="40"/>
                      </a:lnTo>
                      <a:lnTo>
                        <a:pt x="21" y="39"/>
                      </a:lnTo>
                      <a:lnTo>
                        <a:pt x="15" y="33"/>
                      </a:lnTo>
                      <a:lnTo>
                        <a:pt x="15" y="32"/>
                      </a:lnTo>
                      <a:lnTo>
                        <a:pt x="12" y="28"/>
                      </a:lnTo>
                      <a:lnTo>
                        <a:pt x="10" y="27"/>
                      </a:lnTo>
                      <a:lnTo>
                        <a:pt x="8" y="23"/>
                      </a:lnTo>
                      <a:lnTo>
                        <a:pt x="6" y="23"/>
                      </a:lnTo>
                      <a:lnTo>
                        <a:pt x="6" y="22"/>
                      </a:lnTo>
                      <a:lnTo>
                        <a:pt x="7" y="20"/>
                      </a:lnTo>
                      <a:lnTo>
                        <a:pt x="6" y="19"/>
                      </a:lnTo>
                      <a:lnTo>
                        <a:pt x="6" y="18"/>
                      </a:lnTo>
                      <a:lnTo>
                        <a:pt x="5" y="16"/>
                      </a:lnTo>
                      <a:lnTo>
                        <a:pt x="3" y="12"/>
                      </a:lnTo>
                      <a:lnTo>
                        <a:pt x="2" y="12"/>
                      </a:lnTo>
                      <a:lnTo>
                        <a:pt x="0" y="10"/>
                      </a:lnTo>
                      <a:lnTo>
                        <a:pt x="0" y="9"/>
                      </a:lnTo>
                      <a:lnTo>
                        <a:pt x="1" y="9"/>
                      </a:lnTo>
                      <a:lnTo>
                        <a:pt x="1" y="7"/>
                      </a:lnTo>
                      <a:lnTo>
                        <a:pt x="1" y="2"/>
                      </a:lnTo>
                      <a:lnTo>
                        <a:pt x="2" y="0"/>
                      </a:lnTo>
                      <a:lnTo>
                        <a:pt x="5" y="1"/>
                      </a:lnTo>
                      <a:lnTo>
                        <a:pt x="5" y="2"/>
                      </a:lnTo>
                      <a:lnTo>
                        <a:pt x="9" y="6"/>
                      </a:lnTo>
                      <a:lnTo>
                        <a:pt x="10" y="6"/>
                      </a:lnTo>
                      <a:lnTo>
                        <a:pt x="12" y="1"/>
                      </a:lnTo>
                      <a:lnTo>
                        <a:pt x="18" y="2"/>
                      </a:lnTo>
                      <a:lnTo>
                        <a:pt x="19" y="0"/>
                      </a:lnTo>
                      <a:lnTo>
                        <a:pt x="19" y="0"/>
                      </a:lnTo>
                      <a:lnTo>
                        <a:pt x="23" y="3"/>
                      </a:lnTo>
                      <a:lnTo>
                        <a:pt x="24" y="3"/>
                      </a:lnTo>
                      <a:lnTo>
                        <a:pt x="25" y="2"/>
                      </a:lnTo>
                      <a:lnTo>
                        <a:pt x="26" y="3"/>
                      </a:lnTo>
                      <a:lnTo>
                        <a:pt x="30" y="4"/>
                      </a:lnTo>
                      <a:lnTo>
                        <a:pt x="31" y="3"/>
                      </a:lnTo>
                      <a:lnTo>
                        <a:pt x="31" y="3"/>
                      </a:lnTo>
                      <a:lnTo>
                        <a:pt x="34" y="5"/>
                      </a:lnTo>
                      <a:lnTo>
                        <a:pt x="34" y="5"/>
                      </a:lnTo>
                      <a:lnTo>
                        <a:pt x="36" y="3"/>
                      </a:lnTo>
                      <a:lnTo>
                        <a:pt x="37" y="3"/>
                      </a:lnTo>
                      <a:lnTo>
                        <a:pt x="38" y="5"/>
                      </a:lnTo>
                      <a:lnTo>
                        <a:pt x="39" y="5"/>
                      </a:lnTo>
                      <a:lnTo>
                        <a:pt x="40" y="4"/>
                      </a:lnTo>
                      <a:lnTo>
                        <a:pt x="43" y="4"/>
                      </a:lnTo>
                      <a:lnTo>
                        <a:pt x="44" y="6"/>
                      </a:lnTo>
                      <a:lnTo>
                        <a:pt x="45" y="5"/>
                      </a:lnTo>
                      <a:lnTo>
                        <a:pt x="45" y="5"/>
                      </a:lnTo>
                      <a:lnTo>
                        <a:pt x="47" y="5"/>
                      </a:lnTo>
                      <a:lnTo>
                        <a:pt x="49" y="7"/>
                      </a:lnTo>
                      <a:lnTo>
                        <a:pt x="48" y="8"/>
                      </a:lnTo>
                      <a:lnTo>
                        <a:pt x="48" y="9"/>
                      </a:lnTo>
                      <a:lnTo>
                        <a:pt x="50" y="10"/>
                      </a:lnTo>
                      <a:lnTo>
                        <a:pt x="52" y="10"/>
                      </a:lnTo>
                      <a:lnTo>
                        <a:pt x="54" y="8"/>
                      </a:lnTo>
                      <a:lnTo>
                        <a:pt x="57" y="9"/>
                      </a:lnTo>
                      <a:lnTo>
                        <a:pt x="58" y="9"/>
                      </a:lnTo>
                      <a:lnTo>
                        <a:pt x="58" y="10"/>
                      </a:lnTo>
                      <a:lnTo>
                        <a:pt x="58" y="11"/>
                      </a:lnTo>
                      <a:lnTo>
                        <a:pt x="56" y="14"/>
                      </a:lnTo>
                      <a:lnTo>
                        <a:pt x="55" y="17"/>
                      </a:lnTo>
                      <a:lnTo>
                        <a:pt x="55" y="17"/>
                      </a:lnTo>
                      <a:lnTo>
                        <a:pt x="55" y="18"/>
                      </a:lnTo>
                      <a:lnTo>
                        <a:pt x="55" y="19"/>
                      </a:lnTo>
                      <a:lnTo>
                        <a:pt x="53" y="20"/>
                      </a:lnTo>
                      <a:lnTo>
                        <a:pt x="55" y="22"/>
                      </a:lnTo>
                      <a:lnTo>
                        <a:pt x="55" y="22"/>
                      </a:lnTo>
                      <a:lnTo>
                        <a:pt x="56" y="23"/>
                      </a:lnTo>
                      <a:lnTo>
                        <a:pt x="57" y="23"/>
                      </a:lnTo>
                      <a:lnTo>
                        <a:pt x="57" y="23"/>
                      </a:lnTo>
                      <a:lnTo>
                        <a:pt x="58" y="24"/>
                      </a:lnTo>
                      <a:lnTo>
                        <a:pt x="59" y="26"/>
                      </a:lnTo>
                      <a:lnTo>
                        <a:pt x="60" y="26"/>
                      </a:lnTo>
                      <a:lnTo>
                        <a:pt x="60" y="26"/>
                      </a:lnTo>
                      <a:lnTo>
                        <a:pt x="60" y="27"/>
                      </a:lnTo>
                      <a:lnTo>
                        <a:pt x="61" y="27"/>
                      </a:lnTo>
                      <a:lnTo>
                        <a:pt x="62" y="27"/>
                      </a:lnTo>
                      <a:lnTo>
                        <a:pt x="62" y="28"/>
                      </a:lnTo>
                      <a:lnTo>
                        <a:pt x="61" y="30"/>
                      </a:lnTo>
                      <a:lnTo>
                        <a:pt x="58" y="30"/>
                      </a:lnTo>
                      <a:lnTo>
                        <a:pt x="57" y="29"/>
                      </a:lnTo>
                      <a:lnTo>
                        <a:pt x="56" y="29"/>
                      </a:lnTo>
                      <a:lnTo>
                        <a:pt x="56" y="29"/>
                      </a:lnTo>
                      <a:lnTo>
                        <a:pt x="56" y="30"/>
                      </a:lnTo>
                      <a:lnTo>
                        <a:pt x="58" y="32"/>
                      </a:lnTo>
                      <a:lnTo>
                        <a:pt x="60" y="34"/>
                      </a:lnTo>
                      <a:lnTo>
                        <a:pt x="61" y="35"/>
                      </a:lnTo>
                      <a:lnTo>
                        <a:pt x="60" y="37"/>
                      </a:lnTo>
                      <a:lnTo>
                        <a:pt x="60" y="37"/>
                      </a:lnTo>
                      <a:lnTo>
                        <a:pt x="59" y="38"/>
                      </a:lnTo>
                      <a:lnTo>
                        <a:pt x="58" y="37"/>
                      </a:lnTo>
                      <a:lnTo>
                        <a:pt x="58" y="37"/>
                      </a:lnTo>
                      <a:lnTo>
                        <a:pt x="57" y="39"/>
                      </a:lnTo>
                      <a:lnTo>
                        <a:pt x="56" y="39"/>
                      </a:lnTo>
                      <a:lnTo>
                        <a:pt x="55" y="39"/>
                      </a:lnTo>
                      <a:lnTo>
                        <a:pt x="54" y="40"/>
                      </a:lnTo>
                      <a:lnTo>
                        <a:pt x="53" y="40"/>
                      </a:lnTo>
                      <a:lnTo>
                        <a:pt x="53" y="39"/>
                      </a:lnTo>
                      <a:lnTo>
                        <a:pt x="52" y="39"/>
                      </a:lnTo>
                      <a:lnTo>
                        <a:pt x="51" y="40"/>
                      </a:lnTo>
                      <a:lnTo>
                        <a:pt x="52" y="41"/>
                      </a:lnTo>
                      <a:lnTo>
                        <a:pt x="52" y="41"/>
                      </a:lnTo>
                      <a:lnTo>
                        <a:pt x="53" y="43"/>
                      </a:lnTo>
                      <a:lnTo>
                        <a:pt x="53" y="43"/>
                      </a:lnTo>
                      <a:lnTo>
                        <a:pt x="53" y="45"/>
                      </a:lnTo>
                      <a:lnTo>
                        <a:pt x="53" y="45"/>
                      </a:lnTo>
                      <a:lnTo>
                        <a:pt x="52" y="45"/>
                      </a:lnTo>
                      <a:lnTo>
                        <a:pt x="52" y="45"/>
                      </a:lnTo>
                      <a:lnTo>
                        <a:pt x="51" y="44"/>
                      </a:lnTo>
                      <a:lnTo>
                        <a:pt x="51" y="43"/>
                      </a:lnTo>
                      <a:lnTo>
                        <a:pt x="49" y="43"/>
                      </a:lnTo>
                      <a:lnTo>
                        <a:pt x="47" y="45"/>
                      </a:lnTo>
                      <a:lnTo>
                        <a:pt x="47" y="47"/>
                      </a:lnTo>
                      <a:lnTo>
                        <a:pt x="46" y="47"/>
                      </a:lnTo>
                      <a:lnTo>
                        <a:pt x="46" y="49"/>
                      </a:lnTo>
                      <a:lnTo>
                        <a:pt x="45" y="50"/>
                      </a:lnTo>
                      <a:lnTo>
                        <a:pt x="44" y="50"/>
                      </a:lnTo>
                      <a:lnTo>
                        <a:pt x="44" y="51"/>
                      </a:lnTo>
                      <a:lnTo>
                        <a:pt x="43" y="54"/>
                      </a:lnTo>
                      <a:lnTo>
                        <a:pt x="43" y="54"/>
                      </a:lnTo>
                      <a:lnTo>
                        <a:pt x="43" y="55"/>
                      </a:lnTo>
                      <a:lnTo>
                        <a:pt x="44" y="56"/>
                      </a:lnTo>
                      <a:lnTo>
                        <a:pt x="45" y="57"/>
                      </a:lnTo>
                      <a:lnTo>
                        <a:pt x="45" y="58"/>
                      </a:lnTo>
                      <a:lnTo>
                        <a:pt x="43" y="61"/>
                      </a:lnTo>
                      <a:lnTo>
                        <a:pt x="43" y="6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49" name="Freeform 149">
                  <a:extLst>
                    <a:ext uri="{FF2B5EF4-FFF2-40B4-BE49-F238E27FC236}">
                      <a16:creationId xmlns:a16="http://schemas.microsoft.com/office/drawing/2014/main" id="{453C72C6-77F5-460D-A915-9F61583C53F7}"/>
                    </a:ext>
                  </a:extLst>
                </p:cNvPr>
                <p:cNvSpPr>
                  <a:spLocks/>
                </p:cNvSpPr>
                <p:nvPr/>
              </p:nvSpPr>
              <p:spPr bwMode="gray">
                <a:xfrm>
                  <a:off x="8658892" y="4725015"/>
                  <a:ext cx="346060" cy="210156"/>
                </a:xfrm>
                <a:custGeom>
                  <a:avLst/>
                  <a:gdLst>
                    <a:gd name="T0" fmla="*/ 21 w 107"/>
                    <a:gd name="T1" fmla="*/ 14 h 65"/>
                    <a:gd name="T2" fmla="*/ 37 w 107"/>
                    <a:gd name="T3" fmla="*/ 19 h 65"/>
                    <a:gd name="T4" fmla="*/ 43 w 107"/>
                    <a:gd name="T5" fmla="*/ 13 h 65"/>
                    <a:gd name="T6" fmla="*/ 56 w 107"/>
                    <a:gd name="T7" fmla="*/ 7 h 65"/>
                    <a:gd name="T8" fmla="*/ 65 w 107"/>
                    <a:gd name="T9" fmla="*/ 7 h 65"/>
                    <a:gd name="T10" fmla="*/ 69 w 107"/>
                    <a:gd name="T11" fmla="*/ 3 h 65"/>
                    <a:gd name="T12" fmla="*/ 79 w 107"/>
                    <a:gd name="T13" fmla="*/ 1 h 65"/>
                    <a:gd name="T14" fmla="*/ 87 w 107"/>
                    <a:gd name="T15" fmla="*/ 1 h 65"/>
                    <a:gd name="T16" fmla="*/ 95 w 107"/>
                    <a:gd name="T17" fmla="*/ 3 h 65"/>
                    <a:gd name="T18" fmla="*/ 103 w 107"/>
                    <a:gd name="T19" fmla="*/ 9 h 65"/>
                    <a:gd name="T20" fmla="*/ 107 w 107"/>
                    <a:gd name="T21" fmla="*/ 14 h 65"/>
                    <a:gd name="T22" fmla="*/ 104 w 107"/>
                    <a:gd name="T23" fmla="*/ 18 h 65"/>
                    <a:gd name="T24" fmla="*/ 97 w 107"/>
                    <a:gd name="T25" fmla="*/ 20 h 65"/>
                    <a:gd name="T26" fmla="*/ 94 w 107"/>
                    <a:gd name="T27" fmla="*/ 25 h 65"/>
                    <a:gd name="T28" fmla="*/ 91 w 107"/>
                    <a:gd name="T29" fmla="*/ 31 h 65"/>
                    <a:gd name="T30" fmla="*/ 87 w 107"/>
                    <a:gd name="T31" fmla="*/ 39 h 65"/>
                    <a:gd name="T32" fmla="*/ 82 w 107"/>
                    <a:gd name="T33" fmla="*/ 46 h 65"/>
                    <a:gd name="T34" fmla="*/ 76 w 107"/>
                    <a:gd name="T35" fmla="*/ 54 h 65"/>
                    <a:gd name="T36" fmla="*/ 65 w 107"/>
                    <a:gd name="T37" fmla="*/ 57 h 65"/>
                    <a:gd name="T38" fmla="*/ 60 w 107"/>
                    <a:gd name="T39" fmla="*/ 55 h 65"/>
                    <a:gd name="T40" fmla="*/ 52 w 107"/>
                    <a:gd name="T41" fmla="*/ 59 h 65"/>
                    <a:gd name="T42" fmla="*/ 46 w 107"/>
                    <a:gd name="T43" fmla="*/ 61 h 65"/>
                    <a:gd name="T44" fmla="*/ 39 w 107"/>
                    <a:gd name="T45" fmla="*/ 63 h 65"/>
                    <a:gd name="T46" fmla="*/ 30 w 107"/>
                    <a:gd name="T47" fmla="*/ 65 h 65"/>
                    <a:gd name="T48" fmla="*/ 22 w 107"/>
                    <a:gd name="T49" fmla="*/ 61 h 65"/>
                    <a:gd name="T50" fmla="*/ 15 w 107"/>
                    <a:gd name="T51" fmla="*/ 54 h 65"/>
                    <a:gd name="T52" fmla="*/ 9 w 107"/>
                    <a:gd name="T53" fmla="*/ 48 h 65"/>
                    <a:gd name="T54" fmla="*/ 4 w 107"/>
                    <a:gd name="T55" fmla="*/ 41 h 65"/>
                    <a:gd name="T56" fmla="*/ 0 w 107"/>
                    <a:gd name="T57" fmla="*/ 40 h 65"/>
                    <a:gd name="T58" fmla="*/ 6 w 107"/>
                    <a:gd name="T59" fmla="*/ 36 h 65"/>
                    <a:gd name="T60" fmla="*/ 6 w 107"/>
                    <a:gd name="T61" fmla="*/ 29 h 65"/>
                    <a:gd name="T62" fmla="*/ 7 w 107"/>
                    <a:gd name="T63" fmla="*/ 22 h 65"/>
                    <a:gd name="T64" fmla="*/ 16 w 107"/>
                    <a:gd name="T65" fmla="*/ 19 h 65"/>
                    <a:gd name="T66" fmla="*/ 17 w 107"/>
                    <a:gd name="T6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 h="65">
                      <a:moveTo>
                        <a:pt x="17" y="11"/>
                      </a:moveTo>
                      <a:lnTo>
                        <a:pt x="21" y="14"/>
                      </a:lnTo>
                      <a:lnTo>
                        <a:pt x="27" y="19"/>
                      </a:lnTo>
                      <a:lnTo>
                        <a:pt x="37" y="19"/>
                      </a:lnTo>
                      <a:lnTo>
                        <a:pt x="39" y="18"/>
                      </a:lnTo>
                      <a:lnTo>
                        <a:pt x="43" y="13"/>
                      </a:lnTo>
                      <a:lnTo>
                        <a:pt x="52" y="10"/>
                      </a:lnTo>
                      <a:lnTo>
                        <a:pt x="56" y="7"/>
                      </a:lnTo>
                      <a:lnTo>
                        <a:pt x="61" y="9"/>
                      </a:lnTo>
                      <a:lnTo>
                        <a:pt x="65" y="7"/>
                      </a:lnTo>
                      <a:lnTo>
                        <a:pt x="68" y="6"/>
                      </a:lnTo>
                      <a:lnTo>
                        <a:pt x="69" y="3"/>
                      </a:lnTo>
                      <a:lnTo>
                        <a:pt x="74" y="1"/>
                      </a:lnTo>
                      <a:lnTo>
                        <a:pt x="79" y="1"/>
                      </a:lnTo>
                      <a:lnTo>
                        <a:pt x="82" y="0"/>
                      </a:lnTo>
                      <a:lnTo>
                        <a:pt x="87" y="1"/>
                      </a:lnTo>
                      <a:lnTo>
                        <a:pt x="92" y="5"/>
                      </a:lnTo>
                      <a:lnTo>
                        <a:pt x="95" y="3"/>
                      </a:lnTo>
                      <a:lnTo>
                        <a:pt x="100" y="6"/>
                      </a:lnTo>
                      <a:lnTo>
                        <a:pt x="103" y="9"/>
                      </a:lnTo>
                      <a:lnTo>
                        <a:pt x="106" y="11"/>
                      </a:lnTo>
                      <a:lnTo>
                        <a:pt x="107" y="14"/>
                      </a:lnTo>
                      <a:lnTo>
                        <a:pt x="106" y="16"/>
                      </a:lnTo>
                      <a:lnTo>
                        <a:pt x="104" y="18"/>
                      </a:lnTo>
                      <a:lnTo>
                        <a:pt x="102" y="18"/>
                      </a:lnTo>
                      <a:lnTo>
                        <a:pt x="97" y="20"/>
                      </a:lnTo>
                      <a:lnTo>
                        <a:pt x="94" y="23"/>
                      </a:lnTo>
                      <a:lnTo>
                        <a:pt x="94" y="25"/>
                      </a:lnTo>
                      <a:lnTo>
                        <a:pt x="93" y="28"/>
                      </a:lnTo>
                      <a:lnTo>
                        <a:pt x="91" y="31"/>
                      </a:lnTo>
                      <a:lnTo>
                        <a:pt x="88" y="35"/>
                      </a:lnTo>
                      <a:lnTo>
                        <a:pt x="87" y="39"/>
                      </a:lnTo>
                      <a:lnTo>
                        <a:pt x="85" y="44"/>
                      </a:lnTo>
                      <a:lnTo>
                        <a:pt x="82" y="46"/>
                      </a:lnTo>
                      <a:lnTo>
                        <a:pt x="80" y="52"/>
                      </a:lnTo>
                      <a:lnTo>
                        <a:pt x="76" y="54"/>
                      </a:lnTo>
                      <a:lnTo>
                        <a:pt x="67" y="57"/>
                      </a:lnTo>
                      <a:lnTo>
                        <a:pt x="65" y="57"/>
                      </a:lnTo>
                      <a:lnTo>
                        <a:pt x="64" y="54"/>
                      </a:lnTo>
                      <a:lnTo>
                        <a:pt x="60" y="55"/>
                      </a:lnTo>
                      <a:lnTo>
                        <a:pt x="57" y="56"/>
                      </a:lnTo>
                      <a:lnTo>
                        <a:pt x="52" y="59"/>
                      </a:lnTo>
                      <a:lnTo>
                        <a:pt x="48" y="59"/>
                      </a:lnTo>
                      <a:lnTo>
                        <a:pt x="46" y="61"/>
                      </a:lnTo>
                      <a:lnTo>
                        <a:pt x="42" y="61"/>
                      </a:lnTo>
                      <a:lnTo>
                        <a:pt x="39" y="63"/>
                      </a:lnTo>
                      <a:lnTo>
                        <a:pt x="35" y="64"/>
                      </a:lnTo>
                      <a:lnTo>
                        <a:pt x="30" y="65"/>
                      </a:lnTo>
                      <a:lnTo>
                        <a:pt x="26" y="62"/>
                      </a:lnTo>
                      <a:lnTo>
                        <a:pt x="22" y="61"/>
                      </a:lnTo>
                      <a:lnTo>
                        <a:pt x="19" y="57"/>
                      </a:lnTo>
                      <a:lnTo>
                        <a:pt x="15" y="54"/>
                      </a:lnTo>
                      <a:lnTo>
                        <a:pt x="12" y="50"/>
                      </a:lnTo>
                      <a:lnTo>
                        <a:pt x="9" y="48"/>
                      </a:lnTo>
                      <a:lnTo>
                        <a:pt x="6" y="45"/>
                      </a:lnTo>
                      <a:lnTo>
                        <a:pt x="4" y="41"/>
                      </a:lnTo>
                      <a:lnTo>
                        <a:pt x="2" y="40"/>
                      </a:lnTo>
                      <a:lnTo>
                        <a:pt x="0" y="40"/>
                      </a:lnTo>
                      <a:lnTo>
                        <a:pt x="3" y="36"/>
                      </a:lnTo>
                      <a:lnTo>
                        <a:pt x="6" y="36"/>
                      </a:lnTo>
                      <a:lnTo>
                        <a:pt x="6" y="32"/>
                      </a:lnTo>
                      <a:lnTo>
                        <a:pt x="6" y="29"/>
                      </a:lnTo>
                      <a:lnTo>
                        <a:pt x="9" y="24"/>
                      </a:lnTo>
                      <a:lnTo>
                        <a:pt x="7" y="22"/>
                      </a:lnTo>
                      <a:lnTo>
                        <a:pt x="8" y="20"/>
                      </a:lnTo>
                      <a:lnTo>
                        <a:pt x="16" y="19"/>
                      </a:lnTo>
                      <a:lnTo>
                        <a:pt x="17" y="17"/>
                      </a:lnTo>
                      <a:lnTo>
                        <a:pt x="17" y="1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0" name="Freeform 155">
                  <a:extLst>
                    <a:ext uri="{FF2B5EF4-FFF2-40B4-BE49-F238E27FC236}">
                      <a16:creationId xmlns:a16="http://schemas.microsoft.com/office/drawing/2014/main" id="{2091FEEF-BC99-4EB8-AF25-37F57D1AFB6A}"/>
                    </a:ext>
                  </a:extLst>
                </p:cNvPr>
                <p:cNvSpPr>
                  <a:spLocks/>
                </p:cNvSpPr>
                <p:nvPr/>
              </p:nvSpPr>
              <p:spPr bwMode="gray">
                <a:xfrm>
                  <a:off x="8558632" y="4204475"/>
                  <a:ext cx="507772" cy="478507"/>
                </a:xfrm>
                <a:custGeom>
                  <a:avLst/>
                  <a:gdLst>
                    <a:gd name="T0" fmla="*/ 151 w 157"/>
                    <a:gd name="T1" fmla="*/ 94 h 148"/>
                    <a:gd name="T2" fmla="*/ 156 w 157"/>
                    <a:gd name="T3" fmla="*/ 103 h 148"/>
                    <a:gd name="T4" fmla="*/ 156 w 157"/>
                    <a:gd name="T5" fmla="*/ 115 h 148"/>
                    <a:gd name="T6" fmla="*/ 141 w 157"/>
                    <a:gd name="T7" fmla="*/ 128 h 148"/>
                    <a:gd name="T8" fmla="*/ 136 w 157"/>
                    <a:gd name="T9" fmla="*/ 147 h 148"/>
                    <a:gd name="T10" fmla="*/ 129 w 157"/>
                    <a:gd name="T11" fmla="*/ 146 h 148"/>
                    <a:gd name="T12" fmla="*/ 120 w 157"/>
                    <a:gd name="T13" fmla="*/ 140 h 148"/>
                    <a:gd name="T14" fmla="*/ 110 w 157"/>
                    <a:gd name="T15" fmla="*/ 141 h 148"/>
                    <a:gd name="T16" fmla="*/ 99 w 157"/>
                    <a:gd name="T17" fmla="*/ 141 h 148"/>
                    <a:gd name="T18" fmla="*/ 91 w 157"/>
                    <a:gd name="T19" fmla="*/ 144 h 148"/>
                    <a:gd name="T20" fmla="*/ 84 w 157"/>
                    <a:gd name="T21" fmla="*/ 137 h 148"/>
                    <a:gd name="T22" fmla="*/ 75 w 157"/>
                    <a:gd name="T23" fmla="*/ 137 h 148"/>
                    <a:gd name="T24" fmla="*/ 61 w 157"/>
                    <a:gd name="T25" fmla="*/ 125 h 148"/>
                    <a:gd name="T26" fmla="*/ 57 w 157"/>
                    <a:gd name="T27" fmla="*/ 119 h 148"/>
                    <a:gd name="T28" fmla="*/ 44 w 157"/>
                    <a:gd name="T29" fmla="*/ 117 h 148"/>
                    <a:gd name="T30" fmla="*/ 39 w 157"/>
                    <a:gd name="T31" fmla="*/ 121 h 148"/>
                    <a:gd name="T32" fmla="*/ 35 w 157"/>
                    <a:gd name="T33" fmla="*/ 112 h 148"/>
                    <a:gd name="T34" fmla="*/ 29 w 157"/>
                    <a:gd name="T35" fmla="*/ 107 h 148"/>
                    <a:gd name="T36" fmla="*/ 19 w 157"/>
                    <a:gd name="T37" fmla="*/ 103 h 148"/>
                    <a:gd name="T38" fmla="*/ 10 w 157"/>
                    <a:gd name="T39" fmla="*/ 105 h 148"/>
                    <a:gd name="T40" fmla="*/ 12 w 157"/>
                    <a:gd name="T41" fmla="*/ 91 h 148"/>
                    <a:gd name="T42" fmla="*/ 6 w 157"/>
                    <a:gd name="T43" fmla="*/ 78 h 148"/>
                    <a:gd name="T44" fmla="*/ 5 w 157"/>
                    <a:gd name="T45" fmla="*/ 68 h 148"/>
                    <a:gd name="T46" fmla="*/ 0 w 157"/>
                    <a:gd name="T47" fmla="*/ 55 h 148"/>
                    <a:gd name="T48" fmla="*/ 3 w 157"/>
                    <a:gd name="T49" fmla="*/ 46 h 148"/>
                    <a:gd name="T50" fmla="*/ 1 w 157"/>
                    <a:gd name="T51" fmla="*/ 32 h 148"/>
                    <a:gd name="T52" fmla="*/ 6 w 157"/>
                    <a:gd name="T53" fmla="*/ 30 h 148"/>
                    <a:gd name="T54" fmla="*/ 5 w 157"/>
                    <a:gd name="T55" fmla="*/ 25 h 148"/>
                    <a:gd name="T56" fmla="*/ 11 w 157"/>
                    <a:gd name="T57" fmla="*/ 21 h 148"/>
                    <a:gd name="T58" fmla="*/ 30 w 157"/>
                    <a:gd name="T59" fmla="*/ 16 h 148"/>
                    <a:gd name="T60" fmla="*/ 49 w 157"/>
                    <a:gd name="T61" fmla="*/ 3 h 148"/>
                    <a:gd name="T62" fmla="*/ 69 w 157"/>
                    <a:gd name="T63" fmla="*/ 1 h 148"/>
                    <a:gd name="T64" fmla="*/ 74 w 157"/>
                    <a:gd name="T65" fmla="*/ 6 h 148"/>
                    <a:gd name="T66" fmla="*/ 72 w 157"/>
                    <a:gd name="T67" fmla="*/ 15 h 148"/>
                    <a:gd name="T68" fmla="*/ 75 w 157"/>
                    <a:gd name="T69" fmla="*/ 13 h 148"/>
                    <a:gd name="T70" fmla="*/ 84 w 157"/>
                    <a:gd name="T71" fmla="*/ 12 h 148"/>
                    <a:gd name="T72" fmla="*/ 109 w 157"/>
                    <a:gd name="T73" fmla="*/ 15 h 148"/>
                    <a:gd name="T74" fmla="*/ 138 w 157"/>
                    <a:gd name="T75" fmla="*/ 12 h 148"/>
                    <a:gd name="T76" fmla="*/ 149 w 157"/>
                    <a:gd name="T77" fmla="*/ 22 h 148"/>
                    <a:gd name="T78" fmla="*/ 155 w 157"/>
                    <a:gd name="T79" fmla="*/ 47 h 148"/>
                    <a:gd name="T80" fmla="*/ 151 w 157"/>
                    <a:gd name="T81" fmla="*/ 62 h 148"/>
                    <a:gd name="T82" fmla="*/ 145 w 157"/>
                    <a:gd name="T83" fmla="*/ 7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7" h="148">
                      <a:moveTo>
                        <a:pt x="148" y="86"/>
                      </a:moveTo>
                      <a:lnTo>
                        <a:pt x="150" y="90"/>
                      </a:lnTo>
                      <a:lnTo>
                        <a:pt x="151" y="94"/>
                      </a:lnTo>
                      <a:lnTo>
                        <a:pt x="153" y="99"/>
                      </a:lnTo>
                      <a:lnTo>
                        <a:pt x="154" y="100"/>
                      </a:lnTo>
                      <a:lnTo>
                        <a:pt x="156" y="103"/>
                      </a:lnTo>
                      <a:lnTo>
                        <a:pt x="156" y="107"/>
                      </a:lnTo>
                      <a:lnTo>
                        <a:pt x="157" y="111"/>
                      </a:lnTo>
                      <a:lnTo>
                        <a:pt x="156" y="115"/>
                      </a:lnTo>
                      <a:lnTo>
                        <a:pt x="151" y="119"/>
                      </a:lnTo>
                      <a:lnTo>
                        <a:pt x="146" y="123"/>
                      </a:lnTo>
                      <a:lnTo>
                        <a:pt x="141" y="128"/>
                      </a:lnTo>
                      <a:lnTo>
                        <a:pt x="136" y="140"/>
                      </a:lnTo>
                      <a:lnTo>
                        <a:pt x="135" y="144"/>
                      </a:lnTo>
                      <a:lnTo>
                        <a:pt x="136" y="147"/>
                      </a:lnTo>
                      <a:lnTo>
                        <a:pt x="133" y="148"/>
                      </a:lnTo>
                      <a:lnTo>
                        <a:pt x="131" y="147"/>
                      </a:lnTo>
                      <a:lnTo>
                        <a:pt x="129" y="146"/>
                      </a:lnTo>
                      <a:lnTo>
                        <a:pt x="126" y="144"/>
                      </a:lnTo>
                      <a:lnTo>
                        <a:pt x="124" y="142"/>
                      </a:lnTo>
                      <a:lnTo>
                        <a:pt x="120" y="140"/>
                      </a:lnTo>
                      <a:lnTo>
                        <a:pt x="116" y="140"/>
                      </a:lnTo>
                      <a:lnTo>
                        <a:pt x="113" y="140"/>
                      </a:lnTo>
                      <a:lnTo>
                        <a:pt x="110" y="141"/>
                      </a:lnTo>
                      <a:lnTo>
                        <a:pt x="108" y="143"/>
                      </a:lnTo>
                      <a:lnTo>
                        <a:pt x="105" y="141"/>
                      </a:lnTo>
                      <a:lnTo>
                        <a:pt x="99" y="141"/>
                      </a:lnTo>
                      <a:lnTo>
                        <a:pt x="96" y="144"/>
                      </a:lnTo>
                      <a:lnTo>
                        <a:pt x="94" y="145"/>
                      </a:lnTo>
                      <a:lnTo>
                        <a:pt x="91" y="144"/>
                      </a:lnTo>
                      <a:lnTo>
                        <a:pt x="90" y="141"/>
                      </a:lnTo>
                      <a:lnTo>
                        <a:pt x="87" y="138"/>
                      </a:lnTo>
                      <a:lnTo>
                        <a:pt x="84" y="137"/>
                      </a:lnTo>
                      <a:lnTo>
                        <a:pt x="81" y="138"/>
                      </a:lnTo>
                      <a:lnTo>
                        <a:pt x="78" y="139"/>
                      </a:lnTo>
                      <a:lnTo>
                        <a:pt x="75" y="137"/>
                      </a:lnTo>
                      <a:lnTo>
                        <a:pt x="69" y="135"/>
                      </a:lnTo>
                      <a:lnTo>
                        <a:pt x="64" y="127"/>
                      </a:lnTo>
                      <a:lnTo>
                        <a:pt x="61" y="125"/>
                      </a:lnTo>
                      <a:lnTo>
                        <a:pt x="60" y="126"/>
                      </a:lnTo>
                      <a:lnTo>
                        <a:pt x="57" y="124"/>
                      </a:lnTo>
                      <a:lnTo>
                        <a:pt x="57" y="119"/>
                      </a:lnTo>
                      <a:lnTo>
                        <a:pt x="51" y="119"/>
                      </a:lnTo>
                      <a:lnTo>
                        <a:pt x="44" y="116"/>
                      </a:lnTo>
                      <a:lnTo>
                        <a:pt x="44" y="117"/>
                      </a:lnTo>
                      <a:lnTo>
                        <a:pt x="45" y="119"/>
                      </a:lnTo>
                      <a:lnTo>
                        <a:pt x="42" y="121"/>
                      </a:lnTo>
                      <a:lnTo>
                        <a:pt x="39" y="121"/>
                      </a:lnTo>
                      <a:lnTo>
                        <a:pt x="34" y="116"/>
                      </a:lnTo>
                      <a:lnTo>
                        <a:pt x="35" y="112"/>
                      </a:lnTo>
                      <a:lnTo>
                        <a:pt x="35" y="112"/>
                      </a:lnTo>
                      <a:lnTo>
                        <a:pt x="35" y="111"/>
                      </a:lnTo>
                      <a:lnTo>
                        <a:pt x="31" y="111"/>
                      </a:lnTo>
                      <a:lnTo>
                        <a:pt x="29" y="107"/>
                      </a:lnTo>
                      <a:lnTo>
                        <a:pt x="23" y="106"/>
                      </a:lnTo>
                      <a:lnTo>
                        <a:pt x="21" y="106"/>
                      </a:lnTo>
                      <a:lnTo>
                        <a:pt x="19" y="103"/>
                      </a:lnTo>
                      <a:lnTo>
                        <a:pt x="16" y="102"/>
                      </a:lnTo>
                      <a:lnTo>
                        <a:pt x="12" y="106"/>
                      </a:lnTo>
                      <a:lnTo>
                        <a:pt x="10" y="105"/>
                      </a:lnTo>
                      <a:lnTo>
                        <a:pt x="11" y="103"/>
                      </a:lnTo>
                      <a:lnTo>
                        <a:pt x="12" y="97"/>
                      </a:lnTo>
                      <a:lnTo>
                        <a:pt x="12" y="91"/>
                      </a:lnTo>
                      <a:lnTo>
                        <a:pt x="12" y="90"/>
                      </a:lnTo>
                      <a:lnTo>
                        <a:pt x="8" y="85"/>
                      </a:lnTo>
                      <a:lnTo>
                        <a:pt x="6" y="78"/>
                      </a:lnTo>
                      <a:lnTo>
                        <a:pt x="7" y="75"/>
                      </a:lnTo>
                      <a:lnTo>
                        <a:pt x="6" y="70"/>
                      </a:lnTo>
                      <a:lnTo>
                        <a:pt x="5" y="68"/>
                      </a:lnTo>
                      <a:lnTo>
                        <a:pt x="5" y="60"/>
                      </a:lnTo>
                      <a:lnTo>
                        <a:pt x="4" y="58"/>
                      </a:lnTo>
                      <a:lnTo>
                        <a:pt x="0" y="55"/>
                      </a:lnTo>
                      <a:lnTo>
                        <a:pt x="0" y="53"/>
                      </a:lnTo>
                      <a:lnTo>
                        <a:pt x="1" y="49"/>
                      </a:lnTo>
                      <a:lnTo>
                        <a:pt x="3" y="46"/>
                      </a:lnTo>
                      <a:lnTo>
                        <a:pt x="4" y="42"/>
                      </a:lnTo>
                      <a:lnTo>
                        <a:pt x="4" y="37"/>
                      </a:lnTo>
                      <a:lnTo>
                        <a:pt x="1" y="32"/>
                      </a:lnTo>
                      <a:lnTo>
                        <a:pt x="0" y="30"/>
                      </a:lnTo>
                      <a:lnTo>
                        <a:pt x="5" y="32"/>
                      </a:lnTo>
                      <a:lnTo>
                        <a:pt x="6" y="30"/>
                      </a:lnTo>
                      <a:lnTo>
                        <a:pt x="6" y="28"/>
                      </a:lnTo>
                      <a:lnTo>
                        <a:pt x="2" y="27"/>
                      </a:lnTo>
                      <a:lnTo>
                        <a:pt x="5" y="25"/>
                      </a:lnTo>
                      <a:lnTo>
                        <a:pt x="8" y="24"/>
                      </a:lnTo>
                      <a:lnTo>
                        <a:pt x="8" y="25"/>
                      </a:lnTo>
                      <a:lnTo>
                        <a:pt x="11" y="21"/>
                      </a:lnTo>
                      <a:lnTo>
                        <a:pt x="15" y="20"/>
                      </a:lnTo>
                      <a:lnTo>
                        <a:pt x="20" y="19"/>
                      </a:lnTo>
                      <a:lnTo>
                        <a:pt x="30" y="16"/>
                      </a:lnTo>
                      <a:lnTo>
                        <a:pt x="39" y="8"/>
                      </a:lnTo>
                      <a:lnTo>
                        <a:pt x="43" y="6"/>
                      </a:lnTo>
                      <a:lnTo>
                        <a:pt x="49" y="3"/>
                      </a:lnTo>
                      <a:lnTo>
                        <a:pt x="62" y="0"/>
                      </a:lnTo>
                      <a:lnTo>
                        <a:pt x="66" y="0"/>
                      </a:lnTo>
                      <a:lnTo>
                        <a:pt x="69" y="1"/>
                      </a:lnTo>
                      <a:lnTo>
                        <a:pt x="71" y="2"/>
                      </a:lnTo>
                      <a:lnTo>
                        <a:pt x="74" y="4"/>
                      </a:lnTo>
                      <a:lnTo>
                        <a:pt x="74" y="6"/>
                      </a:lnTo>
                      <a:lnTo>
                        <a:pt x="68" y="3"/>
                      </a:lnTo>
                      <a:lnTo>
                        <a:pt x="69" y="5"/>
                      </a:lnTo>
                      <a:lnTo>
                        <a:pt x="72" y="15"/>
                      </a:lnTo>
                      <a:lnTo>
                        <a:pt x="74" y="15"/>
                      </a:lnTo>
                      <a:lnTo>
                        <a:pt x="74" y="14"/>
                      </a:lnTo>
                      <a:lnTo>
                        <a:pt x="75" y="13"/>
                      </a:lnTo>
                      <a:lnTo>
                        <a:pt x="77" y="14"/>
                      </a:lnTo>
                      <a:lnTo>
                        <a:pt x="80" y="13"/>
                      </a:lnTo>
                      <a:lnTo>
                        <a:pt x="84" y="12"/>
                      </a:lnTo>
                      <a:lnTo>
                        <a:pt x="87" y="11"/>
                      </a:lnTo>
                      <a:lnTo>
                        <a:pt x="91" y="12"/>
                      </a:lnTo>
                      <a:lnTo>
                        <a:pt x="109" y="15"/>
                      </a:lnTo>
                      <a:lnTo>
                        <a:pt x="124" y="15"/>
                      </a:lnTo>
                      <a:lnTo>
                        <a:pt x="131" y="13"/>
                      </a:lnTo>
                      <a:lnTo>
                        <a:pt x="138" y="12"/>
                      </a:lnTo>
                      <a:lnTo>
                        <a:pt x="142" y="15"/>
                      </a:lnTo>
                      <a:lnTo>
                        <a:pt x="147" y="19"/>
                      </a:lnTo>
                      <a:lnTo>
                        <a:pt x="149" y="22"/>
                      </a:lnTo>
                      <a:lnTo>
                        <a:pt x="149" y="24"/>
                      </a:lnTo>
                      <a:lnTo>
                        <a:pt x="149" y="26"/>
                      </a:lnTo>
                      <a:lnTo>
                        <a:pt x="155" y="47"/>
                      </a:lnTo>
                      <a:lnTo>
                        <a:pt x="155" y="52"/>
                      </a:lnTo>
                      <a:lnTo>
                        <a:pt x="154" y="57"/>
                      </a:lnTo>
                      <a:lnTo>
                        <a:pt x="151" y="62"/>
                      </a:lnTo>
                      <a:lnTo>
                        <a:pt x="147" y="64"/>
                      </a:lnTo>
                      <a:lnTo>
                        <a:pt x="144" y="68"/>
                      </a:lnTo>
                      <a:lnTo>
                        <a:pt x="145" y="71"/>
                      </a:lnTo>
                      <a:lnTo>
                        <a:pt x="150" y="75"/>
                      </a:lnTo>
                      <a:lnTo>
                        <a:pt x="148" y="8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1" name="Freeform 156">
                  <a:extLst>
                    <a:ext uri="{FF2B5EF4-FFF2-40B4-BE49-F238E27FC236}">
                      <a16:creationId xmlns:a16="http://schemas.microsoft.com/office/drawing/2014/main" id="{9EBD0739-6AC7-49AA-A338-83CBA56DE3F2}"/>
                    </a:ext>
                  </a:extLst>
                </p:cNvPr>
                <p:cNvSpPr>
                  <a:spLocks/>
                </p:cNvSpPr>
                <p:nvPr/>
              </p:nvSpPr>
              <p:spPr bwMode="gray">
                <a:xfrm>
                  <a:off x="8907924" y="3907024"/>
                  <a:ext cx="381636" cy="223089"/>
                </a:xfrm>
                <a:custGeom>
                  <a:avLst/>
                  <a:gdLst>
                    <a:gd name="T0" fmla="*/ 0 w 118"/>
                    <a:gd name="T1" fmla="*/ 53 h 69"/>
                    <a:gd name="T2" fmla="*/ 4 w 118"/>
                    <a:gd name="T3" fmla="*/ 34 h 69"/>
                    <a:gd name="T4" fmla="*/ 8 w 118"/>
                    <a:gd name="T5" fmla="*/ 27 h 69"/>
                    <a:gd name="T6" fmla="*/ 10 w 118"/>
                    <a:gd name="T7" fmla="*/ 18 h 69"/>
                    <a:gd name="T8" fmla="*/ 16 w 118"/>
                    <a:gd name="T9" fmla="*/ 13 h 69"/>
                    <a:gd name="T10" fmla="*/ 25 w 118"/>
                    <a:gd name="T11" fmla="*/ 10 h 69"/>
                    <a:gd name="T12" fmla="*/ 33 w 118"/>
                    <a:gd name="T13" fmla="*/ 19 h 69"/>
                    <a:gd name="T14" fmla="*/ 35 w 118"/>
                    <a:gd name="T15" fmla="*/ 25 h 69"/>
                    <a:gd name="T16" fmla="*/ 37 w 118"/>
                    <a:gd name="T17" fmla="*/ 26 h 69"/>
                    <a:gd name="T18" fmla="*/ 43 w 118"/>
                    <a:gd name="T19" fmla="*/ 31 h 69"/>
                    <a:gd name="T20" fmla="*/ 49 w 118"/>
                    <a:gd name="T21" fmla="*/ 29 h 69"/>
                    <a:gd name="T22" fmla="*/ 51 w 118"/>
                    <a:gd name="T23" fmla="*/ 32 h 69"/>
                    <a:gd name="T24" fmla="*/ 53 w 118"/>
                    <a:gd name="T25" fmla="*/ 26 h 69"/>
                    <a:gd name="T26" fmla="*/ 54 w 118"/>
                    <a:gd name="T27" fmla="*/ 6 h 69"/>
                    <a:gd name="T28" fmla="*/ 58 w 118"/>
                    <a:gd name="T29" fmla="*/ 4 h 69"/>
                    <a:gd name="T30" fmla="*/ 69 w 118"/>
                    <a:gd name="T31" fmla="*/ 0 h 69"/>
                    <a:gd name="T32" fmla="*/ 78 w 118"/>
                    <a:gd name="T33" fmla="*/ 4 h 69"/>
                    <a:gd name="T34" fmla="*/ 84 w 118"/>
                    <a:gd name="T35" fmla="*/ 9 h 69"/>
                    <a:gd name="T36" fmla="*/ 92 w 118"/>
                    <a:gd name="T37" fmla="*/ 14 h 69"/>
                    <a:gd name="T38" fmla="*/ 99 w 118"/>
                    <a:gd name="T39" fmla="*/ 13 h 69"/>
                    <a:gd name="T40" fmla="*/ 104 w 118"/>
                    <a:gd name="T41" fmla="*/ 14 h 69"/>
                    <a:gd name="T42" fmla="*/ 107 w 118"/>
                    <a:gd name="T43" fmla="*/ 18 h 69"/>
                    <a:gd name="T44" fmla="*/ 110 w 118"/>
                    <a:gd name="T45" fmla="*/ 21 h 69"/>
                    <a:gd name="T46" fmla="*/ 109 w 118"/>
                    <a:gd name="T47" fmla="*/ 30 h 69"/>
                    <a:gd name="T48" fmla="*/ 111 w 118"/>
                    <a:gd name="T49" fmla="*/ 34 h 69"/>
                    <a:gd name="T50" fmla="*/ 112 w 118"/>
                    <a:gd name="T51" fmla="*/ 37 h 69"/>
                    <a:gd name="T52" fmla="*/ 117 w 118"/>
                    <a:gd name="T53" fmla="*/ 45 h 69"/>
                    <a:gd name="T54" fmla="*/ 118 w 118"/>
                    <a:gd name="T55" fmla="*/ 52 h 69"/>
                    <a:gd name="T56" fmla="*/ 115 w 118"/>
                    <a:gd name="T57" fmla="*/ 55 h 69"/>
                    <a:gd name="T58" fmla="*/ 109 w 118"/>
                    <a:gd name="T59" fmla="*/ 60 h 69"/>
                    <a:gd name="T60" fmla="*/ 105 w 118"/>
                    <a:gd name="T61" fmla="*/ 66 h 69"/>
                    <a:gd name="T62" fmla="*/ 99 w 118"/>
                    <a:gd name="T63" fmla="*/ 64 h 69"/>
                    <a:gd name="T64" fmla="*/ 96 w 118"/>
                    <a:gd name="T65" fmla="*/ 68 h 69"/>
                    <a:gd name="T66" fmla="*/ 92 w 118"/>
                    <a:gd name="T67" fmla="*/ 69 h 69"/>
                    <a:gd name="T68" fmla="*/ 88 w 118"/>
                    <a:gd name="T69" fmla="*/ 66 h 69"/>
                    <a:gd name="T70" fmla="*/ 75 w 118"/>
                    <a:gd name="T71" fmla="*/ 55 h 69"/>
                    <a:gd name="T72" fmla="*/ 68 w 118"/>
                    <a:gd name="T73" fmla="*/ 54 h 69"/>
                    <a:gd name="T74" fmla="*/ 64 w 118"/>
                    <a:gd name="T75" fmla="*/ 46 h 69"/>
                    <a:gd name="T76" fmla="*/ 58 w 118"/>
                    <a:gd name="T77" fmla="*/ 50 h 69"/>
                    <a:gd name="T78" fmla="*/ 45 w 118"/>
                    <a:gd name="T79" fmla="*/ 48 h 69"/>
                    <a:gd name="T80" fmla="*/ 38 w 118"/>
                    <a:gd name="T81" fmla="*/ 47 h 69"/>
                    <a:gd name="T82" fmla="*/ 34 w 118"/>
                    <a:gd name="T83" fmla="*/ 47 h 69"/>
                    <a:gd name="T84" fmla="*/ 29 w 118"/>
                    <a:gd name="T85" fmla="*/ 48 h 69"/>
                    <a:gd name="T86" fmla="*/ 25 w 118"/>
                    <a:gd name="T87" fmla="*/ 47 h 69"/>
                    <a:gd name="T88" fmla="*/ 13 w 118"/>
                    <a:gd name="T89" fmla="*/ 49 h 69"/>
                    <a:gd name="T90" fmla="*/ 6 w 118"/>
                    <a:gd name="T91" fmla="*/ 56 h 69"/>
                    <a:gd name="T92" fmla="*/ 1 w 118"/>
                    <a:gd name="T93" fmla="*/ 5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69">
                      <a:moveTo>
                        <a:pt x="1" y="57"/>
                      </a:moveTo>
                      <a:lnTo>
                        <a:pt x="0" y="53"/>
                      </a:lnTo>
                      <a:lnTo>
                        <a:pt x="2" y="39"/>
                      </a:lnTo>
                      <a:lnTo>
                        <a:pt x="4" y="34"/>
                      </a:lnTo>
                      <a:lnTo>
                        <a:pt x="6" y="31"/>
                      </a:lnTo>
                      <a:lnTo>
                        <a:pt x="8" y="27"/>
                      </a:lnTo>
                      <a:lnTo>
                        <a:pt x="8" y="22"/>
                      </a:lnTo>
                      <a:lnTo>
                        <a:pt x="10" y="18"/>
                      </a:lnTo>
                      <a:lnTo>
                        <a:pt x="13" y="15"/>
                      </a:lnTo>
                      <a:lnTo>
                        <a:pt x="16" y="13"/>
                      </a:lnTo>
                      <a:lnTo>
                        <a:pt x="19" y="12"/>
                      </a:lnTo>
                      <a:lnTo>
                        <a:pt x="25" y="10"/>
                      </a:lnTo>
                      <a:lnTo>
                        <a:pt x="27" y="14"/>
                      </a:lnTo>
                      <a:lnTo>
                        <a:pt x="33" y="19"/>
                      </a:lnTo>
                      <a:lnTo>
                        <a:pt x="34" y="23"/>
                      </a:lnTo>
                      <a:lnTo>
                        <a:pt x="35" y="25"/>
                      </a:lnTo>
                      <a:lnTo>
                        <a:pt x="35" y="22"/>
                      </a:lnTo>
                      <a:lnTo>
                        <a:pt x="37" y="26"/>
                      </a:lnTo>
                      <a:lnTo>
                        <a:pt x="38" y="29"/>
                      </a:lnTo>
                      <a:lnTo>
                        <a:pt x="43" y="31"/>
                      </a:lnTo>
                      <a:lnTo>
                        <a:pt x="45" y="31"/>
                      </a:lnTo>
                      <a:lnTo>
                        <a:pt x="49" y="29"/>
                      </a:lnTo>
                      <a:lnTo>
                        <a:pt x="49" y="31"/>
                      </a:lnTo>
                      <a:lnTo>
                        <a:pt x="51" y="32"/>
                      </a:lnTo>
                      <a:lnTo>
                        <a:pt x="51" y="29"/>
                      </a:lnTo>
                      <a:lnTo>
                        <a:pt x="53" y="26"/>
                      </a:lnTo>
                      <a:lnTo>
                        <a:pt x="54" y="25"/>
                      </a:lnTo>
                      <a:lnTo>
                        <a:pt x="54" y="6"/>
                      </a:lnTo>
                      <a:lnTo>
                        <a:pt x="56" y="4"/>
                      </a:lnTo>
                      <a:lnTo>
                        <a:pt x="58" y="4"/>
                      </a:lnTo>
                      <a:lnTo>
                        <a:pt x="62" y="1"/>
                      </a:lnTo>
                      <a:lnTo>
                        <a:pt x="69" y="0"/>
                      </a:lnTo>
                      <a:lnTo>
                        <a:pt x="74" y="1"/>
                      </a:lnTo>
                      <a:lnTo>
                        <a:pt x="78" y="4"/>
                      </a:lnTo>
                      <a:lnTo>
                        <a:pt x="82" y="6"/>
                      </a:lnTo>
                      <a:lnTo>
                        <a:pt x="84" y="9"/>
                      </a:lnTo>
                      <a:lnTo>
                        <a:pt x="90" y="14"/>
                      </a:lnTo>
                      <a:lnTo>
                        <a:pt x="92" y="14"/>
                      </a:lnTo>
                      <a:lnTo>
                        <a:pt x="95" y="13"/>
                      </a:lnTo>
                      <a:lnTo>
                        <a:pt x="99" y="13"/>
                      </a:lnTo>
                      <a:lnTo>
                        <a:pt x="104" y="14"/>
                      </a:lnTo>
                      <a:lnTo>
                        <a:pt x="104" y="14"/>
                      </a:lnTo>
                      <a:lnTo>
                        <a:pt x="106" y="16"/>
                      </a:lnTo>
                      <a:lnTo>
                        <a:pt x="107" y="18"/>
                      </a:lnTo>
                      <a:lnTo>
                        <a:pt x="109" y="19"/>
                      </a:lnTo>
                      <a:lnTo>
                        <a:pt x="110" y="21"/>
                      </a:lnTo>
                      <a:lnTo>
                        <a:pt x="111" y="23"/>
                      </a:lnTo>
                      <a:lnTo>
                        <a:pt x="109" y="30"/>
                      </a:lnTo>
                      <a:lnTo>
                        <a:pt x="108" y="32"/>
                      </a:lnTo>
                      <a:lnTo>
                        <a:pt x="111" y="34"/>
                      </a:lnTo>
                      <a:lnTo>
                        <a:pt x="112" y="35"/>
                      </a:lnTo>
                      <a:lnTo>
                        <a:pt x="112" y="37"/>
                      </a:lnTo>
                      <a:lnTo>
                        <a:pt x="116" y="43"/>
                      </a:lnTo>
                      <a:lnTo>
                        <a:pt x="117" y="45"/>
                      </a:lnTo>
                      <a:lnTo>
                        <a:pt x="118" y="48"/>
                      </a:lnTo>
                      <a:lnTo>
                        <a:pt x="118" y="52"/>
                      </a:lnTo>
                      <a:lnTo>
                        <a:pt x="117" y="55"/>
                      </a:lnTo>
                      <a:lnTo>
                        <a:pt x="115" y="55"/>
                      </a:lnTo>
                      <a:lnTo>
                        <a:pt x="112" y="56"/>
                      </a:lnTo>
                      <a:lnTo>
                        <a:pt x="109" y="60"/>
                      </a:lnTo>
                      <a:lnTo>
                        <a:pt x="109" y="62"/>
                      </a:lnTo>
                      <a:lnTo>
                        <a:pt x="105" y="66"/>
                      </a:lnTo>
                      <a:lnTo>
                        <a:pt x="103" y="66"/>
                      </a:lnTo>
                      <a:lnTo>
                        <a:pt x="99" y="64"/>
                      </a:lnTo>
                      <a:lnTo>
                        <a:pt x="97" y="66"/>
                      </a:lnTo>
                      <a:lnTo>
                        <a:pt x="96" y="68"/>
                      </a:lnTo>
                      <a:lnTo>
                        <a:pt x="95" y="69"/>
                      </a:lnTo>
                      <a:lnTo>
                        <a:pt x="92" y="69"/>
                      </a:lnTo>
                      <a:lnTo>
                        <a:pt x="90" y="68"/>
                      </a:lnTo>
                      <a:lnTo>
                        <a:pt x="88" y="66"/>
                      </a:lnTo>
                      <a:lnTo>
                        <a:pt x="83" y="60"/>
                      </a:lnTo>
                      <a:lnTo>
                        <a:pt x="75" y="55"/>
                      </a:lnTo>
                      <a:lnTo>
                        <a:pt x="70" y="55"/>
                      </a:lnTo>
                      <a:lnTo>
                        <a:pt x="68" y="54"/>
                      </a:lnTo>
                      <a:lnTo>
                        <a:pt x="65" y="48"/>
                      </a:lnTo>
                      <a:lnTo>
                        <a:pt x="64" y="46"/>
                      </a:lnTo>
                      <a:lnTo>
                        <a:pt x="61" y="47"/>
                      </a:lnTo>
                      <a:lnTo>
                        <a:pt x="58" y="50"/>
                      </a:lnTo>
                      <a:lnTo>
                        <a:pt x="53" y="51"/>
                      </a:lnTo>
                      <a:lnTo>
                        <a:pt x="45" y="48"/>
                      </a:lnTo>
                      <a:lnTo>
                        <a:pt x="43" y="48"/>
                      </a:lnTo>
                      <a:lnTo>
                        <a:pt x="38" y="47"/>
                      </a:lnTo>
                      <a:lnTo>
                        <a:pt x="36" y="48"/>
                      </a:lnTo>
                      <a:lnTo>
                        <a:pt x="34" y="47"/>
                      </a:lnTo>
                      <a:lnTo>
                        <a:pt x="31" y="48"/>
                      </a:lnTo>
                      <a:lnTo>
                        <a:pt x="29" y="48"/>
                      </a:lnTo>
                      <a:lnTo>
                        <a:pt x="27" y="47"/>
                      </a:lnTo>
                      <a:lnTo>
                        <a:pt x="25" y="47"/>
                      </a:lnTo>
                      <a:lnTo>
                        <a:pt x="19" y="47"/>
                      </a:lnTo>
                      <a:lnTo>
                        <a:pt x="13" y="49"/>
                      </a:lnTo>
                      <a:lnTo>
                        <a:pt x="9" y="52"/>
                      </a:lnTo>
                      <a:lnTo>
                        <a:pt x="6" y="56"/>
                      </a:lnTo>
                      <a:lnTo>
                        <a:pt x="4" y="57"/>
                      </a:lnTo>
                      <a:lnTo>
                        <a:pt x="1" y="5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2" name="Freeform 170">
                  <a:extLst>
                    <a:ext uri="{FF2B5EF4-FFF2-40B4-BE49-F238E27FC236}">
                      <a16:creationId xmlns:a16="http://schemas.microsoft.com/office/drawing/2014/main" id="{7F200320-FB03-40FA-BAA8-6969F9585A6E}"/>
                    </a:ext>
                  </a:extLst>
                </p:cNvPr>
                <p:cNvSpPr>
                  <a:spLocks/>
                </p:cNvSpPr>
                <p:nvPr/>
              </p:nvSpPr>
              <p:spPr bwMode="gray">
                <a:xfrm>
                  <a:off x="8125245" y="4598922"/>
                  <a:ext cx="35576" cy="48496"/>
                </a:xfrm>
                <a:custGeom>
                  <a:avLst/>
                  <a:gdLst>
                    <a:gd name="T0" fmla="*/ 6 w 11"/>
                    <a:gd name="T1" fmla="*/ 15 h 15"/>
                    <a:gd name="T2" fmla="*/ 9 w 11"/>
                    <a:gd name="T3" fmla="*/ 15 h 15"/>
                    <a:gd name="T4" fmla="*/ 11 w 11"/>
                    <a:gd name="T5" fmla="*/ 14 h 15"/>
                    <a:gd name="T6" fmla="*/ 10 w 11"/>
                    <a:gd name="T7" fmla="*/ 10 h 15"/>
                    <a:gd name="T8" fmla="*/ 10 w 11"/>
                    <a:gd name="T9" fmla="*/ 8 h 15"/>
                    <a:gd name="T10" fmla="*/ 8 w 11"/>
                    <a:gd name="T11" fmla="*/ 6 h 15"/>
                    <a:gd name="T12" fmla="*/ 8 w 11"/>
                    <a:gd name="T13" fmla="*/ 3 h 15"/>
                    <a:gd name="T14" fmla="*/ 9 w 11"/>
                    <a:gd name="T15" fmla="*/ 2 h 15"/>
                    <a:gd name="T16" fmla="*/ 6 w 11"/>
                    <a:gd name="T17" fmla="*/ 0 h 15"/>
                    <a:gd name="T18" fmla="*/ 5 w 11"/>
                    <a:gd name="T19" fmla="*/ 1 h 15"/>
                    <a:gd name="T20" fmla="*/ 2 w 11"/>
                    <a:gd name="T21" fmla="*/ 2 h 15"/>
                    <a:gd name="T22" fmla="*/ 0 w 11"/>
                    <a:gd name="T23" fmla="*/ 6 h 15"/>
                    <a:gd name="T24" fmla="*/ 1 w 11"/>
                    <a:gd name="T25" fmla="*/ 10 h 15"/>
                    <a:gd name="T26" fmla="*/ 1 w 11"/>
                    <a:gd name="T27" fmla="*/ 14 h 15"/>
                    <a:gd name="T28" fmla="*/ 6 w 11"/>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5">
                      <a:moveTo>
                        <a:pt x="6" y="15"/>
                      </a:moveTo>
                      <a:lnTo>
                        <a:pt x="9" y="15"/>
                      </a:lnTo>
                      <a:lnTo>
                        <a:pt x="11" y="14"/>
                      </a:lnTo>
                      <a:lnTo>
                        <a:pt x="10" y="10"/>
                      </a:lnTo>
                      <a:lnTo>
                        <a:pt x="10" y="8"/>
                      </a:lnTo>
                      <a:lnTo>
                        <a:pt x="8" y="6"/>
                      </a:lnTo>
                      <a:lnTo>
                        <a:pt x="8" y="3"/>
                      </a:lnTo>
                      <a:lnTo>
                        <a:pt x="9" y="2"/>
                      </a:lnTo>
                      <a:lnTo>
                        <a:pt x="6" y="0"/>
                      </a:lnTo>
                      <a:lnTo>
                        <a:pt x="5" y="1"/>
                      </a:lnTo>
                      <a:lnTo>
                        <a:pt x="2" y="2"/>
                      </a:lnTo>
                      <a:lnTo>
                        <a:pt x="0" y="6"/>
                      </a:lnTo>
                      <a:lnTo>
                        <a:pt x="1" y="10"/>
                      </a:lnTo>
                      <a:lnTo>
                        <a:pt x="1" y="14"/>
                      </a:lnTo>
                      <a:lnTo>
                        <a:pt x="6" y="1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4" name="Gruppieren 1443">
                  <a:extLst>
                    <a:ext uri="{FF2B5EF4-FFF2-40B4-BE49-F238E27FC236}">
                      <a16:creationId xmlns:a16="http://schemas.microsoft.com/office/drawing/2014/main" id="{88BFA76D-1BC8-43B3-88C7-CBA80E6773BD}"/>
                    </a:ext>
                  </a:extLst>
                </p:cNvPr>
                <p:cNvGrpSpPr/>
                <p:nvPr/>
              </p:nvGrpSpPr>
              <p:grpSpPr>
                <a:xfrm>
                  <a:off x="8180228" y="4838176"/>
                  <a:ext cx="604794" cy="714537"/>
                  <a:chOff x="8180228" y="4838176"/>
                  <a:chExt cx="604794" cy="714537"/>
                </a:xfrm>
                <a:grpFill/>
              </p:grpSpPr>
              <p:sp>
                <p:nvSpPr>
                  <p:cNvPr id="1432" name="Freeform 58">
                    <a:extLst>
                      <a:ext uri="{FF2B5EF4-FFF2-40B4-BE49-F238E27FC236}">
                        <a16:creationId xmlns:a16="http://schemas.microsoft.com/office/drawing/2014/main" id="{DA6B1E59-6D98-402C-8F93-B51156D2D977}"/>
                      </a:ext>
                    </a:extLst>
                  </p:cNvPr>
                  <p:cNvSpPr>
                    <a:spLocks/>
                  </p:cNvSpPr>
                  <p:nvPr/>
                </p:nvSpPr>
                <p:spPr bwMode="gray">
                  <a:xfrm>
                    <a:off x="8477776" y="5449249"/>
                    <a:ext cx="161710" cy="103464"/>
                  </a:xfrm>
                  <a:custGeom>
                    <a:avLst/>
                    <a:gdLst>
                      <a:gd name="T0" fmla="*/ 50 w 50"/>
                      <a:gd name="T1" fmla="*/ 0 h 32"/>
                      <a:gd name="T2" fmla="*/ 48 w 50"/>
                      <a:gd name="T3" fmla="*/ 1 h 32"/>
                      <a:gd name="T4" fmla="*/ 48 w 50"/>
                      <a:gd name="T5" fmla="*/ 1 h 32"/>
                      <a:gd name="T6" fmla="*/ 48 w 50"/>
                      <a:gd name="T7" fmla="*/ 4 h 32"/>
                      <a:gd name="T8" fmla="*/ 44 w 50"/>
                      <a:gd name="T9" fmla="*/ 10 h 32"/>
                      <a:gd name="T10" fmla="*/ 41 w 50"/>
                      <a:gd name="T11" fmla="*/ 18 h 32"/>
                      <a:gd name="T12" fmla="*/ 41 w 50"/>
                      <a:gd name="T13" fmla="*/ 19 h 32"/>
                      <a:gd name="T14" fmla="*/ 42 w 50"/>
                      <a:gd name="T15" fmla="*/ 20 h 32"/>
                      <a:gd name="T16" fmla="*/ 42 w 50"/>
                      <a:gd name="T17" fmla="*/ 22 h 32"/>
                      <a:gd name="T18" fmla="*/ 44 w 50"/>
                      <a:gd name="T19" fmla="*/ 25 h 32"/>
                      <a:gd name="T20" fmla="*/ 42 w 50"/>
                      <a:gd name="T21" fmla="*/ 30 h 32"/>
                      <a:gd name="T22" fmla="*/ 42 w 50"/>
                      <a:gd name="T23" fmla="*/ 32 h 32"/>
                      <a:gd name="T24" fmla="*/ 37 w 50"/>
                      <a:gd name="T25" fmla="*/ 32 h 32"/>
                      <a:gd name="T26" fmla="*/ 34 w 50"/>
                      <a:gd name="T27" fmla="*/ 31 h 32"/>
                      <a:gd name="T28" fmla="*/ 31 w 50"/>
                      <a:gd name="T29" fmla="*/ 29 h 32"/>
                      <a:gd name="T30" fmla="*/ 28 w 50"/>
                      <a:gd name="T31" fmla="*/ 25 h 32"/>
                      <a:gd name="T32" fmla="*/ 24 w 50"/>
                      <a:gd name="T33" fmla="*/ 24 h 32"/>
                      <a:gd name="T34" fmla="*/ 22 w 50"/>
                      <a:gd name="T35" fmla="*/ 24 h 32"/>
                      <a:gd name="T36" fmla="*/ 20 w 50"/>
                      <a:gd name="T37" fmla="*/ 23 h 32"/>
                      <a:gd name="T38" fmla="*/ 17 w 50"/>
                      <a:gd name="T39" fmla="*/ 20 h 32"/>
                      <a:gd name="T40" fmla="*/ 14 w 50"/>
                      <a:gd name="T41" fmla="*/ 19 h 32"/>
                      <a:gd name="T42" fmla="*/ 11 w 50"/>
                      <a:gd name="T43" fmla="*/ 16 h 32"/>
                      <a:gd name="T44" fmla="*/ 7 w 50"/>
                      <a:gd name="T45" fmla="*/ 15 h 32"/>
                      <a:gd name="T46" fmla="*/ 2 w 50"/>
                      <a:gd name="T47" fmla="*/ 14 h 32"/>
                      <a:gd name="T48" fmla="*/ 0 w 50"/>
                      <a:gd name="T49" fmla="*/ 12 h 32"/>
                      <a:gd name="T50" fmla="*/ 0 w 50"/>
                      <a:gd name="T51" fmla="*/ 7 h 32"/>
                      <a:gd name="T52" fmla="*/ 0 w 50"/>
                      <a:gd name="T53" fmla="*/ 5 h 32"/>
                      <a:gd name="T54" fmla="*/ 1 w 50"/>
                      <a:gd name="T55" fmla="*/ 4 h 32"/>
                      <a:gd name="T56" fmla="*/ 1 w 50"/>
                      <a:gd name="T57" fmla="*/ 3 h 32"/>
                      <a:gd name="T58" fmla="*/ 3 w 50"/>
                      <a:gd name="T59" fmla="*/ 2 h 32"/>
                      <a:gd name="T60" fmla="*/ 5 w 50"/>
                      <a:gd name="T61" fmla="*/ 5 h 32"/>
                      <a:gd name="T62" fmla="*/ 7 w 50"/>
                      <a:gd name="T63" fmla="*/ 4 h 32"/>
                      <a:gd name="T64" fmla="*/ 12 w 50"/>
                      <a:gd name="T65" fmla="*/ 2 h 32"/>
                      <a:gd name="T66" fmla="*/ 18 w 50"/>
                      <a:gd name="T67" fmla="*/ 5 h 32"/>
                      <a:gd name="T68" fmla="*/ 19 w 50"/>
                      <a:gd name="T69" fmla="*/ 6 h 32"/>
                      <a:gd name="T70" fmla="*/ 21 w 50"/>
                      <a:gd name="T71" fmla="*/ 6 h 32"/>
                      <a:gd name="T72" fmla="*/ 23 w 50"/>
                      <a:gd name="T73" fmla="*/ 6 h 32"/>
                      <a:gd name="T74" fmla="*/ 32 w 50"/>
                      <a:gd name="T75" fmla="*/ 5 h 32"/>
                      <a:gd name="T76" fmla="*/ 34 w 50"/>
                      <a:gd name="T77" fmla="*/ 4 h 32"/>
                      <a:gd name="T78" fmla="*/ 37 w 50"/>
                      <a:gd name="T79" fmla="*/ 3 h 32"/>
                      <a:gd name="T80" fmla="*/ 42 w 50"/>
                      <a:gd name="T81" fmla="*/ 3 h 32"/>
                      <a:gd name="T82" fmla="*/ 44 w 50"/>
                      <a:gd name="T83" fmla="*/ 1 h 32"/>
                      <a:gd name="T84" fmla="*/ 47 w 50"/>
                      <a:gd name="T85" fmla="*/ 1 h 32"/>
                      <a:gd name="T86" fmla="*/ 50 w 50"/>
                      <a:gd name="T8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32">
                        <a:moveTo>
                          <a:pt x="50" y="0"/>
                        </a:moveTo>
                        <a:lnTo>
                          <a:pt x="48" y="1"/>
                        </a:lnTo>
                        <a:lnTo>
                          <a:pt x="48" y="1"/>
                        </a:lnTo>
                        <a:lnTo>
                          <a:pt x="48" y="4"/>
                        </a:lnTo>
                        <a:lnTo>
                          <a:pt x="44" y="10"/>
                        </a:lnTo>
                        <a:lnTo>
                          <a:pt x="41" y="18"/>
                        </a:lnTo>
                        <a:lnTo>
                          <a:pt x="41" y="19"/>
                        </a:lnTo>
                        <a:lnTo>
                          <a:pt x="42" y="20"/>
                        </a:lnTo>
                        <a:lnTo>
                          <a:pt x="42" y="22"/>
                        </a:lnTo>
                        <a:lnTo>
                          <a:pt x="44" y="25"/>
                        </a:lnTo>
                        <a:lnTo>
                          <a:pt x="42" y="30"/>
                        </a:lnTo>
                        <a:lnTo>
                          <a:pt x="42" y="32"/>
                        </a:lnTo>
                        <a:lnTo>
                          <a:pt x="37" y="32"/>
                        </a:lnTo>
                        <a:lnTo>
                          <a:pt x="34" y="31"/>
                        </a:lnTo>
                        <a:lnTo>
                          <a:pt x="31" y="29"/>
                        </a:lnTo>
                        <a:lnTo>
                          <a:pt x="28" y="25"/>
                        </a:lnTo>
                        <a:lnTo>
                          <a:pt x="24" y="24"/>
                        </a:lnTo>
                        <a:lnTo>
                          <a:pt x="22" y="24"/>
                        </a:lnTo>
                        <a:lnTo>
                          <a:pt x="20" y="23"/>
                        </a:lnTo>
                        <a:lnTo>
                          <a:pt x="17" y="20"/>
                        </a:lnTo>
                        <a:lnTo>
                          <a:pt x="14" y="19"/>
                        </a:lnTo>
                        <a:lnTo>
                          <a:pt x="11" y="16"/>
                        </a:lnTo>
                        <a:lnTo>
                          <a:pt x="7" y="15"/>
                        </a:lnTo>
                        <a:lnTo>
                          <a:pt x="2" y="14"/>
                        </a:lnTo>
                        <a:lnTo>
                          <a:pt x="0" y="12"/>
                        </a:lnTo>
                        <a:lnTo>
                          <a:pt x="0" y="7"/>
                        </a:lnTo>
                        <a:lnTo>
                          <a:pt x="0" y="5"/>
                        </a:lnTo>
                        <a:lnTo>
                          <a:pt x="1" y="4"/>
                        </a:lnTo>
                        <a:lnTo>
                          <a:pt x="1" y="3"/>
                        </a:lnTo>
                        <a:lnTo>
                          <a:pt x="3" y="2"/>
                        </a:lnTo>
                        <a:lnTo>
                          <a:pt x="5" y="5"/>
                        </a:lnTo>
                        <a:lnTo>
                          <a:pt x="7" y="4"/>
                        </a:lnTo>
                        <a:lnTo>
                          <a:pt x="12" y="2"/>
                        </a:lnTo>
                        <a:lnTo>
                          <a:pt x="18" y="5"/>
                        </a:lnTo>
                        <a:lnTo>
                          <a:pt x="19" y="6"/>
                        </a:lnTo>
                        <a:lnTo>
                          <a:pt x="21" y="6"/>
                        </a:lnTo>
                        <a:lnTo>
                          <a:pt x="23" y="6"/>
                        </a:lnTo>
                        <a:lnTo>
                          <a:pt x="32" y="5"/>
                        </a:lnTo>
                        <a:lnTo>
                          <a:pt x="34" y="4"/>
                        </a:lnTo>
                        <a:lnTo>
                          <a:pt x="37" y="3"/>
                        </a:lnTo>
                        <a:lnTo>
                          <a:pt x="42" y="3"/>
                        </a:lnTo>
                        <a:lnTo>
                          <a:pt x="44" y="1"/>
                        </a:lnTo>
                        <a:lnTo>
                          <a:pt x="47" y="1"/>
                        </a:lnTo>
                        <a:lnTo>
                          <a:pt x="50"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3" name="Freeform 126">
                    <a:extLst>
                      <a:ext uri="{FF2B5EF4-FFF2-40B4-BE49-F238E27FC236}">
                        <a16:creationId xmlns:a16="http://schemas.microsoft.com/office/drawing/2014/main" id="{A6ED75ED-D080-4CC9-82CF-7D3E487146FF}"/>
                      </a:ext>
                    </a:extLst>
                  </p:cNvPr>
                  <p:cNvSpPr>
                    <a:spLocks/>
                  </p:cNvSpPr>
                  <p:nvPr/>
                </p:nvSpPr>
                <p:spPr bwMode="gray">
                  <a:xfrm>
                    <a:off x="8180228" y="4838176"/>
                    <a:ext cx="604794" cy="633700"/>
                  </a:xfrm>
                  <a:custGeom>
                    <a:avLst/>
                    <a:gdLst>
                      <a:gd name="T0" fmla="*/ 57 w 187"/>
                      <a:gd name="T1" fmla="*/ 11 h 196"/>
                      <a:gd name="T2" fmla="*/ 54 w 187"/>
                      <a:gd name="T3" fmla="*/ 17 h 196"/>
                      <a:gd name="T4" fmla="*/ 43 w 187"/>
                      <a:gd name="T5" fmla="*/ 15 h 196"/>
                      <a:gd name="T6" fmla="*/ 36 w 187"/>
                      <a:gd name="T7" fmla="*/ 26 h 196"/>
                      <a:gd name="T8" fmla="*/ 28 w 187"/>
                      <a:gd name="T9" fmla="*/ 21 h 196"/>
                      <a:gd name="T10" fmla="*/ 22 w 187"/>
                      <a:gd name="T11" fmla="*/ 22 h 196"/>
                      <a:gd name="T12" fmla="*/ 7 w 187"/>
                      <a:gd name="T13" fmla="*/ 27 h 196"/>
                      <a:gd name="T14" fmla="*/ 1 w 187"/>
                      <a:gd name="T15" fmla="*/ 31 h 196"/>
                      <a:gd name="T16" fmla="*/ 1 w 187"/>
                      <a:gd name="T17" fmla="*/ 45 h 196"/>
                      <a:gd name="T18" fmla="*/ 3 w 187"/>
                      <a:gd name="T19" fmla="*/ 51 h 196"/>
                      <a:gd name="T20" fmla="*/ 4 w 187"/>
                      <a:gd name="T21" fmla="*/ 62 h 196"/>
                      <a:gd name="T22" fmla="*/ 14 w 187"/>
                      <a:gd name="T23" fmla="*/ 70 h 196"/>
                      <a:gd name="T24" fmla="*/ 18 w 187"/>
                      <a:gd name="T25" fmla="*/ 73 h 196"/>
                      <a:gd name="T26" fmla="*/ 27 w 187"/>
                      <a:gd name="T27" fmla="*/ 65 h 196"/>
                      <a:gd name="T28" fmla="*/ 39 w 187"/>
                      <a:gd name="T29" fmla="*/ 61 h 196"/>
                      <a:gd name="T30" fmla="*/ 56 w 187"/>
                      <a:gd name="T31" fmla="*/ 75 h 196"/>
                      <a:gd name="T32" fmla="*/ 67 w 187"/>
                      <a:gd name="T33" fmla="*/ 96 h 196"/>
                      <a:gd name="T34" fmla="*/ 75 w 187"/>
                      <a:gd name="T35" fmla="*/ 103 h 196"/>
                      <a:gd name="T36" fmla="*/ 89 w 187"/>
                      <a:gd name="T37" fmla="*/ 118 h 196"/>
                      <a:gd name="T38" fmla="*/ 110 w 187"/>
                      <a:gd name="T39" fmla="*/ 128 h 196"/>
                      <a:gd name="T40" fmla="*/ 122 w 187"/>
                      <a:gd name="T41" fmla="*/ 138 h 196"/>
                      <a:gd name="T42" fmla="*/ 129 w 187"/>
                      <a:gd name="T43" fmla="*/ 141 h 196"/>
                      <a:gd name="T44" fmla="*/ 132 w 187"/>
                      <a:gd name="T45" fmla="*/ 150 h 196"/>
                      <a:gd name="T46" fmla="*/ 140 w 187"/>
                      <a:gd name="T47" fmla="*/ 152 h 196"/>
                      <a:gd name="T48" fmla="*/ 144 w 187"/>
                      <a:gd name="T49" fmla="*/ 161 h 196"/>
                      <a:gd name="T50" fmla="*/ 147 w 187"/>
                      <a:gd name="T51" fmla="*/ 180 h 196"/>
                      <a:gd name="T52" fmla="*/ 143 w 187"/>
                      <a:gd name="T53" fmla="*/ 191 h 196"/>
                      <a:gd name="T54" fmla="*/ 144 w 187"/>
                      <a:gd name="T55" fmla="*/ 196 h 196"/>
                      <a:gd name="T56" fmla="*/ 151 w 187"/>
                      <a:gd name="T57" fmla="*/ 191 h 196"/>
                      <a:gd name="T58" fmla="*/ 157 w 187"/>
                      <a:gd name="T59" fmla="*/ 186 h 196"/>
                      <a:gd name="T60" fmla="*/ 163 w 187"/>
                      <a:gd name="T61" fmla="*/ 175 h 196"/>
                      <a:gd name="T62" fmla="*/ 164 w 187"/>
                      <a:gd name="T63" fmla="*/ 169 h 196"/>
                      <a:gd name="T64" fmla="*/ 159 w 187"/>
                      <a:gd name="T65" fmla="*/ 161 h 196"/>
                      <a:gd name="T66" fmla="*/ 160 w 187"/>
                      <a:gd name="T67" fmla="*/ 147 h 196"/>
                      <a:gd name="T68" fmla="*/ 175 w 187"/>
                      <a:gd name="T69" fmla="*/ 148 h 196"/>
                      <a:gd name="T70" fmla="*/ 185 w 187"/>
                      <a:gd name="T71" fmla="*/ 157 h 196"/>
                      <a:gd name="T72" fmla="*/ 184 w 187"/>
                      <a:gd name="T73" fmla="*/ 147 h 196"/>
                      <a:gd name="T74" fmla="*/ 165 w 187"/>
                      <a:gd name="T75" fmla="*/ 132 h 196"/>
                      <a:gd name="T76" fmla="*/ 148 w 187"/>
                      <a:gd name="T77" fmla="*/ 124 h 196"/>
                      <a:gd name="T78" fmla="*/ 147 w 187"/>
                      <a:gd name="T79" fmla="*/ 119 h 196"/>
                      <a:gd name="T80" fmla="*/ 145 w 187"/>
                      <a:gd name="T81" fmla="*/ 113 h 196"/>
                      <a:gd name="T82" fmla="*/ 135 w 187"/>
                      <a:gd name="T83" fmla="*/ 114 h 196"/>
                      <a:gd name="T84" fmla="*/ 127 w 187"/>
                      <a:gd name="T85" fmla="*/ 110 h 196"/>
                      <a:gd name="T86" fmla="*/ 117 w 187"/>
                      <a:gd name="T87" fmla="*/ 100 h 196"/>
                      <a:gd name="T88" fmla="*/ 110 w 187"/>
                      <a:gd name="T89" fmla="*/ 82 h 196"/>
                      <a:gd name="T90" fmla="*/ 105 w 187"/>
                      <a:gd name="T91" fmla="*/ 76 h 196"/>
                      <a:gd name="T92" fmla="*/ 91 w 187"/>
                      <a:gd name="T93" fmla="*/ 66 h 196"/>
                      <a:gd name="T94" fmla="*/ 89 w 187"/>
                      <a:gd name="T95" fmla="*/ 51 h 196"/>
                      <a:gd name="T96" fmla="*/ 88 w 187"/>
                      <a:gd name="T97" fmla="*/ 45 h 196"/>
                      <a:gd name="T98" fmla="*/ 92 w 187"/>
                      <a:gd name="T99" fmla="*/ 36 h 196"/>
                      <a:gd name="T100" fmla="*/ 106 w 187"/>
                      <a:gd name="T101" fmla="*/ 32 h 196"/>
                      <a:gd name="T102" fmla="*/ 110 w 187"/>
                      <a:gd name="T103" fmla="*/ 35 h 196"/>
                      <a:gd name="T104" fmla="*/ 114 w 187"/>
                      <a:gd name="T105" fmla="*/ 34 h 196"/>
                      <a:gd name="T106" fmla="*/ 112 w 187"/>
                      <a:gd name="T107" fmla="*/ 30 h 196"/>
                      <a:gd name="T108" fmla="*/ 108 w 187"/>
                      <a:gd name="T109" fmla="*/ 24 h 196"/>
                      <a:gd name="T110" fmla="*/ 106 w 187"/>
                      <a:gd name="T111" fmla="*/ 19 h 196"/>
                      <a:gd name="T112" fmla="*/ 108 w 187"/>
                      <a:gd name="T113" fmla="*/ 13 h 196"/>
                      <a:gd name="T114" fmla="*/ 91 w 187"/>
                      <a:gd name="T115" fmla="*/ 9 h 196"/>
                      <a:gd name="T116" fmla="*/ 86 w 187"/>
                      <a:gd name="T117" fmla="*/ 1 h 196"/>
                      <a:gd name="T118" fmla="*/ 79 w 187"/>
                      <a:gd name="T119" fmla="*/ 2 h 196"/>
                      <a:gd name="T120" fmla="*/ 62 w 187"/>
                      <a:gd name="T121" fmla="*/ 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7" h="196">
                        <a:moveTo>
                          <a:pt x="58" y="5"/>
                        </a:moveTo>
                        <a:lnTo>
                          <a:pt x="58" y="8"/>
                        </a:lnTo>
                        <a:lnTo>
                          <a:pt x="58" y="10"/>
                        </a:lnTo>
                        <a:lnTo>
                          <a:pt x="57" y="11"/>
                        </a:lnTo>
                        <a:lnTo>
                          <a:pt x="53" y="11"/>
                        </a:lnTo>
                        <a:lnTo>
                          <a:pt x="53" y="13"/>
                        </a:lnTo>
                        <a:lnTo>
                          <a:pt x="53" y="15"/>
                        </a:lnTo>
                        <a:lnTo>
                          <a:pt x="54" y="17"/>
                        </a:lnTo>
                        <a:lnTo>
                          <a:pt x="53" y="18"/>
                        </a:lnTo>
                        <a:lnTo>
                          <a:pt x="48" y="17"/>
                        </a:lnTo>
                        <a:lnTo>
                          <a:pt x="44" y="17"/>
                        </a:lnTo>
                        <a:lnTo>
                          <a:pt x="43" y="15"/>
                        </a:lnTo>
                        <a:lnTo>
                          <a:pt x="40" y="14"/>
                        </a:lnTo>
                        <a:lnTo>
                          <a:pt x="40" y="17"/>
                        </a:lnTo>
                        <a:lnTo>
                          <a:pt x="37" y="23"/>
                        </a:lnTo>
                        <a:lnTo>
                          <a:pt x="36" y="26"/>
                        </a:lnTo>
                        <a:lnTo>
                          <a:pt x="35" y="27"/>
                        </a:lnTo>
                        <a:lnTo>
                          <a:pt x="34" y="26"/>
                        </a:lnTo>
                        <a:lnTo>
                          <a:pt x="32" y="23"/>
                        </a:lnTo>
                        <a:lnTo>
                          <a:pt x="28" y="21"/>
                        </a:lnTo>
                        <a:lnTo>
                          <a:pt x="27" y="15"/>
                        </a:lnTo>
                        <a:lnTo>
                          <a:pt x="23" y="17"/>
                        </a:lnTo>
                        <a:lnTo>
                          <a:pt x="22" y="19"/>
                        </a:lnTo>
                        <a:lnTo>
                          <a:pt x="22" y="22"/>
                        </a:lnTo>
                        <a:lnTo>
                          <a:pt x="20" y="23"/>
                        </a:lnTo>
                        <a:lnTo>
                          <a:pt x="18" y="26"/>
                        </a:lnTo>
                        <a:lnTo>
                          <a:pt x="14" y="26"/>
                        </a:lnTo>
                        <a:lnTo>
                          <a:pt x="7" y="27"/>
                        </a:lnTo>
                        <a:lnTo>
                          <a:pt x="4" y="28"/>
                        </a:lnTo>
                        <a:lnTo>
                          <a:pt x="1" y="28"/>
                        </a:lnTo>
                        <a:lnTo>
                          <a:pt x="1" y="29"/>
                        </a:lnTo>
                        <a:lnTo>
                          <a:pt x="1" y="31"/>
                        </a:lnTo>
                        <a:lnTo>
                          <a:pt x="5" y="38"/>
                        </a:lnTo>
                        <a:lnTo>
                          <a:pt x="5" y="41"/>
                        </a:lnTo>
                        <a:lnTo>
                          <a:pt x="2" y="43"/>
                        </a:lnTo>
                        <a:lnTo>
                          <a:pt x="1" y="45"/>
                        </a:lnTo>
                        <a:lnTo>
                          <a:pt x="0" y="48"/>
                        </a:lnTo>
                        <a:lnTo>
                          <a:pt x="0" y="49"/>
                        </a:lnTo>
                        <a:lnTo>
                          <a:pt x="1" y="50"/>
                        </a:lnTo>
                        <a:lnTo>
                          <a:pt x="3" y="51"/>
                        </a:lnTo>
                        <a:lnTo>
                          <a:pt x="4" y="53"/>
                        </a:lnTo>
                        <a:lnTo>
                          <a:pt x="3" y="56"/>
                        </a:lnTo>
                        <a:lnTo>
                          <a:pt x="3" y="59"/>
                        </a:lnTo>
                        <a:lnTo>
                          <a:pt x="4" y="62"/>
                        </a:lnTo>
                        <a:lnTo>
                          <a:pt x="6" y="65"/>
                        </a:lnTo>
                        <a:lnTo>
                          <a:pt x="13" y="66"/>
                        </a:lnTo>
                        <a:lnTo>
                          <a:pt x="14" y="68"/>
                        </a:lnTo>
                        <a:lnTo>
                          <a:pt x="14" y="70"/>
                        </a:lnTo>
                        <a:lnTo>
                          <a:pt x="13" y="73"/>
                        </a:lnTo>
                        <a:lnTo>
                          <a:pt x="13" y="73"/>
                        </a:lnTo>
                        <a:lnTo>
                          <a:pt x="16" y="74"/>
                        </a:lnTo>
                        <a:lnTo>
                          <a:pt x="18" y="73"/>
                        </a:lnTo>
                        <a:lnTo>
                          <a:pt x="23" y="71"/>
                        </a:lnTo>
                        <a:lnTo>
                          <a:pt x="23" y="69"/>
                        </a:lnTo>
                        <a:lnTo>
                          <a:pt x="26" y="65"/>
                        </a:lnTo>
                        <a:lnTo>
                          <a:pt x="27" y="65"/>
                        </a:lnTo>
                        <a:lnTo>
                          <a:pt x="28" y="63"/>
                        </a:lnTo>
                        <a:lnTo>
                          <a:pt x="33" y="61"/>
                        </a:lnTo>
                        <a:lnTo>
                          <a:pt x="36" y="61"/>
                        </a:lnTo>
                        <a:lnTo>
                          <a:pt x="39" y="61"/>
                        </a:lnTo>
                        <a:lnTo>
                          <a:pt x="50" y="68"/>
                        </a:lnTo>
                        <a:lnTo>
                          <a:pt x="55" y="70"/>
                        </a:lnTo>
                        <a:lnTo>
                          <a:pt x="56" y="71"/>
                        </a:lnTo>
                        <a:lnTo>
                          <a:pt x="56" y="75"/>
                        </a:lnTo>
                        <a:lnTo>
                          <a:pt x="60" y="85"/>
                        </a:lnTo>
                        <a:lnTo>
                          <a:pt x="61" y="88"/>
                        </a:lnTo>
                        <a:lnTo>
                          <a:pt x="61" y="90"/>
                        </a:lnTo>
                        <a:lnTo>
                          <a:pt x="67" y="96"/>
                        </a:lnTo>
                        <a:lnTo>
                          <a:pt x="70" y="100"/>
                        </a:lnTo>
                        <a:lnTo>
                          <a:pt x="71" y="104"/>
                        </a:lnTo>
                        <a:lnTo>
                          <a:pt x="73" y="103"/>
                        </a:lnTo>
                        <a:lnTo>
                          <a:pt x="75" y="103"/>
                        </a:lnTo>
                        <a:lnTo>
                          <a:pt x="78" y="105"/>
                        </a:lnTo>
                        <a:lnTo>
                          <a:pt x="82" y="111"/>
                        </a:lnTo>
                        <a:lnTo>
                          <a:pt x="84" y="112"/>
                        </a:lnTo>
                        <a:lnTo>
                          <a:pt x="89" y="118"/>
                        </a:lnTo>
                        <a:lnTo>
                          <a:pt x="93" y="122"/>
                        </a:lnTo>
                        <a:lnTo>
                          <a:pt x="101" y="128"/>
                        </a:lnTo>
                        <a:lnTo>
                          <a:pt x="102" y="127"/>
                        </a:lnTo>
                        <a:lnTo>
                          <a:pt x="110" y="128"/>
                        </a:lnTo>
                        <a:lnTo>
                          <a:pt x="112" y="128"/>
                        </a:lnTo>
                        <a:lnTo>
                          <a:pt x="116" y="133"/>
                        </a:lnTo>
                        <a:lnTo>
                          <a:pt x="117" y="136"/>
                        </a:lnTo>
                        <a:lnTo>
                          <a:pt x="122" y="138"/>
                        </a:lnTo>
                        <a:lnTo>
                          <a:pt x="122" y="139"/>
                        </a:lnTo>
                        <a:lnTo>
                          <a:pt x="122" y="142"/>
                        </a:lnTo>
                        <a:lnTo>
                          <a:pt x="127" y="140"/>
                        </a:lnTo>
                        <a:lnTo>
                          <a:pt x="129" y="141"/>
                        </a:lnTo>
                        <a:lnTo>
                          <a:pt x="130" y="143"/>
                        </a:lnTo>
                        <a:lnTo>
                          <a:pt x="131" y="146"/>
                        </a:lnTo>
                        <a:lnTo>
                          <a:pt x="130" y="148"/>
                        </a:lnTo>
                        <a:lnTo>
                          <a:pt x="132" y="150"/>
                        </a:lnTo>
                        <a:lnTo>
                          <a:pt x="135" y="151"/>
                        </a:lnTo>
                        <a:lnTo>
                          <a:pt x="137" y="153"/>
                        </a:lnTo>
                        <a:lnTo>
                          <a:pt x="138" y="155"/>
                        </a:lnTo>
                        <a:lnTo>
                          <a:pt x="140" y="152"/>
                        </a:lnTo>
                        <a:lnTo>
                          <a:pt x="141" y="152"/>
                        </a:lnTo>
                        <a:lnTo>
                          <a:pt x="143" y="156"/>
                        </a:lnTo>
                        <a:lnTo>
                          <a:pt x="143" y="157"/>
                        </a:lnTo>
                        <a:lnTo>
                          <a:pt x="144" y="161"/>
                        </a:lnTo>
                        <a:lnTo>
                          <a:pt x="147" y="167"/>
                        </a:lnTo>
                        <a:lnTo>
                          <a:pt x="149" y="172"/>
                        </a:lnTo>
                        <a:lnTo>
                          <a:pt x="151" y="178"/>
                        </a:lnTo>
                        <a:lnTo>
                          <a:pt x="147" y="180"/>
                        </a:lnTo>
                        <a:lnTo>
                          <a:pt x="144" y="182"/>
                        </a:lnTo>
                        <a:lnTo>
                          <a:pt x="145" y="184"/>
                        </a:lnTo>
                        <a:lnTo>
                          <a:pt x="144" y="188"/>
                        </a:lnTo>
                        <a:lnTo>
                          <a:pt x="143" y="191"/>
                        </a:lnTo>
                        <a:lnTo>
                          <a:pt x="143" y="194"/>
                        </a:lnTo>
                        <a:lnTo>
                          <a:pt x="143" y="196"/>
                        </a:lnTo>
                        <a:lnTo>
                          <a:pt x="144" y="196"/>
                        </a:lnTo>
                        <a:lnTo>
                          <a:pt x="144" y="196"/>
                        </a:lnTo>
                        <a:lnTo>
                          <a:pt x="145" y="196"/>
                        </a:lnTo>
                        <a:lnTo>
                          <a:pt x="148" y="196"/>
                        </a:lnTo>
                        <a:lnTo>
                          <a:pt x="149" y="196"/>
                        </a:lnTo>
                        <a:lnTo>
                          <a:pt x="151" y="191"/>
                        </a:lnTo>
                        <a:lnTo>
                          <a:pt x="152" y="190"/>
                        </a:lnTo>
                        <a:lnTo>
                          <a:pt x="154" y="188"/>
                        </a:lnTo>
                        <a:lnTo>
                          <a:pt x="156" y="187"/>
                        </a:lnTo>
                        <a:lnTo>
                          <a:pt x="157" y="186"/>
                        </a:lnTo>
                        <a:lnTo>
                          <a:pt x="157" y="179"/>
                        </a:lnTo>
                        <a:lnTo>
                          <a:pt x="157" y="178"/>
                        </a:lnTo>
                        <a:lnTo>
                          <a:pt x="160" y="177"/>
                        </a:lnTo>
                        <a:lnTo>
                          <a:pt x="163" y="175"/>
                        </a:lnTo>
                        <a:lnTo>
                          <a:pt x="164" y="175"/>
                        </a:lnTo>
                        <a:lnTo>
                          <a:pt x="165" y="174"/>
                        </a:lnTo>
                        <a:lnTo>
                          <a:pt x="165" y="170"/>
                        </a:lnTo>
                        <a:lnTo>
                          <a:pt x="164" y="169"/>
                        </a:lnTo>
                        <a:lnTo>
                          <a:pt x="164" y="166"/>
                        </a:lnTo>
                        <a:lnTo>
                          <a:pt x="163" y="164"/>
                        </a:lnTo>
                        <a:lnTo>
                          <a:pt x="160" y="163"/>
                        </a:lnTo>
                        <a:lnTo>
                          <a:pt x="159" y="161"/>
                        </a:lnTo>
                        <a:lnTo>
                          <a:pt x="156" y="160"/>
                        </a:lnTo>
                        <a:lnTo>
                          <a:pt x="156" y="157"/>
                        </a:lnTo>
                        <a:lnTo>
                          <a:pt x="157" y="151"/>
                        </a:lnTo>
                        <a:lnTo>
                          <a:pt x="160" y="147"/>
                        </a:lnTo>
                        <a:lnTo>
                          <a:pt x="163" y="144"/>
                        </a:lnTo>
                        <a:lnTo>
                          <a:pt x="166" y="143"/>
                        </a:lnTo>
                        <a:lnTo>
                          <a:pt x="171" y="147"/>
                        </a:lnTo>
                        <a:lnTo>
                          <a:pt x="175" y="148"/>
                        </a:lnTo>
                        <a:lnTo>
                          <a:pt x="178" y="149"/>
                        </a:lnTo>
                        <a:lnTo>
                          <a:pt x="179" y="152"/>
                        </a:lnTo>
                        <a:lnTo>
                          <a:pt x="181" y="156"/>
                        </a:lnTo>
                        <a:lnTo>
                          <a:pt x="185" y="157"/>
                        </a:lnTo>
                        <a:lnTo>
                          <a:pt x="185" y="157"/>
                        </a:lnTo>
                        <a:lnTo>
                          <a:pt x="187" y="152"/>
                        </a:lnTo>
                        <a:lnTo>
                          <a:pt x="186" y="150"/>
                        </a:lnTo>
                        <a:lnTo>
                          <a:pt x="184" y="147"/>
                        </a:lnTo>
                        <a:lnTo>
                          <a:pt x="181" y="144"/>
                        </a:lnTo>
                        <a:lnTo>
                          <a:pt x="178" y="139"/>
                        </a:lnTo>
                        <a:lnTo>
                          <a:pt x="168" y="135"/>
                        </a:lnTo>
                        <a:lnTo>
                          <a:pt x="165" y="132"/>
                        </a:lnTo>
                        <a:lnTo>
                          <a:pt x="162" y="131"/>
                        </a:lnTo>
                        <a:lnTo>
                          <a:pt x="152" y="126"/>
                        </a:lnTo>
                        <a:lnTo>
                          <a:pt x="149" y="125"/>
                        </a:lnTo>
                        <a:lnTo>
                          <a:pt x="148" y="124"/>
                        </a:lnTo>
                        <a:lnTo>
                          <a:pt x="147" y="124"/>
                        </a:lnTo>
                        <a:lnTo>
                          <a:pt x="145" y="123"/>
                        </a:lnTo>
                        <a:lnTo>
                          <a:pt x="145" y="121"/>
                        </a:lnTo>
                        <a:lnTo>
                          <a:pt x="147" y="119"/>
                        </a:lnTo>
                        <a:lnTo>
                          <a:pt x="149" y="118"/>
                        </a:lnTo>
                        <a:lnTo>
                          <a:pt x="149" y="115"/>
                        </a:lnTo>
                        <a:lnTo>
                          <a:pt x="148" y="113"/>
                        </a:lnTo>
                        <a:lnTo>
                          <a:pt x="145" y="113"/>
                        </a:lnTo>
                        <a:lnTo>
                          <a:pt x="144" y="114"/>
                        </a:lnTo>
                        <a:lnTo>
                          <a:pt x="146" y="113"/>
                        </a:lnTo>
                        <a:lnTo>
                          <a:pt x="144" y="114"/>
                        </a:lnTo>
                        <a:lnTo>
                          <a:pt x="135" y="114"/>
                        </a:lnTo>
                        <a:lnTo>
                          <a:pt x="135" y="116"/>
                        </a:lnTo>
                        <a:lnTo>
                          <a:pt x="131" y="113"/>
                        </a:lnTo>
                        <a:lnTo>
                          <a:pt x="128" y="110"/>
                        </a:lnTo>
                        <a:lnTo>
                          <a:pt x="127" y="110"/>
                        </a:lnTo>
                        <a:lnTo>
                          <a:pt x="126" y="108"/>
                        </a:lnTo>
                        <a:lnTo>
                          <a:pt x="125" y="108"/>
                        </a:lnTo>
                        <a:lnTo>
                          <a:pt x="119" y="102"/>
                        </a:lnTo>
                        <a:lnTo>
                          <a:pt x="117" y="100"/>
                        </a:lnTo>
                        <a:lnTo>
                          <a:pt x="115" y="96"/>
                        </a:lnTo>
                        <a:lnTo>
                          <a:pt x="113" y="91"/>
                        </a:lnTo>
                        <a:lnTo>
                          <a:pt x="112" y="89"/>
                        </a:lnTo>
                        <a:lnTo>
                          <a:pt x="110" y="82"/>
                        </a:lnTo>
                        <a:lnTo>
                          <a:pt x="108" y="78"/>
                        </a:lnTo>
                        <a:lnTo>
                          <a:pt x="107" y="77"/>
                        </a:lnTo>
                        <a:lnTo>
                          <a:pt x="105" y="77"/>
                        </a:lnTo>
                        <a:lnTo>
                          <a:pt x="105" y="76"/>
                        </a:lnTo>
                        <a:lnTo>
                          <a:pt x="101" y="73"/>
                        </a:lnTo>
                        <a:lnTo>
                          <a:pt x="99" y="71"/>
                        </a:lnTo>
                        <a:lnTo>
                          <a:pt x="93" y="69"/>
                        </a:lnTo>
                        <a:lnTo>
                          <a:pt x="91" y="66"/>
                        </a:lnTo>
                        <a:lnTo>
                          <a:pt x="89" y="63"/>
                        </a:lnTo>
                        <a:lnTo>
                          <a:pt x="88" y="61"/>
                        </a:lnTo>
                        <a:lnTo>
                          <a:pt x="88" y="56"/>
                        </a:lnTo>
                        <a:lnTo>
                          <a:pt x="89" y="51"/>
                        </a:lnTo>
                        <a:lnTo>
                          <a:pt x="91" y="49"/>
                        </a:lnTo>
                        <a:lnTo>
                          <a:pt x="91" y="48"/>
                        </a:lnTo>
                        <a:lnTo>
                          <a:pt x="90" y="45"/>
                        </a:lnTo>
                        <a:lnTo>
                          <a:pt x="88" y="45"/>
                        </a:lnTo>
                        <a:lnTo>
                          <a:pt x="87" y="40"/>
                        </a:lnTo>
                        <a:lnTo>
                          <a:pt x="88" y="39"/>
                        </a:lnTo>
                        <a:lnTo>
                          <a:pt x="91" y="36"/>
                        </a:lnTo>
                        <a:lnTo>
                          <a:pt x="92" y="36"/>
                        </a:lnTo>
                        <a:lnTo>
                          <a:pt x="92" y="36"/>
                        </a:lnTo>
                        <a:lnTo>
                          <a:pt x="94" y="36"/>
                        </a:lnTo>
                        <a:lnTo>
                          <a:pt x="103" y="31"/>
                        </a:lnTo>
                        <a:lnTo>
                          <a:pt x="106" y="32"/>
                        </a:lnTo>
                        <a:lnTo>
                          <a:pt x="109" y="31"/>
                        </a:lnTo>
                        <a:lnTo>
                          <a:pt x="110" y="31"/>
                        </a:lnTo>
                        <a:lnTo>
                          <a:pt x="111" y="32"/>
                        </a:lnTo>
                        <a:lnTo>
                          <a:pt x="110" y="35"/>
                        </a:lnTo>
                        <a:lnTo>
                          <a:pt x="110" y="35"/>
                        </a:lnTo>
                        <a:lnTo>
                          <a:pt x="111" y="36"/>
                        </a:lnTo>
                        <a:lnTo>
                          <a:pt x="113" y="35"/>
                        </a:lnTo>
                        <a:lnTo>
                          <a:pt x="114" y="34"/>
                        </a:lnTo>
                        <a:lnTo>
                          <a:pt x="114" y="33"/>
                        </a:lnTo>
                        <a:lnTo>
                          <a:pt x="113" y="32"/>
                        </a:lnTo>
                        <a:lnTo>
                          <a:pt x="113" y="31"/>
                        </a:lnTo>
                        <a:lnTo>
                          <a:pt x="112" y="30"/>
                        </a:lnTo>
                        <a:lnTo>
                          <a:pt x="109" y="29"/>
                        </a:lnTo>
                        <a:lnTo>
                          <a:pt x="109" y="28"/>
                        </a:lnTo>
                        <a:lnTo>
                          <a:pt x="109" y="26"/>
                        </a:lnTo>
                        <a:lnTo>
                          <a:pt x="108" y="24"/>
                        </a:lnTo>
                        <a:lnTo>
                          <a:pt x="108" y="22"/>
                        </a:lnTo>
                        <a:lnTo>
                          <a:pt x="108" y="20"/>
                        </a:lnTo>
                        <a:lnTo>
                          <a:pt x="107" y="20"/>
                        </a:lnTo>
                        <a:lnTo>
                          <a:pt x="106" y="19"/>
                        </a:lnTo>
                        <a:lnTo>
                          <a:pt x="106" y="18"/>
                        </a:lnTo>
                        <a:lnTo>
                          <a:pt x="107" y="16"/>
                        </a:lnTo>
                        <a:lnTo>
                          <a:pt x="110" y="13"/>
                        </a:lnTo>
                        <a:lnTo>
                          <a:pt x="108" y="13"/>
                        </a:lnTo>
                        <a:lnTo>
                          <a:pt x="104" y="12"/>
                        </a:lnTo>
                        <a:lnTo>
                          <a:pt x="95" y="11"/>
                        </a:lnTo>
                        <a:lnTo>
                          <a:pt x="92" y="9"/>
                        </a:lnTo>
                        <a:lnTo>
                          <a:pt x="91" y="9"/>
                        </a:lnTo>
                        <a:lnTo>
                          <a:pt x="87" y="6"/>
                        </a:lnTo>
                        <a:lnTo>
                          <a:pt x="86" y="4"/>
                        </a:lnTo>
                        <a:lnTo>
                          <a:pt x="86" y="2"/>
                        </a:lnTo>
                        <a:lnTo>
                          <a:pt x="86" y="1"/>
                        </a:lnTo>
                        <a:lnTo>
                          <a:pt x="85" y="0"/>
                        </a:lnTo>
                        <a:lnTo>
                          <a:pt x="83" y="0"/>
                        </a:lnTo>
                        <a:lnTo>
                          <a:pt x="82" y="1"/>
                        </a:lnTo>
                        <a:lnTo>
                          <a:pt x="79" y="2"/>
                        </a:lnTo>
                        <a:lnTo>
                          <a:pt x="74" y="2"/>
                        </a:lnTo>
                        <a:lnTo>
                          <a:pt x="68" y="5"/>
                        </a:lnTo>
                        <a:lnTo>
                          <a:pt x="63" y="6"/>
                        </a:lnTo>
                        <a:lnTo>
                          <a:pt x="62" y="6"/>
                        </a:lnTo>
                        <a:lnTo>
                          <a:pt x="58"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34" name="Freeform 59">
                    <a:extLst>
                      <a:ext uri="{FF2B5EF4-FFF2-40B4-BE49-F238E27FC236}">
                        <a16:creationId xmlns:a16="http://schemas.microsoft.com/office/drawing/2014/main" id="{CAD6A04D-D0CD-4D33-A313-9757FAF42245}"/>
                      </a:ext>
                    </a:extLst>
                  </p:cNvPr>
                  <p:cNvSpPr>
                    <a:spLocks/>
                  </p:cNvSpPr>
                  <p:nvPr/>
                </p:nvSpPr>
                <p:spPr bwMode="gray">
                  <a:xfrm>
                    <a:off x="8257848" y="5248787"/>
                    <a:ext cx="77620" cy="161658"/>
                  </a:xfrm>
                  <a:custGeom>
                    <a:avLst/>
                    <a:gdLst>
                      <a:gd name="T0" fmla="*/ 26 w 42"/>
                      <a:gd name="T1" fmla="*/ 0 h 88"/>
                      <a:gd name="T2" fmla="*/ 32 w 42"/>
                      <a:gd name="T3" fmla="*/ 2 h 88"/>
                      <a:gd name="T4" fmla="*/ 33 w 42"/>
                      <a:gd name="T5" fmla="*/ 4 h 88"/>
                      <a:gd name="T6" fmla="*/ 36 w 42"/>
                      <a:gd name="T7" fmla="*/ 6 h 88"/>
                      <a:gd name="T8" fmla="*/ 38 w 42"/>
                      <a:gd name="T9" fmla="*/ 11 h 88"/>
                      <a:gd name="T10" fmla="*/ 41 w 42"/>
                      <a:gd name="T11" fmla="*/ 22 h 88"/>
                      <a:gd name="T12" fmla="*/ 42 w 42"/>
                      <a:gd name="T13" fmla="*/ 32 h 88"/>
                      <a:gd name="T14" fmla="*/ 41 w 42"/>
                      <a:gd name="T15" fmla="*/ 40 h 88"/>
                      <a:gd name="T16" fmla="*/ 41 w 42"/>
                      <a:gd name="T17" fmla="*/ 56 h 88"/>
                      <a:gd name="T18" fmla="*/ 40 w 42"/>
                      <a:gd name="T19" fmla="*/ 70 h 88"/>
                      <a:gd name="T20" fmla="*/ 39 w 42"/>
                      <a:gd name="T21" fmla="*/ 74 h 88"/>
                      <a:gd name="T22" fmla="*/ 39 w 42"/>
                      <a:gd name="T23" fmla="*/ 76 h 88"/>
                      <a:gd name="T24" fmla="*/ 36 w 42"/>
                      <a:gd name="T25" fmla="*/ 78 h 88"/>
                      <a:gd name="T26" fmla="*/ 29 w 42"/>
                      <a:gd name="T27" fmla="*/ 77 h 88"/>
                      <a:gd name="T28" fmla="*/ 26 w 42"/>
                      <a:gd name="T29" fmla="*/ 79 h 88"/>
                      <a:gd name="T30" fmla="*/ 24 w 42"/>
                      <a:gd name="T31" fmla="*/ 84 h 88"/>
                      <a:gd name="T32" fmla="*/ 21 w 42"/>
                      <a:gd name="T33" fmla="*/ 87 h 88"/>
                      <a:gd name="T34" fmla="*/ 16 w 42"/>
                      <a:gd name="T35" fmla="*/ 88 h 88"/>
                      <a:gd name="T36" fmla="*/ 13 w 42"/>
                      <a:gd name="T37" fmla="*/ 86 h 88"/>
                      <a:gd name="T38" fmla="*/ 8 w 42"/>
                      <a:gd name="T39" fmla="*/ 78 h 88"/>
                      <a:gd name="T40" fmla="*/ 7 w 42"/>
                      <a:gd name="T41" fmla="*/ 74 h 88"/>
                      <a:gd name="T42" fmla="*/ 7 w 42"/>
                      <a:gd name="T43" fmla="*/ 70 h 88"/>
                      <a:gd name="T44" fmla="*/ 5 w 42"/>
                      <a:gd name="T45" fmla="*/ 67 h 88"/>
                      <a:gd name="T46" fmla="*/ 7 w 42"/>
                      <a:gd name="T47" fmla="*/ 56 h 88"/>
                      <a:gd name="T48" fmla="*/ 9 w 42"/>
                      <a:gd name="T49" fmla="*/ 54 h 88"/>
                      <a:gd name="T50" fmla="*/ 9 w 42"/>
                      <a:gd name="T51" fmla="*/ 51 h 88"/>
                      <a:gd name="T52" fmla="*/ 8 w 42"/>
                      <a:gd name="T53" fmla="*/ 49 h 88"/>
                      <a:gd name="T54" fmla="*/ 5 w 42"/>
                      <a:gd name="T55" fmla="*/ 27 h 88"/>
                      <a:gd name="T56" fmla="*/ 4 w 42"/>
                      <a:gd name="T57" fmla="*/ 27 h 88"/>
                      <a:gd name="T58" fmla="*/ 1 w 42"/>
                      <a:gd name="T59" fmla="*/ 27 h 88"/>
                      <a:gd name="T60" fmla="*/ 0 w 42"/>
                      <a:gd name="T61" fmla="*/ 24 h 88"/>
                      <a:gd name="T62" fmla="*/ 0 w 42"/>
                      <a:gd name="T63" fmla="*/ 13 h 88"/>
                      <a:gd name="T64" fmla="*/ 0 w 42"/>
                      <a:gd name="T65" fmla="*/ 12 h 88"/>
                      <a:gd name="T66" fmla="*/ 5 w 42"/>
                      <a:gd name="T67" fmla="*/ 17 h 88"/>
                      <a:gd name="T68" fmla="*/ 10 w 42"/>
                      <a:gd name="T69" fmla="*/ 16 h 88"/>
                      <a:gd name="T70" fmla="*/ 20 w 42"/>
                      <a:gd name="T71" fmla="*/ 6 h 88"/>
                      <a:gd name="T72" fmla="*/ 23 w 42"/>
                      <a:gd name="T73" fmla="*/ 5 h 88"/>
                      <a:gd name="T74" fmla="*/ 26 w 42"/>
                      <a:gd name="T7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88">
                        <a:moveTo>
                          <a:pt x="26" y="0"/>
                        </a:moveTo>
                        <a:cubicBezTo>
                          <a:pt x="32" y="2"/>
                          <a:pt x="32" y="2"/>
                          <a:pt x="32" y="2"/>
                        </a:cubicBezTo>
                        <a:cubicBezTo>
                          <a:pt x="33" y="4"/>
                          <a:pt x="33" y="4"/>
                          <a:pt x="33" y="4"/>
                        </a:cubicBezTo>
                        <a:cubicBezTo>
                          <a:pt x="36" y="6"/>
                          <a:pt x="36" y="6"/>
                          <a:pt x="36" y="6"/>
                        </a:cubicBezTo>
                        <a:cubicBezTo>
                          <a:pt x="38" y="11"/>
                          <a:pt x="38" y="11"/>
                          <a:pt x="38" y="11"/>
                        </a:cubicBezTo>
                        <a:cubicBezTo>
                          <a:pt x="41" y="22"/>
                          <a:pt x="41" y="22"/>
                          <a:pt x="41" y="22"/>
                        </a:cubicBezTo>
                        <a:cubicBezTo>
                          <a:pt x="42" y="32"/>
                          <a:pt x="42" y="32"/>
                          <a:pt x="42" y="32"/>
                        </a:cubicBezTo>
                        <a:cubicBezTo>
                          <a:pt x="41" y="40"/>
                          <a:pt x="41" y="40"/>
                          <a:pt x="41" y="40"/>
                        </a:cubicBezTo>
                        <a:cubicBezTo>
                          <a:pt x="41" y="56"/>
                          <a:pt x="41" y="56"/>
                          <a:pt x="41" y="56"/>
                        </a:cubicBezTo>
                        <a:cubicBezTo>
                          <a:pt x="40" y="70"/>
                          <a:pt x="40" y="70"/>
                          <a:pt x="40" y="70"/>
                        </a:cubicBezTo>
                        <a:cubicBezTo>
                          <a:pt x="39" y="74"/>
                          <a:pt x="39" y="74"/>
                          <a:pt x="39" y="74"/>
                        </a:cubicBezTo>
                        <a:cubicBezTo>
                          <a:pt x="39" y="76"/>
                          <a:pt x="39" y="76"/>
                          <a:pt x="39" y="76"/>
                        </a:cubicBezTo>
                        <a:cubicBezTo>
                          <a:pt x="36" y="78"/>
                          <a:pt x="36" y="78"/>
                          <a:pt x="36" y="78"/>
                        </a:cubicBezTo>
                        <a:cubicBezTo>
                          <a:pt x="29" y="77"/>
                          <a:pt x="29" y="77"/>
                          <a:pt x="29" y="77"/>
                        </a:cubicBezTo>
                        <a:cubicBezTo>
                          <a:pt x="26" y="79"/>
                          <a:pt x="26" y="79"/>
                          <a:pt x="26" y="79"/>
                        </a:cubicBezTo>
                        <a:cubicBezTo>
                          <a:pt x="24" y="84"/>
                          <a:pt x="24" y="84"/>
                          <a:pt x="24" y="84"/>
                        </a:cubicBezTo>
                        <a:cubicBezTo>
                          <a:pt x="21" y="87"/>
                          <a:pt x="21" y="87"/>
                          <a:pt x="21" y="87"/>
                        </a:cubicBezTo>
                        <a:cubicBezTo>
                          <a:pt x="16" y="88"/>
                          <a:pt x="16" y="88"/>
                          <a:pt x="16" y="88"/>
                        </a:cubicBezTo>
                        <a:cubicBezTo>
                          <a:pt x="13" y="86"/>
                          <a:pt x="13" y="86"/>
                          <a:pt x="13" y="86"/>
                        </a:cubicBezTo>
                        <a:cubicBezTo>
                          <a:pt x="8" y="78"/>
                          <a:pt x="8" y="78"/>
                          <a:pt x="8" y="78"/>
                        </a:cubicBezTo>
                        <a:cubicBezTo>
                          <a:pt x="7" y="74"/>
                          <a:pt x="7" y="74"/>
                          <a:pt x="7" y="74"/>
                        </a:cubicBezTo>
                        <a:cubicBezTo>
                          <a:pt x="7" y="70"/>
                          <a:pt x="7" y="70"/>
                          <a:pt x="7" y="70"/>
                        </a:cubicBezTo>
                        <a:cubicBezTo>
                          <a:pt x="5" y="67"/>
                          <a:pt x="5" y="67"/>
                          <a:pt x="5" y="67"/>
                        </a:cubicBezTo>
                        <a:cubicBezTo>
                          <a:pt x="7" y="56"/>
                          <a:pt x="7" y="56"/>
                          <a:pt x="7" y="56"/>
                        </a:cubicBezTo>
                        <a:cubicBezTo>
                          <a:pt x="9" y="54"/>
                          <a:pt x="9" y="54"/>
                          <a:pt x="9" y="54"/>
                        </a:cubicBezTo>
                        <a:cubicBezTo>
                          <a:pt x="9" y="51"/>
                          <a:pt x="9" y="51"/>
                          <a:pt x="9" y="51"/>
                        </a:cubicBezTo>
                        <a:cubicBezTo>
                          <a:pt x="8" y="49"/>
                          <a:pt x="8" y="49"/>
                          <a:pt x="8" y="49"/>
                        </a:cubicBezTo>
                        <a:cubicBezTo>
                          <a:pt x="5" y="41"/>
                          <a:pt x="10" y="39"/>
                          <a:pt x="5" y="27"/>
                        </a:cubicBezTo>
                        <a:cubicBezTo>
                          <a:pt x="4" y="27"/>
                          <a:pt x="4" y="27"/>
                          <a:pt x="4" y="27"/>
                        </a:cubicBezTo>
                        <a:cubicBezTo>
                          <a:pt x="1" y="27"/>
                          <a:pt x="1" y="27"/>
                          <a:pt x="1" y="27"/>
                        </a:cubicBezTo>
                        <a:cubicBezTo>
                          <a:pt x="0" y="24"/>
                          <a:pt x="0" y="24"/>
                          <a:pt x="0" y="24"/>
                        </a:cubicBezTo>
                        <a:cubicBezTo>
                          <a:pt x="0" y="13"/>
                          <a:pt x="0" y="13"/>
                          <a:pt x="0" y="13"/>
                        </a:cubicBezTo>
                        <a:cubicBezTo>
                          <a:pt x="0" y="12"/>
                          <a:pt x="0" y="12"/>
                          <a:pt x="0" y="12"/>
                        </a:cubicBezTo>
                        <a:cubicBezTo>
                          <a:pt x="5" y="17"/>
                          <a:pt x="5" y="17"/>
                          <a:pt x="5" y="17"/>
                        </a:cubicBezTo>
                        <a:cubicBezTo>
                          <a:pt x="10" y="16"/>
                          <a:pt x="10" y="16"/>
                          <a:pt x="10" y="16"/>
                        </a:cubicBezTo>
                        <a:cubicBezTo>
                          <a:pt x="20" y="6"/>
                          <a:pt x="20" y="6"/>
                          <a:pt x="20" y="6"/>
                        </a:cubicBezTo>
                        <a:cubicBezTo>
                          <a:pt x="23" y="5"/>
                          <a:pt x="23" y="5"/>
                          <a:pt x="23" y="5"/>
                        </a:cubicBezTo>
                        <a:cubicBezTo>
                          <a:pt x="26" y="0"/>
                          <a:pt x="26" y="0"/>
                          <a:pt x="26" y="0"/>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55" name="Freeform 479">
                  <a:extLst>
                    <a:ext uri="{FF2B5EF4-FFF2-40B4-BE49-F238E27FC236}">
                      <a16:creationId xmlns:a16="http://schemas.microsoft.com/office/drawing/2014/main" id="{A28033E1-037E-49B8-8EDB-E3318A00F0EE}"/>
                    </a:ext>
                  </a:extLst>
                </p:cNvPr>
                <p:cNvSpPr>
                  <a:spLocks/>
                </p:cNvSpPr>
                <p:nvPr/>
              </p:nvSpPr>
              <p:spPr bwMode="gray">
                <a:xfrm>
                  <a:off x="8322537" y="4692677"/>
                  <a:ext cx="391341" cy="190758"/>
                </a:xfrm>
                <a:custGeom>
                  <a:avLst/>
                  <a:gdLst>
                    <a:gd name="T0" fmla="*/ 68 w 121"/>
                    <a:gd name="T1" fmla="*/ 8 h 59"/>
                    <a:gd name="T2" fmla="*/ 61 w 121"/>
                    <a:gd name="T3" fmla="*/ 12 h 59"/>
                    <a:gd name="T4" fmla="*/ 54 w 121"/>
                    <a:gd name="T5" fmla="*/ 17 h 59"/>
                    <a:gd name="T6" fmla="*/ 53 w 121"/>
                    <a:gd name="T7" fmla="*/ 26 h 59"/>
                    <a:gd name="T8" fmla="*/ 55 w 121"/>
                    <a:gd name="T9" fmla="*/ 33 h 59"/>
                    <a:gd name="T10" fmla="*/ 51 w 121"/>
                    <a:gd name="T11" fmla="*/ 31 h 59"/>
                    <a:gd name="T12" fmla="*/ 44 w 121"/>
                    <a:gd name="T13" fmla="*/ 30 h 59"/>
                    <a:gd name="T14" fmla="*/ 33 w 121"/>
                    <a:gd name="T15" fmla="*/ 33 h 59"/>
                    <a:gd name="T16" fmla="*/ 23 w 121"/>
                    <a:gd name="T17" fmla="*/ 37 h 59"/>
                    <a:gd name="T18" fmla="*/ 16 w 121"/>
                    <a:gd name="T19" fmla="*/ 34 h 59"/>
                    <a:gd name="T20" fmla="*/ 14 w 121"/>
                    <a:gd name="T21" fmla="*/ 38 h 59"/>
                    <a:gd name="T22" fmla="*/ 9 w 121"/>
                    <a:gd name="T23" fmla="*/ 37 h 59"/>
                    <a:gd name="T24" fmla="*/ 5 w 121"/>
                    <a:gd name="T25" fmla="*/ 34 h 59"/>
                    <a:gd name="T26" fmla="*/ 0 w 121"/>
                    <a:gd name="T27" fmla="*/ 35 h 59"/>
                    <a:gd name="T28" fmla="*/ 4 w 121"/>
                    <a:gd name="T29" fmla="*/ 39 h 59"/>
                    <a:gd name="T30" fmla="*/ 4 w 121"/>
                    <a:gd name="T31" fmla="*/ 45 h 59"/>
                    <a:gd name="T32" fmla="*/ 4 w 121"/>
                    <a:gd name="T33" fmla="*/ 48 h 59"/>
                    <a:gd name="T34" fmla="*/ 10 w 121"/>
                    <a:gd name="T35" fmla="*/ 50 h 59"/>
                    <a:gd name="T36" fmla="*/ 14 w 121"/>
                    <a:gd name="T37" fmla="*/ 50 h 59"/>
                    <a:gd name="T38" fmla="*/ 19 w 121"/>
                    <a:gd name="T39" fmla="*/ 51 h 59"/>
                    <a:gd name="T40" fmla="*/ 30 w 121"/>
                    <a:gd name="T41" fmla="*/ 47 h 59"/>
                    <a:gd name="T42" fmla="*/ 38 w 121"/>
                    <a:gd name="T43" fmla="*/ 46 h 59"/>
                    <a:gd name="T44" fmla="*/ 41 w 121"/>
                    <a:gd name="T45" fmla="*/ 45 h 59"/>
                    <a:gd name="T46" fmla="*/ 42 w 121"/>
                    <a:gd name="T47" fmla="*/ 47 h 59"/>
                    <a:gd name="T48" fmla="*/ 43 w 121"/>
                    <a:gd name="T49" fmla="*/ 51 h 59"/>
                    <a:gd name="T50" fmla="*/ 48 w 121"/>
                    <a:gd name="T51" fmla="*/ 54 h 59"/>
                    <a:gd name="T52" fmla="*/ 60 w 121"/>
                    <a:gd name="T53" fmla="*/ 57 h 59"/>
                    <a:gd name="T54" fmla="*/ 66 w 121"/>
                    <a:gd name="T55" fmla="*/ 58 h 59"/>
                    <a:gd name="T56" fmla="*/ 79 w 121"/>
                    <a:gd name="T57" fmla="*/ 59 h 59"/>
                    <a:gd name="T58" fmla="*/ 84 w 121"/>
                    <a:gd name="T59" fmla="*/ 55 h 59"/>
                    <a:gd name="T60" fmla="*/ 94 w 121"/>
                    <a:gd name="T61" fmla="*/ 55 h 59"/>
                    <a:gd name="T62" fmla="*/ 96 w 121"/>
                    <a:gd name="T63" fmla="*/ 52 h 59"/>
                    <a:gd name="T64" fmla="*/ 101 w 121"/>
                    <a:gd name="T65" fmla="*/ 51 h 59"/>
                    <a:gd name="T66" fmla="*/ 107 w 121"/>
                    <a:gd name="T67" fmla="*/ 46 h 59"/>
                    <a:gd name="T68" fmla="*/ 110 w 121"/>
                    <a:gd name="T69" fmla="*/ 42 h 59"/>
                    <a:gd name="T70" fmla="*/ 113 w 121"/>
                    <a:gd name="T71" fmla="*/ 34 h 59"/>
                    <a:gd name="T72" fmla="*/ 112 w 121"/>
                    <a:gd name="T73" fmla="*/ 30 h 59"/>
                    <a:gd name="T74" fmla="*/ 121 w 121"/>
                    <a:gd name="T75" fmla="*/ 27 h 59"/>
                    <a:gd name="T76" fmla="*/ 118 w 121"/>
                    <a:gd name="T77" fmla="*/ 17 h 59"/>
                    <a:gd name="T78" fmla="*/ 117 w 121"/>
                    <a:gd name="T79" fmla="*/ 7 h 59"/>
                    <a:gd name="T80" fmla="*/ 104 w 121"/>
                    <a:gd name="T81" fmla="*/ 5 h 59"/>
                    <a:gd name="T82" fmla="*/ 98 w 121"/>
                    <a:gd name="T83" fmla="*/ 0 h 59"/>
                    <a:gd name="T84" fmla="*/ 86 w 121"/>
                    <a:gd name="T85" fmla="*/ 3 h 59"/>
                    <a:gd name="T86" fmla="*/ 83 w 121"/>
                    <a:gd name="T87" fmla="*/ 7 h 59"/>
                    <a:gd name="T88" fmla="*/ 77 w 121"/>
                    <a:gd name="T89" fmla="*/ 9 h 59"/>
                    <a:gd name="T90" fmla="*/ 72 w 121"/>
                    <a:gd name="T91"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59">
                      <a:moveTo>
                        <a:pt x="68" y="6"/>
                      </a:moveTo>
                      <a:lnTo>
                        <a:pt x="68" y="8"/>
                      </a:lnTo>
                      <a:lnTo>
                        <a:pt x="62" y="9"/>
                      </a:lnTo>
                      <a:lnTo>
                        <a:pt x="61" y="12"/>
                      </a:lnTo>
                      <a:lnTo>
                        <a:pt x="60" y="15"/>
                      </a:lnTo>
                      <a:lnTo>
                        <a:pt x="54" y="17"/>
                      </a:lnTo>
                      <a:lnTo>
                        <a:pt x="52" y="21"/>
                      </a:lnTo>
                      <a:lnTo>
                        <a:pt x="53" y="26"/>
                      </a:lnTo>
                      <a:lnTo>
                        <a:pt x="55" y="30"/>
                      </a:lnTo>
                      <a:lnTo>
                        <a:pt x="55" y="33"/>
                      </a:lnTo>
                      <a:lnTo>
                        <a:pt x="52" y="33"/>
                      </a:lnTo>
                      <a:lnTo>
                        <a:pt x="51" y="31"/>
                      </a:lnTo>
                      <a:lnTo>
                        <a:pt x="47" y="31"/>
                      </a:lnTo>
                      <a:lnTo>
                        <a:pt x="44" y="30"/>
                      </a:lnTo>
                      <a:lnTo>
                        <a:pt x="43" y="32"/>
                      </a:lnTo>
                      <a:lnTo>
                        <a:pt x="33" y="33"/>
                      </a:lnTo>
                      <a:lnTo>
                        <a:pt x="27" y="37"/>
                      </a:lnTo>
                      <a:lnTo>
                        <a:pt x="23" y="37"/>
                      </a:lnTo>
                      <a:lnTo>
                        <a:pt x="19" y="34"/>
                      </a:lnTo>
                      <a:lnTo>
                        <a:pt x="16" y="34"/>
                      </a:lnTo>
                      <a:lnTo>
                        <a:pt x="14" y="35"/>
                      </a:lnTo>
                      <a:lnTo>
                        <a:pt x="14" y="38"/>
                      </a:lnTo>
                      <a:lnTo>
                        <a:pt x="12" y="38"/>
                      </a:lnTo>
                      <a:lnTo>
                        <a:pt x="9" y="37"/>
                      </a:lnTo>
                      <a:lnTo>
                        <a:pt x="8" y="35"/>
                      </a:lnTo>
                      <a:lnTo>
                        <a:pt x="5" y="34"/>
                      </a:lnTo>
                      <a:lnTo>
                        <a:pt x="3" y="34"/>
                      </a:lnTo>
                      <a:lnTo>
                        <a:pt x="0" y="35"/>
                      </a:lnTo>
                      <a:lnTo>
                        <a:pt x="1" y="38"/>
                      </a:lnTo>
                      <a:lnTo>
                        <a:pt x="4" y="39"/>
                      </a:lnTo>
                      <a:lnTo>
                        <a:pt x="4" y="41"/>
                      </a:lnTo>
                      <a:lnTo>
                        <a:pt x="4" y="45"/>
                      </a:lnTo>
                      <a:lnTo>
                        <a:pt x="3" y="47"/>
                      </a:lnTo>
                      <a:lnTo>
                        <a:pt x="4" y="48"/>
                      </a:lnTo>
                      <a:lnTo>
                        <a:pt x="8" y="49"/>
                      </a:lnTo>
                      <a:lnTo>
                        <a:pt x="10" y="50"/>
                      </a:lnTo>
                      <a:lnTo>
                        <a:pt x="12" y="49"/>
                      </a:lnTo>
                      <a:lnTo>
                        <a:pt x="14" y="50"/>
                      </a:lnTo>
                      <a:lnTo>
                        <a:pt x="18" y="51"/>
                      </a:lnTo>
                      <a:lnTo>
                        <a:pt x="19" y="51"/>
                      </a:lnTo>
                      <a:lnTo>
                        <a:pt x="24" y="50"/>
                      </a:lnTo>
                      <a:lnTo>
                        <a:pt x="30" y="47"/>
                      </a:lnTo>
                      <a:lnTo>
                        <a:pt x="35" y="47"/>
                      </a:lnTo>
                      <a:lnTo>
                        <a:pt x="38" y="46"/>
                      </a:lnTo>
                      <a:lnTo>
                        <a:pt x="39" y="45"/>
                      </a:lnTo>
                      <a:lnTo>
                        <a:pt x="41" y="45"/>
                      </a:lnTo>
                      <a:lnTo>
                        <a:pt x="42" y="46"/>
                      </a:lnTo>
                      <a:lnTo>
                        <a:pt x="42" y="47"/>
                      </a:lnTo>
                      <a:lnTo>
                        <a:pt x="42" y="49"/>
                      </a:lnTo>
                      <a:lnTo>
                        <a:pt x="43" y="51"/>
                      </a:lnTo>
                      <a:lnTo>
                        <a:pt x="47" y="54"/>
                      </a:lnTo>
                      <a:lnTo>
                        <a:pt x="48" y="54"/>
                      </a:lnTo>
                      <a:lnTo>
                        <a:pt x="51" y="56"/>
                      </a:lnTo>
                      <a:lnTo>
                        <a:pt x="60" y="57"/>
                      </a:lnTo>
                      <a:lnTo>
                        <a:pt x="64" y="58"/>
                      </a:lnTo>
                      <a:lnTo>
                        <a:pt x="66" y="58"/>
                      </a:lnTo>
                      <a:lnTo>
                        <a:pt x="70" y="58"/>
                      </a:lnTo>
                      <a:lnTo>
                        <a:pt x="79" y="59"/>
                      </a:lnTo>
                      <a:lnTo>
                        <a:pt x="82" y="58"/>
                      </a:lnTo>
                      <a:lnTo>
                        <a:pt x="84" y="55"/>
                      </a:lnTo>
                      <a:lnTo>
                        <a:pt x="88" y="54"/>
                      </a:lnTo>
                      <a:lnTo>
                        <a:pt x="94" y="55"/>
                      </a:lnTo>
                      <a:lnTo>
                        <a:pt x="95" y="52"/>
                      </a:lnTo>
                      <a:lnTo>
                        <a:pt x="96" y="52"/>
                      </a:lnTo>
                      <a:lnTo>
                        <a:pt x="101" y="53"/>
                      </a:lnTo>
                      <a:lnTo>
                        <a:pt x="101" y="51"/>
                      </a:lnTo>
                      <a:lnTo>
                        <a:pt x="104" y="50"/>
                      </a:lnTo>
                      <a:lnTo>
                        <a:pt x="107" y="46"/>
                      </a:lnTo>
                      <a:lnTo>
                        <a:pt x="110" y="46"/>
                      </a:lnTo>
                      <a:lnTo>
                        <a:pt x="110" y="42"/>
                      </a:lnTo>
                      <a:lnTo>
                        <a:pt x="110" y="39"/>
                      </a:lnTo>
                      <a:lnTo>
                        <a:pt x="113" y="34"/>
                      </a:lnTo>
                      <a:lnTo>
                        <a:pt x="111" y="32"/>
                      </a:lnTo>
                      <a:lnTo>
                        <a:pt x="112" y="30"/>
                      </a:lnTo>
                      <a:lnTo>
                        <a:pt x="120" y="29"/>
                      </a:lnTo>
                      <a:lnTo>
                        <a:pt x="121" y="27"/>
                      </a:lnTo>
                      <a:lnTo>
                        <a:pt x="121" y="21"/>
                      </a:lnTo>
                      <a:lnTo>
                        <a:pt x="118" y="17"/>
                      </a:lnTo>
                      <a:lnTo>
                        <a:pt x="117" y="11"/>
                      </a:lnTo>
                      <a:lnTo>
                        <a:pt x="117" y="7"/>
                      </a:lnTo>
                      <a:lnTo>
                        <a:pt x="115" y="4"/>
                      </a:lnTo>
                      <a:lnTo>
                        <a:pt x="104" y="5"/>
                      </a:lnTo>
                      <a:lnTo>
                        <a:pt x="100" y="2"/>
                      </a:lnTo>
                      <a:lnTo>
                        <a:pt x="98" y="0"/>
                      </a:lnTo>
                      <a:lnTo>
                        <a:pt x="88" y="0"/>
                      </a:lnTo>
                      <a:lnTo>
                        <a:pt x="86" y="3"/>
                      </a:lnTo>
                      <a:lnTo>
                        <a:pt x="86" y="5"/>
                      </a:lnTo>
                      <a:lnTo>
                        <a:pt x="83" y="7"/>
                      </a:lnTo>
                      <a:lnTo>
                        <a:pt x="80" y="8"/>
                      </a:lnTo>
                      <a:lnTo>
                        <a:pt x="77" y="9"/>
                      </a:lnTo>
                      <a:lnTo>
                        <a:pt x="74" y="8"/>
                      </a:lnTo>
                      <a:lnTo>
                        <a:pt x="72" y="7"/>
                      </a:lnTo>
                      <a:lnTo>
                        <a:pt x="68" y="6"/>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6" name="Freeform 485">
                  <a:extLst>
                    <a:ext uri="{FF2B5EF4-FFF2-40B4-BE49-F238E27FC236}">
                      <a16:creationId xmlns:a16="http://schemas.microsoft.com/office/drawing/2014/main" id="{B801E7FA-E5F9-4E23-8C4E-334DCAE41734}"/>
                    </a:ext>
                  </a:extLst>
                </p:cNvPr>
                <p:cNvSpPr>
                  <a:spLocks/>
                </p:cNvSpPr>
                <p:nvPr/>
              </p:nvSpPr>
              <p:spPr bwMode="gray">
                <a:xfrm>
                  <a:off x="7358743" y="5200289"/>
                  <a:ext cx="168180" cy="329782"/>
                </a:xfrm>
                <a:custGeom>
                  <a:avLst/>
                  <a:gdLst>
                    <a:gd name="T0" fmla="*/ 32 w 52"/>
                    <a:gd name="T1" fmla="*/ 94 h 102"/>
                    <a:gd name="T2" fmla="*/ 34 w 52"/>
                    <a:gd name="T3" fmla="*/ 88 h 102"/>
                    <a:gd name="T4" fmla="*/ 40 w 52"/>
                    <a:gd name="T5" fmla="*/ 82 h 102"/>
                    <a:gd name="T6" fmla="*/ 36 w 52"/>
                    <a:gd name="T7" fmla="*/ 76 h 102"/>
                    <a:gd name="T8" fmla="*/ 35 w 52"/>
                    <a:gd name="T9" fmla="*/ 68 h 102"/>
                    <a:gd name="T10" fmla="*/ 39 w 52"/>
                    <a:gd name="T11" fmla="*/ 62 h 102"/>
                    <a:gd name="T12" fmla="*/ 34 w 52"/>
                    <a:gd name="T13" fmla="*/ 56 h 102"/>
                    <a:gd name="T14" fmla="*/ 36 w 52"/>
                    <a:gd name="T15" fmla="*/ 49 h 102"/>
                    <a:gd name="T16" fmla="*/ 42 w 52"/>
                    <a:gd name="T17" fmla="*/ 45 h 102"/>
                    <a:gd name="T18" fmla="*/ 40 w 52"/>
                    <a:gd name="T19" fmla="*/ 39 h 102"/>
                    <a:gd name="T20" fmla="*/ 42 w 52"/>
                    <a:gd name="T21" fmla="*/ 32 h 102"/>
                    <a:gd name="T22" fmla="*/ 43 w 52"/>
                    <a:gd name="T23" fmla="*/ 24 h 102"/>
                    <a:gd name="T24" fmla="*/ 49 w 52"/>
                    <a:gd name="T25" fmla="*/ 15 h 102"/>
                    <a:gd name="T26" fmla="*/ 52 w 52"/>
                    <a:gd name="T27" fmla="*/ 9 h 102"/>
                    <a:gd name="T28" fmla="*/ 48 w 52"/>
                    <a:gd name="T29" fmla="*/ 3 h 102"/>
                    <a:gd name="T30" fmla="*/ 38 w 52"/>
                    <a:gd name="T31" fmla="*/ 2 h 102"/>
                    <a:gd name="T32" fmla="*/ 27 w 52"/>
                    <a:gd name="T33" fmla="*/ 3 h 102"/>
                    <a:gd name="T34" fmla="*/ 22 w 52"/>
                    <a:gd name="T35" fmla="*/ 3 h 102"/>
                    <a:gd name="T36" fmla="*/ 17 w 52"/>
                    <a:gd name="T37" fmla="*/ 0 h 102"/>
                    <a:gd name="T38" fmla="*/ 10 w 52"/>
                    <a:gd name="T39" fmla="*/ 5 h 102"/>
                    <a:gd name="T40" fmla="*/ 14 w 52"/>
                    <a:gd name="T41" fmla="*/ 21 h 102"/>
                    <a:gd name="T42" fmla="*/ 11 w 52"/>
                    <a:gd name="T43" fmla="*/ 30 h 102"/>
                    <a:gd name="T44" fmla="*/ 9 w 52"/>
                    <a:gd name="T45" fmla="*/ 37 h 102"/>
                    <a:gd name="T46" fmla="*/ 9 w 52"/>
                    <a:gd name="T47" fmla="*/ 44 h 102"/>
                    <a:gd name="T48" fmla="*/ 5 w 52"/>
                    <a:gd name="T49" fmla="*/ 53 h 102"/>
                    <a:gd name="T50" fmla="*/ 1 w 52"/>
                    <a:gd name="T51" fmla="*/ 63 h 102"/>
                    <a:gd name="T52" fmla="*/ 0 w 52"/>
                    <a:gd name="T53" fmla="*/ 68 h 102"/>
                    <a:gd name="T54" fmla="*/ 6 w 52"/>
                    <a:gd name="T55" fmla="*/ 74 h 102"/>
                    <a:gd name="T56" fmla="*/ 12 w 52"/>
                    <a:gd name="T57" fmla="*/ 72 h 102"/>
                    <a:gd name="T58" fmla="*/ 11 w 52"/>
                    <a:gd name="T59" fmla="*/ 75 h 102"/>
                    <a:gd name="T60" fmla="*/ 10 w 52"/>
                    <a:gd name="T61" fmla="*/ 83 h 102"/>
                    <a:gd name="T62" fmla="*/ 11 w 52"/>
                    <a:gd name="T63" fmla="*/ 91 h 102"/>
                    <a:gd name="T64" fmla="*/ 9 w 52"/>
                    <a:gd name="T65" fmla="*/ 98 h 102"/>
                    <a:gd name="T66" fmla="*/ 9 w 52"/>
                    <a:gd name="T67" fmla="*/ 102 h 102"/>
                    <a:gd name="T68" fmla="*/ 16 w 52"/>
                    <a:gd name="T69" fmla="*/ 101 h 102"/>
                    <a:gd name="T70" fmla="*/ 22 w 52"/>
                    <a:gd name="T71" fmla="*/ 102 h 102"/>
                    <a:gd name="T72" fmla="*/ 28 w 52"/>
                    <a:gd name="T73" fmla="*/ 101 h 102"/>
                    <a:gd name="T74" fmla="*/ 33 w 52"/>
                    <a:gd name="T75" fmla="*/ 9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 h="102">
                      <a:moveTo>
                        <a:pt x="33" y="99"/>
                      </a:moveTo>
                      <a:lnTo>
                        <a:pt x="32" y="94"/>
                      </a:lnTo>
                      <a:lnTo>
                        <a:pt x="31" y="91"/>
                      </a:lnTo>
                      <a:lnTo>
                        <a:pt x="34" y="88"/>
                      </a:lnTo>
                      <a:lnTo>
                        <a:pt x="38" y="85"/>
                      </a:lnTo>
                      <a:lnTo>
                        <a:pt x="40" y="82"/>
                      </a:lnTo>
                      <a:lnTo>
                        <a:pt x="39" y="79"/>
                      </a:lnTo>
                      <a:lnTo>
                        <a:pt x="36" y="76"/>
                      </a:lnTo>
                      <a:lnTo>
                        <a:pt x="35" y="72"/>
                      </a:lnTo>
                      <a:lnTo>
                        <a:pt x="35" y="68"/>
                      </a:lnTo>
                      <a:lnTo>
                        <a:pt x="37" y="65"/>
                      </a:lnTo>
                      <a:lnTo>
                        <a:pt x="39" y="62"/>
                      </a:lnTo>
                      <a:lnTo>
                        <a:pt x="38" y="61"/>
                      </a:lnTo>
                      <a:lnTo>
                        <a:pt x="34" y="56"/>
                      </a:lnTo>
                      <a:lnTo>
                        <a:pt x="34" y="51"/>
                      </a:lnTo>
                      <a:lnTo>
                        <a:pt x="36" y="49"/>
                      </a:lnTo>
                      <a:lnTo>
                        <a:pt x="39" y="48"/>
                      </a:lnTo>
                      <a:lnTo>
                        <a:pt x="42" y="45"/>
                      </a:lnTo>
                      <a:lnTo>
                        <a:pt x="42" y="42"/>
                      </a:lnTo>
                      <a:lnTo>
                        <a:pt x="40" y="39"/>
                      </a:lnTo>
                      <a:lnTo>
                        <a:pt x="40" y="37"/>
                      </a:lnTo>
                      <a:lnTo>
                        <a:pt x="42" y="32"/>
                      </a:lnTo>
                      <a:lnTo>
                        <a:pt x="43" y="28"/>
                      </a:lnTo>
                      <a:lnTo>
                        <a:pt x="43" y="24"/>
                      </a:lnTo>
                      <a:lnTo>
                        <a:pt x="43" y="22"/>
                      </a:lnTo>
                      <a:lnTo>
                        <a:pt x="49" y="15"/>
                      </a:lnTo>
                      <a:lnTo>
                        <a:pt x="52" y="11"/>
                      </a:lnTo>
                      <a:lnTo>
                        <a:pt x="52" y="9"/>
                      </a:lnTo>
                      <a:lnTo>
                        <a:pt x="49" y="6"/>
                      </a:lnTo>
                      <a:lnTo>
                        <a:pt x="48" y="3"/>
                      </a:lnTo>
                      <a:lnTo>
                        <a:pt x="43" y="2"/>
                      </a:lnTo>
                      <a:lnTo>
                        <a:pt x="38" y="2"/>
                      </a:lnTo>
                      <a:lnTo>
                        <a:pt x="34" y="4"/>
                      </a:lnTo>
                      <a:lnTo>
                        <a:pt x="27" y="3"/>
                      </a:lnTo>
                      <a:lnTo>
                        <a:pt x="24" y="4"/>
                      </a:lnTo>
                      <a:lnTo>
                        <a:pt x="22" y="3"/>
                      </a:lnTo>
                      <a:lnTo>
                        <a:pt x="21" y="0"/>
                      </a:lnTo>
                      <a:lnTo>
                        <a:pt x="17" y="0"/>
                      </a:lnTo>
                      <a:lnTo>
                        <a:pt x="13" y="2"/>
                      </a:lnTo>
                      <a:lnTo>
                        <a:pt x="10" y="5"/>
                      </a:lnTo>
                      <a:lnTo>
                        <a:pt x="13" y="18"/>
                      </a:lnTo>
                      <a:lnTo>
                        <a:pt x="14" y="21"/>
                      </a:lnTo>
                      <a:lnTo>
                        <a:pt x="13" y="23"/>
                      </a:lnTo>
                      <a:lnTo>
                        <a:pt x="11" y="30"/>
                      </a:lnTo>
                      <a:lnTo>
                        <a:pt x="10" y="32"/>
                      </a:lnTo>
                      <a:lnTo>
                        <a:pt x="9" y="37"/>
                      </a:lnTo>
                      <a:lnTo>
                        <a:pt x="9" y="41"/>
                      </a:lnTo>
                      <a:lnTo>
                        <a:pt x="9" y="44"/>
                      </a:lnTo>
                      <a:lnTo>
                        <a:pt x="6" y="49"/>
                      </a:lnTo>
                      <a:lnTo>
                        <a:pt x="5" y="53"/>
                      </a:lnTo>
                      <a:lnTo>
                        <a:pt x="1" y="58"/>
                      </a:lnTo>
                      <a:lnTo>
                        <a:pt x="1" y="63"/>
                      </a:lnTo>
                      <a:lnTo>
                        <a:pt x="0" y="67"/>
                      </a:lnTo>
                      <a:lnTo>
                        <a:pt x="0" y="68"/>
                      </a:lnTo>
                      <a:lnTo>
                        <a:pt x="3" y="70"/>
                      </a:lnTo>
                      <a:lnTo>
                        <a:pt x="6" y="74"/>
                      </a:lnTo>
                      <a:lnTo>
                        <a:pt x="8" y="73"/>
                      </a:lnTo>
                      <a:lnTo>
                        <a:pt x="12" y="72"/>
                      </a:lnTo>
                      <a:lnTo>
                        <a:pt x="11" y="74"/>
                      </a:lnTo>
                      <a:lnTo>
                        <a:pt x="11" y="75"/>
                      </a:lnTo>
                      <a:lnTo>
                        <a:pt x="11" y="79"/>
                      </a:lnTo>
                      <a:lnTo>
                        <a:pt x="10" y="83"/>
                      </a:lnTo>
                      <a:lnTo>
                        <a:pt x="11" y="85"/>
                      </a:lnTo>
                      <a:lnTo>
                        <a:pt x="11" y="91"/>
                      </a:lnTo>
                      <a:lnTo>
                        <a:pt x="10" y="94"/>
                      </a:lnTo>
                      <a:lnTo>
                        <a:pt x="9" y="98"/>
                      </a:lnTo>
                      <a:lnTo>
                        <a:pt x="9" y="101"/>
                      </a:lnTo>
                      <a:lnTo>
                        <a:pt x="9" y="102"/>
                      </a:lnTo>
                      <a:lnTo>
                        <a:pt x="13" y="101"/>
                      </a:lnTo>
                      <a:lnTo>
                        <a:pt x="16" y="101"/>
                      </a:lnTo>
                      <a:lnTo>
                        <a:pt x="20" y="101"/>
                      </a:lnTo>
                      <a:lnTo>
                        <a:pt x="22" y="102"/>
                      </a:lnTo>
                      <a:lnTo>
                        <a:pt x="26" y="102"/>
                      </a:lnTo>
                      <a:lnTo>
                        <a:pt x="28" y="101"/>
                      </a:lnTo>
                      <a:lnTo>
                        <a:pt x="30" y="100"/>
                      </a:lnTo>
                      <a:lnTo>
                        <a:pt x="33" y="99"/>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7" name="Freeform 509">
                  <a:extLst>
                    <a:ext uri="{FF2B5EF4-FFF2-40B4-BE49-F238E27FC236}">
                      <a16:creationId xmlns:a16="http://schemas.microsoft.com/office/drawing/2014/main" id="{F23DB8B0-E3F9-4D08-BA3B-C3B5B5872C4F}"/>
                    </a:ext>
                  </a:extLst>
                </p:cNvPr>
                <p:cNvSpPr>
                  <a:spLocks/>
                </p:cNvSpPr>
                <p:nvPr/>
              </p:nvSpPr>
              <p:spPr bwMode="gray">
                <a:xfrm>
                  <a:off x="9173129" y="5200289"/>
                  <a:ext cx="155240" cy="129325"/>
                </a:xfrm>
                <a:custGeom>
                  <a:avLst/>
                  <a:gdLst>
                    <a:gd name="T0" fmla="*/ 31 w 48"/>
                    <a:gd name="T1" fmla="*/ 2 h 40"/>
                    <a:gd name="T2" fmla="*/ 29 w 48"/>
                    <a:gd name="T3" fmla="*/ 2 h 40"/>
                    <a:gd name="T4" fmla="*/ 22 w 48"/>
                    <a:gd name="T5" fmla="*/ 3 h 40"/>
                    <a:gd name="T6" fmla="*/ 17 w 48"/>
                    <a:gd name="T7" fmla="*/ 0 h 40"/>
                    <a:gd name="T8" fmla="*/ 12 w 48"/>
                    <a:gd name="T9" fmla="*/ 2 h 40"/>
                    <a:gd name="T10" fmla="*/ 7 w 48"/>
                    <a:gd name="T11" fmla="*/ 3 h 40"/>
                    <a:gd name="T12" fmla="*/ 5 w 48"/>
                    <a:gd name="T13" fmla="*/ 5 h 40"/>
                    <a:gd name="T14" fmla="*/ 5 w 48"/>
                    <a:gd name="T15" fmla="*/ 7 h 40"/>
                    <a:gd name="T16" fmla="*/ 8 w 48"/>
                    <a:gd name="T17" fmla="*/ 9 h 40"/>
                    <a:gd name="T18" fmla="*/ 8 w 48"/>
                    <a:gd name="T19" fmla="*/ 12 h 40"/>
                    <a:gd name="T20" fmla="*/ 5 w 48"/>
                    <a:gd name="T21" fmla="*/ 15 h 40"/>
                    <a:gd name="T22" fmla="*/ 4 w 48"/>
                    <a:gd name="T23" fmla="*/ 19 h 40"/>
                    <a:gd name="T24" fmla="*/ 3 w 48"/>
                    <a:gd name="T25" fmla="*/ 23 h 40"/>
                    <a:gd name="T26" fmla="*/ 0 w 48"/>
                    <a:gd name="T27" fmla="*/ 28 h 40"/>
                    <a:gd name="T28" fmla="*/ 1 w 48"/>
                    <a:gd name="T29" fmla="*/ 29 h 40"/>
                    <a:gd name="T30" fmla="*/ 3 w 48"/>
                    <a:gd name="T31" fmla="*/ 30 h 40"/>
                    <a:gd name="T32" fmla="*/ 12 w 48"/>
                    <a:gd name="T33" fmla="*/ 29 h 40"/>
                    <a:gd name="T34" fmla="*/ 10 w 48"/>
                    <a:gd name="T35" fmla="*/ 31 h 40"/>
                    <a:gd name="T36" fmla="*/ 6 w 48"/>
                    <a:gd name="T37" fmla="*/ 32 h 40"/>
                    <a:gd name="T38" fmla="*/ 3 w 48"/>
                    <a:gd name="T39" fmla="*/ 35 h 40"/>
                    <a:gd name="T40" fmla="*/ 3 w 48"/>
                    <a:gd name="T41" fmla="*/ 36 h 40"/>
                    <a:gd name="T42" fmla="*/ 3 w 48"/>
                    <a:gd name="T43" fmla="*/ 40 h 40"/>
                    <a:gd name="T44" fmla="*/ 5 w 48"/>
                    <a:gd name="T45" fmla="*/ 40 h 40"/>
                    <a:gd name="T46" fmla="*/ 7 w 48"/>
                    <a:gd name="T47" fmla="*/ 36 h 40"/>
                    <a:gd name="T48" fmla="*/ 10 w 48"/>
                    <a:gd name="T49" fmla="*/ 34 h 40"/>
                    <a:gd name="T50" fmla="*/ 17 w 48"/>
                    <a:gd name="T51" fmla="*/ 29 h 40"/>
                    <a:gd name="T52" fmla="*/ 22 w 48"/>
                    <a:gd name="T53" fmla="*/ 25 h 40"/>
                    <a:gd name="T54" fmla="*/ 25 w 48"/>
                    <a:gd name="T55" fmla="*/ 22 h 40"/>
                    <a:gd name="T56" fmla="*/ 28 w 48"/>
                    <a:gd name="T57" fmla="*/ 22 h 40"/>
                    <a:gd name="T58" fmla="*/ 31 w 48"/>
                    <a:gd name="T59" fmla="*/ 21 h 40"/>
                    <a:gd name="T60" fmla="*/ 36 w 48"/>
                    <a:gd name="T61" fmla="*/ 21 h 40"/>
                    <a:gd name="T62" fmla="*/ 40 w 48"/>
                    <a:gd name="T63" fmla="*/ 21 h 40"/>
                    <a:gd name="T64" fmla="*/ 42 w 48"/>
                    <a:gd name="T65" fmla="*/ 22 h 40"/>
                    <a:gd name="T66" fmla="*/ 47 w 48"/>
                    <a:gd name="T67" fmla="*/ 21 h 40"/>
                    <a:gd name="T68" fmla="*/ 48 w 48"/>
                    <a:gd name="T69" fmla="*/ 19 h 40"/>
                    <a:gd name="T70" fmla="*/ 48 w 48"/>
                    <a:gd name="T71" fmla="*/ 16 h 40"/>
                    <a:gd name="T72" fmla="*/ 45 w 48"/>
                    <a:gd name="T73" fmla="*/ 16 h 40"/>
                    <a:gd name="T74" fmla="*/ 40 w 48"/>
                    <a:gd name="T75" fmla="*/ 14 h 40"/>
                    <a:gd name="T76" fmla="*/ 36 w 48"/>
                    <a:gd name="T77" fmla="*/ 12 h 40"/>
                    <a:gd name="T78" fmla="*/ 34 w 48"/>
                    <a:gd name="T79" fmla="*/ 10 h 40"/>
                    <a:gd name="T80" fmla="*/ 32 w 48"/>
                    <a:gd name="T81" fmla="*/ 8 h 40"/>
                    <a:gd name="T82" fmla="*/ 31 w 48"/>
                    <a:gd name="T83" fmla="*/ 5 h 40"/>
                    <a:gd name="T84" fmla="*/ 31 w 48"/>
                    <a:gd name="T8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40">
                      <a:moveTo>
                        <a:pt x="31" y="2"/>
                      </a:moveTo>
                      <a:lnTo>
                        <a:pt x="29" y="2"/>
                      </a:lnTo>
                      <a:lnTo>
                        <a:pt x="22" y="3"/>
                      </a:lnTo>
                      <a:lnTo>
                        <a:pt x="17" y="0"/>
                      </a:lnTo>
                      <a:lnTo>
                        <a:pt x="12" y="2"/>
                      </a:lnTo>
                      <a:lnTo>
                        <a:pt x="7" y="3"/>
                      </a:lnTo>
                      <a:lnTo>
                        <a:pt x="5" y="5"/>
                      </a:lnTo>
                      <a:lnTo>
                        <a:pt x="5" y="7"/>
                      </a:lnTo>
                      <a:lnTo>
                        <a:pt x="8" y="9"/>
                      </a:lnTo>
                      <a:lnTo>
                        <a:pt x="8" y="12"/>
                      </a:lnTo>
                      <a:lnTo>
                        <a:pt x="5" y="15"/>
                      </a:lnTo>
                      <a:lnTo>
                        <a:pt x="4" y="19"/>
                      </a:lnTo>
                      <a:lnTo>
                        <a:pt x="3" y="23"/>
                      </a:lnTo>
                      <a:lnTo>
                        <a:pt x="0" y="28"/>
                      </a:lnTo>
                      <a:lnTo>
                        <a:pt x="1" y="29"/>
                      </a:lnTo>
                      <a:lnTo>
                        <a:pt x="3" y="30"/>
                      </a:lnTo>
                      <a:lnTo>
                        <a:pt x="12" y="29"/>
                      </a:lnTo>
                      <a:lnTo>
                        <a:pt x="10" y="31"/>
                      </a:lnTo>
                      <a:lnTo>
                        <a:pt x="6" y="32"/>
                      </a:lnTo>
                      <a:lnTo>
                        <a:pt x="3" y="35"/>
                      </a:lnTo>
                      <a:lnTo>
                        <a:pt x="3" y="36"/>
                      </a:lnTo>
                      <a:lnTo>
                        <a:pt x="3" y="40"/>
                      </a:lnTo>
                      <a:lnTo>
                        <a:pt x="5" y="40"/>
                      </a:lnTo>
                      <a:lnTo>
                        <a:pt x="7" y="36"/>
                      </a:lnTo>
                      <a:lnTo>
                        <a:pt x="10" y="34"/>
                      </a:lnTo>
                      <a:lnTo>
                        <a:pt x="17" y="29"/>
                      </a:lnTo>
                      <a:lnTo>
                        <a:pt x="22" y="25"/>
                      </a:lnTo>
                      <a:lnTo>
                        <a:pt x="25" y="22"/>
                      </a:lnTo>
                      <a:lnTo>
                        <a:pt x="28" y="22"/>
                      </a:lnTo>
                      <a:lnTo>
                        <a:pt x="31" y="21"/>
                      </a:lnTo>
                      <a:lnTo>
                        <a:pt x="36" y="21"/>
                      </a:lnTo>
                      <a:lnTo>
                        <a:pt x="40" y="21"/>
                      </a:lnTo>
                      <a:lnTo>
                        <a:pt x="42" y="22"/>
                      </a:lnTo>
                      <a:lnTo>
                        <a:pt x="47" y="21"/>
                      </a:lnTo>
                      <a:lnTo>
                        <a:pt x="48" y="19"/>
                      </a:lnTo>
                      <a:lnTo>
                        <a:pt x="48" y="16"/>
                      </a:lnTo>
                      <a:lnTo>
                        <a:pt x="45" y="16"/>
                      </a:lnTo>
                      <a:lnTo>
                        <a:pt x="40" y="14"/>
                      </a:lnTo>
                      <a:lnTo>
                        <a:pt x="36" y="12"/>
                      </a:lnTo>
                      <a:lnTo>
                        <a:pt x="34" y="10"/>
                      </a:lnTo>
                      <a:lnTo>
                        <a:pt x="32" y="8"/>
                      </a:lnTo>
                      <a:lnTo>
                        <a:pt x="31" y="5"/>
                      </a:lnTo>
                      <a:lnTo>
                        <a:pt x="31" y="2"/>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58" name="Freeform 553">
                  <a:extLst>
                    <a:ext uri="{FF2B5EF4-FFF2-40B4-BE49-F238E27FC236}">
                      <a16:creationId xmlns:a16="http://schemas.microsoft.com/office/drawing/2014/main" id="{903A8B90-4602-43C3-A21E-B33490233296}"/>
                    </a:ext>
                  </a:extLst>
                </p:cNvPr>
                <p:cNvSpPr>
                  <a:spLocks/>
                </p:cNvSpPr>
                <p:nvPr/>
              </p:nvSpPr>
              <p:spPr bwMode="gray">
                <a:xfrm>
                  <a:off x="8840009" y="4126875"/>
                  <a:ext cx="168180" cy="126093"/>
                </a:xfrm>
                <a:custGeom>
                  <a:avLst/>
                  <a:gdLst>
                    <a:gd name="T0" fmla="*/ 0 w 52"/>
                    <a:gd name="T1" fmla="*/ 35 h 39"/>
                    <a:gd name="T2" fmla="*/ 0 w 52"/>
                    <a:gd name="T3" fmla="*/ 33 h 39"/>
                    <a:gd name="T4" fmla="*/ 3 w 52"/>
                    <a:gd name="T5" fmla="*/ 31 h 39"/>
                    <a:gd name="T6" fmla="*/ 4 w 52"/>
                    <a:gd name="T7" fmla="*/ 30 h 39"/>
                    <a:gd name="T8" fmla="*/ 5 w 52"/>
                    <a:gd name="T9" fmla="*/ 26 h 39"/>
                    <a:gd name="T10" fmla="*/ 5 w 52"/>
                    <a:gd name="T11" fmla="*/ 22 h 39"/>
                    <a:gd name="T12" fmla="*/ 7 w 52"/>
                    <a:gd name="T13" fmla="*/ 21 h 39"/>
                    <a:gd name="T14" fmla="*/ 13 w 52"/>
                    <a:gd name="T15" fmla="*/ 20 h 39"/>
                    <a:gd name="T16" fmla="*/ 16 w 52"/>
                    <a:gd name="T17" fmla="*/ 19 h 39"/>
                    <a:gd name="T18" fmla="*/ 19 w 52"/>
                    <a:gd name="T19" fmla="*/ 14 h 39"/>
                    <a:gd name="T20" fmla="*/ 22 w 52"/>
                    <a:gd name="T21" fmla="*/ 10 h 39"/>
                    <a:gd name="T22" fmla="*/ 24 w 52"/>
                    <a:gd name="T23" fmla="*/ 5 h 39"/>
                    <a:gd name="T24" fmla="*/ 24 w 52"/>
                    <a:gd name="T25" fmla="*/ 0 h 39"/>
                    <a:gd name="T26" fmla="*/ 23 w 52"/>
                    <a:gd name="T27" fmla="*/ 9 h 39"/>
                    <a:gd name="T28" fmla="*/ 20 w 52"/>
                    <a:gd name="T29" fmla="*/ 14 h 39"/>
                    <a:gd name="T30" fmla="*/ 18 w 52"/>
                    <a:gd name="T31" fmla="*/ 17 h 39"/>
                    <a:gd name="T32" fmla="*/ 16 w 52"/>
                    <a:gd name="T33" fmla="*/ 19 h 39"/>
                    <a:gd name="T34" fmla="*/ 17 w 52"/>
                    <a:gd name="T35" fmla="*/ 21 h 39"/>
                    <a:gd name="T36" fmla="*/ 19 w 52"/>
                    <a:gd name="T37" fmla="*/ 21 h 39"/>
                    <a:gd name="T38" fmla="*/ 22 w 52"/>
                    <a:gd name="T39" fmla="*/ 22 h 39"/>
                    <a:gd name="T40" fmla="*/ 25 w 52"/>
                    <a:gd name="T41" fmla="*/ 22 h 39"/>
                    <a:gd name="T42" fmla="*/ 25 w 52"/>
                    <a:gd name="T43" fmla="*/ 19 h 39"/>
                    <a:gd name="T44" fmla="*/ 25 w 52"/>
                    <a:gd name="T45" fmla="*/ 15 h 39"/>
                    <a:gd name="T46" fmla="*/ 26 w 52"/>
                    <a:gd name="T47" fmla="*/ 14 h 39"/>
                    <a:gd name="T48" fmla="*/ 27 w 52"/>
                    <a:gd name="T49" fmla="*/ 12 h 39"/>
                    <a:gd name="T50" fmla="*/ 30 w 52"/>
                    <a:gd name="T51" fmla="*/ 11 h 39"/>
                    <a:gd name="T52" fmla="*/ 31 w 52"/>
                    <a:gd name="T53" fmla="*/ 13 h 39"/>
                    <a:gd name="T54" fmla="*/ 34 w 52"/>
                    <a:gd name="T55" fmla="*/ 14 h 39"/>
                    <a:gd name="T56" fmla="*/ 35 w 52"/>
                    <a:gd name="T57" fmla="*/ 15 h 39"/>
                    <a:gd name="T58" fmla="*/ 38 w 52"/>
                    <a:gd name="T59" fmla="*/ 16 h 39"/>
                    <a:gd name="T60" fmla="*/ 42 w 52"/>
                    <a:gd name="T61" fmla="*/ 17 h 39"/>
                    <a:gd name="T62" fmla="*/ 47 w 52"/>
                    <a:gd name="T63" fmla="*/ 17 h 39"/>
                    <a:gd name="T64" fmla="*/ 49 w 52"/>
                    <a:gd name="T65" fmla="*/ 18 h 39"/>
                    <a:gd name="T66" fmla="*/ 52 w 52"/>
                    <a:gd name="T67" fmla="*/ 24 h 39"/>
                    <a:gd name="T68" fmla="*/ 50 w 52"/>
                    <a:gd name="T69" fmla="*/ 28 h 39"/>
                    <a:gd name="T70" fmla="*/ 50 w 52"/>
                    <a:gd name="T71" fmla="*/ 33 h 39"/>
                    <a:gd name="T72" fmla="*/ 51 w 52"/>
                    <a:gd name="T73" fmla="*/ 36 h 39"/>
                    <a:gd name="T74" fmla="*/ 44 w 52"/>
                    <a:gd name="T75" fmla="*/ 37 h 39"/>
                    <a:gd name="T76" fmla="*/ 37 w 52"/>
                    <a:gd name="T77" fmla="*/ 39 h 39"/>
                    <a:gd name="T78" fmla="*/ 22 w 52"/>
                    <a:gd name="T79" fmla="*/ 39 h 39"/>
                    <a:gd name="T80" fmla="*/ 4 w 52"/>
                    <a:gd name="T81" fmla="*/ 36 h 39"/>
                    <a:gd name="T82" fmla="*/ 0 w 52"/>
                    <a:gd name="T83" fmla="*/ 3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 h="39">
                      <a:moveTo>
                        <a:pt x="0" y="35"/>
                      </a:moveTo>
                      <a:lnTo>
                        <a:pt x="0" y="33"/>
                      </a:lnTo>
                      <a:lnTo>
                        <a:pt x="3" y="31"/>
                      </a:lnTo>
                      <a:lnTo>
                        <a:pt x="4" y="30"/>
                      </a:lnTo>
                      <a:lnTo>
                        <a:pt x="5" y="26"/>
                      </a:lnTo>
                      <a:lnTo>
                        <a:pt x="5" y="22"/>
                      </a:lnTo>
                      <a:lnTo>
                        <a:pt x="7" y="21"/>
                      </a:lnTo>
                      <a:lnTo>
                        <a:pt x="13" y="20"/>
                      </a:lnTo>
                      <a:lnTo>
                        <a:pt x="16" y="19"/>
                      </a:lnTo>
                      <a:lnTo>
                        <a:pt x="19" y="14"/>
                      </a:lnTo>
                      <a:lnTo>
                        <a:pt x="22" y="10"/>
                      </a:lnTo>
                      <a:lnTo>
                        <a:pt x="24" y="5"/>
                      </a:lnTo>
                      <a:lnTo>
                        <a:pt x="24" y="0"/>
                      </a:lnTo>
                      <a:lnTo>
                        <a:pt x="23" y="9"/>
                      </a:lnTo>
                      <a:lnTo>
                        <a:pt x="20" y="14"/>
                      </a:lnTo>
                      <a:lnTo>
                        <a:pt x="18" y="17"/>
                      </a:lnTo>
                      <a:lnTo>
                        <a:pt x="16" y="19"/>
                      </a:lnTo>
                      <a:lnTo>
                        <a:pt x="17" y="21"/>
                      </a:lnTo>
                      <a:lnTo>
                        <a:pt x="19" y="21"/>
                      </a:lnTo>
                      <a:lnTo>
                        <a:pt x="22" y="22"/>
                      </a:lnTo>
                      <a:lnTo>
                        <a:pt x="25" y="22"/>
                      </a:lnTo>
                      <a:lnTo>
                        <a:pt x="25" y="19"/>
                      </a:lnTo>
                      <a:lnTo>
                        <a:pt x="25" y="15"/>
                      </a:lnTo>
                      <a:lnTo>
                        <a:pt x="26" y="14"/>
                      </a:lnTo>
                      <a:lnTo>
                        <a:pt x="27" y="12"/>
                      </a:lnTo>
                      <a:lnTo>
                        <a:pt x="30" y="11"/>
                      </a:lnTo>
                      <a:lnTo>
                        <a:pt x="31" y="13"/>
                      </a:lnTo>
                      <a:lnTo>
                        <a:pt x="34" y="14"/>
                      </a:lnTo>
                      <a:lnTo>
                        <a:pt x="35" y="15"/>
                      </a:lnTo>
                      <a:lnTo>
                        <a:pt x="38" y="16"/>
                      </a:lnTo>
                      <a:lnTo>
                        <a:pt x="42" y="17"/>
                      </a:lnTo>
                      <a:lnTo>
                        <a:pt x="47" y="17"/>
                      </a:lnTo>
                      <a:lnTo>
                        <a:pt x="49" y="18"/>
                      </a:lnTo>
                      <a:lnTo>
                        <a:pt x="52" y="24"/>
                      </a:lnTo>
                      <a:lnTo>
                        <a:pt x="50" y="28"/>
                      </a:lnTo>
                      <a:lnTo>
                        <a:pt x="50" y="33"/>
                      </a:lnTo>
                      <a:lnTo>
                        <a:pt x="51" y="36"/>
                      </a:lnTo>
                      <a:lnTo>
                        <a:pt x="44" y="37"/>
                      </a:lnTo>
                      <a:lnTo>
                        <a:pt x="37" y="39"/>
                      </a:lnTo>
                      <a:lnTo>
                        <a:pt x="22" y="39"/>
                      </a:lnTo>
                      <a:lnTo>
                        <a:pt x="4" y="36"/>
                      </a:lnTo>
                      <a:lnTo>
                        <a:pt x="0" y="3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5" name="Gruppieren 1444">
                  <a:extLst>
                    <a:ext uri="{FF2B5EF4-FFF2-40B4-BE49-F238E27FC236}">
                      <a16:creationId xmlns:a16="http://schemas.microsoft.com/office/drawing/2014/main" id="{64E8CAC1-2E15-4148-9FB2-039F7BAEBA49}"/>
                    </a:ext>
                  </a:extLst>
                </p:cNvPr>
                <p:cNvGrpSpPr/>
                <p:nvPr/>
              </p:nvGrpSpPr>
              <p:grpSpPr>
                <a:xfrm>
                  <a:off x="7452533" y="3473779"/>
                  <a:ext cx="329893" cy="255416"/>
                  <a:chOff x="7452533" y="3473779"/>
                  <a:chExt cx="329893" cy="255416"/>
                </a:xfrm>
                <a:grpFill/>
              </p:grpSpPr>
              <p:sp>
                <p:nvSpPr>
                  <p:cNvPr id="1419" name="Freeform 157">
                    <a:extLst>
                      <a:ext uri="{FF2B5EF4-FFF2-40B4-BE49-F238E27FC236}">
                        <a16:creationId xmlns:a16="http://schemas.microsoft.com/office/drawing/2014/main" id="{2401605A-A58A-490F-A638-F44ECA82CA87}"/>
                      </a:ext>
                    </a:extLst>
                  </p:cNvPr>
                  <p:cNvSpPr>
                    <a:spLocks/>
                  </p:cNvSpPr>
                  <p:nvPr/>
                </p:nvSpPr>
                <p:spPr bwMode="gray">
                  <a:xfrm>
                    <a:off x="7452533" y="3493180"/>
                    <a:ext cx="19407" cy="6467"/>
                  </a:xfrm>
                  <a:custGeom>
                    <a:avLst/>
                    <a:gdLst>
                      <a:gd name="T0" fmla="*/ 6 w 6"/>
                      <a:gd name="T1" fmla="*/ 2 h 2"/>
                      <a:gd name="T2" fmla="*/ 5 w 6"/>
                      <a:gd name="T3" fmla="*/ 1 h 2"/>
                      <a:gd name="T4" fmla="*/ 1 w 6"/>
                      <a:gd name="T5" fmla="*/ 0 h 2"/>
                      <a:gd name="T6" fmla="*/ 0 w 6"/>
                      <a:gd name="T7" fmla="*/ 1 h 2"/>
                      <a:gd name="T8" fmla="*/ 1 w 6"/>
                      <a:gd name="T9" fmla="*/ 2 h 2"/>
                      <a:gd name="T10" fmla="*/ 3 w 6"/>
                      <a:gd name="T11" fmla="*/ 2 h 2"/>
                      <a:gd name="T12" fmla="*/ 5 w 6"/>
                      <a:gd name="T13" fmla="*/ 2 h 2"/>
                      <a:gd name="T14" fmla="*/ 6 w 6"/>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
                        <a:moveTo>
                          <a:pt x="6" y="2"/>
                        </a:moveTo>
                        <a:lnTo>
                          <a:pt x="5" y="1"/>
                        </a:lnTo>
                        <a:lnTo>
                          <a:pt x="1" y="0"/>
                        </a:lnTo>
                        <a:lnTo>
                          <a:pt x="0" y="1"/>
                        </a:lnTo>
                        <a:lnTo>
                          <a:pt x="1" y="2"/>
                        </a:lnTo>
                        <a:lnTo>
                          <a:pt x="3" y="2"/>
                        </a:lnTo>
                        <a:lnTo>
                          <a:pt x="5" y="2"/>
                        </a:lnTo>
                        <a:lnTo>
                          <a:pt x="6"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0" name="Freeform 158">
                    <a:extLst>
                      <a:ext uri="{FF2B5EF4-FFF2-40B4-BE49-F238E27FC236}">
                        <a16:creationId xmlns:a16="http://schemas.microsoft.com/office/drawing/2014/main" id="{8CD13C3A-6D96-4925-9290-D78B5C73E33D}"/>
                      </a:ext>
                    </a:extLst>
                  </p:cNvPr>
                  <p:cNvSpPr>
                    <a:spLocks/>
                  </p:cNvSpPr>
                  <p:nvPr/>
                </p:nvSpPr>
                <p:spPr bwMode="gray">
                  <a:xfrm>
                    <a:off x="7462235" y="3473779"/>
                    <a:ext cx="25874" cy="38799"/>
                  </a:xfrm>
                  <a:custGeom>
                    <a:avLst/>
                    <a:gdLst>
                      <a:gd name="T0" fmla="*/ 8 w 8"/>
                      <a:gd name="T1" fmla="*/ 11 h 12"/>
                      <a:gd name="T2" fmla="*/ 8 w 8"/>
                      <a:gd name="T3" fmla="*/ 12 h 12"/>
                      <a:gd name="T4" fmla="*/ 8 w 8"/>
                      <a:gd name="T5" fmla="*/ 9 h 12"/>
                      <a:gd name="T6" fmla="*/ 7 w 8"/>
                      <a:gd name="T7" fmla="*/ 6 h 12"/>
                      <a:gd name="T8" fmla="*/ 4 w 8"/>
                      <a:gd name="T9" fmla="*/ 2 h 12"/>
                      <a:gd name="T10" fmla="*/ 2 w 8"/>
                      <a:gd name="T11" fmla="*/ 0 h 12"/>
                      <a:gd name="T12" fmla="*/ 0 w 8"/>
                      <a:gd name="T13" fmla="*/ 4 h 12"/>
                      <a:gd name="T14" fmla="*/ 0 w 8"/>
                      <a:gd name="T15" fmla="*/ 5 h 12"/>
                      <a:gd name="T16" fmla="*/ 4 w 8"/>
                      <a:gd name="T17" fmla="*/ 6 h 12"/>
                      <a:gd name="T18" fmla="*/ 6 w 8"/>
                      <a:gd name="T19" fmla="*/ 9 h 12"/>
                      <a:gd name="T20" fmla="*/ 6 w 8"/>
                      <a:gd name="T21" fmla="*/ 11 h 12"/>
                      <a:gd name="T22" fmla="*/ 7 w 8"/>
                      <a:gd name="T23" fmla="*/ 12 h 12"/>
                      <a:gd name="T24" fmla="*/ 8 w 8"/>
                      <a:gd name="T25"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2">
                        <a:moveTo>
                          <a:pt x="8" y="11"/>
                        </a:moveTo>
                        <a:lnTo>
                          <a:pt x="8" y="12"/>
                        </a:lnTo>
                        <a:lnTo>
                          <a:pt x="8" y="9"/>
                        </a:lnTo>
                        <a:lnTo>
                          <a:pt x="7" y="6"/>
                        </a:lnTo>
                        <a:lnTo>
                          <a:pt x="4" y="2"/>
                        </a:lnTo>
                        <a:lnTo>
                          <a:pt x="2" y="0"/>
                        </a:lnTo>
                        <a:lnTo>
                          <a:pt x="0" y="4"/>
                        </a:lnTo>
                        <a:lnTo>
                          <a:pt x="0" y="5"/>
                        </a:lnTo>
                        <a:lnTo>
                          <a:pt x="4" y="6"/>
                        </a:lnTo>
                        <a:lnTo>
                          <a:pt x="6" y="9"/>
                        </a:lnTo>
                        <a:lnTo>
                          <a:pt x="6" y="11"/>
                        </a:lnTo>
                        <a:lnTo>
                          <a:pt x="7" y="12"/>
                        </a:lnTo>
                        <a:lnTo>
                          <a:pt x="8" y="1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1" name="Freeform 159">
                    <a:extLst>
                      <a:ext uri="{FF2B5EF4-FFF2-40B4-BE49-F238E27FC236}">
                        <a16:creationId xmlns:a16="http://schemas.microsoft.com/office/drawing/2014/main" id="{17BC8D2B-1CDD-4679-8A2E-1C45D626961B}"/>
                      </a:ext>
                    </a:extLst>
                  </p:cNvPr>
                  <p:cNvSpPr>
                    <a:spLocks/>
                  </p:cNvSpPr>
                  <p:nvPr/>
                </p:nvSpPr>
                <p:spPr bwMode="gray">
                  <a:xfrm>
                    <a:off x="7475171" y="3473779"/>
                    <a:ext cx="22640" cy="25865"/>
                  </a:xfrm>
                  <a:custGeom>
                    <a:avLst/>
                    <a:gdLst>
                      <a:gd name="T0" fmla="*/ 6 w 7"/>
                      <a:gd name="T1" fmla="*/ 8 h 8"/>
                      <a:gd name="T2" fmla="*/ 7 w 7"/>
                      <a:gd name="T3" fmla="*/ 8 h 8"/>
                      <a:gd name="T4" fmla="*/ 7 w 7"/>
                      <a:gd name="T5" fmla="*/ 6 h 8"/>
                      <a:gd name="T6" fmla="*/ 4 w 7"/>
                      <a:gd name="T7" fmla="*/ 2 h 8"/>
                      <a:gd name="T8" fmla="*/ 3 w 7"/>
                      <a:gd name="T9" fmla="*/ 2 h 8"/>
                      <a:gd name="T10" fmla="*/ 1 w 7"/>
                      <a:gd name="T11" fmla="*/ 0 h 8"/>
                      <a:gd name="T12" fmla="*/ 0 w 7"/>
                      <a:gd name="T13" fmla="*/ 0 h 8"/>
                      <a:gd name="T14" fmla="*/ 1 w 7"/>
                      <a:gd name="T15" fmla="*/ 2 h 8"/>
                      <a:gd name="T16" fmla="*/ 3 w 7"/>
                      <a:gd name="T17" fmla="*/ 4 h 8"/>
                      <a:gd name="T18" fmla="*/ 4 w 7"/>
                      <a:gd name="T19" fmla="*/ 8 h 8"/>
                      <a:gd name="T20" fmla="*/ 6 w 7"/>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6" y="8"/>
                        </a:moveTo>
                        <a:lnTo>
                          <a:pt x="7" y="8"/>
                        </a:lnTo>
                        <a:lnTo>
                          <a:pt x="7" y="6"/>
                        </a:lnTo>
                        <a:lnTo>
                          <a:pt x="4" y="2"/>
                        </a:lnTo>
                        <a:lnTo>
                          <a:pt x="3" y="2"/>
                        </a:lnTo>
                        <a:lnTo>
                          <a:pt x="1" y="0"/>
                        </a:lnTo>
                        <a:lnTo>
                          <a:pt x="0" y="0"/>
                        </a:lnTo>
                        <a:lnTo>
                          <a:pt x="1" y="2"/>
                        </a:lnTo>
                        <a:lnTo>
                          <a:pt x="3" y="4"/>
                        </a:lnTo>
                        <a:lnTo>
                          <a:pt x="4" y="8"/>
                        </a:lnTo>
                        <a:lnTo>
                          <a:pt x="6" y="8"/>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2" name="Freeform 160">
                    <a:extLst>
                      <a:ext uri="{FF2B5EF4-FFF2-40B4-BE49-F238E27FC236}">
                        <a16:creationId xmlns:a16="http://schemas.microsoft.com/office/drawing/2014/main" id="{E1BEEBD7-B369-4BBE-8BBB-627DF1AE4CE4}"/>
                      </a:ext>
                    </a:extLst>
                  </p:cNvPr>
                  <p:cNvSpPr>
                    <a:spLocks/>
                  </p:cNvSpPr>
                  <p:nvPr/>
                </p:nvSpPr>
                <p:spPr bwMode="gray">
                  <a:xfrm>
                    <a:off x="7491345" y="3473779"/>
                    <a:ext cx="16169" cy="12931"/>
                  </a:xfrm>
                  <a:custGeom>
                    <a:avLst/>
                    <a:gdLst>
                      <a:gd name="T0" fmla="*/ 4 w 5"/>
                      <a:gd name="T1" fmla="*/ 1 h 4"/>
                      <a:gd name="T2" fmla="*/ 5 w 5"/>
                      <a:gd name="T3" fmla="*/ 1 h 4"/>
                      <a:gd name="T4" fmla="*/ 1 w 5"/>
                      <a:gd name="T5" fmla="*/ 0 h 4"/>
                      <a:gd name="T6" fmla="*/ 0 w 5"/>
                      <a:gd name="T7" fmla="*/ 1 h 4"/>
                      <a:gd name="T8" fmla="*/ 2 w 5"/>
                      <a:gd name="T9" fmla="*/ 3 h 4"/>
                      <a:gd name="T10" fmla="*/ 3 w 5"/>
                      <a:gd name="T11" fmla="*/ 4 h 4"/>
                      <a:gd name="T12" fmla="*/ 4 w 5"/>
                      <a:gd name="T13" fmla="*/ 4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lnTo>
                          <a:pt x="5" y="1"/>
                        </a:lnTo>
                        <a:lnTo>
                          <a:pt x="1" y="0"/>
                        </a:lnTo>
                        <a:lnTo>
                          <a:pt x="0" y="1"/>
                        </a:lnTo>
                        <a:lnTo>
                          <a:pt x="2" y="3"/>
                        </a:lnTo>
                        <a:lnTo>
                          <a:pt x="3" y="4"/>
                        </a:lnTo>
                        <a:lnTo>
                          <a:pt x="4" y="4"/>
                        </a:lnTo>
                        <a:lnTo>
                          <a:pt x="4"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3" name="Freeform 161">
                    <a:extLst>
                      <a:ext uri="{FF2B5EF4-FFF2-40B4-BE49-F238E27FC236}">
                        <a16:creationId xmlns:a16="http://schemas.microsoft.com/office/drawing/2014/main" id="{C8B3AF28-8921-46F1-8B0A-BC2C94285C07}"/>
                      </a:ext>
                    </a:extLst>
                  </p:cNvPr>
                  <p:cNvSpPr>
                    <a:spLocks/>
                  </p:cNvSpPr>
                  <p:nvPr/>
                </p:nvSpPr>
                <p:spPr bwMode="gray">
                  <a:xfrm>
                    <a:off x="7484876" y="3519042"/>
                    <a:ext cx="12935" cy="12931"/>
                  </a:xfrm>
                  <a:custGeom>
                    <a:avLst/>
                    <a:gdLst>
                      <a:gd name="T0" fmla="*/ 4 w 4"/>
                      <a:gd name="T1" fmla="*/ 4 h 4"/>
                      <a:gd name="T2" fmla="*/ 4 w 4"/>
                      <a:gd name="T3" fmla="*/ 2 h 4"/>
                      <a:gd name="T4" fmla="*/ 4 w 4"/>
                      <a:gd name="T5" fmla="*/ 0 h 4"/>
                      <a:gd name="T6" fmla="*/ 1 w 4"/>
                      <a:gd name="T7" fmla="*/ 0 h 4"/>
                      <a:gd name="T8" fmla="*/ 0 w 4"/>
                      <a:gd name="T9" fmla="*/ 0 h 4"/>
                      <a:gd name="T10" fmla="*/ 0 w 4"/>
                      <a:gd name="T11" fmla="*/ 1 h 4"/>
                      <a:gd name="T12" fmla="*/ 1 w 4"/>
                      <a:gd name="T13" fmla="*/ 2 h 4"/>
                      <a:gd name="T14" fmla="*/ 2 w 4"/>
                      <a:gd name="T15" fmla="*/ 4 h 4"/>
                      <a:gd name="T16" fmla="*/ 4 w 4"/>
                      <a:gd name="T17" fmla="*/ 4 h 4"/>
                      <a:gd name="T18" fmla="*/ 4 w 4"/>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4" y="4"/>
                        </a:moveTo>
                        <a:lnTo>
                          <a:pt x="4" y="2"/>
                        </a:lnTo>
                        <a:lnTo>
                          <a:pt x="4" y="0"/>
                        </a:lnTo>
                        <a:lnTo>
                          <a:pt x="1" y="0"/>
                        </a:lnTo>
                        <a:lnTo>
                          <a:pt x="0" y="0"/>
                        </a:lnTo>
                        <a:lnTo>
                          <a:pt x="0" y="1"/>
                        </a:lnTo>
                        <a:lnTo>
                          <a:pt x="1" y="2"/>
                        </a:lnTo>
                        <a:lnTo>
                          <a:pt x="2" y="4"/>
                        </a:lnTo>
                        <a:lnTo>
                          <a:pt x="4" y="4"/>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4" name="Freeform 162">
                    <a:extLst>
                      <a:ext uri="{FF2B5EF4-FFF2-40B4-BE49-F238E27FC236}">
                        <a16:creationId xmlns:a16="http://schemas.microsoft.com/office/drawing/2014/main" id="{F27811AE-3A2F-4E2B-9D31-CA9F7633578F}"/>
                      </a:ext>
                    </a:extLst>
                  </p:cNvPr>
                  <p:cNvSpPr>
                    <a:spLocks/>
                  </p:cNvSpPr>
                  <p:nvPr/>
                </p:nvSpPr>
                <p:spPr bwMode="gray">
                  <a:xfrm>
                    <a:off x="7478407" y="3544907"/>
                    <a:ext cx="9702" cy="25865"/>
                  </a:xfrm>
                  <a:custGeom>
                    <a:avLst/>
                    <a:gdLst>
                      <a:gd name="T0" fmla="*/ 1 w 3"/>
                      <a:gd name="T1" fmla="*/ 1 h 8"/>
                      <a:gd name="T2" fmla="*/ 1 w 3"/>
                      <a:gd name="T3" fmla="*/ 0 h 8"/>
                      <a:gd name="T4" fmla="*/ 0 w 3"/>
                      <a:gd name="T5" fmla="*/ 1 h 8"/>
                      <a:gd name="T6" fmla="*/ 1 w 3"/>
                      <a:gd name="T7" fmla="*/ 6 h 8"/>
                      <a:gd name="T8" fmla="*/ 2 w 3"/>
                      <a:gd name="T9" fmla="*/ 8 h 8"/>
                      <a:gd name="T10" fmla="*/ 3 w 3"/>
                      <a:gd name="T11" fmla="*/ 8 h 8"/>
                      <a:gd name="T12" fmla="*/ 3 w 3"/>
                      <a:gd name="T13" fmla="*/ 7 h 8"/>
                      <a:gd name="T14" fmla="*/ 3 w 3"/>
                      <a:gd name="T15" fmla="*/ 5 h 8"/>
                      <a:gd name="T16" fmla="*/ 3 w 3"/>
                      <a:gd name="T17" fmla="*/ 4 h 8"/>
                      <a:gd name="T18" fmla="*/ 1 w 3"/>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1"/>
                        </a:moveTo>
                        <a:lnTo>
                          <a:pt x="1" y="0"/>
                        </a:lnTo>
                        <a:lnTo>
                          <a:pt x="0" y="1"/>
                        </a:lnTo>
                        <a:lnTo>
                          <a:pt x="1" y="6"/>
                        </a:lnTo>
                        <a:lnTo>
                          <a:pt x="2" y="8"/>
                        </a:lnTo>
                        <a:lnTo>
                          <a:pt x="3" y="8"/>
                        </a:lnTo>
                        <a:lnTo>
                          <a:pt x="3" y="7"/>
                        </a:lnTo>
                        <a:lnTo>
                          <a:pt x="3" y="5"/>
                        </a:lnTo>
                        <a:lnTo>
                          <a:pt x="3" y="4"/>
                        </a:lnTo>
                        <a:lnTo>
                          <a:pt x="1"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25" name="Freeform 590">
                    <a:extLst>
                      <a:ext uri="{FF2B5EF4-FFF2-40B4-BE49-F238E27FC236}">
                        <a16:creationId xmlns:a16="http://schemas.microsoft.com/office/drawing/2014/main" id="{B1A05A2E-DFF4-4DDB-A6A4-E70AF668CCEF}"/>
                      </a:ext>
                    </a:extLst>
                  </p:cNvPr>
                  <p:cNvSpPr>
                    <a:spLocks/>
                  </p:cNvSpPr>
                  <p:nvPr/>
                </p:nvSpPr>
                <p:spPr bwMode="gray">
                  <a:xfrm>
                    <a:off x="7756552" y="3648368"/>
                    <a:ext cx="25874" cy="80827"/>
                  </a:xfrm>
                  <a:custGeom>
                    <a:avLst/>
                    <a:gdLst>
                      <a:gd name="T0" fmla="*/ 5 w 8"/>
                      <a:gd name="T1" fmla="*/ 1 h 25"/>
                      <a:gd name="T2" fmla="*/ 4 w 8"/>
                      <a:gd name="T3" fmla="*/ 0 h 25"/>
                      <a:gd name="T4" fmla="*/ 4 w 8"/>
                      <a:gd name="T5" fmla="*/ 2 h 25"/>
                      <a:gd name="T6" fmla="*/ 2 w 8"/>
                      <a:gd name="T7" fmla="*/ 3 h 25"/>
                      <a:gd name="T8" fmla="*/ 1 w 8"/>
                      <a:gd name="T9" fmla="*/ 5 h 25"/>
                      <a:gd name="T10" fmla="*/ 2 w 8"/>
                      <a:gd name="T11" fmla="*/ 6 h 25"/>
                      <a:gd name="T12" fmla="*/ 2 w 8"/>
                      <a:gd name="T13" fmla="*/ 8 h 25"/>
                      <a:gd name="T14" fmla="*/ 3 w 8"/>
                      <a:gd name="T15" fmla="*/ 10 h 25"/>
                      <a:gd name="T16" fmla="*/ 0 w 8"/>
                      <a:gd name="T17" fmla="*/ 13 h 25"/>
                      <a:gd name="T18" fmla="*/ 1 w 8"/>
                      <a:gd name="T19" fmla="*/ 15 h 25"/>
                      <a:gd name="T20" fmla="*/ 2 w 8"/>
                      <a:gd name="T21" fmla="*/ 16 h 25"/>
                      <a:gd name="T22" fmla="*/ 4 w 8"/>
                      <a:gd name="T23" fmla="*/ 14 h 25"/>
                      <a:gd name="T24" fmla="*/ 5 w 8"/>
                      <a:gd name="T25" fmla="*/ 16 h 25"/>
                      <a:gd name="T26" fmla="*/ 5 w 8"/>
                      <a:gd name="T27" fmla="*/ 18 h 25"/>
                      <a:gd name="T28" fmla="*/ 4 w 8"/>
                      <a:gd name="T29" fmla="*/ 25 h 25"/>
                      <a:gd name="T30" fmla="*/ 7 w 8"/>
                      <a:gd name="T31" fmla="*/ 20 h 25"/>
                      <a:gd name="T32" fmla="*/ 7 w 8"/>
                      <a:gd name="T33" fmla="*/ 18 h 25"/>
                      <a:gd name="T34" fmla="*/ 8 w 8"/>
                      <a:gd name="T35" fmla="*/ 16 h 25"/>
                      <a:gd name="T36" fmla="*/ 8 w 8"/>
                      <a:gd name="T37" fmla="*/ 12 h 25"/>
                      <a:gd name="T38" fmla="*/ 8 w 8"/>
                      <a:gd name="T39" fmla="*/ 12 h 25"/>
                      <a:gd name="T40" fmla="*/ 8 w 8"/>
                      <a:gd name="T41" fmla="*/ 9 h 25"/>
                      <a:gd name="T42" fmla="*/ 8 w 8"/>
                      <a:gd name="T43" fmla="*/ 8 h 25"/>
                      <a:gd name="T44" fmla="*/ 6 w 8"/>
                      <a:gd name="T45" fmla="*/ 6 h 25"/>
                      <a:gd name="T46" fmla="*/ 5 w 8"/>
                      <a:gd name="T4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25">
                        <a:moveTo>
                          <a:pt x="5" y="1"/>
                        </a:moveTo>
                        <a:lnTo>
                          <a:pt x="4" y="0"/>
                        </a:lnTo>
                        <a:lnTo>
                          <a:pt x="4" y="2"/>
                        </a:lnTo>
                        <a:lnTo>
                          <a:pt x="2" y="3"/>
                        </a:lnTo>
                        <a:lnTo>
                          <a:pt x="1" y="5"/>
                        </a:lnTo>
                        <a:lnTo>
                          <a:pt x="2" y="6"/>
                        </a:lnTo>
                        <a:lnTo>
                          <a:pt x="2" y="8"/>
                        </a:lnTo>
                        <a:lnTo>
                          <a:pt x="3" y="10"/>
                        </a:lnTo>
                        <a:lnTo>
                          <a:pt x="0" y="13"/>
                        </a:lnTo>
                        <a:lnTo>
                          <a:pt x="1" y="15"/>
                        </a:lnTo>
                        <a:lnTo>
                          <a:pt x="2" y="16"/>
                        </a:lnTo>
                        <a:lnTo>
                          <a:pt x="4" y="14"/>
                        </a:lnTo>
                        <a:lnTo>
                          <a:pt x="5" y="16"/>
                        </a:lnTo>
                        <a:lnTo>
                          <a:pt x="5" y="18"/>
                        </a:lnTo>
                        <a:lnTo>
                          <a:pt x="4" y="25"/>
                        </a:lnTo>
                        <a:lnTo>
                          <a:pt x="7" y="20"/>
                        </a:lnTo>
                        <a:lnTo>
                          <a:pt x="7" y="18"/>
                        </a:lnTo>
                        <a:lnTo>
                          <a:pt x="8" y="16"/>
                        </a:lnTo>
                        <a:lnTo>
                          <a:pt x="8" y="12"/>
                        </a:lnTo>
                        <a:lnTo>
                          <a:pt x="8" y="12"/>
                        </a:lnTo>
                        <a:lnTo>
                          <a:pt x="8" y="9"/>
                        </a:lnTo>
                        <a:lnTo>
                          <a:pt x="8" y="8"/>
                        </a:lnTo>
                        <a:lnTo>
                          <a:pt x="6" y="6"/>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6" name="Gruppieren 1445">
                  <a:extLst>
                    <a:ext uri="{FF2B5EF4-FFF2-40B4-BE49-F238E27FC236}">
                      <a16:creationId xmlns:a16="http://schemas.microsoft.com/office/drawing/2014/main" id="{5652CBB3-3FFE-4953-BC47-991D505DCB73}"/>
                    </a:ext>
                  </a:extLst>
                </p:cNvPr>
                <p:cNvGrpSpPr/>
                <p:nvPr/>
              </p:nvGrpSpPr>
              <p:grpSpPr>
                <a:xfrm>
                  <a:off x="7905319" y="5332850"/>
                  <a:ext cx="155245" cy="80824"/>
                  <a:chOff x="7905319" y="5332850"/>
                  <a:chExt cx="155245" cy="80824"/>
                </a:xfrm>
                <a:grpFill/>
              </p:grpSpPr>
              <p:sp>
                <p:nvSpPr>
                  <p:cNvPr id="1416" name="Freeform 625">
                    <a:extLst>
                      <a:ext uri="{FF2B5EF4-FFF2-40B4-BE49-F238E27FC236}">
                        <a16:creationId xmlns:a16="http://schemas.microsoft.com/office/drawing/2014/main" id="{DDF95ABB-6083-43FC-839A-FE638BF23E87}"/>
                      </a:ext>
                    </a:extLst>
                  </p:cNvPr>
                  <p:cNvSpPr>
                    <a:spLocks/>
                  </p:cNvSpPr>
                  <p:nvPr/>
                </p:nvSpPr>
                <p:spPr bwMode="gray">
                  <a:xfrm>
                    <a:off x="7905319" y="5397511"/>
                    <a:ext cx="16168" cy="16163"/>
                  </a:xfrm>
                  <a:custGeom>
                    <a:avLst/>
                    <a:gdLst>
                      <a:gd name="T0" fmla="*/ 4 w 5"/>
                      <a:gd name="T1" fmla="*/ 0 h 5"/>
                      <a:gd name="T2" fmla="*/ 4 w 5"/>
                      <a:gd name="T3" fmla="*/ 0 h 5"/>
                      <a:gd name="T4" fmla="*/ 5 w 5"/>
                      <a:gd name="T5" fmla="*/ 0 h 5"/>
                      <a:gd name="T6" fmla="*/ 5 w 5"/>
                      <a:gd name="T7" fmla="*/ 2 h 5"/>
                      <a:gd name="T8" fmla="*/ 4 w 5"/>
                      <a:gd name="T9" fmla="*/ 4 h 5"/>
                      <a:gd name="T10" fmla="*/ 2 w 5"/>
                      <a:gd name="T11" fmla="*/ 5 h 5"/>
                      <a:gd name="T12" fmla="*/ 0 w 5"/>
                      <a:gd name="T13" fmla="*/ 4 h 5"/>
                      <a:gd name="T14" fmla="*/ 1 w 5"/>
                      <a:gd name="T15" fmla="*/ 2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lnTo>
                          <a:pt x="4" y="0"/>
                        </a:lnTo>
                        <a:lnTo>
                          <a:pt x="5" y="0"/>
                        </a:lnTo>
                        <a:lnTo>
                          <a:pt x="5" y="2"/>
                        </a:lnTo>
                        <a:lnTo>
                          <a:pt x="4" y="4"/>
                        </a:lnTo>
                        <a:lnTo>
                          <a:pt x="2" y="5"/>
                        </a:lnTo>
                        <a:lnTo>
                          <a:pt x="0" y="4"/>
                        </a:lnTo>
                        <a:lnTo>
                          <a:pt x="1" y="2"/>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7" name="Freeform 626">
                    <a:extLst>
                      <a:ext uri="{FF2B5EF4-FFF2-40B4-BE49-F238E27FC236}">
                        <a16:creationId xmlns:a16="http://schemas.microsoft.com/office/drawing/2014/main" id="{23F9676D-FB8F-445A-9EB0-B1D18C2AF681}"/>
                      </a:ext>
                    </a:extLst>
                  </p:cNvPr>
                  <p:cNvSpPr>
                    <a:spLocks/>
                  </p:cNvSpPr>
                  <p:nvPr/>
                </p:nvSpPr>
                <p:spPr bwMode="gray">
                  <a:xfrm>
                    <a:off x="7963537" y="5339317"/>
                    <a:ext cx="51747" cy="45263"/>
                  </a:xfrm>
                  <a:custGeom>
                    <a:avLst/>
                    <a:gdLst>
                      <a:gd name="T0" fmla="*/ 13 w 16"/>
                      <a:gd name="T1" fmla="*/ 1 h 14"/>
                      <a:gd name="T2" fmla="*/ 12 w 16"/>
                      <a:gd name="T3" fmla="*/ 3 h 14"/>
                      <a:gd name="T4" fmla="*/ 12 w 16"/>
                      <a:gd name="T5" fmla="*/ 5 h 14"/>
                      <a:gd name="T6" fmla="*/ 15 w 16"/>
                      <a:gd name="T7" fmla="*/ 5 h 14"/>
                      <a:gd name="T8" fmla="*/ 16 w 16"/>
                      <a:gd name="T9" fmla="*/ 7 h 14"/>
                      <a:gd name="T10" fmla="*/ 15 w 16"/>
                      <a:gd name="T11" fmla="*/ 11 h 14"/>
                      <a:gd name="T12" fmla="*/ 12 w 16"/>
                      <a:gd name="T13" fmla="*/ 14 h 14"/>
                      <a:gd name="T14" fmla="*/ 7 w 16"/>
                      <a:gd name="T15" fmla="*/ 11 h 14"/>
                      <a:gd name="T16" fmla="*/ 6 w 16"/>
                      <a:gd name="T17" fmla="*/ 9 h 14"/>
                      <a:gd name="T18" fmla="*/ 4 w 16"/>
                      <a:gd name="T19" fmla="*/ 9 h 14"/>
                      <a:gd name="T20" fmla="*/ 2 w 16"/>
                      <a:gd name="T21" fmla="*/ 10 h 14"/>
                      <a:gd name="T22" fmla="*/ 0 w 16"/>
                      <a:gd name="T23" fmla="*/ 8 h 14"/>
                      <a:gd name="T24" fmla="*/ 3 w 16"/>
                      <a:gd name="T25" fmla="*/ 5 h 14"/>
                      <a:gd name="T26" fmla="*/ 13 w 16"/>
                      <a:gd name="T27" fmla="*/ 0 h 14"/>
                      <a:gd name="T28" fmla="*/ 13 w 16"/>
                      <a:gd name="T29" fmla="*/ 0 h 14"/>
                      <a:gd name="T30" fmla="*/ 13 w 16"/>
                      <a:gd name="T3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4">
                        <a:moveTo>
                          <a:pt x="13" y="1"/>
                        </a:moveTo>
                        <a:lnTo>
                          <a:pt x="12" y="3"/>
                        </a:lnTo>
                        <a:lnTo>
                          <a:pt x="12" y="5"/>
                        </a:lnTo>
                        <a:lnTo>
                          <a:pt x="15" y="5"/>
                        </a:lnTo>
                        <a:lnTo>
                          <a:pt x="16" y="7"/>
                        </a:lnTo>
                        <a:lnTo>
                          <a:pt x="15" y="11"/>
                        </a:lnTo>
                        <a:lnTo>
                          <a:pt x="12" y="14"/>
                        </a:lnTo>
                        <a:lnTo>
                          <a:pt x="7" y="11"/>
                        </a:lnTo>
                        <a:lnTo>
                          <a:pt x="6" y="9"/>
                        </a:lnTo>
                        <a:lnTo>
                          <a:pt x="4" y="9"/>
                        </a:lnTo>
                        <a:lnTo>
                          <a:pt x="2" y="10"/>
                        </a:lnTo>
                        <a:lnTo>
                          <a:pt x="0" y="8"/>
                        </a:lnTo>
                        <a:lnTo>
                          <a:pt x="3" y="5"/>
                        </a:lnTo>
                        <a:lnTo>
                          <a:pt x="13" y="0"/>
                        </a:lnTo>
                        <a:lnTo>
                          <a:pt x="13" y="0"/>
                        </a:lnTo>
                        <a:lnTo>
                          <a:pt x="13"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8" name="Freeform 627">
                    <a:extLst>
                      <a:ext uri="{FF2B5EF4-FFF2-40B4-BE49-F238E27FC236}">
                        <a16:creationId xmlns:a16="http://schemas.microsoft.com/office/drawing/2014/main" id="{FDC399B6-6A0E-41F4-AF03-526F3E09A216}"/>
                      </a:ext>
                    </a:extLst>
                  </p:cNvPr>
                  <p:cNvSpPr>
                    <a:spLocks/>
                  </p:cNvSpPr>
                  <p:nvPr/>
                </p:nvSpPr>
                <p:spPr bwMode="gray">
                  <a:xfrm>
                    <a:off x="8037924" y="5332850"/>
                    <a:ext cx="22640" cy="16163"/>
                  </a:xfrm>
                  <a:custGeom>
                    <a:avLst/>
                    <a:gdLst>
                      <a:gd name="T0" fmla="*/ 6 w 7"/>
                      <a:gd name="T1" fmla="*/ 1 h 5"/>
                      <a:gd name="T2" fmla="*/ 6 w 7"/>
                      <a:gd name="T3" fmla="*/ 1 h 5"/>
                      <a:gd name="T4" fmla="*/ 6 w 7"/>
                      <a:gd name="T5" fmla="*/ 2 h 5"/>
                      <a:gd name="T6" fmla="*/ 7 w 7"/>
                      <a:gd name="T7" fmla="*/ 5 h 5"/>
                      <a:gd name="T8" fmla="*/ 5 w 7"/>
                      <a:gd name="T9" fmla="*/ 5 h 5"/>
                      <a:gd name="T10" fmla="*/ 2 w 7"/>
                      <a:gd name="T11" fmla="*/ 4 h 5"/>
                      <a:gd name="T12" fmla="*/ 0 w 7"/>
                      <a:gd name="T13" fmla="*/ 2 h 5"/>
                      <a:gd name="T14" fmla="*/ 2 w 7"/>
                      <a:gd name="T15" fmla="*/ 0 h 5"/>
                      <a:gd name="T16" fmla="*/ 4 w 7"/>
                      <a:gd name="T17" fmla="*/ 0 h 5"/>
                      <a:gd name="T18" fmla="*/ 5 w 7"/>
                      <a:gd name="T19" fmla="*/ 0 h 5"/>
                      <a:gd name="T20" fmla="*/ 6 w 7"/>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5">
                        <a:moveTo>
                          <a:pt x="6" y="1"/>
                        </a:moveTo>
                        <a:lnTo>
                          <a:pt x="6" y="1"/>
                        </a:lnTo>
                        <a:lnTo>
                          <a:pt x="6" y="2"/>
                        </a:lnTo>
                        <a:lnTo>
                          <a:pt x="7" y="5"/>
                        </a:lnTo>
                        <a:lnTo>
                          <a:pt x="5" y="5"/>
                        </a:lnTo>
                        <a:lnTo>
                          <a:pt x="2" y="4"/>
                        </a:lnTo>
                        <a:lnTo>
                          <a:pt x="0" y="2"/>
                        </a:lnTo>
                        <a:lnTo>
                          <a:pt x="2" y="0"/>
                        </a:lnTo>
                        <a:lnTo>
                          <a:pt x="4" y="0"/>
                        </a:lnTo>
                        <a:lnTo>
                          <a:pt x="5" y="0"/>
                        </a:lnTo>
                        <a:lnTo>
                          <a:pt x="6"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1" name="Freeform 475">
                  <a:extLst>
                    <a:ext uri="{FF2B5EF4-FFF2-40B4-BE49-F238E27FC236}">
                      <a16:creationId xmlns:a16="http://schemas.microsoft.com/office/drawing/2014/main" id="{A949B8FA-0CD0-4195-950A-1023CDAD784E}"/>
                    </a:ext>
                  </a:extLst>
                </p:cNvPr>
                <p:cNvSpPr>
                  <a:spLocks/>
                </p:cNvSpPr>
                <p:nvPr/>
              </p:nvSpPr>
              <p:spPr bwMode="gray">
                <a:xfrm>
                  <a:off x="7310227" y="4172142"/>
                  <a:ext cx="219926" cy="323317"/>
                </a:xfrm>
                <a:custGeom>
                  <a:avLst/>
                  <a:gdLst>
                    <a:gd name="T0" fmla="*/ 65 w 68"/>
                    <a:gd name="T1" fmla="*/ 29 h 100"/>
                    <a:gd name="T2" fmla="*/ 51 w 68"/>
                    <a:gd name="T3" fmla="*/ 25 h 100"/>
                    <a:gd name="T4" fmla="*/ 43 w 68"/>
                    <a:gd name="T5" fmla="*/ 29 h 100"/>
                    <a:gd name="T6" fmla="*/ 39 w 68"/>
                    <a:gd name="T7" fmla="*/ 18 h 100"/>
                    <a:gd name="T8" fmla="*/ 44 w 68"/>
                    <a:gd name="T9" fmla="*/ 12 h 100"/>
                    <a:gd name="T10" fmla="*/ 44 w 68"/>
                    <a:gd name="T11" fmla="*/ 1 h 100"/>
                    <a:gd name="T12" fmla="*/ 39 w 68"/>
                    <a:gd name="T13" fmla="*/ 2 h 100"/>
                    <a:gd name="T14" fmla="*/ 33 w 68"/>
                    <a:gd name="T15" fmla="*/ 6 h 100"/>
                    <a:gd name="T16" fmla="*/ 31 w 68"/>
                    <a:gd name="T17" fmla="*/ 10 h 100"/>
                    <a:gd name="T18" fmla="*/ 25 w 68"/>
                    <a:gd name="T19" fmla="*/ 16 h 100"/>
                    <a:gd name="T20" fmla="*/ 30 w 68"/>
                    <a:gd name="T21" fmla="*/ 18 h 100"/>
                    <a:gd name="T22" fmla="*/ 34 w 68"/>
                    <a:gd name="T23" fmla="*/ 18 h 100"/>
                    <a:gd name="T24" fmla="*/ 29 w 68"/>
                    <a:gd name="T25" fmla="*/ 26 h 100"/>
                    <a:gd name="T26" fmla="*/ 19 w 68"/>
                    <a:gd name="T27" fmla="*/ 28 h 100"/>
                    <a:gd name="T28" fmla="*/ 9 w 68"/>
                    <a:gd name="T29" fmla="*/ 28 h 100"/>
                    <a:gd name="T30" fmla="*/ 7 w 68"/>
                    <a:gd name="T31" fmla="*/ 35 h 100"/>
                    <a:gd name="T32" fmla="*/ 12 w 68"/>
                    <a:gd name="T33" fmla="*/ 38 h 100"/>
                    <a:gd name="T34" fmla="*/ 7 w 68"/>
                    <a:gd name="T35" fmla="*/ 45 h 100"/>
                    <a:gd name="T36" fmla="*/ 7 w 68"/>
                    <a:gd name="T37" fmla="*/ 51 h 100"/>
                    <a:gd name="T38" fmla="*/ 12 w 68"/>
                    <a:gd name="T39" fmla="*/ 52 h 100"/>
                    <a:gd name="T40" fmla="*/ 23 w 68"/>
                    <a:gd name="T41" fmla="*/ 56 h 100"/>
                    <a:gd name="T42" fmla="*/ 16 w 68"/>
                    <a:gd name="T43" fmla="*/ 61 h 100"/>
                    <a:gd name="T44" fmla="*/ 9 w 68"/>
                    <a:gd name="T45" fmla="*/ 72 h 100"/>
                    <a:gd name="T46" fmla="*/ 24 w 68"/>
                    <a:gd name="T47" fmla="*/ 69 h 100"/>
                    <a:gd name="T48" fmla="*/ 16 w 68"/>
                    <a:gd name="T49" fmla="*/ 73 h 100"/>
                    <a:gd name="T50" fmla="*/ 8 w 68"/>
                    <a:gd name="T51" fmla="*/ 79 h 100"/>
                    <a:gd name="T52" fmla="*/ 4 w 68"/>
                    <a:gd name="T53" fmla="*/ 81 h 100"/>
                    <a:gd name="T54" fmla="*/ 0 w 68"/>
                    <a:gd name="T55" fmla="*/ 85 h 100"/>
                    <a:gd name="T56" fmla="*/ 4 w 68"/>
                    <a:gd name="T57" fmla="*/ 87 h 100"/>
                    <a:gd name="T58" fmla="*/ 3 w 68"/>
                    <a:gd name="T59" fmla="*/ 91 h 100"/>
                    <a:gd name="T60" fmla="*/ 11 w 68"/>
                    <a:gd name="T61" fmla="*/ 91 h 100"/>
                    <a:gd name="T62" fmla="*/ 4 w 68"/>
                    <a:gd name="T63" fmla="*/ 97 h 100"/>
                    <a:gd name="T64" fmla="*/ 13 w 68"/>
                    <a:gd name="T65" fmla="*/ 95 h 100"/>
                    <a:gd name="T66" fmla="*/ 9 w 68"/>
                    <a:gd name="T67" fmla="*/ 98 h 100"/>
                    <a:gd name="T68" fmla="*/ 12 w 68"/>
                    <a:gd name="T69" fmla="*/ 99 h 100"/>
                    <a:gd name="T70" fmla="*/ 17 w 68"/>
                    <a:gd name="T71" fmla="*/ 99 h 100"/>
                    <a:gd name="T72" fmla="*/ 29 w 68"/>
                    <a:gd name="T73" fmla="*/ 95 h 100"/>
                    <a:gd name="T74" fmla="*/ 32 w 68"/>
                    <a:gd name="T75" fmla="*/ 90 h 100"/>
                    <a:gd name="T76" fmla="*/ 34 w 68"/>
                    <a:gd name="T77" fmla="*/ 92 h 100"/>
                    <a:gd name="T78" fmla="*/ 42 w 68"/>
                    <a:gd name="T79" fmla="*/ 88 h 100"/>
                    <a:gd name="T80" fmla="*/ 44 w 68"/>
                    <a:gd name="T81" fmla="*/ 85 h 100"/>
                    <a:gd name="T82" fmla="*/ 58 w 68"/>
                    <a:gd name="T83" fmla="*/ 82 h 100"/>
                    <a:gd name="T84" fmla="*/ 63 w 68"/>
                    <a:gd name="T85" fmla="*/ 81 h 100"/>
                    <a:gd name="T86" fmla="*/ 65 w 68"/>
                    <a:gd name="T87" fmla="*/ 69 h 100"/>
                    <a:gd name="T88" fmla="*/ 67 w 68"/>
                    <a:gd name="T89" fmla="*/ 57 h 100"/>
                    <a:gd name="T90" fmla="*/ 67 w 68"/>
                    <a:gd name="T91" fmla="*/ 47 h 100"/>
                    <a:gd name="T92" fmla="*/ 65 w 68"/>
                    <a:gd name="T93" fmla="*/ 3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100">
                      <a:moveTo>
                        <a:pt x="65" y="34"/>
                      </a:moveTo>
                      <a:lnTo>
                        <a:pt x="65" y="32"/>
                      </a:lnTo>
                      <a:lnTo>
                        <a:pt x="65" y="29"/>
                      </a:lnTo>
                      <a:lnTo>
                        <a:pt x="64" y="26"/>
                      </a:lnTo>
                      <a:lnTo>
                        <a:pt x="60" y="22"/>
                      </a:lnTo>
                      <a:lnTo>
                        <a:pt x="51" y="25"/>
                      </a:lnTo>
                      <a:lnTo>
                        <a:pt x="50" y="27"/>
                      </a:lnTo>
                      <a:lnTo>
                        <a:pt x="46" y="31"/>
                      </a:lnTo>
                      <a:lnTo>
                        <a:pt x="43" y="29"/>
                      </a:lnTo>
                      <a:lnTo>
                        <a:pt x="41" y="24"/>
                      </a:lnTo>
                      <a:lnTo>
                        <a:pt x="36" y="21"/>
                      </a:lnTo>
                      <a:lnTo>
                        <a:pt x="39" y="18"/>
                      </a:lnTo>
                      <a:lnTo>
                        <a:pt x="39" y="15"/>
                      </a:lnTo>
                      <a:lnTo>
                        <a:pt x="42" y="14"/>
                      </a:lnTo>
                      <a:lnTo>
                        <a:pt x="44" y="12"/>
                      </a:lnTo>
                      <a:lnTo>
                        <a:pt x="45" y="8"/>
                      </a:lnTo>
                      <a:lnTo>
                        <a:pt x="45" y="7"/>
                      </a:lnTo>
                      <a:lnTo>
                        <a:pt x="44" y="1"/>
                      </a:lnTo>
                      <a:lnTo>
                        <a:pt x="44" y="0"/>
                      </a:lnTo>
                      <a:lnTo>
                        <a:pt x="42" y="1"/>
                      </a:lnTo>
                      <a:lnTo>
                        <a:pt x="39" y="2"/>
                      </a:lnTo>
                      <a:lnTo>
                        <a:pt x="38" y="1"/>
                      </a:lnTo>
                      <a:lnTo>
                        <a:pt x="35" y="4"/>
                      </a:lnTo>
                      <a:lnTo>
                        <a:pt x="33" y="6"/>
                      </a:lnTo>
                      <a:lnTo>
                        <a:pt x="32" y="6"/>
                      </a:lnTo>
                      <a:lnTo>
                        <a:pt x="30" y="9"/>
                      </a:lnTo>
                      <a:lnTo>
                        <a:pt x="31" y="10"/>
                      </a:lnTo>
                      <a:lnTo>
                        <a:pt x="31" y="11"/>
                      </a:lnTo>
                      <a:lnTo>
                        <a:pt x="29" y="13"/>
                      </a:lnTo>
                      <a:lnTo>
                        <a:pt x="25" y="16"/>
                      </a:lnTo>
                      <a:lnTo>
                        <a:pt x="26" y="17"/>
                      </a:lnTo>
                      <a:lnTo>
                        <a:pt x="29" y="17"/>
                      </a:lnTo>
                      <a:lnTo>
                        <a:pt x="30" y="18"/>
                      </a:lnTo>
                      <a:lnTo>
                        <a:pt x="32" y="17"/>
                      </a:lnTo>
                      <a:lnTo>
                        <a:pt x="34" y="17"/>
                      </a:lnTo>
                      <a:lnTo>
                        <a:pt x="34" y="18"/>
                      </a:lnTo>
                      <a:lnTo>
                        <a:pt x="34" y="21"/>
                      </a:lnTo>
                      <a:lnTo>
                        <a:pt x="28" y="25"/>
                      </a:lnTo>
                      <a:lnTo>
                        <a:pt x="29" y="26"/>
                      </a:lnTo>
                      <a:lnTo>
                        <a:pt x="28" y="27"/>
                      </a:lnTo>
                      <a:lnTo>
                        <a:pt x="24" y="27"/>
                      </a:lnTo>
                      <a:lnTo>
                        <a:pt x="19" y="28"/>
                      </a:lnTo>
                      <a:lnTo>
                        <a:pt x="17" y="26"/>
                      </a:lnTo>
                      <a:lnTo>
                        <a:pt x="11" y="26"/>
                      </a:lnTo>
                      <a:lnTo>
                        <a:pt x="9" y="28"/>
                      </a:lnTo>
                      <a:lnTo>
                        <a:pt x="7" y="31"/>
                      </a:lnTo>
                      <a:lnTo>
                        <a:pt x="8" y="35"/>
                      </a:lnTo>
                      <a:lnTo>
                        <a:pt x="7" y="35"/>
                      </a:lnTo>
                      <a:lnTo>
                        <a:pt x="4" y="35"/>
                      </a:lnTo>
                      <a:lnTo>
                        <a:pt x="6" y="38"/>
                      </a:lnTo>
                      <a:lnTo>
                        <a:pt x="12" y="38"/>
                      </a:lnTo>
                      <a:lnTo>
                        <a:pt x="13" y="40"/>
                      </a:lnTo>
                      <a:lnTo>
                        <a:pt x="8" y="43"/>
                      </a:lnTo>
                      <a:lnTo>
                        <a:pt x="7" y="45"/>
                      </a:lnTo>
                      <a:lnTo>
                        <a:pt x="5" y="46"/>
                      </a:lnTo>
                      <a:lnTo>
                        <a:pt x="5" y="48"/>
                      </a:lnTo>
                      <a:lnTo>
                        <a:pt x="7" y="51"/>
                      </a:lnTo>
                      <a:lnTo>
                        <a:pt x="8" y="51"/>
                      </a:lnTo>
                      <a:lnTo>
                        <a:pt x="8" y="52"/>
                      </a:lnTo>
                      <a:lnTo>
                        <a:pt x="12" y="52"/>
                      </a:lnTo>
                      <a:lnTo>
                        <a:pt x="12" y="54"/>
                      </a:lnTo>
                      <a:lnTo>
                        <a:pt x="21" y="55"/>
                      </a:lnTo>
                      <a:lnTo>
                        <a:pt x="23" y="56"/>
                      </a:lnTo>
                      <a:lnTo>
                        <a:pt x="21" y="57"/>
                      </a:lnTo>
                      <a:lnTo>
                        <a:pt x="17" y="58"/>
                      </a:lnTo>
                      <a:lnTo>
                        <a:pt x="16" y="61"/>
                      </a:lnTo>
                      <a:lnTo>
                        <a:pt x="15" y="65"/>
                      </a:lnTo>
                      <a:lnTo>
                        <a:pt x="14" y="68"/>
                      </a:lnTo>
                      <a:lnTo>
                        <a:pt x="9" y="72"/>
                      </a:lnTo>
                      <a:lnTo>
                        <a:pt x="19" y="70"/>
                      </a:lnTo>
                      <a:lnTo>
                        <a:pt x="23" y="66"/>
                      </a:lnTo>
                      <a:lnTo>
                        <a:pt x="24" y="69"/>
                      </a:lnTo>
                      <a:lnTo>
                        <a:pt x="26" y="69"/>
                      </a:lnTo>
                      <a:lnTo>
                        <a:pt x="26" y="70"/>
                      </a:lnTo>
                      <a:lnTo>
                        <a:pt x="16" y="73"/>
                      </a:lnTo>
                      <a:lnTo>
                        <a:pt x="12" y="73"/>
                      </a:lnTo>
                      <a:lnTo>
                        <a:pt x="9" y="78"/>
                      </a:lnTo>
                      <a:lnTo>
                        <a:pt x="8" y="79"/>
                      </a:lnTo>
                      <a:lnTo>
                        <a:pt x="8" y="81"/>
                      </a:lnTo>
                      <a:lnTo>
                        <a:pt x="6" y="80"/>
                      </a:lnTo>
                      <a:lnTo>
                        <a:pt x="4" y="81"/>
                      </a:lnTo>
                      <a:lnTo>
                        <a:pt x="2" y="81"/>
                      </a:lnTo>
                      <a:lnTo>
                        <a:pt x="0" y="82"/>
                      </a:lnTo>
                      <a:lnTo>
                        <a:pt x="0" y="85"/>
                      </a:lnTo>
                      <a:lnTo>
                        <a:pt x="7" y="83"/>
                      </a:lnTo>
                      <a:lnTo>
                        <a:pt x="7" y="85"/>
                      </a:lnTo>
                      <a:lnTo>
                        <a:pt x="4" y="87"/>
                      </a:lnTo>
                      <a:lnTo>
                        <a:pt x="2" y="90"/>
                      </a:lnTo>
                      <a:lnTo>
                        <a:pt x="1" y="91"/>
                      </a:lnTo>
                      <a:lnTo>
                        <a:pt x="3" y="91"/>
                      </a:lnTo>
                      <a:lnTo>
                        <a:pt x="4" y="93"/>
                      </a:lnTo>
                      <a:lnTo>
                        <a:pt x="4" y="93"/>
                      </a:lnTo>
                      <a:lnTo>
                        <a:pt x="11" y="91"/>
                      </a:lnTo>
                      <a:lnTo>
                        <a:pt x="11" y="92"/>
                      </a:lnTo>
                      <a:lnTo>
                        <a:pt x="8" y="94"/>
                      </a:lnTo>
                      <a:lnTo>
                        <a:pt x="4" y="97"/>
                      </a:lnTo>
                      <a:lnTo>
                        <a:pt x="6" y="97"/>
                      </a:lnTo>
                      <a:lnTo>
                        <a:pt x="13" y="94"/>
                      </a:lnTo>
                      <a:lnTo>
                        <a:pt x="13" y="95"/>
                      </a:lnTo>
                      <a:lnTo>
                        <a:pt x="13" y="97"/>
                      </a:lnTo>
                      <a:lnTo>
                        <a:pt x="11" y="97"/>
                      </a:lnTo>
                      <a:lnTo>
                        <a:pt x="9" y="98"/>
                      </a:lnTo>
                      <a:lnTo>
                        <a:pt x="10" y="99"/>
                      </a:lnTo>
                      <a:lnTo>
                        <a:pt x="10" y="100"/>
                      </a:lnTo>
                      <a:lnTo>
                        <a:pt x="12" y="99"/>
                      </a:lnTo>
                      <a:lnTo>
                        <a:pt x="15" y="99"/>
                      </a:lnTo>
                      <a:lnTo>
                        <a:pt x="16" y="99"/>
                      </a:lnTo>
                      <a:lnTo>
                        <a:pt x="17" y="99"/>
                      </a:lnTo>
                      <a:lnTo>
                        <a:pt x="20" y="98"/>
                      </a:lnTo>
                      <a:lnTo>
                        <a:pt x="21" y="98"/>
                      </a:lnTo>
                      <a:lnTo>
                        <a:pt x="29" y="95"/>
                      </a:lnTo>
                      <a:lnTo>
                        <a:pt x="32" y="94"/>
                      </a:lnTo>
                      <a:lnTo>
                        <a:pt x="32" y="92"/>
                      </a:lnTo>
                      <a:lnTo>
                        <a:pt x="32" y="90"/>
                      </a:lnTo>
                      <a:lnTo>
                        <a:pt x="33" y="90"/>
                      </a:lnTo>
                      <a:lnTo>
                        <a:pt x="33" y="91"/>
                      </a:lnTo>
                      <a:lnTo>
                        <a:pt x="34" y="92"/>
                      </a:lnTo>
                      <a:lnTo>
                        <a:pt x="38" y="90"/>
                      </a:lnTo>
                      <a:lnTo>
                        <a:pt x="39" y="88"/>
                      </a:lnTo>
                      <a:lnTo>
                        <a:pt x="42" y="88"/>
                      </a:lnTo>
                      <a:lnTo>
                        <a:pt x="43" y="87"/>
                      </a:lnTo>
                      <a:lnTo>
                        <a:pt x="43" y="86"/>
                      </a:lnTo>
                      <a:lnTo>
                        <a:pt x="44" y="85"/>
                      </a:lnTo>
                      <a:lnTo>
                        <a:pt x="51" y="83"/>
                      </a:lnTo>
                      <a:lnTo>
                        <a:pt x="55" y="82"/>
                      </a:lnTo>
                      <a:lnTo>
                        <a:pt x="58" y="82"/>
                      </a:lnTo>
                      <a:lnTo>
                        <a:pt x="60" y="83"/>
                      </a:lnTo>
                      <a:lnTo>
                        <a:pt x="62" y="83"/>
                      </a:lnTo>
                      <a:lnTo>
                        <a:pt x="63" y="81"/>
                      </a:lnTo>
                      <a:lnTo>
                        <a:pt x="62" y="78"/>
                      </a:lnTo>
                      <a:lnTo>
                        <a:pt x="64" y="73"/>
                      </a:lnTo>
                      <a:lnTo>
                        <a:pt x="65" y="69"/>
                      </a:lnTo>
                      <a:lnTo>
                        <a:pt x="67" y="65"/>
                      </a:lnTo>
                      <a:lnTo>
                        <a:pt x="68" y="63"/>
                      </a:lnTo>
                      <a:lnTo>
                        <a:pt x="67" y="57"/>
                      </a:lnTo>
                      <a:lnTo>
                        <a:pt x="65" y="52"/>
                      </a:lnTo>
                      <a:lnTo>
                        <a:pt x="67" y="51"/>
                      </a:lnTo>
                      <a:lnTo>
                        <a:pt x="67" y="47"/>
                      </a:lnTo>
                      <a:lnTo>
                        <a:pt x="63" y="38"/>
                      </a:lnTo>
                      <a:lnTo>
                        <a:pt x="64" y="35"/>
                      </a:lnTo>
                      <a:lnTo>
                        <a:pt x="65" y="34"/>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7" name="Gruppieren 1446">
                  <a:extLst>
                    <a:ext uri="{FF2B5EF4-FFF2-40B4-BE49-F238E27FC236}">
                      <a16:creationId xmlns:a16="http://schemas.microsoft.com/office/drawing/2014/main" id="{D6664C9E-8E4E-43D0-A152-D9BBED290986}"/>
                    </a:ext>
                  </a:extLst>
                </p:cNvPr>
                <p:cNvGrpSpPr/>
                <p:nvPr/>
              </p:nvGrpSpPr>
              <p:grpSpPr>
                <a:xfrm>
                  <a:off x="7426654" y="3800324"/>
                  <a:ext cx="501305" cy="814757"/>
                  <a:chOff x="7426654" y="3800324"/>
                  <a:chExt cx="501305" cy="814757"/>
                </a:xfrm>
                <a:grpFill/>
              </p:grpSpPr>
              <p:grpSp>
                <p:nvGrpSpPr>
                  <p:cNvPr id="1401" name="Group 4329">
                    <a:extLst>
                      <a:ext uri="{FF2B5EF4-FFF2-40B4-BE49-F238E27FC236}">
                        <a16:creationId xmlns:a16="http://schemas.microsoft.com/office/drawing/2014/main" id="{632142B9-5773-4873-BD71-4260161CA015}"/>
                      </a:ext>
                    </a:extLst>
                  </p:cNvPr>
                  <p:cNvGrpSpPr/>
                  <p:nvPr/>
                </p:nvGrpSpPr>
                <p:grpSpPr bwMode="gray">
                  <a:xfrm>
                    <a:off x="7455766" y="3800324"/>
                    <a:ext cx="472193" cy="814757"/>
                    <a:chOff x="5308638" y="3359488"/>
                    <a:chExt cx="190781" cy="329293"/>
                  </a:xfrm>
                  <a:grpFill/>
                </p:grpSpPr>
                <p:sp>
                  <p:nvSpPr>
                    <p:cNvPr id="1403" name="Freeform 591">
                      <a:extLst>
                        <a:ext uri="{FF2B5EF4-FFF2-40B4-BE49-F238E27FC236}">
                          <a16:creationId xmlns:a16="http://schemas.microsoft.com/office/drawing/2014/main" id="{0ACE2F64-D1C0-4439-9012-6B7DF27D2C3B}"/>
                        </a:ext>
                      </a:extLst>
                    </p:cNvPr>
                    <p:cNvSpPr>
                      <a:spLocks/>
                    </p:cNvSpPr>
                    <p:nvPr/>
                  </p:nvSpPr>
                  <p:spPr bwMode="gray">
                    <a:xfrm>
                      <a:off x="5317785" y="3388236"/>
                      <a:ext cx="18294" cy="27441"/>
                    </a:xfrm>
                    <a:custGeom>
                      <a:avLst/>
                      <a:gdLst>
                        <a:gd name="T0" fmla="*/ 13 w 14"/>
                        <a:gd name="T1" fmla="*/ 0 h 21"/>
                        <a:gd name="T2" fmla="*/ 11 w 14"/>
                        <a:gd name="T3" fmla="*/ 0 h 21"/>
                        <a:gd name="T4" fmla="*/ 8 w 14"/>
                        <a:gd name="T5" fmla="*/ 2 h 21"/>
                        <a:gd name="T6" fmla="*/ 4 w 14"/>
                        <a:gd name="T7" fmla="*/ 6 h 21"/>
                        <a:gd name="T8" fmla="*/ 4 w 14"/>
                        <a:gd name="T9" fmla="*/ 7 h 21"/>
                        <a:gd name="T10" fmla="*/ 4 w 14"/>
                        <a:gd name="T11" fmla="*/ 8 h 21"/>
                        <a:gd name="T12" fmla="*/ 3 w 14"/>
                        <a:gd name="T13" fmla="*/ 9 h 21"/>
                        <a:gd name="T14" fmla="*/ 1 w 14"/>
                        <a:gd name="T15" fmla="*/ 7 h 21"/>
                        <a:gd name="T16" fmla="*/ 0 w 14"/>
                        <a:gd name="T17" fmla="*/ 10 h 21"/>
                        <a:gd name="T18" fmla="*/ 0 w 14"/>
                        <a:gd name="T19" fmla="*/ 14 h 21"/>
                        <a:gd name="T20" fmla="*/ 2 w 14"/>
                        <a:gd name="T21" fmla="*/ 17 h 21"/>
                        <a:gd name="T22" fmla="*/ 0 w 14"/>
                        <a:gd name="T23" fmla="*/ 19 h 21"/>
                        <a:gd name="T24" fmla="*/ 0 w 14"/>
                        <a:gd name="T25" fmla="*/ 19 h 21"/>
                        <a:gd name="T26" fmla="*/ 1 w 14"/>
                        <a:gd name="T27" fmla="*/ 21 h 21"/>
                        <a:gd name="T28" fmla="*/ 4 w 14"/>
                        <a:gd name="T29" fmla="*/ 20 h 21"/>
                        <a:gd name="T30" fmla="*/ 4 w 14"/>
                        <a:gd name="T31" fmla="*/ 18 h 21"/>
                        <a:gd name="T32" fmla="*/ 5 w 14"/>
                        <a:gd name="T33" fmla="*/ 17 h 21"/>
                        <a:gd name="T34" fmla="*/ 6 w 14"/>
                        <a:gd name="T35" fmla="*/ 16 h 21"/>
                        <a:gd name="T36" fmla="*/ 8 w 14"/>
                        <a:gd name="T37" fmla="*/ 16 h 21"/>
                        <a:gd name="T38" fmla="*/ 10 w 14"/>
                        <a:gd name="T39" fmla="*/ 14 h 21"/>
                        <a:gd name="T40" fmla="*/ 11 w 14"/>
                        <a:gd name="T41" fmla="*/ 12 h 21"/>
                        <a:gd name="T42" fmla="*/ 10 w 14"/>
                        <a:gd name="T43" fmla="*/ 12 h 21"/>
                        <a:gd name="T44" fmla="*/ 10 w 14"/>
                        <a:gd name="T45" fmla="*/ 10 h 21"/>
                        <a:gd name="T46" fmla="*/ 11 w 14"/>
                        <a:gd name="T47" fmla="*/ 8 h 21"/>
                        <a:gd name="T48" fmla="*/ 12 w 14"/>
                        <a:gd name="T49" fmla="*/ 8 h 21"/>
                        <a:gd name="T50" fmla="*/ 14 w 14"/>
                        <a:gd name="T51" fmla="*/ 7 h 21"/>
                        <a:gd name="T52" fmla="*/ 13 w 14"/>
                        <a:gd name="T53" fmla="*/ 7 h 21"/>
                        <a:gd name="T54" fmla="*/ 12 w 14"/>
                        <a:gd name="T55" fmla="*/ 6 h 21"/>
                        <a:gd name="T56" fmla="*/ 13 w 14"/>
                        <a:gd name="T5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21">
                          <a:moveTo>
                            <a:pt x="13" y="0"/>
                          </a:moveTo>
                          <a:lnTo>
                            <a:pt x="11" y="0"/>
                          </a:lnTo>
                          <a:lnTo>
                            <a:pt x="8" y="2"/>
                          </a:lnTo>
                          <a:lnTo>
                            <a:pt x="4" y="6"/>
                          </a:lnTo>
                          <a:lnTo>
                            <a:pt x="4" y="7"/>
                          </a:lnTo>
                          <a:lnTo>
                            <a:pt x="4" y="8"/>
                          </a:lnTo>
                          <a:lnTo>
                            <a:pt x="3" y="9"/>
                          </a:lnTo>
                          <a:lnTo>
                            <a:pt x="1" y="7"/>
                          </a:lnTo>
                          <a:lnTo>
                            <a:pt x="0" y="10"/>
                          </a:lnTo>
                          <a:lnTo>
                            <a:pt x="0" y="14"/>
                          </a:lnTo>
                          <a:lnTo>
                            <a:pt x="2" y="17"/>
                          </a:lnTo>
                          <a:lnTo>
                            <a:pt x="0" y="19"/>
                          </a:lnTo>
                          <a:lnTo>
                            <a:pt x="0" y="19"/>
                          </a:lnTo>
                          <a:lnTo>
                            <a:pt x="1" y="21"/>
                          </a:lnTo>
                          <a:lnTo>
                            <a:pt x="4" y="20"/>
                          </a:lnTo>
                          <a:lnTo>
                            <a:pt x="4" y="18"/>
                          </a:lnTo>
                          <a:lnTo>
                            <a:pt x="5" y="17"/>
                          </a:lnTo>
                          <a:lnTo>
                            <a:pt x="6" y="16"/>
                          </a:lnTo>
                          <a:lnTo>
                            <a:pt x="8" y="16"/>
                          </a:lnTo>
                          <a:lnTo>
                            <a:pt x="10" y="14"/>
                          </a:lnTo>
                          <a:lnTo>
                            <a:pt x="11" y="12"/>
                          </a:lnTo>
                          <a:lnTo>
                            <a:pt x="10" y="12"/>
                          </a:lnTo>
                          <a:lnTo>
                            <a:pt x="10" y="10"/>
                          </a:lnTo>
                          <a:lnTo>
                            <a:pt x="11" y="8"/>
                          </a:lnTo>
                          <a:lnTo>
                            <a:pt x="12" y="8"/>
                          </a:lnTo>
                          <a:lnTo>
                            <a:pt x="14" y="7"/>
                          </a:lnTo>
                          <a:lnTo>
                            <a:pt x="13" y="7"/>
                          </a:lnTo>
                          <a:lnTo>
                            <a:pt x="12" y="6"/>
                          </a:lnTo>
                          <a:lnTo>
                            <a:pt x="1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4" name="Freeform 592">
                      <a:extLst>
                        <a:ext uri="{FF2B5EF4-FFF2-40B4-BE49-F238E27FC236}">
                          <a16:creationId xmlns:a16="http://schemas.microsoft.com/office/drawing/2014/main" id="{FCEE9334-491E-4AED-91C5-4A6C485AE6F3}"/>
                        </a:ext>
                      </a:extLst>
                    </p:cNvPr>
                    <p:cNvSpPr>
                      <a:spLocks/>
                    </p:cNvSpPr>
                    <p:nvPr/>
                  </p:nvSpPr>
                  <p:spPr bwMode="gray">
                    <a:xfrm>
                      <a:off x="5308638" y="3419597"/>
                      <a:ext cx="9147" cy="5226"/>
                    </a:xfrm>
                    <a:custGeom>
                      <a:avLst/>
                      <a:gdLst>
                        <a:gd name="T0" fmla="*/ 6 w 7"/>
                        <a:gd name="T1" fmla="*/ 1 h 4"/>
                        <a:gd name="T2" fmla="*/ 7 w 7"/>
                        <a:gd name="T3" fmla="*/ 1 h 4"/>
                        <a:gd name="T4" fmla="*/ 5 w 7"/>
                        <a:gd name="T5" fmla="*/ 0 h 4"/>
                        <a:gd name="T6" fmla="*/ 0 w 7"/>
                        <a:gd name="T7" fmla="*/ 1 h 4"/>
                        <a:gd name="T8" fmla="*/ 0 w 7"/>
                        <a:gd name="T9" fmla="*/ 2 h 4"/>
                        <a:gd name="T10" fmla="*/ 2 w 7"/>
                        <a:gd name="T11" fmla="*/ 4 h 4"/>
                        <a:gd name="T12" fmla="*/ 6 w 7"/>
                        <a:gd name="T13" fmla="*/ 4 h 4"/>
                        <a:gd name="T14" fmla="*/ 6 w 7"/>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6" y="1"/>
                          </a:moveTo>
                          <a:lnTo>
                            <a:pt x="7" y="1"/>
                          </a:lnTo>
                          <a:lnTo>
                            <a:pt x="5" y="0"/>
                          </a:lnTo>
                          <a:lnTo>
                            <a:pt x="0" y="1"/>
                          </a:lnTo>
                          <a:lnTo>
                            <a:pt x="0" y="2"/>
                          </a:lnTo>
                          <a:lnTo>
                            <a:pt x="2" y="4"/>
                          </a:lnTo>
                          <a:lnTo>
                            <a:pt x="6" y="4"/>
                          </a:lnTo>
                          <a:lnTo>
                            <a:pt x="6"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5" name="Freeform 593">
                      <a:extLst>
                        <a:ext uri="{FF2B5EF4-FFF2-40B4-BE49-F238E27FC236}">
                          <a16:creationId xmlns:a16="http://schemas.microsoft.com/office/drawing/2014/main" id="{FB02B67F-1EDD-45AF-AEBC-B45C66E322B5}"/>
                        </a:ext>
                      </a:extLst>
                    </p:cNvPr>
                    <p:cNvSpPr>
                      <a:spLocks/>
                    </p:cNvSpPr>
                    <p:nvPr/>
                  </p:nvSpPr>
                  <p:spPr bwMode="gray">
                    <a:xfrm>
                      <a:off x="5394881" y="3359488"/>
                      <a:ext cx="13067" cy="10454"/>
                    </a:xfrm>
                    <a:custGeom>
                      <a:avLst/>
                      <a:gdLst>
                        <a:gd name="T0" fmla="*/ 10 w 10"/>
                        <a:gd name="T1" fmla="*/ 7 h 8"/>
                        <a:gd name="T2" fmla="*/ 10 w 10"/>
                        <a:gd name="T3" fmla="*/ 6 h 8"/>
                        <a:gd name="T4" fmla="*/ 9 w 10"/>
                        <a:gd name="T5" fmla="*/ 6 h 8"/>
                        <a:gd name="T6" fmla="*/ 4 w 10"/>
                        <a:gd name="T7" fmla="*/ 5 h 8"/>
                        <a:gd name="T8" fmla="*/ 4 w 10"/>
                        <a:gd name="T9" fmla="*/ 3 h 8"/>
                        <a:gd name="T10" fmla="*/ 2 w 10"/>
                        <a:gd name="T11" fmla="*/ 0 h 8"/>
                        <a:gd name="T12" fmla="*/ 1 w 10"/>
                        <a:gd name="T13" fmla="*/ 0 h 8"/>
                        <a:gd name="T14" fmla="*/ 0 w 10"/>
                        <a:gd name="T15" fmla="*/ 3 h 8"/>
                        <a:gd name="T16" fmla="*/ 0 w 10"/>
                        <a:gd name="T17" fmla="*/ 6 h 8"/>
                        <a:gd name="T18" fmla="*/ 2 w 10"/>
                        <a:gd name="T19" fmla="*/ 7 h 8"/>
                        <a:gd name="T20" fmla="*/ 6 w 10"/>
                        <a:gd name="T21" fmla="*/ 7 h 8"/>
                        <a:gd name="T22" fmla="*/ 9 w 10"/>
                        <a:gd name="T23" fmla="*/ 8 h 8"/>
                        <a:gd name="T24" fmla="*/ 10 w 10"/>
                        <a:gd name="T25"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10" y="7"/>
                          </a:moveTo>
                          <a:lnTo>
                            <a:pt x="10" y="6"/>
                          </a:lnTo>
                          <a:lnTo>
                            <a:pt x="9" y="6"/>
                          </a:lnTo>
                          <a:lnTo>
                            <a:pt x="4" y="5"/>
                          </a:lnTo>
                          <a:lnTo>
                            <a:pt x="4" y="3"/>
                          </a:lnTo>
                          <a:lnTo>
                            <a:pt x="2" y="0"/>
                          </a:lnTo>
                          <a:lnTo>
                            <a:pt x="1" y="0"/>
                          </a:lnTo>
                          <a:lnTo>
                            <a:pt x="0" y="3"/>
                          </a:lnTo>
                          <a:lnTo>
                            <a:pt x="0" y="6"/>
                          </a:lnTo>
                          <a:lnTo>
                            <a:pt x="2" y="7"/>
                          </a:lnTo>
                          <a:lnTo>
                            <a:pt x="6" y="7"/>
                          </a:lnTo>
                          <a:lnTo>
                            <a:pt x="9" y="8"/>
                          </a:lnTo>
                          <a:lnTo>
                            <a:pt x="10"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6" name="Freeform 594">
                      <a:extLst>
                        <a:ext uri="{FF2B5EF4-FFF2-40B4-BE49-F238E27FC236}">
                          <a16:creationId xmlns:a16="http://schemas.microsoft.com/office/drawing/2014/main" id="{5392A22E-660E-4940-B52C-E5339EE5E5D5}"/>
                        </a:ext>
                      </a:extLst>
                    </p:cNvPr>
                    <p:cNvSpPr>
                      <a:spLocks/>
                    </p:cNvSpPr>
                    <p:nvPr/>
                  </p:nvSpPr>
                  <p:spPr bwMode="gray">
                    <a:xfrm>
                      <a:off x="5393575" y="3369942"/>
                      <a:ext cx="5226" cy="3920"/>
                    </a:xfrm>
                    <a:custGeom>
                      <a:avLst/>
                      <a:gdLst>
                        <a:gd name="T0" fmla="*/ 4 w 4"/>
                        <a:gd name="T1" fmla="*/ 3 h 3"/>
                        <a:gd name="T2" fmla="*/ 4 w 4"/>
                        <a:gd name="T3" fmla="*/ 1 h 3"/>
                        <a:gd name="T4" fmla="*/ 2 w 4"/>
                        <a:gd name="T5" fmla="*/ 0 h 3"/>
                        <a:gd name="T6" fmla="*/ 1 w 4"/>
                        <a:gd name="T7" fmla="*/ 0 h 3"/>
                        <a:gd name="T8" fmla="*/ 0 w 4"/>
                        <a:gd name="T9" fmla="*/ 0 h 3"/>
                        <a:gd name="T10" fmla="*/ 0 w 4"/>
                        <a:gd name="T11" fmla="*/ 2 h 3"/>
                        <a:gd name="T12" fmla="*/ 1 w 4"/>
                        <a:gd name="T13" fmla="*/ 3 h 3"/>
                        <a:gd name="T14" fmla="*/ 4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4" y="3"/>
                          </a:moveTo>
                          <a:lnTo>
                            <a:pt x="4" y="1"/>
                          </a:lnTo>
                          <a:lnTo>
                            <a:pt x="2" y="0"/>
                          </a:lnTo>
                          <a:lnTo>
                            <a:pt x="1" y="0"/>
                          </a:lnTo>
                          <a:lnTo>
                            <a:pt x="0" y="0"/>
                          </a:lnTo>
                          <a:lnTo>
                            <a:pt x="0" y="2"/>
                          </a:lnTo>
                          <a:lnTo>
                            <a:pt x="1" y="3"/>
                          </a:lnTo>
                          <a:lnTo>
                            <a:pt x="4"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7" name="Freeform 595">
                      <a:extLst>
                        <a:ext uri="{FF2B5EF4-FFF2-40B4-BE49-F238E27FC236}">
                          <a16:creationId xmlns:a16="http://schemas.microsoft.com/office/drawing/2014/main" id="{98287726-5679-496E-A311-3B124EBA5284}"/>
                        </a:ext>
                      </a:extLst>
                    </p:cNvPr>
                    <p:cNvSpPr>
                      <a:spLocks/>
                    </p:cNvSpPr>
                    <p:nvPr/>
                  </p:nvSpPr>
                  <p:spPr bwMode="gray">
                    <a:xfrm>
                      <a:off x="5337385" y="3381702"/>
                      <a:ext cx="162034" cy="307079"/>
                    </a:xfrm>
                    <a:custGeom>
                      <a:avLst/>
                      <a:gdLst>
                        <a:gd name="T0" fmla="*/ 66 w 124"/>
                        <a:gd name="T1" fmla="*/ 220 h 235"/>
                        <a:gd name="T2" fmla="*/ 75 w 124"/>
                        <a:gd name="T3" fmla="*/ 213 h 235"/>
                        <a:gd name="T4" fmla="*/ 95 w 124"/>
                        <a:gd name="T5" fmla="*/ 215 h 235"/>
                        <a:gd name="T6" fmla="*/ 119 w 124"/>
                        <a:gd name="T7" fmla="*/ 202 h 235"/>
                        <a:gd name="T8" fmla="*/ 110 w 124"/>
                        <a:gd name="T9" fmla="*/ 194 h 235"/>
                        <a:gd name="T10" fmla="*/ 114 w 124"/>
                        <a:gd name="T11" fmla="*/ 190 h 235"/>
                        <a:gd name="T12" fmla="*/ 122 w 124"/>
                        <a:gd name="T13" fmla="*/ 181 h 235"/>
                        <a:gd name="T14" fmla="*/ 116 w 124"/>
                        <a:gd name="T15" fmla="*/ 160 h 235"/>
                        <a:gd name="T16" fmla="*/ 97 w 124"/>
                        <a:gd name="T17" fmla="*/ 163 h 235"/>
                        <a:gd name="T18" fmla="*/ 98 w 124"/>
                        <a:gd name="T19" fmla="*/ 146 h 235"/>
                        <a:gd name="T20" fmla="*/ 100 w 124"/>
                        <a:gd name="T21" fmla="*/ 142 h 235"/>
                        <a:gd name="T22" fmla="*/ 91 w 124"/>
                        <a:gd name="T23" fmla="*/ 125 h 235"/>
                        <a:gd name="T24" fmla="*/ 78 w 124"/>
                        <a:gd name="T25" fmla="*/ 111 h 235"/>
                        <a:gd name="T26" fmla="*/ 66 w 124"/>
                        <a:gd name="T27" fmla="*/ 85 h 235"/>
                        <a:gd name="T28" fmla="*/ 45 w 124"/>
                        <a:gd name="T29" fmla="*/ 77 h 235"/>
                        <a:gd name="T30" fmla="*/ 52 w 124"/>
                        <a:gd name="T31" fmla="*/ 66 h 235"/>
                        <a:gd name="T32" fmla="*/ 57 w 124"/>
                        <a:gd name="T33" fmla="*/ 58 h 235"/>
                        <a:gd name="T34" fmla="*/ 68 w 124"/>
                        <a:gd name="T35" fmla="*/ 32 h 235"/>
                        <a:gd name="T36" fmla="*/ 45 w 124"/>
                        <a:gd name="T37" fmla="*/ 28 h 235"/>
                        <a:gd name="T38" fmla="*/ 29 w 124"/>
                        <a:gd name="T39" fmla="*/ 30 h 235"/>
                        <a:gd name="T40" fmla="*/ 32 w 124"/>
                        <a:gd name="T41" fmla="*/ 22 h 235"/>
                        <a:gd name="T42" fmla="*/ 44 w 124"/>
                        <a:gd name="T43" fmla="*/ 0 h 235"/>
                        <a:gd name="T44" fmla="*/ 22 w 124"/>
                        <a:gd name="T45" fmla="*/ 2 h 235"/>
                        <a:gd name="T46" fmla="*/ 11 w 124"/>
                        <a:gd name="T47" fmla="*/ 17 h 235"/>
                        <a:gd name="T48" fmla="*/ 8 w 124"/>
                        <a:gd name="T49" fmla="*/ 33 h 235"/>
                        <a:gd name="T50" fmla="*/ 10 w 124"/>
                        <a:gd name="T51" fmla="*/ 38 h 235"/>
                        <a:gd name="T52" fmla="*/ 8 w 124"/>
                        <a:gd name="T53" fmla="*/ 46 h 235"/>
                        <a:gd name="T54" fmla="*/ 1 w 124"/>
                        <a:gd name="T55" fmla="*/ 56 h 235"/>
                        <a:gd name="T56" fmla="*/ 10 w 124"/>
                        <a:gd name="T57" fmla="*/ 62 h 235"/>
                        <a:gd name="T58" fmla="*/ 9 w 124"/>
                        <a:gd name="T59" fmla="*/ 73 h 235"/>
                        <a:gd name="T60" fmla="*/ 10 w 124"/>
                        <a:gd name="T61" fmla="*/ 82 h 235"/>
                        <a:gd name="T62" fmla="*/ 9 w 124"/>
                        <a:gd name="T63" fmla="*/ 95 h 235"/>
                        <a:gd name="T64" fmla="*/ 16 w 124"/>
                        <a:gd name="T65" fmla="*/ 71 h 235"/>
                        <a:gd name="T66" fmla="*/ 15 w 124"/>
                        <a:gd name="T67" fmla="*/ 79 h 235"/>
                        <a:gd name="T68" fmla="*/ 23 w 124"/>
                        <a:gd name="T69" fmla="*/ 78 h 235"/>
                        <a:gd name="T70" fmla="*/ 22 w 124"/>
                        <a:gd name="T71" fmla="*/ 89 h 235"/>
                        <a:gd name="T72" fmla="*/ 18 w 124"/>
                        <a:gd name="T73" fmla="*/ 107 h 235"/>
                        <a:gd name="T74" fmla="*/ 19 w 124"/>
                        <a:gd name="T75" fmla="*/ 111 h 235"/>
                        <a:gd name="T76" fmla="*/ 28 w 124"/>
                        <a:gd name="T77" fmla="*/ 110 h 235"/>
                        <a:gd name="T78" fmla="*/ 47 w 124"/>
                        <a:gd name="T79" fmla="*/ 107 h 235"/>
                        <a:gd name="T80" fmla="*/ 42 w 124"/>
                        <a:gd name="T81" fmla="*/ 124 h 235"/>
                        <a:gd name="T82" fmla="*/ 52 w 124"/>
                        <a:gd name="T83" fmla="*/ 126 h 235"/>
                        <a:gd name="T84" fmla="*/ 52 w 124"/>
                        <a:gd name="T85" fmla="*/ 139 h 235"/>
                        <a:gd name="T86" fmla="*/ 49 w 124"/>
                        <a:gd name="T87" fmla="*/ 151 h 235"/>
                        <a:gd name="T88" fmla="*/ 28 w 124"/>
                        <a:gd name="T89" fmla="*/ 161 h 235"/>
                        <a:gd name="T90" fmla="*/ 31 w 124"/>
                        <a:gd name="T91" fmla="*/ 177 h 235"/>
                        <a:gd name="T92" fmla="*/ 17 w 124"/>
                        <a:gd name="T93" fmla="*/ 194 h 235"/>
                        <a:gd name="T94" fmla="*/ 28 w 124"/>
                        <a:gd name="T95" fmla="*/ 194 h 235"/>
                        <a:gd name="T96" fmla="*/ 41 w 124"/>
                        <a:gd name="T97" fmla="*/ 199 h 235"/>
                        <a:gd name="T98" fmla="*/ 56 w 124"/>
                        <a:gd name="T99" fmla="*/ 192 h 235"/>
                        <a:gd name="T100" fmla="*/ 45 w 124"/>
                        <a:gd name="T101" fmla="*/ 205 h 235"/>
                        <a:gd name="T102" fmla="*/ 14 w 124"/>
                        <a:gd name="T103" fmla="*/ 228 h 235"/>
                        <a:gd name="T104" fmla="*/ 13 w 124"/>
                        <a:gd name="T105" fmla="*/ 234 h 235"/>
                        <a:gd name="T106" fmla="*/ 22 w 124"/>
                        <a:gd name="T107" fmla="*/ 226 h 235"/>
                        <a:gd name="T108" fmla="*/ 43 w 124"/>
                        <a:gd name="T109"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35">
                          <a:moveTo>
                            <a:pt x="57" y="222"/>
                          </a:moveTo>
                          <a:lnTo>
                            <a:pt x="58" y="222"/>
                          </a:lnTo>
                          <a:lnTo>
                            <a:pt x="59" y="220"/>
                          </a:lnTo>
                          <a:lnTo>
                            <a:pt x="61" y="219"/>
                          </a:lnTo>
                          <a:lnTo>
                            <a:pt x="65" y="220"/>
                          </a:lnTo>
                          <a:lnTo>
                            <a:pt x="66" y="220"/>
                          </a:lnTo>
                          <a:lnTo>
                            <a:pt x="65" y="218"/>
                          </a:lnTo>
                          <a:lnTo>
                            <a:pt x="73" y="218"/>
                          </a:lnTo>
                          <a:lnTo>
                            <a:pt x="73" y="216"/>
                          </a:lnTo>
                          <a:lnTo>
                            <a:pt x="75" y="216"/>
                          </a:lnTo>
                          <a:lnTo>
                            <a:pt x="75" y="214"/>
                          </a:lnTo>
                          <a:lnTo>
                            <a:pt x="75" y="213"/>
                          </a:lnTo>
                          <a:lnTo>
                            <a:pt x="77" y="214"/>
                          </a:lnTo>
                          <a:lnTo>
                            <a:pt x="79" y="215"/>
                          </a:lnTo>
                          <a:lnTo>
                            <a:pt x="82" y="214"/>
                          </a:lnTo>
                          <a:lnTo>
                            <a:pt x="82" y="215"/>
                          </a:lnTo>
                          <a:lnTo>
                            <a:pt x="84" y="216"/>
                          </a:lnTo>
                          <a:lnTo>
                            <a:pt x="95" y="215"/>
                          </a:lnTo>
                          <a:lnTo>
                            <a:pt x="99" y="215"/>
                          </a:lnTo>
                          <a:lnTo>
                            <a:pt x="112" y="211"/>
                          </a:lnTo>
                          <a:lnTo>
                            <a:pt x="113" y="210"/>
                          </a:lnTo>
                          <a:lnTo>
                            <a:pt x="119" y="206"/>
                          </a:lnTo>
                          <a:lnTo>
                            <a:pt x="120" y="203"/>
                          </a:lnTo>
                          <a:lnTo>
                            <a:pt x="119" y="202"/>
                          </a:lnTo>
                          <a:lnTo>
                            <a:pt x="112" y="202"/>
                          </a:lnTo>
                          <a:lnTo>
                            <a:pt x="108" y="201"/>
                          </a:lnTo>
                          <a:lnTo>
                            <a:pt x="108" y="199"/>
                          </a:lnTo>
                          <a:lnTo>
                            <a:pt x="107" y="197"/>
                          </a:lnTo>
                          <a:lnTo>
                            <a:pt x="110" y="196"/>
                          </a:lnTo>
                          <a:lnTo>
                            <a:pt x="110" y="194"/>
                          </a:lnTo>
                          <a:lnTo>
                            <a:pt x="112" y="193"/>
                          </a:lnTo>
                          <a:lnTo>
                            <a:pt x="111" y="192"/>
                          </a:lnTo>
                          <a:lnTo>
                            <a:pt x="109" y="191"/>
                          </a:lnTo>
                          <a:lnTo>
                            <a:pt x="111" y="190"/>
                          </a:lnTo>
                          <a:lnTo>
                            <a:pt x="113" y="189"/>
                          </a:lnTo>
                          <a:lnTo>
                            <a:pt x="114" y="190"/>
                          </a:lnTo>
                          <a:lnTo>
                            <a:pt x="117" y="189"/>
                          </a:lnTo>
                          <a:lnTo>
                            <a:pt x="117" y="188"/>
                          </a:lnTo>
                          <a:lnTo>
                            <a:pt x="117" y="185"/>
                          </a:lnTo>
                          <a:lnTo>
                            <a:pt x="118" y="185"/>
                          </a:lnTo>
                          <a:lnTo>
                            <a:pt x="120" y="184"/>
                          </a:lnTo>
                          <a:lnTo>
                            <a:pt x="122" y="181"/>
                          </a:lnTo>
                          <a:lnTo>
                            <a:pt x="124" y="175"/>
                          </a:lnTo>
                          <a:lnTo>
                            <a:pt x="124" y="171"/>
                          </a:lnTo>
                          <a:lnTo>
                            <a:pt x="124" y="166"/>
                          </a:lnTo>
                          <a:lnTo>
                            <a:pt x="121" y="163"/>
                          </a:lnTo>
                          <a:lnTo>
                            <a:pt x="118" y="161"/>
                          </a:lnTo>
                          <a:lnTo>
                            <a:pt x="116" y="160"/>
                          </a:lnTo>
                          <a:lnTo>
                            <a:pt x="112" y="160"/>
                          </a:lnTo>
                          <a:lnTo>
                            <a:pt x="105" y="161"/>
                          </a:lnTo>
                          <a:lnTo>
                            <a:pt x="103" y="165"/>
                          </a:lnTo>
                          <a:lnTo>
                            <a:pt x="101" y="164"/>
                          </a:lnTo>
                          <a:lnTo>
                            <a:pt x="99" y="163"/>
                          </a:lnTo>
                          <a:lnTo>
                            <a:pt x="97" y="163"/>
                          </a:lnTo>
                          <a:lnTo>
                            <a:pt x="99" y="160"/>
                          </a:lnTo>
                          <a:lnTo>
                            <a:pt x="102" y="156"/>
                          </a:lnTo>
                          <a:lnTo>
                            <a:pt x="103" y="154"/>
                          </a:lnTo>
                          <a:lnTo>
                            <a:pt x="103" y="151"/>
                          </a:lnTo>
                          <a:lnTo>
                            <a:pt x="100" y="147"/>
                          </a:lnTo>
                          <a:lnTo>
                            <a:pt x="98" y="146"/>
                          </a:lnTo>
                          <a:lnTo>
                            <a:pt x="97" y="145"/>
                          </a:lnTo>
                          <a:lnTo>
                            <a:pt x="96" y="143"/>
                          </a:lnTo>
                          <a:lnTo>
                            <a:pt x="92" y="140"/>
                          </a:lnTo>
                          <a:lnTo>
                            <a:pt x="93" y="139"/>
                          </a:lnTo>
                          <a:lnTo>
                            <a:pt x="96" y="142"/>
                          </a:lnTo>
                          <a:lnTo>
                            <a:pt x="100" y="142"/>
                          </a:lnTo>
                          <a:lnTo>
                            <a:pt x="100" y="142"/>
                          </a:lnTo>
                          <a:lnTo>
                            <a:pt x="99" y="138"/>
                          </a:lnTo>
                          <a:lnTo>
                            <a:pt x="97" y="136"/>
                          </a:lnTo>
                          <a:lnTo>
                            <a:pt x="95" y="133"/>
                          </a:lnTo>
                          <a:lnTo>
                            <a:pt x="94" y="128"/>
                          </a:lnTo>
                          <a:lnTo>
                            <a:pt x="91" y="125"/>
                          </a:lnTo>
                          <a:lnTo>
                            <a:pt x="90" y="122"/>
                          </a:lnTo>
                          <a:lnTo>
                            <a:pt x="87" y="118"/>
                          </a:lnTo>
                          <a:lnTo>
                            <a:pt x="84" y="117"/>
                          </a:lnTo>
                          <a:lnTo>
                            <a:pt x="80" y="116"/>
                          </a:lnTo>
                          <a:lnTo>
                            <a:pt x="79" y="115"/>
                          </a:lnTo>
                          <a:lnTo>
                            <a:pt x="78" y="111"/>
                          </a:lnTo>
                          <a:lnTo>
                            <a:pt x="75" y="108"/>
                          </a:lnTo>
                          <a:lnTo>
                            <a:pt x="74" y="104"/>
                          </a:lnTo>
                          <a:lnTo>
                            <a:pt x="73" y="101"/>
                          </a:lnTo>
                          <a:lnTo>
                            <a:pt x="72" y="90"/>
                          </a:lnTo>
                          <a:lnTo>
                            <a:pt x="69" y="88"/>
                          </a:lnTo>
                          <a:lnTo>
                            <a:pt x="66" y="85"/>
                          </a:lnTo>
                          <a:lnTo>
                            <a:pt x="64" y="81"/>
                          </a:lnTo>
                          <a:lnTo>
                            <a:pt x="56" y="77"/>
                          </a:lnTo>
                          <a:lnTo>
                            <a:pt x="54" y="76"/>
                          </a:lnTo>
                          <a:lnTo>
                            <a:pt x="49" y="78"/>
                          </a:lnTo>
                          <a:lnTo>
                            <a:pt x="45" y="77"/>
                          </a:lnTo>
                          <a:lnTo>
                            <a:pt x="45" y="77"/>
                          </a:lnTo>
                          <a:lnTo>
                            <a:pt x="45" y="74"/>
                          </a:lnTo>
                          <a:lnTo>
                            <a:pt x="47" y="73"/>
                          </a:lnTo>
                          <a:lnTo>
                            <a:pt x="50" y="72"/>
                          </a:lnTo>
                          <a:lnTo>
                            <a:pt x="53" y="72"/>
                          </a:lnTo>
                          <a:lnTo>
                            <a:pt x="56" y="71"/>
                          </a:lnTo>
                          <a:lnTo>
                            <a:pt x="52" y="66"/>
                          </a:lnTo>
                          <a:lnTo>
                            <a:pt x="51" y="65"/>
                          </a:lnTo>
                          <a:lnTo>
                            <a:pt x="51" y="64"/>
                          </a:lnTo>
                          <a:lnTo>
                            <a:pt x="53" y="64"/>
                          </a:lnTo>
                          <a:lnTo>
                            <a:pt x="55" y="63"/>
                          </a:lnTo>
                          <a:lnTo>
                            <a:pt x="57" y="60"/>
                          </a:lnTo>
                          <a:lnTo>
                            <a:pt x="57" y="58"/>
                          </a:lnTo>
                          <a:lnTo>
                            <a:pt x="61" y="52"/>
                          </a:lnTo>
                          <a:lnTo>
                            <a:pt x="62" y="50"/>
                          </a:lnTo>
                          <a:lnTo>
                            <a:pt x="63" y="46"/>
                          </a:lnTo>
                          <a:lnTo>
                            <a:pt x="64" y="42"/>
                          </a:lnTo>
                          <a:lnTo>
                            <a:pt x="68" y="37"/>
                          </a:lnTo>
                          <a:lnTo>
                            <a:pt x="68" y="32"/>
                          </a:lnTo>
                          <a:lnTo>
                            <a:pt x="66" y="29"/>
                          </a:lnTo>
                          <a:lnTo>
                            <a:pt x="62" y="29"/>
                          </a:lnTo>
                          <a:lnTo>
                            <a:pt x="58" y="29"/>
                          </a:lnTo>
                          <a:lnTo>
                            <a:pt x="52" y="28"/>
                          </a:lnTo>
                          <a:lnTo>
                            <a:pt x="48" y="29"/>
                          </a:lnTo>
                          <a:lnTo>
                            <a:pt x="45" y="28"/>
                          </a:lnTo>
                          <a:lnTo>
                            <a:pt x="34" y="32"/>
                          </a:lnTo>
                          <a:lnTo>
                            <a:pt x="32" y="33"/>
                          </a:lnTo>
                          <a:lnTo>
                            <a:pt x="31" y="32"/>
                          </a:lnTo>
                          <a:lnTo>
                            <a:pt x="31" y="30"/>
                          </a:lnTo>
                          <a:lnTo>
                            <a:pt x="31" y="29"/>
                          </a:lnTo>
                          <a:lnTo>
                            <a:pt x="29" y="30"/>
                          </a:lnTo>
                          <a:lnTo>
                            <a:pt x="29" y="29"/>
                          </a:lnTo>
                          <a:lnTo>
                            <a:pt x="33" y="28"/>
                          </a:lnTo>
                          <a:lnTo>
                            <a:pt x="36" y="25"/>
                          </a:lnTo>
                          <a:lnTo>
                            <a:pt x="31" y="24"/>
                          </a:lnTo>
                          <a:lnTo>
                            <a:pt x="31" y="22"/>
                          </a:lnTo>
                          <a:lnTo>
                            <a:pt x="32" y="22"/>
                          </a:lnTo>
                          <a:lnTo>
                            <a:pt x="35" y="18"/>
                          </a:lnTo>
                          <a:lnTo>
                            <a:pt x="40" y="15"/>
                          </a:lnTo>
                          <a:lnTo>
                            <a:pt x="43" y="11"/>
                          </a:lnTo>
                          <a:lnTo>
                            <a:pt x="47" y="8"/>
                          </a:lnTo>
                          <a:lnTo>
                            <a:pt x="47" y="1"/>
                          </a:lnTo>
                          <a:lnTo>
                            <a:pt x="44" y="0"/>
                          </a:lnTo>
                          <a:lnTo>
                            <a:pt x="40" y="1"/>
                          </a:lnTo>
                          <a:lnTo>
                            <a:pt x="36" y="2"/>
                          </a:lnTo>
                          <a:lnTo>
                            <a:pt x="32" y="2"/>
                          </a:lnTo>
                          <a:lnTo>
                            <a:pt x="28" y="3"/>
                          </a:lnTo>
                          <a:lnTo>
                            <a:pt x="27" y="3"/>
                          </a:lnTo>
                          <a:lnTo>
                            <a:pt x="22" y="2"/>
                          </a:lnTo>
                          <a:lnTo>
                            <a:pt x="19" y="2"/>
                          </a:lnTo>
                          <a:lnTo>
                            <a:pt x="16" y="7"/>
                          </a:lnTo>
                          <a:lnTo>
                            <a:pt x="15" y="12"/>
                          </a:lnTo>
                          <a:lnTo>
                            <a:pt x="12" y="12"/>
                          </a:lnTo>
                          <a:lnTo>
                            <a:pt x="13" y="16"/>
                          </a:lnTo>
                          <a:lnTo>
                            <a:pt x="11" y="17"/>
                          </a:lnTo>
                          <a:lnTo>
                            <a:pt x="12" y="18"/>
                          </a:lnTo>
                          <a:lnTo>
                            <a:pt x="14" y="21"/>
                          </a:lnTo>
                          <a:lnTo>
                            <a:pt x="6" y="25"/>
                          </a:lnTo>
                          <a:lnTo>
                            <a:pt x="6" y="31"/>
                          </a:lnTo>
                          <a:lnTo>
                            <a:pt x="8" y="33"/>
                          </a:lnTo>
                          <a:lnTo>
                            <a:pt x="8" y="33"/>
                          </a:lnTo>
                          <a:lnTo>
                            <a:pt x="5" y="33"/>
                          </a:lnTo>
                          <a:lnTo>
                            <a:pt x="5" y="33"/>
                          </a:lnTo>
                          <a:lnTo>
                            <a:pt x="5" y="37"/>
                          </a:lnTo>
                          <a:lnTo>
                            <a:pt x="6" y="38"/>
                          </a:lnTo>
                          <a:lnTo>
                            <a:pt x="10" y="37"/>
                          </a:lnTo>
                          <a:lnTo>
                            <a:pt x="10" y="38"/>
                          </a:lnTo>
                          <a:lnTo>
                            <a:pt x="8" y="39"/>
                          </a:lnTo>
                          <a:lnTo>
                            <a:pt x="10" y="40"/>
                          </a:lnTo>
                          <a:lnTo>
                            <a:pt x="8" y="42"/>
                          </a:lnTo>
                          <a:lnTo>
                            <a:pt x="8" y="43"/>
                          </a:lnTo>
                          <a:lnTo>
                            <a:pt x="8" y="45"/>
                          </a:lnTo>
                          <a:lnTo>
                            <a:pt x="8" y="46"/>
                          </a:lnTo>
                          <a:lnTo>
                            <a:pt x="6" y="47"/>
                          </a:lnTo>
                          <a:lnTo>
                            <a:pt x="6" y="48"/>
                          </a:lnTo>
                          <a:lnTo>
                            <a:pt x="5" y="49"/>
                          </a:lnTo>
                          <a:lnTo>
                            <a:pt x="5" y="51"/>
                          </a:lnTo>
                          <a:lnTo>
                            <a:pt x="5" y="55"/>
                          </a:lnTo>
                          <a:lnTo>
                            <a:pt x="1" y="56"/>
                          </a:lnTo>
                          <a:lnTo>
                            <a:pt x="0" y="57"/>
                          </a:lnTo>
                          <a:lnTo>
                            <a:pt x="0" y="58"/>
                          </a:lnTo>
                          <a:lnTo>
                            <a:pt x="3" y="58"/>
                          </a:lnTo>
                          <a:lnTo>
                            <a:pt x="4" y="61"/>
                          </a:lnTo>
                          <a:lnTo>
                            <a:pt x="7" y="64"/>
                          </a:lnTo>
                          <a:lnTo>
                            <a:pt x="10" y="62"/>
                          </a:lnTo>
                          <a:lnTo>
                            <a:pt x="13" y="59"/>
                          </a:lnTo>
                          <a:lnTo>
                            <a:pt x="13" y="59"/>
                          </a:lnTo>
                          <a:lnTo>
                            <a:pt x="13" y="59"/>
                          </a:lnTo>
                          <a:lnTo>
                            <a:pt x="13" y="61"/>
                          </a:lnTo>
                          <a:lnTo>
                            <a:pt x="10" y="70"/>
                          </a:lnTo>
                          <a:lnTo>
                            <a:pt x="9" y="73"/>
                          </a:lnTo>
                          <a:lnTo>
                            <a:pt x="9" y="74"/>
                          </a:lnTo>
                          <a:lnTo>
                            <a:pt x="8" y="76"/>
                          </a:lnTo>
                          <a:lnTo>
                            <a:pt x="8" y="79"/>
                          </a:lnTo>
                          <a:lnTo>
                            <a:pt x="8" y="82"/>
                          </a:lnTo>
                          <a:lnTo>
                            <a:pt x="9" y="81"/>
                          </a:lnTo>
                          <a:lnTo>
                            <a:pt x="10" y="82"/>
                          </a:lnTo>
                          <a:lnTo>
                            <a:pt x="10" y="84"/>
                          </a:lnTo>
                          <a:lnTo>
                            <a:pt x="8" y="89"/>
                          </a:lnTo>
                          <a:lnTo>
                            <a:pt x="6" y="95"/>
                          </a:lnTo>
                          <a:lnTo>
                            <a:pt x="6" y="97"/>
                          </a:lnTo>
                          <a:lnTo>
                            <a:pt x="8" y="97"/>
                          </a:lnTo>
                          <a:lnTo>
                            <a:pt x="9" y="95"/>
                          </a:lnTo>
                          <a:lnTo>
                            <a:pt x="9" y="91"/>
                          </a:lnTo>
                          <a:lnTo>
                            <a:pt x="13" y="84"/>
                          </a:lnTo>
                          <a:lnTo>
                            <a:pt x="12" y="80"/>
                          </a:lnTo>
                          <a:lnTo>
                            <a:pt x="12" y="78"/>
                          </a:lnTo>
                          <a:lnTo>
                            <a:pt x="11" y="77"/>
                          </a:lnTo>
                          <a:lnTo>
                            <a:pt x="16" y="71"/>
                          </a:lnTo>
                          <a:lnTo>
                            <a:pt x="15" y="73"/>
                          </a:lnTo>
                          <a:lnTo>
                            <a:pt x="13" y="78"/>
                          </a:lnTo>
                          <a:lnTo>
                            <a:pt x="13" y="81"/>
                          </a:lnTo>
                          <a:lnTo>
                            <a:pt x="14" y="80"/>
                          </a:lnTo>
                          <a:lnTo>
                            <a:pt x="15" y="80"/>
                          </a:lnTo>
                          <a:lnTo>
                            <a:pt x="15" y="79"/>
                          </a:lnTo>
                          <a:lnTo>
                            <a:pt x="16" y="78"/>
                          </a:lnTo>
                          <a:lnTo>
                            <a:pt x="18" y="80"/>
                          </a:lnTo>
                          <a:lnTo>
                            <a:pt x="18" y="79"/>
                          </a:lnTo>
                          <a:lnTo>
                            <a:pt x="18" y="75"/>
                          </a:lnTo>
                          <a:lnTo>
                            <a:pt x="21" y="77"/>
                          </a:lnTo>
                          <a:lnTo>
                            <a:pt x="23" y="78"/>
                          </a:lnTo>
                          <a:lnTo>
                            <a:pt x="21" y="79"/>
                          </a:lnTo>
                          <a:lnTo>
                            <a:pt x="21" y="80"/>
                          </a:lnTo>
                          <a:lnTo>
                            <a:pt x="20" y="82"/>
                          </a:lnTo>
                          <a:lnTo>
                            <a:pt x="20" y="86"/>
                          </a:lnTo>
                          <a:lnTo>
                            <a:pt x="21" y="87"/>
                          </a:lnTo>
                          <a:lnTo>
                            <a:pt x="22" y="89"/>
                          </a:lnTo>
                          <a:lnTo>
                            <a:pt x="23" y="92"/>
                          </a:lnTo>
                          <a:lnTo>
                            <a:pt x="21" y="94"/>
                          </a:lnTo>
                          <a:lnTo>
                            <a:pt x="20" y="98"/>
                          </a:lnTo>
                          <a:lnTo>
                            <a:pt x="18" y="102"/>
                          </a:lnTo>
                          <a:lnTo>
                            <a:pt x="17" y="104"/>
                          </a:lnTo>
                          <a:lnTo>
                            <a:pt x="18" y="107"/>
                          </a:lnTo>
                          <a:lnTo>
                            <a:pt x="15" y="106"/>
                          </a:lnTo>
                          <a:lnTo>
                            <a:pt x="15" y="107"/>
                          </a:lnTo>
                          <a:lnTo>
                            <a:pt x="17" y="114"/>
                          </a:lnTo>
                          <a:lnTo>
                            <a:pt x="18" y="115"/>
                          </a:lnTo>
                          <a:lnTo>
                            <a:pt x="19" y="115"/>
                          </a:lnTo>
                          <a:lnTo>
                            <a:pt x="19" y="111"/>
                          </a:lnTo>
                          <a:lnTo>
                            <a:pt x="19" y="110"/>
                          </a:lnTo>
                          <a:lnTo>
                            <a:pt x="21" y="110"/>
                          </a:lnTo>
                          <a:lnTo>
                            <a:pt x="25" y="113"/>
                          </a:lnTo>
                          <a:lnTo>
                            <a:pt x="27" y="114"/>
                          </a:lnTo>
                          <a:lnTo>
                            <a:pt x="28" y="112"/>
                          </a:lnTo>
                          <a:lnTo>
                            <a:pt x="28" y="110"/>
                          </a:lnTo>
                          <a:lnTo>
                            <a:pt x="35" y="110"/>
                          </a:lnTo>
                          <a:lnTo>
                            <a:pt x="39" y="108"/>
                          </a:lnTo>
                          <a:lnTo>
                            <a:pt x="40" y="107"/>
                          </a:lnTo>
                          <a:lnTo>
                            <a:pt x="42" y="106"/>
                          </a:lnTo>
                          <a:lnTo>
                            <a:pt x="48" y="107"/>
                          </a:lnTo>
                          <a:lnTo>
                            <a:pt x="47" y="107"/>
                          </a:lnTo>
                          <a:lnTo>
                            <a:pt x="46" y="107"/>
                          </a:lnTo>
                          <a:lnTo>
                            <a:pt x="43" y="110"/>
                          </a:lnTo>
                          <a:lnTo>
                            <a:pt x="40" y="117"/>
                          </a:lnTo>
                          <a:lnTo>
                            <a:pt x="39" y="119"/>
                          </a:lnTo>
                          <a:lnTo>
                            <a:pt x="40" y="121"/>
                          </a:lnTo>
                          <a:lnTo>
                            <a:pt x="42" y="124"/>
                          </a:lnTo>
                          <a:lnTo>
                            <a:pt x="43" y="127"/>
                          </a:lnTo>
                          <a:lnTo>
                            <a:pt x="43" y="127"/>
                          </a:lnTo>
                          <a:lnTo>
                            <a:pt x="44" y="126"/>
                          </a:lnTo>
                          <a:lnTo>
                            <a:pt x="46" y="130"/>
                          </a:lnTo>
                          <a:lnTo>
                            <a:pt x="50" y="128"/>
                          </a:lnTo>
                          <a:lnTo>
                            <a:pt x="52" y="126"/>
                          </a:lnTo>
                          <a:lnTo>
                            <a:pt x="53" y="127"/>
                          </a:lnTo>
                          <a:lnTo>
                            <a:pt x="52" y="128"/>
                          </a:lnTo>
                          <a:lnTo>
                            <a:pt x="52" y="133"/>
                          </a:lnTo>
                          <a:lnTo>
                            <a:pt x="51" y="135"/>
                          </a:lnTo>
                          <a:lnTo>
                            <a:pt x="49" y="138"/>
                          </a:lnTo>
                          <a:lnTo>
                            <a:pt x="52" y="139"/>
                          </a:lnTo>
                          <a:lnTo>
                            <a:pt x="51" y="141"/>
                          </a:lnTo>
                          <a:lnTo>
                            <a:pt x="49" y="146"/>
                          </a:lnTo>
                          <a:lnTo>
                            <a:pt x="50" y="147"/>
                          </a:lnTo>
                          <a:lnTo>
                            <a:pt x="51" y="148"/>
                          </a:lnTo>
                          <a:lnTo>
                            <a:pt x="50" y="149"/>
                          </a:lnTo>
                          <a:lnTo>
                            <a:pt x="49" y="151"/>
                          </a:lnTo>
                          <a:lnTo>
                            <a:pt x="38" y="150"/>
                          </a:lnTo>
                          <a:lnTo>
                            <a:pt x="34" y="153"/>
                          </a:lnTo>
                          <a:lnTo>
                            <a:pt x="30" y="156"/>
                          </a:lnTo>
                          <a:lnTo>
                            <a:pt x="23" y="163"/>
                          </a:lnTo>
                          <a:lnTo>
                            <a:pt x="25" y="164"/>
                          </a:lnTo>
                          <a:lnTo>
                            <a:pt x="28" y="161"/>
                          </a:lnTo>
                          <a:lnTo>
                            <a:pt x="32" y="160"/>
                          </a:lnTo>
                          <a:lnTo>
                            <a:pt x="32" y="163"/>
                          </a:lnTo>
                          <a:lnTo>
                            <a:pt x="32" y="169"/>
                          </a:lnTo>
                          <a:lnTo>
                            <a:pt x="32" y="170"/>
                          </a:lnTo>
                          <a:lnTo>
                            <a:pt x="35" y="171"/>
                          </a:lnTo>
                          <a:lnTo>
                            <a:pt x="31" y="177"/>
                          </a:lnTo>
                          <a:lnTo>
                            <a:pt x="23" y="184"/>
                          </a:lnTo>
                          <a:lnTo>
                            <a:pt x="14" y="188"/>
                          </a:lnTo>
                          <a:lnTo>
                            <a:pt x="14" y="189"/>
                          </a:lnTo>
                          <a:lnTo>
                            <a:pt x="15" y="191"/>
                          </a:lnTo>
                          <a:lnTo>
                            <a:pt x="17" y="194"/>
                          </a:lnTo>
                          <a:lnTo>
                            <a:pt x="17" y="194"/>
                          </a:lnTo>
                          <a:lnTo>
                            <a:pt x="19" y="195"/>
                          </a:lnTo>
                          <a:lnTo>
                            <a:pt x="21" y="194"/>
                          </a:lnTo>
                          <a:lnTo>
                            <a:pt x="24" y="192"/>
                          </a:lnTo>
                          <a:lnTo>
                            <a:pt x="26" y="190"/>
                          </a:lnTo>
                          <a:lnTo>
                            <a:pt x="27" y="191"/>
                          </a:lnTo>
                          <a:lnTo>
                            <a:pt x="28" y="194"/>
                          </a:lnTo>
                          <a:lnTo>
                            <a:pt x="29" y="196"/>
                          </a:lnTo>
                          <a:lnTo>
                            <a:pt x="32" y="196"/>
                          </a:lnTo>
                          <a:lnTo>
                            <a:pt x="35" y="194"/>
                          </a:lnTo>
                          <a:lnTo>
                            <a:pt x="36" y="194"/>
                          </a:lnTo>
                          <a:lnTo>
                            <a:pt x="36" y="194"/>
                          </a:lnTo>
                          <a:lnTo>
                            <a:pt x="41" y="199"/>
                          </a:lnTo>
                          <a:lnTo>
                            <a:pt x="43" y="200"/>
                          </a:lnTo>
                          <a:lnTo>
                            <a:pt x="45" y="200"/>
                          </a:lnTo>
                          <a:lnTo>
                            <a:pt x="47" y="199"/>
                          </a:lnTo>
                          <a:lnTo>
                            <a:pt x="48" y="197"/>
                          </a:lnTo>
                          <a:lnTo>
                            <a:pt x="52" y="195"/>
                          </a:lnTo>
                          <a:lnTo>
                            <a:pt x="56" y="192"/>
                          </a:lnTo>
                          <a:lnTo>
                            <a:pt x="56" y="193"/>
                          </a:lnTo>
                          <a:lnTo>
                            <a:pt x="55" y="196"/>
                          </a:lnTo>
                          <a:lnTo>
                            <a:pt x="51" y="201"/>
                          </a:lnTo>
                          <a:lnTo>
                            <a:pt x="50" y="203"/>
                          </a:lnTo>
                          <a:lnTo>
                            <a:pt x="49" y="205"/>
                          </a:lnTo>
                          <a:lnTo>
                            <a:pt x="45" y="205"/>
                          </a:lnTo>
                          <a:lnTo>
                            <a:pt x="36" y="205"/>
                          </a:lnTo>
                          <a:lnTo>
                            <a:pt x="32" y="206"/>
                          </a:lnTo>
                          <a:lnTo>
                            <a:pt x="30" y="209"/>
                          </a:lnTo>
                          <a:lnTo>
                            <a:pt x="27" y="211"/>
                          </a:lnTo>
                          <a:lnTo>
                            <a:pt x="26" y="215"/>
                          </a:lnTo>
                          <a:lnTo>
                            <a:pt x="14" y="228"/>
                          </a:lnTo>
                          <a:lnTo>
                            <a:pt x="9" y="231"/>
                          </a:lnTo>
                          <a:lnTo>
                            <a:pt x="8" y="233"/>
                          </a:lnTo>
                          <a:lnTo>
                            <a:pt x="8" y="235"/>
                          </a:lnTo>
                          <a:lnTo>
                            <a:pt x="9" y="233"/>
                          </a:lnTo>
                          <a:lnTo>
                            <a:pt x="10" y="232"/>
                          </a:lnTo>
                          <a:lnTo>
                            <a:pt x="13" y="234"/>
                          </a:lnTo>
                          <a:lnTo>
                            <a:pt x="15" y="233"/>
                          </a:lnTo>
                          <a:lnTo>
                            <a:pt x="15" y="235"/>
                          </a:lnTo>
                          <a:lnTo>
                            <a:pt x="17" y="233"/>
                          </a:lnTo>
                          <a:lnTo>
                            <a:pt x="18" y="231"/>
                          </a:lnTo>
                          <a:lnTo>
                            <a:pt x="21" y="229"/>
                          </a:lnTo>
                          <a:lnTo>
                            <a:pt x="22" y="226"/>
                          </a:lnTo>
                          <a:lnTo>
                            <a:pt x="31" y="226"/>
                          </a:lnTo>
                          <a:lnTo>
                            <a:pt x="37" y="228"/>
                          </a:lnTo>
                          <a:lnTo>
                            <a:pt x="39" y="228"/>
                          </a:lnTo>
                          <a:lnTo>
                            <a:pt x="41" y="226"/>
                          </a:lnTo>
                          <a:lnTo>
                            <a:pt x="42" y="219"/>
                          </a:lnTo>
                          <a:lnTo>
                            <a:pt x="43" y="219"/>
                          </a:lnTo>
                          <a:lnTo>
                            <a:pt x="45" y="219"/>
                          </a:lnTo>
                          <a:lnTo>
                            <a:pt x="48" y="218"/>
                          </a:lnTo>
                          <a:lnTo>
                            <a:pt x="53" y="216"/>
                          </a:lnTo>
                          <a:lnTo>
                            <a:pt x="57" y="22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8" name="Freeform 596">
                      <a:extLst>
                        <a:ext uri="{FF2B5EF4-FFF2-40B4-BE49-F238E27FC236}">
                          <a16:creationId xmlns:a16="http://schemas.microsoft.com/office/drawing/2014/main" id="{6040D5D4-49A8-4DC3-B814-67F7F76D6986}"/>
                        </a:ext>
                      </a:extLst>
                    </p:cNvPr>
                    <p:cNvSpPr>
                      <a:spLocks/>
                    </p:cNvSpPr>
                    <p:nvPr/>
                  </p:nvSpPr>
                  <p:spPr bwMode="gray">
                    <a:xfrm>
                      <a:off x="5434083" y="3663954"/>
                      <a:ext cx="7841" cy="5226"/>
                    </a:xfrm>
                    <a:custGeom>
                      <a:avLst/>
                      <a:gdLst>
                        <a:gd name="T0" fmla="*/ 4 w 6"/>
                        <a:gd name="T1" fmla="*/ 1 h 4"/>
                        <a:gd name="T2" fmla="*/ 4 w 6"/>
                        <a:gd name="T3" fmla="*/ 0 h 4"/>
                        <a:gd name="T4" fmla="*/ 2 w 6"/>
                        <a:gd name="T5" fmla="*/ 1 h 4"/>
                        <a:gd name="T6" fmla="*/ 1 w 6"/>
                        <a:gd name="T7" fmla="*/ 2 h 4"/>
                        <a:gd name="T8" fmla="*/ 0 w 6"/>
                        <a:gd name="T9" fmla="*/ 3 h 4"/>
                        <a:gd name="T10" fmla="*/ 1 w 6"/>
                        <a:gd name="T11" fmla="*/ 3 h 4"/>
                        <a:gd name="T12" fmla="*/ 3 w 6"/>
                        <a:gd name="T13" fmla="*/ 4 h 4"/>
                        <a:gd name="T14" fmla="*/ 5 w 6"/>
                        <a:gd name="T15" fmla="*/ 4 h 4"/>
                        <a:gd name="T16" fmla="*/ 6 w 6"/>
                        <a:gd name="T17" fmla="*/ 2 h 4"/>
                        <a:gd name="T18" fmla="*/ 6 w 6"/>
                        <a:gd name="T19" fmla="*/ 2 h 4"/>
                        <a:gd name="T20" fmla="*/ 4 w 6"/>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4" y="1"/>
                          </a:moveTo>
                          <a:lnTo>
                            <a:pt x="4" y="0"/>
                          </a:lnTo>
                          <a:lnTo>
                            <a:pt x="2" y="1"/>
                          </a:lnTo>
                          <a:lnTo>
                            <a:pt x="1" y="2"/>
                          </a:lnTo>
                          <a:lnTo>
                            <a:pt x="0" y="3"/>
                          </a:lnTo>
                          <a:lnTo>
                            <a:pt x="1" y="3"/>
                          </a:lnTo>
                          <a:lnTo>
                            <a:pt x="3" y="4"/>
                          </a:lnTo>
                          <a:lnTo>
                            <a:pt x="5" y="4"/>
                          </a:lnTo>
                          <a:lnTo>
                            <a:pt x="6" y="2"/>
                          </a:lnTo>
                          <a:lnTo>
                            <a:pt x="6" y="2"/>
                          </a:lnTo>
                          <a:lnTo>
                            <a:pt x="4"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9" name="Freeform 597">
                      <a:extLst>
                        <a:ext uri="{FF2B5EF4-FFF2-40B4-BE49-F238E27FC236}">
                          <a16:creationId xmlns:a16="http://schemas.microsoft.com/office/drawing/2014/main" id="{FA6C8506-248D-4A5C-993B-047927804E75}"/>
                        </a:ext>
                      </a:extLst>
                    </p:cNvPr>
                    <p:cNvSpPr>
                      <a:spLocks/>
                    </p:cNvSpPr>
                    <p:nvPr/>
                  </p:nvSpPr>
                  <p:spPr bwMode="gray">
                    <a:xfrm>
                      <a:off x="5372667" y="3575096"/>
                      <a:ext cx="6533" cy="6533"/>
                    </a:xfrm>
                    <a:custGeom>
                      <a:avLst/>
                      <a:gdLst>
                        <a:gd name="T0" fmla="*/ 4 w 5"/>
                        <a:gd name="T1" fmla="*/ 5 h 5"/>
                        <a:gd name="T2" fmla="*/ 5 w 5"/>
                        <a:gd name="T3" fmla="*/ 3 h 5"/>
                        <a:gd name="T4" fmla="*/ 1 w 5"/>
                        <a:gd name="T5" fmla="*/ 0 h 5"/>
                        <a:gd name="T6" fmla="*/ 0 w 5"/>
                        <a:gd name="T7" fmla="*/ 0 h 5"/>
                        <a:gd name="T8" fmla="*/ 4 w 5"/>
                        <a:gd name="T9" fmla="*/ 5 h 5"/>
                      </a:gdLst>
                      <a:ahLst/>
                      <a:cxnLst>
                        <a:cxn ang="0">
                          <a:pos x="T0" y="T1"/>
                        </a:cxn>
                        <a:cxn ang="0">
                          <a:pos x="T2" y="T3"/>
                        </a:cxn>
                        <a:cxn ang="0">
                          <a:pos x="T4" y="T5"/>
                        </a:cxn>
                        <a:cxn ang="0">
                          <a:pos x="T6" y="T7"/>
                        </a:cxn>
                        <a:cxn ang="0">
                          <a:pos x="T8" y="T9"/>
                        </a:cxn>
                      </a:cxnLst>
                      <a:rect l="0" t="0" r="r" b="b"/>
                      <a:pathLst>
                        <a:path w="5" h="5">
                          <a:moveTo>
                            <a:pt x="4" y="5"/>
                          </a:moveTo>
                          <a:lnTo>
                            <a:pt x="5" y="3"/>
                          </a:lnTo>
                          <a:lnTo>
                            <a:pt x="1" y="0"/>
                          </a:lnTo>
                          <a:lnTo>
                            <a:pt x="0" y="0"/>
                          </a:lnTo>
                          <a:lnTo>
                            <a:pt x="4"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0" name="Freeform 598">
                      <a:extLst>
                        <a:ext uri="{FF2B5EF4-FFF2-40B4-BE49-F238E27FC236}">
                          <a16:creationId xmlns:a16="http://schemas.microsoft.com/office/drawing/2014/main" id="{05D54D7C-A039-4160-8BE2-02F7096CA82C}"/>
                        </a:ext>
                      </a:extLst>
                    </p:cNvPr>
                    <p:cNvSpPr>
                      <a:spLocks/>
                    </p:cNvSpPr>
                    <p:nvPr/>
                  </p:nvSpPr>
                  <p:spPr bwMode="gray">
                    <a:xfrm>
                      <a:off x="5364826" y="3539815"/>
                      <a:ext cx="9147" cy="11761"/>
                    </a:xfrm>
                    <a:custGeom>
                      <a:avLst/>
                      <a:gdLst>
                        <a:gd name="T0" fmla="*/ 6 w 7"/>
                        <a:gd name="T1" fmla="*/ 0 h 9"/>
                        <a:gd name="T2" fmla="*/ 3 w 7"/>
                        <a:gd name="T3" fmla="*/ 4 h 9"/>
                        <a:gd name="T4" fmla="*/ 0 w 7"/>
                        <a:gd name="T5" fmla="*/ 9 h 9"/>
                        <a:gd name="T6" fmla="*/ 3 w 7"/>
                        <a:gd name="T7" fmla="*/ 9 h 9"/>
                        <a:gd name="T8" fmla="*/ 6 w 7"/>
                        <a:gd name="T9" fmla="*/ 7 h 9"/>
                        <a:gd name="T10" fmla="*/ 7 w 7"/>
                        <a:gd name="T11" fmla="*/ 5 h 9"/>
                        <a:gd name="T12" fmla="*/ 7 w 7"/>
                        <a:gd name="T13" fmla="*/ 3 h 9"/>
                        <a:gd name="T14" fmla="*/ 7 w 7"/>
                        <a:gd name="T15" fmla="*/ 2 h 9"/>
                        <a:gd name="T16" fmla="*/ 6 w 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6" y="0"/>
                          </a:moveTo>
                          <a:lnTo>
                            <a:pt x="3" y="4"/>
                          </a:lnTo>
                          <a:lnTo>
                            <a:pt x="0" y="9"/>
                          </a:lnTo>
                          <a:lnTo>
                            <a:pt x="3" y="9"/>
                          </a:lnTo>
                          <a:lnTo>
                            <a:pt x="6" y="7"/>
                          </a:lnTo>
                          <a:lnTo>
                            <a:pt x="7" y="5"/>
                          </a:lnTo>
                          <a:lnTo>
                            <a:pt x="7" y="3"/>
                          </a:lnTo>
                          <a:lnTo>
                            <a:pt x="7" y="2"/>
                          </a:lnTo>
                          <a:lnTo>
                            <a:pt x="6"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1" name="Freeform 599">
                      <a:extLst>
                        <a:ext uri="{FF2B5EF4-FFF2-40B4-BE49-F238E27FC236}">
                          <a16:creationId xmlns:a16="http://schemas.microsoft.com/office/drawing/2014/main" id="{4F573335-8142-448F-ADD5-89A01E281154}"/>
                        </a:ext>
                      </a:extLst>
                    </p:cNvPr>
                    <p:cNvSpPr>
                      <a:spLocks/>
                    </p:cNvSpPr>
                    <p:nvPr/>
                  </p:nvSpPr>
                  <p:spPr bwMode="gray">
                    <a:xfrm>
                      <a:off x="5353066" y="3494080"/>
                      <a:ext cx="5226" cy="10454"/>
                    </a:xfrm>
                    <a:custGeom>
                      <a:avLst/>
                      <a:gdLst>
                        <a:gd name="T0" fmla="*/ 1 w 4"/>
                        <a:gd name="T1" fmla="*/ 0 h 8"/>
                        <a:gd name="T2" fmla="*/ 1 w 4"/>
                        <a:gd name="T3" fmla="*/ 0 h 8"/>
                        <a:gd name="T4" fmla="*/ 0 w 4"/>
                        <a:gd name="T5" fmla="*/ 2 h 8"/>
                        <a:gd name="T6" fmla="*/ 1 w 4"/>
                        <a:gd name="T7" fmla="*/ 5 h 8"/>
                        <a:gd name="T8" fmla="*/ 2 w 4"/>
                        <a:gd name="T9" fmla="*/ 8 h 8"/>
                        <a:gd name="T10" fmla="*/ 3 w 4"/>
                        <a:gd name="T11" fmla="*/ 7 h 8"/>
                        <a:gd name="T12" fmla="*/ 4 w 4"/>
                        <a:gd name="T13" fmla="*/ 3 h 8"/>
                        <a:gd name="T14" fmla="*/ 3 w 4"/>
                        <a:gd name="T15" fmla="*/ 0 h 8"/>
                        <a:gd name="T16" fmla="*/ 1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1" y="0"/>
                          </a:moveTo>
                          <a:lnTo>
                            <a:pt x="1" y="0"/>
                          </a:lnTo>
                          <a:lnTo>
                            <a:pt x="0" y="2"/>
                          </a:lnTo>
                          <a:lnTo>
                            <a:pt x="1" y="5"/>
                          </a:lnTo>
                          <a:lnTo>
                            <a:pt x="2" y="8"/>
                          </a:lnTo>
                          <a:lnTo>
                            <a:pt x="3" y="7"/>
                          </a:lnTo>
                          <a:lnTo>
                            <a:pt x="4" y="3"/>
                          </a:lnTo>
                          <a:lnTo>
                            <a:pt x="3"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2" name="Freeform 600">
                      <a:extLst>
                        <a:ext uri="{FF2B5EF4-FFF2-40B4-BE49-F238E27FC236}">
                          <a16:creationId xmlns:a16="http://schemas.microsoft.com/office/drawing/2014/main" id="{E4961698-E0E6-46D7-AE65-004D345ED812}"/>
                        </a:ext>
                      </a:extLst>
                    </p:cNvPr>
                    <p:cNvSpPr>
                      <a:spLocks/>
                    </p:cNvSpPr>
                    <p:nvPr/>
                  </p:nvSpPr>
                  <p:spPr bwMode="gray">
                    <a:xfrm>
                      <a:off x="5329545" y="3486239"/>
                      <a:ext cx="9147" cy="10454"/>
                    </a:xfrm>
                    <a:custGeom>
                      <a:avLst/>
                      <a:gdLst>
                        <a:gd name="T0" fmla="*/ 5 w 7"/>
                        <a:gd name="T1" fmla="*/ 1 h 8"/>
                        <a:gd name="T2" fmla="*/ 5 w 7"/>
                        <a:gd name="T3" fmla="*/ 0 h 8"/>
                        <a:gd name="T4" fmla="*/ 4 w 7"/>
                        <a:gd name="T5" fmla="*/ 1 h 8"/>
                        <a:gd name="T6" fmla="*/ 1 w 7"/>
                        <a:gd name="T7" fmla="*/ 2 h 8"/>
                        <a:gd name="T8" fmla="*/ 0 w 7"/>
                        <a:gd name="T9" fmla="*/ 5 h 8"/>
                        <a:gd name="T10" fmla="*/ 0 w 7"/>
                        <a:gd name="T11" fmla="*/ 6 h 8"/>
                        <a:gd name="T12" fmla="*/ 2 w 7"/>
                        <a:gd name="T13" fmla="*/ 4 h 8"/>
                        <a:gd name="T14" fmla="*/ 4 w 7"/>
                        <a:gd name="T15" fmla="*/ 8 h 8"/>
                        <a:gd name="T16" fmla="*/ 6 w 7"/>
                        <a:gd name="T17" fmla="*/ 6 h 8"/>
                        <a:gd name="T18" fmla="*/ 7 w 7"/>
                        <a:gd name="T19" fmla="*/ 4 h 8"/>
                        <a:gd name="T20" fmla="*/ 5 w 7"/>
                        <a:gd name="T2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1"/>
                          </a:moveTo>
                          <a:lnTo>
                            <a:pt x="5" y="0"/>
                          </a:lnTo>
                          <a:lnTo>
                            <a:pt x="4" y="1"/>
                          </a:lnTo>
                          <a:lnTo>
                            <a:pt x="1" y="2"/>
                          </a:lnTo>
                          <a:lnTo>
                            <a:pt x="0" y="5"/>
                          </a:lnTo>
                          <a:lnTo>
                            <a:pt x="0" y="6"/>
                          </a:lnTo>
                          <a:lnTo>
                            <a:pt x="2" y="4"/>
                          </a:lnTo>
                          <a:lnTo>
                            <a:pt x="4" y="8"/>
                          </a:lnTo>
                          <a:lnTo>
                            <a:pt x="6" y="6"/>
                          </a:lnTo>
                          <a:lnTo>
                            <a:pt x="7" y="4"/>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3" name="Freeform 601">
                      <a:extLst>
                        <a:ext uri="{FF2B5EF4-FFF2-40B4-BE49-F238E27FC236}">
                          <a16:creationId xmlns:a16="http://schemas.microsoft.com/office/drawing/2014/main" id="{5D9C43F5-E315-4BDC-91F0-538EC8AA368E}"/>
                        </a:ext>
                      </a:extLst>
                    </p:cNvPr>
                    <p:cNvSpPr>
                      <a:spLocks/>
                    </p:cNvSpPr>
                    <p:nvPr/>
                  </p:nvSpPr>
                  <p:spPr bwMode="gray">
                    <a:xfrm>
                      <a:off x="5338693" y="3478399"/>
                      <a:ext cx="6533" cy="11761"/>
                    </a:xfrm>
                    <a:custGeom>
                      <a:avLst/>
                      <a:gdLst>
                        <a:gd name="T0" fmla="*/ 5 w 5"/>
                        <a:gd name="T1" fmla="*/ 0 h 9"/>
                        <a:gd name="T2" fmla="*/ 3 w 5"/>
                        <a:gd name="T3" fmla="*/ 2 h 9"/>
                        <a:gd name="T4" fmla="*/ 2 w 5"/>
                        <a:gd name="T5" fmla="*/ 4 h 9"/>
                        <a:gd name="T6" fmla="*/ 1 w 5"/>
                        <a:gd name="T7" fmla="*/ 5 h 9"/>
                        <a:gd name="T8" fmla="*/ 0 w 5"/>
                        <a:gd name="T9" fmla="*/ 7 h 9"/>
                        <a:gd name="T10" fmla="*/ 0 w 5"/>
                        <a:gd name="T11" fmla="*/ 9 h 9"/>
                        <a:gd name="T12" fmla="*/ 1 w 5"/>
                        <a:gd name="T13" fmla="*/ 8 h 9"/>
                        <a:gd name="T14" fmla="*/ 3 w 5"/>
                        <a:gd name="T15" fmla="*/ 6 h 9"/>
                        <a:gd name="T16" fmla="*/ 4 w 5"/>
                        <a:gd name="T17" fmla="*/ 3 h 9"/>
                        <a:gd name="T18" fmla="*/ 5 w 5"/>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9">
                          <a:moveTo>
                            <a:pt x="5" y="0"/>
                          </a:moveTo>
                          <a:lnTo>
                            <a:pt x="3" y="2"/>
                          </a:lnTo>
                          <a:lnTo>
                            <a:pt x="2" y="4"/>
                          </a:lnTo>
                          <a:lnTo>
                            <a:pt x="1" y="5"/>
                          </a:lnTo>
                          <a:lnTo>
                            <a:pt x="0" y="7"/>
                          </a:lnTo>
                          <a:lnTo>
                            <a:pt x="0" y="9"/>
                          </a:lnTo>
                          <a:lnTo>
                            <a:pt x="1" y="8"/>
                          </a:lnTo>
                          <a:lnTo>
                            <a:pt x="3" y="6"/>
                          </a:lnTo>
                          <a:lnTo>
                            <a:pt x="4" y="3"/>
                          </a:lnTo>
                          <a:lnTo>
                            <a:pt x="5"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4" name="Freeform 602">
                      <a:extLst>
                        <a:ext uri="{FF2B5EF4-FFF2-40B4-BE49-F238E27FC236}">
                          <a16:creationId xmlns:a16="http://schemas.microsoft.com/office/drawing/2014/main" id="{4C8B93E6-C7CB-41D5-8DC5-3D8F990A97F2}"/>
                        </a:ext>
                      </a:extLst>
                    </p:cNvPr>
                    <p:cNvSpPr>
                      <a:spLocks/>
                    </p:cNvSpPr>
                    <p:nvPr/>
                  </p:nvSpPr>
                  <p:spPr bwMode="gray">
                    <a:xfrm>
                      <a:off x="5332159" y="3460106"/>
                      <a:ext cx="13067" cy="13067"/>
                    </a:xfrm>
                    <a:custGeom>
                      <a:avLst/>
                      <a:gdLst>
                        <a:gd name="T0" fmla="*/ 0 w 10"/>
                        <a:gd name="T1" fmla="*/ 9 h 10"/>
                        <a:gd name="T2" fmla="*/ 0 w 10"/>
                        <a:gd name="T3" fmla="*/ 8 h 10"/>
                        <a:gd name="T4" fmla="*/ 0 w 10"/>
                        <a:gd name="T5" fmla="*/ 9 h 10"/>
                        <a:gd name="T6" fmla="*/ 2 w 10"/>
                        <a:gd name="T7" fmla="*/ 10 h 10"/>
                        <a:gd name="T8" fmla="*/ 5 w 10"/>
                        <a:gd name="T9" fmla="*/ 10 h 10"/>
                        <a:gd name="T10" fmla="*/ 8 w 10"/>
                        <a:gd name="T11" fmla="*/ 8 h 10"/>
                        <a:gd name="T12" fmla="*/ 10 w 10"/>
                        <a:gd name="T13" fmla="*/ 7 h 10"/>
                        <a:gd name="T14" fmla="*/ 10 w 10"/>
                        <a:gd name="T15" fmla="*/ 5 h 10"/>
                        <a:gd name="T16" fmla="*/ 5 w 10"/>
                        <a:gd name="T17" fmla="*/ 1 h 10"/>
                        <a:gd name="T18" fmla="*/ 5 w 10"/>
                        <a:gd name="T19" fmla="*/ 0 h 10"/>
                        <a:gd name="T20" fmla="*/ 2 w 10"/>
                        <a:gd name="T21" fmla="*/ 0 h 10"/>
                        <a:gd name="T22" fmla="*/ 1 w 10"/>
                        <a:gd name="T23" fmla="*/ 1 h 10"/>
                        <a:gd name="T24" fmla="*/ 2 w 10"/>
                        <a:gd name="T25" fmla="*/ 3 h 10"/>
                        <a:gd name="T26" fmla="*/ 4 w 10"/>
                        <a:gd name="T27" fmla="*/ 4 h 10"/>
                        <a:gd name="T28" fmla="*/ 4 w 10"/>
                        <a:gd name="T29" fmla="*/ 7 h 10"/>
                        <a:gd name="T30" fmla="*/ 4 w 10"/>
                        <a:gd name="T31" fmla="*/ 7 h 10"/>
                        <a:gd name="T32" fmla="*/ 4 w 10"/>
                        <a:gd name="T33" fmla="*/ 8 h 10"/>
                        <a:gd name="T34" fmla="*/ 2 w 10"/>
                        <a:gd name="T35" fmla="*/ 9 h 10"/>
                        <a:gd name="T36" fmla="*/ 0 w 10"/>
                        <a:gd name="T3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0" y="9"/>
                          </a:moveTo>
                          <a:lnTo>
                            <a:pt x="0" y="8"/>
                          </a:lnTo>
                          <a:lnTo>
                            <a:pt x="0" y="9"/>
                          </a:lnTo>
                          <a:lnTo>
                            <a:pt x="2" y="10"/>
                          </a:lnTo>
                          <a:lnTo>
                            <a:pt x="5" y="10"/>
                          </a:lnTo>
                          <a:lnTo>
                            <a:pt x="8" y="8"/>
                          </a:lnTo>
                          <a:lnTo>
                            <a:pt x="10" y="7"/>
                          </a:lnTo>
                          <a:lnTo>
                            <a:pt x="10" y="5"/>
                          </a:lnTo>
                          <a:lnTo>
                            <a:pt x="5" y="1"/>
                          </a:lnTo>
                          <a:lnTo>
                            <a:pt x="5" y="0"/>
                          </a:lnTo>
                          <a:lnTo>
                            <a:pt x="2" y="0"/>
                          </a:lnTo>
                          <a:lnTo>
                            <a:pt x="1" y="1"/>
                          </a:lnTo>
                          <a:lnTo>
                            <a:pt x="2" y="3"/>
                          </a:lnTo>
                          <a:lnTo>
                            <a:pt x="4" y="4"/>
                          </a:lnTo>
                          <a:lnTo>
                            <a:pt x="4" y="7"/>
                          </a:lnTo>
                          <a:lnTo>
                            <a:pt x="4" y="7"/>
                          </a:lnTo>
                          <a:lnTo>
                            <a:pt x="4" y="8"/>
                          </a:lnTo>
                          <a:lnTo>
                            <a:pt x="2" y="9"/>
                          </a:lnTo>
                          <a:lnTo>
                            <a:pt x="0" y="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15" name="Freeform 603">
                      <a:extLst>
                        <a:ext uri="{FF2B5EF4-FFF2-40B4-BE49-F238E27FC236}">
                          <a16:creationId xmlns:a16="http://schemas.microsoft.com/office/drawing/2014/main" id="{94823EE5-7701-46C0-B10E-055ADEF95D97}"/>
                        </a:ext>
                      </a:extLst>
                    </p:cNvPr>
                    <p:cNvSpPr>
                      <a:spLocks/>
                    </p:cNvSpPr>
                    <p:nvPr/>
                  </p:nvSpPr>
                  <p:spPr bwMode="gray">
                    <a:xfrm>
                      <a:off x="5325625" y="3418291"/>
                      <a:ext cx="19600" cy="24828"/>
                    </a:xfrm>
                    <a:custGeom>
                      <a:avLst/>
                      <a:gdLst>
                        <a:gd name="T0" fmla="*/ 5 w 15"/>
                        <a:gd name="T1" fmla="*/ 1 h 19"/>
                        <a:gd name="T2" fmla="*/ 5 w 15"/>
                        <a:gd name="T3" fmla="*/ 0 h 19"/>
                        <a:gd name="T4" fmla="*/ 4 w 15"/>
                        <a:gd name="T5" fmla="*/ 6 h 19"/>
                        <a:gd name="T6" fmla="*/ 2 w 15"/>
                        <a:gd name="T7" fmla="*/ 4 h 19"/>
                        <a:gd name="T8" fmla="*/ 0 w 15"/>
                        <a:gd name="T9" fmla="*/ 6 h 19"/>
                        <a:gd name="T10" fmla="*/ 0 w 15"/>
                        <a:gd name="T11" fmla="*/ 9 h 19"/>
                        <a:gd name="T12" fmla="*/ 1 w 15"/>
                        <a:gd name="T13" fmla="*/ 10 h 19"/>
                        <a:gd name="T14" fmla="*/ 3 w 15"/>
                        <a:gd name="T15" fmla="*/ 10 h 19"/>
                        <a:gd name="T16" fmla="*/ 4 w 15"/>
                        <a:gd name="T17" fmla="*/ 13 h 19"/>
                        <a:gd name="T18" fmla="*/ 5 w 15"/>
                        <a:gd name="T19" fmla="*/ 15 h 19"/>
                        <a:gd name="T20" fmla="*/ 5 w 15"/>
                        <a:gd name="T21" fmla="*/ 17 h 19"/>
                        <a:gd name="T22" fmla="*/ 11 w 15"/>
                        <a:gd name="T23" fmla="*/ 16 h 19"/>
                        <a:gd name="T24" fmla="*/ 11 w 15"/>
                        <a:gd name="T25" fmla="*/ 19 h 19"/>
                        <a:gd name="T26" fmla="*/ 13 w 15"/>
                        <a:gd name="T27" fmla="*/ 18 h 19"/>
                        <a:gd name="T28" fmla="*/ 15 w 15"/>
                        <a:gd name="T29" fmla="*/ 14 h 19"/>
                        <a:gd name="T30" fmla="*/ 11 w 15"/>
                        <a:gd name="T31" fmla="*/ 13 h 19"/>
                        <a:gd name="T32" fmla="*/ 10 w 15"/>
                        <a:gd name="T33" fmla="*/ 12 h 19"/>
                        <a:gd name="T34" fmla="*/ 10 w 15"/>
                        <a:gd name="T35" fmla="*/ 9 h 19"/>
                        <a:gd name="T36" fmla="*/ 8 w 15"/>
                        <a:gd name="T37" fmla="*/ 6 h 19"/>
                        <a:gd name="T38" fmla="*/ 8 w 15"/>
                        <a:gd name="T39" fmla="*/ 5 h 19"/>
                        <a:gd name="T40" fmla="*/ 7 w 15"/>
                        <a:gd name="T41" fmla="*/ 2 h 19"/>
                        <a:gd name="T42" fmla="*/ 5 w 15"/>
                        <a:gd name="T4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5" y="1"/>
                          </a:moveTo>
                          <a:lnTo>
                            <a:pt x="5" y="0"/>
                          </a:lnTo>
                          <a:lnTo>
                            <a:pt x="4" y="6"/>
                          </a:lnTo>
                          <a:lnTo>
                            <a:pt x="2" y="4"/>
                          </a:lnTo>
                          <a:lnTo>
                            <a:pt x="0" y="6"/>
                          </a:lnTo>
                          <a:lnTo>
                            <a:pt x="0" y="9"/>
                          </a:lnTo>
                          <a:lnTo>
                            <a:pt x="1" y="10"/>
                          </a:lnTo>
                          <a:lnTo>
                            <a:pt x="3" y="10"/>
                          </a:lnTo>
                          <a:lnTo>
                            <a:pt x="4" y="13"/>
                          </a:lnTo>
                          <a:lnTo>
                            <a:pt x="5" y="15"/>
                          </a:lnTo>
                          <a:lnTo>
                            <a:pt x="5" y="17"/>
                          </a:lnTo>
                          <a:lnTo>
                            <a:pt x="11" y="16"/>
                          </a:lnTo>
                          <a:lnTo>
                            <a:pt x="11" y="19"/>
                          </a:lnTo>
                          <a:lnTo>
                            <a:pt x="13" y="18"/>
                          </a:lnTo>
                          <a:lnTo>
                            <a:pt x="15" y="14"/>
                          </a:lnTo>
                          <a:lnTo>
                            <a:pt x="11" y="13"/>
                          </a:lnTo>
                          <a:lnTo>
                            <a:pt x="10" y="12"/>
                          </a:lnTo>
                          <a:lnTo>
                            <a:pt x="10" y="9"/>
                          </a:lnTo>
                          <a:lnTo>
                            <a:pt x="8" y="6"/>
                          </a:lnTo>
                          <a:lnTo>
                            <a:pt x="8" y="5"/>
                          </a:lnTo>
                          <a:lnTo>
                            <a:pt x="7" y="2"/>
                          </a:lnTo>
                          <a:lnTo>
                            <a:pt x="5"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402" name="Freeform 655">
                    <a:extLst>
                      <a:ext uri="{FF2B5EF4-FFF2-40B4-BE49-F238E27FC236}">
                        <a16:creationId xmlns:a16="http://schemas.microsoft.com/office/drawing/2014/main" id="{40F07B5F-1B26-4CC7-894A-71B884BA86DE}"/>
                      </a:ext>
                    </a:extLst>
                  </p:cNvPr>
                  <p:cNvSpPr>
                    <a:spLocks/>
                  </p:cNvSpPr>
                  <p:nvPr/>
                </p:nvSpPr>
                <p:spPr bwMode="gray">
                  <a:xfrm>
                    <a:off x="7426654" y="4165673"/>
                    <a:ext cx="132604" cy="116394"/>
                  </a:xfrm>
                  <a:custGeom>
                    <a:avLst/>
                    <a:gdLst>
                      <a:gd name="T0" fmla="*/ 9 w 41"/>
                      <a:gd name="T1" fmla="*/ 10 h 36"/>
                      <a:gd name="T2" fmla="*/ 8 w 41"/>
                      <a:gd name="T3" fmla="*/ 14 h 36"/>
                      <a:gd name="T4" fmla="*/ 6 w 41"/>
                      <a:gd name="T5" fmla="*/ 16 h 36"/>
                      <a:gd name="T6" fmla="*/ 3 w 41"/>
                      <a:gd name="T7" fmla="*/ 17 h 36"/>
                      <a:gd name="T8" fmla="*/ 3 w 41"/>
                      <a:gd name="T9" fmla="*/ 20 h 36"/>
                      <a:gd name="T10" fmla="*/ 0 w 41"/>
                      <a:gd name="T11" fmla="*/ 23 h 36"/>
                      <a:gd name="T12" fmla="*/ 5 w 41"/>
                      <a:gd name="T13" fmla="*/ 26 h 36"/>
                      <a:gd name="T14" fmla="*/ 7 w 41"/>
                      <a:gd name="T15" fmla="*/ 31 h 36"/>
                      <a:gd name="T16" fmla="*/ 10 w 41"/>
                      <a:gd name="T17" fmla="*/ 33 h 36"/>
                      <a:gd name="T18" fmla="*/ 14 w 41"/>
                      <a:gd name="T19" fmla="*/ 30 h 36"/>
                      <a:gd name="T20" fmla="*/ 15 w 41"/>
                      <a:gd name="T21" fmla="*/ 27 h 36"/>
                      <a:gd name="T22" fmla="*/ 24 w 41"/>
                      <a:gd name="T23" fmla="*/ 24 h 36"/>
                      <a:gd name="T24" fmla="*/ 28 w 41"/>
                      <a:gd name="T25" fmla="*/ 28 h 36"/>
                      <a:gd name="T26" fmla="*/ 29 w 41"/>
                      <a:gd name="T27" fmla="*/ 31 h 36"/>
                      <a:gd name="T28" fmla="*/ 29 w 41"/>
                      <a:gd name="T29" fmla="*/ 35 h 36"/>
                      <a:gd name="T30" fmla="*/ 29 w 41"/>
                      <a:gd name="T31" fmla="*/ 36 h 36"/>
                      <a:gd name="T32" fmla="*/ 30 w 41"/>
                      <a:gd name="T33" fmla="*/ 36 h 36"/>
                      <a:gd name="T34" fmla="*/ 34 w 41"/>
                      <a:gd name="T35" fmla="*/ 34 h 36"/>
                      <a:gd name="T36" fmla="*/ 35 w 41"/>
                      <a:gd name="T37" fmla="*/ 31 h 36"/>
                      <a:gd name="T38" fmla="*/ 39 w 41"/>
                      <a:gd name="T39" fmla="*/ 30 h 36"/>
                      <a:gd name="T40" fmla="*/ 40 w 41"/>
                      <a:gd name="T41" fmla="*/ 28 h 36"/>
                      <a:gd name="T42" fmla="*/ 39 w 41"/>
                      <a:gd name="T43" fmla="*/ 24 h 36"/>
                      <a:gd name="T44" fmla="*/ 38 w 41"/>
                      <a:gd name="T45" fmla="*/ 23 h 36"/>
                      <a:gd name="T46" fmla="*/ 40 w 41"/>
                      <a:gd name="T47" fmla="*/ 26 h 36"/>
                      <a:gd name="T48" fmla="*/ 41 w 41"/>
                      <a:gd name="T49" fmla="*/ 23 h 36"/>
                      <a:gd name="T50" fmla="*/ 39 w 41"/>
                      <a:gd name="T51" fmla="*/ 19 h 36"/>
                      <a:gd name="T52" fmla="*/ 38 w 41"/>
                      <a:gd name="T53" fmla="*/ 19 h 36"/>
                      <a:gd name="T54" fmla="*/ 33 w 41"/>
                      <a:gd name="T55" fmla="*/ 19 h 36"/>
                      <a:gd name="T56" fmla="*/ 35 w 41"/>
                      <a:gd name="T57" fmla="*/ 16 h 36"/>
                      <a:gd name="T58" fmla="*/ 35 w 41"/>
                      <a:gd name="T59" fmla="*/ 11 h 36"/>
                      <a:gd name="T60" fmla="*/ 32 w 41"/>
                      <a:gd name="T61" fmla="*/ 7 h 36"/>
                      <a:gd name="T62" fmla="*/ 31 w 41"/>
                      <a:gd name="T63" fmla="*/ 5 h 36"/>
                      <a:gd name="T64" fmla="*/ 26 w 41"/>
                      <a:gd name="T65" fmla="*/ 3 h 36"/>
                      <a:gd name="T66" fmla="*/ 19 w 41"/>
                      <a:gd name="T67" fmla="*/ 5 h 36"/>
                      <a:gd name="T68" fmla="*/ 17 w 41"/>
                      <a:gd name="T69" fmla="*/ 7 h 36"/>
                      <a:gd name="T70" fmla="*/ 15 w 41"/>
                      <a:gd name="T71" fmla="*/ 7 h 36"/>
                      <a:gd name="T72" fmla="*/ 14 w 41"/>
                      <a:gd name="T73" fmla="*/ 6 h 36"/>
                      <a:gd name="T74" fmla="*/ 17 w 41"/>
                      <a:gd name="T75" fmla="*/ 3 h 36"/>
                      <a:gd name="T76" fmla="*/ 16 w 41"/>
                      <a:gd name="T77" fmla="*/ 2 h 36"/>
                      <a:gd name="T78" fmla="*/ 14 w 41"/>
                      <a:gd name="T79" fmla="*/ 1 h 36"/>
                      <a:gd name="T80" fmla="*/ 11 w 41"/>
                      <a:gd name="T81" fmla="*/ 0 h 36"/>
                      <a:gd name="T82" fmla="*/ 11 w 41"/>
                      <a:gd name="T83" fmla="*/ 1 h 36"/>
                      <a:gd name="T84" fmla="*/ 10 w 41"/>
                      <a:gd name="T85" fmla="*/ 2 h 36"/>
                      <a:gd name="T86" fmla="*/ 10 w 41"/>
                      <a:gd name="T87" fmla="*/ 3 h 36"/>
                      <a:gd name="T88" fmla="*/ 10 w 41"/>
                      <a:gd name="T89" fmla="*/ 6 h 36"/>
                      <a:gd name="T90" fmla="*/ 10 w 41"/>
                      <a:gd name="T91" fmla="*/ 8 h 36"/>
                      <a:gd name="T92" fmla="*/ 10 w 41"/>
                      <a:gd name="T93" fmla="*/ 10 h 36"/>
                      <a:gd name="T94" fmla="*/ 9 w 41"/>
                      <a:gd name="T95"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36">
                        <a:moveTo>
                          <a:pt x="9" y="10"/>
                        </a:moveTo>
                        <a:lnTo>
                          <a:pt x="8" y="14"/>
                        </a:lnTo>
                        <a:lnTo>
                          <a:pt x="6" y="16"/>
                        </a:lnTo>
                        <a:lnTo>
                          <a:pt x="3" y="17"/>
                        </a:lnTo>
                        <a:lnTo>
                          <a:pt x="3" y="20"/>
                        </a:lnTo>
                        <a:lnTo>
                          <a:pt x="0" y="23"/>
                        </a:lnTo>
                        <a:lnTo>
                          <a:pt x="5" y="26"/>
                        </a:lnTo>
                        <a:lnTo>
                          <a:pt x="7" y="31"/>
                        </a:lnTo>
                        <a:lnTo>
                          <a:pt x="10" y="33"/>
                        </a:lnTo>
                        <a:lnTo>
                          <a:pt x="14" y="30"/>
                        </a:lnTo>
                        <a:lnTo>
                          <a:pt x="15" y="27"/>
                        </a:lnTo>
                        <a:lnTo>
                          <a:pt x="24" y="24"/>
                        </a:lnTo>
                        <a:lnTo>
                          <a:pt x="28" y="28"/>
                        </a:lnTo>
                        <a:lnTo>
                          <a:pt x="29" y="31"/>
                        </a:lnTo>
                        <a:lnTo>
                          <a:pt x="29" y="35"/>
                        </a:lnTo>
                        <a:lnTo>
                          <a:pt x="29" y="36"/>
                        </a:lnTo>
                        <a:lnTo>
                          <a:pt x="30" y="36"/>
                        </a:lnTo>
                        <a:lnTo>
                          <a:pt x="34" y="34"/>
                        </a:lnTo>
                        <a:lnTo>
                          <a:pt x="35" y="31"/>
                        </a:lnTo>
                        <a:lnTo>
                          <a:pt x="39" y="30"/>
                        </a:lnTo>
                        <a:lnTo>
                          <a:pt x="40" y="28"/>
                        </a:lnTo>
                        <a:lnTo>
                          <a:pt x="39" y="24"/>
                        </a:lnTo>
                        <a:lnTo>
                          <a:pt x="38" y="23"/>
                        </a:lnTo>
                        <a:lnTo>
                          <a:pt x="40" y="26"/>
                        </a:lnTo>
                        <a:lnTo>
                          <a:pt x="41" y="23"/>
                        </a:lnTo>
                        <a:lnTo>
                          <a:pt x="39" y="19"/>
                        </a:lnTo>
                        <a:lnTo>
                          <a:pt x="38" y="19"/>
                        </a:lnTo>
                        <a:lnTo>
                          <a:pt x="33" y="19"/>
                        </a:lnTo>
                        <a:lnTo>
                          <a:pt x="35" y="16"/>
                        </a:lnTo>
                        <a:lnTo>
                          <a:pt x="35" y="11"/>
                        </a:lnTo>
                        <a:lnTo>
                          <a:pt x="32" y="7"/>
                        </a:lnTo>
                        <a:lnTo>
                          <a:pt x="31" y="5"/>
                        </a:lnTo>
                        <a:lnTo>
                          <a:pt x="26" y="3"/>
                        </a:lnTo>
                        <a:lnTo>
                          <a:pt x="19" y="5"/>
                        </a:lnTo>
                        <a:lnTo>
                          <a:pt x="17" y="7"/>
                        </a:lnTo>
                        <a:lnTo>
                          <a:pt x="15" y="7"/>
                        </a:lnTo>
                        <a:lnTo>
                          <a:pt x="14" y="6"/>
                        </a:lnTo>
                        <a:lnTo>
                          <a:pt x="17" y="3"/>
                        </a:lnTo>
                        <a:lnTo>
                          <a:pt x="16" y="2"/>
                        </a:lnTo>
                        <a:lnTo>
                          <a:pt x="14" y="1"/>
                        </a:lnTo>
                        <a:lnTo>
                          <a:pt x="11" y="0"/>
                        </a:lnTo>
                        <a:lnTo>
                          <a:pt x="11" y="1"/>
                        </a:lnTo>
                        <a:lnTo>
                          <a:pt x="10" y="2"/>
                        </a:lnTo>
                        <a:lnTo>
                          <a:pt x="10" y="3"/>
                        </a:lnTo>
                        <a:lnTo>
                          <a:pt x="10" y="6"/>
                        </a:lnTo>
                        <a:lnTo>
                          <a:pt x="10" y="8"/>
                        </a:lnTo>
                        <a:lnTo>
                          <a:pt x="10" y="10"/>
                        </a:lnTo>
                        <a:lnTo>
                          <a:pt x="9" y="1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63" name="Freeform 657">
                  <a:extLst>
                    <a:ext uri="{FF2B5EF4-FFF2-40B4-BE49-F238E27FC236}">
                      <a16:creationId xmlns:a16="http://schemas.microsoft.com/office/drawing/2014/main" id="{E0073083-8F41-4ECC-9A40-5B69C09D8104}"/>
                    </a:ext>
                  </a:extLst>
                </p:cNvPr>
                <p:cNvSpPr>
                  <a:spLocks/>
                </p:cNvSpPr>
                <p:nvPr/>
              </p:nvSpPr>
              <p:spPr bwMode="gray">
                <a:xfrm>
                  <a:off x="8966140" y="4417863"/>
                  <a:ext cx="931452" cy="614305"/>
                </a:xfrm>
                <a:custGeom>
                  <a:avLst/>
                  <a:gdLst>
                    <a:gd name="T0" fmla="*/ 43 w 288"/>
                    <a:gd name="T1" fmla="*/ 111 h 190"/>
                    <a:gd name="T2" fmla="*/ 12 w 288"/>
                    <a:gd name="T3" fmla="*/ 109 h 190"/>
                    <a:gd name="T4" fmla="*/ 5 w 288"/>
                    <a:gd name="T5" fmla="*/ 81 h 190"/>
                    <a:gd name="T6" fmla="*/ 25 w 288"/>
                    <a:gd name="T7" fmla="*/ 53 h 190"/>
                    <a:gd name="T8" fmla="*/ 25 w 288"/>
                    <a:gd name="T9" fmla="*/ 28 h 190"/>
                    <a:gd name="T10" fmla="*/ 35 w 288"/>
                    <a:gd name="T11" fmla="*/ 15 h 190"/>
                    <a:gd name="T12" fmla="*/ 64 w 288"/>
                    <a:gd name="T13" fmla="*/ 13 h 190"/>
                    <a:gd name="T14" fmla="*/ 80 w 288"/>
                    <a:gd name="T15" fmla="*/ 19 h 190"/>
                    <a:gd name="T16" fmla="*/ 95 w 288"/>
                    <a:gd name="T17" fmla="*/ 22 h 190"/>
                    <a:gd name="T18" fmla="*/ 112 w 288"/>
                    <a:gd name="T19" fmla="*/ 20 h 190"/>
                    <a:gd name="T20" fmla="*/ 130 w 288"/>
                    <a:gd name="T21" fmla="*/ 25 h 190"/>
                    <a:gd name="T22" fmla="*/ 137 w 288"/>
                    <a:gd name="T23" fmla="*/ 15 h 190"/>
                    <a:gd name="T24" fmla="*/ 156 w 288"/>
                    <a:gd name="T25" fmla="*/ 5 h 190"/>
                    <a:gd name="T26" fmla="*/ 171 w 288"/>
                    <a:gd name="T27" fmla="*/ 2 h 190"/>
                    <a:gd name="T28" fmla="*/ 192 w 288"/>
                    <a:gd name="T29" fmla="*/ 7 h 190"/>
                    <a:gd name="T30" fmla="*/ 193 w 288"/>
                    <a:gd name="T31" fmla="*/ 21 h 190"/>
                    <a:gd name="T32" fmla="*/ 209 w 288"/>
                    <a:gd name="T33" fmla="*/ 31 h 190"/>
                    <a:gd name="T34" fmla="*/ 220 w 288"/>
                    <a:gd name="T35" fmla="*/ 48 h 190"/>
                    <a:gd name="T36" fmla="*/ 244 w 288"/>
                    <a:gd name="T37" fmla="*/ 47 h 190"/>
                    <a:gd name="T38" fmla="*/ 259 w 288"/>
                    <a:gd name="T39" fmla="*/ 58 h 190"/>
                    <a:gd name="T40" fmla="*/ 278 w 288"/>
                    <a:gd name="T41" fmla="*/ 65 h 190"/>
                    <a:gd name="T42" fmla="*/ 286 w 288"/>
                    <a:gd name="T43" fmla="*/ 81 h 190"/>
                    <a:gd name="T44" fmla="*/ 280 w 288"/>
                    <a:gd name="T45" fmla="*/ 93 h 190"/>
                    <a:gd name="T46" fmla="*/ 279 w 288"/>
                    <a:gd name="T47" fmla="*/ 113 h 190"/>
                    <a:gd name="T48" fmla="*/ 257 w 288"/>
                    <a:gd name="T49" fmla="*/ 121 h 190"/>
                    <a:gd name="T50" fmla="*/ 237 w 288"/>
                    <a:gd name="T51" fmla="*/ 135 h 190"/>
                    <a:gd name="T52" fmla="*/ 219 w 288"/>
                    <a:gd name="T53" fmla="*/ 140 h 190"/>
                    <a:gd name="T54" fmla="*/ 210 w 288"/>
                    <a:gd name="T55" fmla="*/ 149 h 190"/>
                    <a:gd name="T56" fmla="*/ 206 w 288"/>
                    <a:gd name="T57" fmla="*/ 158 h 190"/>
                    <a:gd name="T58" fmla="*/ 199 w 288"/>
                    <a:gd name="T59" fmla="*/ 154 h 190"/>
                    <a:gd name="T60" fmla="*/ 193 w 288"/>
                    <a:gd name="T61" fmla="*/ 147 h 190"/>
                    <a:gd name="T62" fmla="*/ 192 w 288"/>
                    <a:gd name="T63" fmla="*/ 152 h 190"/>
                    <a:gd name="T64" fmla="*/ 198 w 288"/>
                    <a:gd name="T65" fmla="*/ 156 h 190"/>
                    <a:gd name="T66" fmla="*/ 205 w 288"/>
                    <a:gd name="T67" fmla="*/ 161 h 190"/>
                    <a:gd name="T68" fmla="*/ 218 w 288"/>
                    <a:gd name="T69" fmla="*/ 171 h 190"/>
                    <a:gd name="T70" fmla="*/ 232 w 288"/>
                    <a:gd name="T71" fmla="*/ 169 h 190"/>
                    <a:gd name="T72" fmla="*/ 209 w 288"/>
                    <a:gd name="T73" fmla="*/ 179 h 190"/>
                    <a:gd name="T74" fmla="*/ 197 w 288"/>
                    <a:gd name="T75" fmla="*/ 187 h 190"/>
                    <a:gd name="T76" fmla="*/ 183 w 288"/>
                    <a:gd name="T77" fmla="*/ 184 h 190"/>
                    <a:gd name="T78" fmla="*/ 176 w 288"/>
                    <a:gd name="T79" fmla="*/ 171 h 190"/>
                    <a:gd name="T80" fmla="*/ 178 w 288"/>
                    <a:gd name="T81" fmla="*/ 159 h 190"/>
                    <a:gd name="T82" fmla="*/ 180 w 288"/>
                    <a:gd name="T83" fmla="*/ 152 h 190"/>
                    <a:gd name="T84" fmla="*/ 162 w 288"/>
                    <a:gd name="T85" fmla="*/ 150 h 190"/>
                    <a:gd name="T86" fmla="*/ 153 w 288"/>
                    <a:gd name="T87" fmla="*/ 143 h 190"/>
                    <a:gd name="T88" fmla="*/ 158 w 288"/>
                    <a:gd name="T89" fmla="*/ 136 h 190"/>
                    <a:gd name="T90" fmla="*/ 143 w 288"/>
                    <a:gd name="T91" fmla="*/ 141 h 190"/>
                    <a:gd name="T92" fmla="*/ 130 w 288"/>
                    <a:gd name="T93" fmla="*/ 147 h 190"/>
                    <a:gd name="T94" fmla="*/ 126 w 288"/>
                    <a:gd name="T95" fmla="*/ 158 h 190"/>
                    <a:gd name="T96" fmla="*/ 121 w 288"/>
                    <a:gd name="T97" fmla="*/ 163 h 190"/>
                    <a:gd name="T98" fmla="*/ 107 w 288"/>
                    <a:gd name="T99" fmla="*/ 171 h 190"/>
                    <a:gd name="T100" fmla="*/ 102 w 288"/>
                    <a:gd name="T101" fmla="*/ 162 h 190"/>
                    <a:gd name="T102" fmla="*/ 111 w 288"/>
                    <a:gd name="T103" fmla="*/ 144 h 190"/>
                    <a:gd name="T104" fmla="*/ 125 w 288"/>
                    <a:gd name="T105" fmla="*/ 140 h 190"/>
                    <a:gd name="T106" fmla="*/ 118 w 288"/>
                    <a:gd name="T107" fmla="*/ 122 h 190"/>
                    <a:gd name="T108" fmla="*/ 110 w 288"/>
                    <a:gd name="T109" fmla="*/ 107 h 190"/>
                    <a:gd name="T110" fmla="*/ 85 w 288"/>
                    <a:gd name="T111" fmla="*/ 9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190">
                      <a:moveTo>
                        <a:pt x="72" y="102"/>
                      </a:moveTo>
                      <a:lnTo>
                        <a:pt x="70" y="102"/>
                      </a:lnTo>
                      <a:lnTo>
                        <a:pt x="60" y="108"/>
                      </a:lnTo>
                      <a:lnTo>
                        <a:pt x="55" y="108"/>
                      </a:lnTo>
                      <a:lnTo>
                        <a:pt x="51" y="109"/>
                      </a:lnTo>
                      <a:lnTo>
                        <a:pt x="46" y="113"/>
                      </a:lnTo>
                      <a:lnTo>
                        <a:pt x="43" y="111"/>
                      </a:lnTo>
                      <a:lnTo>
                        <a:pt x="40" y="108"/>
                      </a:lnTo>
                      <a:lnTo>
                        <a:pt x="35" y="109"/>
                      </a:lnTo>
                      <a:lnTo>
                        <a:pt x="31" y="110"/>
                      </a:lnTo>
                      <a:lnTo>
                        <a:pt x="24" y="109"/>
                      </a:lnTo>
                      <a:lnTo>
                        <a:pt x="19" y="108"/>
                      </a:lnTo>
                      <a:lnTo>
                        <a:pt x="14" y="108"/>
                      </a:lnTo>
                      <a:lnTo>
                        <a:pt x="12" y="109"/>
                      </a:lnTo>
                      <a:lnTo>
                        <a:pt x="11" y="106"/>
                      </a:lnTo>
                      <a:lnTo>
                        <a:pt x="8" y="104"/>
                      </a:lnTo>
                      <a:lnTo>
                        <a:pt x="5" y="101"/>
                      </a:lnTo>
                      <a:lnTo>
                        <a:pt x="0" y="98"/>
                      </a:lnTo>
                      <a:lnTo>
                        <a:pt x="2" y="92"/>
                      </a:lnTo>
                      <a:lnTo>
                        <a:pt x="5" y="83"/>
                      </a:lnTo>
                      <a:lnTo>
                        <a:pt x="5" y="81"/>
                      </a:lnTo>
                      <a:lnTo>
                        <a:pt x="7" y="82"/>
                      </a:lnTo>
                      <a:lnTo>
                        <a:pt x="10" y="81"/>
                      </a:lnTo>
                      <a:lnTo>
                        <a:pt x="9" y="78"/>
                      </a:lnTo>
                      <a:lnTo>
                        <a:pt x="10" y="74"/>
                      </a:lnTo>
                      <a:lnTo>
                        <a:pt x="15" y="63"/>
                      </a:lnTo>
                      <a:lnTo>
                        <a:pt x="20" y="57"/>
                      </a:lnTo>
                      <a:lnTo>
                        <a:pt x="25" y="53"/>
                      </a:lnTo>
                      <a:lnTo>
                        <a:pt x="30" y="49"/>
                      </a:lnTo>
                      <a:lnTo>
                        <a:pt x="31" y="45"/>
                      </a:lnTo>
                      <a:lnTo>
                        <a:pt x="30" y="41"/>
                      </a:lnTo>
                      <a:lnTo>
                        <a:pt x="30" y="37"/>
                      </a:lnTo>
                      <a:lnTo>
                        <a:pt x="28" y="34"/>
                      </a:lnTo>
                      <a:lnTo>
                        <a:pt x="27" y="33"/>
                      </a:lnTo>
                      <a:lnTo>
                        <a:pt x="25" y="28"/>
                      </a:lnTo>
                      <a:lnTo>
                        <a:pt x="24" y="24"/>
                      </a:lnTo>
                      <a:lnTo>
                        <a:pt x="22" y="20"/>
                      </a:lnTo>
                      <a:lnTo>
                        <a:pt x="24" y="19"/>
                      </a:lnTo>
                      <a:lnTo>
                        <a:pt x="27" y="18"/>
                      </a:lnTo>
                      <a:lnTo>
                        <a:pt x="29" y="19"/>
                      </a:lnTo>
                      <a:lnTo>
                        <a:pt x="34" y="16"/>
                      </a:lnTo>
                      <a:lnTo>
                        <a:pt x="35" y="15"/>
                      </a:lnTo>
                      <a:lnTo>
                        <a:pt x="36" y="12"/>
                      </a:lnTo>
                      <a:lnTo>
                        <a:pt x="38" y="12"/>
                      </a:lnTo>
                      <a:lnTo>
                        <a:pt x="50" y="10"/>
                      </a:lnTo>
                      <a:lnTo>
                        <a:pt x="52" y="11"/>
                      </a:lnTo>
                      <a:lnTo>
                        <a:pt x="57" y="11"/>
                      </a:lnTo>
                      <a:lnTo>
                        <a:pt x="60" y="10"/>
                      </a:lnTo>
                      <a:lnTo>
                        <a:pt x="64" y="13"/>
                      </a:lnTo>
                      <a:lnTo>
                        <a:pt x="68" y="14"/>
                      </a:lnTo>
                      <a:lnTo>
                        <a:pt x="71" y="15"/>
                      </a:lnTo>
                      <a:lnTo>
                        <a:pt x="73" y="14"/>
                      </a:lnTo>
                      <a:lnTo>
                        <a:pt x="75" y="15"/>
                      </a:lnTo>
                      <a:lnTo>
                        <a:pt x="78" y="16"/>
                      </a:lnTo>
                      <a:lnTo>
                        <a:pt x="80" y="17"/>
                      </a:lnTo>
                      <a:lnTo>
                        <a:pt x="80" y="19"/>
                      </a:lnTo>
                      <a:lnTo>
                        <a:pt x="82" y="21"/>
                      </a:lnTo>
                      <a:lnTo>
                        <a:pt x="87" y="21"/>
                      </a:lnTo>
                      <a:lnTo>
                        <a:pt x="87" y="23"/>
                      </a:lnTo>
                      <a:lnTo>
                        <a:pt x="89" y="24"/>
                      </a:lnTo>
                      <a:lnTo>
                        <a:pt x="91" y="23"/>
                      </a:lnTo>
                      <a:lnTo>
                        <a:pt x="93" y="22"/>
                      </a:lnTo>
                      <a:lnTo>
                        <a:pt x="95" y="22"/>
                      </a:lnTo>
                      <a:lnTo>
                        <a:pt x="97" y="20"/>
                      </a:lnTo>
                      <a:lnTo>
                        <a:pt x="99" y="22"/>
                      </a:lnTo>
                      <a:lnTo>
                        <a:pt x="101" y="23"/>
                      </a:lnTo>
                      <a:lnTo>
                        <a:pt x="104" y="22"/>
                      </a:lnTo>
                      <a:lnTo>
                        <a:pt x="105" y="24"/>
                      </a:lnTo>
                      <a:lnTo>
                        <a:pt x="107" y="25"/>
                      </a:lnTo>
                      <a:lnTo>
                        <a:pt x="112" y="20"/>
                      </a:lnTo>
                      <a:lnTo>
                        <a:pt x="116" y="23"/>
                      </a:lnTo>
                      <a:lnTo>
                        <a:pt x="116" y="25"/>
                      </a:lnTo>
                      <a:lnTo>
                        <a:pt x="119" y="27"/>
                      </a:lnTo>
                      <a:lnTo>
                        <a:pt x="120" y="25"/>
                      </a:lnTo>
                      <a:lnTo>
                        <a:pt x="123" y="25"/>
                      </a:lnTo>
                      <a:lnTo>
                        <a:pt x="128" y="24"/>
                      </a:lnTo>
                      <a:lnTo>
                        <a:pt x="130" y="25"/>
                      </a:lnTo>
                      <a:lnTo>
                        <a:pt x="132" y="25"/>
                      </a:lnTo>
                      <a:lnTo>
                        <a:pt x="134" y="28"/>
                      </a:lnTo>
                      <a:lnTo>
                        <a:pt x="136" y="27"/>
                      </a:lnTo>
                      <a:lnTo>
                        <a:pt x="137" y="25"/>
                      </a:lnTo>
                      <a:lnTo>
                        <a:pt x="137" y="20"/>
                      </a:lnTo>
                      <a:lnTo>
                        <a:pt x="137" y="18"/>
                      </a:lnTo>
                      <a:lnTo>
                        <a:pt x="137" y="15"/>
                      </a:lnTo>
                      <a:lnTo>
                        <a:pt x="138" y="13"/>
                      </a:lnTo>
                      <a:lnTo>
                        <a:pt x="143" y="7"/>
                      </a:lnTo>
                      <a:lnTo>
                        <a:pt x="146" y="6"/>
                      </a:lnTo>
                      <a:lnTo>
                        <a:pt x="148" y="6"/>
                      </a:lnTo>
                      <a:lnTo>
                        <a:pt x="150" y="5"/>
                      </a:lnTo>
                      <a:lnTo>
                        <a:pt x="156" y="5"/>
                      </a:lnTo>
                      <a:lnTo>
                        <a:pt x="156" y="5"/>
                      </a:lnTo>
                      <a:lnTo>
                        <a:pt x="158" y="7"/>
                      </a:lnTo>
                      <a:lnTo>
                        <a:pt x="160" y="7"/>
                      </a:lnTo>
                      <a:lnTo>
                        <a:pt x="162" y="6"/>
                      </a:lnTo>
                      <a:lnTo>
                        <a:pt x="163" y="5"/>
                      </a:lnTo>
                      <a:lnTo>
                        <a:pt x="164" y="2"/>
                      </a:lnTo>
                      <a:lnTo>
                        <a:pt x="166" y="1"/>
                      </a:lnTo>
                      <a:lnTo>
                        <a:pt x="171" y="2"/>
                      </a:lnTo>
                      <a:lnTo>
                        <a:pt x="173" y="2"/>
                      </a:lnTo>
                      <a:lnTo>
                        <a:pt x="178" y="0"/>
                      </a:lnTo>
                      <a:lnTo>
                        <a:pt x="182" y="1"/>
                      </a:lnTo>
                      <a:lnTo>
                        <a:pt x="187" y="0"/>
                      </a:lnTo>
                      <a:lnTo>
                        <a:pt x="191" y="3"/>
                      </a:lnTo>
                      <a:lnTo>
                        <a:pt x="192" y="5"/>
                      </a:lnTo>
                      <a:lnTo>
                        <a:pt x="192" y="7"/>
                      </a:lnTo>
                      <a:lnTo>
                        <a:pt x="196" y="11"/>
                      </a:lnTo>
                      <a:lnTo>
                        <a:pt x="197" y="12"/>
                      </a:lnTo>
                      <a:lnTo>
                        <a:pt x="197" y="15"/>
                      </a:lnTo>
                      <a:lnTo>
                        <a:pt x="194" y="16"/>
                      </a:lnTo>
                      <a:lnTo>
                        <a:pt x="192" y="16"/>
                      </a:lnTo>
                      <a:lnTo>
                        <a:pt x="193" y="19"/>
                      </a:lnTo>
                      <a:lnTo>
                        <a:pt x="193" y="21"/>
                      </a:lnTo>
                      <a:lnTo>
                        <a:pt x="194" y="25"/>
                      </a:lnTo>
                      <a:lnTo>
                        <a:pt x="197" y="27"/>
                      </a:lnTo>
                      <a:lnTo>
                        <a:pt x="199" y="28"/>
                      </a:lnTo>
                      <a:lnTo>
                        <a:pt x="203" y="29"/>
                      </a:lnTo>
                      <a:lnTo>
                        <a:pt x="206" y="28"/>
                      </a:lnTo>
                      <a:lnTo>
                        <a:pt x="208" y="28"/>
                      </a:lnTo>
                      <a:lnTo>
                        <a:pt x="209" y="31"/>
                      </a:lnTo>
                      <a:lnTo>
                        <a:pt x="212" y="34"/>
                      </a:lnTo>
                      <a:lnTo>
                        <a:pt x="214" y="42"/>
                      </a:lnTo>
                      <a:lnTo>
                        <a:pt x="213" y="44"/>
                      </a:lnTo>
                      <a:lnTo>
                        <a:pt x="214" y="46"/>
                      </a:lnTo>
                      <a:lnTo>
                        <a:pt x="216" y="48"/>
                      </a:lnTo>
                      <a:lnTo>
                        <a:pt x="218" y="49"/>
                      </a:lnTo>
                      <a:lnTo>
                        <a:pt x="220" y="48"/>
                      </a:lnTo>
                      <a:lnTo>
                        <a:pt x="222" y="48"/>
                      </a:lnTo>
                      <a:lnTo>
                        <a:pt x="225" y="48"/>
                      </a:lnTo>
                      <a:lnTo>
                        <a:pt x="228" y="51"/>
                      </a:lnTo>
                      <a:lnTo>
                        <a:pt x="230" y="50"/>
                      </a:lnTo>
                      <a:lnTo>
                        <a:pt x="232" y="51"/>
                      </a:lnTo>
                      <a:lnTo>
                        <a:pt x="240" y="49"/>
                      </a:lnTo>
                      <a:lnTo>
                        <a:pt x="244" y="47"/>
                      </a:lnTo>
                      <a:lnTo>
                        <a:pt x="246" y="48"/>
                      </a:lnTo>
                      <a:lnTo>
                        <a:pt x="248" y="50"/>
                      </a:lnTo>
                      <a:lnTo>
                        <a:pt x="250" y="56"/>
                      </a:lnTo>
                      <a:lnTo>
                        <a:pt x="254" y="60"/>
                      </a:lnTo>
                      <a:lnTo>
                        <a:pt x="256" y="59"/>
                      </a:lnTo>
                      <a:lnTo>
                        <a:pt x="257" y="57"/>
                      </a:lnTo>
                      <a:lnTo>
                        <a:pt x="259" y="58"/>
                      </a:lnTo>
                      <a:lnTo>
                        <a:pt x="261" y="59"/>
                      </a:lnTo>
                      <a:lnTo>
                        <a:pt x="263" y="60"/>
                      </a:lnTo>
                      <a:lnTo>
                        <a:pt x="265" y="61"/>
                      </a:lnTo>
                      <a:lnTo>
                        <a:pt x="267" y="62"/>
                      </a:lnTo>
                      <a:lnTo>
                        <a:pt x="272" y="62"/>
                      </a:lnTo>
                      <a:lnTo>
                        <a:pt x="275" y="65"/>
                      </a:lnTo>
                      <a:lnTo>
                        <a:pt x="278" y="65"/>
                      </a:lnTo>
                      <a:lnTo>
                        <a:pt x="281" y="68"/>
                      </a:lnTo>
                      <a:lnTo>
                        <a:pt x="284" y="68"/>
                      </a:lnTo>
                      <a:lnTo>
                        <a:pt x="286" y="68"/>
                      </a:lnTo>
                      <a:lnTo>
                        <a:pt x="288" y="70"/>
                      </a:lnTo>
                      <a:lnTo>
                        <a:pt x="286" y="71"/>
                      </a:lnTo>
                      <a:lnTo>
                        <a:pt x="288" y="78"/>
                      </a:lnTo>
                      <a:lnTo>
                        <a:pt x="286" y="81"/>
                      </a:lnTo>
                      <a:lnTo>
                        <a:pt x="281" y="83"/>
                      </a:lnTo>
                      <a:lnTo>
                        <a:pt x="283" y="84"/>
                      </a:lnTo>
                      <a:lnTo>
                        <a:pt x="285" y="85"/>
                      </a:lnTo>
                      <a:lnTo>
                        <a:pt x="287" y="87"/>
                      </a:lnTo>
                      <a:lnTo>
                        <a:pt x="281" y="88"/>
                      </a:lnTo>
                      <a:lnTo>
                        <a:pt x="281" y="91"/>
                      </a:lnTo>
                      <a:lnTo>
                        <a:pt x="280" y="93"/>
                      </a:lnTo>
                      <a:lnTo>
                        <a:pt x="282" y="94"/>
                      </a:lnTo>
                      <a:lnTo>
                        <a:pt x="283" y="97"/>
                      </a:lnTo>
                      <a:lnTo>
                        <a:pt x="282" y="99"/>
                      </a:lnTo>
                      <a:lnTo>
                        <a:pt x="284" y="100"/>
                      </a:lnTo>
                      <a:lnTo>
                        <a:pt x="283" y="105"/>
                      </a:lnTo>
                      <a:lnTo>
                        <a:pt x="281" y="111"/>
                      </a:lnTo>
                      <a:lnTo>
                        <a:pt x="279" y="113"/>
                      </a:lnTo>
                      <a:lnTo>
                        <a:pt x="275" y="111"/>
                      </a:lnTo>
                      <a:lnTo>
                        <a:pt x="272" y="112"/>
                      </a:lnTo>
                      <a:lnTo>
                        <a:pt x="268" y="110"/>
                      </a:lnTo>
                      <a:lnTo>
                        <a:pt x="266" y="111"/>
                      </a:lnTo>
                      <a:lnTo>
                        <a:pt x="264" y="115"/>
                      </a:lnTo>
                      <a:lnTo>
                        <a:pt x="259" y="117"/>
                      </a:lnTo>
                      <a:lnTo>
                        <a:pt x="257" y="121"/>
                      </a:lnTo>
                      <a:lnTo>
                        <a:pt x="258" y="123"/>
                      </a:lnTo>
                      <a:lnTo>
                        <a:pt x="258" y="128"/>
                      </a:lnTo>
                      <a:lnTo>
                        <a:pt x="251" y="128"/>
                      </a:lnTo>
                      <a:lnTo>
                        <a:pt x="247" y="130"/>
                      </a:lnTo>
                      <a:lnTo>
                        <a:pt x="244" y="132"/>
                      </a:lnTo>
                      <a:lnTo>
                        <a:pt x="242" y="132"/>
                      </a:lnTo>
                      <a:lnTo>
                        <a:pt x="237" y="135"/>
                      </a:lnTo>
                      <a:lnTo>
                        <a:pt x="236" y="138"/>
                      </a:lnTo>
                      <a:lnTo>
                        <a:pt x="232" y="136"/>
                      </a:lnTo>
                      <a:lnTo>
                        <a:pt x="226" y="139"/>
                      </a:lnTo>
                      <a:lnTo>
                        <a:pt x="225" y="140"/>
                      </a:lnTo>
                      <a:lnTo>
                        <a:pt x="225" y="139"/>
                      </a:lnTo>
                      <a:lnTo>
                        <a:pt x="222" y="140"/>
                      </a:lnTo>
                      <a:lnTo>
                        <a:pt x="219" y="140"/>
                      </a:lnTo>
                      <a:lnTo>
                        <a:pt x="215" y="144"/>
                      </a:lnTo>
                      <a:lnTo>
                        <a:pt x="214" y="145"/>
                      </a:lnTo>
                      <a:lnTo>
                        <a:pt x="212" y="148"/>
                      </a:lnTo>
                      <a:lnTo>
                        <a:pt x="210" y="151"/>
                      </a:lnTo>
                      <a:lnTo>
                        <a:pt x="208" y="152"/>
                      </a:lnTo>
                      <a:lnTo>
                        <a:pt x="209" y="150"/>
                      </a:lnTo>
                      <a:lnTo>
                        <a:pt x="210" y="149"/>
                      </a:lnTo>
                      <a:lnTo>
                        <a:pt x="211" y="148"/>
                      </a:lnTo>
                      <a:lnTo>
                        <a:pt x="210" y="144"/>
                      </a:lnTo>
                      <a:lnTo>
                        <a:pt x="209" y="144"/>
                      </a:lnTo>
                      <a:lnTo>
                        <a:pt x="207" y="148"/>
                      </a:lnTo>
                      <a:lnTo>
                        <a:pt x="205" y="151"/>
                      </a:lnTo>
                      <a:lnTo>
                        <a:pt x="206" y="155"/>
                      </a:lnTo>
                      <a:lnTo>
                        <a:pt x="206" y="158"/>
                      </a:lnTo>
                      <a:lnTo>
                        <a:pt x="204" y="158"/>
                      </a:lnTo>
                      <a:lnTo>
                        <a:pt x="204" y="157"/>
                      </a:lnTo>
                      <a:lnTo>
                        <a:pt x="202" y="153"/>
                      </a:lnTo>
                      <a:lnTo>
                        <a:pt x="203" y="152"/>
                      </a:lnTo>
                      <a:lnTo>
                        <a:pt x="202" y="151"/>
                      </a:lnTo>
                      <a:lnTo>
                        <a:pt x="200" y="152"/>
                      </a:lnTo>
                      <a:lnTo>
                        <a:pt x="199" y="154"/>
                      </a:lnTo>
                      <a:lnTo>
                        <a:pt x="198" y="154"/>
                      </a:lnTo>
                      <a:lnTo>
                        <a:pt x="199" y="152"/>
                      </a:lnTo>
                      <a:lnTo>
                        <a:pt x="198" y="151"/>
                      </a:lnTo>
                      <a:lnTo>
                        <a:pt x="194" y="151"/>
                      </a:lnTo>
                      <a:lnTo>
                        <a:pt x="194" y="150"/>
                      </a:lnTo>
                      <a:lnTo>
                        <a:pt x="194" y="148"/>
                      </a:lnTo>
                      <a:lnTo>
                        <a:pt x="193" y="147"/>
                      </a:lnTo>
                      <a:lnTo>
                        <a:pt x="193" y="150"/>
                      </a:lnTo>
                      <a:lnTo>
                        <a:pt x="192" y="151"/>
                      </a:lnTo>
                      <a:lnTo>
                        <a:pt x="186" y="149"/>
                      </a:lnTo>
                      <a:lnTo>
                        <a:pt x="188" y="150"/>
                      </a:lnTo>
                      <a:lnTo>
                        <a:pt x="189" y="152"/>
                      </a:lnTo>
                      <a:lnTo>
                        <a:pt x="190" y="152"/>
                      </a:lnTo>
                      <a:lnTo>
                        <a:pt x="192" y="152"/>
                      </a:lnTo>
                      <a:lnTo>
                        <a:pt x="192" y="154"/>
                      </a:lnTo>
                      <a:lnTo>
                        <a:pt x="192" y="156"/>
                      </a:lnTo>
                      <a:lnTo>
                        <a:pt x="193" y="157"/>
                      </a:lnTo>
                      <a:lnTo>
                        <a:pt x="194" y="156"/>
                      </a:lnTo>
                      <a:lnTo>
                        <a:pt x="194" y="154"/>
                      </a:lnTo>
                      <a:lnTo>
                        <a:pt x="197" y="154"/>
                      </a:lnTo>
                      <a:lnTo>
                        <a:pt x="198" y="156"/>
                      </a:lnTo>
                      <a:lnTo>
                        <a:pt x="200" y="156"/>
                      </a:lnTo>
                      <a:lnTo>
                        <a:pt x="199" y="159"/>
                      </a:lnTo>
                      <a:lnTo>
                        <a:pt x="199" y="160"/>
                      </a:lnTo>
                      <a:lnTo>
                        <a:pt x="201" y="159"/>
                      </a:lnTo>
                      <a:lnTo>
                        <a:pt x="202" y="160"/>
                      </a:lnTo>
                      <a:lnTo>
                        <a:pt x="201" y="162"/>
                      </a:lnTo>
                      <a:lnTo>
                        <a:pt x="205" y="161"/>
                      </a:lnTo>
                      <a:lnTo>
                        <a:pt x="207" y="164"/>
                      </a:lnTo>
                      <a:lnTo>
                        <a:pt x="207" y="167"/>
                      </a:lnTo>
                      <a:lnTo>
                        <a:pt x="208" y="170"/>
                      </a:lnTo>
                      <a:lnTo>
                        <a:pt x="209" y="169"/>
                      </a:lnTo>
                      <a:lnTo>
                        <a:pt x="214" y="170"/>
                      </a:lnTo>
                      <a:lnTo>
                        <a:pt x="214" y="169"/>
                      </a:lnTo>
                      <a:lnTo>
                        <a:pt x="218" y="171"/>
                      </a:lnTo>
                      <a:lnTo>
                        <a:pt x="221" y="167"/>
                      </a:lnTo>
                      <a:lnTo>
                        <a:pt x="222" y="167"/>
                      </a:lnTo>
                      <a:lnTo>
                        <a:pt x="223" y="169"/>
                      </a:lnTo>
                      <a:lnTo>
                        <a:pt x="225" y="167"/>
                      </a:lnTo>
                      <a:lnTo>
                        <a:pt x="229" y="166"/>
                      </a:lnTo>
                      <a:lnTo>
                        <a:pt x="232" y="166"/>
                      </a:lnTo>
                      <a:lnTo>
                        <a:pt x="232" y="169"/>
                      </a:lnTo>
                      <a:lnTo>
                        <a:pt x="231" y="170"/>
                      </a:lnTo>
                      <a:lnTo>
                        <a:pt x="230" y="173"/>
                      </a:lnTo>
                      <a:lnTo>
                        <a:pt x="230" y="175"/>
                      </a:lnTo>
                      <a:lnTo>
                        <a:pt x="225" y="175"/>
                      </a:lnTo>
                      <a:lnTo>
                        <a:pt x="224" y="176"/>
                      </a:lnTo>
                      <a:lnTo>
                        <a:pt x="215" y="174"/>
                      </a:lnTo>
                      <a:lnTo>
                        <a:pt x="209" y="179"/>
                      </a:lnTo>
                      <a:lnTo>
                        <a:pt x="207" y="182"/>
                      </a:lnTo>
                      <a:lnTo>
                        <a:pt x="203" y="181"/>
                      </a:lnTo>
                      <a:lnTo>
                        <a:pt x="199" y="182"/>
                      </a:lnTo>
                      <a:lnTo>
                        <a:pt x="201" y="183"/>
                      </a:lnTo>
                      <a:lnTo>
                        <a:pt x="199" y="183"/>
                      </a:lnTo>
                      <a:lnTo>
                        <a:pt x="197" y="186"/>
                      </a:lnTo>
                      <a:lnTo>
                        <a:pt x="197" y="187"/>
                      </a:lnTo>
                      <a:lnTo>
                        <a:pt x="196" y="188"/>
                      </a:lnTo>
                      <a:lnTo>
                        <a:pt x="194" y="188"/>
                      </a:lnTo>
                      <a:lnTo>
                        <a:pt x="191" y="190"/>
                      </a:lnTo>
                      <a:lnTo>
                        <a:pt x="186" y="189"/>
                      </a:lnTo>
                      <a:lnTo>
                        <a:pt x="185" y="189"/>
                      </a:lnTo>
                      <a:lnTo>
                        <a:pt x="182" y="187"/>
                      </a:lnTo>
                      <a:lnTo>
                        <a:pt x="183" y="184"/>
                      </a:lnTo>
                      <a:lnTo>
                        <a:pt x="183" y="182"/>
                      </a:lnTo>
                      <a:lnTo>
                        <a:pt x="184" y="179"/>
                      </a:lnTo>
                      <a:lnTo>
                        <a:pt x="184" y="176"/>
                      </a:lnTo>
                      <a:lnTo>
                        <a:pt x="182" y="173"/>
                      </a:lnTo>
                      <a:lnTo>
                        <a:pt x="180" y="173"/>
                      </a:lnTo>
                      <a:lnTo>
                        <a:pt x="178" y="173"/>
                      </a:lnTo>
                      <a:lnTo>
                        <a:pt x="176" y="171"/>
                      </a:lnTo>
                      <a:lnTo>
                        <a:pt x="173" y="169"/>
                      </a:lnTo>
                      <a:lnTo>
                        <a:pt x="168" y="169"/>
                      </a:lnTo>
                      <a:lnTo>
                        <a:pt x="168" y="168"/>
                      </a:lnTo>
                      <a:lnTo>
                        <a:pt x="169" y="166"/>
                      </a:lnTo>
                      <a:lnTo>
                        <a:pt x="172" y="165"/>
                      </a:lnTo>
                      <a:lnTo>
                        <a:pt x="175" y="161"/>
                      </a:lnTo>
                      <a:lnTo>
                        <a:pt x="178" y="159"/>
                      </a:lnTo>
                      <a:lnTo>
                        <a:pt x="186" y="157"/>
                      </a:lnTo>
                      <a:lnTo>
                        <a:pt x="187" y="156"/>
                      </a:lnTo>
                      <a:lnTo>
                        <a:pt x="186" y="155"/>
                      </a:lnTo>
                      <a:lnTo>
                        <a:pt x="186" y="153"/>
                      </a:lnTo>
                      <a:lnTo>
                        <a:pt x="184" y="151"/>
                      </a:lnTo>
                      <a:lnTo>
                        <a:pt x="182" y="153"/>
                      </a:lnTo>
                      <a:lnTo>
                        <a:pt x="180" y="152"/>
                      </a:lnTo>
                      <a:lnTo>
                        <a:pt x="179" y="150"/>
                      </a:lnTo>
                      <a:lnTo>
                        <a:pt x="177" y="151"/>
                      </a:lnTo>
                      <a:lnTo>
                        <a:pt x="176" y="152"/>
                      </a:lnTo>
                      <a:lnTo>
                        <a:pt x="175" y="152"/>
                      </a:lnTo>
                      <a:lnTo>
                        <a:pt x="168" y="153"/>
                      </a:lnTo>
                      <a:lnTo>
                        <a:pt x="163" y="152"/>
                      </a:lnTo>
                      <a:lnTo>
                        <a:pt x="162" y="150"/>
                      </a:lnTo>
                      <a:lnTo>
                        <a:pt x="160" y="149"/>
                      </a:lnTo>
                      <a:lnTo>
                        <a:pt x="156" y="149"/>
                      </a:lnTo>
                      <a:lnTo>
                        <a:pt x="156" y="148"/>
                      </a:lnTo>
                      <a:lnTo>
                        <a:pt x="160" y="145"/>
                      </a:lnTo>
                      <a:lnTo>
                        <a:pt x="159" y="145"/>
                      </a:lnTo>
                      <a:lnTo>
                        <a:pt x="155" y="144"/>
                      </a:lnTo>
                      <a:lnTo>
                        <a:pt x="153" y="143"/>
                      </a:lnTo>
                      <a:lnTo>
                        <a:pt x="155" y="143"/>
                      </a:lnTo>
                      <a:lnTo>
                        <a:pt x="163" y="143"/>
                      </a:lnTo>
                      <a:lnTo>
                        <a:pt x="163" y="143"/>
                      </a:lnTo>
                      <a:lnTo>
                        <a:pt x="163" y="142"/>
                      </a:lnTo>
                      <a:lnTo>
                        <a:pt x="161" y="141"/>
                      </a:lnTo>
                      <a:lnTo>
                        <a:pt x="159" y="139"/>
                      </a:lnTo>
                      <a:lnTo>
                        <a:pt x="158" y="136"/>
                      </a:lnTo>
                      <a:lnTo>
                        <a:pt x="157" y="138"/>
                      </a:lnTo>
                      <a:lnTo>
                        <a:pt x="155" y="139"/>
                      </a:lnTo>
                      <a:lnTo>
                        <a:pt x="152" y="140"/>
                      </a:lnTo>
                      <a:lnTo>
                        <a:pt x="153" y="137"/>
                      </a:lnTo>
                      <a:lnTo>
                        <a:pt x="151" y="139"/>
                      </a:lnTo>
                      <a:lnTo>
                        <a:pt x="147" y="140"/>
                      </a:lnTo>
                      <a:lnTo>
                        <a:pt x="143" y="141"/>
                      </a:lnTo>
                      <a:lnTo>
                        <a:pt x="141" y="143"/>
                      </a:lnTo>
                      <a:lnTo>
                        <a:pt x="139" y="143"/>
                      </a:lnTo>
                      <a:lnTo>
                        <a:pt x="138" y="145"/>
                      </a:lnTo>
                      <a:lnTo>
                        <a:pt x="135" y="150"/>
                      </a:lnTo>
                      <a:lnTo>
                        <a:pt x="134" y="150"/>
                      </a:lnTo>
                      <a:lnTo>
                        <a:pt x="133" y="148"/>
                      </a:lnTo>
                      <a:lnTo>
                        <a:pt x="130" y="147"/>
                      </a:lnTo>
                      <a:lnTo>
                        <a:pt x="129" y="146"/>
                      </a:lnTo>
                      <a:lnTo>
                        <a:pt x="130" y="148"/>
                      </a:lnTo>
                      <a:lnTo>
                        <a:pt x="133" y="150"/>
                      </a:lnTo>
                      <a:lnTo>
                        <a:pt x="133" y="153"/>
                      </a:lnTo>
                      <a:lnTo>
                        <a:pt x="132" y="156"/>
                      </a:lnTo>
                      <a:lnTo>
                        <a:pt x="130" y="158"/>
                      </a:lnTo>
                      <a:lnTo>
                        <a:pt x="126" y="158"/>
                      </a:lnTo>
                      <a:lnTo>
                        <a:pt x="125" y="160"/>
                      </a:lnTo>
                      <a:lnTo>
                        <a:pt x="124" y="161"/>
                      </a:lnTo>
                      <a:lnTo>
                        <a:pt x="124" y="162"/>
                      </a:lnTo>
                      <a:lnTo>
                        <a:pt x="122" y="162"/>
                      </a:lnTo>
                      <a:lnTo>
                        <a:pt x="122" y="159"/>
                      </a:lnTo>
                      <a:lnTo>
                        <a:pt x="121" y="158"/>
                      </a:lnTo>
                      <a:lnTo>
                        <a:pt x="121" y="163"/>
                      </a:lnTo>
                      <a:lnTo>
                        <a:pt x="122" y="168"/>
                      </a:lnTo>
                      <a:lnTo>
                        <a:pt x="121" y="168"/>
                      </a:lnTo>
                      <a:lnTo>
                        <a:pt x="119" y="167"/>
                      </a:lnTo>
                      <a:lnTo>
                        <a:pt x="117" y="167"/>
                      </a:lnTo>
                      <a:lnTo>
                        <a:pt x="114" y="168"/>
                      </a:lnTo>
                      <a:lnTo>
                        <a:pt x="110" y="169"/>
                      </a:lnTo>
                      <a:lnTo>
                        <a:pt x="107" y="171"/>
                      </a:lnTo>
                      <a:lnTo>
                        <a:pt x="104" y="171"/>
                      </a:lnTo>
                      <a:lnTo>
                        <a:pt x="100" y="166"/>
                      </a:lnTo>
                      <a:lnTo>
                        <a:pt x="98" y="167"/>
                      </a:lnTo>
                      <a:lnTo>
                        <a:pt x="98" y="166"/>
                      </a:lnTo>
                      <a:lnTo>
                        <a:pt x="100" y="166"/>
                      </a:lnTo>
                      <a:lnTo>
                        <a:pt x="102" y="164"/>
                      </a:lnTo>
                      <a:lnTo>
                        <a:pt x="102" y="162"/>
                      </a:lnTo>
                      <a:lnTo>
                        <a:pt x="103" y="160"/>
                      </a:lnTo>
                      <a:lnTo>
                        <a:pt x="105" y="158"/>
                      </a:lnTo>
                      <a:lnTo>
                        <a:pt x="106" y="156"/>
                      </a:lnTo>
                      <a:lnTo>
                        <a:pt x="107" y="154"/>
                      </a:lnTo>
                      <a:lnTo>
                        <a:pt x="110" y="153"/>
                      </a:lnTo>
                      <a:lnTo>
                        <a:pt x="110" y="146"/>
                      </a:lnTo>
                      <a:lnTo>
                        <a:pt x="111" y="144"/>
                      </a:lnTo>
                      <a:lnTo>
                        <a:pt x="113" y="143"/>
                      </a:lnTo>
                      <a:lnTo>
                        <a:pt x="115" y="145"/>
                      </a:lnTo>
                      <a:lnTo>
                        <a:pt x="116" y="144"/>
                      </a:lnTo>
                      <a:lnTo>
                        <a:pt x="123" y="145"/>
                      </a:lnTo>
                      <a:lnTo>
                        <a:pt x="125" y="144"/>
                      </a:lnTo>
                      <a:lnTo>
                        <a:pt x="126" y="142"/>
                      </a:lnTo>
                      <a:lnTo>
                        <a:pt x="125" y="140"/>
                      </a:lnTo>
                      <a:lnTo>
                        <a:pt x="126" y="137"/>
                      </a:lnTo>
                      <a:lnTo>
                        <a:pt x="125" y="135"/>
                      </a:lnTo>
                      <a:lnTo>
                        <a:pt x="124" y="133"/>
                      </a:lnTo>
                      <a:lnTo>
                        <a:pt x="120" y="131"/>
                      </a:lnTo>
                      <a:lnTo>
                        <a:pt x="118" y="127"/>
                      </a:lnTo>
                      <a:lnTo>
                        <a:pt x="119" y="124"/>
                      </a:lnTo>
                      <a:lnTo>
                        <a:pt x="118" y="122"/>
                      </a:lnTo>
                      <a:lnTo>
                        <a:pt x="116" y="122"/>
                      </a:lnTo>
                      <a:lnTo>
                        <a:pt x="115" y="120"/>
                      </a:lnTo>
                      <a:lnTo>
                        <a:pt x="112" y="118"/>
                      </a:lnTo>
                      <a:lnTo>
                        <a:pt x="113" y="114"/>
                      </a:lnTo>
                      <a:lnTo>
                        <a:pt x="113" y="109"/>
                      </a:lnTo>
                      <a:lnTo>
                        <a:pt x="112" y="107"/>
                      </a:lnTo>
                      <a:lnTo>
                        <a:pt x="110" y="107"/>
                      </a:lnTo>
                      <a:lnTo>
                        <a:pt x="107" y="104"/>
                      </a:lnTo>
                      <a:lnTo>
                        <a:pt x="104" y="104"/>
                      </a:lnTo>
                      <a:lnTo>
                        <a:pt x="100" y="104"/>
                      </a:lnTo>
                      <a:lnTo>
                        <a:pt x="98" y="104"/>
                      </a:lnTo>
                      <a:lnTo>
                        <a:pt x="92" y="99"/>
                      </a:lnTo>
                      <a:lnTo>
                        <a:pt x="90" y="98"/>
                      </a:lnTo>
                      <a:lnTo>
                        <a:pt x="85" y="96"/>
                      </a:lnTo>
                      <a:lnTo>
                        <a:pt x="81" y="98"/>
                      </a:lnTo>
                      <a:lnTo>
                        <a:pt x="78" y="98"/>
                      </a:lnTo>
                      <a:lnTo>
                        <a:pt x="76" y="98"/>
                      </a:lnTo>
                      <a:lnTo>
                        <a:pt x="74" y="99"/>
                      </a:lnTo>
                      <a:lnTo>
                        <a:pt x="72" y="10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4" name="Freeform 658">
                  <a:extLst>
                    <a:ext uri="{FF2B5EF4-FFF2-40B4-BE49-F238E27FC236}">
                      <a16:creationId xmlns:a16="http://schemas.microsoft.com/office/drawing/2014/main" id="{BBE0CAFA-A838-48FE-B41C-1DFC974A4D17}"/>
                    </a:ext>
                  </a:extLst>
                </p:cNvPr>
                <p:cNvSpPr>
                  <a:spLocks/>
                </p:cNvSpPr>
                <p:nvPr/>
              </p:nvSpPr>
              <p:spPr bwMode="gray">
                <a:xfrm>
                  <a:off x="8448668" y="4521327"/>
                  <a:ext cx="352529" cy="206922"/>
                </a:xfrm>
                <a:custGeom>
                  <a:avLst/>
                  <a:gdLst>
                    <a:gd name="T0" fmla="*/ 107 w 109"/>
                    <a:gd name="T1" fmla="*/ 41 h 64"/>
                    <a:gd name="T2" fmla="*/ 102 w 109"/>
                    <a:gd name="T3" fmla="*/ 43 h 64"/>
                    <a:gd name="T4" fmla="*/ 98 w 109"/>
                    <a:gd name="T5" fmla="*/ 46 h 64"/>
                    <a:gd name="T6" fmla="*/ 98 w 109"/>
                    <a:gd name="T7" fmla="*/ 51 h 64"/>
                    <a:gd name="T8" fmla="*/ 93 w 109"/>
                    <a:gd name="T9" fmla="*/ 54 h 64"/>
                    <a:gd name="T10" fmla="*/ 90 w 109"/>
                    <a:gd name="T11" fmla="*/ 59 h 64"/>
                    <a:gd name="T12" fmla="*/ 83 w 109"/>
                    <a:gd name="T13" fmla="*/ 58 h 64"/>
                    <a:gd name="T14" fmla="*/ 79 w 109"/>
                    <a:gd name="T15" fmla="*/ 61 h 64"/>
                    <a:gd name="T16" fmla="*/ 78 w 109"/>
                    <a:gd name="T17" fmla="*/ 60 h 64"/>
                    <a:gd name="T18" fmla="*/ 65 w 109"/>
                    <a:gd name="T19" fmla="*/ 58 h 64"/>
                    <a:gd name="T20" fmla="*/ 59 w 109"/>
                    <a:gd name="T21" fmla="*/ 53 h 64"/>
                    <a:gd name="T22" fmla="*/ 47 w 109"/>
                    <a:gd name="T23" fmla="*/ 56 h 64"/>
                    <a:gd name="T24" fmla="*/ 44 w 109"/>
                    <a:gd name="T25" fmla="*/ 60 h 64"/>
                    <a:gd name="T26" fmla="*/ 38 w 109"/>
                    <a:gd name="T27" fmla="*/ 62 h 64"/>
                    <a:gd name="T28" fmla="*/ 33 w 109"/>
                    <a:gd name="T29" fmla="*/ 60 h 64"/>
                    <a:gd name="T30" fmla="*/ 27 w 109"/>
                    <a:gd name="T31" fmla="*/ 57 h 64"/>
                    <a:gd name="T32" fmla="*/ 17 w 109"/>
                    <a:gd name="T33" fmla="*/ 47 h 64"/>
                    <a:gd name="T34" fmla="*/ 6 w 109"/>
                    <a:gd name="T35" fmla="*/ 37 h 64"/>
                    <a:gd name="T36" fmla="*/ 5 w 109"/>
                    <a:gd name="T37" fmla="*/ 28 h 64"/>
                    <a:gd name="T38" fmla="*/ 0 w 109"/>
                    <a:gd name="T39" fmla="*/ 23 h 64"/>
                    <a:gd name="T40" fmla="*/ 0 w 109"/>
                    <a:gd name="T41" fmla="*/ 20 h 64"/>
                    <a:gd name="T42" fmla="*/ 5 w 109"/>
                    <a:gd name="T43" fmla="*/ 24 h 64"/>
                    <a:gd name="T44" fmla="*/ 11 w 109"/>
                    <a:gd name="T45" fmla="*/ 18 h 64"/>
                    <a:gd name="T46" fmla="*/ 21 w 109"/>
                    <a:gd name="T47" fmla="*/ 14 h 64"/>
                    <a:gd name="T48" fmla="*/ 34 w 109"/>
                    <a:gd name="T49" fmla="*/ 6 h 64"/>
                    <a:gd name="T50" fmla="*/ 38 w 109"/>
                    <a:gd name="T51" fmla="*/ 1 h 64"/>
                    <a:gd name="T52" fmla="*/ 42 w 109"/>
                    <a:gd name="T53" fmla="*/ 7 h 64"/>
                    <a:gd name="T54" fmla="*/ 46 w 109"/>
                    <a:gd name="T55" fmla="*/ 8 h 64"/>
                    <a:gd name="T56" fmla="*/ 53 w 109"/>
                    <a:gd name="T57" fmla="*/ 5 h 64"/>
                    <a:gd name="T58" fmla="*/ 57 w 109"/>
                    <a:gd name="T59" fmla="*/ 8 h 64"/>
                    <a:gd name="T60" fmla="*/ 65 w 109"/>
                    <a:gd name="T61" fmla="*/ 13 h 64"/>
                    <a:gd name="T62" fmla="*/ 69 w 109"/>
                    <a:gd name="T63" fmla="*/ 14 h 64"/>
                    <a:gd name="T64" fmla="*/ 68 w 109"/>
                    <a:gd name="T65" fmla="*/ 18 h 64"/>
                    <a:gd name="T66" fmla="*/ 76 w 109"/>
                    <a:gd name="T67" fmla="*/ 23 h 64"/>
                    <a:gd name="T68" fmla="*/ 78 w 109"/>
                    <a:gd name="T69" fmla="*/ 19 h 64"/>
                    <a:gd name="T70" fmla="*/ 85 w 109"/>
                    <a:gd name="T71" fmla="*/ 21 h 64"/>
                    <a:gd name="T72" fmla="*/ 91 w 109"/>
                    <a:gd name="T73" fmla="*/ 26 h 64"/>
                    <a:gd name="T74" fmla="*/ 95 w 109"/>
                    <a:gd name="T75" fmla="*/ 27 h 64"/>
                    <a:gd name="T76" fmla="*/ 103 w 109"/>
                    <a:gd name="T77"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64">
                      <a:moveTo>
                        <a:pt x="109" y="39"/>
                      </a:moveTo>
                      <a:lnTo>
                        <a:pt x="107" y="41"/>
                      </a:lnTo>
                      <a:lnTo>
                        <a:pt x="104" y="41"/>
                      </a:lnTo>
                      <a:lnTo>
                        <a:pt x="102" y="43"/>
                      </a:lnTo>
                      <a:lnTo>
                        <a:pt x="100" y="46"/>
                      </a:lnTo>
                      <a:lnTo>
                        <a:pt x="98" y="46"/>
                      </a:lnTo>
                      <a:lnTo>
                        <a:pt x="98" y="47"/>
                      </a:lnTo>
                      <a:lnTo>
                        <a:pt x="98" y="51"/>
                      </a:lnTo>
                      <a:lnTo>
                        <a:pt x="96" y="53"/>
                      </a:lnTo>
                      <a:lnTo>
                        <a:pt x="93" y="54"/>
                      </a:lnTo>
                      <a:lnTo>
                        <a:pt x="93" y="56"/>
                      </a:lnTo>
                      <a:lnTo>
                        <a:pt x="90" y="59"/>
                      </a:lnTo>
                      <a:lnTo>
                        <a:pt x="85" y="60"/>
                      </a:lnTo>
                      <a:lnTo>
                        <a:pt x="83" y="58"/>
                      </a:lnTo>
                      <a:lnTo>
                        <a:pt x="82" y="58"/>
                      </a:lnTo>
                      <a:lnTo>
                        <a:pt x="79" y="61"/>
                      </a:lnTo>
                      <a:lnTo>
                        <a:pt x="78" y="64"/>
                      </a:lnTo>
                      <a:lnTo>
                        <a:pt x="78" y="60"/>
                      </a:lnTo>
                      <a:lnTo>
                        <a:pt x="76" y="57"/>
                      </a:lnTo>
                      <a:lnTo>
                        <a:pt x="65" y="58"/>
                      </a:lnTo>
                      <a:lnTo>
                        <a:pt x="61" y="55"/>
                      </a:lnTo>
                      <a:lnTo>
                        <a:pt x="59" y="53"/>
                      </a:lnTo>
                      <a:lnTo>
                        <a:pt x="49" y="53"/>
                      </a:lnTo>
                      <a:lnTo>
                        <a:pt x="47" y="56"/>
                      </a:lnTo>
                      <a:lnTo>
                        <a:pt x="47" y="58"/>
                      </a:lnTo>
                      <a:lnTo>
                        <a:pt x="44" y="60"/>
                      </a:lnTo>
                      <a:lnTo>
                        <a:pt x="41" y="61"/>
                      </a:lnTo>
                      <a:lnTo>
                        <a:pt x="38" y="62"/>
                      </a:lnTo>
                      <a:lnTo>
                        <a:pt x="34" y="61"/>
                      </a:lnTo>
                      <a:lnTo>
                        <a:pt x="33" y="60"/>
                      </a:lnTo>
                      <a:lnTo>
                        <a:pt x="29" y="59"/>
                      </a:lnTo>
                      <a:lnTo>
                        <a:pt x="27" y="57"/>
                      </a:lnTo>
                      <a:lnTo>
                        <a:pt x="20" y="51"/>
                      </a:lnTo>
                      <a:lnTo>
                        <a:pt x="17" y="47"/>
                      </a:lnTo>
                      <a:lnTo>
                        <a:pt x="9" y="41"/>
                      </a:lnTo>
                      <a:lnTo>
                        <a:pt x="6" y="37"/>
                      </a:lnTo>
                      <a:lnTo>
                        <a:pt x="6" y="32"/>
                      </a:lnTo>
                      <a:lnTo>
                        <a:pt x="5" y="28"/>
                      </a:lnTo>
                      <a:lnTo>
                        <a:pt x="2" y="27"/>
                      </a:lnTo>
                      <a:lnTo>
                        <a:pt x="0" y="23"/>
                      </a:lnTo>
                      <a:lnTo>
                        <a:pt x="0" y="21"/>
                      </a:lnTo>
                      <a:lnTo>
                        <a:pt x="0" y="20"/>
                      </a:lnTo>
                      <a:lnTo>
                        <a:pt x="4" y="24"/>
                      </a:lnTo>
                      <a:lnTo>
                        <a:pt x="5" y="24"/>
                      </a:lnTo>
                      <a:lnTo>
                        <a:pt x="6" y="20"/>
                      </a:lnTo>
                      <a:lnTo>
                        <a:pt x="11" y="18"/>
                      </a:lnTo>
                      <a:lnTo>
                        <a:pt x="16" y="17"/>
                      </a:lnTo>
                      <a:lnTo>
                        <a:pt x="21" y="14"/>
                      </a:lnTo>
                      <a:lnTo>
                        <a:pt x="23" y="10"/>
                      </a:lnTo>
                      <a:lnTo>
                        <a:pt x="34" y="6"/>
                      </a:lnTo>
                      <a:lnTo>
                        <a:pt x="35" y="0"/>
                      </a:lnTo>
                      <a:lnTo>
                        <a:pt x="38" y="1"/>
                      </a:lnTo>
                      <a:lnTo>
                        <a:pt x="40" y="4"/>
                      </a:lnTo>
                      <a:lnTo>
                        <a:pt x="42" y="7"/>
                      </a:lnTo>
                      <a:lnTo>
                        <a:pt x="44" y="7"/>
                      </a:lnTo>
                      <a:lnTo>
                        <a:pt x="46" y="8"/>
                      </a:lnTo>
                      <a:lnTo>
                        <a:pt x="50" y="4"/>
                      </a:lnTo>
                      <a:lnTo>
                        <a:pt x="53" y="5"/>
                      </a:lnTo>
                      <a:lnTo>
                        <a:pt x="55" y="8"/>
                      </a:lnTo>
                      <a:lnTo>
                        <a:pt x="57" y="8"/>
                      </a:lnTo>
                      <a:lnTo>
                        <a:pt x="63" y="9"/>
                      </a:lnTo>
                      <a:lnTo>
                        <a:pt x="65" y="13"/>
                      </a:lnTo>
                      <a:lnTo>
                        <a:pt x="69" y="13"/>
                      </a:lnTo>
                      <a:lnTo>
                        <a:pt x="69" y="14"/>
                      </a:lnTo>
                      <a:lnTo>
                        <a:pt x="69" y="14"/>
                      </a:lnTo>
                      <a:lnTo>
                        <a:pt x="68" y="18"/>
                      </a:lnTo>
                      <a:lnTo>
                        <a:pt x="73" y="23"/>
                      </a:lnTo>
                      <a:lnTo>
                        <a:pt x="76" y="23"/>
                      </a:lnTo>
                      <a:lnTo>
                        <a:pt x="79" y="21"/>
                      </a:lnTo>
                      <a:lnTo>
                        <a:pt x="78" y="19"/>
                      </a:lnTo>
                      <a:lnTo>
                        <a:pt x="78" y="18"/>
                      </a:lnTo>
                      <a:lnTo>
                        <a:pt x="85" y="21"/>
                      </a:lnTo>
                      <a:lnTo>
                        <a:pt x="91" y="21"/>
                      </a:lnTo>
                      <a:lnTo>
                        <a:pt x="91" y="26"/>
                      </a:lnTo>
                      <a:lnTo>
                        <a:pt x="94" y="28"/>
                      </a:lnTo>
                      <a:lnTo>
                        <a:pt x="95" y="27"/>
                      </a:lnTo>
                      <a:lnTo>
                        <a:pt x="98" y="29"/>
                      </a:lnTo>
                      <a:lnTo>
                        <a:pt x="103" y="37"/>
                      </a:lnTo>
                      <a:lnTo>
                        <a:pt x="109" y="3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5" name="Freeform 659">
                  <a:extLst>
                    <a:ext uri="{FF2B5EF4-FFF2-40B4-BE49-F238E27FC236}">
                      <a16:creationId xmlns:a16="http://schemas.microsoft.com/office/drawing/2014/main" id="{ABDE0B84-D862-42EE-92AA-501E3B9D4FAA}"/>
                    </a:ext>
                  </a:extLst>
                </p:cNvPr>
                <p:cNvSpPr>
                  <a:spLocks/>
                </p:cNvSpPr>
                <p:nvPr/>
              </p:nvSpPr>
              <p:spPr bwMode="gray">
                <a:xfrm>
                  <a:off x="8141420" y="4796143"/>
                  <a:ext cx="226396" cy="132561"/>
                </a:xfrm>
                <a:custGeom>
                  <a:avLst/>
                  <a:gdLst>
                    <a:gd name="T0" fmla="*/ 16 w 70"/>
                    <a:gd name="T1" fmla="*/ 37 h 41"/>
                    <a:gd name="T2" fmla="*/ 13 w 70"/>
                    <a:gd name="T3" fmla="*/ 33 h 41"/>
                    <a:gd name="T4" fmla="*/ 12 w 70"/>
                    <a:gd name="T5" fmla="*/ 28 h 41"/>
                    <a:gd name="T6" fmla="*/ 4 w 70"/>
                    <a:gd name="T7" fmla="*/ 33 h 41"/>
                    <a:gd name="T8" fmla="*/ 0 w 70"/>
                    <a:gd name="T9" fmla="*/ 34 h 41"/>
                    <a:gd name="T10" fmla="*/ 2 w 70"/>
                    <a:gd name="T11" fmla="*/ 24 h 41"/>
                    <a:gd name="T12" fmla="*/ 4 w 70"/>
                    <a:gd name="T13" fmla="*/ 21 h 41"/>
                    <a:gd name="T14" fmla="*/ 6 w 70"/>
                    <a:gd name="T15" fmla="*/ 19 h 41"/>
                    <a:gd name="T16" fmla="*/ 9 w 70"/>
                    <a:gd name="T17" fmla="*/ 14 h 41"/>
                    <a:gd name="T18" fmla="*/ 15 w 70"/>
                    <a:gd name="T19" fmla="*/ 5 h 41"/>
                    <a:gd name="T20" fmla="*/ 21 w 70"/>
                    <a:gd name="T21" fmla="*/ 3 h 41"/>
                    <a:gd name="T22" fmla="*/ 25 w 70"/>
                    <a:gd name="T23" fmla="*/ 1 h 41"/>
                    <a:gd name="T24" fmla="*/ 37 w 70"/>
                    <a:gd name="T25" fmla="*/ 1 h 41"/>
                    <a:gd name="T26" fmla="*/ 51 w 70"/>
                    <a:gd name="T27" fmla="*/ 1 h 41"/>
                    <a:gd name="T28" fmla="*/ 57 w 70"/>
                    <a:gd name="T29" fmla="*/ 6 h 41"/>
                    <a:gd name="T30" fmla="*/ 56 w 70"/>
                    <a:gd name="T31" fmla="*/ 11 h 41"/>
                    <a:gd name="T32" fmla="*/ 60 w 70"/>
                    <a:gd name="T33" fmla="*/ 16 h 41"/>
                    <a:gd name="T34" fmla="*/ 66 w 70"/>
                    <a:gd name="T35" fmla="*/ 18 h 41"/>
                    <a:gd name="T36" fmla="*/ 70 w 70"/>
                    <a:gd name="T37" fmla="*/ 18 h 41"/>
                    <a:gd name="T38" fmla="*/ 70 w 70"/>
                    <a:gd name="T39" fmla="*/ 23 h 41"/>
                    <a:gd name="T40" fmla="*/ 65 w 70"/>
                    <a:gd name="T41" fmla="*/ 24 h 41"/>
                    <a:gd name="T42" fmla="*/ 65 w 70"/>
                    <a:gd name="T43" fmla="*/ 28 h 41"/>
                    <a:gd name="T44" fmla="*/ 65 w 70"/>
                    <a:gd name="T45" fmla="*/ 31 h 41"/>
                    <a:gd name="T46" fmla="*/ 56 w 70"/>
                    <a:gd name="T47" fmla="*/ 30 h 41"/>
                    <a:gd name="T48" fmla="*/ 52 w 70"/>
                    <a:gd name="T49" fmla="*/ 27 h 41"/>
                    <a:gd name="T50" fmla="*/ 49 w 70"/>
                    <a:gd name="T51" fmla="*/ 36 h 41"/>
                    <a:gd name="T52" fmla="*/ 47 w 70"/>
                    <a:gd name="T53" fmla="*/ 40 h 41"/>
                    <a:gd name="T54" fmla="*/ 44 w 70"/>
                    <a:gd name="T55" fmla="*/ 36 h 41"/>
                    <a:gd name="T56" fmla="*/ 39 w 70"/>
                    <a:gd name="T57" fmla="*/ 28 h 41"/>
                    <a:gd name="T58" fmla="*/ 34 w 70"/>
                    <a:gd name="T59" fmla="*/ 32 h 41"/>
                    <a:gd name="T60" fmla="*/ 32 w 70"/>
                    <a:gd name="T61" fmla="*/ 36 h 41"/>
                    <a:gd name="T62" fmla="*/ 26 w 70"/>
                    <a:gd name="T63" fmla="*/ 39 h 41"/>
                    <a:gd name="T64" fmla="*/ 16 w 70"/>
                    <a:gd name="T6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41">
                      <a:moveTo>
                        <a:pt x="16" y="41"/>
                      </a:moveTo>
                      <a:lnTo>
                        <a:pt x="16" y="37"/>
                      </a:lnTo>
                      <a:lnTo>
                        <a:pt x="13" y="37"/>
                      </a:lnTo>
                      <a:lnTo>
                        <a:pt x="13" y="33"/>
                      </a:lnTo>
                      <a:lnTo>
                        <a:pt x="13" y="29"/>
                      </a:lnTo>
                      <a:lnTo>
                        <a:pt x="12" y="28"/>
                      </a:lnTo>
                      <a:lnTo>
                        <a:pt x="6" y="28"/>
                      </a:lnTo>
                      <a:lnTo>
                        <a:pt x="4" y="33"/>
                      </a:lnTo>
                      <a:lnTo>
                        <a:pt x="1" y="35"/>
                      </a:lnTo>
                      <a:lnTo>
                        <a:pt x="0" y="34"/>
                      </a:lnTo>
                      <a:lnTo>
                        <a:pt x="1" y="27"/>
                      </a:lnTo>
                      <a:lnTo>
                        <a:pt x="2" y="24"/>
                      </a:lnTo>
                      <a:lnTo>
                        <a:pt x="3" y="23"/>
                      </a:lnTo>
                      <a:lnTo>
                        <a:pt x="4" y="21"/>
                      </a:lnTo>
                      <a:lnTo>
                        <a:pt x="6" y="20"/>
                      </a:lnTo>
                      <a:lnTo>
                        <a:pt x="6" y="19"/>
                      </a:lnTo>
                      <a:lnTo>
                        <a:pt x="8" y="16"/>
                      </a:lnTo>
                      <a:lnTo>
                        <a:pt x="9" y="14"/>
                      </a:lnTo>
                      <a:lnTo>
                        <a:pt x="16" y="6"/>
                      </a:lnTo>
                      <a:lnTo>
                        <a:pt x="15" y="5"/>
                      </a:lnTo>
                      <a:lnTo>
                        <a:pt x="16" y="3"/>
                      </a:lnTo>
                      <a:lnTo>
                        <a:pt x="21" y="3"/>
                      </a:lnTo>
                      <a:lnTo>
                        <a:pt x="23" y="2"/>
                      </a:lnTo>
                      <a:lnTo>
                        <a:pt x="25" y="1"/>
                      </a:lnTo>
                      <a:lnTo>
                        <a:pt x="27" y="2"/>
                      </a:lnTo>
                      <a:lnTo>
                        <a:pt x="37" y="1"/>
                      </a:lnTo>
                      <a:lnTo>
                        <a:pt x="44" y="0"/>
                      </a:lnTo>
                      <a:lnTo>
                        <a:pt x="51" y="1"/>
                      </a:lnTo>
                      <a:lnTo>
                        <a:pt x="56" y="3"/>
                      </a:lnTo>
                      <a:lnTo>
                        <a:pt x="57" y="6"/>
                      </a:lnTo>
                      <a:lnTo>
                        <a:pt x="57" y="9"/>
                      </a:lnTo>
                      <a:lnTo>
                        <a:pt x="56" y="11"/>
                      </a:lnTo>
                      <a:lnTo>
                        <a:pt x="59" y="15"/>
                      </a:lnTo>
                      <a:lnTo>
                        <a:pt x="60" y="16"/>
                      </a:lnTo>
                      <a:lnTo>
                        <a:pt x="64" y="17"/>
                      </a:lnTo>
                      <a:lnTo>
                        <a:pt x="66" y="18"/>
                      </a:lnTo>
                      <a:lnTo>
                        <a:pt x="68" y="17"/>
                      </a:lnTo>
                      <a:lnTo>
                        <a:pt x="70" y="18"/>
                      </a:lnTo>
                      <a:lnTo>
                        <a:pt x="70" y="21"/>
                      </a:lnTo>
                      <a:lnTo>
                        <a:pt x="70" y="23"/>
                      </a:lnTo>
                      <a:lnTo>
                        <a:pt x="69" y="24"/>
                      </a:lnTo>
                      <a:lnTo>
                        <a:pt x="65" y="24"/>
                      </a:lnTo>
                      <a:lnTo>
                        <a:pt x="65" y="26"/>
                      </a:lnTo>
                      <a:lnTo>
                        <a:pt x="65" y="28"/>
                      </a:lnTo>
                      <a:lnTo>
                        <a:pt x="66" y="30"/>
                      </a:lnTo>
                      <a:lnTo>
                        <a:pt x="65" y="31"/>
                      </a:lnTo>
                      <a:lnTo>
                        <a:pt x="60" y="30"/>
                      </a:lnTo>
                      <a:lnTo>
                        <a:pt x="56" y="30"/>
                      </a:lnTo>
                      <a:lnTo>
                        <a:pt x="55" y="28"/>
                      </a:lnTo>
                      <a:lnTo>
                        <a:pt x="52" y="27"/>
                      </a:lnTo>
                      <a:lnTo>
                        <a:pt x="52" y="30"/>
                      </a:lnTo>
                      <a:lnTo>
                        <a:pt x="49" y="36"/>
                      </a:lnTo>
                      <a:lnTo>
                        <a:pt x="48" y="39"/>
                      </a:lnTo>
                      <a:lnTo>
                        <a:pt x="47" y="40"/>
                      </a:lnTo>
                      <a:lnTo>
                        <a:pt x="46" y="39"/>
                      </a:lnTo>
                      <a:lnTo>
                        <a:pt x="44" y="36"/>
                      </a:lnTo>
                      <a:lnTo>
                        <a:pt x="40" y="34"/>
                      </a:lnTo>
                      <a:lnTo>
                        <a:pt x="39" y="28"/>
                      </a:lnTo>
                      <a:lnTo>
                        <a:pt x="35" y="30"/>
                      </a:lnTo>
                      <a:lnTo>
                        <a:pt x="34" y="32"/>
                      </a:lnTo>
                      <a:lnTo>
                        <a:pt x="34" y="35"/>
                      </a:lnTo>
                      <a:lnTo>
                        <a:pt x="32" y="36"/>
                      </a:lnTo>
                      <a:lnTo>
                        <a:pt x="30" y="39"/>
                      </a:lnTo>
                      <a:lnTo>
                        <a:pt x="26" y="39"/>
                      </a:lnTo>
                      <a:lnTo>
                        <a:pt x="19" y="40"/>
                      </a:lnTo>
                      <a:lnTo>
                        <a:pt x="16" y="4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6" name="Freeform 662">
                  <a:extLst>
                    <a:ext uri="{FF2B5EF4-FFF2-40B4-BE49-F238E27FC236}">
                      <a16:creationId xmlns:a16="http://schemas.microsoft.com/office/drawing/2014/main" id="{9239FCFC-7F9C-421B-BE77-C8D02492642D}"/>
                    </a:ext>
                  </a:extLst>
                </p:cNvPr>
                <p:cNvSpPr>
                  <a:spLocks/>
                </p:cNvSpPr>
                <p:nvPr/>
              </p:nvSpPr>
              <p:spPr bwMode="gray">
                <a:xfrm>
                  <a:off x="7368445" y="5083897"/>
                  <a:ext cx="643603" cy="507610"/>
                </a:xfrm>
                <a:custGeom>
                  <a:avLst/>
                  <a:gdLst>
                    <a:gd name="T0" fmla="*/ 50 w 351"/>
                    <a:gd name="T1" fmla="*/ 224 h 278"/>
                    <a:gd name="T2" fmla="*/ 65 w 351"/>
                    <a:gd name="T3" fmla="*/ 209 h 278"/>
                    <a:gd name="T4" fmla="*/ 57 w 351"/>
                    <a:gd name="T5" fmla="*/ 192 h 278"/>
                    <a:gd name="T6" fmla="*/ 63 w 351"/>
                    <a:gd name="T7" fmla="*/ 174 h 278"/>
                    <a:gd name="T8" fmla="*/ 54 w 351"/>
                    <a:gd name="T9" fmla="*/ 154 h 278"/>
                    <a:gd name="T10" fmla="*/ 69 w 351"/>
                    <a:gd name="T11" fmla="*/ 143 h 278"/>
                    <a:gd name="T12" fmla="*/ 66 w 351"/>
                    <a:gd name="T13" fmla="*/ 129 h 278"/>
                    <a:gd name="T14" fmla="*/ 70 w 351"/>
                    <a:gd name="T15" fmla="*/ 107 h 278"/>
                    <a:gd name="T16" fmla="*/ 86 w 351"/>
                    <a:gd name="T17" fmla="*/ 84 h 278"/>
                    <a:gd name="T18" fmla="*/ 79 w 351"/>
                    <a:gd name="T19" fmla="*/ 70 h 278"/>
                    <a:gd name="T20" fmla="*/ 55 w 351"/>
                    <a:gd name="T21" fmla="*/ 72 h 278"/>
                    <a:gd name="T22" fmla="*/ 33 w 351"/>
                    <a:gd name="T23" fmla="*/ 69 h 278"/>
                    <a:gd name="T24" fmla="*/ 18 w 351"/>
                    <a:gd name="T25" fmla="*/ 67 h 278"/>
                    <a:gd name="T26" fmla="*/ 12 w 351"/>
                    <a:gd name="T27" fmla="*/ 65 h 278"/>
                    <a:gd name="T28" fmla="*/ 13 w 351"/>
                    <a:gd name="T29" fmla="*/ 55 h 278"/>
                    <a:gd name="T30" fmla="*/ 13 w 351"/>
                    <a:gd name="T31" fmla="*/ 42 h 278"/>
                    <a:gd name="T32" fmla="*/ 8 w 351"/>
                    <a:gd name="T33" fmla="*/ 35 h 278"/>
                    <a:gd name="T34" fmla="*/ 8 w 351"/>
                    <a:gd name="T35" fmla="*/ 18 h 278"/>
                    <a:gd name="T36" fmla="*/ 28 w 351"/>
                    <a:gd name="T37" fmla="*/ 11 h 278"/>
                    <a:gd name="T38" fmla="*/ 42 w 351"/>
                    <a:gd name="T39" fmla="*/ 0 h 278"/>
                    <a:gd name="T40" fmla="*/ 65 w 351"/>
                    <a:gd name="T41" fmla="*/ 6 h 278"/>
                    <a:gd name="T42" fmla="*/ 98 w 351"/>
                    <a:gd name="T43" fmla="*/ 4 h 278"/>
                    <a:gd name="T44" fmla="*/ 130 w 351"/>
                    <a:gd name="T45" fmla="*/ 11 h 278"/>
                    <a:gd name="T46" fmla="*/ 156 w 351"/>
                    <a:gd name="T47" fmla="*/ 9 h 278"/>
                    <a:gd name="T48" fmla="*/ 187 w 351"/>
                    <a:gd name="T49" fmla="*/ 12 h 278"/>
                    <a:gd name="T50" fmla="*/ 208 w 351"/>
                    <a:gd name="T51" fmla="*/ 14 h 278"/>
                    <a:gd name="T52" fmla="*/ 225 w 351"/>
                    <a:gd name="T53" fmla="*/ 27 h 278"/>
                    <a:gd name="T54" fmla="*/ 239 w 351"/>
                    <a:gd name="T55" fmla="*/ 35 h 278"/>
                    <a:gd name="T56" fmla="*/ 300 w 351"/>
                    <a:gd name="T57" fmla="*/ 50 h 278"/>
                    <a:gd name="T58" fmla="*/ 305 w 351"/>
                    <a:gd name="T59" fmla="*/ 47 h 278"/>
                    <a:gd name="T60" fmla="*/ 329 w 351"/>
                    <a:gd name="T61" fmla="*/ 51 h 278"/>
                    <a:gd name="T62" fmla="*/ 346 w 351"/>
                    <a:gd name="T63" fmla="*/ 50 h 278"/>
                    <a:gd name="T64" fmla="*/ 346 w 351"/>
                    <a:gd name="T65" fmla="*/ 58 h 278"/>
                    <a:gd name="T66" fmla="*/ 344 w 351"/>
                    <a:gd name="T67" fmla="*/ 73 h 278"/>
                    <a:gd name="T68" fmla="*/ 288 w 351"/>
                    <a:gd name="T69" fmla="*/ 103 h 278"/>
                    <a:gd name="T70" fmla="*/ 277 w 351"/>
                    <a:gd name="T71" fmla="*/ 118 h 278"/>
                    <a:gd name="T72" fmla="*/ 253 w 351"/>
                    <a:gd name="T73" fmla="*/ 153 h 278"/>
                    <a:gd name="T74" fmla="*/ 249 w 351"/>
                    <a:gd name="T75" fmla="*/ 164 h 278"/>
                    <a:gd name="T76" fmla="*/ 253 w 351"/>
                    <a:gd name="T77" fmla="*/ 175 h 278"/>
                    <a:gd name="T78" fmla="*/ 263 w 351"/>
                    <a:gd name="T79" fmla="*/ 180 h 278"/>
                    <a:gd name="T80" fmla="*/ 256 w 351"/>
                    <a:gd name="T81" fmla="*/ 193 h 278"/>
                    <a:gd name="T82" fmla="*/ 242 w 351"/>
                    <a:gd name="T83" fmla="*/ 209 h 278"/>
                    <a:gd name="T84" fmla="*/ 237 w 351"/>
                    <a:gd name="T85" fmla="*/ 222 h 278"/>
                    <a:gd name="T86" fmla="*/ 212 w 351"/>
                    <a:gd name="T87" fmla="*/ 237 h 278"/>
                    <a:gd name="T88" fmla="*/ 203 w 351"/>
                    <a:gd name="T89" fmla="*/ 253 h 278"/>
                    <a:gd name="T90" fmla="*/ 185 w 351"/>
                    <a:gd name="T91" fmla="*/ 256 h 278"/>
                    <a:gd name="T92" fmla="*/ 162 w 351"/>
                    <a:gd name="T93" fmla="*/ 255 h 278"/>
                    <a:gd name="T94" fmla="*/ 131 w 351"/>
                    <a:gd name="T95" fmla="*/ 263 h 278"/>
                    <a:gd name="T96" fmla="*/ 115 w 351"/>
                    <a:gd name="T97" fmla="*/ 271 h 278"/>
                    <a:gd name="T98" fmla="*/ 107 w 351"/>
                    <a:gd name="T99" fmla="*/ 278 h 278"/>
                    <a:gd name="T100" fmla="*/ 86 w 351"/>
                    <a:gd name="T101" fmla="*/ 264 h 278"/>
                    <a:gd name="T102" fmla="*/ 82 w 351"/>
                    <a:gd name="T103" fmla="*/ 251 h 278"/>
                    <a:gd name="T104" fmla="*/ 75 w 351"/>
                    <a:gd name="T105" fmla="*/ 243 h 278"/>
                    <a:gd name="T106" fmla="*/ 53 w 351"/>
                    <a:gd name="T107" fmla="*/ 23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1" h="278">
                      <a:moveTo>
                        <a:pt x="53" y="239"/>
                      </a:moveTo>
                      <a:cubicBezTo>
                        <a:pt x="51" y="230"/>
                        <a:pt x="51" y="230"/>
                        <a:pt x="51" y="230"/>
                      </a:cubicBezTo>
                      <a:cubicBezTo>
                        <a:pt x="50" y="224"/>
                        <a:pt x="50" y="224"/>
                        <a:pt x="50" y="224"/>
                      </a:cubicBezTo>
                      <a:cubicBezTo>
                        <a:pt x="54" y="219"/>
                        <a:pt x="54" y="219"/>
                        <a:pt x="54" y="219"/>
                      </a:cubicBezTo>
                      <a:cubicBezTo>
                        <a:pt x="62" y="214"/>
                        <a:pt x="62" y="214"/>
                        <a:pt x="62" y="214"/>
                      </a:cubicBezTo>
                      <a:cubicBezTo>
                        <a:pt x="65" y="209"/>
                        <a:pt x="65" y="209"/>
                        <a:pt x="65" y="209"/>
                      </a:cubicBezTo>
                      <a:cubicBezTo>
                        <a:pt x="63" y="204"/>
                        <a:pt x="63" y="204"/>
                        <a:pt x="63" y="204"/>
                      </a:cubicBezTo>
                      <a:cubicBezTo>
                        <a:pt x="59" y="198"/>
                        <a:pt x="59" y="198"/>
                        <a:pt x="59" y="198"/>
                      </a:cubicBezTo>
                      <a:cubicBezTo>
                        <a:pt x="57" y="192"/>
                        <a:pt x="57" y="192"/>
                        <a:pt x="57" y="192"/>
                      </a:cubicBezTo>
                      <a:cubicBezTo>
                        <a:pt x="57" y="184"/>
                        <a:pt x="57" y="184"/>
                        <a:pt x="57" y="184"/>
                      </a:cubicBezTo>
                      <a:cubicBezTo>
                        <a:pt x="61" y="178"/>
                        <a:pt x="61" y="178"/>
                        <a:pt x="61" y="178"/>
                      </a:cubicBezTo>
                      <a:cubicBezTo>
                        <a:pt x="63" y="174"/>
                        <a:pt x="63" y="174"/>
                        <a:pt x="63" y="174"/>
                      </a:cubicBezTo>
                      <a:cubicBezTo>
                        <a:pt x="62" y="171"/>
                        <a:pt x="62" y="171"/>
                        <a:pt x="62" y="171"/>
                      </a:cubicBezTo>
                      <a:cubicBezTo>
                        <a:pt x="55" y="162"/>
                        <a:pt x="55" y="162"/>
                        <a:pt x="55" y="162"/>
                      </a:cubicBezTo>
                      <a:cubicBezTo>
                        <a:pt x="54" y="154"/>
                        <a:pt x="54" y="154"/>
                        <a:pt x="54" y="154"/>
                      </a:cubicBezTo>
                      <a:cubicBezTo>
                        <a:pt x="58" y="150"/>
                        <a:pt x="58" y="150"/>
                        <a:pt x="58" y="150"/>
                      </a:cubicBezTo>
                      <a:cubicBezTo>
                        <a:pt x="64" y="149"/>
                        <a:pt x="64" y="149"/>
                        <a:pt x="64" y="149"/>
                      </a:cubicBezTo>
                      <a:cubicBezTo>
                        <a:pt x="69" y="143"/>
                        <a:pt x="69" y="143"/>
                        <a:pt x="69" y="143"/>
                      </a:cubicBezTo>
                      <a:cubicBezTo>
                        <a:pt x="69" y="138"/>
                        <a:pt x="69" y="138"/>
                        <a:pt x="69" y="138"/>
                      </a:cubicBezTo>
                      <a:cubicBezTo>
                        <a:pt x="66" y="133"/>
                        <a:pt x="66" y="133"/>
                        <a:pt x="66" y="133"/>
                      </a:cubicBezTo>
                      <a:cubicBezTo>
                        <a:pt x="66" y="129"/>
                        <a:pt x="66" y="129"/>
                        <a:pt x="66" y="129"/>
                      </a:cubicBezTo>
                      <a:cubicBezTo>
                        <a:pt x="69" y="121"/>
                        <a:pt x="69" y="121"/>
                        <a:pt x="69" y="121"/>
                      </a:cubicBezTo>
                      <a:cubicBezTo>
                        <a:pt x="70" y="114"/>
                        <a:pt x="70" y="114"/>
                        <a:pt x="70" y="114"/>
                      </a:cubicBezTo>
                      <a:cubicBezTo>
                        <a:pt x="70" y="107"/>
                        <a:pt x="70" y="107"/>
                        <a:pt x="70" y="107"/>
                      </a:cubicBezTo>
                      <a:cubicBezTo>
                        <a:pt x="71" y="102"/>
                        <a:pt x="71" y="102"/>
                        <a:pt x="71" y="102"/>
                      </a:cubicBezTo>
                      <a:cubicBezTo>
                        <a:pt x="82" y="91"/>
                        <a:pt x="82" y="91"/>
                        <a:pt x="82" y="91"/>
                      </a:cubicBezTo>
                      <a:cubicBezTo>
                        <a:pt x="86" y="84"/>
                        <a:pt x="86" y="84"/>
                        <a:pt x="86" y="84"/>
                      </a:cubicBezTo>
                      <a:cubicBezTo>
                        <a:pt x="86" y="80"/>
                        <a:pt x="86" y="80"/>
                        <a:pt x="86" y="80"/>
                      </a:cubicBezTo>
                      <a:cubicBezTo>
                        <a:pt x="82" y="75"/>
                        <a:pt x="82" y="75"/>
                        <a:pt x="82" y="75"/>
                      </a:cubicBezTo>
                      <a:cubicBezTo>
                        <a:pt x="79" y="70"/>
                        <a:pt x="79" y="70"/>
                        <a:pt x="79" y="70"/>
                      </a:cubicBezTo>
                      <a:cubicBezTo>
                        <a:pt x="71" y="69"/>
                        <a:pt x="71" y="69"/>
                        <a:pt x="71" y="69"/>
                      </a:cubicBezTo>
                      <a:cubicBezTo>
                        <a:pt x="62" y="68"/>
                        <a:pt x="62" y="68"/>
                        <a:pt x="62" y="68"/>
                      </a:cubicBezTo>
                      <a:cubicBezTo>
                        <a:pt x="55" y="72"/>
                        <a:pt x="55" y="72"/>
                        <a:pt x="55" y="72"/>
                      </a:cubicBezTo>
                      <a:cubicBezTo>
                        <a:pt x="43" y="70"/>
                        <a:pt x="43" y="70"/>
                        <a:pt x="43" y="70"/>
                      </a:cubicBezTo>
                      <a:cubicBezTo>
                        <a:pt x="37" y="71"/>
                        <a:pt x="37" y="71"/>
                        <a:pt x="37" y="71"/>
                      </a:cubicBezTo>
                      <a:cubicBezTo>
                        <a:pt x="33" y="69"/>
                        <a:pt x="33" y="69"/>
                        <a:pt x="33" y="69"/>
                      </a:cubicBezTo>
                      <a:cubicBezTo>
                        <a:pt x="32" y="63"/>
                        <a:pt x="32" y="63"/>
                        <a:pt x="32" y="63"/>
                      </a:cubicBezTo>
                      <a:cubicBezTo>
                        <a:pt x="25" y="64"/>
                        <a:pt x="25" y="64"/>
                        <a:pt x="25" y="64"/>
                      </a:cubicBezTo>
                      <a:cubicBezTo>
                        <a:pt x="18" y="67"/>
                        <a:pt x="18" y="67"/>
                        <a:pt x="18" y="67"/>
                      </a:cubicBezTo>
                      <a:cubicBezTo>
                        <a:pt x="13" y="72"/>
                        <a:pt x="13" y="72"/>
                        <a:pt x="13" y="72"/>
                      </a:cubicBezTo>
                      <a:cubicBezTo>
                        <a:pt x="12" y="70"/>
                        <a:pt x="12" y="70"/>
                        <a:pt x="12" y="70"/>
                      </a:cubicBezTo>
                      <a:cubicBezTo>
                        <a:pt x="12" y="65"/>
                        <a:pt x="12" y="65"/>
                        <a:pt x="12" y="65"/>
                      </a:cubicBezTo>
                      <a:cubicBezTo>
                        <a:pt x="14" y="59"/>
                        <a:pt x="14" y="59"/>
                        <a:pt x="14" y="59"/>
                      </a:cubicBezTo>
                      <a:cubicBezTo>
                        <a:pt x="17" y="54"/>
                        <a:pt x="17" y="54"/>
                        <a:pt x="17" y="54"/>
                      </a:cubicBezTo>
                      <a:cubicBezTo>
                        <a:pt x="13" y="55"/>
                        <a:pt x="13" y="55"/>
                        <a:pt x="13" y="55"/>
                      </a:cubicBezTo>
                      <a:cubicBezTo>
                        <a:pt x="14" y="50"/>
                        <a:pt x="14" y="50"/>
                        <a:pt x="14" y="50"/>
                      </a:cubicBezTo>
                      <a:cubicBezTo>
                        <a:pt x="10" y="48"/>
                        <a:pt x="10" y="48"/>
                        <a:pt x="10" y="48"/>
                      </a:cubicBezTo>
                      <a:cubicBezTo>
                        <a:pt x="13" y="42"/>
                        <a:pt x="13" y="42"/>
                        <a:pt x="13" y="42"/>
                      </a:cubicBezTo>
                      <a:cubicBezTo>
                        <a:pt x="11" y="42"/>
                        <a:pt x="11" y="42"/>
                        <a:pt x="11" y="42"/>
                      </a:cubicBezTo>
                      <a:cubicBezTo>
                        <a:pt x="7" y="40"/>
                        <a:pt x="7" y="40"/>
                        <a:pt x="7" y="40"/>
                      </a:cubicBezTo>
                      <a:cubicBezTo>
                        <a:pt x="8" y="35"/>
                        <a:pt x="8" y="35"/>
                        <a:pt x="8" y="35"/>
                      </a:cubicBezTo>
                      <a:cubicBezTo>
                        <a:pt x="0" y="29"/>
                        <a:pt x="0" y="29"/>
                        <a:pt x="0" y="29"/>
                      </a:cubicBezTo>
                      <a:cubicBezTo>
                        <a:pt x="2" y="22"/>
                        <a:pt x="2" y="22"/>
                        <a:pt x="2" y="22"/>
                      </a:cubicBezTo>
                      <a:cubicBezTo>
                        <a:pt x="8" y="18"/>
                        <a:pt x="8" y="18"/>
                        <a:pt x="8" y="18"/>
                      </a:cubicBezTo>
                      <a:cubicBezTo>
                        <a:pt x="14" y="16"/>
                        <a:pt x="14" y="16"/>
                        <a:pt x="14" y="16"/>
                      </a:cubicBezTo>
                      <a:cubicBezTo>
                        <a:pt x="24" y="15"/>
                        <a:pt x="24" y="15"/>
                        <a:pt x="24" y="15"/>
                      </a:cubicBezTo>
                      <a:cubicBezTo>
                        <a:pt x="28" y="11"/>
                        <a:pt x="28" y="11"/>
                        <a:pt x="28" y="11"/>
                      </a:cubicBezTo>
                      <a:cubicBezTo>
                        <a:pt x="27" y="8"/>
                        <a:pt x="27" y="8"/>
                        <a:pt x="27" y="8"/>
                      </a:cubicBezTo>
                      <a:cubicBezTo>
                        <a:pt x="31" y="3"/>
                        <a:pt x="31" y="3"/>
                        <a:pt x="31" y="3"/>
                      </a:cubicBezTo>
                      <a:cubicBezTo>
                        <a:pt x="42" y="0"/>
                        <a:pt x="42" y="0"/>
                        <a:pt x="42" y="0"/>
                      </a:cubicBezTo>
                      <a:cubicBezTo>
                        <a:pt x="48" y="1"/>
                        <a:pt x="48" y="1"/>
                        <a:pt x="48" y="1"/>
                      </a:cubicBezTo>
                      <a:cubicBezTo>
                        <a:pt x="55" y="5"/>
                        <a:pt x="55" y="5"/>
                        <a:pt x="55" y="5"/>
                      </a:cubicBezTo>
                      <a:cubicBezTo>
                        <a:pt x="65" y="6"/>
                        <a:pt x="65" y="6"/>
                        <a:pt x="65" y="6"/>
                      </a:cubicBezTo>
                      <a:cubicBezTo>
                        <a:pt x="86" y="6"/>
                        <a:pt x="86" y="6"/>
                        <a:pt x="86" y="6"/>
                      </a:cubicBezTo>
                      <a:cubicBezTo>
                        <a:pt x="91" y="3"/>
                        <a:pt x="91" y="3"/>
                        <a:pt x="91" y="3"/>
                      </a:cubicBezTo>
                      <a:cubicBezTo>
                        <a:pt x="98" y="4"/>
                        <a:pt x="98" y="4"/>
                        <a:pt x="98" y="4"/>
                      </a:cubicBezTo>
                      <a:cubicBezTo>
                        <a:pt x="107" y="7"/>
                        <a:pt x="107" y="7"/>
                        <a:pt x="107" y="7"/>
                      </a:cubicBezTo>
                      <a:cubicBezTo>
                        <a:pt x="113" y="7"/>
                        <a:pt x="113" y="7"/>
                        <a:pt x="113" y="7"/>
                      </a:cubicBezTo>
                      <a:cubicBezTo>
                        <a:pt x="130" y="11"/>
                        <a:pt x="130" y="11"/>
                        <a:pt x="130" y="11"/>
                      </a:cubicBezTo>
                      <a:cubicBezTo>
                        <a:pt x="139" y="12"/>
                        <a:pt x="139" y="12"/>
                        <a:pt x="139" y="12"/>
                      </a:cubicBezTo>
                      <a:cubicBezTo>
                        <a:pt x="149" y="11"/>
                        <a:pt x="149" y="11"/>
                        <a:pt x="149" y="11"/>
                      </a:cubicBezTo>
                      <a:cubicBezTo>
                        <a:pt x="156" y="9"/>
                        <a:pt x="156" y="9"/>
                        <a:pt x="156" y="9"/>
                      </a:cubicBezTo>
                      <a:cubicBezTo>
                        <a:pt x="162" y="11"/>
                        <a:pt x="162" y="11"/>
                        <a:pt x="162" y="11"/>
                      </a:cubicBezTo>
                      <a:cubicBezTo>
                        <a:pt x="172" y="13"/>
                        <a:pt x="172" y="13"/>
                        <a:pt x="172" y="13"/>
                      </a:cubicBezTo>
                      <a:cubicBezTo>
                        <a:pt x="187" y="12"/>
                        <a:pt x="187" y="12"/>
                        <a:pt x="187" y="12"/>
                      </a:cubicBezTo>
                      <a:cubicBezTo>
                        <a:pt x="194" y="15"/>
                        <a:pt x="194" y="15"/>
                        <a:pt x="194" y="15"/>
                      </a:cubicBezTo>
                      <a:cubicBezTo>
                        <a:pt x="203" y="15"/>
                        <a:pt x="203" y="15"/>
                        <a:pt x="203" y="15"/>
                      </a:cubicBezTo>
                      <a:cubicBezTo>
                        <a:pt x="208" y="14"/>
                        <a:pt x="208" y="14"/>
                        <a:pt x="208" y="14"/>
                      </a:cubicBezTo>
                      <a:cubicBezTo>
                        <a:pt x="209" y="16"/>
                        <a:pt x="209" y="16"/>
                        <a:pt x="209" y="16"/>
                      </a:cubicBezTo>
                      <a:cubicBezTo>
                        <a:pt x="220" y="25"/>
                        <a:pt x="220" y="25"/>
                        <a:pt x="220" y="25"/>
                      </a:cubicBezTo>
                      <a:cubicBezTo>
                        <a:pt x="225" y="27"/>
                        <a:pt x="225" y="27"/>
                        <a:pt x="225" y="27"/>
                      </a:cubicBezTo>
                      <a:cubicBezTo>
                        <a:pt x="230" y="28"/>
                        <a:pt x="230" y="28"/>
                        <a:pt x="230" y="28"/>
                      </a:cubicBezTo>
                      <a:cubicBezTo>
                        <a:pt x="236" y="32"/>
                        <a:pt x="236" y="32"/>
                        <a:pt x="236" y="32"/>
                      </a:cubicBezTo>
                      <a:cubicBezTo>
                        <a:pt x="239" y="35"/>
                        <a:pt x="239" y="35"/>
                        <a:pt x="239" y="35"/>
                      </a:cubicBezTo>
                      <a:cubicBezTo>
                        <a:pt x="263" y="41"/>
                        <a:pt x="263" y="41"/>
                        <a:pt x="263" y="41"/>
                      </a:cubicBezTo>
                      <a:cubicBezTo>
                        <a:pt x="283" y="47"/>
                        <a:pt x="275" y="24"/>
                        <a:pt x="299" y="47"/>
                      </a:cubicBezTo>
                      <a:cubicBezTo>
                        <a:pt x="300" y="50"/>
                        <a:pt x="300" y="50"/>
                        <a:pt x="300" y="50"/>
                      </a:cubicBezTo>
                      <a:cubicBezTo>
                        <a:pt x="304" y="50"/>
                        <a:pt x="304" y="50"/>
                        <a:pt x="304" y="50"/>
                      </a:cubicBezTo>
                      <a:cubicBezTo>
                        <a:pt x="306" y="49"/>
                        <a:pt x="306" y="49"/>
                        <a:pt x="306" y="49"/>
                      </a:cubicBezTo>
                      <a:cubicBezTo>
                        <a:pt x="305" y="47"/>
                        <a:pt x="305" y="47"/>
                        <a:pt x="305" y="47"/>
                      </a:cubicBezTo>
                      <a:cubicBezTo>
                        <a:pt x="311" y="51"/>
                        <a:pt x="311" y="51"/>
                        <a:pt x="311" y="51"/>
                      </a:cubicBezTo>
                      <a:cubicBezTo>
                        <a:pt x="315" y="52"/>
                        <a:pt x="315" y="52"/>
                        <a:pt x="315" y="52"/>
                      </a:cubicBezTo>
                      <a:cubicBezTo>
                        <a:pt x="329" y="51"/>
                        <a:pt x="329" y="51"/>
                        <a:pt x="329" y="51"/>
                      </a:cubicBezTo>
                      <a:cubicBezTo>
                        <a:pt x="336" y="50"/>
                        <a:pt x="336" y="50"/>
                        <a:pt x="336" y="50"/>
                      </a:cubicBezTo>
                      <a:cubicBezTo>
                        <a:pt x="343" y="50"/>
                        <a:pt x="343" y="50"/>
                        <a:pt x="343" y="50"/>
                      </a:cubicBezTo>
                      <a:cubicBezTo>
                        <a:pt x="346" y="50"/>
                        <a:pt x="346" y="50"/>
                        <a:pt x="346" y="50"/>
                      </a:cubicBezTo>
                      <a:cubicBezTo>
                        <a:pt x="350" y="52"/>
                        <a:pt x="350" y="52"/>
                        <a:pt x="350" y="52"/>
                      </a:cubicBezTo>
                      <a:cubicBezTo>
                        <a:pt x="351" y="56"/>
                        <a:pt x="351" y="56"/>
                        <a:pt x="351" y="56"/>
                      </a:cubicBezTo>
                      <a:cubicBezTo>
                        <a:pt x="346" y="58"/>
                        <a:pt x="346" y="58"/>
                        <a:pt x="346" y="58"/>
                      </a:cubicBezTo>
                      <a:cubicBezTo>
                        <a:pt x="347" y="63"/>
                        <a:pt x="347" y="63"/>
                        <a:pt x="347" y="63"/>
                      </a:cubicBezTo>
                      <a:cubicBezTo>
                        <a:pt x="349" y="67"/>
                        <a:pt x="349" y="67"/>
                        <a:pt x="349" y="67"/>
                      </a:cubicBezTo>
                      <a:cubicBezTo>
                        <a:pt x="344" y="73"/>
                        <a:pt x="344" y="73"/>
                        <a:pt x="344" y="73"/>
                      </a:cubicBezTo>
                      <a:cubicBezTo>
                        <a:pt x="325" y="85"/>
                        <a:pt x="325" y="85"/>
                        <a:pt x="325" y="85"/>
                      </a:cubicBezTo>
                      <a:cubicBezTo>
                        <a:pt x="318" y="92"/>
                        <a:pt x="318" y="92"/>
                        <a:pt x="318" y="92"/>
                      </a:cubicBezTo>
                      <a:cubicBezTo>
                        <a:pt x="288" y="103"/>
                        <a:pt x="288" y="103"/>
                        <a:pt x="288" y="103"/>
                      </a:cubicBezTo>
                      <a:cubicBezTo>
                        <a:pt x="282" y="111"/>
                        <a:pt x="282" y="111"/>
                        <a:pt x="282" y="111"/>
                      </a:cubicBezTo>
                      <a:cubicBezTo>
                        <a:pt x="282" y="114"/>
                        <a:pt x="282" y="114"/>
                        <a:pt x="282" y="114"/>
                      </a:cubicBezTo>
                      <a:cubicBezTo>
                        <a:pt x="277" y="118"/>
                        <a:pt x="277" y="118"/>
                        <a:pt x="277" y="118"/>
                      </a:cubicBezTo>
                      <a:cubicBezTo>
                        <a:pt x="271" y="126"/>
                        <a:pt x="271" y="126"/>
                        <a:pt x="271" y="126"/>
                      </a:cubicBezTo>
                      <a:cubicBezTo>
                        <a:pt x="263" y="140"/>
                        <a:pt x="263" y="140"/>
                        <a:pt x="263" y="140"/>
                      </a:cubicBezTo>
                      <a:cubicBezTo>
                        <a:pt x="253" y="153"/>
                        <a:pt x="253" y="153"/>
                        <a:pt x="253" y="153"/>
                      </a:cubicBezTo>
                      <a:cubicBezTo>
                        <a:pt x="251" y="159"/>
                        <a:pt x="251" y="159"/>
                        <a:pt x="251" y="159"/>
                      </a:cubicBezTo>
                      <a:cubicBezTo>
                        <a:pt x="249" y="162"/>
                        <a:pt x="249" y="162"/>
                        <a:pt x="249" y="162"/>
                      </a:cubicBezTo>
                      <a:cubicBezTo>
                        <a:pt x="249" y="164"/>
                        <a:pt x="249" y="164"/>
                        <a:pt x="249" y="164"/>
                      </a:cubicBezTo>
                      <a:cubicBezTo>
                        <a:pt x="251" y="167"/>
                        <a:pt x="251" y="167"/>
                        <a:pt x="251" y="167"/>
                      </a:cubicBezTo>
                      <a:cubicBezTo>
                        <a:pt x="252" y="172"/>
                        <a:pt x="252" y="172"/>
                        <a:pt x="252" y="172"/>
                      </a:cubicBezTo>
                      <a:cubicBezTo>
                        <a:pt x="253" y="175"/>
                        <a:pt x="253" y="175"/>
                        <a:pt x="253" y="175"/>
                      </a:cubicBezTo>
                      <a:cubicBezTo>
                        <a:pt x="256" y="178"/>
                        <a:pt x="256" y="178"/>
                        <a:pt x="256" y="178"/>
                      </a:cubicBezTo>
                      <a:cubicBezTo>
                        <a:pt x="259" y="180"/>
                        <a:pt x="259" y="180"/>
                        <a:pt x="259" y="180"/>
                      </a:cubicBezTo>
                      <a:cubicBezTo>
                        <a:pt x="263" y="180"/>
                        <a:pt x="263" y="180"/>
                        <a:pt x="263" y="180"/>
                      </a:cubicBezTo>
                      <a:cubicBezTo>
                        <a:pt x="264" y="183"/>
                        <a:pt x="264" y="183"/>
                        <a:pt x="264" y="183"/>
                      </a:cubicBezTo>
                      <a:cubicBezTo>
                        <a:pt x="262" y="188"/>
                        <a:pt x="262" y="188"/>
                        <a:pt x="262" y="188"/>
                      </a:cubicBezTo>
                      <a:cubicBezTo>
                        <a:pt x="256" y="193"/>
                        <a:pt x="256" y="193"/>
                        <a:pt x="256" y="193"/>
                      </a:cubicBezTo>
                      <a:cubicBezTo>
                        <a:pt x="251" y="197"/>
                        <a:pt x="251" y="197"/>
                        <a:pt x="251" y="197"/>
                      </a:cubicBezTo>
                      <a:cubicBezTo>
                        <a:pt x="247" y="200"/>
                        <a:pt x="247" y="200"/>
                        <a:pt x="247" y="200"/>
                      </a:cubicBezTo>
                      <a:cubicBezTo>
                        <a:pt x="242" y="209"/>
                        <a:pt x="242" y="209"/>
                        <a:pt x="242" y="209"/>
                      </a:cubicBezTo>
                      <a:cubicBezTo>
                        <a:pt x="241" y="213"/>
                        <a:pt x="241" y="213"/>
                        <a:pt x="241" y="213"/>
                      </a:cubicBezTo>
                      <a:cubicBezTo>
                        <a:pt x="238" y="217"/>
                        <a:pt x="238" y="217"/>
                        <a:pt x="238" y="217"/>
                      </a:cubicBezTo>
                      <a:cubicBezTo>
                        <a:pt x="237" y="222"/>
                        <a:pt x="237" y="222"/>
                        <a:pt x="237" y="222"/>
                      </a:cubicBezTo>
                      <a:cubicBezTo>
                        <a:pt x="238" y="225"/>
                        <a:pt x="238" y="225"/>
                        <a:pt x="238" y="225"/>
                      </a:cubicBezTo>
                      <a:cubicBezTo>
                        <a:pt x="222" y="227"/>
                        <a:pt x="222" y="227"/>
                        <a:pt x="222" y="227"/>
                      </a:cubicBezTo>
                      <a:cubicBezTo>
                        <a:pt x="212" y="237"/>
                        <a:pt x="212" y="237"/>
                        <a:pt x="212" y="237"/>
                      </a:cubicBezTo>
                      <a:cubicBezTo>
                        <a:pt x="208" y="246"/>
                        <a:pt x="208" y="246"/>
                        <a:pt x="208" y="246"/>
                      </a:cubicBezTo>
                      <a:cubicBezTo>
                        <a:pt x="206" y="250"/>
                        <a:pt x="206" y="250"/>
                        <a:pt x="206" y="250"/>
                      </a:cubicBezTo>
                      <a:cubicBezTo>
                        <a:pt x="203" y="253"/>
                        <a:pt x="203" y="253"/>
                        <a:pt x="203" y="253"/>
                      </a:cubicBezTo>
                      <a:cubicBezTo>
                        <a:pt x="199" y="254"/>
                        <a:pt x="199" y="254"/>
                        <a:pt x="199" y="254"/>
                      </a:cubicBezTo>
                      <a:cubicBezTo>
                        <a:pt x="193" y="253"/>
                        <a:pt x="193" y="253"/>
                        <a:pt x="193" y="253"/>
                      </a:cubicBezTo>
                      <a:cubicBezTo>
                        <a:pt x="185" y="256"/>
                        <a:pt x="185" y="256"/>
                        <a:pt x="185" y="256"/>
                      </a:cubicBezTo>
                      <a:cubicBezTo>
                        <a:pt x="179" y="256"/>
                        <a:pt x="179" y="256"/>
                        <a:pt x="179" y="256"/>
                      </a:cubicBezTo>
                      <a:cubicBezTo>
                        <a:pt x="171" y="254"/>
                        <a:pt x="171" y="254"/>
                        <a:pt x="171" y="254"/>
                      </a:cubicBezTo>
                      <a:cubicBezTo>
                        <a:pt x="162" y="255"/>
                        <a:pt x="162" y="255"/>
                        <a:pt x="162" y="255"/>
                      </a:cubicBezTo>
                      <a:cubicBezTo>
                        <a:pt x="156" y="254"/>
                        <a:pt x="156" y="254"/>
                        <a:pt x="156" y="254"/>
                      </a:cubicBezTo>
                      <a:cubicBezTo>
                        <a:pt x="137" y="257"/>
                        <a:pt x="137" y="257"/>
                        <a:pt x="137" y="257"/>
                      </a:cubicBezTo>
                      <a:cubicBezTo>
                        <a:pt x="131" y="263"/>
                        <a:pt x="131" y="263"/>
                        <a:pt x="131" y="263"/>
                      </a:cubicBezTo>
                      <a:cubicBezTo>
                        <a:pt x="125" y="263"/>
                        <a:pt x="125" y="263"/>
                        <a:pt x="125" y="263"/>
                      </a:cubicBezTo>
                      <a:cubicBezTo>
                        <a:pt x="119" y="266"/>
                        <a:pt x="119" y="266"/>
                        <a:pt x="119" y="266"/>
                      </a:cubicBezTo>
                      <a:cubicBezTo>
                        <a:pt x="115" y="271"/>
                        <a:pt x="115" y="271"/>
                        <a:pt x="115" y="271"/>
                      </a:cubicBezTo>
                      <a:cubicBezTo>
                        <a:pt x="113" y="273"/>
                        <a:pt x="113" y="273"/>
                        <a:pt x="113" y="273"/>
                      </a:cubicBezTo>
                      <a:cubicBezTo>
                        <a:pt x="111" y="276"/>
                        <a:pt x="111" y="276"/>
                        <a:pt x="111" y="276"/>
                      </a:cubicBezTo>
                      <a:cubicBezTo>
                        <a:pt x="107" y="278"/>
                        <a:pt x="107" y="278"/>
                        <a:pt x="107" y="278"/>
                      </a:cubicBezTo>
                      <a:cubicBezTo>
                        <a:pt x="98" y="277"/>
                        <a:pt x="98" y="277"/>
                        <a:pt x="98" y="277"/>
                      </a:cubicBezTo>
                      <a:cubicBezTo>
                        <a:pt x="92" y="272"/>
                        <a:pt x="92" y="272"/>
                        <a:pt x="92" y="272"/>
                      </a:cubicBezTo>
                      <a:cubicBezTo>
                        <a:pt x="86" y="264"/>
                        <a:pt x="86" y="264"/>
                        <a:pt x="86" y="264"/>
                      </a:cubicBezTo>
                      <a:cubicBezTo>
                        <a:pt x="86" y="259"/>
                        <a:pt x="86" y="259"/>
                        <a:pt x="86" y="259"/>
                      </a:cubicBezTo>
                      <a:cubicBezTo>
                        <a:pt x="82" y="256"/>
                        <a:pt x="82" y="256"/>
                        <a:pt x="82" y="256"/>
                      </a:cubicBezTo>
                      <a:cubicBezTo>
                        <a:pt x="82" y="251"/>
                        <a:pt x="82" y="251"/>
                        <a:pt x="82" y="251"/>
                      </a:cubicBezTo>
                      <a:cubicBezTo>
                        <a:pt x="81" y="249"/>
                        <a:pt x="81" y="249"/>
                        <a:pt x="81" y="249"/>
                      </a:cubicBezTo>
                      <a:cubicBezTo>
                        <a:pt x="79" y="247"/>
                        <a:pt x="79" y="247"/>
                        <a:pt x="79" y="247"/>
                      </a:cubicBezTo>
                      <a:cubicBezTo>
                        <a:pt x="75" y="243"/>
                        <a:pt x="75" y="243"/>
                        <a:pt x="75" y="243"/>
                      </a:cubicBezTo>
                      <a:cubicBezTo>
                        <a:pt x="67" y="239"/>
                        <a:pt x="67" y="239"/>
                        <a:pt x="67" y="239"/>
                      </a:cubicBezTo>
                      <a:cubicBezTo>
                        <a:pt x="64" y="238"/>
                        <a:pt x="64" y="238"/>
                        <a:pt x="64" y="238"/>
                      </a:cubicBezTo>
                      <a:cubicBezTo>
                        <a:pt x="53" y="239"/>
                        <a:pt x="53" y="239"/>
                        <a:pt x="53" y="239"/>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7" name="Freeform 740">
                  <a:extLst>
                    <a:ext uri="{FF2B5EF4-FFF2-40B4-BE49-F238E27FC236}">
                      <a16:creationId xmlns:a16="http://schemas.microsoft.com/office/drawing/2014/main" id="{0AA3A849-30D9-4F9C-A456-89FC81473C99}"/>
                    </a:ext>
                  </a:extLst>
                </p:cNvPr>
                <p:cNvSpPr>
                  <a:spLocks/>
                </p:cNvSpPr>
                <p:nvPr/>
              </p:nvSpPr>
              <p:spPr bwMode="gray">
                <a:xfrm>
                  <a:off x="8982309" y="5051566"/>
                  <a:ext cx="323423" cy="200455"/>
                </a:xfrm>
                <a:custGeom>
                  <a:avLst/>
                  <a:gdLst>
                    <a:gd name="T0" fmla="*/ 9 w 100"/>
                    <a:gd name="T1" fmla="*/ 60 h 62"/>
                    <a:gd name="T2" fmla="*/ 9 w 100"/>
                    <a:gd name="T3" fmla="*/ 55 h 62"/>
                    <a:gd name="T4" fmla="*/ 8 w 100"/>
                    <a:gd name="T5" fmla="*/ 46 h 62"/>
                    <a:gd name="T6" fmla="*/ 1 w 100"/>
                    <a:gd name="T7" fmla="*/ 40 h 62"/>
                    <a:gd name="T8" fmla="*/ 1 w 100"/>
                    <a:gd name="T9" fmla="*/ 34 h 62"/>
                    <a:gd name="T10" fmla="*/ 4 w 100"/>
                    <a:gd name="T11" fmla="*/ 26 h 62"/>
                    <a:gd name="T12" fmla="*/ 8 w 100"/>
                    <a:gd name="T13" fmla="*/ 23 h 62"/>
                    <a:gd name="T14" fmla="*/ 4 w 100"/>
                    <a:gd name="T15" fmla="*/ 18 h 62"/>
                    <a:gd name="T16" fmla="*/ 1 w 100"/>
                    <a:gd name="T17" fmla="*/ 14 h 62"/>
                    <a:gd name="T18" fmla="*/ 0 w 100"/>
                    <a:gd name="T19" fmla="*/ 8 h 62"/>
                    <a:gd name="T20" fmla="*/ 1 w 100"/>
                    <a:gd name="T21" fmla="*/ 1 h 62"/>
                    <a:gd name="T22" fmla="*/ 6 w 100"/>
                    <a:gd name="T23" fmla="*/ 0 h 62"/>
                    <a:gd name="T24" fmla="*/ 10 w 100"/>
                    <a:gd name="T25" fmla="*/ 1 h 62"/>
                    <a:gd name="T26" fmla="*/ 8 w 100"/>
                    <a:gd name="T27" fmla="*/ 5 h 62"/>
                    <a:gd name="T28" fmla="*/ 11 w 100"/>
                    <a:gd name="T29" fmla="*/ 8 h 62"/>
                    <a:gd name="T30" fmla="*/ 15 w 100"/>
                    <a:gd name="T31" fmla="*/ 8 h 62"/>
                    <a:gd name="T32" fmla="*/ 25 w 100"/>
                    <a:gd name="T33" fmla="*/ 9 h 62"/>
                    <a:gd name="T34" fmla="*/ 37 w 100"/>
                    <a:gd name="T35" fmla="*/ 9 h 62"/>
                    <a:gd name="T36" fmla="*/ 50 w 100"/>
                    <a:gd name="T37" fmla="*/ 11 h 62"/>
                    <a:gd name="T38" fmla="*/ 54 w 100"/>
                    <a:gd name="T39" fmla="*/ 9 h 62"/>
                    <a:gd name="T40" fmla="*/ 60 w 100"/>
                    <a:gd name="T41" fmla="*/ 6 h 62"/>
                    <a:gd name="T42" fmla="*/ 66 w 100"/>
                    <a:gd name="T43" fmla="*/ 3 h 62"/>
                    <a:gd name="T44" fmla="*/ 73 w 100"/>
                    <a:gd name="T45" fmla="*/ 1 h 62"/>
                    <a:gd name="T46" fmla="*/ 79 w 100"/>
                    <a:gd name="T47" fmla="*/ 1 h 62"/>
                    <a:gd name="T48" fmla="*/ 81 w 100"/>
                    <a:gd name="T49" fmla="*/ 3 h 62"/>
                    <a:gd name="T50" fmla="*/ 89 w 100"/>
                    <a:gd name="T51" fmla="*/ 5 h 62"/>
                    <a:gd name="T52" fmla="*/ 95 w 100"/>
                    <a:gd name="T53" fmla="*/ 9 h 62"/>
                    <a:gd name="T54" fmla="*/ 100 w 100"/>
                    <a:gd name="T55" fmla="*/ 8 h 62"/>
                    <a:gd name="T56" fmla="*/ 99 w 100"/>
                    <a:gd name="T57" fmla="*/ 13 h 62"/>
                    <a:gd name="T58" fmla="*/ 98 w 100"/>
                    <a:gd name="T59" fmla="*/ 16 h 62"/>
                    <a:gd name="T60" fmla="*/ 93 w 100"/>
                    <a:gd name="T61" fmla="*/ 18 h 62"/>
                    <a:gd name="T62" fmla="*/ 89 w 100"/>
                    <a:gd name="T63" fmla="*/ 22 h 62"/>
                    <a:gd name="T64" fmla="*/ 89 w 100"/>
                    <a:gd name="T65" fmla="*/ 30 h 62"/>
                    <a:gd name="T66" fmla="*/ 86 w 100"/>
                    <a:gd name="T67" fmla="*/ 31 h 62"/>
                    <a:gd name="T68" fmla="*/ 86 w 100"/>
                    <a:gd name="T69" fmla="*/ 33 h 62"/>
                    <a:gd name="T70" fmla="*/ 82 w 100"/>
                    <a:gd name="T71" fmla="*/ 35 h 62"/>
                    <a:gd name="T72" fmla="*/ 83 w 100"/>
                    <a:gd name="T73" fmla="*/ 37 h 62"/>
                    <a:gd name="T74" fmla="*/ 85 w 100"/>
                    <a:gd name="T75" fmla="*/ 37 h 62"/>
                    <a:gd name="T76" fmla="*/ 86 w 100"/>
                    <a:gd name="T77" fmla="*/ 39 h 62"/>
                    <a:gd name="T78" fmla="*/ 87 w 100"/>
                    <a:gd name="T79" fmla="*/ 42 h 62"/>
                    <a:gd name="T80" fmla="*/ 90 w 100"/>
                    <a:gd name="T81" fmla="*/ 47 h 62"/>
                    <a:gd name="T82" fmla="*/ 90 w 100"/>
                    <a:gd name="T83" fmla="*/ 48 h 62"/>
                    <a:gd name="T84" fmla="*/ 88 w 100"/>
                    <a:gd name="T85" fmla="*/ 48 h 62"/>
                    <a:gd name="T86" fmla="*/ 81 w 100"/>
                    <a:gd name="T87" fmla="*/ 49 h 62"/>
                    <a:gd name="T88" fmla="*/ 76 w 100"/>
                    <a:gd name="T89" fmla="*/ 46 h 62"/>
                    <a:gd name="T90" fmla="*/ 71 w 100"/>
                    <a:gd name="T91" fmla="*/ 48 h 62"/>
                    <a:gd name="T92" fmla="*/ 66 w 100"/>
                    <a:gd name="T93" fmla="*/ 49 h 62"/>
                    <a:gd name="T94" fmla="*/ 64 w 100"/>
                    <a:gd name="T95" fmla="*/ 51 h 62"/>
                    <a:gd name="T96" fmla="*/ 60 w 100"/>
                    <a:gd name="T97" fmla="*/ 51 h 62"/>
                    <a:gd name="T98" fmla="*/ 60 w 100"/>
                    <a:gd name="T99" fmla="*/ 57 h 62"/>
                    <a:gd name="T100" fmla="*/ 56 w 100"/>
                    <a:gd name="T101" fmla="*/ 60 h 62"/>
                    <a:gd name="T102" fmla="*/ 50 w 100"/>
                    <a:gd name="T103" fmla="*/ 62 h 62"/>
                    <a:gd name="T104" fmla="*/ 39 w 100"/>
                    <a:gd name="T105" fmla="*/ 58 h 62"/>
                    <a:gd name="T106" fmla="*/ 37 w 100"/>
                    <a:gd name="T107" fmla="*/ 56 h 62"/>
                    <a:gd name="T108" fmla="*/ 34 w 100"/>
                    <a:gd name="T109" fmla="*/ 56 h 62"/>
                    <a:gd name="T110" fmla="*/ 25 w 100"/>
                    <a:gd name="T111" fmla="*/ 59 h 62"/>
                    <a:gd name="T112" fmla="*/ 18 w 100"/>
                    <a:gd name="T113" fmla="*/ 59 h 62"/>
                    <a:gd name="T114" fmla="*/ 13 w 100"/>
                    <a:gd name="T115" fmla="*/ 60 h 62"/>
                    <a:gd name="T116" fmla="*/ 9 w 100"/>
                    <a:gd name="T117"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62">
                      <a:moveTo>
                        <a:pt x="9" y="60"/>
                      </a:moveTo>
                      <a:lnTo>
                        <a:pt x="9" y="55"/>
                      </a:lnTo>
                      <a:lnTo>
                        <a:pt x="8" y="46"/>
                      </a:lnTo>
                      <a:lnTo>
                        <a:pt x="1" y="40"/>
                      </a:lnTo>
                      <a:lnTo>
                        <a:pt x="1" y="34"/>
                      </a:lnTo>
                      <a:lnTo>
                        <a:pt x="4" y="26"/>
                      </a:lnTo>
                      <a:lnTo>
                        <a:pt x="8" y="23"/>
                      </a:lnTo>
                      <a:lnTo>
                        <a:pt x="4" y="18"/>
                      </a:lnTo>
                      <a:lnTo>
                        <a:pt x="1" y="14"/>
                      </a:lnTo>
                      <a:lnTo>
                        <a:pt x="0" y="8"/>
                      </a:lnTo>
                      <a:lnTo>
                        <a:pt x="1" y="1"/>
                      </a:lnTo>
                      <a:lnTo>
                        <a:pt x="6" y="0"/>
                      </a:lnTo>
                      <a:lnTo>
                        <a:pt x="10" y="1"/>
                      </a:lnTo>
                      <a:lnTo>
                        <a:pt x="8" y="5"/>
                      </a:lnTo>
                      <a:lnTo>
                        <a:pt x="11" y="8"/>
                      </a:lnTo>
                      <a:lnTo>
                        <a:pt x="15" y="8"/>
                      </a:lnTo>
                      <a:lnTo>
                        <a:pt x="25" y="9"/>
                      </a:lnTo>
                      <a:lnTo>
                        <a:pt x="37" y="9"/>
                      </a:lnTo>
                      <a:lnTo>
                        <a:pt x="50" y="11"/>
                      </a:lnTo>
                      <a:lnTo>
                        <a:pt x="54" y="9"/>
                      </a:lnTo>
                      <a:lnTo>
                        <a:pt x="60" y="6"/>
                      </a:lnTo>
                      <a:lnTo>
                        <a:pt x="66" y="3"/>
                      </a:lnTo>
                      <a:lnTo>
                        <a:pt x="73" y="1"/>
                      </a:lnTo>
                      <a:lnTo>
                        <a:pt x="79" y="1"/>
                      </a:lnTo>
                      <a:lnTo>
                        <a:pt x="81" y="3"/>
                      </a:lnTo>
                      <a:lnTo>
                        <a:pt x="89" y="5"/>
                      </a:lnTo>
                      <a:lnTo>
                        <a:pt x="95" y="9"/>
                      </a:lnTo>
                      <a:lnTo>
                        <a:pt x="100" y="8"/>
                      </a:lnTo>
                      <a:lnTo>
                        <a:pt x="99" y="13"/>
                      </a:lnTo>
                      <a:lnTo>
                        <a:pt x="98" y="16"/>
                      </a:lnTo>
                      <a:lnTo>
                        <a:pt x="93" y="18"/>
                      </a:lnTo>
                      <a:lnTo>
                        <a:pt x="89" y="22"/>
                      </a:lnTo>
                      <a:lnTo>
                        <a:pt x="89" y="30"/>
                      </a:lnTo>
                      <a:lnTo>
                        <a:pt x="86" y="31"/>
                      </a:lnTo>
                      <a:lnTo>
                        <a:pt x="86" y="33"/>
                      </a:lnTo>
                      <a:lnTo>
                        <a:pt x="82" y="35"/>
                      </a:lnTo>
                      <a:lnTo>
                        <a:pt x="83" y="37"/>
                      </a:lnTo>
                      <a:lnTo>
                        <a:pt x="85" y="37"/>
                      </a:lnTo>
                      <a:lnTo>
                        <a:pt x="86" y="39"/>
                      </a:lnTo>
                      <a:lnTo>
                        <a:pt x="87" y="42"/>
                      </a:lnTo>
                      <a:lnTo>
                        <a:pt x="90" y="47"/>
                      </a:lnTo>
                      <a:lnTo>
                        <a:pt x="90" y="48"/>
                      </a:lnTo>
                      <a:lnTo>
                        <a:pt x="88" y="48"/>
                      </a:lnTo>
                      <a:lnTo>
                        <a:pt x="81" y="49"/>
                      </a:lnTo>
                      <a:lnTo>
                        <a:pt x="76" y="46"/>
                      </a:lnTo>
                      <a:lnTo>
                        <a:pt x="71" y="48"/>
                      </a:lnTo>
                      <a:lnTo>
                        <a:pt x="66" y="49"/>
                      </a:lnTo>
                      <a:lnTo>
                        <a:pt x="64" y="51"/>
                      </a:lnTo>
                      <a:lnTo>
                        <a:pt x="60" y="51"/>
                      </a:lnTo>
                      <a:lnTo>
                        <a:pt x="60" y="57"/>
                      </a:lnTo>
                      <a:lnTo>
                        <a:pt x="56" y="60"/>
                      </a:lnTo>
                      <a:lnTo>
                        <a:pt x="50" y="62"/>
                      </a:lnTo>
                      <a:lnTo>
                        <a:pt x="39" y="58"/>
                      </a:lnTo>
                      <a:lnTo>
                        <a:pt x="37" y="56"/>
                      </a:lnTo>
                      <a:lnTo>
                        <a:pt x="34" y="56"/>
                      </a:lnTo>
                      <a:lnTo>
                        <a:pt x="25" y="59"/>
                      </a:lnTo>
                      <a:lnTo>
                        <a:pt x="18" y="59"/>
                      </a:lnTo>
                      <a:lnTo>
                        <a:pt x="13" y="60"/>
                      </a:lnTo>
                      <a:lnTo>
                        <a:pt x="9" y="6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8" name="Freeform 743">
                  <a:extLst>
                    <a:ext uri="{FF2B5EF4-FFF2-40B4-BE49-F238E27FC236}">
                      <a16:creationId xmlns:a16="http://schemas.microsoft.com/office/drawing/2014/main" id="{7A9620E9-FE12-4131-B855-6C6A4C7E3187}"/>
                    </a:ext>
                  </a:extLst>
                </p:cNvPr>
                <p:cNvSpPr>
                  <a:spLocks/>
                </p:cNvSpPr>
                <p:nvPr/>
              </p:nvSpPr>
              <p:spPr bwMode="gray">
                <a:xfrm>
                  <a:off x="8675064" y="5103293"/>
                  <a:ext cx="25874" cy="9699"/>
                </a:xfrm>
                <a:custGeom>
                  <a:avLst/>
                  <a:gdLst>
                    <a:gd name="T0" fmla="*/ 0 w 8"/>
                    <a:gd name="T1" fmla="*/ 1 h 3"/>
                    <a:gd name="T2" fmla="*/ 1 w 8"/>
                    <a:gd name="T3" fmla="*/ 0 h 3"/>
                    <a:gd name="T4" fmla="*/ 5 w 8"/>
                    <a:gd name="T5" fmla="*/ 1 h 3"/>
                    <a:gd name="T6" fmla="*/ 7 w 8"/>
                    <a:gd name="T7" fmla="*/ 2 h 3"/>
                    <a:gd name="T8" fmla="*/ 8 w 8"/>
                    <a:gd name="T9" fmla="*/ 2 h 3"/>
                    <a:gd name="T10" fmla="*/ 7 w 8"/>
                    <a:gd name="T11" fmla="*/ 2 h 3"/>
                    <a:gd name="T12" fmla="*/ 4 w 8"/>
                    <a:gd name="T13" fmla="*/ 3 h 3"/>
                    <a:gd name="T14" fmla="*/ 1 w 8"/>
                    <a:gd name="T15" fmla="*/ 2 h 3"/>
                    <a:gd name="T16" fmla="*/ 0 w 8"/>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
                      <a:moveTo>
                        <a:pt x="0" y="1"/>
                      </a:moveTo>
                      <a:lnTo>
                        <a:pt x="1" y="0"/>
                      </a:lnTo>
                      <a:lnTo>
                        <a:pt x="5" y="1"/>
                      </a:lnTo>
                      <a:lnTo>
                        <a:pt x="7" y="2"/>
                      </a:lnTo>
                      <a:lnTo>
                        <a:pt x="8" y="2"/>
                      </a:lnTo>
                      <a:lnTo>
                        <a:pt x="7" y="2"/>
                      </a:lnTo>
                      <a:lnTo>
                        <a:pt x="4" y="3"/>
                      </a:lnTo>
                      <a:lnTo>
                        <a:pt x="1" y="2"/>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69" name="Freeform 744">
                  <a:extLst>
                    <a:ext uri="{FF2B5EF4-FFF2-40B4-BE49-F238E27FC236}">
                      <a16:creationId xmlns:a16="http://schemas.microsoft.com/office/drawing/2014/main" id="{108D01E7-D8E6-4023-A2F3-36D2BE11B160}"/>
                    </a:ext>
                  </a:extLst>
                </p:cNvPr>
                <p:cNvSpPr>
                  <a:spLocks/>
                </p:cNvSpPr>
                <p:nvPr/>
              </p:nvSpPr>
              <p:spPr bwMode="gray">
                <a:xfrm>
                  <a:off x="8687998" y="5132392"/>
                  <a:ext cx="25874" cy="6468"/>
                </a:xfrm>
                <a:custGeom>
                  <a:avLst/>
                  <a:gdLst>
                    <a:gd name="T0" fmla="*/ 0 w 8"/>
                    <a:gd name="T1" fmla="*/ 1 h 2"/>
                    <a:gd name="T2" fmla="*/ 1 w 8"/>
                    <a:gd name="T3" fmla="*/ 0 h 2"/>
                    <a:gd name="T4" fmla="*/ 7 w 8"/>
                    <a:gd name="T5" fmla="*/ 0 h 2"/>
                    <a:gd name="T6" fmla="*/ 7 w 8"/>
                    <a:gd name="T7" fmla="*/ 1 h 2"/>
                    <a:gd name="T8" fmla="*/ 8 w 8"/>
                    <a:gd name="T9" fmla="*/ 2 h 2"/>
                    <a:gd name="T10" fmla="*/ 1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lnTo>
                        <a:pt x="1" y="0"/>
                      </a:lnTo>
                      <a:lnTo>
                        <a:pt x="7" y="0"/>
                      </a:lnTo>
                      <a:lnTo>
                        <a:pt x="7" y="1"/>
                      </a:lnTo>
                      <a:lnTo>
                        <a:pt x="8" y="2"/>
                      </a:lnTo>
                      <a:lnTo>
                        <a:pt x="1" y="2"/>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0" name="Freeform 745">
                  <a:extLst>
                    <a:ext uri="{FF2B5EF4-FFF2-40B4-BE49-F238E27FC236}">
                      <a16:creationId xmlns:a16="http://schemas.microsoft.com/office/drawing/2014/main" id="{65E889F3-6840-431D-8C5C-81E265B30BF5}"/>
                    </a:ext>
                  </a:extLst>
                </p:cNvPr>
                <p:cNvSpPr>
                  <a:spLocks/>
                </p:cNvSpPr>
                <p:nvPr/>
              </p:nvSpPr>
              <p:spPr bwMode="gray">
                <a:xfrm>
                  <a:off x="8710640" y="5125925"/>
                  <a:ext cx="71155" cy="42030"/>
                </a:xfrm>
                <a:custGeom>
                  <a:avLst/>
                  <a:gdLst>
                    <a:gd name="T0" fmla="*/ 22 w 22"/>
                    <a:gd name="T1" fmla="*/ 13 h 13"/>
                    <a:gd name="T2" fmla="*/ 13 w 22"/>
                    <a:gd name="T3" fmla="*/ 6 h 13"/>
                    <a:gd name="T4" fmla="*/ 9 w 22"/>
                    <a:gd name="T5" fmla="*/ 6 h 13"/>
                    <a:gd name="T6" fmla="*/ 4 w 22"/>
                    <a:gd name="T7" fmla="*/ 3 h 13"/>
                    <a:gd name="T8" fmla="*/ 0 w 22"/>
                    <a:gd name="T9" fmla="*/ 2 h 13"/>
                    <a:gd name="T10" fmla="*/ 1 w 22"/>
                    <a:gd name="T11" fmla="*/ 0 h 13"/>
                    <a:gd name="T12" fmla="*/ 5 w 22"/>
                    <a:gd name="T13" fmla="*/ 2 h 13"/>
                    <a:gd name="T14" fmla="*/ 6 w 22"/>
                    <a:gd name="T15" fmla="*/ 3 h 13"/>
                    <a:gd name="T16" fmla="*/ 8 w 22"/>
                    <a:gd name="T17" fmla="*/ 3 h 13"/>
                    <a:gd name="T18" fmla="*/ 10 w 22"/>
                    <a:gd name="T19" fmla="*/ 2 h 13"/>
                    <a:gd name="T20" fmla="*/ 12 w 22"/>
                    <a:gd name="T21" fmla="*/ 3 h 13"/>
                    <a:gd name="T22" fmla="*/ 12 w 22"/>
                    <a:gd name="T23" fmla="*/ 4 h 13"/>
                    <a:gd name="T24" fmla="*/ 14 w 22"/>
                    <a:gd name="T25" fmla="*/ 6 h 13"/>
                    <a:gd name="T26" fmla="*/ 16 w 22"/>
                    <a:gd name="T27" fmla="*/ 6 h 13"/>
                    <a:gd name="T28" fmla="*/ 19 w 22"/>
                    <a:gd name="T29" fmla="*/ 8 h 13"/>
                    <a:gd name="T30" fmla="*/ 21 w 22"/>
                    <a:gd name="T31" fmla="*/ 9 h 13"/>
                    <a:gd name="T32" fmla="*/ 21 w 22"/>
                    <a:gd name="T33" fmla="*/ 11 h 13"/>
                    <a:gd name="T34" fmla="*/ 22 w 22"/>
                    <a:gd name="T35" fmla="*/ 11 h 13"/>
                    <a:gd name="T36" fmla="*/ 22 w 22"/>
                    <a:gd name="T3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13">
                      <a:moveTo>
                        <a:pt x="22" y="13"/>
                      </a:moveTo>
                      <a:lnTo>
                        <a:pt x="13" y="6"/>
                      </a:lnTo>
                      <a:lnTo>
                        <a:pt x="9" y="6"/>
                      </a:lnTo>
                      <a:lnTo>
                        <a:pt x="4" y="3"/>
                      </a:lnTo>
                      <a:lnTo>
                        <a:pt x="0" y="2"/>
                      </a:lnTo>
                      <a:lnTo>
                        <a:pt x="1" y="0"/>
                      </a:lnTo>
                      <a:lnTo>
                        <a:pt x="5" y="2"/>
                      </a:lnTo>
                      <a:lnTo>
                        <a:pt x="6" y="3"/>
                      </a:lnTo>
                      <a:lnTo>
                        <a:pt x="8" y="3"/>
                      </a:lnTo>
                      <a:lnTo>
                        <a:pt x="10" y="2"/>
                      </a:lnTo>
                      <a:lnTo>
                        <a:pt x="12" y="3"/>
                      </a:lnTo>
                      <a:lnTo>
                        <a:pt x="12" y="4"/>
                      </a:lnTo>
                      <a:lnTo>
                        <a:pt x="14" y="6"/>
                      </a:lnTo>
                      <a:lnTo>
                        <a:pt x="16" y="6"/>
                      </a:lnTo>
                      <a:lnTo>
                        <a:pt x="19" y="8"/>
                      </a:lnTo>
                      <a:lnTo>
                        <a:pt x="21" y="9"/>
                      </a:lnTo>
                      <a:lnTo>
                        <a:pt x="21" y="11"/>
                      </a:lnTo>
                      <a:lnTo>
                        <a:pt x="22" y="11"/>
                      </a:lnTo>
                      <a:lnTo>
                        <a:pt x="22" y="1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48" name="Gruppieren 1447">
                  <a:extLst>
                    <a:ext uri="{FF2B5EF4-FFF2-40B4-BE49-F238E27FC236}">
                      <a16:creationId xmlns:a16="http://schemas.microsoft.com/office/drawing/2014/main" id="{D4915F08-EDAC-47BB-B900-53CD64B67D36}"/>
                    </a:ext>
                  </a:extLst>
                </p:cNvPr>
                <p:cNvGrpSpPr/>
                <p:nvPr/>
              </p:nvGrpSpPr>
              <p:grpSpPr>
                <a:xfrm>
                  <a:off x="8529525" y="4873738"/>
                  <a:ext cx="300779" cy="258654"/>
                  <a:chOff x="8529525" y="4873738"/>
                  <a:chExt cx="300779" cy="258654"/>
                </a:xfrm>
                <a:grpFill/>
              </p:grpSpPr>
              <p:sp>
                <p:nvSpPr>
                  <p:cNvPr id="1398" name="Freeform 741">
                    <a:extLst>
                      <a:ext uri="{FF2B5EF4-FFF2-40B4-BE49-F238E27FC236}">
                        <a16:creationId xmlns:a16="http://schemas.microsoft.com/office/drawing/2014/main" id="{3D350722-A593-4F20-8329-DC53C0DA0B4E}"/>
                      </a:ext>
                    </a:extLst>
                  </p:cNvPr>
                  <p:cNvSpPr>
                    <a:spLocks/>
                  </p:cNvSpPr>
                  <p:nvPr/>
                </p:nvSpPr>
                <p:spPr bwMode="gray">
                  <a:xfrm>
                    <a:off x="8574802" y="4977201"/>
                    <a:ext cx="16168" cy="16163"/>
                  </a:xfrm>
                  <a:custGeom>
                    <a:avLst/>
                    <a:gdLst>
                      <a:gd name="T0" fmla="*/ 1 w 5"/>
                      <a:gd name="T1" fmla="*/ 0 h 5"/>
                      <a:gd name="T2" fmla="*/ 3 w 5"/>
                      <a:gd name="T3" fmla="*/ 2 h 5"/>
                      <a:gd name="T4" fmla="*/ 5 w 5"/>
                      <a:gd name="T5" fmla="*/ 3 h 5"/>
                      <a:gd name="T6" fmla="*/ 5 w 5"/>
                      <a:gd name="T7" fmla="*/ 5 h 5"/>
                      <a:gd name="T8" fmla="*/ 3 w 5"/>
                      <a:gd name="T9" fmla="*/ 4 h 5"/>
                      <a:gd name="T10" fmla="*/ 1 w 5"/>
                      <a:gd name="T11" fmla="*/ 3 h 5"/>
                      <a:gd name="T12" fmla="*/ 0 w 5"/>
                      <a:gd name="T13" fmla="*/ 3 h 5"/>
                      <a:gd name="T14" fmla="*/ 1 w 5"/>
                      <a:gd name="T15" fmla="*/ 0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lnTo>
                          <a:pt x="3" y="2"/>
                        </a:lnTo>
                        <a:lnTo>
                          <a:pt x="5" y="3"/>
                        </a:lnTo>
                        <a:lnTo>
                          <a:pt x="5" y="5"/>
                        </a:lnTo>
                        <a:lnTo>
                          <a:pt x="3" y="4"/>
                        </a:lnTo>
                        <a:lnTo>
                          <a:pt x="1" y="3"/>
                        </a:lnTo>
                        <a:lnTo>
                          <a:pt x="0" y="3"/>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9" name="Freeform 742">
                    <a:extLst>
                      <a:ext uri="{FF2B5EF4-FFF2-40B4-BE49-F238E27FC236}">
                        <a16:creationId xmlns:a16="http://schemas.microsoft.com/office/drawing/2014/main" id="{7D2EC423-8BFB-4106-9C8A-67488DF8513E}"/>
                      </a:ext>
                    </a:extLst>
                  </p:cNvPr>
                  <p:cNvSpPr>
                    <a:spLocks/>
                  </p:cNvSpPr>
                  <p:nvPr/>
                </p:nvSpPr>
                <p:spPr bwMode="gray">
                  <a:xfrm>
                    <a:off x="8568333" y="4977201"/>
                    <a:ext cx="9702" cy="38799"/>
                  </a:xfrm>
                  <a:custGeom>
                    <a:avLst/>
                    <a:gdLst>
                      <a:gd name="T0" fmla="*/ 0 w 3"/>
                      <a:gd name="T1" fmla="*/ 1 h 12"/>
                      <a:gd name="T2" fmla="*/ 0 w 3"/>
                      <a:gd name="T3" fmla="*/ 1 h 12"/>
                      <a:gd name="T4" fmla="*/ 1 w 3"/>
                      <a:gd name="T5" fmla="*/ 0 h 12"/>
                      <a:gd name="T6" fmla="*/ 1 w 3"/>
                      <a:gd name="T7" fmla="*/ 1 h 12"/>
                      <a:gd name="T8" fmla="*/ 1 w 3"/>
                      <a:gd name="T9" fmla="*/ 3 h 12"/>
                      <a:gd name="T10" fmla="*/ 2 w 3"/>
                      <a:gd name="T11" fmla="*/ 5 h 12"/>
                      <a:gd name="T12" fmla="*/ 2 w 3"/>
                      <a:gd name="T13" fmla="*/ 8 h 12"/>
                      <a:gd name="T14" fmla="*/ 3 w 3"/>
                      <a:gd name="T15" fmla="*/ 12 h 12"/>
                      <a:gd name="T16" fmla="*/ 0 w 3"/>
                      <a:gd name="T17" fmla="*/ 7 h 12"/>
                      <a:gd name="T18" fmla="*/ 0 w 3"/>
                      <a:gd name="T19" fmla="*/ 7 h 12"/>
                      <a:gd name="T20" fmla="*/ 1 w 3"/>
                      <a:gd name="T21" fmla="*/ 5 h 12"/>
                      <a:gd name="T22" fmla="*/ 1 w 3"/>
                      <a:gd name="T23" fmla="*/ 4 h 12"/>
                      <a:gd name="T24" fmla="*/ 0 w 3"/>
                      <a:gd name="T25"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2">
                        <a:moveTo>
                          <a:pt x="0" y="1"/>
                        </a:moveTo>
                        <a:lnTo>
                          <a:pt x="0" y="1"/>
                        </a:lnTo>
                        <a:lnTo>
                          <a:pt x="1" y="0"/>
                        </a:lnTo>
                        <a:lnTo>
                          <a:pt x="1" y="1"/>
                        </a:lnTo>
                        <a:lnTo>
                          <a:pt x="1" y="3"/>
                        </a:lnTo>
                        <a:lnTo>
                          <a:pt x="2" y="5"/>
                        </a:lnTo>
                        <a:lnTo>
                          <a:pt x="2" y="8"/>
                        </a:lnTo>
                        <a:lnTo>
                          <a:pt x="3" y="12"/>
                        </a:lnTo>
                        <a:lnTo>
                          <a:pt x="0" y="7"/>
                        </a:lnTo>
                        <a:lnTo>
                          <a:pt x="0" y="7"/>
                        </a:lnTo>
                        <a:lnTo>
                          <a:pt x="1" y="5"/>
                        </a:lnTo>
                        <a:lnTo>
                          <a:pt x="1" y="4"/>
                        </a:lnTo>
                        <a:lnTo>
                          <a:pt x="0"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400" name="Freeform 746">
                    <a:extLst>
                      <a:ext uri="{FF2B5EF4-FFF2-40B4-BE49-F238E27FC236}">
                        <a16:creationId xmlns:a16="http://schemas.microsoft.com/office/drawing/2014/main" id="{F65A1587-2B4E-468C-9D38-BA312F1F6BC9}"/>
                      </a:ext>
                    </a:extLst>
                  </p:cNvPr>
                  <p:cNvSpPr>
                    <a:spLocks/>
                  </p:cNvSpPr>
                  <p:nvPr/>
                </p:nvSpPr>
                <p:spPr bwMode="gray">
                  <a:xfrm>
                    <a:off x="8529525" y="4873738"/>
                    <a:ext cx="300779" cy="258654"/>
                  </a:xfrm>
                  <a:custGeom>
                    <a:avLst/>
                    <a:gdLst>
                      <a:gd name="T0" fmla="*/ 75 w 93"/>
                      <a:gd name="T1" fmla="*/ 18 h 80"/>
                      <a:gd name="T2" fmla="*/ 62 w 93"/>
                      <a:gd name="T3" fmla="*/ 15 h 80"/>
                      <a:gd name="T4" fmla="*/ 52 w 93"/>
                      <a:gd name="T5" fmla="*/ 4 h 80"/>
                      <a:gd name="T6" fmla="*/ 47 w 93"/>
                      <a:gd name="T7" fmla="*/ 2 h 80"/>
                      <a:gd name="T8" fmla="*/ 43 w 93"/>
                      <a:gd name="T9" fmla="*/ 2 h 80"/>
                      <a:gd name="T10" fmla="*/ 43 w 93"/>
                      <a:gd name="T11" fmla="*/ 5 h 80"/>
                      <a:gd name="T12" fmla="*/ 40 w 93"/>
                      <a:gd name="T13" fmla="*/ 6 h 80"/>
                      <a:gd name="T14" fmla="*/ 32 w 93"/>
                      <a:gd name="T15" fmla="*/ 10 h 80"/>
                      <a:gd name="T16" fmla="*/ 34 w 93"/>
                      <a:gd name="T17" fmla="*/ 16 h 80"/>
                      <a:gd name="T18" fmla="*/ 27 w 93"/>
                      <a:gd name="T19" fmla="*/ 21 h 80"/>
                      <a:gd name="T20" fmla="*/ 27 w 93"/>
                      <a:gd name="T21" fmla="*/ 28 h 80"/>
                      <a:gd name="T22" fmla="*/ 23 w 93"/>
                      <a:gd name="T23" fmla="*/ 28 h 80"/>
                      <a:gd name="T24" fmla="*/ 21 w 93"/>
                      <a:gd name="T25" fmla="*/ 26 h 80"/>
                      <a:gd name="T26" fmla="*/ 17 w 93"/>
                      <a:gd name="T27" fmla="*/ 22 h 80"/>
                      <a:gd name="T28" fmla="*/ 9 w 93"/>
                      <a:gd name="T29" fmla="*/ 27 h 80"/>
                      <a:gd name="T30" fmla="*/ 2 w 93"/>
                      <a:gd name="T31" fmla="*/ 27 h 80"/>
                      <a:gd name="T32" fmla="*/ 5 w 93"/>
                      <a:gd name="T33" fmla="*/ 39 h 80"/>
                      <a:gd name="T34" fmla="*/ 11 w 93"/>
                      <a:gd name="T35" fmla="*/ 34 h 80"/>
                      <a:gd name="T36" fmla="*/ 19 w 93"/>
                      <a:gd name="T37" fmla="*/ 33 h 80"/>
                      <a:gd name="T38" fmla="*/ 22 w 93"/>
                      <a:gd name="T39" fmla="*/ 38 h 80"/>
                      <a:gd name="T40" fmla="*/ 30 w 93"/>
                      <a:gd name="T41" fmla="*/ 51 h 80"/>
                      <a:gd name="T42" fmla="*/ 26 w 93"/>
                      <a:gd name="T43" fmla="*/ 55 h 80"/>
                      <a:gd name="T44" fmla="*/ 34 w 93"/>
                      <a:gd name="T45" fmla="*/ 63 h 80"/>
                      <a:gd name="T46" fmla="*/ 39 w 93"/>
                      <a:gd name="T47" fmla="*/ 69 h 80"/>
                      <a:gd name="T48" fmla="*/ 53 w 93"/>
                      <a:gd name="T49" fmla="*/ 71 h 80"/>
                      <a:gd name="T50" fmla="*/ 64 w 93"/>
                      <a:gd name="T51" fmla="*/ 80 h 80"/>
                      <a:gd name="T52" fmla="*/ 58 w 93"/>
                      <a:gd name="T53" fmla="*/ 69 h 80"/>
                      <a:gd name="T54" fmla="*/ 50 w 93"/>
                      <a:gd name="T55" fmla="*/ 61 h 80"/>
                      <a:gd name="T56" fmla="*/ 45 w 93"/>
                      <a:gd name="T57" fmla="*/ 55 h 80"/>
                      <a:gd name="T58" fmla="*/ 41 w 93"/>
                      <a:gd name="T59" fmla="*/ 50 h 80"/>
                      <a:gd name="T60" fmla="*/ 41 w 93"/>
                      <a:gd name="T61" fmla="*/ 46 h 80"/>
                      <a:gd name="T62" fmla="*/ 37 w 93"/>
                      <a:gd name="T63" fmla="*/ 40 h 80"/>
                      <a:gd name="T64" fmla="*/ 36 w 93"/>
                      <a:gd name="T65" fmla="*/ 37 h 80"/>
                      <a:gd name="T66" fmla="*/ 37 w 93"/>
                      <a:gd name="T67" fmla="*/ 28 h 80"/>
                      <a:gd name="T68" fmla="*/ 44 w 93"/>
                      <a:gd name="T69" fmla="*/ 34 h 80"/>
                      <a:gd name="T70" fmla="*/ 53 w 93"/>
                      <a:gd name="T71" fmla="*/ 30 h 80"/>
                      <a:gd name="T72" fmla="*/ 58 w 93"/>
                      <a:gd name="T73" fmla="*/ 31 h 80"/>
                      <a:gd name="T74" fmla="*/ 61 w 93"/>
                      <a:gd name="T75" fmla="*/ 31 h 80"/>
                      <a:gd name="T76" fmla="*/ 66 w 93"/>
                      <a:gd name="T77" fmla="*/ 31 h 80"/>
                      <a:gd name="T78" fmla="*/ 71 w 93"/>
                      <a:gd name="T79" fmla="*/ 31 h 80"/>
                      <a:gd name="T80" fmla="*/ 74 w 93"/>
                      <a:gd name="T81" fmla="*/ 33 h 80"/>
                      <a:gd name="T82" fmla="*/ 79 w 93"/>
                      <a:gd name="T83" fmla="*/ 34 h 80"/>
                      <a:gd name="T84" fmla="*/ 82 w 93"/>
                      <a:gd name="T85" fmla="*/ 33 h 80"/>
                      <a:gd name="T86" fmla="*/ 83 w 93"/>
                      <a:gd name="T87" fmla="*/ 37 h 80"/>
                      <a:gd name="T88" fmla="*/ 89 w 93"/>
                      <a:gd name="T89" fmla="*/ 36 h 80"/>
                      <a:gd name="T90" fmla="*/ 88 w 93"/>
                      <a:gd name="T91" fmla="*/ 32 h 80"/>
                      <a:gd name="T92" fmla="*/ 90 w 93"/>
                      <a:gd name="T93" fmla="*/ 29 h 80"/>
                      <a:gd name="T94" fmla="*/ 93 w 93"/>
                      <a:gd name="T95" fmla="*/ 29 h 80"/>
                      <a:gd name="T96" fmla="*/ 91 w 93"/>
                      <a:gd name="T97" fmla="*/ 29 h 80"/>
                      <a:gd name="T98" fmla="*/ 88 w 93"/>
                      <a:gd name="T99" fmla="*/ 28 h 80"/>
                      <a:gd name="T100" fmla="*/ 86 w 93"/>
                      <a:gd name="T101" fmla="*/ 26 h 80"/>
                      <a:gd name="T102" fmla="*/ 86 w 93"/>
                      <a:gd name="T103" fmla="*/ 24 h 80"/>
                      <a:gd name="T104" fmla="*/ 87 w 93"/>
                      <a:gd name="T105" fmla="*/ 23 h 80"/>
                      <a:gd name="T106" fmla="*/ 86 w 93"/>
                      <a:gd name="T107" fmla="*/ 22 h 80"/>
                      <a:gd name="T108" fmla="*/ 84 w 93"/>
                      <a:gd name="T109" fmla="*/ 21 h 80"/>
                      <a:gd name="T110" fmla="*/ 84 w 93"/>
                      <a:gd name="T111" fmla="*/ 19 h 80"/>
                      <a:gd name="T112" fmla="*/ 82 w 93"/>
                      <a:gd name="T113" fmla="*/ 1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3" h="80">
                        <a:moveTo>
                          <a:pt x="82" y="15"/>
                        </a:moveTo>
                        <a:lnTo>
                          <a:pt x="79" y="17"/>
                        </a:lnTo>
                        <a:lnTo>
                          <a:pt x="75" y="18"/>
                        </a:lnTo>
                        <a:lnTo>
                          <a:pt x="70" y="19"/>
                        </a:lnTo>
                        <a:lnTo>
                          <a:pt x="66" y="16"/>
                        </a:lnTo>
                        <a:lnTo>
                          <a:pt x="62" y="15"/>
                        </a:lnTo>
                        <a:lnTo>
                          <a:pt x="59" y="11"/>
                        </a:lnTo>
                        <a:lnTo>
                          <a:pt x="55" y="8"/>
                        </a:lnTo>
                        <a:lnTo>
                          <a:pt x="52" y="4"/>
                        </a:lnTo>
                        <a:lnTo>
                          <a:pt x="49" y="2"/>
                        </a:lnTo>
                        <a:lnTo>
                          <a:pt x="48" y="2"/>
                        </a:lnTo>
                        <a:lnTo>
                          <a:pt x="47" y="2"/>
                        </a:lnTo>
                        <a:lnTo>
                          <a:pt x="45" y="0"/>
                        </a:lnTo>
                        <a:lnTo>
                          <a:pt x="44" y="0"/>
                        </a:lnTo>
                        <a:lnTo>
                          <a:pt x="43" y="2"/>
                        </a:lnTo>
                        <a:lnTo>
                          <a:pt x="43" y="3"/>
                        </a:lnTo>
                        <a:lnTo>
                          <a:pt x="43" y="4"/>
                        </a:lnTo>
                        <a:lnTo>
                          <a:pt x="43" y="5"/>
                        </a:lnTo>
                        <a:lnTo>
                          <a:pt x="42" y="4"/>
                        </a:lnTo>
                        <a:lnTo>
                          <a:pt x="40" y="4"/>
                        </a:lnTo>
                        <a:lnTo>
                          <a:pt x="40" y="6"/>
                        </a:lnTo>
                        <a:lnTo>
                          <a:pt x="39" y="7"/>
                        </a:lnTo>
                        <a:lnTo>
                          <a:pt x="33" y="8"/>
                        </a:lnTo>
                        <a:lnTo>
                          <a:pt x="32" y="10"/>
                        </a:lnTo>
                        <a:lnTo>
                          <a:pt x="32" y="11"/>
                        </a:lnTo>
                        <a:lnTo>
                          <a:pt x="34" y="13"/>
                        </a:lnTo>
                        <a:lnTo>
                          <a:pt x="34" y="16"/>
                        </a:lnTo>
                        <a:lnTo>
                          <a:pt x="33" y="19"/>
                        </a:lnTo>
                        <a:lnTo>
                          <a:pt x="30" y="19"/>
                        </a:lnTo>
                        <a:lnTo>
                          <a:pt x="27" y="21"/>
                        </a:lnTo>
                        <a:lnTo>
                          <a:pt x="28" y="23"/>
                        </a:lnTo>
                        <a:lnTo>
                          <a:pt x="27" y="25"/>
                        </a:lnTo>
                        <a:lnTo>
                          <a:pt x="27" y="28"/>
                        </a:lnTo>
                        <a:lnTo>
                          <a:pt x="26" y="29"/>
                        </a:lnTo>
                        <a:lnTo>
                          <a:pt x="25" y="29"/>
                        </a:lnTo>
                        <a:lnTo>
                          <a:pt x="23" y="28"/>
                        </a:lnTo>
                        <a:lnTo>
                          <a:pt x="22" y="27"/>
                        </a:lnTo>
                        <a:lnTo>
                          <a:pt x="22" y="26"/>
                        </a:lnTo>
                        <a:lnTo>
                          <a:pt x="21" y="26"/>
                        </a:lnTo>
                        <a:lnTo>
                          <a:pt x="21" y="28"/>
                        </a:lnTo>
                        <a:lnTo>
                          <a:pt x="20" y="28"/>
                        </a:lnTo>
                        <a:lnTo>
                          <a:pt x="17" y="22"/>
                        </a:lnTo>
                        <a:lnTo>
                          <a:pt x="15" y="22"/>
                        </a:lnTo>
                        <a:lnTo>
                          <a:pt x="13" y="26"/>
                        </a:lnTo>
                        <a:lnTo>
                          <a:pt x="9" y="27"/>
                        </a:lnTo>
                        <a:lnTo>
                          <a:pt x="7" y="25"/>
                        </a:lnTo>
                        <a:lnTo>
                          <a:pt x="6" y="27"/>
                        </a:lnTo>
                        <a:lnTo>
                          <a:pt x="2" y="27"/>
                        </a:lnTo>
                        <a:lnTo>
                          <a:pt x="0" y="25"/>
                        </a:lnTo>
                        <a:lnTo>
                          <a:pt x="1" y="32"/>
                        </a:lnTo>
                        <a:lnTo>
                          <a:pt x="5" y="39"/>
                        </a:lnTo>
                        <a:lnTo>
                          <a:pt x="6" y="40"/>
                        </a:lnTo>
                        <a:lnTo>
                          <a:pt x="8" y="40"/>
                        </a:lnTo>
                        <a:lnTo>
                          <a:pt x="11" y="34"/>
                        </a:lnTo>
                        <a:lnTo>
                          <a:pt x="13" y="29"/>
                        </a:lnTo>
                        <a:lnTo>
                          <a:pt x="17" y="30"/>
                        </a:lnTo>
                        <a:lnTo>
                          <a:pt x="19" y="33"/>
                        </a:lnTo>
                        <a:lnTo>
                          <a:pt x="20" y="33"/>
                        </a:lnTo>
                        <a:lnTo>
                          <a:pt x="21" y="34"/>
                        </a:lnTo>
                        <a:lnTo>
                          <a:pt x="22" y="38"/>
                        </a:lnTo>
                        <a:lnTo>
                          <a:pt x="22" y="42"/>
                        </a:lnTo>
                        <a:lnTo>
                          <a:pt x="24" y="46"/>
                        </a:lnTo>
                        <a:lnTo>
                          <a:pt x="30" y="51"/>
                        </a:lnTo>
                        <a:lnTo>
                          <a:pt x="27" y="52"/>
                        </a:lnTo>
                        <a:lnTo>
                          <a:pt x="26" y="53"/>
                        </a:lnTo>
                        <a:lnTo>
                          <a:pt x="26" y="55"/>
                        </a:lnTo>
                        <a:lnTo>
                          <a:pt x="30" y="59"/>
                        </a:lnTo>
                        <a:lnTo>
                          <a:pt x="32" y="61"/>
                        </a:lnTo>
                        <a:lnTo>
                          <a:pt x="34" y="63"/>
                        </a:lnTo>
                        <a:lnTo>
                          <a:pt x="37" y="64"/>
                        </a:lnTo>
                        <a:lnTo>
                          <a:pt x="39" y="67"/>
                        </a:lnTo>
                        <a:lnTo>
                          <a:pt x="39" y="69"/>
                        </a:lnTo>
                        <a:lnTo>
                          <a:pt x="44" y="69"/>
                        </a:lnTo>
                        <a:lnTo>
                          <a:pt x="48" y="69"/>
                        </a:lnTo>
                        <a:lnTo>
                          <a:pt x="53" y="71"/>
                        </a:lnTo>
                        <a:lnTo>
                          <a:pt x="57" y="75"/>
                        </a:lnTo>
                        <a:lnTo>
                          <a:pt x="61" y="78"/>
                        </a:lnTo>
                        <a:lnTo>
                          <a:pt x="64" y="80"/>
                        </a:lnTo>
                        <a:lnTo>
                          <a:pt x="66" y="79"/>
                        </a:lnTo>
                        <a:lnTo>
                          <a:pt x="59" y="72"/>
                        </a:lnTo>
                        <a:lnTo>
                          <a:pt x="58" y="69"/>
                        </a:lnTo>
                        <a:lnTo>
                          <a:pt x="57" y="68"/>
                        </a:lnTo>
                        <a:lnTo>
                          <a:pt x="56" y="67"/>
                        </a:lnTo>
                        <a:lnTo>
                          <a:pt x="50" y="61"/>
                        </a:lnTo>
                        <a:lnTo>
                          <a:pt x="50" y="60"/>
                        </a:lnTo>
                        <a:lnTo>
                          <a:pt x="47" y="56"/>
                        </a:lnTo>
                        <a:lnTo>
                          <a:pt x="45" y="55"/>
                        </a:lnTo>
                        <a:lnTo>
                          <a:pt x="43" y="51"/>
                        </a:lnTo>
                        <a:lnTo>
                          <a:pt x="41" y="51"/>
                        </a:lnTo>
                        <a:lnTo>
                          <a:pt x="41" y="50"/>
                        </a:lnTo>
                        <a:lnTo>
                          <a:pt x="42" y="48"/>
                        </a:lnTo>
                        <a:lnTo>
                          <a:pt x="41" y="47"/>
                        </a:lnTo>
                        <a:lnTo>
                          <a:pt x="41" y="46"/>
                        </a:lnTo>
                        <a:lnTo>
                          <a:pt x="40" y="44"/>
                        </a:lnTo>
                        <a:lnTo>
                          <a:pt x="38" y="40"/>
                        </a:lnTo>
                        <a:lnTo>
                          <a:pt x="37" y="40"/>
                        </a:lnTo>
                        <a:lnTo>
                          <a:pt x="35" y="38"/>
                        </a:lnTo>
                        <a:lnTo>
                          <a:pt x="35" y="37"/>
                        </a:lnTo>
                        <a:lnTo>
                          <a:pt x="36" y="37"/>
                        </a:lnTo>
                        <a:lnTo>
                          <a:pt x="36" y="35"/>
                        </a:lnTo>
                        <a:lnTo>
                          <a:pt x="36" y="30"/>
                        </a:lnTo>
                        <a:lnTo>
                          <a:pt x="37" y="28"/>
                        </a:lnTo>
                        <a:lnTo>
                          <a:pt x="40" y="29"/>
                        </a:lnTo>
                        <a:lnTo>
                          <a:pt x="40" y="30"/>
                        </a:lnTo>
                        <a:lnTo>
                          <a:pt x="44" y="34"/>
                        </a:lnTo>
                        <a:lnTo>
                          <a:pt x="45" y="34"/>
                        </a:lnTo>
                        <a:lnTo>
                          <a:pt x="47" y="29"/>
                        </a:lnTo>
                        <a:lnTo>
                          <a:pt x="53" y="30"/>
                        </a:lnTo>
                        <a:lnTo>
                          <a:pt x="54" y="28"/>
                        </a:lnTo>
                        <a:lnTo>
                          <a:pt x="54" y="28"/>
                        </a:lnTo>
                        <a:lnTo>
                          <a:pt x="58" y="31"/>
                        </a:lnTo>
                        <a:lnTo>
                          <a:pt x="59" y="31"/>
                        </a:lnTo>
                        <a:lnTo>
                          <a:pt x="60" y="30"/>
                        </a:lnTo>
                        <a:lnTo>
                          <a:pt x="61" y="31"/>
                        </a:lnTo>
                        <a:lnTo>
                          <a:pt x="65" y="32"/>
                        </a:lnTo>
                        <a:lnTo>
                          <a:pt x="66" y="31"/>
                        </a:lnTo>
                        <a:lnTo>
                          <a:pt x="66" y="31"/>
                        </a:lnTo>
                        <a:lnTo>
                          <a:pt x="69" y="33"/>
                        </a:lnTo>
                        <a:lnTo>
                          <a:pt x="69" y="33"/>
                        </a:lnTo>
                        <a:lnTo>
                          <a:pt x="71" y="31"/>
                        </a:lnTo>
                        <a:lnTo>
                          <a:pt x="72" y="31"/>
                        </a:lnTo>
                        <a:lnTo>
                          <a:pt x="73" y="33"/>
                        </a:lnTo>
                        <a:lnTo>
                          <a:pt x="74" y="33"/>
                        </a:lnTo>
                        <a:lnTo>
                          <a:pt x="75" y="32"/>
                        </a:lnTo>
                        <a:lnTo>
                          <a:pt x="78" y="32"/>
                        </a:lnTo>
                        <a:lnTo>
                          <a:pt x="79" y="34"/>
                        </a:lnTo>
                        <a:lnTo>
                          <a:pt x="80" y="33"/>
                        </a:lnTo>
                        <a:lnTo>
                          <a:pt x="80" y="33"/>
                        </a:lnTo>
                        <a:lnTo>
                          <a:pt x="82" y="33"/>
                        </a:lnTo>
                        <a:lnTo>
                          <a:pt x="84" y="35"/>
                        </a:lnTo>
                        <a:lnTo>
                          <a:pt x="83" y="36"/>
                        </a:lnTo>
                        <a:lnTo>
                          <a:pt x="83" y="37"/>
                        </a:lnTo>
                        <a:lnTo>
                          <a:pt x="85" y="38"/>
                        </a:lnTo>
                        <a:lnTo>
                          <a:pt x="87" y="38"/>
                        </a:lnTo>
                        <a:lnTo>
                          <a:pt x="89" y="36"/>
                        </a:lnTo>
                        <a:lnTo>
                          <a:pt x="90" y="35"/>
                        </a:lnTo>
                        <a:lnTo>
                          <a:pt x="89" y="34"/>
                        </a:lnTo>
                        <a:lnTo>
                          <a:pt x="88" y="32"/>
                        </a:lnTo>
                        <a:lnTo>
                          <a:pt x="89" y="31"/>
                        </a:lnTo>
                        <a:lnTo>
                          <a:pt x="90" y="30"/>
                        </a:lnTo>
                        <a:lnTo>
                          <a:pt x="90" y="29"/>
                        </a:lnTo>
                        <a:lnTo>
                          <a:pt x="91" y="30"/>
                        </a:lnTo>
                        <a:lnTo>
                          <a:pt x="92" y="30"/>
                        </a:lnTo>
                        <a:lnTo>
                          <a:pt x="93" y="29"/>
                        </a:lnTo>
                        <a:lnTo>
                          <a:pt x="93" y="29"/>
                        </a:lnTo>
                        <a:lnTo>
                          <a:pt x="92" y="28"/>
                        </a:lnTo>
                        <a:lnTo>
                          <a:pt x="91" y="29"/>
                        </a:lnTo>
                        <a:lnTo>
                          <a:pt x="90" y="28"/>
                        </a:lnTo>
                        <a:lnTo>
                          <a:pt x="89" y="28"/>
                        </a:lnTo>
                        <a:lnTo>
                          <a:pt x="88" y="28"/>
                        </a:lnTo>
                        <a:lnTo>
                          <a:pt x="87" y="26"/>
                        </a:lnTo>
                        <a:lnTo>
                          <a:pt x="87" y="26"/>
                        </a:lnTo>
                        <a:lnTo>
                          <a:pt x="86" y="26"/>
                        </a:lnTo>
                        <a:lnTo>
                          <a:pt x="86" y="26"/>
                        </a:lnTo>
                        <a:lnTo>
                          <a:pt x="86" y="25"/>
                        </a:lnTo>
                        <a:lnTo>
                          <a:pt x="86" y="24"/>
                        </a:lnTo>
                        <a:lnTo>
                          <a:pt x="86" y="24"/>
                        </a:lnTo>
                        <a:lnTo>
                          <a:pt x="87" y="24"/>
                        </a:lnTo>
                        <a:lnTo>
                          <a:pt x="87" y="23"/>
                        </a:lnTo>
                        <a:lnTo>
                          <a:pt x="87" y="22"/>
                        </a:lnTo>
                        <a:lnTo>
                          <a:pt x="87" y="22"/>
                        </a:lnTo>
                        <a:lnTo>
                          <a:pt x="86" y="22"/>
                        </a:lnTo>
                        <a:lnTo>
                          <a:pt x="86" y="22"/>
                        </a:lnTo>
                        <a:lnTo>
                          <a:pt x="84" y="22"/>
                        </a:lnTo>
                        <a:lnTo>
                          <a:pt x="84" y="21"/>
                        </a:lnTo>
                        <a:lnTo>
                          <a:pt x="85" y="20"/>
                        </a:lnTo>
                        <a:lnTo>
                          <a:pt x="85" y="19"/>
                        </a:lnTo>
                        <a:lnTo>
                          <a:pt x="84" y="19"/>
                        </a:lnTo>
                        <a:lnTo>
                          <a:pt x="84" y="18"/>
                        </a:lnTo>
                        <a:lnTo>
                          <a:pt x="84" y="17"/>
                        </a:lnTo>
                        <a:lnTo>
                          <a:pt x="82" y="1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49" name="Gruppieren 1448">
                  <a:extLst>
                    <a:ext uri="{FF2B5EF4-FFF2-40B4-BE49-F238E27FC236}">
                      <a16:creationId xmlns:a16="http://schemas.microsoft.com/office/drawing/2014/main" id="{04216DA7-CBB8-45CD-AECC-1465B305C2FF}"/>
                    </a:ext>
                  </a:extLst>
                </p:cNvPr>
                <p:cNvGrpSpPr/>
                <p:nvPr/>
              </p:nvGrpSpPr>
              <p:grpSpPr>
                <a:xfrm>
                  <a:off x="8823839" y="5158258"/>
                  <a:ext cx="93795" cy="223089"/>
                  <a:chOff x="8823839" y="5158258"/>
                  <a:chExt cx="93795" cy="223089"/>
                </a:xfrm>
                <a:grpFill/>
              </p:grpSpPr>
              <p:sp>
                <p:nvSpPr>
                  <p:cNvPr id="1395" name="Freeform 70">
                    <a:extLst>
                      <a:ext uri="{FF2B5EF4-FFF2-40B4-BE49-F238E27FC236}">
                        <a16:creationId xmlns:a16="http://schemas.microsoft.com/office/drawing/2014/main" id="{FAF5F7D6-4F9C-4A98-A74F-E0C853220661}"/>
                      </a:ext>
                    </a:extLst>
                  </p:cNvPr>
                  <p:cNvSpPr>
                    <a:spLocks/>
                  </p:cNvSpPr>
                  <p:nvPr/>
                </p:nvSpPr>
                <p:spPr bwMode="gray">
                  <a:xfrm>
                    <a:off x="8843246" y="5355482"/>
                    <a:ext cx="22640" cy="25865"/>
                  </a:xfrm>
                  <a:custGeom>
                    <a:avLst/>
                    <a:gdLst>
                      <a:gd name="T0" fmla="*/ 7 w 7"/>
                      <a:gd name="T1" fmla="*/ 7 h 8"/>
                      <a:gd name="T2" fmla="*/ 7 w 7"/>
                      <a:gd name="T3" fmla="*/ 6 h 8"/>
                      <a:gd name="T4" fmla="*/ 4 w 7"/>
                      <a:gd name="T5" fmla="*/ 1 h 8"/>
                      <a:gd name="T6" fmla="*/ 3 w 7"/>
                      <a:gd name="T7" fmla="*/ 0 h 8"/>
                      <a:gd name="T8" fmla="*/ 0 w 7"/>
                      <a:gd name="T9" fmla="*/ 0 h 8"/>
                      <a:gd name="T10" fmla="*/ 3 w 7"/>
                      <a:gd name="T11" fmla="*/ 5 h 8"/>
                      <a:gd name="T12" fmla="*/ 5 w 7"/>
                      <a:gd name="T13" fmla="*/ 8 h 8"/>
                      <a:gd name="T14" fmla="*/ 7 w 7"/>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7" y="7"/>
                        </a:moveTo>
                        <a:lnTo>
                          <a:pt x="7" y="6"/>
                        </a:lnTo>
                        <a:lnTo>
                          <a:pt x="4" y="1"/>
                        </a:lnTo>
                        <a:lnTo>
                          <a:pt x="3" y="0"/>
                        </a:lnTo>
                        <a:lnTo>
                          <a:pt x="0" y="0"/>
                        </a:lnTo>
                        <a:lnTo>
                          <a:pt x="3" y="5"/>
                        </a:lnTo>
                        <a:lnTo>
                          <a:pt x="5" y="8"/>
                        </a:lnTo>
                        <a:lnTo>
                          <a:pt x="7"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6" name="Freeform 128">
                    <a:extLst>
                      <a:ext uri="{FF2B5EF4-FFF2-40B4-BE49-F238E27FC236}">
                        <a16:creationId xmlns:a16="http://schemas.microsoft.com/office/drawing/2014/main" id="{D879FD13-54BD-4ECD-919A-B9C0B14681C2}"/>
                      </a:ext>
                    </a:extLst>
                  </p:cNvPr>
                  <p:cNvSpPr>
                    <a:spLocks/>
                  </p:cNvSpPr>
                  <p:nvPr/>
                </p:nvSpPr>
                <p:spPr bwMode="gray">
                  <a:xfrm>
                    <a:off x="8869120" y="5358714"/>
                    <a:ext cx="3233"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1" y="0"/>
                        </a:lnTo>
                        <a:lnTo>
                          <a:pt x="1" y="0"/>
                        </a:lnTo>
                        <a:lnTo>
                          <a:pt x="1" y="0"/>
                        </a:lnTo>
                        <a:lnTo>
                          <a:pt x="0" y="0"/>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7" name="Freeform 747">
                    <a:extLst>
                      <a:ext uri="{FF2B5EF4-FFF2-40B4-BE49-F238E27FC236}">
                        <a16:creationId xmlns:a16="http://schemas.microsoft.com/office/drawing/2014/main" id="{CE026929-DCED-43A4-8C1D-A3E3F9B0C5A4}"/>
                      </a:ext>
                    </a:extLst>
                  </p:cNvPr>
                  <p:cNvSpPr>
                    <a:spLocks/>
                  </p:cNvSpPr>
                  <p:nvPr/>
                </p:nvSpPr>
                <p:spPr bwMode="gray">
                  <a:xfrm>
                    <a:off x="8823839" y="5158258"/>
                    <a:ext cx="93795" cy="200453"/>
                  </a:xfrm>
                  <a:custGeom>
                    <a:avLst/>
                    <a:gdLst>
                      <a:gd name="T0" fmla="*/ 14 w 29"/>
                      <a:gd name="T1" fmla="*/ 62 h 62"/>
                      <a:gd name="T2" fmla="*/ 12 w 29"/>
                      <a:gd name="T3" fmla="*/ 61 h 62"/>
                      <a:gd name="T4" fmla="*/ 12 w 29"/>
                      <a:gd name="T5" fmla="*/ 58 h 62"/>
                      <a:gd name="T6" fmla="*/ 9 w 29"/>
                      <a:gd name="T7" fmla="*/ 55 h 62"/>
                      <a:gd name="T8" fmla="*/ 4 w 29"/>
                      <a:gd name="T9" fmla="*/ 53 h 62"/>
                      <a:gd name="T10" fmla="*/ 2 w 29"/>
                      <a:gd name="T11" fmla="*/ 49 h 62"/>
                      <a:gd name="T12" fmla="*/ 0 w 29"/>
                      <a:gd name="T13" fmla="*/ 46 h 62"/>
                      <a:gd name="T14" fmla="*/ 2 w 29"/>
                      <a:gd name="T15" fmla="*/ 46 h 62"/>
                      <a:gd name="T16" fmla="*/ 2 w 29"/>
                      <a:gd name="T17" fmla="*/ 44 h 62"/>
                      <a:gd name="T18" fmla="*/ 1 w 29"/>
                      <a:gd name="T19" fmla="*/ 40 h 62"/>
                      <a:gd name="T20" fmla="*/ 2 w 29"/>
                      <a:gd name="T21" fmla="*/ 36 h 62"/>
                      <a:gd name="T22" fmla="*/ 3 w 29"/>
                      <a:gd name="T23" fmla="*/ 36 h 62"/>
                      <a:gd name="T24" fmla="*/ 3 w 29"/>
                      <a:gd name="T25" fmla="*/ 33 h 62"/>
                      <a:gd name="T26" fmla="*/ 4 w 29"/>
                      <a:gd name="T27" fmla="*/ 30 h 62"/>
                      <a:gd name="T28" fmla="*/ 2 w 29"/>
                      <a:gd name="T29" fmla="*/ 27 h 62"/>
                      <a:gd name="T30" fmla="*/ 5 w 29"/>
                      <a:gd name="T31" fmla="*/ 18 h 62"/>
                      <a:gd name="T32" fmla="*/ 4 w 29"/>
                      <a:gd name="T33" fmla="*/ 16 h 62"/>
                      <a:gd name="T34" fmla="*/ 1 w 29"/>
                      <a:gd name="T35" fmla="*/ 16 h 62"/>
                      <a:gd name="T36" fmla="*/ 2 w 29"/>
                      <a:gd name="T37" fmla="*/ 12 h 62"/>
                      <a:gd name="T38" fmla="*/ 2 w 29"/>
                      <a:gd name="T39" fmla="*/ 9 h 62"/>
                      <a:gd name="T40" fmla="*/ 3 w 29"/>
                      <a:gd name="T41" fmla="*/ 4 h 62"/>
                      <a:gd name="T42" fmla="*/ 5 w 29"/>
                      <a:gd name="T43" fmla="*/ 2 h 62"/>
                      <a:gd name="T44" fmla="*/ 7 w 29"/>
                      <a:gd name="T45" fmla="*/ 0 h 62"/>
                      <a:gd name="T46" fmla="*/ 9 w 29"/>
                      <a:gd name="T47" fmla="*/ 2 h 62"/>
                      <a:gd name="T48" fmla="*/ 13 w 29"/>
                      <a:gd name="T49" fmla="*/ 2 h 62"/>
                      <a:gd name="T50" fmla="*/ 16 w 29"/>
                      <a:gd name="T51" fmla="*/ 6 h 62"/>
                      <a:gd name="T52" fmla="*/ 18 w 29"/>
                      <a:gd name="T53" fmla="*/ 7 h 62"/>
                      <a:gd name="T54" fmla="*/ 22 w 29"/>
                      <a:gd name="T55" fmla="*/ 11 h 62"/>
                      <a:gd name="T56" fmla="*/ 20 w 29"/>
                      <a:gd name="T57" fmla="*/ 22 h 62"/>
                      <a:gd name="T58" fmla="*/ 21 w 29"/>
                      <a:gd name="T59" fmla="*/ 27 h 62"/>
                      <a:gd name="T60" fmla="*/ 23 w 29"/>
                      <a:gd name="T61" fmla="*/ 32 h 62"/>
                      <a:gd name="T62" fmla="*/ 28 w 29"/>
                      <a:gd name="T63" fmla="*/ 37 h 62"/>
                      <a:gd name="T64" fmla="*/ 29 w 29"/>
                      <a:gd name="T65" fmla="*/ 40 h 62"/>
                      <a:gd name="T66" fmla="*/ 29 w 29"/>
                      <a:gd name="T67" fmla="*/ 44 h 62"/>
                      <a:gd name="T68" fmla="*/ 25 w 29"/>
                      <a:gd name="T69" fmla="*/ 48 h 62"/>
                      <a:gd name="T70" fmla="*/ 22 w 29"/>
                      <a:gd name="T71" fmla="*/ 53 h 62"/>
                      <a:gd name="T72" fmla="*/ 19 w 29"/>
                      <a:gd name="T73" fmla="*/ 55 h 62"/>
                      <a:gd name="T74" fmla="*/ 18 w 29"/>
                      <a:gd name="T75" fmla="*/ 58 h 62"/>
                      <a:gd name="T76" fmla="*/ 17 w 29"/>
                      <a:gd name="T77" fmla="*/ 60 h 62"/>
                      <a:gd name="T78" fmla="*/ 15 w 29"/>
                      <a:gd name="T79" fmla="*/ 62 h 62"/>
                      <a:gd name="T80" fmla="*/ 14 w 29"/>
                      <a:gd name="T8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 h="62">
                        <a:moveTo>
                          <a:pt x="14" y="62"/>
                        </a:moveTo>
                        <a:lnTo>
                          <a:pt x="12" y="61"/>
                        </a:lnTo>
                        <a:lnTo>
                          <a:pt x="12" y="58"/>
                        </a:lnTo>
                        <a:lnTo>
                          <a:pt x="9" y="55"/>
                        </a:lnTo>
                        <a:lnTo>
                          <a:pt x="4" y="53"/>
                        </a:lnTo>
                        <a:lnTo>
                          <a:pt x="2" y="49"/>
                        </a:lnTo>
                        <a:lnTo>
                          <a:pt x="0" y="46"/>
                        </a:lnTo>
                        <a:lnTo>
                          <a:pt x="2" y="46"/>
                        </a:lnTo>
                        <a:lnTo>
                          <a:pt x="2" y="44"/>
                        </a:lnTo>
                        <a:lnTo>
                          <a:pt x="1" y="40"/>
                        </a:lnTo>
                        <a:lnTo>
                          <a:pt x="2" y="36"/>
                        </a:lnTo>
                        <a:lnTo>
                          <a:pt x="3" y="36"/>
                        </a:lnTo>
                        <a:lnTo>
                          <a:pt x="3" y="33"/>
                        </a:lnTo>
                        <a:lnTo>
                          <a:pt x="4" y="30"/>
                        </a:lnTo>
                        <a:lnTo>
                          <a:pt x="2" y="27"/>
                        </a:lnTo>
                        <a:lnTo>
                          <a:pt x="5" y="18"/>
                        </a:lnTo>
                        <a:lnTo>
                          <a:pt x="4" y="16"/>
                        </a:lnTo>
                        <a:lnTo>
                          <a:pt x="1" y="16"/>
                        </a:lnTo>
                        <a:lnTo>
                          <a:pt x="2" y="12"/>
                        </a:lnTo>
                        <a:lnTo>
                          <a:pt x="2" y="9"/>
                        </a:lnTo>
                        <a:lnTo>
                          <a:pt x="3" y="4"/>
                        </a:lnTo>
                        <a:lnTo>
                          <a:pt x="5" y="2"/>
                        </a:lnTo>
                        <a:lnTo>
                          <a:pt x="7" y="0"/>
                        </a:lnTo>
                        <a:lnTo>
                          <a:pt x="9" y="2"/>
                        </a:lnTo>
                        <a:lnTo>
                          <a:pt x="13" y="2"/>
                        </a:lnTo>
                        <a:lnTo>
                          <a:pt x="16" y="6"/>
                        </a:lnTo>
                        <a:lnTo>
                          <a:pt x="18" y="7"/>
                        </a:lnTo>
                        <a:lnTo>
                          <a:pt x="22" y="11"/>
                        </a:lnTo>
                        <a:lnTo>
                          <a:pt x="20" y="22"/>
                        </a:lnTo>
                        <a:lnTo>
                          <a:pt x="21" y="27"/>
                        </a:lnTo>
                        <a:lnTo>
                          <a:pt x="23" y="32"/>
                        </a:lnTo>
                        <a:lnTo>
                          <a:pt x="28" y="37"/>
                        </a:lnTo>
                        <a:lnTo>
                          <a:pt x="29" y="40"/>
                        </a:lnTo>
                        <a:lnTo>
                          <a:pt x="29" y="44"/>
                        </a:lnTo>
                        <a:lnTo>
                          <a:pt x="25" y="48"/>
                        </a:lnTo>
                        <a:lnTo>
                          <a:pt x="22" y="53"/>
                        </a:lnTo>
                        <a:lnTo>
                          <a:pt x="19" y="55"/>
                        </a:lnTo>
                        <a:lnTo>
                          <a:pt x="18" y="58"/>
                        </a:lnTo>
                        <a:lnTo>
                          <a:pt x="17" y="60"/>
                        </a:lnTo>
                        <a:lnTo>
                          <a:pt x="15" y="62"/>
                        </a:lnTo>
                        <a:lnTo>
                          <a:pt x="14" y="6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73" name="Freeform 750">
                  <a:extLst>
                    <a:ext uri="{FF2B5EF4-FFF2-40B4-BE49-F238E27FC236}">
                      <a16:creationId xmlns:a16="http://schemas.microsoft.com/office/drawing/2014/main" id="{568B7796-F81E-4C6D-A3CF-DCF209D3068B}"/>
                    </a:ext>
                  </a:extLst>
                </p:cNvPr>
                <p:cNvSpPr>
                  <a:spLocks/>
                </p:cNvSpPr>
                <p:nvPr/>
              </p:nvSpPr>
              <p:spPr bwMode="gray">
                <a:xfrm>
                  <a:off x="8911162" y="4055750"/>
                  <a:ext cx="297546" cy="229555"/>
                </a:xfrm>
                <a:custGeom>
                  <a:avLst/>
                  <a:gdLst>
                    <a:gd name="T0" fmla="*/ 2 w 92"/>
                    <a:gd name="T1" fmla="*/ 17 h 71"/>
                    <a:gd name="T2" fmla="*/ 2 w 92"/>
                    <a:gd name="T3" fmla="*/ 23 h 71"/>
                    <a:gd name="T4" fmla="*/ 2 w 92"/>
                    <a:gd name="T5" fmla="*/ 19 h 71"/>
                    <a:gd name="T6" fmla="*/ 4 w 92"/>
                    <a:gd name="T7" fmla="*/ 27 h 71"/>
                    <a:gd name="T8" fmla="*/ 3 w 92"/>
                    <a:gd name="T9" fmla="*/ 32 h 71"/>
                    <a:gd name="T10" fmla="*/ 5 w 92"/>
                    <a:gd name="T11" fmla="*/ 34 h 71"/>
                    <a:gd name="T12" fmla="*/ 9 w 92"/>
                    <a:gd name="T13" fmla="*/ 35 h 71"/>
                    <a:gd name="T14" fmla="*/ 13 w 92"/>
                    <a:gd name="T15" fmla="*/ 37 h 71"/>
                    <a:gd name="T16" fmla="*/ 20 w 92"/>
                    <a:gd name="T17" fmla="*/ 39 h 71"/>
                    <a:gd name="T18" fmla="*/ 27 w 92"/>
                    <a:gd name="T19" fmla="*/ 40 h 71"/>
                    <a:gd name="T20" fmla="*/ 28 w 92"/>
                    <a:gd name="T21" fmla="*/ 50 h 71"/>
                    <a:gd name="T22" fmla="*/ 29 w 92"/>
                    <a:gd name="T23" fmla="*/ 58 h 71"/>
                    <a:gd name="T24" fmla="*/ 38 w 92"/>
                    <a:gd name="T25" fmla="*/ 65 h 71"/>
                    <a:gd name="T26" fmla="*/ 40 w 92"/>
                    <a:gd name="T27" fmla="*/ 70 h 71"/>
                    <a:gd name="T28" fmla="*/ 48 w 92"/>
                    <a:gd name="T29" fmla="*/ 70 h 71"/>
                    <a:gd name="T30" fmla="*/ 55 w 92"/>
                    <a:gd name="T31" fmla="*/ 70 h 71"/>
                    <a:gd name="T32" fmla="*/ 59 w 92"/>
                    <a:gd name="T33" fmla="*/ 69 h 71"/>
                    <a:gd name="T34" fmla="*/ 61 w 92"/>
                    <a:gd name="T35" fmla="*/ 65 h 71"/>
                    <a:gd name="T36" fmla="*/ 65 w 92"/>
                    <a:gd name="T37" fmla="*/ 63 h 71"/>
                    <a:gd name="T38" fmla="*/ 69 w 92"/>
                    <a:gd name="T39" fmla="*/ 61 h 71"/>
                    <a:gd name="T40" fmla="*/ 72 w 92"/>
                    <a:gd name="T41" fmla="*/ 63 h 71"/>
                    <a:gd name="T42" fmla="*/ 77 w 92"/>
                    <a:gd name="T43" fmla="*/ 63 h 71"/>
                    <a:gd name="T44" fmla="*/ 74 w 92"/>
                    <a:gd name="T45" fmla="*/ 59 h 71"/>
                    <a:gd name="T46" fmla="*/ 74 w 92"/>
                    <a:gd name="T47" fmla="*/ 55 h 71"/>
                    <a:gd name="T48" fmla="*/ 77 w 92"/>
                    <a:gd name="T49" fmla="*/ 49 h 71"/>
                    <a:gd name="T50" fmla="*/ 77 w 92"/>
                    <a:gd name="T51" fmla="*/ 44 h 71"/>
                    <a:gd name="T52" fmla="*/ 80 w 92"/>
                    <a:gd name="T53" fmla="*/ 40 h 71"/>
                    <a:gd name="T54" fmla="*/ 84 w 92"/>
                    <a:gd name="T55" fmla="*/ 39 h 71"/>
                    <a:gd name="T56" fmla="*/ 90 w 92"/>
                    <a:gd name="T57" fmla="*/ 37 h 71"/>
                    <a:gd name="T58" fmla="*/ 90 w 92"/>
                    <a:gd name="T59" fmla="*/ 31 h 71"/>
                    <a:gd name="T60" fmla="*/ 87 w 92"/>
                    <a:gd name="T61" fmla="*/ 29 h 71"/>
                    <a:gd name="T62" fmla="*/ 90 w 92"/>
                    <a:gd name="T63" fmla="*/ 25 h 71"/>
                    <a:gd name="T64" fmla="*/ 91 w 92"/>
                    <a:gd name="T65" fmla="*/ 23 h 71"/>
                    <a:gd name="T66" fmla="*/ 89 w 92"/>
                    <a:gd name="T67" fmla="*/ 22 h 71"/>
                    <a:gd name="T68" fmla="*/ 82 w 92"/>
                    <a:gd name="T69" fmla="*/ 14 h 71"/>
                    <a:gd name="T70" fmla="*/ 69 w 92"/>
                    <a:gd name="T71" fmla="*/ 9 h 71"/>
                    <a:gd name="T72" fmla="*/ 64 w 92"/>
                    <a:gd name="T73" fmla="*/ 2 h 71"/>
                    <a:gd name="T74" fmla="*/ 60 w 92"/>
                    <a:gd name="T75" fmla="*/ 1 h 71"/>
                    <a:gd name="T76" fmla="*/ 52 w 92"/>
                    <a:gd name="T77" fmla="*/ 5 h 71"/>
                    <a:gd name="T78" fmla="*/ 42 w 92"/>
                    <a:gd name="T79" fmla="*/ 2 h 71"/>
                    <a:gd name="T80" fmla="*/ 35 w 92"/>
                    <a:gd name="T81" fmla="*/ 2 h 71"/>
                    <a:gd name="T82" fmla="*/ 30 w 92"/>
                    <a:gd name="T83" fmla="*/ 2 h 71"/>
                    <a:gd name="T84" fmla="*/ 26 w 92"/>
                    <a:gd name="T85" fmla="*/ 1 h 71"/>
                    <a:gd name="T86" fmla="*/ 18 w 92"/>
                    <a:gd name="T87" fmla="*/ 1 h 71"/>
                    <a:gd name="T88" fmla="*/ 8 w 92"/>
                    <a:gd name="T89" fmla="*/ 6 h 71"/>
                    <a:gd name="T90" fmla="*/ 3 w 92"/>
                    <a:gd name="T91"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71">
                      <a:moveTo>
                        <a:pt x="0" y="11"/>
                      </a:moveTo>
                      <a:lnTo>
                        <a:pt x="2" y="17"/>
                      </a:lnTo>
                      <a:lnTo>
                        <a:pt x="2" y="21"/>
                      </a:lnTo>
                      <a:lnTo>
                        <a:pt x="2" y="23"/>
                      </a:lnTo>
                      <a:lnTo>
                        <a:pt x="2" y="16"/>
                      </a:lnTo>
                      <a:lnTo>
                        <a:pt x="2" y="19"/>
                      </a:lnTo>
                      <a:lnTo>
                        <a:pt x="2" y="21"/>
                      </a:lnTo>
                      <a:lnTo>
                        <a:pt x="4" y="27"/>
                      </a:lnTo>
                      <a:lnTo>
                        <a:pt x="4" y="30"/>
                      </a:lnTo>
                      <a:lnTo>
                        <a:pt x="3" y="32"/>
                      </a:lnTo>
                      <a:lnTo>
                        <a:pt x="4" y="32"/>
                      </a:lnTo>
                      <a:lnTo>
                        <a:pt x="5" y="34"/>
                      </a:lnTo>
                      <a:lnTo>
                        <a:pt x="8" y="33"/>
                      </a:lnTo>
                      <a:lnTo>
                        <a:pt x="9" y="35"/>
                      </a:lnTo>
                      <a:lnTo>
                        <a:pt x="12" y="36"/>
                      </a:lnTo>
                      <a:lnTo>
                        <a:pt x="13" y="37"/>
                      </a:lnTo>
                      <a:lnTo>
                        <a:pt x="16" y="38"/>
                      </a:lnTo>
                      <a:lnTo>
                        <a:pt x="20" y="39"/>
                      </a:lnTo>
                      <a:lnTo>
                        <a:pt x="25" y="39"/>
                      </a:lnTo>
                      <a:lnTo>
                        <a:pt x="27" y="40"/>
                      </a:lnTo>
                      <a:lnTo>
                        <a:pt x="30" y="46"/>
                      </a:lnTo>
                      <a:lnTo>
                        <a:pt x="28" y="50"/>
                      </a:lnTo>
                      <a:lnTo>
                        <a:pt x="28" y="55"/>
                      </a:lnTo>
                      <a:lnTo>
                        <a:pt x="29" y="58"/>
                      </a:lnTo>
                      <a:lnTo>
                        <a:pt x="33" y="61"/>
                      </a:lnTo>
                      <a:lnTo>
                        <a:pt x="38" y="65"/>
                      </a:lnTo>
                      <a:lnTo>
                        <a:pt x="40" y="68"/>
                      </a:lnTo>
                      <a:lnTo>
                        <a:pt x="40" y="70"/>
                      </a:lnTo>
                      <a:lnTo>
                        <a:pt x="45" y="71"/>
                      </a:lnTo>
                      <a:lnTo>
                        <a:pt x="48" y="70"/>
                      </a:lnTo>
                      <a:lnTo>
                        <a:pt x="54" y="71"/>
                      </a:lnTo>
                      <a:lnTo>
                        <a:pt x="55" y="70"/>
                      </a:lnTo>
                      <a:lnTo>
                        <a:pt x="57" y="68"/>
                      </a:lnTo>
                      <a:lnTo>
                        <a:pt x="59" y="69"/>
                      </a:lnTo>
                      <a:lnTo>
                        <a:pt x="61" y="68"/>
                      </a:lnTo>
                      <a:lnTo>
                        <a:pt x="61" y="65"/>
                      </a:lnTo>
                      <a:lnTo>
                        <a:pt x="63" y="63"/>
                      </a:lnTo>
                      <a:lnTo>
                        <a:pt x="65" y="63"/>
                      </a:lnTo>
                      <a:lnTo>
                        <a:pt x="67" y="62"/>
                      </a:lnTo>
                      <a:lnTo>
                        <a:pt x="69" y="61"/>
                      </a:lnTo>
                      <a:lnTo>
                        <a:pt x="71" y="61"/>
                      </a:lnTo>
                      <a:lnTo>
                        <a:pt x="72" y="63"/>
                      </a:lnTo>
                      <a:lnTo>
                        <a:pt x="74" y="65"/>
                      </a:lnTo>
                      <a:lnTo>
                        <a:pt x="77" y="63"/>
                      </a:lnTo>
                      <a:lnTo>
                        <a:pt x="76" y="61"/>
                      </a:lnTo>
                      <a:lnTo>
                        <a:pt x="74" y="59"/>
                      </a:lnTo>
                      <a:lnTo>
                        <a:pt x="74" y="57"/>
                      </a:lnTo>
                      <a:lnTo>
                        <a:pt x="74" y="55"/>
                      </a:lnTo>
                      <a:lnTo>
                        <a:pt x="77" y="51"/>
                      </a:lnTo>
                      <a:lnTo>
                        <a:pt x="77" y="49"/>
                      </a:lnTo>
                      <a:lnTo>
                        <a:pt x="77" y="46"/>
                      </a:lnTo>
                      <a:lnTo>
                        <a:pt x="77" y="44"/>
                      </a:lnTo>
                      <a:lnTo>
                        <a:pt x="78" y="42"/>
                      </a:lnTo>
                      <a:lnTo>
                        <a:pt x="80" y="40"/>
                      </a:lnTo>
                      <a:lnTo>
                        <a:pt x="82" y="40"/>
                      </a:lnTo>
                      <a:lnTo>
                        <a:pt x="84" y="39"/>
                      </a:lnTo>
                      <a:lnTo>
                        <a:pt x="86" y="37"/>
                      </a:lnTo>
                      <a:lnTo>
                        <a:pt x="90" y="37"/>
                      </a:lnTo>
                      <a:lnTo>
                        <a:pt x="92" y="32"/>
                      </a:lnTo>
                      <a:lnTo>
                        <a:pt x="90" y="31"/>
                      </a:lnTo>
                      <a:lnTo>
                        <a:pt x="87" y="31"/>
                      </a:lnTo>
                      <a:lnTo>
                        <a:pt x="87" y="29"/>
                      </a:lnTo>
                      <a:lnTo>
                        <a:pt x="87" y="27"/>
                      </a:lnTo>
                      <a:lnTo>
                        <a:pt x="90" y="25"/>
                      </a:lnTo>
                      <a:lnTo>
                        <a:pt x="91" y="24"/>
                      </a:lnTo>
                      <a:lnTo>
                        <a:pt x="91" y="23"/>
                      </a:lnTo>
                      <a:lnTo>
                        <a:pt x="91" y="23"/>
                      </a:lnTo>
                      <a:lnTo>
                        <a:pt x="89" y="22"/>
                      </a:lnTo>
                      <a:lnTo>
                        <a:pt x="87" y="20"/>
                      </a:lnTo>
                      <a:lnTo>
                        <a:pt x="82" y="14"/>
                      </a:lnTo>
                      <a:lnTo>
                        <a:pt x="74" y="9"/>
                      </a:lnTo>
                      <a:lnTo>
                        <a:pt x="69" y="9"/>
                      </a:lnTo>
                      <a:lnTo>
                        <a:pt x="67" y="8"/>
                      </a:lnTo>
                      <a:lnTo>
                        <a:pt x="64" y="2"/>
                      </a:lnTo>
                      <a:lnTo>
                        <a:pt x="63" y="0"/>
                      </a:lnTo>
                      <a:lnTo>
                        <a:pt x="60" y="1"/>
                      </a:lnTo>
                      <a:lnTo>
                        <a:pt x="57" y="4"/>
                      </a:lnTo>
                      <a:lnTo>
                        <a:pt x="52" y="5"/>
                      </a:lnTo>
                      <a:lnTo>
                        <a:pt x="44" y="2"/>
                      </a:lnTo>
                      <a:lnTo>
                        <a:pt x="42" y="2"/>
                      </a:lnTo>
                      <a:lnTo>
                        <a:pt x="37" y="1"/>
                      </a:lnTo>
                      <a:lnTo>
                        <a:pt x="35" y="2"/>
                      </a:lnTo>
                      <a:lnTo>
                        <a:pt x="33" y="1"/>
                      </a:lnTo>
                      <a:lnTo>
                        <a:pt x="30" y="2"/>
                      </a:lnTo>
                      <a:lnTo>
                        <a:pt x="28" y="2"/>
                      </a:lnTo>
                      <a:lnTo>
                        <a:pt x="26" y="1"/>
                      </a:lnTo>
                      <a:lnTo>
                        <a:pt x="24" y="1"/>
                      </a:lnTo>
                      <a:lnTo>
                        <a:pt x="18" y="1"/>
                      </a:lnTo>
                      <a:lnTo>
                        <a:pt x="12" y="3"/>
                      </a:lnTo>
                      <a:lnTo>
                        <a:pt x="8" y="6"/>
                      </a:lnTo>
                      <a:lnTo>
                        <a:pt x="5" y="10"/>
                      </a:lnTo>
                      <a:lnTo>
                        <a:pt x="3" y="11"/>
                      </a:lnTo>
                      <a:lnTo>
                        <a:pt x="0" y="1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4" name="Freeform 850">
                  <a:extLst>
                    <a:ext uri="{FF2B5EF4-FFF2-40B4-BE49-F238E27FC236}">
                      <a16:creationId xmlns:a16="http://schemas.microsoft.com/office/drawing/2014/main" id="{C0627FDC-5F30-40F1-921D-9FBAF84B0030}"/>
                    </a:ext>
                  </a:extLst>
                </p:cNvPr>
                <p:cNvSpPr>
                  <a:spLocks/>
                </p:cNvSpPr>
                <p:nvPr/>
              </p:nvSpPr>
              <p:spPr bwMode="gray">
                <a:xfrm>
                  <a:off x="9024356" y="4084850"/>
                  <a:ext cx="494833" cy="423544"/>
                </a:xfrm>
                <a:custGeom>
                  <a:avLst/>
                  <a:gdLst>
                    <a:gd name="T0" fmla="*/ 1 w 153"/>
                    <a:gd name="T1" fmla="*/ 108 h 131"/>
                    <a:gd name="T2" fmla="*/ 7 w 153"/>
                    <a:gd name="T3" fmla="*/ 99 h 131"/>
                    <a:gd name="T4" fmla="*/ 11 w 153"/>
                    <a:gd name="T5" fmla="*/ 84 h 131"/>
                    <a:gd name="T6" fmla="*/ 10 w 153"/>
                    <a:gd name="T7" fmla="*/ 62 h 131"/>
                    <a:gd name="T8" fmla="*/ 20 w 153"/>
                    <a:gd name="T9" fmla="*/ 61 h 131"/>
                    <a:gd name="T10" fmla="*/ 26 w 153"/>
                    <a:gd name="T11" fmla="*/ 60 h 131"/>
                    <a:gd name="T12" fmla="*/ 30 w 153"/>
                    <a:gd name="T13" fmla="*/ 55 h 131"/>
                    <a:gd name="T14" fmla="*/ 36 w 153"/>
                    <a:gd name="T15" fmla="*/ 52 h 131"/>
                    <a:gd name="T16" fmla="*/ 42 w 153"/>
                    <a:gd name="T17" fmla="*/ 54 h 131"/>
                    <a:gd name="T18" fmla="*/ 38 w 153"/>
                    <a:gd name="T19" fmla="*/ 48 h 131"/>
                    <a:gd name="T20" fmla="*/ 42 w 153"/>
                    <a:gd name="T21" fmla="*/ 40 h 131"/>
                    <a:gd name="T22" fmla="*/ 43 w 153"/>
                    <a:gd name="T23" fmla="*/ 33 h 131"/>
                    <a:gd name="T24" fmla="*/ 49 w 153"/>
                    <a:gd name="T25" fmla="*/ 30 h 131"/>
                    <a:gd name="T26" fmla="*/ 57 w 153"/>
                    <a:gd name="T27" fmla="*/ 23 h 131"/>
                    <a:gd name="T28" fmla="*/ 52 w 153"/>
                    <a:gd name="T29" fmla="*/ 20 h 131"/>
                    <a:gd name="T30" fmla="*/ 56 w 153"/>
                    <a:gd name="T31" fmla="*/ 15 h 131"/>
                    <a:gd name="T32" fmla="*/ 59 w 153"/>
                    <a:gd name="T33" fmla="*/ 14 h 131"/>
                    <a:gd name="T34" fmla="*/ 63 w 153"/>
                    <a:gd name="T35" fmla="*/ 9 h 131"/>
                    <a:gd name="T36" fmla="*/ 73 w 153"/>
                    <a:gd name="T37" fmla="*/ 7 h 131"/>
                    <a:gd name="T38" fmla="*/ 79 w 153"/>
                    <a:gd name="T39" fmla="*/ 0 h 131"/>
                    <a:gd name="T40" fmla="*/ 87 w 153"/>
                    <a:gd name="T41" fmla="*/ 1 h 131"/>
                    <a:gd name="T42" fmla="*/ 95 w 153"/>
                    <a:gd name="T43" fmla="*/ 3 h 131"/>
                    <a:gd name="T44" fmla="*/ 100 w 153"/>
                    <a:gd name="T45" fmla="*/ 13 h 131"/>
                    <a:gd name="T46" fmla="*/ 108 w 153"/>
                    <a:gd name="T47" fmla="*/ 8 h 131"/>
                    <a:gd name="T48" fmla="*/ 117 w 153"/>
                    <a:gd name="T49" fmla="*/ 10 h 131"/>
                    <a:gd name="T50" fmla="*/ 124 w 153"/>
                    <a:gd name="T51" fmla="*/ 15 h 131"/>
                    <a:gd name="T52" fmla="*/ 123 w 153"/>
                    <a:gd name="T53" fmla="*/ 23 h 131"/>
                    <a:gd name="T54" fmla="*/ 125 w 153"/>
                    <a:gd name="T55" fmla="*/ 30 h 131"/>
                    <a:gd name="T56" fmla="*/ 122 w 153"/>
                    <a:gd name="T57" fmla="*/ 36 h 131"/>
                    <a:gd name="T58" fmla="*/ 128 w 153"/>
                    <a:gd name="T59" fmla="*/ 45 h 131"/>
                    <a:gd name="T60" fmla="*/ 136 w 153"/>
                    <a:gd name="T61" fmla="*/ 56 h 131"/>
                    <a:gd name="T62" fmla="*/ 138 w 153"/>
                    <a:gd name="T63" fmla="*/ 63 h 131"/>
                    <a:gd name="T64" fmla="*/ 148 w 153"/>
                    <a:gd name="T65" fmla="*/ 65 h 131"/>
                    <a:gd name="T66" fmla="*/ 150 w 153"/>
                    <a:gd name="T67" fmla="*/ 70 h 131"/>
                    <a:gd name="T68" fmla="*/ 151 w 153"/>
                    <a:gd name="T69" fmla="*/ 76 h 131"/>
                    <a:gd name="T70" fmla="*/ 145 w 153"/>
                    <a:gd name="T71" fmla="*/ 82 h 131"/>
                    <a:gd name="T72" fmla="*/ 134 w 153"/>
                    <a:gd name="T73" fmla="*/ 78 h 131"/>
                    <a:gd name="T74" fmla="*/ 129 w 153"/>
                    <a:gd name="T75" fmla="*/ 82 h 131"/>
                    <a:gd name="T76" fmla="*/ 133 w 153"/>
                    <a:gd name="T77" fmla="*/ 90 h 131"/>
                    <a:gd name="T78" fmla="*/ 134 w 153"/>
                    <a:gd name="T79" fmla="*/ 96 h 131"/>
                    <a:gd name="T80" fmla="*/ 137 w 153"/>
                    <a:gd name="T81" fmla="*/ 102 h 131"/>
                    <a:gd name="T82" fmla="*/ 130 w 153"/>
                    <a:gd name="T83" fmla="*/ 109 h 131"/>
                    <a:gd name="T84" fmla="*/ 120 w 153"/>
                    <a:gd name="T85" fmla="*/ 116 h 131"/>
                    <a:gd name="T86" fmla="*/ 119 w 153"/>
                    <a:gd name="T87" fmla="*/ 123 h 131"/>
                    <a:gd name="T88" fmla="*/ 116 w 153"/>
                    <a:gd name="T89" fmla="*/ 131 h 131"/>
                    <a:gd name="T90" fmla="*/ 110 w 153"/>
                    <a:gd name="T91" fmla="*/ 127 h 131"/>
                    <a:gd name="T92" fmla="*/ 101 w 153"/>
                    <a:gd name="T93" fmla="*/ 130 h 131"/>
                    <a:gd name="T94" fmla="*/ 94 w 153"/>
                    <a:gd name="T95" fmla="*/ 123 h 131"/>
                    <a:gd name="T96" fmla="*/ 86 w 153"/>
                    <a:gd name="T97" fmla="*/ 125 h 131"/>
                    <a:gd name="T98" fmla="*/ 79 w 153"/>
                    <a:gd name="T99" fmla="*/ 123 h 131"/>
                    <a:gd name="T100" fmla="*/ 73 w 153"/>
                    <a:gd name="T101" fmla="*/ 126 h 131"/>
                    <a:gd name="T102" fmla="*/ 69 w 153"/>
                    <a:gd name="T103" fmla="*/ 124 h 131"/>
                    <a:gd name="T104" fmla="*/ 62 w 153"/>
                    <a:gd name="T105" fmla="*/ 120 h 131"/>
                    <a:gd name="T106" fmla="*/ 55 w 153"/>
                    <a:gd name="T107" fmla="*/ 117 h 131"/>
                    <a:gd name="T108" fmla="*/ 46 w 153"/>
                    <a:gd name="T109" fmla="*/ 116 h 131"/>
                    <a:gd name="T110" fmla="*/ 34 w 153"/>
                    <a:gd name="T111" fmla="*/ 114 h 131"/>
                    <a:gd name="T112" fmla="*/ 18 w 153"/>
                    <a:gd name="T113" fmla="*/ 115 h 131"/>
                    <a:gd name="T114" fmla="*/ 11 w 153"/>
                    <a:gd name="T115" fmla="*/ 122 h 131"/>
                    <a:gd name="T116" fmla="*/ 4 w 153"/>
                    <a:gd name="T1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31">
                      <a:moveTo>
                        <a:pt x="4" y="123"/>
                      </a:moveTo>
                      <a:lnTo>
                        <a:pt x="6" y="112"/>
                      </a:lnTo>
                      <a:lnTo>
                        <a:pt x="1" y="108"/>
                      </a:lnTo>
                      <a:lnTo>
                        <a:pt x="0" y="105"/>
                      </a:lnTo>
                      <a:lnTo>
                        <a:pt x="3" y="101"/>
                      </a:lnTo>
                      <a:lnTo>
                        <a:pt x="7" y="99"/>
                      </a:lnTo>
                      <a:lnTo>
                        <a:pt x="10" y="94"/>
                      </a:lnTo>
                      <a:lnTo>
                        <a:pt x="11" y="89"/>
                      </a:lnTo>
                      <a:lnTo>
                        <a:pt x="11" y="84"/>
                      </a:lnTo>
                      <a:lnTo>
                        <a:pt x="5" y="63"/>
                      </a:lnTo>
                      <a:lnTo>
                        <a:pt x="5" y="61"/>
                      </a:lnTo>
                      <a:lnTo>
                        <a:pt x="10" y="62"/>
                      </a:lnTo>
                      <a:lnTo>
                        <a:pt x="13" y="61"/>
                      </a:lnTo>
                      <a:lnTo>
                        <a:pt x="19" y="62"/>
                      </a:lnTo>
                      <a:lnTo>
                        <a:pt x="20" y="61"/>
                      </a:lnTo>
                      <a:lnTo>
                        <a:pt x="22" y="59"/>
                      </a:lnTo>
                      <a:lnTo>
                        <a:pt x="24" y="60"/>
                      </a:lnTo>
                      <a:lnTo>
                        <a:pt x="26" y="60"/>
                      </a:lnTo>
                      <a:lnTo>
                        <a:pt x="26" y="56"/>
                      </a:lnTo>
                      <a:lnTo>
                        <a:pt x="28" y="54"/>
                      </a:lnTo>
                      <a:lnTo>
                        <a:pt x="30" y="55"/>
                      </a:lnTo>
                      <a:lnTo>
                        <a:pt x="32" y="53"/>
                      </a:lnTo>
                      <a:lnTo>
                        <a:pt x="34" y="52"/>
                      </a:lnTo>
                      <a:lnTo>
                        <a:pt x="36" y="52"/>
                      </a:lnTo>
                      <a:lnTo>
                        <a:pt x="37" y="54"/>
                      </a:lnTo>
                      <a:lnTo>
                        <a:pt x="39" y="56"/>
                      </a:lnTo>
                      <a:lnTo>
                        <a:pt x="42" y="54"/>
                      </a:lnTo>
                      <a:lnTo>
                        <a:pt x="41" y="52"/>
                      </a:lnTo>
                      <a:lnTo>
                        <a:pt x="39" y="50"/>
                      </a:lnTo>
                      <a:lnTo>
                        <a:pt x="38" y="48"/>
                      </a:lnTo>
                      <a:lnTo>
                        <a:pt x="39" y="46"/>
                      </a:lnTo>
                      <a:lnTo>
                        <a:pt x="42" y="42"/>
                      </a:lnTo>
                      <a:lnTo>
                        <a:pt x="42" y="40"/>
                      </a:lnTo>
                      <a:lnTo>
                        <a:pt x="42" y="37"/>
                      </a:lnTo>
                      <a:lnTo>
                        <a:pt x="42" y="35"/>
                      </a:lnTo>
                      <a:lnTo>
                        <a:pt x="43" y="33"/>
                      </a:lnTo>
                      <a:lnTo>
                        <a:pt x="45" y="31"/>
                      </a:lnTo>
                      <a:lnTo>
                        <a:pt x="47" y="31"/>
                      </a:lnTo>
                      <a:lnTo>
                        <a:pt x="49" y="30"/>
                      </a:lnTo>
                      <a:lnTo>
                        <a:pt x="51" y="28"/>
                      </a:lnTo>
                      <a:lnTo>
                        <a:pt x="55" y="28"/>
                      </a:lnTo>
                      <a:lnTo>
                        <a:pt x="57" y="23"/>
                      </a:lnTo>
                      <a:lnTo>
                        <a:pt x="55" y="22"/>
                      </a:lnTo>
                      <a:lnTo>
                        <a:pt x="52" y="22"/>
                      </a:lnTo>
                      <a:lnTo>
                        <a:pt x="52" y="20"/>
                      </a:lnTo>
                      <a:lnTo>
                        <a:pt x="52" y="18"/>
                      </a:lnTo>
                      <a:lnTo>
                        <a:pt x="55" y="16"/>
                      </a:lnTo>
                      <a:lnTo>
                        <a:pt x="56" y="15"/>
                      </a:lnTo>
                      <a:lnTo>
                        <a:pt x="56" y="14"/>
                      </a:lnTo>
                      <a:lnTo>
                        <a:pt x="56" y="14"/>
                      </a:lnTo>
                      <a:lnTo>
                        <a:pt x="59" y="14"/>
                      </a:lnTo>
                      <a:lnTo>
                        <a:pt x="60" y="13"/>
                      </a:lnTo>
                      <a:lnTo>
                        <a:pt x="61" y="11"/>
                      </a:lnTo>
                      <a:lnTo>
                        <a:pt x="63" y="9"/>
                      </a:lnTo>
                      <a:lnTo>
                        <a:pt x="67" y="11"/>
                      </a:lnTo>
                      <a:lnTo>
                        <a:pt x="69" y="11"/>
                      </a:lnTo>
                      <a:lnTo>
                        <a:pt x="73" y="7"/>
                      </a:lnTo>
                      <a:lnTo>
                        <a:pt x="73" y="5"/>
                      </a:lnTo>
                      <a:lnTo>
                        <a:pt x="76" y="1"/>
                      </a:lnTo>
                      <a:lnTo>
                        <a:pt x="79" y="0"/>
                      </a:lnTo>
                      <a:lnTo>
                        <a:pt x="81" y="0"/>
                      </a:lnTo>
                      <a:lnTo>
                        <a:pt x="82" y="2"/>
                      </a:lnTo>
                      <a:lnTo>
                        <a:pt x="87" y="1"/>
                      </a:lnTo>
                      <a:lnTo>
                        <a:pt x="89" y="2"/>
                      </a:lnTo>
                      <a:lnTo>
                        <a:pt x="90" y="4"/>
                      </a:lnTo>
                      <a:lnTo>
                        <a:pt x="95" y="3"/>
                      </a:lnTo>
                      <a:lnTo>
                        <a:pt x="97" y="4"/>
                      </a:lnTo>
                      <a:lnTo>
                        <a:pt x="101" y="7"/>
                      </a:lnTo>
                      <a:lnTo>
                        <a:pt x="100" y="13"/>
                      </a:lnTo>
                      <a:lnTo>
                        <a:pt x="105" y="10"/>
                      </a:lnTo>
                      <a:lnTo>
                        <a:pt x="107" y="10"/>
                      </a:lnTo>
                      <a:lnTo>
                        <a:pt x="108" y="8"/>
                      </a:lnTo>
                      <a:lnTo>
                        <a:pt x="113" y="8"/>
                      </a:lnTo>
                      <a:lnTo>
                        <a:pt x="115" y="8"/>
                      </a:lnTo>
                      <a:lnTo>
                        <a:pt x="117" y="10"/>
                      </a:lnTo>
                      <a:lnTo>
                        <a:pt x="119" y="11"/>
                      </a:lnTo>
                      <a:lnTo>
                        <a:pt x="122" y="15"/>
                      </a:lnTo>
                      <a:lnTo>
                        <a:pt x="124" y="15"/>
                      </a:lnTo>
                      <a:lnTo>
                        <a:pt x="124" y="19"/>
                      </a:lnTo>
                      <a:lnTo>
                        <a:pt x="123" y="21"/>
                      </a:lnTo>
                      <a:lnTo>
                        <a:pt x="123" y="23"/>
                      </a:lnTo>
                      <a:lnTo>
                        <a:pt x="125" y="25"/>
                      </a:lnTo>
                      <a:lnTo>
                        <a:pt x="125" y="27"/>
                      </a:lnTo>
                      <a:lnTo>
                        <a:pt x="125" y="30"/>
                      </a:lnTo>
                      <a:lnTo>
                        <a:pt x="125" y="32"/>
                      </a:lnTo>
                      <a:lnTo>
                        <a:pt x="123" y="33"/>
                      </a:lnTo>
                      <a:lnTo>
                        <a:pt x="122" y="36"/>
                      </a:lnTo>
                      <a:lnTo>
                        <a:pt x="123" y="38"/>
                      </a:lnTo>
                      <a:lnTo>
                        <a:pt x="126" y="41"/>
                      </a:lnTo>
                      <a:lnTo>
                        <a:pt x="128" y="45"/>
                      </a:lnTo>
                      <a:lnTo>
                        <a:pt x="131" y="52"/>
                      </a:lnTo>
                      <a:lnTo>
                        <a:pt x="132" y="54"/>
                      </a:lnTo>
                      <a:lnTo>
                        <a:pt x="136" y="56"/>
                      </a:lnTo>
                      <a:lnTo>
                        <a:pt x="138" y="58"/>
                      </a:lnTo>
                      <a:lnTo>
                        <a:pt x="138" y="60"/>
                      </a:lnTo>
                      <a:lnTo>
                        <a:pt x="138" y="63"/>
                      </a:lnTo>
                      <a:lnTo>
                        <a:pt x="138" y="65"/>
                      </a:lnTo>
                      <a:lnTo>
                        <a:pt x="146" y="64"/>
                      </a:lnTo>
                      <a:lnTo>
                        <a:pt x="148" y="65"/>
                      </a:lnTo>
                      <a:lnTo>
                        <a:pt x="150" y="66"/>
                      </a:lnTo>
                      <a:lnTo>
                        <a:pt x="149" y="68"/>
                      </a:lnTo>
                      <a:lnTo>
                        <a:pt x="150" y="70"/>
                      </a:lnTo>
                      <a:lnTo>
                        <a:pt x="153" y="70"/>
                      </a:lnTo>
                      <a:lnTo>
                        <a:pt x="153" y="74"/>
                      </a:lnTo>
                      <a:lnTo>
                        <a:pt x="151" y="76"/>
                      </a:lnTo>
                      <a:lnTo>
                        <a:pt x="150" y="78"/>
                      </a:lnTo>
                      <a:lnTo>
                        <a:pt x="146" y="81"/>
                      </a:lnTo>
                      <a:lnTo>
                        <a:pt x="145" y="82"/>
                      </a:lnTo>
                      <a:lnTo>
                        <a:pt x="140" y="82"/>
                      </a:lnTo>
                      <a:lnTo>
                        <a:pt x="136" y="78"/>
                      </a:lnTo>
                      <a:lnTo>
                        <a:pt x="134" y="78"/>
                      </a:lnTo>
                      <a:lnTo>
                        <a:pt x="132" y="79"/>
                      </a:lnTo>
                      <a:lnTo>
                        <a:pt x="132" y="82"/>
                      </a:lnTo>
                      <a:lnTo>
                        <a:pt x="129" y="82"/>
                      </a:lnTo>
                      <a:lnTo>
                        <a:pt x="129" y="85"/>
                      </a:lnTo>
                      <a:lnTo>
                        <a:pt x="133" y="88"/>
                      </a:lnTo>
                      <a:lnTo>
                        <a:pt x="133" y="90"/>
                      </a:lnTo>
                      <a:lnTo>
                        <a:pt x="133" y="92"/>
                      </a:lnTo>
                      <a:lnTo>
                        <a:pt x="135" y="94"/>
                      </a:lnTo>
                      <a:lnTo>
                        <a:pt x="134" y="96"/>
                      </a:lnTo>
                      <a:lnTo>
                        <a:pt x="136" y="97"/>
                      </a:lnTo>
                      <a:lnTo>
                        <a:pt x="137" y="100"/>
                      </a:lnTo>
                      <a:lnTo>
                        <a:pt x="137" y="102"/>
                      </a:lnTo>
                      <a:lnTo>
                        <a:pt x="138" y="108"/>
                      </a:lnTo>
                      <a:lnTo>
                        <a:pt x="132" y="108"/>
                      </a:lnTo>
                      <a:lnTo>
                        <a:pt x="130" y="109"/>
                      </a:lnTo>
                      <a:lnTo>
                        <a:pt x="128" y="109"/>
                      </a:lnTo>
                      <a:lnTo>
                        <a:pt x="125" y="110"/>
                      </a:lnTo>
                      <a:lnTo>
                        <a:pt x="120" y="116"/>
                      </a:lnTo>
                      <a:lnTo>
                        <a:pt x="119" y="118"/>
                      </a:lnTo>
                      <a:lnTo>
                        <a:pt x="119" y="121"/>
                      </a:lnTo>
                      <a:lnTo>
                        <a:pt x="119" y="123"/>
                      </a:lnTo>
                      <a:lnTo>
                        <a:pt x="119" y="128"/>
                      </a:lnTo>
                      <a:lnTo>
                        <a:pt x="118" y="130"/>
                      </a:lnTo>
                      <a:lnTo>
                        <a:pt x="116" y="131"/>
                      </a:lnTo>
                      <a:lnTo>
                        <a:pt x="114" y="128"/>
                      </a:lnTo>
                      <a:lnTo>
                        <a:pt x="112" y="128"/>
                      </a:lnTo>
                      <a:lnTo>
                        <a:pt x="110" y="127"/>
                      </a:lnTo>
                      <a:lnTo>
                        <a:pt x="105" y="128"/>
                      </a:lnTo>
                      <a:lnTo>
                        <a:pt x="102" y="128"/>
                      </a:lnTo>
                      <a:lnTo>
                        <a:pt x="101" y="130"/>
                      </a:lnTo>
                      <a:lnTo>
                        <a:pt x="98" y="128"/>
                      </a:lnTo>
                      <a:lnTo>
                        <a:pt x="98" y="126"/>
                      </a:lnTo>
                      <a:lnTo>
                        <a:pt x="94" y="123"/>
                      </a:lnTo>
                      <a:lnTo>
                        <a:pt x="89" y="128"/>
                      </a:lnTo>
                      <a:lnTo>
                        <a:pt x="87" y="127"/>
                      </a:lnTo>
                      <a:lnTo>
                        <a:pt x="86" y="125"/>
                      </a:lnTo>
                      <a:lnTo>
                        <a:pt x="83" y="126"/>
                      </a:lnTo>
                      <a:lnTo>
                        <a:pt x="81" y="125"/>
                      </a:lnTo>
                      <a:lnTo>
                        <a:pt x="79" y="123"/>
                      </a:lnTo>
                      <a:lnTo>
                        <a:pt x="77" y="125"/>
                      </a:lnTo>
                      <a:lnTo>
                        <a:pt x="75" y="125"/>
                      </a:lnTo>
                      <a:lnTo>
                        <a:pt x="73" y="126"/>
                      </a:lnTo>
                      <a:lnTo>
                        <a:pt x="71" y="127"/>
                      </a:lnTo>
                      <a:lnTo>
                        <a:pt x="69" y="126"/>
                      </a:lnTo>
                      <a:lnTo>
                        <a:pt x="69" y="124"/>
                      </a:lnTo>
                      <a:lnTo>
                        <a:pt x="64" y="124"/>
                      </a:lnTo>
                      <a:lnTo>
                        <a:pt x="62" y="122"/>
                      </a:lnTo>
                      <a:lnTo>
                        <a:pt x="62" y="120"/>
                      </a:lnTo>
                      <a:lnTo>
                        <a:pt x="60" y="119"/>
                      </a:lnTo>
                      <a:lnTo>
                        <a:pt x="57" y="118"/>
                      </a:lnTo>
                      <a:lnTo>
                        <a:pt x="55" y="117"/>
                      </a:lnTo>
                      <a:lnTo>
                        <a:pt x="53" y="118"/>
                      </a:lnTo>
                      <a:lnTo>
                        <a:pt x="50" y="117"/>
                      </a:lnTo>
                      <a:lnTo>
                        <a:pt x="46" y="116"/>
                      </a:lnTo>
                      <a:lnTo>
                        <a:pt x="42" y="113"/>
                      </a:lnTo>
                      <a:lnTo>
                        <a:pt x="39" y="114"/>
                      </a:lnTo>
                      <a:lnTo>
                        <a:pt x="34" y="114"/>
                      </a:lnTo>
                      <a:lnTo>
                        <a:pt x="32" y="113"/>
                      </a:lnTo>
                      <a:lnTo>
                        <a:pt x="20" y="115"/>
                      </a:lnTo>
                      <a:lnTo>
                        <a:pt x="18" y="115"/>
                      </a:lnTo>
                      <a:lnTo>
                        <a:pt x="17" y="118"/>
                      </a:lnTo>
                      <a:lnTo>
                        <a:pt x="16" y="119"/>
                      </a:lnTo>
                      <a:lnTo>
                        <a:pt x="11" y="122"/>
                      </a:lnTo>
                      <a:lnTo>
                        <a:pt x="9" y="121"/>
                      </a:lnTo>
                      <a:lnTo>
                        <a:pt x="6" y="122"/>
                      </a:lnTo>
                      <a:lnTo>
                        <a:pt x="4" y="12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5" name="Freeform 851">
                  <a:extLst>
                    <a:ext uri="{FF2B5EF4-FFF2-40B4-BE49-F238E27FC236}">
                      <a16:creationId xmlns:a16="http://schemas.microsoft.com/office/drawing/2014/main" id="{D6763317-1AB6-4F52-9F40-3B929ADA656F}"/>
                    </a:ext>
                  </a:extLst>
                </p:cNvPr>
                <p:cNvSpPr>
                  <a:spLocks/>
                </p:cNvSpPr>
                <p:nvPr/>
              </p:nvSpPr>
              <p:spPr bwMode="gray">
                <a:xfrm>
                  <a:off x="8700938" y="4647420"/>
                  <a:ext cx="281374" cy="139026"/>
                </a:xfrm>
                <a:custGeom>
                  <a:avLst/>
                  <a:gdLst>
                    <a:gd name="T0" fmla="*/ 82 w 87"/>
                    <a:gd name="T1" fmla="*/ 27 h 43"/>
                    <a:gd name="T2" fmla="*/ 79 w 87"/>
                    <a:gd name="T3" fmla="*/ 29 h 43"/>
                    <a:gd name="T4" fmla="*/ 74 w 87"/>
                    <a:gd name="T5" fmla="*/ 25 h 43"/>
                    <a:gd name="T6" fmla="*/ 69 w 87"/>
                    <a:gd name="T7" fmla="*/ 24 h 43"/>
                    <a:gd name="T8" fmla="*/ 66 w 87"/>
                    <a:gd name="T9" fmla="*/ 25 h 43"/>
                    <a:gd name="T10" fmla="*/ 61 w 87"/>
                    <a:gd name="T11" fmla="*/ 25 h 43"/>
                    <a:gd name="T12" fmla="*/ 56 w 87"/>
                    <a:gd name="T13" fmla="*/ 27 h 43"/>
                    <a:gd name="T14" fmla="*/ 55 w 87"/>
                    <a:gd name="T15" fmla="*/ 30 h 43"/>
                    <a:gd name="T16" fmla="*/ 52 w 87"/>
                    <a:gd name="T17" fmla="*/ 31 h 43"/>
                    <a:gd name="T18" fmla="*/ 48 w 87"/>
                    <a:gd name="T19" fmla="*/ 33 h 43"/>
                    <a:gd name="T20" fmla="*/ 43 w 87"/>
                    <a:gd name="T21" fmla="*/ 31 h 43"/>
                    <a:gd name="T22" fmla="*/ 39 w 87"/>
                    <a:gd name="T23" fmla="*/ 34 h 43"/>
                    <a:gd name="T24" fmla="*/ 30 w 87"/>
                    <a:gd name="T25" fmla="*/ 37 h 43"/>
                    <a:gd name="T26" fmla="*/ 26 w 87"/>
                    <a:gd name="T27" fmla="*/ 43 h 43"/>
                    <a:gd name="T28" fmla="*/ 24 w 87"/>
                    <a:gd name="T29" fmla="*/ 43 h 43"/>
                    <a:gd name="T30" fmla="*/ 14 w 87"/>
                    <a:gd name="T31" fmla="*/ 43 h 43"/>
                    <a:gd name="T32" fmla="*/ 8 w 87"/>
                    <a:gd name="T33" fmla="*/ 38 h 43"/>
                    <a:gd name="T34" fmla="*/ 4 w 87"/>
                    <a:gd name="T35" fmla="*/ 35 h 43"/>
                    <a:gd name="T36" fmla="*/ 1 w 87"/>
                    <a:gd name="T37" fmla="*/ 31 h 43"/>
                    <a:gd name="T38" fmla="*/ 0 w 87"/>
                    <a:gd name="T39" fmla="*/ 25 h 43"/>
                    <a:gd name="T40" fmla="*/ 1 w 87"/>
                    <a:gd name="T41" fmla="*/ 22 h 43"/>
                    <a:gd name="T42" fmla="*/ 4 w 87"/>
                    <a:gd name="T43" fmla="*/ 19 h 43"/>
                    <a:gd name="T44" fmla="*/ 5 w 87"/>
                    <a:gd name="T45" fmla="*/ 19 h 43"/>
                    <a:gd name="T46" fmla="*/ 7 w 87"/>
                    <a:gd name="T47" fmla="*/ 21 h 43"/>
                    <a:gd name="T48" fmla="*/ 12 w 87"/>
                    <a:gd name="T49" fmla="*/ 20 h 43"/>
                    <a:gd name="T50" fmla="*/ 15 w 87"/>
                    <a:gd name="T51" fmla="*/ 17 h 43"/>
                    <a:gd name="T52" fmla="*/ 15 w 87"/>
                    <a:gd name="T53" fmla="*/ 15 h 43"/>
                    <a:gd name="T54" fmla="*/ 18 w 87"/>
                    <a:gd name="T55" fmla="*/ 14 h 43"/>
                    <a:gd name="T56" fmla="*/ 20 w 87"/>
                    <a:gd name="T57" fmla="*/ 12 h 43"/>
                    <a:gd name="T58" fmla="*/ 20 w 87"/>
                    <a:gd name="T59" fmla="*/ 8 h 43"/>
                    <a:gd name="T60" fmla="*/ 20 w 87"/>
                    <a:gd name="T61" fmla="*/ 7 h 43"/>
                    <a:gd name="T62" fmla="*/ 22 w 87"/>
                    <a:gd name="T63" fmla="*/ 7 h 43"/>
                    <a:gd name="T64" fmla="*/ 24 w 87"/>
                    <a:gd name="T65" fmla="*/ 4 h 43"/>
                    <a:gd name="T66" fmla="*/ 26 w 87"/>
                    <a:gd name="T67" fmla="*/ 2 h 43"/>
                    <a:gd name="T68" fmla="*/ 29 w 87"/>
                    <a:gd name="T69" fmla="*/ 2 h 43"/>
                    <a:gd name="T70" fmla="*/ 31 w 87"/>
                    <a:gd name="T71" fmla="*/ 0 h 43"/>
                    <a:gd name="T72" fmla="*/ 34 w 87"/>
                    <a:gd name="T73" fmla="*/ 2 h 43"/>
                    <a:gd name="T74" fmla="*/ 37 w 87"/>
                    <a:gd name="T75" fmla="*/ 1 h 43"/>
                    <a:gd name="T76" fmla="*/ 40 w 87"/>
                    <a:gd name="T77" fmla="*/ 0 h 43"/>
                    <a:gd name="T78" fmla="*/ 43 w 87"/>
                    <a:gd name="T79" fmla="*/ 1 h 43"/>
                    <a:gd name="T80" fmla="*/ 46 w 87"/>
                    <a:gd name="T81" fmla="*/ 4 h 43"/>
                    <a:gd name="T82" fmla="*/ 47 w 87"/>
                    <a:gd name="T83" fmla="*/ 7 h 43"/>
                    <a:gd name="T84" fmla="*/ 50 w 87"/>
                    <a:gd name="T85" fmla="*/ 8 h 43"/>
                    <a:gd name="T86" fmla="*/ 52 w 87"/>
                    <a:gd name="T87" fmla="*/ 7 h 43"/>
                    <a:gd name="T88" fmla="*/ 55 w 87"/>
                    <a:gd name="T89" fmla="*/ 4 h 43"/>
                    <a:gd name="T90" fmla="*/ 61 w 87"/>
                    <a:gd name="T91" fmla="*/ 4 h 43"/>
                    <a:gd name="T92" fmla="*/ 64 w 87"/>
                    <a:gd name="T93" fmla="*/ 6 h 43"/>
                    <a:gd name="T94" fmla="*/ 66 w 87"/>
                    <a:gd name="T95" fmla="*/ 4 h 43"/>
                    <a:gd name="T96" fmla="*/ 69 w 87"/>
                    <a:gd name="T97" fmla="*/ 3 h 43"/>
                    <a:gd name="T98" fmla="*/ 72 w 87"/>
                    <a:gd name="T99" fmla="*/ 3 h 43"/>
                    <a:gd name="T100" fmla="*/ 76 w 87"/>
                    <a:gd name="T101" fmla="*/ 3 h 43"/>
                    <a:gd name="T102" fmla="*/ 80 w 87"/>
                    <a:gd name="T103" fmla="*/ 5 h 43"/>
                    <a:gd name="T104" fmla="*/ 82 w 87"/>
                    <a:gd name="T105" fmla="*/ 7 h 43"/>
                    <a:gd name="T106" fmla="*/ 85 w 87"/>
                    <a:gd name="T107" fmla="*/ 10 h 43"/>
                    <a:gd name="T108" fmla="*/ 87 w 87"/>
                    <a:gd name="T109" fmla="*/ 10 h 43"/>
                    <a:gd name="T110" fmla="*/ 87 w 87"/>
                    <a:gd name="T111" fmla="*/ 12 h 43"/>
                    <a:gd name="T112" fmla="*/ 84 w 87"/>
                    <a:gd name="T113" fmla="*/ 21 h 43"/>
                    <a:gd name="T114" fmla="*/ 82 w 87"/>
                    <a:gd name="T11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 h="43">
                      <a:moveTo>
                        <a:pt x="82" y="27"/>
                      </a:moveTo>
                      <a:lnTo>
                        <a:pt x="79" y="29"/>
                      </a:lnTo>
                      <a:lnTo>
                        <a:pt x="74" y="25"/>
                      </a:lnTo>
                      <a:lnTo>
                        <a:pt x="69" y="24"/>
                      </a:lnTo>
                      <a:lnTo>
                        <a:pt x="66" y="25"/>
                      </a:lnTo>
                      <a:lnTo>
                        <a:pt x="61" y="25"/>
                      </a:lnTo>
                      <a:lnTo>
                        <a:pt x="56" y="27"/>
                      </a:lnTo>
                      <a:lnTo>
                        <a:pt x="55" y="30"/>
                      </a:lnTo>
                      <a:lnTo>
                        <a:pt x="52" y="31"/>
                      </a:lnTo>
                      <a:lnTo>
                        <a:pt x="48" y="33"/>
                      </a:lnTo>
                      <a:lnTo>
                        <a:pt x="43" y="31"/>
                      </a:lnTo>
                      <a:lnTo>
                        <a:pt x="39" y="34"/>
                      </a:lnTo>
                      <a:lnTo>
                        <a:pt x="30" y="37"/>
                      </a:lnTo>
                      <a:lnTo>
                        <a:pt x="26" y="43"/>
                      </a:lnTo>
                      <a:lnTo>
                        <a:pt x="24" y="43"/>
                      </a:lnTo>
                      <a:lnTo>
                        <a:pt x="14" y="43"/>
                      </a:lnTo>
                      <a:lnTo>
                        <a:pt x="8" y="38"/>
                      </a:lnTo>
                      <a:lnTo>
                        <a:pt x="4" y="35"/>
                      </a:lnTo>
                      <a:lnTo>
                        <a:pt x="1" y="31"/>
                      </a:lnTo>
                      <a:lnTo>
                        <a:pt x="0" y="25"/>
                      </a:lnTo>
                      <a:lnTo>
                        <a:pt x="1" y="22"/>
                      </a:lnTo>
                      <a:lnTo>
                        <a:pt x="4" y="19"/>
                      </a:lnTo>
                      <a:lnTo>
                        <a:pt x="5" y="19"/>
                      </a:lnTo>
                      <a:lnTo>
                        <a:pt x="7" y="21"/>
                      </a:lnTo>
                      <a:lnTo>
                        <a:pt x="12" y="20"/>
                      </a:lnTo>
                      <a:lnTo>
                        <a:pt x="15" y="17"/>
                      </a:lnTo>
                      <a:lnTo>
                        <a:pt x="15" y="15"/>
                      </a:lnTo>
                      <a:lnTo>
                        <a:pt x="18" y="14"/>
                      </a:lnTo>
                      <a:lnTo>
                        <a:pt x="20" y="12"/>
                      </a:lnTo>
                      <a:lnTo>
                        <a:pt x="20" y="8"/>
                      </a:lnTo>
                      <a:lnTo>
                        <a:pt x="20" y="7"/>
                      </a:lnTo>
                      <a:lnTo>
                        <a:pt x="22" y="7"/>
                      </a:lnTo>
                      <a:lnTo>
                        <a:pt x="24" y="4"/>
                      </a:lnTo>
                      <a:lnTo>
                        <a:pt x="26" y="2"/>
                      </a:lnTo>
                      <a:lnTo>
                        <a:pt x="29" y="2"/>
                      </a:lnTo>
                      <a:lnTo>
                        <a:pt x="31" y="0"/>
                      </a:lnTo>
                      <a:lnTo>
                        <a:pt x="34" y="2"/>
                      </a:lnTo>
                      <a:lnTo>
                        <a:pt x="37" y="1"/>
                      </a:lnTo>
                      <a:lnTo>
                        <a:pt x="40" y="0"/>
                      </a:lnTo>
                      <a:lnTo>
                        <a:pt x="43" y="1"/>
                      </a:lnTo>
                      <a:lnTo>
                        <a:pt x="46" y="4"/>
                      </a:lnTo>
                      <a:lnTo>
                        <a:pt x="47" y="7"/>
                      </a:lnTo>
                      <a:lnTo>
                        <a:pt x="50" y="8"/>
                      </a:lnTo>
                      <a:lnTo>
                        <a:pt x="52" y="7"/>
                      </a:lnTo>
                      <a:lnTo>
                        <a:pt x="55" y="4"/>
                      </a:lnTo>
                      <a:lnTo>
                        <a:pt x="61" y="4"/>
                      </a:lnTo>
                      <a:lnTo>
                        <a:pt x="64" y="6"/>
                      </a:lnTo>
                      <a:lnTo>
                        <a:pt x="66" y="4"/>
                      </a:lnTo>
                      <a:lnTo>
                        <a:pt x="69" y="3"/>
                      </a:lnTo>
                      <a:lnTo>
                        <a:pt x="72" y="3"/>
                      </a:lnTo>
                      <a:lnTo>
                        <a:pt x="76" y="3"/>
                      </a:lnTo>
                      <a:lnTo>
                        <a:pt x="80" y="5"/>
                      </a:lnTo>
                      <a:lnTo>
                        <a:pt x="82" y="7"/>
                      </a:lnTo>
                      <a:lnTo>
                        <a:pt x="85" y="10"/>
                      </a:lnTo>
                      <a:lnTo>
                        <a:pt x="87" y="10"/>
                      </a:lnTo>
                      <a:lnTo>
                        <a:pt x="87" y="12"/>
                      </a:lnTo>
                      <a:lnTo>
                        <a:pt x="84" y="21"/>
                      </a:lnTo>
                      <a:lnTo>
                        <a:pt x="82" y="2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6" name="Freeform 852">
                  <a:extLst>
                    <a:ext uri="{FF2B5EF4-FFF2-40B4-BE49-F238E27FC236}">
                      <a16:creationId xmlns:a16="http://schemas.microsoft.com/office/drawing/2014/main" id="{B1C2EEF5-9754-469F-8ED2-EFAAC053339C}"/>
                    </a:ext>
                  </a:extLst>
                </p:cNvPr>
                <p:cNvSpPr>
                  <a:spLocks/>
                </p:cNvSpPr>
                <p:nvPr/>
              </p:nvSpPr>
              <p:spPr bwMode="gray">
                <a:xfrm>
                  <a:off x="8322534" y="4815544"/>
                  <a:ext cx="12935" cy="29100"/>
                </a:xfrm>
                <a:custGeom>
                  <a:avLst/>
                  <a:gdLst>
                    <a:gd name="T0" fmla="*/ 3 w 4"/>
                    <a:gd name="T1" fmla="*/ 9 h 9"/>
                    <a:gd name="T2" fmla="*/ 4 w 4"/>
                    <a:gd name="T3" fmla="*/ 7 h 9"/>
                    <a:gd name="T4" fmla="*/ 4 w 4"/>
                    <a:gd name="T5" fmla="*/ 3 h 9"/>
                    <a:gd name="T6" fmla="*/ 4 w 4"/>
                    <a:gd name="T7" fmla="*/ 1 h 9"/>
                    <a:gd name="T8" fmla="*/ 1 w 4"/>
                    <a:gd name="T9" fmla="*/ 0 h 9"/>
                    <a:gd name="T10" fmla="*/ 1 w 4"/>
                    <a:gd name="T11" fmla="*/ 3 h 9"/>
                    <a:gd name="T12" fmla="*/ 0 w 4"/>
                    <a:gd name="T13" fmla="*/ 5 h 9"/>
                    <a:gd name="T14" fmla="*/ 3 w 4"/>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
                      <a:moveTo>
                        <a:pt x="3" y="9"/>
                      </a:moveTo>
                      <a:lnTo>
                        <a:pt x="4" y="7"/>
                      </a:lnTo>
                      <a:lnTo>
                        <a:pt x="4" y="3"/>
                      </a:lnTo>
                      <a:lnTo>
                        <a:pt x="4" y="1"/>
                      </a:lnTo>
                      <a:lnTo>
                        <a:pt x="1" y="0"/>
                      </a:lnTo>
                      <a:lnTo>
                        <a:pt x="1" y="3"/>
                      </a:lnTo>
                      <a:lnTo>
                        <a:pt x="0" y="5"/>
                      </a:lnTo>
                      <a:lnTo>
                        <a:pt x="3" y="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7" name="Freeform 928">
                  <a:extLst>
                    <a:ext uri="{FF2B5EF4-FFF2-40B4-BE49-F238E27FC236}">
                      <a16:creationId xmlns:a16="http://schemas.microsoft.com/office/drawing/2014/main" id="{A50296C9-CDAE-4A50-B92F-3CE385CBE8EA}"/>
                    </a:ext>
                  </a:extLst>
                </p:cNvPr>
                <p:cNvSpPr>
                  <a:spLocks/>
                </p:cNvSpPr>
                <p:nvPr/>
              </p:nvSpPr>
              <p:spPr bwMode="gray">
                <a:xfrm>
                  <a:off x="8523056" y="4854342"/>
                  <a:ext cx="164943" cy="113160"/>
                </a:xfrm>
                <a:custGeom>
                  <a:avLst/>
                  <a:gdLst>
                    <a:gd name="T0" fmla="*/ 39 w 51"/>
                    <a:gd name="T1" fmla="*/ 1 h 35"/>
                    <a:gd name="T2" fmla="*/ 34 w 51"/>
                    <a:gd name="T3" fmla="*/ 2 h 35"/>
                    <a:gd name="T4" fmla="*/ 32 w 51"/>
                    <a:gd name="T5" fmla="*/ 5 h 35"/>
                    <a:gd name="T6" fmla="*/ 22 w 51"/>
                    <a:gd name="T7" fmla="*/ 5 h 35"/>
                    <a:gd name="T8" fmla="*/ 17 w 51"/>
                    <a:gd name="T9" fmla="*/ 9 h 35"/>
                    <a:gd name="T10" fmla="*/ 4 w 51"/>
                    <a:gd name="T11" fmla="*/ 8 h 35"/>
                    <a:gd name="T12" fmla="*/ 0 w 51"/>
                    <a:gd name="T13" fmla="*/ 13 h 35"/>
                    <a:gd name="T14" fmla="*/ 1 w 51"/>
                    <a:gd name="T15" fmla="*/ 15 h 35"/>
                    <a:gd name="T16" fmla="*/ 2 w 51"/>
                    <a:gd name="T17" fmla="*/ 17 h 35"/>
                    <a:gd name="T18" fmla="*/ 3 w 51"/>
                    <a:gd name="T19" fmla="*/ 21 h 35"/>
                    <a:gd name="T20" fmla="*/ 3 w 51"/>
                    <a:gd name="T21" fmla="*/ 24 h 35"/>
                    <a:gd name="T22" fmla="*/ 7 w 51"/>
                    <a:gd name="T23" fmla="*/ 26 h 35"/>
                    <a:gd name="T24" fmla="*/ 8 w 51"/>
                    <a:gd name="T25" fmla="*/ 28 h 35"/>
                    <a:gd name="T26" fmla="*/ 7 w 51"/>
                    <a:gd name="T27" fmla="*/ 30 h 35"/>
                    <a:gd name="T28" fmla="*/ 4 w 51"/>
                    <a:gd name="T29" fmla="*/ 30 h 35"/>
                    <a:gd name="T30" fmla="*/ 4 w 51"/>
                    <a:gd name="T31" fmla="*/ 33 h 35"/>
                    <a:gd name="T32" fmla="*/ 9 w 51"/>
                    <a:gd name="T33" fmla="*/ 31 h 35"/>
                    <a:gd name="T34" fmla="*/ 15 w 51"/>
                    <a:gd name="T35" fmla="*/ 32 h 35"/>
                    <a:gd name="T36" fmla="*/ 19 w 51"/>
                    <a:gd name="T37" fmla="*/ 28 h 35"/>
                    <a:gd name="T38" fmla="*/ 23 w 51"/>
                    <a:gd name="T39" fmla="*/ 34 h 35"/>
                    <a:gd name="T40" fmla="*/ 24 w 51"/>
                    <a:gd name="T41" fmla="*/ 32 h 35"/>
                    <a:gd name="T42" fmla="*/ 25 w 51"/>
                    <a:gd name="T43" fmla="*/ 34 h 35"/>
                    <a:gd name="T44" fmla="*/ 28 w 51"/>
                    <a:gd name="T45" fmla="*/ 35 h 35"/>
                    <a:gd name="T46" fmla="*/ 29 w 51"/>
                    <a:gd name="T47" fmla="*/ 31 h 35"/>
                    <a:gd name="T48" fmla="*/ 29 w 51"/>
                    <a:gd name="T49" fmla="*/ 27 h 35"/>
                    <a:gd name="T50" fmla="*/ 35 w 51"/>
                    <a:gd name="T51" fmla="*/ 25 h 35"/>
                    <a:gd name="T52" fmla="*/ 36 w 51"/>
                    <a:gd name="T53" fmla="*/ 19 h 35"/>
                    <a:gd name="T54" fmla="*/ 34 w 51"/>
                    <a:gd name="T55" fmla="*/ 16 h 35"/>
                    <a:gd name="T56" fmla="*/ 41 w 51"/>
                    <a:gd name="T57" fmla="*/ 13 h 35"/>
                    <a:gd name="T58" fmla="*/ 42 w 51"/>
                    <a:gd name="T59" fmla="*/ 10 h 35"/>
                    <a:gd name="T60" fmla="*/ 45 w 51"/>
                    <a:gd name="T61" fmla="*/ 11 h 35"/>
                    <a:gd name="T62" fmla="*/ 45 w 51"/>
                    <a:gd name="T63" fmla="*/ 9 h 35"/>
                    <a:gd name="T64" fmla="*/ 46 w 51"/>
                    <a:gd name="T65" fmla="*/ 6 h 35"/>
                    <a:gd name="T66" fmla="*/ 49 w 51"/>
                    <a:gd name="T67" fmla="*/ 8 h 35"/>
                    <a:gd name="T68" fmla="*/ 51 w 51"/>
                    <a:gd name="T69" fmla="*/ 8 h 35"/>
                    <a:gd name="T70" fmla="*/ 46 w 51"/>
                    <a:gd name="T71" fmla="*/ 1 h 35"/>
                    <a:gd name="T72" fmla="*/ 42 w 51"/>
                    <a:gd name="T7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35">
                      <a:moveTo>
                        <a:pt x="42" y="0"/>
                      </a:moveTo>
                      <a:lnTo>
                        <a:pt x="39" y="1"/>
                      </a:lnTo>
                      <a:lnTo>
                        <a:pt x="39" y="3"/>
                      </a:lnTo>
                      <a:lnTo>
                        <a:pt x="34" y="2"/>
                      </a:lnTo>
                      <a:lnTo>
                        <a:pt x="33" y="2"/>
                      </a:lnTo>
                      <a:lnTo>
                        <a:pt x="32" y="5"/>
                      </a:lnTo>
                      <a:lnTo>
                        <a:pt x="26" y="4"/>
                      </a:lnTo>
                      <a:lnTo>
                        <a:pt x="22" y="5"/>
                      </a:lnTo>
                      <a:lnTo>
                        <a:pt x="20" y="8"/>
                      </a:lnTo>
                      <a:lnTo>
                        <a:pt x="17" y="9"/>
                      </a:lnTo>
                      <a:lnTo>
                        <a:pt x="8" y="8"/>
                      </a:lnTo>
                      <a:lnTo>
                        <a:pt x="4" y="8"/>
                      </a:lnTo>
                      <a:lnTo>
                        <a:pt x="1" y="11"/>
                      </a:lnTo>
                      <a:lnTo>
                        <a:pt x="0" y="13"/>
                      </a:lnTo>
                      <a:lnTo>
                        <a:pt x="0" y="14"/>
                      </a:lnTo>
                      <a:lnTo>
                        <a:pt x="1" y="15"/>
                      </a:lnTo>
                      <a:lnTo>
                        <a:pt x="2" y="15"/>
                      </a:lnTo>
                      <a:lnTo>
                        <a:pt x="2" y="17"/>
                      </a:lnTo>
                      <a:lnTo>
                        <a:pt x="2" y="19"/>
                      </a:lnTo>
                      <a:lnTo>
                        <a:pt x="3" y="21"/>
                      </a:lnTo>
                      <a:lnTo>
                        <a:pt x="3" y="23"/>
                      </a:lnTo>
                      <a:lnTo>
                        <a:pt x="3" y="24"/>
                      </a:lnTo>
                      <a:lnTo>
                        <a:pt x="6" y="25"/>
                      </a:lnTo>
                      <a:lnTo>
                        <a:pt x="7" y="26"/>
                      </a:lnTo>
                      <a:lnTo>
                        <a:pt x="7" y="27"/>
                      </a:lnTo>
                      <a:lnTo>
                        <a:pt x="8" y="28"/>
                      </a:lnTo>
                      <a:lnTo>
                        <a:pt x="8" y="29"/>
                      </a:lnTo>
                      <a:lnTo>
                        <a:pt x="7" y="30"/>
                      </a:lnTo>
                      <a:lnTo>
                        <a:pt x="5" y="31"/>
                      </a:lnTo>
                      <a:lnTo>
                        <a:pt x="4" y="30"/>
                      </a:lnTo>
                      <a:lnTo>
                        <a:pt x="2" y="31"/>
                      </a:lnTo>
                      <a:lnTo>
                        <a:pt x="4" y="33"/>
                      </a:lnTo>
                      <a:lnTo>
                        <a:pt x="8" y="33"/>
                      </a:lnTo>
                      <a:lnTo>
                        <a:pt x="9" y="31"/>
                      </a:lnTo>
                      <a:lnTo>
                        <a:pt x="11" y="33"/>
                      </a:lnTo>
                      <a:lnTo>
                        <a:pt x="15" y="32"/>
                      </a:lnTo>
                      <a:lnTo>
                        <a:pt x="17" y="28"/>
                      </a:lnTo>
                      <a:lnTo>
                        <a:pt x="19" y="28"/>
                      </a:lnTo>
                      <a:lnTo>
                        <a:pt x="22" y="34"/>
                      </a:lnTo>
                      <a:lnTo>
                        <a:pt x="23" y="34"/>
                      </a:lnTo>
                      <a:lnTo>
                        <a:pt x="23" y="32"/>
                      </a:lnTo>
                      <a:lnTo>
                        <a:pt x="24" y="32"/>
                      </a:lnTo>
                      <a:lnTo>
                        <a:pt x="24" y="33"/>
                      </a:lnTo>
                      <a:lnTo>
                        <a:pt x="25" y="34"/>
                      </a:lnTo>
                      <a:lnTo>
                        <a:pt x="27" y="35"/>
                      </a:lnTo>
                      <a:lnTo>
                        <a:pt x="28" y="35"/>
                      </a:lnTo>
                      <a:lnTo>
                        <a:pt x="29" y="34"/>
                      </a:lnTo>
                      <a:lnTo>
                        <a:pt x="29" y="31"/>
                      </a:lnTo>
                      <a:lnTo>
                        <a:pt x="30" y="29"/>
                      </a:lnTo>
                      <a:lnTo>
                        <a:pt x="29" y="27"/>
                      </a:lnTo>
                      <a:lnTo>
                        <a:pt x="32" y="25"/>
                      </a:lnTo>
                      <a:lnTo>
                        <a:pt x="35" y="25"/>
                      </a:lnTo>
                      <a:lnTo>
                        <a:pt x="36" y="22"/>
                      </a:lnTo>
                      <a:lnTo>
                        <a:pt x="36" y="19"/>
                      </a:lnTo>
                      <a:lnTo>
                        <a:pt x="34" y="17"/>
                      </a:lnTo>
                      <a:lnTo>
                        <a:pt x="34" y="16"/>
                      </a:lnTo>
                      <a:lnTo>
                        <a:pt x="35" y="14"/>
                      </a:lnTo>
                      <a:lnTo>
                        <a:pt x="41" y="13"/>
                      </a:lnTo>
                      <a:lnTo>
                        <a:pt x="42" y="12"/>
                      </a:lnTo>
                      <a:lnTo>
                        <a:pt x="42" y="10"/>
                      </a:lnTo>
                      <a:lnTo>
                        <a:pt x="44" y="10"/>
                      </a:lnTo>
                      <a:lnTo>
                        <a:pt x="45" y="11"/>
                      </a:lnTo>
                      <a:lnTo>
                        <a:pt x="45" y="10"/>
                      </a:lnTo>
                      <a:lnTo>
                        <a:pt x="45" y="9"/>
                      </a:lnTo>
                      <a:lnTo>
                        <a:pt x="45" y="8"/>
                      </a:lnTo>
                      <a:lnTo>
                        <a:pt x="46" y="6"/>
                      </a:lnTo>
                      <a:lnTo>
                        <a:pt x="47" y="6"/>
                      </a:lnTo>
                      <a:lnTo>
                        <a:pt x="49" y="8"/>
                      </a:lnTo>
                      <a:lnTo>
                        <a:pt x="50" y="8"/>
                      </a:lnTo>
                      <a:lnTo>
                        <a:pt x="51" y="8"/>
                      </a:lnTo>
                      <a:lnTo>
                        <a:pt x="48" y="5"/>
                      </a:lnTo>
                      <a:lnTo>
                        <a:pt x="46" y="1"/>
                      </a:lnTo>
                      <a:lnTo>
                        <a:pt x="44" y="0"/>
                      </a:lnTo>
                      <a:lnTo>
                        <a:pt x="42"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8" name="Freeform 929">
                  <a:extLst>
                    <a:ext uri="{FF2B5EF4-FFF2-40B4-BE49-F238E27FC236}">
                      <a16:creationId xmlns:a16="http://schemas.microsoft.com/office/drawing/2014/main" id="{AC0B975D-5200-4C91-8A36-3B53AC4F05C9}"/>
                    </a:ext>
                  </a:extLst>
                </p:cNvPr>
                <p:cNvSpPr>
                  <a:spLocks/>
                </p:cNvSpPr>
                <p:nvPr/>
              </p:nvSpPr>
              <p:spPr bwMode="gray">
                <a:xfrm>
                  <a:off x="8888520" y="5177657"/>
                  <a:ext cx="122899" cy="100227"/>
                </a:xfrm>
                <a:custGeom>
                  <a:avLst/>
                  <a:gdLst>
                    <a:gd name="T0" fmla="*/ 8 w 38"/>
                    <a:gd name="T1" fmla="*/ 31 h 31"/>
                    <a:gd name="T2" fmla="*/ 3 w 38"/>
                    <a:gd name="T3" fmla="*/ 26 h 31"/>
                    <a:gd name="T4" fmla="*/ 1 w 38"/>
                    <a:gd name="T5" fmla="*/ 21 h 31"/>
                    <a:gd name="T6" fmla="*/ 0 w 38"/>
                    <a:gd name="T7" fmla="*/ 16 h 31"/>
                    <a:gd name="T8" fmla="*/ 2 w 38"/>
                    <a:gd name="T9" fmla="*/ 5 h 31"/>
                    <a:gd name="T10" fmla="*/ 2 w 38"/>
                    <a:gd name="T11" fmla="*/ 6 h 31"/>
                    <a:gd name="T12" fmla="*/ 3 w 38"/>
                    <a:gd name="T13" fmla="*/ 6 h 31"/>
                    <a:gd name="T14" fmla="*/ 5 w 38"/>
                    <a:gd name="T15" fmla="*/ 5 h 31"/>
                    <a:gd name="T16" fmla="*/ 5 w 38"/>
                    <a:gd name="T17" fmla="*/ 3 h 31"/>
                    <a:gd name="T18" fmla="*/ 10 w 38"/>
                    <a:gd name="T19" fmla="*/ 1 h 31"/>
                    <a:gd name="T20" fmla="*/ 10 w 38"/>
                    <a:gd name="T21" fmla="*/ 1 h 31"/>
                    <a:gd name="T22" fmla="*/ 12 w 38"/>
                    <a:gd name="T23" fmla="*/ 3 h 31"/>
                    <a:gd name="T24" fmla="*/ 13 w 38"/>
                    <a:gd name="T25" fmla="*/ 3 h 31"/>
                    <a:gd name="T26" fmla="*/ 13 w 38"/>
                    <a:gd name="T27" fmla="*/ 2 h 31"/>
                    <a:gd name="T28" fmla="*/ 15 w 38"/>
                    <a:gd name="T29" fmla="*/ 1 h 31"/>
                    <a:gd name="T30" fmla="*/ 20 w 38"/>
                    <a:gd name="T31" fmla="*/ 1 h 31"/>
                    <a:gd name="T32" fmla="*/ 21 w 38"/>
                    <a:gd name="T33" fmla="*/ 0 h 31"/>
                    <a:gd name="T34" fmla="*/ 25 w 38"/>
                    <a:gd name="T35" fmla="*/ 1 h 31"/>
                    <a:gd name="T36" fmla="*/ 28 w 38"/>
                    <a:gd name="T37" fmla="*/ 1 h 31"/>
                    <a:gd name="T38" fmla="*/ 30 w 38"/>
                    <a:gd name="T39" fmla="*/ 1 h 31"/>
                    <a:gd name="T40" fmla="*/ 37 w 38"/>
                    <a:gd name="T41" fmla="*/ 7 h 31"/>
                    <a:gd name="T42" fmla="*/ 38 w 38"/>
                    <a:gd name="T43" fmla="*/ 16 h 31"/>
                    <a:gd name="T44" fmla="*/ 38 w 38"/>
                    <a:gd name="T45" fmla="*/ 21 h 31"/>
                    <a:gd name="T46" fmla="*/ 37 w 38"/>
                    <a:gd name="T47" fmla="*/ 21 h 31"/>
                    <a:gd name="T48" fmla="*/ 33 w 38"/>
                    <a:gd name="T49" fmla="*/ 25 h 31"/>
                    <a:gd name="T50" fmla="*/ 27 w 38"/>
                    <a:gd name="T51" fmla="*/ 25 h 31"/>
                    <a:gd name="T52" fmla="*/ 22 w 38"/>
                    <a:gd name="T53" fmla="*/ 27 h 31"/>
                    <a:gd name="T54" fmla="*/ 18 w 38"/>
                    <a:gd name="T55" fmla="*/ 30 h 31"/>
                    <a:gd name="T56" fmla="*/ 8 w 38"/>
                    <a:gd name="T5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1">
                      <a:moveTo>
                        <a:pt x="8" y="31"/>
                      </a:moveTo>
                      <a:lnTo>
                        <a:pt x="3" y="26"/>
                      </a:lnTo>
                      <a:lnTo>
                        <a:pt x="1" y="21"/>
                      </a:lnTo>
                      <a:lnTo>
                        <a:pt x="0" y="16"/>
                      </a:lnTo>
                      <a:lnTo>
                        <a:pt x="2" y="5"/>
                      </a:lnTo>
                      <a:lnTo>
                        <a:pt x="2" y="6"/>
                      </a:lnTo>
                      <a:lnTo>
                        <a:pt x="3" y="6"/>
                      </a:lnTo>
                      <a:lnTo>
                        <a:pt x="5" y="5"/>
                      </a:lnTo>
                      <a:lnTo>
                        <a:pt x="5" y="3"/>
                      </a:lnTo>
                      <a:lnTo>
                        <a:pt x="10" y="1"/>
                      </a:lnTo>
                      <a:lnTo>
                        <a:pt x="10" y="1"/>
                      </a:lnTo>
                      <a:lnTo>
                        <a:pt x="12" y="3"/>
                      </a:lnTo>
                      <a:lnTo>
                        <a:pt x="13" y="3"/>
                      </a:lnTo>
                      <a:lnTo>
                        <a:pt x="13" y="2"/>
                      </a:lnTo>
                      <a:lnTo>
                        <a:pt x="15" y="1"/>
                      </a:lnTo>
                      <a:lnTo>
                        <a:pt x="20" y="1"/>
                      </a:lnTo>
                      <a:lnTo>
                        <a:pt x="21" y="0"/>
                      </a:lnTo>
                      <a:lnTo>
                        <a:pt x="25" y="1"/>
                      </a:lnTo>
                      <a:lnTo>
                        <a:pt x="28" y="1"/>
                      </a:lnTo>
                      <a:lnTo>
                        <a:pt x="30" y="1"/>
                      </a:lnTo>
                      <a:lnTo>
                        <a:pt x="37" y="7"/>
                      </a:lnTo>
                      <a:lnTo>
                        <a:pt x="38" y="16"/>
                      </a:lnTo>
                      <a:lnTo>
                        <a:pt x="38" y="21"/>
                      </a:lnTo>
                      <a:lnTo>
                        <a:pt x="37" y="21"/>
                      </a:lnTo>
                      <a:lnTo>
                        <a:pt x="33" y="25"/>
                      </a:lnTo>
                      <a:lnTo>
                        <a:pt x="27" y="25"/>
                      </a:lnTo>
                      <a:lnTo>
                        <a:pt x="22" y="27"/>
                      </a:lnTo>
                      <a:lnTo>
                        <a:pt x="18" y="30"/>
                      </a:lnTo>
                      <a:lnTo>
                        <a:pt x="8" y="3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79" name="Freeform 934">
                  <a:extLst>
                    <a:ext uri="{FF2B5EF4-FFF2-40B4-BE49-F238E27FC236}">
                      <a16:creationId xmlns:a16="http://schemas.microsoft.com/office/drawing/2014/main" id="{4497BA98-7FB7-4391-B1DA-E1EB05B1A2E5}"/>
                    </a:ext>
                  </a:extLst>
                </p:cNvPr>
                <p:cNvSpPr>
                  <a:spLocks/>
                </p:cNvSpPr>
                <p:nvPr/>
              </p:nvSpPr>
              <p:spPr bwMode="gray">
                <a:xfrm>
                  <a:off x="8869113" y="4747647"/>
                  <a:ext cx="491595" cy="339481"/>
                </a:xfrm>
                <a:custGeom>
                  <a:avLst/>
                  <a:gdLst>
                    <a:gd name="T0" fmla="*/ 130 w 152"/>
                    <a:gd name="T1" fmla="*/ 103 h 105"/>
                    <a:gd name="T2" fmla="*/ 116 w 152"/>
                    <a:gd name="T3" fmla="*/ 97 h 105"/>
                    <a:gd name="T4" fmla="*/ 108 w 152"/>
                    <a:gd name="T5" fmla="*/ 95 h 105"/>
                    <a:gd name="T6" fmla="*/ 95 w 152"/>
                    <a:gd name="T7" fmla="*/ 100 h 105"/>
                    <a:gd name="T8" fmla="*/ 85 w 152"/>
                    <a:gd name="T9" fmla="*/ 105 h 105"/>
                    <a:gd name="T10" fmla="*/ 60 w 152"/>
                    <a:gd name="T11" fmla="*/ 103 h 105"/>
                    <a:gd name="T12" fmla="*/ 46 w 152"/>
                    <a:gd name="T13" fmla="*/ 102 h 105"/>
                    <a:gd name="T14" fmla="*/ 45 w 152"/>
                    <a:gd name="T15" fmla="*/ 95 h 105"/>
                    <a:gd name="T16" fmla="*/ 38 w 152"/>
                    <a:gd name="T17" fmla="*/ 93 h 105"/>
                    <a:gd name="T18" fmla="*/ 39 w 152"/>
                    <a:gd name="T19" fmla="*/ 85 h 105"/>
                    <a:gd name="T20" fmla="*/ 34 w 152"/>
                    <a:gd name="T21" fmla="*/ 84 h 105"/>
                    <a:gd name="T22" fmla="*/ 21 w 152"/>
                    <a:gd name="T23" fmla="*/ 78 h 105"/>
                    <a:gd name="T24" fmla="*/ 20 w 152"/>
                    <a:gd name="T25" fmla="*/ 71 h 105"/>
                    <a:gd name="T26" fmla="*/ 15 w 152"/>
                    <a:gd name="T27" fmla="*/ 68 h 105"/>
                    <a:gd name="T28" fmla="*/ 11 w 152"/>
                    <a:gd name="T29" fmla="*/ 59 h 105"/>
                    <a:gd name="T30" fmla="*/ 6 w 152"/>
                    <a:gd name="T31" fmla="*/ 52 h 105"/>
                    <a:gd name="T32" fmla="*/ 0 w 152"/>
                    <a:gd name="T33" fmla="*/ 50 h 105"/>
                    <a:gd name="T34" fmla="*/ 11 w 152"/>
                    <a:gd name="T35" fmla="*/ 47 h 105"/>
                    <a:gd name="T36" fmla="*/ 17 w 152"/>
                    <a:gd name="T37" fmla="*/ 39 h 105"/>
                    <a:gd name="T38" fmla="*/ 22 w 152"/>
                    <a:gd name="T39" fmla="*/ 32 h 105"/>
                    <a:gd name="T40" fmla="*/ 26 w 152"/>
                    <a:gd name="T41" fmla="*/ 24 h 105"/>
                    <a:gd name="T42" fmla="*/ 29 w 152"/>
                    <a:gd name="T43" fmla="*/ 18 h 105"/>
                    <a:gd name="T44" fmla="*/ 32 w 152"/>
                    <a:gd name="T45" fmla="*/ 13 h 105"/>
                    <a:gd name="T46" fmla="*/ 39 w 152"/>
                    <a:gd name="T47" fmla="*/ 11 h 105"/>
                    <a:gd name="T48" fmla="*/ 42 w 152"/>
                    <a:gd name="T49" fmla="*/ 7 h 105"/>
                    <a:gd name="T50" fmla="*/ 49 w 152"/>
                    <a:gd name="T51" fmla="*/ 6 h 105"/>
                    <a:gd name="T52" fmla="*/ 61 w 152"/>
                    <a:gd name="T53" fmla="*/ 8 h 105"/>
                    <a:gd name="T54" fmla="*/ 70 w 152"/>
                    <a:gd name="T55" fmla="*/ 6 h 105"/>
                    <a:gd name="T56" fmla="*/ 76 w 152"/>
                    <a:gd name="T57" fmla="*/ 11 h 105"/>
                    <a:gd name="T58" fmla="*/ 85 w 152"/>
                    <a:gd name="T59" fmla="*/ 6 h 105"/>
                    <a:gd name="T60" fmla="*/ 100 w 152"/>
                    <a:gd name="T61" fmla="*/ 0 h 105"/>
                    <a:gd name="T62" fmla="*/ 104 w 152"/>
                    <a:gd name="T63" fmla="*/ 0 h 105"/>
                    <a:gd name="T64" fmla="*/ 112 w 152"/>
                    <a:gd name="T65" fmla="*/ 7 h 105"/>
                    <a:gd name="T66" fmla="*/ 115 w 152"/>
                    <a:gd name="T67" fmla="*/ 16 h 105"/>
                    <a:gd name="T68" fmla="*/ 123 w 152"/>
                    <a:gd name="T69" fmla="*/ 28 h 105"/>
                    <a:gd name="T70" fmla="*/ 127 w 152"/>
                    <a:gd name="T71" fmla="*/ 42 h 105"/>
                    <a:gd name="T72" fmla="*/ 127 w 152"/>
                    <a:gd name="T73" fmla="*/ 52 h 105"/>
                    <a:gd name="T74" fmla="*/ 128 w 152"/>
                    <a:gd name="T75" fmla="*/ 59 h 105"/>
                    <a:gd name="T76" fmla="*/ 128 w 152"/>
                    <a:gd name="T77" fmla="*/ 65 h 105"/>
                    <a:gd name="T78" fmla="*/ 134 w 152"/>
                    <a:gd name="T79" fmla="*/ 69 h 105"/>
                    <a:gd name="T80" fmla="*/ 140 w 152"/>
                    <a:gd name="T81" fmla="*/ 67 h 105"/>
                    <a:gd name="T82" fmla="*/ 147 w 152"/>
                    <a:gd name="T83" fmla="*/ 65 h 105"/>
                    <a:gd name="T84" fmla="*/ 151 w 152"/>
                    <a:gd name="T85" fmla="*/ 66 h 105"/>
                    <a:gd name="T86" fmla="*/ 151 w 152"/>
                    <a:gd name="T87" fmla="*/ 73 h 105"/>
                    <a:gd name="T88" fmla="*/ 150 w 152"/>
                    <a:gd name="T89" fmla="*/ 78 h 105"/>
                    <a:gd name="T90" fmla="*/ 146 w 152"/>
                    <a:gd name="T91" fmla="*/ 80 h 105"/>
                    <a:gd name="T92" fmla="*/ 141 w 152"/>
                    <a:gd name="T93" fmla="*/ 85 h 105"/>
                    <a:gd name="T94" fmla="*/ 138 w 152"/>
                    <a:gd name="T95" fmla="*/ 85 h 105"/>
                    <a:gd name="T96" fmla="*/ 141 w 152"/>
                    <a:gd name="T97" fmla="*/ 80 h 105"/>
                    <a:gd name="T98" fmla="*/ 139 w 152"/>
                    <a:gd name="T99" fmla="*/ 76 h 105"/>
                    <a:gd name="T100" fmla="*/ 137 w 152"/>
                    <a:gd name="T101" fmla="*/ 86 h 105"/>
                    <a:gd name="T102" fmla="*/ 135 w 152"/>
                    <a:gd name="T103" fmla="*/ 91 h 105"/>
                    <a:gd name="T104" fmla="*/ 135 w 152"/>
                    <a:gd name="T105" fmla="*/ 9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2" h="105">
                      <a:moveTo>
                        <a:pt x="135" y="102"/>
                      </a:moveTo>
                      <a:lnTo>
                        <a:pt x="130" y="103"/>
                      </a:lnTo>
                      <a:lnTo>
                        <a:pt x="124" y="99"/>
                      </a:lnTo>
                      <a:lnTo>
                        <a:pt x="116" y="97"/>
                      </a:lnTo>
                      <a:lnTo>
                        <a:pt x="114" y="95"/>
                      </a:lnTo>
                      <a:lnTo>
                        <a:pt x="108" y="95"/>
                      </a:lnTo>
                      <a:lnTo>
                        <a:pt x="101" y="97"/>
                      </a:lnTo>
                      <a:lnTo>
                        <a:pt x="95" y="100"/>
                      </a:lnTo>
                      <a:lnTo>
                        <a:pt x="89" y="103"/>
                      </a:lnTo>
                      <a:lnTo>
                        <a:pt x="85" y="105"/>
                      </a:lnTo>
                      <a:lnTo>
                        <a:pt x="72" y="103"/>
                      </a:lnTo>
                      <a:lnTo>
                        <a:pt x="60" y="103"/>
                      </a:lnTo>
                      <a:lnTo>
                        <a:pt x="50" y="102"/>
                      </a:lnTo>
                      <a:lnTo>
                        <a:pt x="46" y="102"/>
                      </a:lnTo>
                      <a:lnTo>
                        <a:pt x="43" y="99"/>
                      </a:lnTo>
                      <a:lnTo>
                        <a:pt x="45" y="95"/>
                      </a:lnTo>
                      <a:lnTo>
                        <a:pt x="41" y="94"/>
                      </a:lnTo>
                      <a:lnTo>
                        <a:pt x="38" y="93"/>
                      </a:lnTo>
                      <a:lnTo>
                        <a:pt x="36" y="88"/>
                      </a:lnTo>
                      <a:lnTo>
                        <a:pt x="39" y="85"/>
                      </a:lnTo>
                      <a:lnTo>
                        <a:pt x="37" y="82"/>
                      </a:lnTo>
                      <a:lnTo>
                        <a:pt x="34" y="84"/>
                      </a:lnTo>
                      <a:lnTo>
                        <a:pt x="25" y="81"/>
                      </a:lnTo>
                      <a:lnTo>
                        <a:pt x="21" y="78"/>
                      </a:lnTo>
                      <a:lnTo>
                        <a:pt x="21" y="73"/>
                      </a:lnTo>
                      <a:lnTo>
                        <a:pt x="20" y="71"/>
                      </a:lnTo>
                      <a:lnTo>
                        <a:pt x="18" y="69"/>
                      </a:lnTo>
                      <a:lnTo>
                        <a:pt x="15" y="68"/>
                      </a:lnTo>
                      <a:lnTo>
                        <a:pt x="12" y="65"/>
                      </a:lnTo>
                      <a:lnTo>
                        <a:pt x="11" y="59"/>
                      </a:lnTo>
                      <a:lnTo>
                        <a:pt x="9" y="56"/>
                      </a:lnTo>
                      <a:lnTo>
                        <a:pt x="6" y="52"/>
                      </a:lnTo>
                      <a:lnTo>
                        <a:pt x="2" y="51"/>
                      </a:lnTo>
                      <a:lnTo>
                        <a:pt x="0" y="50"/>
                      </a:lnTo>
                      <a:lnTo>
                        <a:pt x="2" y="50"/>
                      </a:lnTo>
                      <a:lnTo>
                        <a:pt x="11" y="47"/>
                      </a:lnTo>
                      <a:lnTo>
                        <a:pt x="15" y="45"/>
                      </a:lnTo>
                      <a:lnTo>
                        <a:pt x="17" y="39"/>
                      </a:lnTo>
                      <a:lnTo>
                        <a:pt x="20" y="37"/>
                      </a:lnTo>
                      <a:lnTo>
                        <a:pt x="22" y="32"/>
                      </a:lnTo>
                      <a:lnTo>
                        <a:pt x="23" y="28"/>
                      </a:lnTo>
                      <a:lnTo>
                        <a:pt x="26" y="24"/>
                      </a:lnTo>
                      <a:lnTo>
                        <a:pt x="28" y="21"/>
                      </a:lnTo>
                      <a:lnTo>
                        <a:pt x="29" y="18"/>
                      </a:lnTo>
                      <a:lnTo>
                        <a:pt x="29" y="16"/>
                      </a:lnTo>
                      <a:lnTo>
                        <a:pt x="32" y="13"/>
                      </a:lnTo>
                      <a:lnTo>
                        <a:pt x="37" y="11"/>
                      </a:lnTo>
                      <a:lnTo>
                        <a:pt x="39" y="11"/>
                      </a:lnTo>
                      <a:lnTo>
                        <a:pt x="41" y="9"/>
                      </a:lnTo>
                      <a:lnTo>
                        <a:pt x="42" y="7"/>
                      </a:lnTo>
                      <a:lnTo>
                        <a:pt x="44" y="6"/>
                      </a:lnTo>
                      <a:lnTo>
                        <a:pt x="49" y="6"/>
                      </a:lnTo>
                      <a:lnTo>
                        <a:pt x="54" y="7"/>
                      </a:lnTo>
                      <a:lnTo>
                        <a:pt x="61" y="8"/>
                      </a:lnTo>
                      <a:lnTo>
                        <a:pt x="65" y="7"/>
                      </a:lnTo>
                      <a:lnTo>
                        <a:pt x="70" y="6"/>
                      </a:lnTo>
                      <a:lnTo>
                        <a:pt x="73" y="9"/>
                      </a:lnTo>
                      <a:lnTo>
                        <a:pt x="76" y="11"/>
                      </a:lnTo>
                      <a:lnTo>
                        <a:pt x="81" y="7"/>
                      </a:lnTo>
                      <a:lnTo>
                        <a:pt x="85" y="6"/>
                      </a:lnTo>
                      <a:lnTo>
                        <a:pt x="90" y="6"/>
                      </a:lnTo>
                      <a:lnTo>
                        <a:pt x="100" y="0"/>
                      </a:lnTo>
                      <a:lnTo>
                        <a:pt x="102" y="0"/>
                      </a:lnTo>
                      <a:lnTo>
                        <a:pt x="104" y="0"/>
                      </a:lnTo>
                      <a:lnTo>
                        <a:pt x="108" y="3"/>
                      </a:lnTo>
                      <a:lnTo>
                        <a:pt x="112" y="7"/>
                      </a:lnTo>
                      <a:lnTo>
                        <a:pt x="114" y="11"/>
                      </a:lnTo>
                      <a:lnTo>
                        <a:pt x="115" y="16"/>
                      </a:lnTo>
                      <a:lnTo>
                        <a:pt x="119" y="22"/>
                      </a:lnTo>
                      <a:lnTo>
                        <a:pt x="123" y="28"/>
                      </a:lnTo>
                      <a:lnTo>
                        <a:pt x="126" y="34"/>
                      </a:lnTo>
                      <a:lnTo>
                        <a:pt x="127" y="42"/>
                      </a:lnTo>
                      <a:lnTo>
                        <a:pt x="127" y="47"/>
                      </a:lnTo>
                      <a:lnTo>
                        <a:pt x="127" y="52"/>
                      </a:lnTo>
                      <a:lnTo>
                        <a:pt x="127" y="56"/>
                      </a:lnTo>
                      <a:lnTo>
                        <a:pt x="128" y="59"/>
                      </a:lnTo>
                      <a:lnTo>
                        <a:pt x="128" y="64"/>
                      </a:lnTo>
                      <a:lnTo>
                        <a:pt x="128" y="65"/>
                      </a:lnTo>
                      <a:lnTo>
                        <a:pt x="130" y="64"/>
                      </a:lnTo>
                      <a:lnTo>
                        <a:pt x="134" y="69"/>
                      </a:lnTo>
                      <a:lnTo>
                        <a:pt x="137" y="69"/>
                      </a:lnTo>
                      <a:lnTo>
                        <a:pt x="140" y="67"/>
                      </a:lnTo>
                      <a:lnTo>
                        <a:pt x="144" y="66"/>
                      </a:lnTo>
                      <a:lnTo>
                        <a:pt x="147" y="65"/>
                      </a:lnTo>
                      <a:lnTo>
                        <a:pt x="149" y="65"/>
                      </a:lnTo>
                      <a:lnTo>
                        <a:pt x="151" y="66"/>
                      </a:lnTo>
                      <a:lnTo>
                        <a:pt x="152" y="68"/>
                      </a:lnTo>
                      <a:lnTo>
                        <a:pt x="151" y="73"/>
                      </a:lnTo>
                      <a:lnTo>
                        <a:pt x="151" y="76"/>
                      </a:lnTo>
                      <a:lnTo>
                        <a:pt x="150" y="78"/>
                      </a:lnTo>
                      <a:lnTo>
                        <a:pt x="149" y="80"/>
                      </a:lnTo>
                      <a:lnTo>
                        <a:pt x="146" y="80"/>
                      </a:lnTo>
                      <a:lnTo>
                        <a:pt x="143" y="82"/>
                      </a:lnTo>
                      <a:lnTo>
                        <a:pt x="141" y="85"/>
                      </a:lnTo>
                      <a:lnTo>
                        <a:pt x="138" y="87"/>
                      </a:lnTo>
                      <a:lnTo>
                        <a:pt x="138" y="85"/>
                      </a:lnTo>
                      <a:lnTo>
                        <a:pt x="140" y="84"/>
                      </a:lnTo>
                      <a:lnTo>
                        <a:pt x="141" y="80"/>
                      </a:lnTo>
                      <a:lnTo>
                        <a:pt x="141" y="76"/>
                      </a:lnTo>
                      <a:lnTo>
                        <a:pt x="139" y="76"/>
                      </a:lnTo>
                      <a:lnTo>
                        <a:pt x="138" y="82"/>
                      </a:lnTo>
                      <a:lnTo>
                        <a:pt x="137" y="86"/>
                      </a:lnTo>
                      <a:lnTo>
                        <a:pt x="136" y="89"/>
                      </a:lnTo>
                      <a:lnTo>
                        <a:pt x="135" y="91"/>
                      </a:lnTo>
                      <a:lnTo>
                        <a:pt x="135" y="97"/>
                      </a:lnTo>
                      <a:lnTo>
                        <a:pt x="135" y="99"/>
                      </a:lnTo>
                      <a:lnTo>
                        <a:pt x="135" y="10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0" name="Gruppieren 1449">
                  <a:extLst>
                    <a:ext uri="{FF2B5EF4-FFF2-40B4-BE49-F238E27FC236}">
                      <a16:creationId xmlns:a16="http://schemas.microsoft.com/office/drawing/2014/main" id="{5AF67D4C-F57B-471C-B926-AE3C3A0F0090}"/>
                    </a:ext>
                  </a:extLst>
                </p:cNvPr>
                <p:cNvGrpSpPr/>
                <p:nvPr/>
              </p:nvGrpSpPr>
              <p:grpSpPr>
                <a:xfrm>
                  <a:off x="8956438" y="3806795"/>
                  <a:ext cx="67918" cy="109926"/>
                  <a:chOff x="8956438" y="3806795"/>
                  <a:chExt cx="67918" cy="109926"/>
                </a:xfrm>
                <a:grpFill/>
              </p:grpSpPr>
              <p:sp>
                <p:nvSpPr>
                  <p:cNvPr id="1393" name="Freeform 935">
                    <a:extLst>
                      <a:ext uri="{FF2B5EF4-FFF2-40B4-BE49-F238E27FC236}">
                        <a16:creationId xmlns:a16="http://schemas.microsoft.com/office/drawing/2014/main" id="{1823CA64-7C75-4F65-BDFE-0D1F6A3EA12D}"/>
                      </a:ext>
                    </a:extLst>
                  </p:cNvPr>
                  <p:cNvSpPr>
                    <a:spLocks/>
                  </p:cNvSpPr>
                  <p:nvPr/>
                </p:nvSpPr>
                <p:spPr bwMode="gray">
                  <a:xfrm>
                    <a:off x="8956438" y="3852058"/>
                    <a:ext cx="67918" cy="64663"/>
                  </a:xfrm>
                  <a:custGeom>
                    <a:avLst/>
                    <a:gdLst>
                      <a:gd name="T0" fmla="*/ 17 w 21"/>
                      <a:gd name="T1" fmla="*/ 0 h 20"/>
                      <a:gd name="T2" fmla="*/ 16 w 21"/>
                      <a:gd name="T3" fmla="*/ 0 h 20"/>
                      <a:gd name="T4" fmla="*/ 11 w 21"/>
                      <a:gd name="T5" fmla="*/ 1 h 20"/>
                      <a:gd name="T6" fmla="*/ 7 w 21"/>
                      <a:gd name="T7" fmla="*/ 0 h 20"/>
                      <a:gd name="T8" fmla="*/ 6 w 21"/>
                      <a:gd name="T9" fmla="*/ 4 h 20"/>
                      <a:gd name="T10" fmla="*/ 4 w 21"/>
                      <a:gd name="T11" fmla="*/ 3 h 20"/>
                      <a:gd name="T12" fmla="*/ 2 w 21"/>
                      <a:gd name="T13" fmla="*/ 4 h 20"/>
                      <a:gd name="T14" fmla="*/ 0 w 21"/>
                      <a:gd name="T15" fmla="*/ 3 h 20"/>
                      <a:gd name="T16" fmla="*/ 0 w 21"/>
                      <a:gd name="T17" fmla="*/ 10 h 20"/>
                      <a:gd name="T18" fmla="*/ 2 w 21"/>
                      <a:gd name="T19" fmla="*/ 12 h 20"/>
                      <a:gd name="T20" fmla="*/ 3 w 21"/>
                      <a:gd name="T21" fmla="*/ 13 h 20"/>
                      <a:gd name="T22" fmla="*/ 3 w 21"/>
                      <a:gd name="T23" fmla="*/ 16 h 20"/>
                      <a:gd name="T24" fmla="*/ 2 w 21"/>
                      <a:gd name="T25" fmla="*/ 18 h 20"/>
                      <a:gd name="T26" fmla="*/ 2 w 21"/>
                      <a:gd name="T27" fmla="*/ 20 h 20"/>
                      <a:gd name="T28" fmla="*/ 4 w 21"/>
                      <a:gd name="T29" fmla="*/ 17 h 20"/>
                      <a:gd name="T30" fmla="*/ 6 w 21"/>
                      <a:gd name="T31" fmla="*/ 13 h 20"/>
                      <a:gd name="T32" fmla="*/ 7 w 21"/>
                      <a:gd name="T33" fmla="*/ 10 h 20"/>
                      <a:gd name="T34" fmla="*/ 11 w 21"/>
                      <a:gd name="T35" fmla="*/ 11 h 20"/>
                      <a:gd name="T36" fmla="*/ 12 w 21"/>
                      <a:gd name="T37" fmla="*/ 11 h 20"/>
                      <a:gd name="T38" fmla="*/ 14 w 21"/>
                      <a:gd name="T39" fmla="*/ 10 h 20"/>
                      <a:gd name="T40" fmla="*/ 15 w 21"/>
                      <a:gd name="T41" fmla="*/ 8 h 20"/>
                      <a:gd name="T42" fmla="*/ 17 w 21"/>
                      <a:gd name="T43" fmla="*/ 7 h 20"/>
                      <a:gd name="T44" fmla="*/ 19 w 21"/>
                      <a:gd name="T45" fmla="*/ 5 h 20"/>
                      <a:gd name="T46" fmla="*/ 21 w 21"/>
                      <a:gd name="T47" fmla="*/ 5 h 20"/>
                      <a:gd name="T48" fmla="*/ 21 w 21"/>
                      <a:gd name="T49" fmla="*/ 4 h 20"/>
                      <a:gd name="T50" fmla="*/ 19 w 21"/>
                      <a:gd name="T51" fmla="*/ 1 h 20"/>
                      <a:gd name="T52" fmla="*/ 17 w 21"/>
                      <a:gd name="T53" fmla="*/ 1 h 20"/>
                      <a:gd name="T54" fmla="*/ 17 w 21"/>
                      <a:gd name="T5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 h="20">
                        <a:moveTo>
                          <a:pt x="17" y="0"/>
                        </a:moveTo>
                        <a:lnTo>
                          <a:pt x="16" y="0"/>
                        </a:lnTo>
                        <a:lnTo>
                          <a:pt x="11" y="1"/>
                        </a:lnTo>
                        <a:lnTo>
                          <a:pt x="7" y="0"/>
                        </a:lnTo>
                        <a:lnTo>
                          <a:pt x="6" y="4"/>
                        </a:lnTo>
                        <a:lnTo>
                          <a:pt x="4" y="3"/>
                        </a:lnTo>
                        <a:lnTo>
                          <a:pt x="2" y="4"/>
                        </a:lnTo>
                        <a:lnTo>
                          <a:pt x="0" y="3"/>
                        </a:lnTo>
                        <a:lnTo>
                          <a:pt x="0" y="10"/>
                        </a:lnTo>
                        <a:lnTo>
                          <a:pt x="2" y="12"/>
                        </a:lnTo>
                        <a:lnTo>
                          <a:pt x="3" y="13"/>
                        </a:lnTo>
                        <a:lnTo>
                          <a:pt x="3" y="16"/>
                        </a:lnTo>
                        <a:lnTo>
                          <a:pt x="2" y="18"/>
                        </a:lnTo>
                        <a:lnTo>
                          <a:pt x="2" y="20"/>
                        </a:lnTo>
                        <a:lnTo>
                          <a:pt x="4" y="17"/>
                        </a:lnTo>
                        <a:lnTo>
                          <a:pt x="6" y="13"/>
                        </a:lnTo>
                        <a:lnTo>
                          <a:pt x="7" y="10"/>
                        </a:lnTo>
                        <a:lnTo>
                          <a:pt x="11" y="11"/>
                        </a:lnTo>
                        <a:lnTo>
                          <a:pt x="12" y="11"/>
                        </a:lnTo>
                        <a:lnTo>
                          <a:pt x="14" y="10"/>
                        </a:lnTo>
                        <a:lnTo>
                          <a:pt x="15" y="8"/>
                        </a:lnTo>
                        <a:lnTo>
                          <a:pt x="17" y="7"/>
                        </a:lnTo>
                        <a:lnTo>
                          <a:pt x="19" y="5"/>
                        </a:lnTo>
                        <a:lnTo>
                          <a:pt x="21" y="5"/>
                        </a:lnTo>
                        <a:lnTo>
                          <a:pt x="21" y="4"/>
                        </a:lnTo>
                        <a:lnTo>
                          <a:pt x="19" y="1"/>
                        </a:lnTo>
                        <a:lnTo>
                          <a:pt x="17" y="1"/>
                        </a:lnTo>
                        <a:lnTo>
                          <a:pt x="17"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4" name="Freeform 936">
                    <a:extLst>
                      <a:ext uri="{FF2B5EF4-FFF2-40B4-BE49-F238E27FC236}">
                        <a16:creationId xmlns:a16="http://schemas.microsoft.com/office/drawing/2014/main" id="{0D386BEC-7757-46FB-978C-02AA392D4383}"/>
                      </a:ext>
                    </a:extLst>
                  </p:cNvPr>
                  <p:cNvSpPr>
                    <a:spLocks/>
                  </p:cNvSpPr>
                  <p:nvPr/>
                </p:nvSpPr>
                <p:spPr bwMode="gray">
                  <a:xfrm>
                    <a:off x="8962907" y="3806795"/>
                    <a:ext cx="48511" cy="35564"/>
                  </a:xfrm>
                  <a:custGeom>
                    <a:avLst/>
                    <a:gdLst>
                      <a:gd name="T0" fmla="*/ 5 w 15"/>
                      <a:gd name="T1" fmla="*/ 4 h 11"/>
                      <a:gd name="T2" fmla="*/ 1 w 15"/>
                      <a:gd name="T3" fmla="*/ 5 h 11"/>
                      <a:gd name="T4" fmla="*/ 0 w 15"/>
                      <a:gd name="T5" fmla="*/ 5 h 11"/>
                      <a:gd name="T6" fmla="*/ 1 w 15"/>
                      <a:gd name="T7" fmla="*/ 6 h 11"/>
                      <a:gd name="T8" fmla="*/ 4 w 15"/>
                      <a:gd name="T9" fmla="*/ 6 h 11"/>
                      <a:gd name="T10" fmla="*/ 5 w 15"/>
                      <a:gd name="T11" fmla="*/ 8 h 11"/>
                      <a:gd name="T12" fmla="*/ 6 w 15"/>
                      <a:gd name="T13" fmla="*/ 11 h 11"/>
                      <a:gd name="T14" fmla="*/ 9 w 15"/>
                      <a:gd name="T15" fmla="*/ 11 h 11"/>
                      <a:gd name="T16" fmla="*/ 10 w 15"/>
                      <a:gd name="T17" fmla="*/ 8 h 11"/>
                      <a:gd name="T18" fmla="*/ 15 w 15"/>
                      <a:gd name="T19" fmla="*/ 6 h 11"/>
                      <a:gd name="T20" fmla="*/ 15 w 15"/>
                      <a:gd name="T21" fmla="*/ 4 h 11"/>
                      <a:gd name="T22" fmla="*/ 13 w 15"/>
                      <a:gd name="T23" fmla="*/ 2 h 11"/>
                      <a:gd name="T24" fmla="*/ 12 w 15"/>
                      <a:gd name="T25" fmla="*/ 2 h 11"/>
                      <a:gd name="T26" fmla="*/ 10 w 15"/>
                      <a:gd name="T27" fmla="*/ 0 h 11"/>
                      <a:gd name="T28" fmla="*/ 9 w 15"/>
                      <a:gd name="T29" fmla="*/ 0 h 11"/>
                      <a:gd name="T30" fmla="*/ 7 w 15"/>
                      <a:gd name="T31" fmla="*/ 3 h 11"/>
                      <a:gd name="T32" fmla="*/ 5 w 15"/>
                      <a:gd name="T3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1">
                        <a:moveTo>
                          <a:pt x="5" y="4"/>
                        </a:moveTo>
                        <a:lnTo>
                          <a:pt x="1" y="5"/>
                        </a:lnTo>
                        <a:lnTo>
                          <a:pt x="0" y="5"/>
                        </a:lnTo>
                        <a:lnTo>
                          <a:pt x="1" y="6"/>
                        </a:lnTo>
                        <a:lnTo>
                          <a:pt x="4" y="6"/>
                        </a:lnTo>
                        <a:lnTo>
                          <a:pt x="5" y="8"/>
                        </a:lnTo>
                        <a:lnTo>
                          <a:pt x="6" y="11"/>
                        </a:lnTo>
                        <a:lnTo>
                          <a:pt x="9" y="11"/>
                        </a:lnTo>
                        <a:lnTo>
                          <a:pt x="10" y="8"/>
                        </a:lnTo>
                        <a:lnTo>
                          <a:pt x="15" y="6"/>
                        </a:lnTo>
                        <a:lnTo>
                          <a:pt x="15" y="4"/>
                        </a:lnTo>
                        <a:lnTo>
                          <a:pt x="13" y="2"/>
                        </a:lnTo>
                        <a:lnTo>
                          <a:pt x="12" y="2"/>
                        </a:lnTo>
                        <a:lnTo>
                          <a:pt x="10" y="0"/>
                        </a:lnTo>
                        <a:lnTo>
                          <a:pt x="9" y="0"/>
                        </a:lnTo>
                        <a:lnTo>
                          <a:pt x="7" y="3"/>
                        </a:lnTo>
                        <a:lnTo>
                          <a:pt x="5"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1" name="Freeform 937">
                  <a:extLst>
                    <a:ext uri="{FF2B5EF4-FFF2-40B4-BE49-F238E27FC236}">
                      <a16:creationId xmlns:a16="http://schemas.microsoft.com/office/drawing/2014/main" id="{CC4BD3FA-64F6-45B2-8050-6902CB1953FA}"/>
                    </a:ext>
                  </a:extLst>
                </p:cNvPr>
                <p:cNvSpPr>
                  <a:spLocks/>
                </p:cNvSpPr>
                <p:nvPr/>
              </p:nvSpPr>
              <p:spPr bwMode="gray">
                <a:xfrm>
                  <a:off x="9034063" y="3745366"/>
                  <a:ext cx="252267" cy="206922"/>
                </a:xfrm>
                <a:custGeom>
                  <a:avLst/>
                  <a:gdLst>
                    <a:gd name="T0" fmla="*/ 63 w 137"/>
                    <a:gd name="T1" fmla="*/ 0 h 113"/>
                    <a:gd name="T2" fmla="*/ 72 w 137"/>
                    <a:gd name="T3" fmla="*/ 3 h 113"/>
                    <a:gd name="T4" fmla="*/ 82 w 137"/>
                    <a:gd name="T5" fmla="*/ 7 h 113"/>
                    <a:gd name="T6" fmla="*/ 94 w 137"/>
                    <a:gd name="T7" fmla="*/ 11 h 113"/>
                    <a:gd name="T8" fmla="*/ 123 w 137"/>
                    <a:gd name="T9" fmla="*/ 14 h 113"/>
                    <a:gd name="T10" fmla="*/ 130 w 137"/>
                    <a:gd name="T11" fmla="*/ 8 h 113"/>
                    <a:gd name="T12" fmla="*/ 136 w 137"/>
                    <a:gd name="T13" fmla="*/ 12 h 113"/>
                    <a:gd name="T14" fmla="*/ 136 w 137"/>
                    <a:gd name="T15" fmla="*/ 20 h 113"/>
                    <a:gd name="T16" fmla="*/ 126 w 137"/>
                    <a:gd name="T17" fmla="*/ 33 h 113"/>
                    <a:gd name="T18" fmla="*/ 124 w 137"/>
                    <a:gd name="T19" fmla="*/ 47 h 113"/>
                    <a:gd name="T20" fmla="*/ 115 w 137"/>
                    <a:gd name="T21" fmla="*/ 79 h 113"/>
                    <a:gd name="T22" fmla="*/ 121 w 137"/>
                    <a:gd name="T23" fmla="*/ 83 h 113"/>
                    <a:gd name="T24" fmla="*/ 134 w 137"/>
                    <a:gd name="T25" fmla="*/ 91 h 113"/>
                    <a:gd name="T26" fmla="*/ 128 w 137"/>
                    <a:gd name="T27" fmla="*/ 99 h 113"/>
                    <a:gd name="T28" fmla="*/ 120 w 137"/>
                    <a:gd name="T29" fmla="*/ 90 h 113"/>
                    <a:gd name="T30" fmla="*/ 118 w 137"/>
                    <a:gd name="T31" fmla="*/ 101 h 113"/>
                    <a:gd name="T32" fmla="*/ 115 w 137"/>
                    <a:gd name="T33" fmla="*/ 113 h 113"/>
                    <a:gd name="T34" fmla="*/ 106 w 137"/>
                    <a:gd name="T35" fmla="*/ 110 h 113"/>
                    <a:gd name="T36" fmla="*/ 94 w 137"/>
                    <a:gd name="T37" fmla="*/ 113 h 113"/>
                    <a:gd name="T38" fmla="*/ 79 w 137"/>
                    <a:gd name="T39" fmla="*/ 103 h 113"/>
                    <a:gd name="T40" fmla="*/ 68 w 137"/>
                    <a:gd name="T41" fmla="*/ 95 h 113"/>
                    <a:gd name="T42" fmla="*/ 53 w 137"/>
                    <a:gd name="T43" fmla="*/ 88 h 113"/>
                    <a:gd name="T44" fmla="*/ 33 w 137"/>
                    <a:gd name="T45" fmla="*/ 95 h 113"/>
                    <a:gd name="T46" fmla="*/ 26 w 137"/>
                    <a:gd name="T47" fmla="*/ 98 h 113"/>
                    <a:gd name="T48" fmla="*/ 29 w 137"/>
                    <a:gd name="T49" fmla="*/ 79 h 113"/>
                    <a:gd name="T50" fmla="*/ 31 w 137"/>
                    <a:gd name="T51" fmla="*/ 71 h 113"/>
                    <a:gd name="T52" fmla="*/ 22 w 137"/>
                    <a:gd name="T53" fmla="*/ 74 h 113"/>
                    <a:gd name="T54" fmla="*/ 15 w 137"/>
                    <a:gd name="T55" fmla="*/ 72 h 113"/>
                    <a:gd name="T56" fmla="*/ 8 w 137"/>
                    <a:gd name="T57" fmla="*/ 71 h 113"/>
                    <a:gd name="T58" fmla="*/ 3 w 137"/>
                    <a:gd name="T59" fmla="*/ 61 h 113"/>
                    <a:gd name="T60" fmla="*/ 4 w 137"/>
                    <a:gd name="T61" fmla="*/ 51 h 113"/>
                    <a:gd name="T62" fmla="*/ 9 w 137"/>
                    <a:gd name="T63" fmla="*/ 48 h 113"/>
                    <a:gd name="T64" fmla="*/ 2 w 137"/>
                    <a:gd name="T65" fmla="*/ 41 h 113"/>
                    <a:gd name="T66" fmla="*/ 3 w 137"/>
                    <a:gd name="T67" fmla="*/ 36 h 113"/>
                    <a:gd name="T68" fmla="*/ 2 w 137"/>
                    <a:gd name="T69" fmla="*/ 26 h 113"/>
                    <a:gd name="T70" fmla="*/ 18 w 137"/>
                    <a:gd name="T71" fmla="*/ 19 h 113"/>
                    <a:gd name="T72" fmla="*/ 20 w 137"/>
                    <a:gd name="T73" fmla="*/ 16 h 113"/>
                    <a:gd name="T74" fmla="*/ 28 w 137"/>
                    <a:gd name="T75" fmla="*/ 11 h 113"/>
                    <a:gd name="T76" fmla="*/ 40 w 137"/>
                    <a:gd name="T77" fmla="*/ 7 h 113"/>
                    <a:gd name="T78" fmla="*/ 56 w 137"/>
                    <a:gd name="T79" fmla="*/ 9 h 113"/>
                    <a:gd name="T80" fmla="*/ 58 w 137"/>
                    <a:gd name="T81" fmla="*/ 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13">
                      <a:moveTo>
                        <a:pt x="62" y="3"/>
                      </a:moveTo>
                      <a:cubicBezTo>
                        <a:pt x="63" y="0"/>
                        <a:pt x="63" y="0"/>
                        <a:pt x="63" y="0"/>
                      </a:cubicBezTo>
                      <a:cubicBezTo>
                        <a:pt x="68" y="5"/>
                        <a:pt x="68" y="5"/>
                        <a:pt x="68" y="5"/>
                      </a:cubicBezTo>
                      <a:cubicBezTo>
                        <a:pt x="72" y="3"/>
                        <a:pt x="72" y="3"/>
                        <a:pt x="72" y="3"/>
                      </a:cubicBezTo>
                      <a:cubicBezTo>
                        <a:pt x="76" y="4"/>
                        <a:pt x="76" y="4"/>
                        <a:pt x="76" y="4"/>
                      </a:cubicBezTo>
                      <a:cubicBezTo>
                        <a:pt x="82" y="7"/>
                        <a:pt x="82" y="7"/>
                        <a:pt x="82" y="7"/>
                      </a:cubicBezTo>
                      <a:cubicBezTo>
                        <a:pt x="92" y="8"/>
                        <a:pt x="92" y="8"/>
                        <a:pt x="92" y="8"/>
                      </a:cubicBezTo>
                      <a:cubicBezTo>
                        <a:pt x="94" y="11"/>
                        <a:pt x="94" y="11"/>
                        <a:pt x="94" y="11"/>
                      </a:cubicBezTo>
                      <a:cubicBezTo>
                        <a:pt x="100" y="13"/>
                        <a:pt x="100" y="13"/>
                        <a:pt x="100" y="13"/>
                      </a:cubicBezTo>
                      <a:cubicBezTo>
                        <a:pt x="123" y="14"/>
                        <a:pt x="123" y="14"/>
                        <a:pt x="123" y="14"/>
                      </a:cubicBezTo>
                      <a:cubicBezTo>
                        <a:pt x="129" y="11"/>
                        <a:pt x="129" y="11"/>
                        <a:pt x="129" y="11"/>
                      </a:cubicBezTo>
                      <a:cubicBezTo>
                        <a:pt x="130" y="8"/>
                        <a:pt x="130" y="8"/>
                        <a:pt x="130" y="8"/>
                      </a:cubicBezTo>
                      <a:cubicBezTo>
                        <a:pt x="133" y="8"/>
                        <a:pt x="133" y="8"/>
                        <a:pt x="133" y="8"/>
                      </a:cubicBezTo>
                      <a:cubicBezTo>
                        <a:pt x="136" y="12"/>
                        <a:pt x="136" y="12"/>
                        <a:pt x="136" y="12"/>
                      </a:cubicBezTo>
                      <a:cubicBezTo>
                        <a:pt x="137" y="16"/>
                        <a:pt x="137" y="16"/>
                        <a:pt x="137" y="16"/>
                      </a:cubicBezTo>
                      <a:cubicBezTo>
                        <a:pt x="136" y="20"/>
                        <a:pt x="136" y="20"/>
                        <a:pt x="136" y="20"/>
                      </a:cubicBezTo>
                      <a:cubicBezTo>
                        <a:pt x="130" y="25"/>
                        <a:pt x="130" y="25"/>
                        <a:pt x="130" y="25"/>
                      </a:cubicBezTo>
                      <a:cubicBezTo>
                        <a:pt x="126" y="33"/>
                        <a:pt x="126" y="33"/>
                        <a:pt x="126" y="33"/>
                      </a:cubicBezTo>
                      <a:cubicBezTo>
                        <a:pt x="122" y="40"/>
                        <a:pt x="122" y="40"/>
                        <a:pt x="122" y="40"/>
                      </a:cubicBezTo>
                      <a:cubicBezTo>
                        <a:pt x="124" y="47"/>
                        <a:pt x="124" y="47"/>
                        <a:pt x="124" y="47"/>
                      </a:cubicBezTo>
                      <a:cubicBezTo>
                        <a:pt x="123" y="56"/>
                        <a:pt x="123" y="56"/>
                        <a:pt x="123" y="56"/>
                      </a:cubicBezTo>
                      <a:cubicBezTo>
                        <a:pt x="130" y="73"/>
                        <a:pt x="118" y="69"/>
                        <a:pt x="115" y="79"/>
                      </a:cubicBezTo>
                      <a:cubicBezTo>
                        <a:pt x="117" y="83"/>
                        <a:pt x="117" y="83"/>
                        <a:pt x="117" y="83"/>
                      </a:cubicBezTo>
                      <a:cubicBezTo>
                        <a:pt x="121" y="83"/>
                        <a:pt x="121" y="83"/>
                        <a:pt x="121" y="83"/>
                      </a:cubicBezTo>
                      <a:cubicBezTo>
                        <a:pt x="128" y="83"/>
                        <a:pt x="128" y="83"/>
                        <a:pt x="128" y="83"/>
                      </a:cubicBezTo>
                      <a:cubicBezTo>
                        <a:pt x="134" y="91"/>
                        <a:pt x="134" y="91"/>
                        <a:pt x="134" y="91"/>
                      </a:cubicBezTo>
                      <a:cubicBezTo>
                        <a:pt x="133" y="99"/>
                        <a:pt x="133" y="99"/>
                        <a:pt x="133" y="99"/>
                      </a:cubicBezTo>
                      <a:cubicBezTo>
                        <a:pt x="128" y="99"/>
                        <a:pt x="128" y="99"/>
                        <a:pt x="128" y="99"/>
                      </a:cubicBezTo>
                      <a:cubicBezTo>
                        <a:pt x="124" y="94"/>
                        <a:pt x="124" y="94"/>
                        <a:pt x="124" y="94"/>
                      </a:cubicBezTo>
                      <a:cubicBezTo>
                        <a:pt x="120" y="90"/>
                        <a:pt x="120" y="90"/>
                        <a:pt x="120" y="90"/>
                      </a:cubicBezTo>
                      <a:cubicBezTo>
                        <a:pt x="120" y="97"/>
                        <a:pt x="120" y="97"/>
                        <a:pt x="120" y="97"/>
                      </a:cubicBezTo>
                      <a:cubicBezTo>
                        <a:pt x="118" y="101"/>
                        <a:pt x="118" y="101"/>
                        <a:pt x="118" y="101"/>
                      </a:cubicBezTo>
                      <a:cubicBezTo>
                        <a:pt x="114" y="109"/>
                        <a:pt x="114" y="109"/>
                        <a:pt x="114" y="109"/>
                      </a:cubicBezTo>
                      <a:cubicBezTo>
                        <a:pt x="115" y="113"/>
                        <a:pt x="115" y="113"/>
                        <a:pt x="115" y="113"/>
                      </a:cubicBezTo>
                      <a:cubicBezTo>
                        <a:pt x="115" y="112"/>
                        <a:pt x="115" y="112"/>
                        <a:pt x="115" y="112"/>
                      </a:cubicBezTo>
                      <a:cubicBezTo>
                        <a:pt x="106" y="110"/>
                        <a:pt x="106" y="110"/>
                        <a:pt x="106" y="110"/>
                      </a:cubicBezTo>
                      <a:cubicBezTo>
                        <a:pt x="98" y="111"/>
                        <a:pt x="98" y="111"/>
                        <a:pt x="98" y="111"/>
                      </a:cubicBezTo>
                      <a:cubicBezTo>
                        <a:pt x="94" y="113"/>
                        <a:pt x="94" y="113"/>
                        <a:pt x="94" y="113"/>
                      </a:cubicBezTo>
                      <a:cubicBezTo>
                        <a:pt x="90" y="113"/>
                        <a:pt x="90" y="113"/>
                        <a:pt x="90" y="113"/>
                      </a:cubicBezTo>
                      <a:cubicBezTo>
                        <a:pt x="79" y="103"/>
                        <a:pt x="79" y="103"/>
                        <a:pt x="79" y="103"/>
                      </a:cubicBezTo>
                      <a:cubicBezTo>
                        <a:pt x="76" y="98"/>
                        <a:pt x="76" y="98"/>
                        <a:pt x="76" y="98"/>
                      </a:cubicBezTo>
                      <a:cubicBezTo>
                        <a:pt x="68" y="95"/>
                        <a:pt x="68" y="95"/>
                        <a:pt x="68" y="95"/>
                      </a:cubicBezTo>
                      <a:cubicBezTo>
                        <a:pt x="62" y="90"/>
                        <a:pt x="62" y="90"/>
                        <a:pt x="62" y="90"/>
                      </a:cubicBezTo>
                      <a:cubicBezTo>
                        <a:pt x="53" y="88"/>
                        <a:pt x="53" y="88"/>
                        <a:pt x="53" y="88"/>
                      </a:cubicBezTo>
                      <a:cubicBezTo>
                        <a:pt x="40" y="90"/>
                        <a:pt x="40" y="90"/>
                        <a:pt x="40" y="90"/>
                      </a:cubicBezTo>
                      <a:cubicBezTo>
                        <a:pt x="33" y="95"/>
                        <a:pt x="33" y="95"/>
                        <a:pt x="33" y="95"/>
                      </a:cubicBezTo>
                      <a:cubicBezTo>
                        <a:pt x="29" y="95"/>
                        <a:pt x="29" y="95"/>
                        <a:pt x="29" y="95"/>
                      </a:cubicBezTo>
                      <a:cubicBezTo>
                        <a:pt x="26" y="98"/>
                        <a:pt x="26" y="98"/>
                        <a:pt x="26" y="98"/>
                      </a:cubicBezTo>
                      <a:cubicBezTo>
                        <a:pt x="28" y="92"/>
                        <a:pt x="28" y="92"/>
                        <a:pt x="28" y="92"/>
                      </a:cubicBezTo>
                      <a:cubicBezTo>
                        <a:pt x="29" y="79"/>
                        <a:pt x="29" y="79"/>
                        <a:pt x="29" y="79"/>
                      </a:cubicBezTo>
                      <a:cubicBezTo>
                        <a:pt x="31" y="74"/>
                        <a:pt x="31" y="74"/>
                        <a:pt x="31" y="74"/>
                      </a:cubicBezTo>
                      <a:cubicBezTo>
                        <a:pt x="31" y="71"/>
                        <a:pt x="31" y="71"/>
                        <a:pt x="31" y="71"/>
                      </a:cubicBezTo>
                      <a:cubicBezTo>
                        <a:pt x="24" y="70"/>
                        <a:pt x="24" y="70"/>
                        <a:pt x="24" y="70"/>
                      </a:cubicBezTo>
                      <a:cubicBezTo>
                        <a:pt x="22" y="74"/>
                        <a:pt x="22" y="74"/>
                        <a:pt x="22" y="74"/>
                      </a:cubicBezTo>
                      <a:cubicBezTo>
                        <a:pt x="18" y="77"/>
                        <a:pt x="18" y="77"/>
                        <a:pt x="18" y="77"/>
                      </a:cubicBezTo>
                      <a:cubicBezTo>
                        <a:pt x="15" y="72"/>
                        <a:pt x="15" y="72"/>
                        <a:pt x="15" y="72"/>
                      </a:cubicBezTo>
                      <a:cubicBezTo>
                        <a:pt x="12" y="72"/>
                        <a:pt x="12" y="72"/>
                        <a:pt x="12" y="72"/>
                      </a:cubicBezTo>
                      <a:cubicBezTo>
                        <a:pt x="8" y="71"/>
                        <a:pt x="8" y="71"/>
                        <a:pt x="8" y="71"/>
                      </a:cubicBezTo>
                      <a:cubicBezTo>
                        <a:pt x="6" y="65"/>
                        <a:pt x="6" y="65"/>
                        <a:pt x="6" y="65"/>
                      </a:cubicBezTo>
                      <a:cubicBezTo>
                        <a:pt x="3" y="61"/>
                        <a:pt x="3" y="61"/>
                        <a:pt x="3" y="61"/>
                      </a:cubicBezTo>
                      <a:cubicBezTo>
                        <a:pt x="2" y="56"/>
                        <a:pt x="2" y="56"/>
                        <a:pt x="2" y="56"/>
                      </a:cubicBezTo>
                      <a:cubicBezTo>
                        <a:pt x="4" y="51"/>
                        <a:pt x="4" y="51"/>
                        <a:pt x="4" y="51"/>
                      </a:cubicBezTo>
                      <a:cubicBezTo>
                        <a:pt x="10" y="50"/>
                        <a:pt x="10" y="50"/>
                        <a:pt x="10" y="50"/>
                      </a:cubicBezTo>
                      <a:cubicBezTo>
                        <a:pt x="9" y="48"/>
                        <a:pt x="9" y="48"/>
                        <a:pt x="9" y="48"/>
                      </a:cubicBezTo>
                      <a:cubicBezTo>
                        <a:pt x="2" y="47"/>
                        <a:pt x="2" y="47"/>
                        <a:pt x="2" y="47"/>
                      </a:cubicBezTo>
                      <a:cubicBezTo>
                        <a:pt x="2" y="41"/>
                        <a:pt x="2" y="41"/>
                        <a:pt x="2" y="41"/>
                      </a:cubicBezTo>
                      <a:cubicBezTo>
                        <a:pt x="3" y="39"/>
                        <a:pt x="3" y="39"/>
                        <a:pt x="3" y="39"/>
                      </a:cubicBezTo>
                      <a:cubicBezTo>
                        <a:pt x="3" y="36"/>
                        <a:pt x="3" y="36"/>
                        <a:pt x="3" y="36"/>
                      </a:cubicBezTo>
                      <a:cubicBezTo>
                        <a:pt x="0" y="36"/>
                        <a:pt x="0" y="36"/>
                        <a:pt x="0" y="36"/>
                      </a:cubicBezTo>
                      <a:cubicBezTo>
                        <a:pt x="2" y="26"/>
                        <a:pt x="2" y="26"/>
                        <a:pt x="2" y="26"/>
                      </a:cubicBezTo>
                      <a:cubicBezTo>
                        <a:pt x="4" y="23"/>
                        <a:pt x="4" y="23"/>
                        <a:pt x="4" y="23"/>
                      </a:cubicBezTo>
                      <a:cubicBezTo>
                        <a:pt x="18" y="19"/>
                        <a:pt x="18" y="19"/>
                        <a:pt x="18" y="19"/>
                      </a:cubicBezTo>
                      <a:cubicBezTo>
                        <a:pt x="19" y="17"/>
                        <a:pt x="19" y="17"/>
                        <a:pt x="19" y="17"/>
                      </a:cubicBezTo>
                      <a:cubicBezTo>
                        <a:pt x="20" y="16"/>
                        <a:pt x="20" y="16"/>
                        <a:pt x="20" y="16"/>
                      </a:cubicBezTo>
                      <a:cubicBezTo>
                        <a:pt x="25" y="14"/>
                        <a:pt x="25" y="14"/>
                        <a:pt x="25" y="14"/>
                      </a:cubicBezTo>
                      <a:cubicBezTo>
                        <a:pt x="28" y="11"/>
                        <a:pt x="28" y="11"/>
                        <a:pt x="28" y="11"/>
                      </a:cubicBezTo>
                      <a:cubicBezTo>
                        <a:pt x="38" y="11"/>
                        <a:pt x="38" y="11"/>
                        <a:pt x="38" y="11"/>
                      </a:cubicBezTo>
                      <a:cubicBezTo>
                        <a:pt x="40" y="7"/>
                        <a:pt x="40" y="7"/>
                        <a:pt x="40" y="7"/>
                      </a:cubicBezTo>
                      <a:cubicBezTo>
                        <a:pt x="45" y="10"/>
                        <a:pt x="45" y="10"/>
                        <a:pt x="45" y="10"/>
                      </a:cubicBezTo>
                      <a:cubicBezTo>
                        <a:pt x="56" y="9"/>
                        <a:pt x="56" y="9"/>
                        <a:pt x="56" y="9"/>
                      </a:cubicBezTo>
                      <a:cubicBezTo>
                        <a:pt x="58" y="7"/>
                        <a:pt x="58" y="7"/>
                        <a:pt x="58" y="7"/>
                      </a:cubicBezTo>
                      <a:cubicBezTo>
                        <a:pt x="58" y="3"/>
                        <a:pt x="58" y="3"/>
                        <a:pt x="58" y="3"/>
                      </a:cubicBezTo>
                      <a:cubicBezTo>
                        <a:pt x="62" y="3"/>
                        <a:pt x="62" y="3"/>
                        <a:pt x="62" y="3"/>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1" name="Gruppieren 1450">
                  <a:extLst>
                    <a:ext uri="{FF2B5EF4-FFF2-40B4-BE49-F238E27FC236}">
                      <a16:creationId xmlns:a16="http://schemas.microsoft.com/office/drawing/2014/main" id="{F406A766-FD18-4790-A20F-E463A246F938}"/>
                    </a:ext>
                  </a:extLst>
                </p:cNvPr>
                <p:cNvGrpSpPr/>
                <p:nvPr/>
              </p:nvGrpSpPr>
              <p:grpSpPr>
                <a:xfrm>
                  <a:off x="8141420" y="4201244"/>
                  <a:ext cx="456024" cy="614305"/>
                  <a:chOff x="8141420" y="4201244"/>
                  <a:chExt cx="456024" cy="614305"/>
                </a:xfrm>
                <a:grpFill/>
              </p:grpSpPr>
              <p:sp>
                <p:nvSpPr>
                  <p:cNvPr id="1391" name="Freeform 938">
                    <a:extLst>
                      <a:ext uri="{FF2B5EF4-FFF2-40B4-BE49-F238E27FC236}">
                        <a16:creationId xmlns:a16="http://schemas.microsoft.com/office/drawing/2014/main" id="{08032ED4-53EA-42B9-9B33-ACFDF8200DA3}"/>
                      </a:ext>
                    </a:extLst>
                  </p:cNvPr>
                  <p:cNvSpPr>
                    <a:spLocks/>
                  </p:cNvSpPr>
                  <p:nvPr/>
                </p:nvSpPr>
                <p:spPr bwMode="gray">
                  <a:xfrm>
                    <a:off x="8141420" y="4201244"/>
                    <a:ext cx="456024" cy="614305"/>
                  </a:xfrm>
                  <a:custGeom>
                    <a:avLst/>
                    <a:gdLst>
                      <a:gd name="T0" fmla="*/ 78 w 141"/>
                      <a:gd name="T1" fmla="*/ 20 h 190"/>
                      <a:gd name="T2" fmla="*/ 74 w 141"/>
                      <a:gd name="T3" fmla="*/ 16 h 190"/>
                      <a:gd name="T4" fmla="*/ 66 w 141"/>
                      <a:gd name="T5" fmla="*/ 14 h 190"/>
                      <a:gd name="T6" fmla="*/ 61 w 141"/>
                      <a:gd name="T7" fmla="*/ 11 h 190"/>
                      <a:gd name="T8" fmla="*/ 56 w 141"/>
                      <a:gd name="T9" fmla="*/ 1 h 190"/>
                      <a:gd name="T10" fmla="*/ 46 w 141"/>
                      <a:gd name="T11" fmla="*/ 0 h 190"/>
                      <a:gd name="T12" fmla="*/ 47 w 141"/>
                      <a:gd name="T13" fmla="*/ 9 h 190"/>
                      <a:gd name="T14" fmla="*/ 43 w 141"/>
                      <a:gd name="T15" fmla="*/ 16 h 190"/>
                      <a:gd name="T16" fmla="*/ 46 w 141"/>
                      <a:gd name="T17" fmla="*/ 20 h 190"/>
                      <a:gd name="T18" fmla="*/ 46 w 141"/>
                      <a:gd name="T19" fmla="*/ 25 h 190"/>
                      <a:gd name="T20" fmla="*/ 42 w 141"/>
                      <a:gd name="T21" fmla="*/ 31 h 190"/>
                      <a:gd name="T22" fmla="*/ 41 w 141"/>
                      <a:gd name="T23" fmla="*/ 41 h 190"/>
                      <a:gd name="T24" fmla="*/ 35 w 141"/>
                      <a:gd name="T25" fmla="*/ 40 h 190"/>
                      <a:gd name="T26" fmla="*/ 21 w 141"/>
                      <a:gd name="T27" fmla="*/ 34 h 190"/>
                      <a:gd name="T28" fmla="*/ 18 w 141"/>
                      <a:gd name="T29" fmla="*/ 40 h 190"/>
                      <a:gd name="T30" fmla="*/ 25 w 141"/>
                      <a:gd name="T31" fmla="*/ 46 h 190"/>
                      <a:gd name="T32" fmla="*/ 15 w 141"/>
                      <a:gd name="T33" fmla="*/ 58 h 190"/>
                      <a:gd name="T34" fmla="*/ 16 w 141"/>
                      <a:gd name="T35" fmla="*/ 69 h 190"/>
                      <a:gd name="T36" fmla="*/ 9 w 141"/>
                      <a:gd name="T37" fmla="*/ 80 h 190"/>
                      <a:gd name="T38" fmla="*/ 0 w 141"/>
                      <a:gd name="T39" fmla="*/ 82 h 190"/>
                      <a:gd name="T40" fmla="*/ 1 w 141"/>
                      <a:gd name="T41" fmla="*/ 98 h 190"/>
                      <a:gd name="T42" fmla="*/ 1 w 141"/>
                      <a:gd name="T43" fmla="*/ 109 h 190"/>
                      <a:gd name="T44" fmla="*/ 4 w 141"/>
                      <a:gd name="T45" fmla="*/ 118 h 190"/>
                      <a:gd name="T46" fmla="*/ 3 w 141"/>
                      <a:gd name="T47" fmla="*/ 129 h 190"/>
                      <a:gd name="T48" fmla="*/ 4 w 141"/>
                      <a:gd name="T49" fmla="*/ 138 h 190"/>
                      <a:gd name="T50" fmla="*/ 17 w 141"/>
                      <a:gd name="T51" fmla="*/ 147 h 190"/>
                      <a:gd name="T52" fmla="*/ 27 w 141"/>
                      <a:gd name="T53" fmla="*/ 162 h 190"/>
                      <a:gd name="T54" fmla="*/ 25 w 141"/>
                      <a:gd name="T55" fmla="*/ 184 h 190"/>
                      <a:gd name="T56" fmla="*/ 44 w 141"/>
                      <a:gd name="T57" fmla="*/ 184 h 190"/>
                      <a:gd name="T58" fmla="*/ 61 w 141"/>
                      <a:gd name="T59" fmla="*/ 186 h 190"/>
                      <a:gd name="T60" fmla="*/ 70 w 141"/>
                      <a:gd name="T61" fmla="*/ 190 h 190"/>
                      <a:gd name="T62" fmla="*/ 79 w 141"/>
                      <a:gd name="T63" fmla="*/ 189 h 190"/>
                      <a:gd name="T64" fmla="*/ 100 w 141"/>
                      <a:gd name="T65" fmla="*/ 182 h 190"/>
                      <a:gd name="T66" fmla="*/ 111 w 141"/>
                      <a:gd name="T67" fmla="*/ 185 h 190"/>
                      <a:gd name="T68" fmla="*/ 110 w 141"/>
                      <a:gd name="T69" fmla="*/ 169 h 190"/>
                      <a:gd name="T70" fmla="*/ 124 w 141"/>
                      <a:gd name="T71" fmla="*/ 160 h 190"/>
                      <a:gd name="T72" fmla="*/ 112 w 141"/>
                      <a:gd name="T73" fmla="*/ 146 h 190"/>
                      <a:gd name="T74" fmla="*/ 100 w 141"/>
                      <a:gd name="T75" fmla="*/ 127 h 190"/>
                      <a:gd name="T76" fmla="*/ 95 w 141"/>
                      <a:gd name="T77" fmla="*/ 119 h 190"/>
                      <a:gd name="T78" fmla="*/ 106 w 141"/>
                      <a:gd name="T79" fmla="*/ 117 h 190"/>
                      <a:gd name="T80" fmla="*/ 129 w 141"/>
                      <a:gd name="T81" fmla="*/ 105 h 190"/>
                      <a:gd name="T82" fmla="*/ 137 w 141"/>
                      <a:gd name="T83" fmla="*/ 106 h 190"/>
                      <a:gd name="T84" fmla="*/ 141 w 141"/>
                      <a:gd name="T85" fmla="*/ 92 h 190"/>
                      <a:gd name="T86" fmla="*/ 136 w 141"/>
                      <a:gd name="T87" fmla="*/ 76 h 190"/>
                      <a:gd name="T88" fmla="*/ 133 w 141"/>
                      <a:gd name="T89" fmla="*/ 59 h 190"/>
                      <a:gd name="T90" fmla="*/ 132 w 141"/>
                      <a:gd name="T91" fmla="*/ 47 h 190"/>
                      <a:gd name="T92" fmla="*/ 129 w 141"/>
                      <a:gd name="T93" fmla="*/ 31 h 190"/>
                      <a:gd name="T94" fmla="*/ 117 w 141"/>
                      <a:gd name="T95" fmla="*/ 21 h 190"/>
                      <a:gd name="T96" fmla="*/ 111 w 141"/>
                      <a:gd name="T97" fmla="*/ 16 h 190"/>
                      <a:gd name="T98" fmla="*/ 101 w 141"/>
                      <a:gd name="T99" fmla="*/ 17 h 190"/>
                      <a:gd name="T100" fmla="*/ 104 w 141"/>
                      <a:gd name="T101" fmla="*/ 12 h 190"/>
                      <a:gd name="T102" fmla="*/ 95 w 141"/>
                      <a:gd name="T103" fmla="*/ 21 h 190"/>
                      <a:gd name="T104" fmla="*/ 86 w 141"/>
                      <a:gd name="T105" fmla="*/ 26 h 190"/>
                      <a:gd name="T106" fmla="*/ 75 w 141"/>
                      <a:gd name="T107" fmla="*/ 2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1" h="190">
                        <a:moveTo>
                          <a:pt x="75" y="25"/>
                        </a:moveTo>
                        <a:lnTo>
                          <a:pt x="75" y="24"/>
                        </a:lnTo>
                        <a:lnTo>
                          <a:pt x="76" y="21"/>
                        </a:lnTo>
                        <a:lnTo>
                          <a:pt x="78" y="20"/>
                        </a:lnTo>
                        <a:lnTo>
                          <a:pt x="79" y="18"/>
                        </a:lnTo>
                        <a:lnTo>
                          <a:pt x="79" y="15"/>
                        </a:lnTo>
                        <a:lnTo>
                          <a:pt x="78" y="14"/>
                        </a:lnTo>
                        <a:lnTo>
                          <a:pt x="74" y="16"/>
                        </a:lnTo>
                        <a:lnTo>
                          <a:pt x="72" y="16"/>
                        </a:lnTo>
                        <a:lnTo>
                          <a:pt x="70" y="14"/>
                        </a:lnTo>
                        <a:lnTo>
                          <a:pt x="67" y="13"/>
                        </a:lnTo>
                        <a:lnTo>
                          <a:pt x="66" y="14"/>
                        </a:lnTo>
                        <a:lnTo>
                          <a:pt x="64" y="14"/>
                        </a:lnTo>
                        <a:lnTo>
                          <a:pt x="64" y="12"/>
                        </a:lnTo>
                        <a:lnTo>
                          <a:pt x="62" y="12"/>
                        </a:lnTo>
                        <a:lnTo>
                          <a:pt x="61" y="11"/>
                        </a:lnTo>
                        <a:lnTo>
                          <a:pt x="62" y="9"/>
                        </a:lnTo>
                        <a:lnTo>
                          <a:pt x="62" y="7"/>
                        </a:lnTo>
                        <a:lnTo>
                          <a:pt x="61" y="3"/>
                        </a:lnTo>
                        <a:lnTo>
                          <a:pt x="56" y="1"/>
                        </a:lnTo>
                        <a:lnTo>
                          <a:pt x="55" y="2"/>
                        </a:lnTo>
                        <a:lnTo>
                          <a:pt x="55" y="0"/>
                        </a:lnTo>
                        <a:lnTo>
                          <a:pt x="52" y="1"/>
                        </a:lnTo>
                        <a:lnTo>
                          <a:pt x="46" y="0"/>
                        </a:lnTo>
                        <a:lnTo>
                          <a:pt x="43" y="0"/>
                        </a:lnTo>
                        <a:lnTo>
                          <a:pt x="43" y="3"/>
                        </a:lnTo>
                        <a:lnTo>
                          <a:pt x="46" y="7"/>
                        </a:lnTo>
                        <a:lnTo>
                          <a:pt x="47" y="9"/>
                        </a:lnTo>
                        <a:lnTo>
                          <a:pt x="48" y="11"/>
                        </a:lnTo>
                        <a:lnTo>
                          <a:pt x="44" y="13"/>
                        </a:lnTo>
                        <a:lnTo>
                          <a:pt x="44" y="14"/>
                        </a:lnTo>
                        <a:lnTo>
                          <a:pt x="43" y="16"/>
                        </a:lnTo>
                        <a:lnTo>
                          <a:pt x="44" y="16"/>
                        </a:lnTo>
                        <a:lnTo>
                          <a:pt x="46" y="17"/>
                        </a:lnTo>
                        <a:lnTo>
                          <a:pt x="45" y="18"/>
                        </a:lnTo>
                        <a:lnTo>
                          <a:pt x="46" y="20"/>
                        </a:lnTo>
                        <a:lnTo>
                          <a:pt x="47" y="22"/>
                        </a:lnTo>
                        <a:lnTo>
                          <a:pt x="47" y="23"/>
                        </a:lnTo>
                        <a:lnTo>
                          <a:pt x="46" y="23"/>
                        </a:lnTo>
                        <a:lnTo>
                          <a:pt x="46" y="25"/>
                        </a:lnTo>
                        <a:lnTo>
                          <a:pt x="49" y="28"/>
                        </a:lnTo>
                        <a:lnTo>
                          <a:pt x="49" y="29"/>
                        </a:lnTo>
                        <a:lnTo>
                          <a:pt x="43" y="29"/>
                        </a:lnTo>
                        <a:lnTo>
                          <a:pt x="42" y="31"/>
                        </a:lnTo>
                        <a:lnTo>
                          <a:pt x="41" y="32"/>
                        </a:lnTo>
                        <a:lnTo>
                          <a:pt x="41" y="37"/>
                        </a:lnTo>
                        <a:lnTo>
                          <a:pt x="43" y="43"/>
                        </a:lnTo>
                        <a:lnTo>
                          <a:pt x="41" y="41"/>
                        </a:lnTo>
                        <a:lnTo>
                          <a:pt x="39" y="37"/>
                        </a:lnTo>
                        <a:lnTo>
                          <a:pt x="37" y="36"/>
                        </a:lnTo>
                        <a:lnTo>
                          <a:pt x="37" y="39"/>
                        </a:lnTo>
                        <a:lnTo>
                          <a:pt x="35" y="40"/>
                        </a:lnTo>
                        <a:lnTo>
                          <a:pt x="34" y="36"/>
                        </a:lnTo>
                        <a:lnTo>
                          <a:pt x="33" y="33"/>
                        </a:lnTo>
                        <a:lnTo>
                          <a:pt x="29" y="33"/>
                        </a:lnTo>
                        <a:lnTo>
                          <a:pt x="21" y="34"/>
                        </a:lnTo>
                        <a:lnTo>
                          <a:pt x="19" y="36"/>
                        </a:lnTo>
                        <a:lnTo>
                          <a:pt x="18" y="38"/>
                        </a:lnTo>
                        <a:lnTo>
                          <a:pt x="17" y="40"/>
                        </a:lnTo>
                        <a:lnTo>
                          <a:pt x="18" y="40"/>
                        </a:lnTo>
                        <a:lnTo>
                          <a:pt x="21" y="41"/>
                        </a:lnTo>
                        <a:lnTo>
                          <a:pt x="22" y="42"/>
                        </a:lnTo>
                        <a:lnTo>
                          <a:pt x="23" y="44"/>
                        </a:lnTo>
                        <a:lnTo>
                          <a:pt x="25" y="46"/>
                        </a:lnTo>
                        <a:lnTo>
                          <a:pt x="24" y="46"/>
                        </a:lnTo>
                        <a:lnTo>
                          <a:pt x="22" y="43"/>
                        </a:lnTo>
                        <a:lnTo>
                          <a:pt x="18" y="44"/>
                        </a:lnTo>
                        <a:lnTo>
                          <a:pt x="15" y="58"/>
                        </a:lnTo>
                        <a:lnTo>
                          <a:pt x="10" y="61"/>
                        </a:lnTo>
                        <a:lnTo>
                          <a:pt x="12" y="64"/>
                        </a:lnTo>
                        <a:lnTo>
                          <a:pt x="17" y="66"/>
                        </a:lnTo>
                        <a:lnTo>
                          <a:pt x="16" y="69"/>
                        </a:lnTo>
                        <a:lnTo>
                          <a:pt x="14" y="72"/>
                        </a:lnTo>
                        <a:lnTo>
                          <a:pt x="12" y="74"/>
                        </a:lnTo>
                        <a:lnTo>
                          <a:pt x="11" y="77"/>
                        </a:lnTo>
                        <a:lnTo>
                          <a:pt x="9" y="80"/>
                        </a:lnTo>
                        <a:lnTo>
                          <a:pt x="7" y="81"/>
                        </a:lnTo>
                        <a:lnTo>
                          <a:pt x="4" y="79"/>
                        </a:lnTo>
                        <a:lnTo>
                          <a:pt x="0" y="79"/>
                        </a:lnTo>
                        <a:lnTo>
                          <a:pt x="0" y="82"/>
                        </a:lnTo>
                        <a:lnTo>
                          <a:pt x="1" y="86"/>
                        </a:lnTo>
                        <a:lnTo>
                          <a:pt x="2" y="89"/>
                        </a:lnTo>
                        <a:lnTo>
                          <a:pt x="1" y="92"/>
                        </a:lnTo>
                        <a:lnTo>
                          <a:pt x="1" y="98"/>
                        </a:lnTo>
                        <a:lnTo>
                          <a:pt x="0" y="100"/>
                        </a:lnTo>
                        <a:lnTo>
                          <a:pt x="0" y="102"/>
                        </a:lnTo>
                        <a:lnTo>
                          <a:pt x="1" y="107"/>
                        </a:lnTo>
                        <a:lnTo>
                          <a:pt x="1" y="109"/>
                        </a:lnTo>
                        <a:lnTo>
                          <a:pt x="2" y="111"/>
                        </a:lnTo>
                        <a:lnTo>
                          <a:pt x="3" y="113"/>
                        </a:lnTo>
                        <a:lnTo>
                          <a:pt x="4" y="116"/>
                        </a:lnTo>
                        <a:lnTo>
                          <a:pt x="4" y="118"/>
                        </a:lnTo>
                        <a:lnTo>
                          <a:pt x="1" y="123"/>
                        </a:lnTo>
                        <a:lnTo>
                          <a:pt x="4" y="125"/>
                        </a:lnTo>
                        <a:lnTo>
                          <a:pt x="3" y="126"/>
                        </a:lnTo>
                        <a:lnTo>
                          <a:pt x="3" y="129"/>
                        </a:lnTo>
                        <a:lnTo>
                          <a:pt x="5" y="131"/>
                        </a:lnTo>
                        <a:lnTo>
                          <a:pt x="5" y="133"/>
                        </a:lnTo>
                        <a:lnTo>
                          <a:pt x="6" y="137"/>
                        </a:lnTo>
                        <a:lnTo>
                          <a:pt x="4" y="138"/>
                        </a:lnTo>
                        <a:lnTo>
                          <a:pt x="8" y="141"/>
                        </a:lnTo>
                        <a:lnTo>
                          <a:pt x="10" y="143"/>
                        </a:lnTo>
                        <a:lnTo>
                          <a:pt x="12" y="146"/>
                        </a:lnTo>
                        <a:lnTo>
                          <a:pt x="17" y="147"/>
                        </a:lnTo>
                        <a:lnTo>
                          <a:pt x="29" y="150"/>
                        </a:lnTo>
                        <a:lnTo>
                          <a:pt x="33" y="152"/>
                        </a:lnTo>
                        <a:lnTo>
                          <a:pt x="32" y="155"/>
                        </a:lnTo>
                        <a:lnTo>
                          <a:pt x="27" y="162"/>
                        </a:lnTo>
                        <a:lnTo>
                          <a:pt x="26" y="166"/>
                        </a:lnTo>
                        <a:lnTo>
                          <a:pt x="25" y="173"/>
                        </a:lnTo>
                        <a:lnTo>
                          <a:pt x="24" y="181"/>
                        </a:lnTo>
                        <a:lnTo>
                          <a:pt x="25" y="184"/>
                        </a:lnTo>
                        <a:lnTo>
                          <a:pt x="25" y="185"/>
                        </a:lnTo>
                        <a:lnTo>
                          <a:pt x="27" y="186"/>
                        </a:lnTo>
                        <a:lnTo>
                          <a:pt x="37" y="185"/>
                        </a:lnTo>
                        <a:lnTo>
                          <a:pt x="44" y="184"/>
                        </a:lnTo>
                        <a:lnTo>
                          <a:pt x="51" y="185"/>
                        </a:lnTo>
                        <a:lnTo>
                          <a:pt x="56" y="187"/>
                        </a:lnTo>
                        <a:lnTo>
                          <a:pt x="59" y="186"/>
                        </a:lnTo>
                        <a:lnTo>
                          <a:pt x="61" y="186"/>
                        </a:lnTo>
                        <a:lnTo>
                          <a:pt x="64" y="187"/>
                        </a:lnTo>
                        <a:lnTo>
                          <a:pt x="65" y="189"/>
                        </a:lnTo>
                        <a:lnTo>
                          <a:pt x="68" y="190"/>
                        </a:lnTo>
                        <a:lnTo>
                          <a:pt x="70" y="190"/>
                        </a:lnTo>
                        <a:lnTo>
                          <a:pt x="70" y="187"/>
                        </a:lnTo>
                        <a:lnTo>
                          <a:pt x="72" y="186"/>
                        </a:lnTo>
                        <a:lnTo>
                          <a:pt x="75" y="186"/>
                        </a:lnTo>
                        <a:lnTo>
                          <a:pt x="79" y="189"/>
                        </a:lnTo>
                        <a:lnTo>
                          <a:pt x="83" y="189"/>
                        </a:lnTo>
                        <a:lnTo>
                          <a:pt x="89" y="185"/>
                        </a:lnTo>
                        <a:lnTo>
                          <a:pt x="99" y="184"/>
                        </a:lnTo>
                        <a:lnTo>
                          <a:pt x="100" y="182"/>
                        </a:lnTo>
                        <a:lnTo>
                          <a:pt x="103" y="183"/>
                        </a:lnTo>
                        <a:lnTo>
                          <a:pt x="107" y="183"/>
                        </a:lnTo>
                        <a:lnTo>
                          <a:pt x="108" y="185"/>
                        </a:lnTo>
                        <a:lnTo>
                          <a:pt x="111" y="185"/>
                        </a:lnTo>
                        <a:lnTo>
                          <a:pt x="111" y="182"/>
                        </a:lnTo>
                        <a:lnTo>
                          <a:pt x="109" y="178"/>
                        </a:lnTo>
                        <a:lnTo>
                          <a:pt x="108" y="173"/>
                        </a:lnTo>
                        <a:lnTo>
                          <a:pt x="110" y="169"/>
                        </a:lnTo>
                        <a:lnTo>
                          <a:pt x="116" y="167"/>
                        </a:lnTo>
                        <a:lnTo>
                          <a:pt x="117" y="164"/>
                        </a:lnTo>
                        <a:lnTo>
                          <a:pt x="118" y="161"/>
                        </a:lnTo>
                        <a:lnTo>
                          <a:pt x="124" y="160"/>
                        </a:lnTo>
                        <a:lnTo>
                          <a:pt x="124" y="158"/>
                        </a:lnTo>
                        <a:lnTo>
                          <a:pt x="122" y="156"/>
                        </a:lnTo>
                        <a:lnTo>
                          <a:pt x="115" y="150"/>
                        </a:lnTo>
                        <a:lnTo>
                          <a:pt x="112" y="146"/>
                        </a:lnTo>
                        <a:lnTo>
                          <a:pt x="104" y="140"/>
                        </a:lnTo>
                        <a:lnTo>
                          <a:pt x="101" y="136"/>
                        </a:lnTo>
                        <a:lnTo>
                          <a:pt x="101" y="131"/>
                        </a:lnTo>
                        <a:lnTo>
                          <a:pt x="100" y="127"/>
                        </a:lnTo>
                        <a:lnTo>
                          <a:pt x="97" y="126"/>
                        </a:lnTo>
                        <a:lnTo>
                          <a:pt x="95" y="122"/>
                        </a:lnTo>
                        <a:lnTo>
                          <a:pt x="95" y="120"/>
                        </a:lnTo>
                        <a:lnTo>
                          <a:pt x="95" y="119"/>
                        </a:lnTo>
                        <a:lnTo>
                          <a:pt x="99" y="123"/>
                        </a:lnTo>
                        <a:lnTo>
                          <a:pt x="100" y="123"/>
                        </a:lnTo>
                        <a:lnTo>
                          <a:pt x="101" y="119"/>
                        </a:lnTo>
                        <a:lnTo>
                          <a:pt x="106" y="117"/>
                        </a:lnTo>
                        <a:lnTo>
                          <a:pt x="111" y="115"/>
                        </a:lnTo>
                        <a:lnTo>
                          <a:pt x="116" y="113"/>
                        </a:lnTo>
                        <a:lnTo>
                          <a:pt x="118" y="109"/>
                        </a:lnTo>
                        <a:lnTo>
                          <a:pt x="129" y="105"/>
                        </a:lnTo>
                        <a:lnTo>
                          <a:pt x="130" y="99"/>
                        </a:lnTo>
                        <a:lnTo>
                          <a:pt x="133" y="100"/>
                        </a:lnTo>
                        <a:lnTo>
                          <a:pt x="135" y="103"/>
                        </a:lnTo>
                        <a:lnTo>
                          <a:pt x="137" y="106"/>
                        </a:lnTo>
                        <a:lnTo>
                          <a:pt x="139" y="106"/>
                        </a:lnTo>
                        <a:lnTo>
                          <a:pt x="140" y="104"/>
                        </a:lnTo>
                        <a:lnTo>
                          <a:pt x="141" y="98"/>
                        </a:lnTo>
                        <a:lnTo>
                          <a:pt x="141" y="92"/>
                        </a:lnTo>
                        <a:lnTo>
                          <a:pt x="141" y="91"/>
                        </a:lnTo>
                        <a:lnTo>
                          <a:pt x="137" y="86"/>
                        </a:lnTo>
                        <a:lnTo>
                          <a:pt x="135" y="79"/>
                        </a:lnTo>
                        <a:lnTo>
                          <a:pt x="136" y="76"/>
                        </a:lnTo>
                        <a:lnTo>
                          <a:pt x="135" y="71"/>
                        </a:lnTo>
                        <a:lnTo>
                          <a:pt x="134" y="69"/>
                        </a:lnTo>
                        <a:lnTo>
                          <a:pt x="134" y="61"/>
                        </a:lnTo>
                        <a:lnTo>
                          <a:pt x="133" y="59"/>
                        </a:lnTo>
                        <a:lnTo>
                          <a:pt x="129" y="56"/>
                        </a:lnTo>
                        <a:lnTo>
                          <a:pt x="129" y="54"/>
                        </a:lnTo>
                        <a:lnTo>
                          <a:pt x="130" y="50"/>
                        </a:lnTo>
                        <a:lnTo>
                          <a:pt x="132" y="47"/>
                        </a:lnTo>
                        <a:lnTo>
                          <a:pt x="133" y="43"/>
                        </a:lnTo>
                        <a:lnTo>
                          <a:pt x="133" y="38"/>
                        </a:lnTo>
                        <a:lnTo>
                          <a:pt x="130" y="33"/>
                        </a:lnTo>
                        <a:lnTo>
                          <a:pt x="129" y="31"/>
                        </a:lnTo>
                        <a:lnTo>
                          <a:pt x="123" y="29"/>
                        </a:lnTo>
                        <a:lnTo>
                          <a:pt x="122" y="25"/>
                        </a:lnTo>
                        <a:lnTo>
                          <a:pt x="120" y="21"/>
                        </a:lnTo>
                        <a:lnTo>
                          <a:pt x="117" y="21"/>
                        </a:lnTo>
                        <a:lnTo>
                          <a:pt x="115" y="20"/>
                        </a:lnTo>
                        <a:lnTo>
                          <a:pt x="115" y="20"/>
                        </a:lnTo>
                        <a:lnTo>
                          <a:pt x="113" y="17"/>
                        </a:lnTo>
                        <a:lnTo>
                          <a:pt x="111" y="16"/>
                        </a:lnTo>
                        <a:lnTo>
                          <a:pt x="110" y="14"/>
                        </a:lnTo>
                        <a:lnTo>
                          <a:pt x="105" y="15"/>
                        </a:lnTo>
                        <a:lnTo>
                          <a:pt x="103" y="16"/>
                        </a:lnTo>
                        <a:lnTo>
                          <a:pt x="101" y="17"/>
                        </a:lnTo>
                        <a:lnTo>
                          <a:pt x="101" y="16"/>
                        </a:lnTo>
                        <a:lnTo>
                          <a:pt x="103" y="14"/>
                        </a:lnTo>
                        <a:lnTo>
                          <a:pt x="106" y="12"/>
                        </a:lnTo>
                        <a:lnTo>
                          <a:pt x="104" y="12"/>
                        </a:lnTo>
                        <a:lnTo>
                          <a:pt x="101" y="12"/>
                        </a:lnTo>
                        <a:lnTo>
                          <a:pt x="98" y="17"/>
                        </a:lnTo>
                        <a:lnTo>
                          <a:pt x="96" y="20"/>
                        </a:lnTo>
                        <a:lnTo>
                          <a:pt x="95" y="21"/>
                        </a:lnTo>
                        <a:lnTo>
                          <a:pt x="95" y="19"/>
                        </a:lnTo>
                        <a:lnTo>
                          <a:pt x="90" y="20"/>
                        </a:lnTo>
                        <a:lnTo>
                          <a:pt x="85" y="24"/>
                        </a:lnTo>
                        <a:lnTo>
                          <a:pt x="86" y="26"/>
                        </a:lnTo>
                        <a:lnTo>
                          <a:pt x="83" y="26"/>
                        </a:lnTo>
                        <a:lnTo>
                          <a:pt x="80" y="25"/>
                        </a:lnTo>
                        <a:lnTo>
                          <a:pt x="76" y="27"/>
                        </a:lnTo>
                        <a:lnTo>
                          <a:pt x="75" y="2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2" name="Freeform 939">
                    <a:extLst>
                      <a:ext uri="{FF2B5EF4-FFF2-40B4-BE49-F238E27FC236}">
                        <a16:creationId xmlns:a16="http://schemas.microsoft.com/office/drawing/2014/main" id="{7B97328A-4452-46DF-B3B4-26E0B981BEB7}"/>
                      </a:ext>
                    </a:extLst>
                  </p:cNvPr>
                  <p:cNvSpPr>
                    <a:spLocks/>
                  </p:cNvSpPr>
                  <p:nvPr/>
                </p:nvSpPr>
                <p:spPr bwMode="gray">
                  <a:xfrm>
                    <a:off x="8506885" y="4223874"/>
                    <a:ext cx="25874" cy="32332"/>
                  </a:xfrm>
                  <a:custGeom>
                    <a:avLst/>
                    <a:gdLst>
                      <a:gd name="T0" fmla="*/ 7 w 8"/>
                      <a:gd name="T1" fmla="*/ 5 h 10"/>
                      <a:gd name="T2" fmla="*/ 7 w 8"/>
                      <a:gd name="T3" fmla="*/ 7 h 10"/>
                      <a:gd name="T4" fmla="*/ 8 w 8"/>
                      <a:gd name="T5" fmla="*/ 9 h 10"/>
                      <a:gd name="T6" fmla="*/ 8 w 8"/>
                      <a:gd name="T7" fmla="*/ 10 h 10"/>
                      <a:gd name="T8" fmla="*/ 7 w 8"/>
                      <a:gd name="T9" fmla="*/ 9 h 10"/>
                      <a:gd name="T10" fmla="*/ 5 w 8"/>
                      <a:gd name="T11" fmla="*/ 9 h 10"/>
                      <a:gd name="T12" fmla="*/ 4 w 8"/>
                      <a:gd name="T13" fmla="*/ 10 h 10"/>
                      <a:gd name="T14" fmla="*/ 2 w 8"/>
                      <a:gd name="T15" fmla="*/ 10 h 10"/>
                      <a:gd name="T16" fmla="*/ 0 w 8"/>
                      <a:gd name="T17" fmla="*/ 8 h 10"/>
                      <a:gd name="T18" fmla="*/ 0 w 8"/>
                      <a:gd name="T19" fmla="*/ 7 h 10"/>
                      <a:gd name="T20" fmla="*/ 0 w 8"/>
                      <a:gd name="T21" fmla="*/ 5 h 10"/>
                      <a:gd name="T22" fmla="*/ 0 w 8"/>
                      <a:gd name="T23" fmla="*/ 3 h 10"/>
                      <a:gd name="T24" fmla="*/ 1 w 8"/>
                      <a:gd name="T25" fmla="*/ 3 h 10"/>
                      <a:gd name="T26" fmla="*/ 5 w 8"/>
                      <a:gd name="T27" fmla="*/ 5 h 10"/>
                      <a:gd name="T28" fmla="*/ 4 w 8"/>
                      <a:gd name="T29" fmla="*/ 3 h 10"/>
                      <a:gd name="T30" fmla="*/ 2 w 8"/>
                      <a:gd name="T31" fmla="*/ 2 h 10"/>
                      <a:gd name="T32" fmla="*/ 2 w 8"/>
                      <a:gd name="T33" fmla="*/ 0 h 10"/>
                      <a:gd name="T34" fmla="*/ 2 w 8"/>
                      <a:gd name="T35" fmla="*/ 0 h 10"/>
                      <a:gd name="T36" fmla="*/ 4 w 8"/>
                      <a:gd name="T37" fmla="*/ 0 h 10"/>
                      <a:gd name="T38" fmla="*/ 4 w 8"/>
                      <a:gd name="T39" fmla="*/ 1 h 10"/>
                      <a:gd name="T40" fmla="*/ 6 w 8"/>
                      <a:gd name="T41" fmla="*/ 1 h 10"/>
                      <a:gd name="T42" fmla="*/ 8 w 8"/>
                      <a:gd name="T43" fmla="*/ 2 h 10"/>
                      <a:gd name="T44" fmla="*/ 7 w 8"/>
                      <a:gd name="T4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10">
                        <a:moveTo>
                          <a:pt x="7" y="5"/>
                        </a:moveTo>
                        <a:lnTo>
                          <a:pt x="7" y="7"/>
                        </a:lnTo>
                        <a:lnTo>
                          <a:pt x="8" y="9"/>
                        </a:lnTo>
                        <a:lnTo>
                          <a:pt x="8" y="10"/>
                        </a:lnTo>
                        <a:lnTo>
                          <a:pt x="7" y="9"/>
                        </a:lnTo>
                        <a:lnTo>
                          <a:pt x="5" y="9"/>
                        </a:lnTo>
                        <a:lnTo>
                          <a:pt x="4" y="10"/>
                        </a:lnTo>
                        <a:lnTo>
                          <a:pt x="2" y="10"/>
                        </a:lnTo>
                        <a:lnTo>
                          <a:pt x="0" y="8"/>
                        </a:lnTo>
                        <a:lnTo>
                          <a:pt x="0" y="7"/>
                        </a:lnTo>
                        <a:lnTo>
                          <a:pt x="0" y="5"/>
                        </a:lnTo>
                        <a:lnTo>
                          <a:pt x="0" y="3"/>
                        </a:lnTo>
                        <a:lnTo>
                          <a:pt x="1" y="3"/>
                        </a:lnTo>
                        <a:lnTo>
                          <a:pt x="5" y="5"/>
                        </a:lnTo>
                        <a:lnTo>
                          <a:pt x="4" y="3"/>
                        </a:lnTo>
                        <a:lnTo>
                          <a:pt x="2" y="2"/>
                        </a:lnTo>
                        <a:lnTo>
                          <a:pt x="2" y="0"/>
                        </a:lnTo>
                        <a:lnTo>
                          <a:pt x="2" y="0"/>
                        </a:lnTo>
                        <a:lnTo>
                          <a:pt x="4" y="0"/>
                        </a:lnTo>
                        <a:lnTo>
                          <a:pt x="4" y="1"/>
                        </a:lnTo>
                        <a:lnTo>
                          <a:pt x="6" y="1"/>
                        </a:lnTo>
                        <a:lnTo>
                          <a:pt x="8" y="2"/>
                        </a:lnTo>
                        <a:lnTo>
                          <a:pt x="7"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3" name="Freeform 1019">
                  <a:extLst>
                    <a:ext uri="{FF2B5EF4-FFF2-40B4-BE49-F238E27FC236}">
                      <a16:creationId xmlns:a16="http://schemas.microsoft.com/office/drawing/2014/main" id="{7F3C0DE9-B3BF-449B-87B3-B8958122DCDD}"/>
                    </a:ext>
                  </a:extLst>
                </p:cNvPr>
                <p:cNvSpPr>
                  <a:spLocks/>
                </p:cNvSpPr>
                <p:nvPr/>
              </p:nvSpPr>
              <p:spPr bwMode="gray">
                <a:xfrm>
                  <a:off x="8781788" y="5090365"/>
                  <a:ext cx="100257" cy="119626"/>
                </a:xfrm>
                <a:custGeom>
                  <a:avLst/>
                  <a:gdLst>
                    <a:gd name="T0" fmla="*/ 26 w 31"/>
                    <a:gd name="T1" fmla="*/ 22 h 37"/>
                    <a:gd name="T2" fmla="*/ 26 w 31"/>
                    <a:gd name="T3" fmla="*/ 22 h 37"/>
                    <a:gd name="T4" fmla="*/ 26 w 31"/>
                    <a:gd name="T5" fmla="*/ 21 h 37"/>
                    <a:gd name="T6" fmla="*/ 26 w 31"/>
                    <a:gd name="T7" fmla="*/ 20 h 37"/>
                    <a:gd name="T8" fmla="*/ 26 w 31"/>
                    <a:gd name="T9" fmla="*/ 19 h 37"/>
                    <a:gd name="T10" fmla="*/ 25 w 31"/>
                    <a:gd name="T11" fmla="*/ 18 h 37"/>
                    <a:gd name="T12" fmla="*/ 26 w 31"/>
                    <a:gd name="T13" fmla="*/ 18 h 37"/>
                    <a:gd name="T14" fmla="*/ 28 w 31"/>
                    <a:gd name="T15" fmla="*/ 18 h 37"/>
                    <a:gd name="T16" fmla="*/ 29 w 31"/>
                    <a:gd name="T17" fmla="*/ 18 h 37"/>
                    <a:gd name="T18" fmla="*/ 29 w 31"/>
                    <a:gd name="T19" fmla="*/ 18 h 37"/>
                    <a:gd name="T20" fmla="*/ 30 w 31"/>
                    <a:gd name="T21" fmla="*/ 17 h 37"/>
                    <a:gd name="T22" fmla="*/ 30 w 31"/>
                    <a:gd name="T23" fmla="*/ 17 h 37"/>
                    <a:gd name="T24" fmla="*/ 31 w 31"/>
                    <a:gd name="T25" fmla="*/ 15 h 37"/>
                    <a:gd name="T26" fmla="*/ 30 w 31"/>
                    <a:gd name="T27" fmla="*/ 15 h 37"/>
                    <a:gd name="T28" fmla="*/ 30 w 31"/>
                    <a:gd name="T29" fmla="*/ 14 h 37"/>
                    <a:gd name="T30" fmla="*/ 27 w 31"/>
                    <a:gd name="T31" fmla="*/ 14 h 37"/>
                    <a:gd name="T32" fmla="*/ 27 w 31"/>
                    <a:gd name="T33" fmla="*/ 13 h 37"/>
                    <a:gd name="T34" fmla="*/ 26 w 31"/>
                    <a:gd name="T35" fmla="*/ 13 h 37"/>
                    <a:gd name="T36" fmla="*/ 25 w 31"/>
                    <a:gd name="T37" fmla="*/ 11 h 37"/>
                    <a:gd name="T38" fmla="*/ 24 w 31"/>
                    <a:gd name="T39" fmla="*/ 11 h 37"/>
                    <a:gd name="T40" fmla="*/ 24 w 31"/>
                    <a:gd name="T41" fmla="*/ 11 h 37"/>
                    <a:gd name="T42" fmla="*/ 22 w 31"/>
                    <a:gd name="T43" fmla="*/ 11 h 37"/>
                    <a:gd name="T44" fmla="*/ 22 w 31"/>
                    <a:gd name="T45" fmla="*/ 11 h 37"/>
                    <a:gd name="T46" fmla="*/ 22 w 31"/>
                    <a:gd name="T47" fmla="*/ 11 h 37"/>
                    <a:gd name="T48" fmla="*/ 21 w 31"/>
                    <a:gd name="T49" fmla="*/ 11 h 37"/>
                    <a:gd name="T50" fmla="*/ 21 w 31"/>
                    <a:gd name="T51" fmla="*/ 10 h 37"/>
                    <a:gd name="T52" fmla="*/ 21 w 31"/>
                    <a:gd name="T53" fmla="*/ 9 h 37"/>
                    <a:gd name="T54" fmla="*/ 20 w 31"/>
                    <a:gd name="T55" fmla="*/ 10 h 37"/>
                    <a:gd name="T56" fmla="*/ 19 w 31"/>
                    <a:gd name="T57" fmla="*/ 9 h 37"/>
                    <a:gd name="T58" fmla="*/ 19 w 31"/>
                    <a:gd name="T59" fmla="*/ 9 h 37"/>
                    <a:gd name="T60" fmla="*/ 18 w 31"/>
                    <a:gd name="T61" fmla="*/ 9 h 37"/>
                    <a:gd name="T62" fmla="*/ 18 w 31"/>
                    <a:gd name="T63" fmla="*/ 8 h 37"/>
                    <a:gd name="T64" fmla="*/ 16 w 31"/>
                    <a:gd name="T65" fmla="*/ 5 h 37"/>
                    <a:gd name="T66" fmla="*/ 15 w 31"/>
                    <a:gd name="T67" fmla="*/ 5 h 37"/>
                    <a:gd name="T68" fmla="*/ 14 w 31"/>
                    <a:gd name="T69" fmla="*/ 4 h 37"/>
                    <a:gd name="T70" fmla="*/ 13 w 31"/>
                    <a:gd name="T71" fmla="*/ 4 h 37"/>
                    <a:gd name="T72" fmla="*/ 12 w 31"/>
                    <a:gd name="T73" fmla="*/ 2 h 37"/>
                    <a:gd name="T74" fmla="*/ 12 w 31"/>
                    <a:gd name="T75" fmla="*/ 0 h 37"/>
                    <a:gd name="T76" fmla="*/ 11 w 31"/>
                    <a:gd name="T77" fmla="*/ 1 h 37"/>
                    <a:gd name="T78" fmla="*/ 10 w 31"/>
                    <a:gd name="T79" fmla="*/ 0 h 37"/>
                    <a:gd name="T80" fmla="*/ 8 w 31"/>
                    <a:gd name="T81" fmla="*/ 1 h 37"/>
                    <a:gd name="T82" fmla="*/ 9 w 31"/>
                    <a:gd name="T83" fmla="*/ 2 h 37"/>
                    <a:gd name="T84" fmla="*/ 10 w 31"/>
                    <a:gd name="T85" fmla="*/ 4 h 37"/>
                    <a:gd name="T86" fmla="*/ 10 w 31"/>
                    <a:gd name="T87" fmla="*/ 6 h 37"/>
                    <a:gd name="T88" fmla="*/ 9 w 31"/>
                    <a:gd name="T89" fmla="*/ 6 h 37"/>
                    <a:gd name="T90" fmla="*/ 8 w 31"/>
                    <a:gd name="T91" fmla="*/ 4 h 37"/>
                    <a:gd name="T92" fmla="*/ 4 w 31"/>
                    <a:gd name="T93" fmla="*/ 6 h 37"/>
                    <a:gd name="T94" fmla="*/ 3 w 31"/>
                    <a:gd name="T95" fmla="*/ 8 h 37"/>
                    <a:gd name="T96" fmla="*/ 2 w 31"/>
                    <a:gd name="T97" fmla="*/ 11 h 37"/>
                    <a:gd name="T98" fmla="*/ 1 w 31"/>
                    <a:gd name="T99" fmla="*/ 12 h 37"/>
                    <a:gd name="T100" fmla="*/ 0 w 31"/>
                    <a:gd name="T101" fmla="*/ 15 h 37"/>
                    <a:gd name="T102" fmla="*/ 1 w 31"/>
                    <a:gd name="T103" fmla="*/ 17 h 37"/>
                    <a:gd name="T104" fmla="*/ 2 w 31"/>
                    <a:gd name="T105" fmla="*/ 19 h 37"/>
                    <a:gd name="T106" fmla="*/ 0 w 31"/>
                    <a:gd name="T107" fmla="*/ 24 h 37"/>
                    <a:gd name="T108" fmla="*/ 8 w 31"/>
                    <a:gd name="T109" fmla="*/ 30 h 37"/>
                    <a:gd name="T110" fmla="*/ 12 w 31"/>
                    <a:gd name="T111" fmla="*/ 36 h 37"/>
                    <a:gd name="T112" fmla="*/ 15 w 31"/>
                    <a:gd name="T113" fmla="*/ 33 h 37"/>
                    <a:gd name="T114" fmla="*/ 16 w 31"/>
                    <a:gd name="T115" fmla="*/ 25 h 37"/>
                    <a:gd name="T116" fmla="*/ 20 w 31"/>
                    <a:gd name="T117" fmla="*/ 21 h 37"/>
                    <a:gd name="T118" fmla="*/ 26 w 31"/>
                    <a:gd name="T11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 h="37">
                      <a:moveTo>
                        <a:pt x="26" y="23"/>
                      </a:moveTo>
                      <a:lnTo>
                        <a:pt x="26" y="22"/>
                      </a:lnTo>
                      <a:lnTo>
                        <a:pt x="26" y="22"/>
                      </a:lnTo>
                      <a:lnTo>
                        <a:pt x="26" y="22"/>
                      </a:lnTo>
                      <a:lnTo>
                        <a:pt x="26" y="21"/>
                      </a:lnTo>
                      <a:lnTo>
                        <a:pt x="26" y="21"/>
                      </a:lnTo>
                      <a:lnTo>
                        <a:pt x="27" y="21"/>
                      </a:lnTo>
                      <a:lnTo>
                        <a:pt x="26" y="20"/>
                      </a:lnTo>
                      <a:lnTo>
                        <a:pt x="26" y="19"/>
                      </a:lnTo>
                      <a:lnTo>
                        <a:pt x="26" y="19"/>
                      </a:lnTo>
                      <a:lnTo>
                        <a:pt x="25" y="19"/>
                      </a:lnTo>
                      <a:lnTo>
                        <a:pt x="25" y="18"/>
                      </a:lnTo>
                      <a:lnTo>
                        <a:pt x="26" y="18"/>
                      </a:lnTo>
                      <a:lnTo>
                        <a:pt x="26" y="18"/>
                      </a:lnTo>
                      <a:lnTo>
                        <a:pt x="27" y="18"/>
                      </a:lnTo>
                      <a:lnTo>
                        <a:pt x="28" y="18"/>
                      </a:lnTo>
                      <a:lnTo>
                        <a:pt x="29" y="19"/>
                      </a:lnTo>
                      <a:lnTo>
                        <a:pt x="29" y="18"/>
                      </a:lnTo>
                      <a:lnTo>
                        <a:pt x="29" y="18"/>
                      </a:lnTo>
                      <a:lnTo>
                        <a:pt x="29" y="18"/>
                      </a:lnTo>
                      <a:lnTo>
                        <a:pt x="29" y="18"/>
                      </a:lnTo>
                      <a:lnTo>
                        <a:pt x="30" y="17"/>
                      </a:lnTo>
                      <a:lnTo>
                        <a:pt x="30" y="17"/>
                      </a:lnTo>
                      <a:lnTo>
                        <a:pt x="30" y="17"/>
                      </a:lnTo>
                      <a:lnTo>
                        <a:pt x="30" y="17"/>
                      </a:lnTo>
                      <a:lnTo>
                        <a:pt x="31" y="15"/>
                      </a:lnTo>
                      <a:lnTo>
                        <a:pt x="31" y="15"/>
                      </a:lnTo>
                      <a:lnTo>
                        <a:pt x="30" y="15"/>
                      </a:lnTo>
                      <a:lnTo>
                        <a:pt x="30" y="15"/>
                      </a:lnTo>
                      <a:lnTo>
                        <a:pt x="30" y="14"/>
                      </a:lnTo>
                      <a:lnTo>
                        <a:pt x="29" y="14"/>
                      </a:lnTo>
                      <a:lnTo>
                        <a:pt x="27" y="14"/>
                      </a:lnTo>
                      <a:lnTo>
                        <a:pt x="27" y="13"/>
                      </a:lnTo>
                      <a:lnTo>
                        <a:pt x="27" y="13"/>
                      </a:lnTo>
                      <a:lnTo>
                        <a:pt x="26" y="13"/>
                      </a:lnTo>
                      <a:lnTo>
                        <a:pt x="26" y="13"/>
                      </a:lnTo>
                      <a:lnTo>
                        <a:pt x="25" y="12"/>
                      </a:lnTo>
                      <a:lnTo>
                        <a:pt x="25" y="11"/>
                      </a:lnTo>
                      <a:lnTo>
                        <a:pt x="25" y="11"/>
                      </a:lnTo>
                      <a:lnTo>
                        <a:pt x="24" y="11"/>
                      </a:lnTo>
                      <a:lnTo>
                        <a:pt x="24" y="11"/>
                      </a:lnTo>
                      <a:lnTo>
                        <a:pt x="24" y="11"/>
                      </a:lnTo>
                      <a:lnTo>
                        <a:pt x="23" y="11"/>
                      </a:lnTo>
                      <a:lnTo>
                        <a:pt x="22" y="11"/>
                      </a:lnTo>
                      <a:lnTo>
                        <a:pt x="22" y="11"/>
                      </a:lnTo>
                      <a:lnTo>
                        <a:pt x="22" y="11"/>
                      </a:lnTo>
                      <a:lnTo>
                        <a:pt x="22" y="11"/>
                      </a:lnTo>
                      <a:lnTo>
                        <a:pt x="22" y="11"/>
                      </a:lnTo>
                      <a:lnTo>
                        <a:pt x="21" y="11"/>
                      </a:lnTo>
                      <a:lnTo>
                        <a:pt x="21" y="11"/>
                      </a:lnTo>
                      <a:lnTo>
                        <a:pt x="21" y="10"/>
                      </a:lnTo>
                      <a:lnTo>
                        <a:pt x="21" y="10"/>
                      </a:lnTo>
                      <a:lnTo>
                        <a:pt x="21" y="10"/>
                      </a:lnTo>
                      <a:lnTo>
                        <a:pt x="21" y="9"/>
                      </a:lnTo>
                      <a:lnTo>
                        <a:pt x="21" y="9"/>
                      </a:lnTo>
                      <a:lnTo>
                        <a:pt x="20" y="10"/>
                      </a:lnTo>
                      <a:lnTo>
                        <a:pt x="20" y="9"/>
                      </a:lnTo>
                      <a:lnTo>
                        <a:pt x="19" y="9"/>
                      </a:lnTo>
                      <a:lnTo>
                        <a:pt x="19" y="10"/>
                      </a:lnTo>
                      <a:lnTo>
                        <a:pt x="19" y="9"/>
                      </a:lnTo>
                      <a:lnTo>
                        <a:pt x="19" y="9"/>
                      </a:lnTo>
                      <a:lnTo>
                        <a:pt x="18" y="9"/>
                      </a:lnTo>
                      <a:lnTo>
                        <a:pt x="18" y="8"/>
                      </a:lnTo>
                      <a:lnTo>
                        <a:pt x="18" y="8"/>
                      </a:lnTo>
                      <a:lnTo>
                        <a:pt x="18" y="7"/>
                      </a:lnTo>
                      <a:lnTo>
                        <a:pt x="16" y="5"/>
                      </a:lnTo>
                      <a:lnTo>
                        <a:pt x="16" y="5"/>
                      </a:lnTo>
                      <a:lnTo>
                        <a:pt x="15" y="5"/>
                      </a:lnTo>
                      <a:lnTo>
                        <a:pt x="14" y="5"/>
                      </a:lnTo>
                      <a:lnTo>
                        <a:pt x="14" y="4"/>
                      </a:lnTo>
                      <a:lnTo>
                        <a:pt x="14" y="4"/>
                      </a:lnTo>
                      <a:lnTo>
                        <a:pt x="13" y="4"/>
                      </a:lnTo>
                      <a:lnTo>
                        <a:pt x="13" y="3"/>
                      </a:lnTo>
                      <a:lnTo>
                        <a:pt x="12" y="2"/>
                      </a:lnTo>
                      <a:lnTo>
                        <a:pt x="12" y="2"/>
                      </a:lnTo>
                      <a:lnTo>
                        <a:pt x="12" y="0"/>
                      </a:lnTo>
                      <a:lnTo>
                        <a:pt x="12" y="0"/>
                      </a:lnTo>
                      <a:lnTo>
                        <a:pt x="11" y="1"/>
                      </a:lnTo>
                      <a:lnTo>
                        <a:pt x="10" y="1"/>
                      </a:lnTo>
                      <a:lnTo>
                        <a:pt x="10" y="0"/>
                      </a:lnTo>
                      <a:lnTo>
                        <a:pt x="9" y="0"/>
                      </a:lnTo>
                      <a:lnTo>
                        <a:pt x="8" y="1"/>
                      </a:lnTo>
                      <a:lnTo>
                        <a:pt x="9" y="2"/>
                      </a:lnTo>
                      <a:lnTo>
                        <a:pt x="9" y="2"/>
                      </a:lnTo>
                      <a:lnTo>
                        <a:pt x="10" y="4"/>
                      </a:lnTo>
                      <a:lnTo>
                        <a:pt x="10" y="4"/>
                      </a:lnTo>
                      <a:lnTo>
                        <a:pt x="10" y="6"/>
                      </a:lnTo>
                      <a:lnTo>
                        <a:pt x="10" y="6"/>
                      </a:lnTo>
                      <a:lnTo>
                        <a:pt x="9" y="6"/>
                      </a:lnTo>
                      <a:lnTo>
                        <a:pt x="9" y="6"/>
                      </a:lnTo>
                      <a:lnTo>
                        <a:pt x="8" y="5"/>
                      </a:lnTo>
                      <a:lnTo>
                        <a:pt x="8" y="4"/>
                      </a:lnTo>
                      <a:lnTo>
                        <a:pt x="6" y="4"/>
                      </a:lnTo>
                      <a:lnTo>
                        <a:pt x="4" y="6"/>
                      </a:lnTo>
                      <a:lnTo>
                        <a:pt x="4" y="8"/>
                      </a:lnTo>
                      <a:lnTo>
                        <a:pt x="3" y="8"/>
                      </a:lnTo>
                      <a:lnTo>
                        <a:pt x="3" y="10"/>
                      </a:lnTo>
                      <a:lnTo>
                        <a:pt x="2" y="11"/>
                      </a:lnTo>
                      <a:lnTo>
                        <a:pt x="1" y="11"/>
                      </a:lnTo>
                      <a:lnTo>
                        <a:pt x="1" y="12"/>
                      </a:lnTo>
                      <a:lnTo>
                        <a:pt x="0" y="15"/>
                      </a:lnTo>
                      <a:lnTo>
                        <a:pt x="0" y="15"/>
                      </a:lnTo>
                      <a:lnTo>
                        <a:pt x="0" y="16"/>
                      </a:lnTo>
                      <a:lnTo>
                        <a:pt x="1" y="17"/>
                      </a:lnTo>
                      <a:lnTo>
                        <a:pt x="2" y="18"/>
                      </a:lnTo>
                      <a:lnTo>
                        <a:pt x="2" y="19"/>
                      </a:lnTo>
                      <a:lnTo>
                        <a:pt x="0" y="22"/>
                      </a:lnTo>
                      <a:lnTo>
                        <a:pt x="0" y="24"/>
                      </a:lnTo>
                      <a:lnTo>
                        <a:pt x="5" y="27"/>
                      </a:lnTo>
                      <a:lnTo>
                        <a:pt x="8" y="30"/>
                      </a:lnTo>
                      <a:lnTo>
                        <a:pt x="10" y="32"/>
                      </a:lnTo>
                      <a:lnTo>
                        <a:pt x="12" y="36"/>
                      </a:lnTo>
                      <a:lnTo>
                        <a:pt x="14" y="37"/>
                      </a:lnTo>
                      <a:lnTo>
                        <a:pt x="15" y="33"/>
                      </a:lnTo>
                      <a:lnTo>
                        <a:pt x="15" y="30"/>
                      </a:lnTo>
                      <a:lnTo>
                        <a:pt x="16" y="25"/>
                      </a:lnTo>
                      <a:lnTo>
                        <a:pt x="18" y="23"/>
                      </a:lnTo>
                      <a:lnTo>
                        <a:pt x="20" y="21"/>
                      </a:lnTo>
                      <a:lnTo>
                        <a:pt x="22" y="23"/>
                      </a:lnTo>
                      <a:lnTo>
                        <a:pt x="26" y="23"/>
                      </a:lnTo>
                      <a:lnTo>
                        <a:pt x="26" y="23"/>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4" name="Freeform 1020">
                  <a:extLst>
                    <a:ext uri="{FF2B5EF4-FFF2-40B4-BE49-F238E27FC236}">
                      <a16:creationId xmlns:a16="http://schemas.microsoft.com/office/drawing/2014/main" id="{F2499E42-21A3-4A75-B8F4-2B8730EB4A9A}"/>
                    </a:ext>
                  </a:extLst>
                </p:cNvPr>
                <p:cNvSpPr>
                  <a:spLocks/>
                </p:cNvSpPr>
                <p:nvPr/>
              </p:nvSpPr>
              <p:spPr bwMode="gray">
                <a:xfrm>
                  <a:off x="8794725" y="4899607"/>
                  <a:ext cx="213459" cy="281286"/>
                </a:xfrm>
                <a:custGeom>
                  <a:avLst/>
                  <a:gdLst>
                    <a:gd name="T0" fmla="*/ 61 w 66"/>
                    <a:gd name="T1" fmla="*/ 46 h 87"/>
                    <a:gd name="T2" fmla="*/ 44 w 66"/>
                    <a:gd name="T3" fmla="*/ 31 h 87"/>
                    <a:gd name="T4" fmla="*/ 34 w 66"/>
                    <a:gd name="T5" fmla="*/ 12 h 87"/>
                    <a:gd name="T6" fmla="*/ 18 w 66"/>
                    <a:gd name="T7" fmla="*/ 1 h 87"/>
                    <a:gd name="T8" fmla="*/ 2 w 66"/>
                    <a:gd name="T9" fmla="*/ 9 h 87"/>
                    <a:gd name="T10" fmla="*/ 2 w 66"/>
                    <a:gd name="T11" fmla="*/ 14 h 87"/>
                    <a:gd name="T12" fmla="*/ 5 w 66"/>
                    <a:gd name="T13" fmla="*/ 16 h 87"/>
                    <a:gd name="T14" fmla="*/ 5 w 66"/>
                    <a:gd name="T15" fmla="*/ 18 h 87"/>
                    <a:gd name="T16" fmla="*/ 10 w 66"/>
                    <a:gd name="T17" fmla="*/ 20 h 87"/>
                    <a:gd name="T18" fmla="*/ 8 w 66"/>
                    <a:gd name="T19" fmla="*/ 22 h 87"/>
                    <a:gd name="T20" fmla="*/ 10 w 66"/>
                    <a:gd name="T21" fmla="*/ 29 h 87"/>
                    <a:gd name="T22" fmla="*/ 8 w 66"/>
                    <a:gd name="T23" fmla="*/ 37 h 87"/>
                    <a:gd name="T24" fmla="*/ 9 w 66"/>
                    <a:gd name="T25" fmla="*/ 43 h 87"/>
                    <a:gd name="T26" fmla="*/ 13 w 66"/>
                    <a:gd name="T27" fmla="*/ 46 h 87"/>
                    <a:gd name="T28" fmla="*/ 11 w 66"/>
                    <a:gd name="T29" fmla="*/ 50 h 87"/>
                    <a:gd name="T30" fmla="*/ 13 w 66"/>
                    <a:gd name="T31" fmla="*/ 54 h 87"/>
                    <a:gd name="T32" fmla="*/ 11 w 66"/>
                    <a:gd name="T33" fmla="*/ 57 h 87"/>
                    <a:gd name="T34" fmla="*/ 9 w 66"/>
                    <a:gd name="T35" fmla="*/ 62 h 87"/>
                    <a:gd name="T36" fmla="*/ 12 w 66"/>
                    <a:gd name="T37" fmla="*/ 64 h 87"/>
                    <a:gd name="T38" fmla="*/ 15 w 66"/>
                    <a:gd name="T39" fmla="*/ 68 h 87"/>
                    <a:gd name="T40" fmla="*/ 17 w 66"/>
                    <a:gd name="T41" fmla="*/ 68 h 87"/>
                    <a:gd name="T42" fmla="*/ 17 w 66"/>
                    <a:gd name="T43" fmla="*/ 70 h 87"/>
                    <a:gd name="T44" fmla="*/ 19 w 66"/>
                    <a:gd name="T45" fmla="*/ 70 h 87"/>
                    <a:gd name="T46" fmla="*/ 21 w 66"/>
                    <a:gd name="T47" fmla="*/ 71 h 87"/>
                    <a:gd name="T48" fmla="*/ 25 w 66"/>
                    <a:gd name="T49" fmla="*/ 73 h 87"/>
                    <a:gd name="T50" fmla="*/ 26 w 66"/>
                    <a:gd name="T51" fmla="*/ 76 h 87"/>
                    <a:gd name="T52" fmla="*/ 27 w 66"/>
                    <a:gd name="T53" fmla="*/ 76 h 87"/>
                    <a:gd name="T54" fmla="*/ 30 w 66"/>
                    <a:gd name="T55" fmla="*/ 75 h 87"/>
                    <a:gd name="T56" fmla="*/ 29 w 66"/>
                    <a:gd name="T57" fmla="*/ 73 h 87"/>
                    <a:gd name="T58" fmla="*/ 30 w 66"/>
                    <a:gd name="T59" fmla="*/ 73 h 87"/>
                    <a:gd name="T60" fmla="*/ 31 w 66"/>
                    <a:gd name="T61" fmla="*/ 72 h 87"/>
                    <a:gd name="T62" fmla="*/ 31 w 66"/>
                    <a:gd name="T63" fmla="*/ 71 h 87"/>
                    <a:gd name="T64" fmla="*/ 31 w 66"/>
                    <a:gd name="T65" fmla="*/ 69 h 87"/>
                    <a:gd name="T66" fmla="*/ 31 w 66"/>
                    <a:gd name="T67" fmla="*/ 68 h 87"/>
                    <a:gd name="T68" fmla="*/ 32 w 66"/>
                    <a:gd name="T69" fmla="*/ 67 h 87"/>
                    <a:gd name="T70" fmla="*/ 34 w 66"/>
                    <a:gd name="T71" fmla="*/ 67 h 87"/>
                    <a:gd name="T72" fmla="*/ 35 w 66"/>
                    <a:gd name="T73" fmla="*/ 68 h 87"/>
                    <a:gd name="T74" fmla="*/ 35 w 66"/>
                    <a:gd name="T75" fmla="*/ 69 h 87"/>
                    <a:gd name="T76" fmla="*/ 36 w 66"/>
                    <a:gd name="T77" fmla="*/ 69 h 87"/>
                    <a:gd name="T78" fmla="*/ 38 w 66"/>
                    <a:gd name="T79" fmla="*/ 69 h 87"/>
                    <a:gd name="T80" fmla="*/ 39 w 66"/>
                    <a:gd name="T81" fmla="*/ 69 h 87"/>
                    <a:gd name="T82" fmla="*/ 40 w 66"/>
                    <a:gd name="T83" fmla="*/ 72 h 87"/>
                    <a:gd name="T84" fmla="*/ 40 w 66"/>
                    <a:gd name="T85" fmla="*/ 73 h 87"/>
                    <a:gd name="T86" fmla="*/ 42 w 66"/>
                    <a:gd name="T87" fmla="*/ 74 h 87"/>
                    <a:gd name="T88" fmla="*/ 44 w 66"/>
                    <a:gd name="T89" fmla="*/ 75 h 87"/>
                    <a:gd name="T90" fmla="*/ 43 w 66"/>
                    <a:gd name="T91" fmla="*/ 77 h 87"/>
                    <a:gd name="T92" fmla="*/ 44 w 66"/>
                    <a:gd name="T93" fmla="*/ 78 h 87"/>
                    <a:gd name="T94" fmla="*/ 46 w 66"/>
                    <a:gd name="T95" fmla="*/ 78 h 87"/>
                    <a:gd name="T96" fmla="*/ 47 w 66"/>
                    <a:gd name="T97" fmla="*/ 79 h 87"/>
                    <a:gd name="T98" fmla="*/ 49 w 66"/>
                    <a:gd name="T99" fmla="*/ 78 h 87"/>
                    <a:gd name="T100" fmla="*/ 49 w 66"/>
                    <a:gd name="T101" fmla="*/ 80 h 87"/>
                    <a:gd name="T102" fmla="*/ 48 w 66"/>
                    <a:gd name="T103" fmla="*/ 82 h 87"/>
                    <a:gd name="T104" fmla="*/ 48 w 66"/>
                    <a:gd name="T105" fmla="*/ 83 h 87"/>
                    <a:gd name="T106" fmla="*/ 47 w 66"/>
                    <a:gd name="T107" fmla="*/ 84 h 87"/>
                    <a:gd name="T108" fmla="*/ 46 w 66"/>
                    <a:gd name="T109" fmla="*/ 85 h 87"/>
                    <a:gd name="T110" fmla="*/ 49 w 66"/>
                    <a:gd name="T111" fmla="*/ 87 h 87"/>
                    <a:gd name="T112" fmla="*/ 62 w 66"/>
                    <a:gd name="T113"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 h="87">
                      <a:moveTo>
                        <a:pt x="62" y="65"/>
                      </a:moveTo>
                      <a:lnTo>
                        <a:pt x="59" y="61"/>
                      </a:lnTo>
                      <a:lnTo>
                        <a:pt x="58" y="55"/>
                      </a:lnTo>
                      <a:lnTo>
                        <a:pt x="59" y="48"/>
                      </a:lnTo>
                      <a:lnTo>
                        <a:pt x="64" y="47"/>
                      </a:lnTo>
                      <a:lnTo>
                        <a:pt x="61" y="46"/>
                      </a:lnTo>
                      <a:lnTo>
                        <a:pt x="59" y="41"/>
                      </a:lnTo>
                      <a:lnTo>
                        <a:pt x="62" y="38"/>
                      </a:lnTo>
                      <a:lnTo>
                        <a:pt x="60" y="35"/>
                      </a:lnTo>
                      <a:lnTo>
                        <a:pt x="57" y="37"/>
                      </a:lnTo>
                      <a:lnTo>
                        <a:pt x="48" y="34"/>
                      </a:lnTo>
                      <a:lnTo>
                        <a:pt x="44" y="31"/>
                      </a:lnTo>
                      <a:lnTo>
                        <a:pt x="44" y="26"/>
                      </a:lnTo>
                      <a:lnTo>
                        <a:pt x="43" y="24"/>
                      </a:lnTo>
                      <a:lnTo>
                        <a:pt x="41" y="22"/>
                      </a:lnTo>
                      <a:lnTo>
                        <a:pt x="38" y="21"/>
                      </a:lnTo>
                      <a:lnTo>
                        <a:pt x="35" y="18"/>
                      </a:lnTo>
                      <a:lnTo>
                        <a:pt x="34" y="12"/>
                      </a:lnTo>
                      <a:lnTo>
                        <a:pt x="32" y="9"/>
                      </a:lnTo>
                      <a:lnTo>
                        <a:pt x="29" y="5"/>
                      </a:lnTo>
                      <a:lnTo>
                        <a:pt x="25" y="4"/>
                      </a:lnTo>
                      <a:lnTo>
                        <a:pt x="23" y="3"/>
                      </a:lnTo>
                      <a:lnTo>
                        <a:pt x="22" y="0"/>
                      </a:lnTo>
                      <a:lnTo>
                        <a:pt x="18" y="1"/>
                      </a:lnTo>
                      <a:lnTo>
                        <a:pt x="15" y="2"/>
                      </a:lnTo>
                      <a:lnTo>
                        <a:pt x="10" y="5"/>
                      </a:lnTo>
                      <a:lnTo>
                        <a:pt x="6" y="5"/>
                      </a:lnTo>
                      <a:lnTo>
                        <a:pt x="4" y="7"/>
                      </a:lnTo>
                      <a:lnTo>
                        <a:pt x="0" y="7"/>
                      </a:lnTo>
                      <a:lnTo>
                        <a:pt x="2" y="9"/>
                      </a:lnTo>
                      <a:lnTo>
                        <a:pt x="2" y="10"/>
                      </a:lnTo>
                      <a:lnTo>
                        <a:pt x="2" y="11"/>
                      </a:lnTo>
                      <a:lnTo>
                        <a:pt x="3" y="11"/>
                      </a:lnTo>
                      <a:lnTo>
                        <a:pt x="3" y="12"/>
                      </a:lnTo>
                      <a:lnTo>
                        <a:pt x="2" y="13"/>
                      </a:lnTo>
                      <a:lnTo>
                        <a:pt x="2" y="14"/>
                      </a:lnTo>
                      <a:lnTo>
                        <a:pt x="4" y="14"/>
                      </a:lnTo>
                      <a:lnTo>
                        <a:pt x="4" y="14"/>
                      </a:lnTo>
                      <a:lnTo>
                        <a:pt x="5" y="14"/>
                      </a:lnTo>
                      <a:lnTo>
                        <a:pt x="5" y="14"/>
                      </a:lnTo>
                      <a:lnTo>
                        <a:pt x="5" y="15"/>
                      </a:lnTo>
                      <a:lnTo>
                        <a:pt x="5" y="16"/>
                      </a:lnTo>
                      <a:lnTo>
                        <a:pt x="4" y="16"/>
                      </a:lnTo>
                      <a:lnTo>
                        <a:pt x="4" y="16"/>
                      </a:lnTo>
                      <a:lnTo>
                        <a:pt x="4" y="17"/>
                      </a:lnTo>
                      <a:lnTo>
                        <a:pt x="4" y="18"/>
                      </a:lnTo>
                      <a:lnTo>
                        <a:pt x="4" y="18"/>
                      </a:lnTo>
                      <a:lnTo>
                        <a:pt x="5" y="18"/>
                      </a:lnTo>
                      <a:lnTo>
                        <a:pt x="5" y="18"/>
                      </a:lnTo>
                      <a:lnTo>
                        <a:pt x="6" y="20"/>
                      </a:lnTo>
                      <a:lnTo>
                        <a:pt x="7" y="20"/>
                      </a:lnTo>
                      <a:lnTo>
                        <a:pt x="8" y="20"/>
                      </a:lnTo>
                      <a:lnTo>
                        <a:pt x="9" y="21"/>
                      </a:lnTo>
                      <a:lnTo>
                        <a:pt x="10" y="20"/>
                      </a:lnTo>
                      <a:lnTo>
                        <a:pt x="11" y="21"/>
                      </a:lnTo>
                      <a:lnTo>
                        <a:pt x="11" y="21"/>
                      </a:lnTo>
                      <a:lnTo>
                        <a:pt x="10" y="22"/>
                      </a:lnTo>
                      <a:lnTo>
                        <a:pt x="9" y="22"/>
                      </a:lnTo>
                      <a:lnTo>
                        <a:pt x="8" y="21"/>
                      </a:lnTo>
                      <a:lnTo>
                        <a:pt x="8" y="22"/>
                      </a:lnTo>
                      <a:lnTo>
                        <a:pt x="7" y="23"/>
                      </a:lnTo>
                      <a:lnTo>
                        <a:pt x="6" y="24"/>
                      </a:lnTo>
                      <a:lnTo>
                        <a:pt x="7" y="26"/>
                      </a:lnTo>
                      <a:lnTo>
                        <a:pt x="8" y="27"/>
                      </a:lnTo>
                      <a:lnTo>
                        <a:pt x="7" y="28"/>
                      </a:lnTo>
                      <a:lnTo>
                        <a:pt x="10" y="29"/>
                      </a:lnTo>
                      <a:lnTo>
                        <a:pt x="11" y="29"/>
                      </a:lnTo>
                      <a:lnTo>
                        <a:pt x="11" y="30"/>
                      </a:lnTo>
                      <a:lnTo>
                        <a:pt x="11" y="31"/>
                      </a:lnTo>
                      <a:lnTo>
                        <a:pt x="9" y="34"/>
                      </a:lnTo>
                      <a:lnTo>
                        <a:pt x="8" y="37"/>
                      </a:lnTo>
                      <a:lnTo>
                        <a:pt x="8" y="37"/>
                      </a:lnTo>
                      <a:lnTo>
                        <a:pt x="8" y="38"/>
                      </a:lnTo>
                      <a:lnTo>
                        <a:pt x="8" y="39"/>
                      </a:lnTo>
                      <a:lnTo>
                        <a:pt x="6" y="40"/>
                      </a:lnTo>
                      <a:lnTo>
                        <a:pt x="8" y="42"/>
                      </a:lnTo>
                      <a:lnTo>
                        <a:pt x="8" y="42"/>
                      </a:lnTo>
                      <a:lnTo>
                        <a:pt x="9" y="43"/>
                      </a:lnTo>
                      <a:lnTo>
                        <a:pt x="10" y="43"/>
                      </a:lnTo>
                      <a:lnTo>
                        <a:pt x="10" y="43"/>
                      </a:lnTo>
                      <a:lnTo>
                        <a:pt x="11" y="44"/>
                      </a:lnTo>
                      <a:lnTo>
                        <a:pt x="12" y="46"/>
                      </a:lnTo>
                      <a:lnTo>
                        <a:pt x="13" y="46"/>
                      </a:lnTo>
                      <a:lnTo>
                        <a:pt x="13" y="46"/>
                      </a:lnTo>
                      <a:lnTo>
                        <a:pt x="13" y="47"/>
                      </a:lnTo>
                      <a:lnTo>
                        <a:pt x="14" y="47"/>
                      </a:lnTo>
                      <a:lnTo>
                        <a:pt x="15" y="47"/>
                      </a:lnTo>
                      <a:lnTo>
                        <a:pt x="15" y="48"/>
                      </a:lnTo>
                      <a:lnTo>
                        <a:pt x="14" y="50"/>
                      </a:lnTo>
                      <a:lnTo>
                        <a:pt x="11" y="50"/>
                      </a:lnTo>
                      <a:lnTo>
                        <a:pt x="10" y="49"/>
                      </a:lnTo>
                      <a:lnTo>
                        <a:pt x="9" y="49"/>
                      </a:lnTo>
                      <a:lnTo>
                        <a:pt x="9" y="49"/>
                      </a:lnTo>
                      <a:lnTo>
                        <a:pt x="9" y="50"/>
                      </a:lnTo>
                      <a:lnTo>
                        <a:pt x="11" y="52"/>
                      </a:lnTo>
                      <a:lnTo>
                        <a:pt x="13" y="54"/>
                      </a:lnTo>
                      <a:lnTo>
                        <a:pt x="14" y="55"/>
                      </a:lnTo>
                      <a:lnTo>
                        <a:pt x="13" y="57"/>
                      </a:lnTo>
                      <a:lnTo>
                        <a:pt x="13" y="57"/>
                      </a:lnTo>
                      <a:lnTo>
                        <a:pt x="12" y="58"/>
                      </a:lnTo>
                      <a:lnTo>
                        <a:pt x="11" y="57"/>
                      </a:lnTo>
                      <a:lnTo>
                        <a:pt x="11" y="57"/>
                      </a:lnTo>
                      <a:lnTo>
                        <a:pt x="10" y="59"/>
                      </a:lnTo>
                      <a:lnTo>
                        <a:pt x="9" y="59"/>
                      </a:lnTo>
                      <a:lnTo>
                        <a:pt x="8" y="59"/>
                      </a:lnTo>
                      <a:lnTo>
                        <a:pt x="8" y="61"/>
                      </a:lnTo>
                      <a:lnTo>
                        <a:pt x="8" y="61"/>
                      </a:lnTo>
                      <a:lnTo>
                        <a:pt x="9" y="62"/>
                      </a:lnTo>
                      <a:lnTo>
                        <a:pt x="9" y="63"/>
                      </a:lnTo>
                      <a:lnTo>
                        <a:pt x="10" y="63"/>
                      </a:lnTo>
                      <a:lnTo>
                        <a:pt x="10" y="63"/>
                      </a:lnTo>
                      <a:lnTo>
                        <a:pt x="10" y="64"/>
                      </a:lnTo>
                      <a:lnTo>
                        <a:pt x="11" y="64"/>
                      </a:lnTo>
                      <a:lnTo>
                        <a:pt x="12" y="64"/>
                      </a:lnTo>
                      <a:lnTo>
                        <a:pt x="12" y="64"/>
                      </a:lnTo>
                      <a:lnTo>
                        <a:pt x="14" y="66"/>
                      </a:lnTo>
                      <a:lnTo>
                        <a:pt x="14" y="67"/>
                      </a:lnTo>
                      <a:lnTo>
                        <a:pt x="14" y="67"/>
                      </a:lnTo>
                      <a:lnTo>
                        <a:pt x="14" y="68"/>
                      </a:lnTo>
                      <a:lnTo>
                        <a:pt x="15" y="68"/>
                      </a:lnTo>
                      <a:lnTo>
                        <a:pt x="15" y="68"/>
                      </a:lnTo>
                      <a:lnTo>
                        <a:pt x="15" y="69"/>
                      </a:lnTo>
                      <a:lnTo>
                        <a:pt x="15" y="68"/>
                      </a:lnTo>
                      <a:lnTo>
                        <a:pt x="16" y="68"/>
                      </a:lnTo>
                      <a:lnTo>
                        <a:pt x="16" y="69"/>
                      </a:lnTo>
                      <a:lnTo>
                        <a:pt x="17" y="68"/>
                      </a:lnTo>
                      <a:lnTo>
                        <a:pt x="17" y="68"/>
                      </a:lnTo>
                      <a:lnTo>
                        <a:pt x="17" y="69"/>
                      </a:lnTo>
                      <a:lnTo>
                        <a:pt x="17" y="69"/>
                      </a:lnTo>
                      <a:lnTo>
                        <a:pt x="17" y="69"/>
                      </a:lnTo>
                      <a:lnTo>
                        <a:pt x="17" y="70"/>
                      </a:lnTo>
                      <a:lnTo>
                        <a:pt x="17" y="70"/>
                      </a:lnTo>
                      <a:lnTo>
                        <a:pt x="18" y="70"/>
                      </a:lnTo>
                      <a:lnTo>
                        <a:pt x="18" y="70"/>
                      </a:lnTo>
                      <a:lnTo>
                        <a:pt x="18" y="70"/>
                      </a:lnTo>
                      <a:lnTo>
                        <a:pt x="18" y="70"/>
                      </a:lnTo>
                      <a:lnTo>
                        <a:pt x="18" y="70"/>
                      </a:lnTo>
                      <a:lnTo>
                        <a:pt x="19" y="70"/>
                      </a:lnTo>
                      <a:lnTo>
                        <a:pt x="20" y="70"/>
                      </a:lnTo>
                      <a:lnTo>
                        <a:pt x="20" y="70"/>
                      </a:lnTo>
                      <a:lnTo>
                        <a:pt x="20" y="70"/>
                      </a:lnTo>
                      <a:lnTo>
                        <a:pt x="21" y="70"/>
                      </a:lnTo>
                      <a:lnTo>
                        <a:pt x="21" y="70"/>
                      </a:lnTo>
                      <a:lnTo>
                        <a:pt x="21" y="71"/>
                      </a:lnTo>
                      <a:lnTo>
                        <a:pt x="22" y="72"/>
                      </a:lnTo>
                      <a:lnTo>
                        <a:pt x="22" y="72"/>
                      </a:lnTo>
                      <a:lnTo>
                        <a:pt x="23" y="72"/>
                      </a:lnTo>
                      <a:lnTo>
                        <a:pt x="23" y="72"/>
                      </a:lnTo>
                      <a:lnTo>
                        <a:pt x="23" y="73"/>
                      </a:lnTo>
                      <a:lnTo>
                        <a:pt x="25" y="73"/>
                      </a:lnTo>
                      <a:lnTo>
                        <a:pt x="26" y="73"/>
                      </a:lnTo>
                      <a:lnTo>
                        <a:pt x="26" y="74"/>
                      </a:lnTo>
                      <a:lnTo>
                        <a:pt x="26" y="74"/>
                      </a:lnTo>
                      <a:lnTo>
                        <a:pt x="27" y="74"/>
                      </a:lnTo>
                      <a:lnTo>
                        <a:pt x="27" y="74"/>
                      </a:lnTo>
                      <a:lnTo>
                        <a:pt x="26" y="76"/>
                      </a:lnTo>
                      <a:lnTo>
                        <a:pt x="26" y="76"/>
                      </a:lnTo>
                      <a:lnTo>
                        <a:pt x="26" y="76"/>
                      </a:lnTo>
                      <a:lnTo>
                        <a:pt x="26" y="76"/>
                      </a:lnTo>
                      <a:lnTo>
                        <a:pt x="27" y="76"/>
                      </a:lnTo>
                      <a:lnTo>
                        <a:pt x="27" y="76"/>
                      </a:lnTo>
                      <a:lnTo>
                        <a:pt x="27" y="76"/>
                      </a:lnTo>
                      <a:lnTo>
                        <a:pt x="28" y="76"/>
                      </a:lnTo>
                      <a:lnTo>
                        <a:pt x="28" y="76"/>
                      </a:lnTo>
                      <a:lnTo>
                        <a:pt x="28" y="76"/>
                      </a:lnTo>
                      <a:lnTo>
                        <a:pt x="28" y="76"/>
                      </a:lnTo>
                      <a:lnTo>
                        <a:pt x="28" y="75"/>
                      </a:lnTo>
                      <a:lnTo>
                        <a:pt x="30" y="75"/>
                      </a:lnTo>
                      <a:lnTo>
                        <a:pt x="30" y="74"/>
                      </a:lnTo>
                      <a:lnTo>
                        <a:pt x="30" y="74"/>
                      </a:lnTo>
                      <a:lnTo>
                        <a:pt x="29" y="74"/>
                      </a:lnTo>
                      <a:lnTo>
                        <a:pt x="29" y="74"/>
                      </a:lnTo>
                      <a:lnTo>
                        <a:pt x="28" y="74"/>
                      </a:lnTo>
                      <a:lnTo>
                        <a:pt x="29" y="73"/>
                      </a:lnTo>
                      <a:lnTo>
                        <a:pt x="29" y="73"/>
                      </a:lnTo>
                      <a:lnTo>
                        <a:pt x="29" y="73"/>
                      </a:lnTo>
                      <a:lnTo>
                        <a:pt x="30" y="73"/>
                      </a:lnTo>
                      <a:lnTo>
                        <a:pt x="30" y="73"/>
                      </a:lnTo>
                      <a:lnTo>
                        <a:pt x="30" y="73"/>
                      </a:lnTo>
                      <a:lnTo>
                        <a:pt x="30" y="73"/>
                      </a:lnTo>
                      <a:lnTo>
                        <a:pt x="30" y="72"/>
                      </a:lnTo>
                      <a:lnTo>
                        <a:pt x="31" y="72"/>
                      </a:lnTo>
                      <a:lnTo>
                        <a:pt x="31" y="72"/>
                      </a:lnTo>
                      <a:lnTo>
                        <a:pt x="31" y="72"/>
                      </a:lnTo>
                      <a:lnTo>
                        <a:pt x="31" y="72"/>
                      </a:lnTo>
                      <a:lnTo>
                        <a:pt x="31" y="72"/>
                      </a:lnTo>
                      <a:lnTo>
                        <a:pt x="31" y="72"/>
                      </a:lnTo>
                      <a:lnTo>
                        <a:pt x="31" y="72"/>
                      </a:lnTo>
                      <a:lnTo>
                        <a:pt x="31" y="72"/>
                      </a:lnTo>
                      <a:lnTo>
                        <a:pt x="32" y="72"/>
                      </a:lnTo>
                      <a:lnTo>
                        <a:pt x="32" y="71"/>
                      </a:lnTo>
                      <a:lnTo>
                        <a:pt x="31" y="71"/>
                      </a:lnTo>
                      <a:lnTo>
                        <a:pt x="32" y="70"/>
                      </a:lnTo>
                      <a:lnTo>
                        <a:pt x="32" y="70"/>
                      </a:lnTo>
                      <a:lnTo>
                        <a:pt x="32" y="70"/>
                      </a:lnTo>
                      <a:lnTo>
                        <a:pt x="32" y="69"/>
                      </a:lnTo>
                      <a:lnTo>
                        <a:pt x="31" y="69"/>
                      </a:lnTo>
                      <a:lnTo>
                        <a:pt x="31" y="69"/>
                      </a:lnTo>
                      <a:lnTo>
                        <a:pt x="31" y="69"/>
                      </a:lnTo>
                      <a:lnTo>
                        <a:pt x="31" y="69"/>
                      </a:lnTo>
                      <a:lnTo>
                        <a:pt x="31" y="68"/>
                      </a:lnTo>
                      <a:lnTo>
                        <a:pt x="31" y="68"/>
                      </a:lnTo>
                      <a:lnTo>
                        <a:pt x="31" y="68"/>
                      </a:lnTo>
                      <a:lnTo>
                        <a:pt x="31" y="68"/>
                      </a:lnTo>
                      <a:lnTo>
                        <a:pt x="31" y="68"/>
                      </a:lnTo>
                      <a:lnTo>
                        <a:pt x="31" y="68"/>
                      </a:lnTo>
                      <a:lnTo>
                        <a:pt x="31" y="68"/>
                      </a:lnTo>
                      <a:lnTo>
                        <a:pt x="32" y="68"/>
                      </a:lnTo>
                      <a:lnTo>
                        <a:pt x="32" y="68"/>
                      </a:lnTo>
                      <a:lnTo>
                        <a:pt x="32" y="67"/>
                      </a:lnTo>
                      <a:lnTo>
                        <a:pt x="32" y="67"/>
                      </a:lnTo>
                      <a:lnTo>
                        <a:pt x="33" y="67"/>
                      </a:lnTo>
                      <a:lnTo>
                        <a:pt x="33" y="67"/>
                      </a:lnTo>
                      <a:lnTo>
                        <a:pt x="34" y="67"/>
                      </a:lnTo>
                      <a:lnTo>
                        <a:pt x="34" y="67"/>
                      </a:lnTo>
                      <a:lnTo>
                        <a:pt x="34" y="67"/>
                      </a:lnTo>
                      <a:lnTo>
                        <a:pt x="34" y="67"/>
                      </a:lnTo>
                      <a:lnTo>
                        <a:pt x="35" y="67"/>
                      </a:lnTo>
                      <a:lnTo>
                        <a:pt x="35" y="67"/>
                      </a:lnTo>
                      <a:lnTo>
                        <a:pt x="35" y="68"/>
                      </a:lnTo>
                      <a:lnTo>
                        <a:pt x="35" y="68"/>
                      </a:lnTo>
                      <a:lnTo>
                        <a:pt x="35" y="68"/>
                      </a:lnTo>
                      <a:lnTo>
                        <a:pt x="35" y="68"/>
                      </a:lnTo>
                      <a:lnTo>
                        <a:pt x="35" y="68"/>
                      </a:lnTo>
                      <a:lnTo>
                        <a:pt x="35" y="68"/>
                      </a:lnTo>
                      <a:lnTo>
                        <a:pt x="34" y="68"/>
                      </a:lnTo>
                      <a:lnTo>
                        <a:pt x="35" y="69"/>
                      </a:lnTo>
                      <a:lnTo>
                        <a:pt x="35" y="69"/>
                      </a:lnTo>
                      <a:lnTo>
                        <a:pt x="35" y="69"/>
                      </a:lnTo>
                      <a:lnTo>
                        <a:pt x="35" y="69"/>
                      </a:lnTo>
                      <a:lnTo>
                        <a:pt x="36" y="69"/>
                      </a:lnTo>
                      <a:lnTo>
                        <a:pt x="36" y="69"/>
                      </a:lnTo>
                      <a:lnTo>
                        <a:pt x="36" y="69"/>
                      </a:lnTo>
                      <a:lnTo>
                        <a:pt x="36" y="69"/>
                      </a:lnTo>
                      <a:lnTo>
                        <a:pt x="36" y="69"/>
                      </a:lnTo>
                      <a:lnTo>
                        <a:pt x="36" y="69"/>
                      </a:lnTo>
                      <a:lnTo>
                        <a:pt x="37" y="69"/>
                      </a:lnTo>
                      <a:lnTo>
                        <a:pt x="37" y="69"/>
                      </a:lnTo>
                      <a:lnTo>
                        <a:pt x="38" y="69"/>
                      </a:lnTo>
                      <a:lnTo>
                        <a:pt x="38" y="69"/>
                      </a:lnTo>
                      <a:lnTo>
                        <a:pt x="38" y="69"/>
                      </a:lnTo>
                      <a:lnTo>
                        <a:pt x="38" y="69"/>
                      </a:lnTo>
                      <a:lnTo>
                        <a:pt x="38" y="69"/>
                      </a:lnTo>
                      <a:lnTo>
                        <a:pt x="39" y="69"/>
                      </a:lnTo>
                      <a:lnTo>
                        <a:pt x="39" y="69"/>
                      </a:lnTo>
                      <a:lnTo>
                        <a:pt x="39" y="69"/>
                      </a:lnTo>
                      <a:lnTo>
                        <a:pt x="39" y="71"/>
                      </a:lnTo>
                      <a:lnTo>
                        <a:pt x="39" y="72"/>
                      </a:lnTo>
                      <a:lnTo>
                        <a:pt x="39" y="72"/>
                      </a:lnTo>
                      <a:lnTo>
                        <a:pt x="39" y="72"/>
                      </a:lnTo>
                      <a:lnTo>
                        <a:pt x="40" y="72"/>
                      </a:lnTo>
                      <a:lnTo>
                        <a:pt x="40" y="72"/>
                      </a:lnTo>
                      <a:lnTo>
                        <a:pt x="40" y="72"/>
                      </a:lnTo>
                      <a:lnTo>
                        <a:pt x="40" y="72"/>
                      </a:lnTo>
                      <a:lnTo>
                        <a:pt x="40" y="72"/>
                      </a:lnTo>
                      <a:lnTo>
                        <a:pt x="41" y="72"/>
                      </a:lnTo>
                      <a:lnTo>
                        <a:pt x="40" y="73"/>
                      </a:lnTo>
                      <a:lnTo>
                        <a:pt x="40" y="73"/>
                      </a:lnTo>
                      <a:lnTo>
                        <a:pt x="41" y="74"/>
                      </a:lnTo>
                      <a:lnTo>
                        <a:pt x="41" y="74"/>
                      </a:lnTo>
                      <a:lnTo>
                        <a:pt x="41" y="74"/>
                      </a:lnTo>
                      <a:lnTo>
                        <a:pt x="41" y="74"/>
                      </a:lnTo>
                      <a:lnTo>
                        <a:pt x="42" y="74"/>
                      </a:lnTo>
                      <a:lnTo>
                        <a:pt x="42" y="74"/>
                      </a:lnTo>
                      <a:lnTo>
                        <a:pt x="42" y="74"/>
                      </a:lnTo>
                      <a:lnTo>
                        <a:pt x="42" y="74"/>
                      </a:lnTo>
                      <a:lnTo>
                        <a:pt x="43" y="75"/>
                      </a:lnTo>
                      <a:lnTo>
                        <a:pt x="44" y="75"/>
                      </a:lnTo>
                      <a:lnTo>
                        <a:pt x="44" y="75"/>
                      </a:lnTo>
                      <a:lnTo>
                        <a:pt x="44" y="75"/>
                      </a:lnTo>
                      <a:lnTo>
                        <a:pt x="43" y="76"/>
                      </a:lnTo>
                      <a:lnTo>
                        <a:pt x="43" y="76"/>
                      </a:lnTo>
                      <a:lnTo>
                        <a:pt x="43" y="77"/>
                      </a:lnTo>
                      <a:lnTo>
                        <a:pt x="43" y="77"/>
                      </a:lnTo>
                      <a:lnTo>
                        <a:pt x="43" y="77"/>
                      </a:lnTo>
                      <a:lnTo>
                        <a:pt x="43" y="77"/>
                      </a:lnTo>
                      <a:lnTo>
                        <a:pt x="44" y="77"/>
                      </a:lnTo>
                      <a:lnTo>
                        <a:pt x="44" y="78"/>
                      </a:lnTo>
                      <a:lnTo>
                        <a:pt x="44" y="77"/>
                      </a:lnTo>
                      <a:lnTo>
                        <a:pt x="44" y="78"/>
                      </a:lnTo>
                      <a:lnTo>
                        <a:pt x="44" y="78"/>
                      </a:lnTo>
                      <a:lnTo>
                        <a:pt x="44" y="78"/>
                      </a:lnTo>
                      <a:lnTo>
                        <a:pt x="45" y="78"/>
                      </a:lnTo>
                      <a:lnTo>
                        <a:pt x="45" y="78"/>
                      </a:lnTo>
                      <a:lnTo>
                        <a:pt x="45" y="78"/>
                      </a:lnTo>
                      <a:lnTo>
                        <a:pt x="45" y="78"/>
                      </a:lnTo>
                      <a:lnTo>
                        <a:pt x="45" y="78"/>
                      </a:lnTo>
                      <a:lnTo>
                        <a:pt x="46" y="78"/>
                      </a:lnTo>
                      <a:lnTo>
                        <a:pt x="46" y="78"/>
                      </a:lnTo>
                      <a:lnTo>
                        <a:pt x="46" y="78"/>
                      </a:lnTo>
                      <a:lnTo>
                        <a:pt x="46" y="78"/>
                      </a:lnTo>
                      <a:lnTo>
                        <a:pt x="47" y="79"/>
                      </a:lnTo>
                      <a:lnTo>
                        <a:pt x="47" y="78"/>
                      </a:lnTo>
                      <a:lnTo>
                        <a:pt x="47" y="79"/>
                      </a:lnTo>
                      <a:lnTo>
                        <a:pt x="47" y="80"/>
                      </a:lnTo>
                      <a:lnTo>
                        <a:pt x="47" y="79"/>
                      </a:lnTo>
                      <a:lnTo>
                        <a:pt x="47" y="79"/>
                      </a:lnTo>
                      <a:lnTo>
                        <a:pt x="48" y="79"/>
                      </a:lnTo>
                      <a:lnTo>
                        <a:pt x="48" y="79"/>
                      </a:lnTo>
                      <a:lnTo>
                        <a:pt x="49" y="78"/>
                      </a:lnTo>
                      <a:lnTo>
                        <a:pt x="49" y="79"/>
                      </a:lnTo>
                      <a:lnTo>
                        <a:pt x="49" y="79"/>
                      </a:lnTo>
                      <a:lnTo>
                        <a:pt x="49" y="80"/>
                      </a:lnTo>
                      <a:lnTo>
                        <a:pt x="49" y="80"/>
                      </a:lnTo>
                      <a:lnTo>
                        <a:pt x="49" y="80"/>
                      </a:lnTo>
                      <a:lnTo>
                        <a:pt x="49" y="80"/>
                      </a:lnTo>
                      <a:lnTo>
                        <a:pt x="49" y="80"/>
                      </a:lnTo>
                      <a:lnTo>
                        <a:pt x="49" y="80"/>
                      </a:lnTo>
                      <a:lnTo>
                        <a:pt x="49" y="80"/>
                      </a:lnTo>
                      <a:lnTo>
                        <a:pt x="49" y="81"/>
                      </a:lnTo>
                      <a:lnTo>
                        <a:pt x="48" y="81"/>
                      </a:lnTo>
                      <a:lnTo>
                        <a:pt x="48" y="82"/>
                      </a:lnTo>
                      <a:lnTo>
                        <a:pt x="48" y="82"/>
                      </a:lnTo>
                      <a:lnTo>
                        <a:pt x="48" y="82"/>
                      </a:lnTo>
                      <a:lnTo>
                        <a:pt x="48" y="82"/>
                      </a:lnTo>
                      <a:lnTo>
                        <a:pt x="48" y="82"/>
                      </a:lnTo>
                      <a:lnTo>
                        <a:pt x="48" y="82"/>
                      </a:lnTo>
                      <a:lnTo>
                        <a:pt x="48" y="83"/>
                      </a:lnTo>
                      <a:lnTo>
                        <a:pt x="47" y="83"/>
                      </a:lnTo>
                      <a:lnTo>
                        <a:pt x="47" y="83"/>
                      </a:lnTo>
                      <a:lnTo>
                        <a:pt x="47" y="83"/>
                      </a:lnTo>
                      <a:lnTo>
                        <a:pt x="47" y="84"/>
                      </a:lnTo>
                      <a:lnTo>
                        <a:pt x="47" y="84"/>
                      </a:lnTo>
                      <a:lnTo>
                        <a:pt x="47" y="84"/>
                      </a:lnTo>
                      <a:lnTo>
                        <a:pt x="47" y="85"/>
                      </a:lnTo>
                      <a:lnTo>
                        <a:pt x="47" y="85"/>
                      </a:lnTo>
                      <a:lnTo>
                        <a:pt x="47" y="85"/>
                      </a:lnTo>
                      <a:lnTo>
                        <a:pt x="47" y="86"/>
                      </a:lnTo>
                      <a:lnTo>
                        <a:pt x="46" y="86"/>
                      </a:lnTo>
                      <a:lnTo>
                        <a:pt x="46" y="85"/>
                      </a:lnTo>
                      <a:lnTo>
                        <a:pt x="45" y="86"/>
                      </a:lnTo>
                      <a:lnTo>
                        <a:pt x="46" y="86"/>
                      </a:lnTo>
                      <a:lnTo>
                        <a:pt x="45" y="86"/>
                      </a:lnTo>
                      <a:lnTo>
                        <a:pt x="45" y="86"/>
                      </a:lnTo>
                      <a:lnTo>
                        <a:pt x="44" y="87"/>
                      </a:lnTo>
                      <a:lnTo>
                        <a:pt x="49" y="87"/>
                      </a:lnTo>
                      <a:lnTo>
                        <a:pt x="50" y="86"/>
                      </a:lnTo>
                      <a:lnTo>
                        <a:pt x="54" y="87"/>
                      </a:lnTo>
                      <a:lnTo>
                        <a:pt x="57" y="87"/>
                      </a:lnTo>
                      <a:lnTo>
                        <a:pt x="59" y="87"/>
                      </a:lnTo>
                      <a:lnTo>
                        <a:pt x="59" y="81"/>
                      </a:lnTo>
                      <a:lnTo>
                        <a:pt x="62" y="73"/>
                      </a:lnTo>
                      <a:lnTo>
                        <a:pt x="66" y="70"/>
                      </a:lnTo>
                      <a:lnTo>
                        <a:pt x="62" y="6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5" name="Freeform 1022">
                  <a:extLst>
                    <a:ext uri="{FF2B5EF4-FFF2-40B4-BE49-F238E27FC236}">
                      <a16:creationId xmlns:a16="http://schemas.microsoft.com/office/drawing/2014/main" id="{4A91AF2D-E95B-46BA-9C4C-0420EA714E68}"/>
                    </a:ext>
                  </a:extLst>
                </p:cNvPr>
                <p:cNvSpPr>
                  <a:spLocks/>
                </p:cNvSpPr>
                <p:nvPr/>
              </p:nvSpPr>
              <p:spPr bwMode="gray">
                <a:xfrm>
                  <a:off x="8862648" y="5116228"/>
                  <a:ext cx="90555" cy="80827"/>
                </a:xfrm>
                <a:custGeom>
                  <a:avLst/>
                  <a:gdLst>
                    <a:gd name="T0" fmla="*/ 24 w 28"/>
                    <a:gd name="T1" fmla="*/ 19 h 25"/>
                    <a:gd name="T2" fmla="*/ 26 w 28"/>
                    <a:gd name="T3" fmla="*/ 18 h 25"/>
                    <a:gd name="T4" fmla="*/ 26 w 28"/>
                    <a:gd name="T5" fmla="*/ 17 h 25"/>
                    <a:gd name="T6" fmla="*/ 26 w 28"/>
                    <a:gd name="T7" fmla="*/ 16 h 25"/>
                    <a:gd name="T8" fmla="*/ 27 w 28"/>
                    <a:gd name="T9" fmla="*/ 15 h 25"/>
                    <a:gd name="T10" fmla="*/ 27 w 28"/>
                    <a:gd name="T11" fmla="*/ 14 h 25"/>
                    <a:gd name="T12" fmla="*/ 28 w 28"/>
                    <a:gd name="T13" fmla="*/ 13 h 25"/>
                    <a:gd name="T14" fmla="*/ 28 w 28"/>
                    <a:gd name="T15" fmla="*/ 13 h 25"/>
                    <a:gd name="T16" fmla="*/ 27 w 28"/>
                    <a:gd name="T17" fmla="*/ 12 h 25"/>
                    <a:gd name="T18" fmla="*/ 26 w 28"/>
                    <a:gd name="T19" fmla="*/ 13 h 25"/>
                    <a:gd name="T20" fmla="*/ 25 w 28"/>
                    <a:gd name="T21" fmla="*/ 11 h 25"/>
                    <a:gd name="T22" fmla="*/ 24 w 28"/>
                    <a:gd name="T23" fmla="*/ 11 h 25"/>
                    <a:gd name="T24" fmla="*/ 24 w 28"/>
                    <a:gd name="T25" fmla="*/ 11 h 25"/>
                    <a:gd name="T26" fmla="*/ 23 w 28"/>
                    <a:gd name="T27" fmla="*/ 10 h 25"/>
                    <a:gd name="T28" fmla="*/ 22 w 28"/>
                    <a:gd name="T29" fmla="*/ 10 h 25"/>
                    <a:gd name="T30" fmla="*/ 22 w 28"/>
                    <a:gd name="T31" fmla="*/ 9 h 25"/>
                    <a:gd name="T32" fmla="*/ 22 w 28"/>
                    <a:gd name="T33" fmla="*/ 8 h 25"/>
                    <a:gd name="T34" fmla="*/ 21 w 28"/>
                    <a:gd name="T35" fmla="*/ 7 h 25"/>
                    <a:gd name="T36" fmla="*/ 20 w 28"/>
                    <a:gd name="T37" fmla="*/ 7 h 25"/>
                    <a:gd name="T38" fmla="*/ 19 w 28"/>
                    <a:gd name="T39" fmla="*/ 5 h 25"/>
                    <a:gd name="T40" fmla="*/ 19 w 28"/>
                    <a:gd name="T41" fmla="*/ 5 h 25"/>
                    <a:gd name="T42" fmla="*/ 18 w 28"/>
                    <a:gd name="T43" fmla="*/ 4 h 25"/>
                    <a:gd name="T44" fmla="*/ 17 w 28"/>
                    <a:gd name="T45" fmla="*/ 2 h 25"/>
                    <a:gd name="T46" fmla="*/ 17 w 28"/>
                    <a:gd name="T47" fmla="*/ 2 h 25"/>
                    <a:gd name="T48" fmla="*/ 15 w 28"/>
                    <a:gd name="T49" fmla="*/ 2 h 25"/>
                    <a:gd name="T50" fmla="*/ 15 w 28"/>
                    <a:gd name="T51" fmla="*/ 2 h 25"/>
                    <a:gd name="T52" fmla="*/ 14 w 28"/>
                    <a:gd name="T53" fmla="*/ 2 h 25"/>
                    <a:gd name="T54" fmla="*/ 14 w 28"/>
                    <a:gd name="T55" fmla="*/ 1 h 25"/>
                    <a:gd name="T56" fmla="*/ 14 w 28"/>
                    <a:gd name="T57" fmla="*/ 0 h 25"/>
                    <a:gd name="T58" fmla="*/ 13 w 28"/>
                    <a:gd name="T59" fmla="*/ 0 h 25"/>
                    <a:gd name="T60" fmla="*/ 11 w 28"/>
                    <a:gd name="T61" fmla="*/ 0 h 25"/>
                    <a:gd name="T62" fmla="*/ 10 w 28"/>
                    <a:gd name="T63" fmla="*/ 1 h 25"/>
                    <a:gd name="T64" fmla="*/ 10 w 28"/>
                    <a:gd name="T65" fmla="*/ 1 h 25"/>
                    <a:gd name="T66" fmla="*/ 10 w 28"/>
                    <a:gd name="T67" fmla="*/ 2 h 25"/>
                    <a:gd name="T68" fmla="*/ 11 w 28"/>
                    <a:gd name="T69" fmla="*/ 3 h 25"/>
                    <a:gd name="T70" fmla="*/ 11 w 28"/>
                    <a:gd name="T71" fmla="*/ 4 h 25"/>
                    <a:gd name="T72" fmla="*/ 10 w 28"/>
                    <a:gd name="T73" fmla="*/ 5 h 25"/>
                    <a:gd name="T74" fmla="*/ 10 w 28"/>
                    <a:gd name="T75" fmla="*/ 5 h 25"/>
                    <a:gd name="T76" fmla="*/ 9 w 28"/>
                    <a:gd name="T77" fmla="*/ 6 h 25"/>
                    <a:gd name="T78" fmla="*/ 8 w 28"/>
                    <a:gd name="T79" fmla="*/ 6 h 25"/>
                    <a:gd name="T80" fmla="*/ 8 w 28"/>
                    <a:gd name="T81" fmla="*/ 7 h 25"/>
                    <a:gd name="T82" fmla="*/ 7 w 28"/>
                    <a:gd name="T83" fmla="*/ 8 h 25"/>
                    <a:gd name="T84" fmla="*/ 7 w 28"/>
                    <a:gd name="T85" fmla="*/ 9 h 25"/>
                    <a:gd name="T86" fmla="*/ 5 w 28"/>
                    <a:gd name="T87" fmla="*/ 9 h 25"/>
                    <a:gd name="T88" fmla="*/ 4 w 28"/>
                    <a:gd name="T89" fmla="*/ 10 h 25"/>
                    <a:gd name="T90" fmla="*/ 3 w 28"/>
                    <a:gd name="T91" fmla="*/ 10 h 25"/>
                    <a:gd name="T92" fmla="*/ 0 w 28"/>
                    <a:gd name="T93" fmla="*/ 10 h 25"/>
                    <a:gd name="T94" fmla="*/ 1 w 28"/>
                    <a:gd name="T95" fmla="*/ 12 h 25"/>
                    <a:gd name="T96" fmla="*/ 1 w 28"/>
                    <a:gd name="T97" fmla="*/ 14 h 25"/>
                    <a:gd name="T98" fmla="*/ 1 w 28"/>
                    <a:gd name="T99" fmla="*/ 15 h 25"/>
                    <a:gd name="T100" fmla="*/ 10 w 28"/>
                    <a:gd name="T101" fmla="*/ 24 h 25"/>
                    <a:gd name="T102" fmla="*/ 13 w 28"/>
                    <a:gd name="T103" fmla="*/ 22 h 25"/>
                    <a:gd name="T104" fmla="*/ 21 w 28"/>
                    <a:gd name="T105" fmla="*/ 22 h 25"/>
                    <a:gd name="T106" fmla="*/ 24 w 28"/>
                    <a:gd name="T10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5">
                      <a:moveTo>
                        <a:pt x="24" y="19"/>
                      </a:moveTo>
                      <a:lnTo>
                        <a:pt x="24" y="19"/>
                      </a:lnTo>
                      <a:lnTo>
                        <a:pt x="25" y="19"/>
                      </a:lnTo>
                      <a:lnTo>
                        <a:pt x="24" y="19"/>
                      </a:lnTo>
                      <a:lnTo>
                        <a:pt x="25" y="18"/>
                      </a:lnTo>
                      <a:lnTo>
                        <a:pt x="25" y="19"/>
                      </a:lnTo>
                      <a:lnTo>
                        <a:pt x="26" y="19"/>
                      </a:lnTo>
                      <a:lnTo>
                        <a:pt x="26" y="18"/>
                      </a:lnTo>
                      <a:lnTo>
                        <a:pt x="26" y="18"/>
                      </a:lnTo>
                      <a:lnTo>
                        <a:pt x="26" y="18"/>
                      </a:lnTo>
                      <a:lnTo>
                        <a:pt x="26" y="17"/>
                      </a:lnTo>
                      <a:lnTo>
                        <a:pt x="26" y="17"/>
                      </a:lnTo>
                      <a:lnTo>
                        <a:pt x="26" y="17"/>
                      </a:lnTo>
                      <a:lnTo>
                        <a:pt x="26" y="16"/>
                      </a:lnTo>
                      <a:lnTo>
                        <a:pt x="26" y="16"/>
                      </a:lnTo>
                      <a:lnTo>
                        <a:pt x="26" y="16"/>
                      </a:lnTo>
                      <a:lnTo>
                        <a:pt x="27" y="16"/>
                      </a:lnTo>
                      <a:lnTo>
                        <a:pt x="27" y="15"/>
                      </a:lnTo>
                      <a:lnTo>
                        <a:pt x="27" y="15"/>
                      </a:lnTo>
                      <a:lnTo>
                        <a:pt x="27" y="15"/>
                      </a:lnTo>
                      <a:lnTo>
                        <a:pt x="27" y="15"/>
                      </a:lnTo>
                      <a:lnTo>
                        <a:pt x="27" y="15"/>
                      </a:lnTo>
                      <a:lnTo>
                        <a:pt x="27" y="15"/>
                      </a:lnTo>
                      <a:lnTo>
                        <a:pt x="27" y="14"/>
                      </a:lnTo>
                      <a:lnTo>
                        <a:pt x="28" y="14"/>
                      </a:lnTo>
                      <a:lnTo>
                        <a:pt x="28" y="13"/>
                      </a:lnTo>
                      <a:lnTo>
                        <a:pt x="28" y="13"/>
                      </a:lnTo>
                      <a:lnTo>
                        <a:pt x="28" y="13"/>
                      </a:lnTo>
                      <a:lnTo>
                        <a:pt x="28" y="13"/>
                      </a:lnTo>
                      <a:lnTo>
                        <a:pt x="28" y="13"/>
                      </a:lnTo>
                      <a:lnTo>
                        <a:pt x="28" y="13"/>
                      </a:lnTo>
                      <a:lnTo>
                        <a:pt x="28" y="13"/>
                      </a:lnTo>
                      <a:lnTo>
                        <a:pt x="28" y="12"/>
                      </a:lnTo>
                      <a:lnTo>
                        <a:pt x="28" y="12"/>
                      </a:lnTo>
                      <a:lnTo>
                        <a:pt x="28" y="11"/>
                      </a:lnTo>
                      <a:lnTo>
                        <a:pt x="27" y="12"/>
                      </a:lnTo>
                      <a:lnTo>
                        <a:pt x="27" y="12"/>
                      </a:lnTo>
                      <a:lnTo>
                        <a:pt x="26" y="12"/>
                      </a:lnTo>
                      <a:lnTo>
                        <a:pt x="26" y="12"/>
                      </a:lnTo>
                      <a:lnTo>
                        <a:pt x="26" y="13"/>
                      </a:lnTo>
                      <a:lnTo>
                        <a:pt x="26" y="12"/>
                      </a:lnTo>
                      <a:lnTo>
                        <a:pt x="26" y="11"/>
                      </a:lnTo>
                      <a:lnTo>
                        <a:pt x="26" y="12"/>
                      </a:lnTo>
                      <a:lnTo>
                        <a:pt x="25" y="11"/>
                      </a:lnTo>
                      <a:lnTo>
                        <a:pt x="25" y="11"/>
                      </a:lnTo>
                      <a:lnTo>
                        <a:pt x="25" y="11"/>
                      </a:lnTo>
                      <a:lnTo>
                        <a:pt x="25" y="11"/>
                      </a:lnTo>
                      <a:lnTo>
                        <a:pt x="24" y="11"/>
                      </a:lnTo>
                      <a:lnTo>
                        <a:pt x="24" y="11"/>
                      </a:lnTo>
                      <a:lnTo>
                        <a:pt x="24" y="11"/>
                      </a:lnTo>
                      <a:lnTo>
                        <a:pt x="24" y="11"/>
                      </a:lnTo>
                      <a:lnTo>
                        <a:pt x="24" y="11"/>
                      </a:lnTo>
                      <a:lnTo>
                        <a:pt x="23" y="11"/>
                      </a:lnTo>
                      <a:lnTo>
                        <a:pt x="23" y="11"/>
                      </a:lnTo>
                      <a:lnTo>
                        <a:pt x="23" y="11"/>
                      </a:lnTo>
                      <a:lnTo>
                        <a:pt x="23" y="10"/>
                      </a:lnTo>
                      <a:lnTo>
                        <a:pt x="23" y="11"/>
                      </a:lnTo>
                      <a:lnTo>
                        <a:pt x="23" y="10"/>
                      </a:lnTo>
                      <a:lnTo>
                        <a:pt x="22" y="10"/>
                      </a:lnTo>
                      <a:lnTo>
                        <a:pt x="22" y="10"/>
                      </a:lnTo>
                      <a:lnTo>
                        <a:pt x="22" y="10"/>
                      </a:lnTo>
                      <a:lnTo>
                        <a:pt x="22" y="10"/>
                      </a:lnTo>
                      <a:lnTo>
                        <a:pt x="22" y="9"/>
                      </a:lnTo>
                      <a:lnTo>
                        <a:pt x="22" y="9"/>
                      </a:lnTo>
                      <a:lnTo>
                        <a:pt x="23" y="8"/>
                      </a:lnTo>
                      <a:lnTo>
                        <a:pt x="23" y="8"/>
                      </a:lnTo>
                      <a:lnTo>
                        <a:pt x="23" y="8"/>
                      </a:lnTo>
                      <a:lnTo>
                        <a:pt x="22" y="8"/>
                      </a:lnTo>
                      <a:lnTo>
                        <a:pt x="21" y="7"/>
                      </a:lnTo>
                      <a:lnTo>
                        <a:pt x="21" y="7"/>
                      </a:lnTo>
                      <a:lnTo>
                        <a:pt x="21" y="7"/>
                      </a:lnTo>
                      <a:lnTo>
                        <a:pt x="21" y="7"/>
                      </a:lnTo>
                      <a:lnTo>
                        <a:pt x="20" y="7"/>
                      </a:lnTo>
                      <a:lnTo>
                        <a:pt x="20" y="7"/>
                      </a:lnTo>
                      <a:lnTo>
                        <a:pt x="20" y="7"/>
                      </a:lnTo>
                      <a:lnTo>
                        <a:pt x="20" y="7"/>
                      </a:lnTo>
                      <a:lnTo>
                        <a:pt x="19" y="6"/>
                      </a:lnTo>
                      <a:lnTo>
                        <a:pt x="19" y="6"/>
                      </a:lnTo>
                      <a:lnTo>
                        <a:pt x="20" y="5"/>
                      </a:lnTo>
                      <a:lnTo>
                        <a:pt x="19" y="5"/>
                      </a:lnTo>
                      <a:lnTo>
                        <a:pt x="19" y="5"/>
                      </a:lnTo>
                      <a:lnTo>
                        <a:pt x="19" y="5"/>
                      </a:lnTo>
                      <a:lnTo>
                        <a:pt x="19" y="5"/>
                      </a:lnTo>
                      <a:lnTo>
                        <a:pt x="19" y="5"/>
                      </a:lnTo>
                      <a:lnTo>
                        <a:pt x="18" y="5"/>
                      </a:lnTo>
                      <a:lnTo>
                        <a:pt x="18" y="5"/>
                      </a:lnTo>
                      <a:lnTo>
                        <a:pt x="18" y="5"/>
                      </a:lnTo>
                      <a:lnTo>
                        <a:pt x="18" y="4"/>
                      </a:lnTo>
                      <a:lnTo>
                        <a:pt x="18" y="2"/>
                      </a:lnTo>
                      <a:lnTo>
                        <a:pt x="18" y="2"/>
                      </a:lnTo>
                      <a:lnTo>
                        <a:pt x="18" y="2"/>
                      </a:lnTo>
                      <a:lnTo>
                        <a:pt x="17" y="2"/>
                      </a:lnTo>
                      <a:lnTo>
                        <a:pt x="17" y="2"/>
                      </a:lnTo>
                      <a:lnTo>
                        <a:pt x="17" y="2"/>
                      </a:lnTo>
                      <a:lnTo>
                        <a:pt x="17" y="2"/>
                      </a:lnTo>
                      <a:lnTo>
                        <a:pt x="17" y="2"/>
                      </a:lnTo>
                      <a:lnTo>
                        <a:pt x="16" y="2"/>
                      </a:lnTo>
                      <a:lnTo>
                        <a:pt x="16" y="2"/>
                      </a:lnTo>
                      <a:lnTo>
                        <a:pt x="15" y="2"/>
                      </a:lnTo>
                      <a:lnTo>
                        <a:pt x="15" y="2"/>
                      </a:lnTo>
                      <a:lnTo>
                        <a:pt x="15" y="2"/>
                      </a:lnTo>
                      <a:lnTo>
                        <a:pt x="15" y="2"/>
                      </a:lnTo>
                      <a:lnTo>
                        <a:pt x="15" y="2"/>
                      </a:lnTo>
                      <a:lnTo>
                        <a:pt x="15" y="2"/>
                      </a:lnTo>
                      <a:lnTo>
                        <a:pt x="14" y="2"/>
                      </a:lnTo>
                      <a:lnTo>
                        <a:pt x="14" y="2"/>
                      </a:lnTo>
                      <a:lnTo>
                        <a:pt x="14" y="2"/>
                      </a:lnTo>
                      <a:lnTo>
                        <a:pt x="14" y="2"/>
                      </a:lnTo>
                      <a:lnTo>
                        <a:pt x="13" y="1"/>
                      </a:lnTo>
                      <a:lnTo>
                        <a:pt x="14" y="1"/>
                      </a:lnTo>
                      <a:lnTo>
                        <a:pt x="14" y="1"/>
                      </a:lnTo>
                      <a:lnTo>
                        <a:pt x="14" y="1"/>
                      </a:lnTo>
                      <a:lnTo>
                        <a:pt x="14" y="1"/>
                      </a:lnTo>
                      <a:lnTo>
                        <a:pt x="14" y="1"/>
                      </a:lnTo>
                      <a:lnTo>
                        <a:pt x="14" y="1"/>
                      </a:lnTo>
                      <a:lnTo>
                        <a:pt x="14" y="0"/>
                      </a:lnTo>
                      <a:lnTo>
                        <a:pt x="14" y="0"/>
                      </a:lnTo>
                      <a:lnTo>
                        <a:pt x="13" y="0"/>
                      </a:lnTo>
                      <a:lnTo>
                        <a:pt x="13" y="0"/>
                      </a:lnTo>
                      <a:lnTo>
                        <a:pt x="13" y="0"/>
                      </a:lnTo>
                      <a:lnTo>
                        <a:pt x="13" y="0"/>
                      </a:lnTo>
                      <a:lnTo>
                        <a:pt x="12" y="0"/>
                      </a:lnTo>
                      <a:lnTo>
                        <a:pt x="12" y="0"/>
                      </a:lnTo>
                      <a:lnTo>
                        <a:pt x="11" y="0"/>
                      </a:lnTo>
                      <a:lnTo>
                        <a:pt x="11" y="0"/>
                      </a:lnTo>
                      <a:lnTo>
                        <a:pt x="11" y="1"/>
                      </a:lnTo>
                      <a:lnTo>
                        <a:pt x="11" y="1"/>
                      </a:lnTo>
                      <a:lnTo>
                        <a:pt x="10" y="1"/>
                      </a:lnTo>
                      <a:lnTo>
                        <a:pt x="10" y="1"/>
                      </a:lnTo>
                      <a:lnTo>
                        <a:pt x="10" y="1"/>
                      </a:lnTo>
                      <a:lnTo>
                        <a:pt x="10" y="1"/>
                      </a:lnTo>
                      <a:lnTo>
                        <a:pt x="10" y="1"/>
                      </a:lnTo>
                      <a:lnTo>
                        <a:pt x="10" y="1"/>
                      </a:lnTo>
                      <a:lnTo>
                        <a:pt x="10" y="1"/>
                      </a:lnTo>
                      <a:lnTo>
                        <a:pt x="10" y="2"/>
                      </a:lnTo>
                      <a:lnTo>
                        <a:pt x="10" y="2"/>
                      </a:lnTo>
                      <a:lnTo>
                        <a:pt x="10" y="2"/>
                      </a:lnTo>
                      <a:lnTo>
                        <a:pt x="10" y="2"/>
                      </a:lnTo>
                      <a:lnTo>
                        <a:pt x="11" y="2"/>
                      </a:lnTo>
                      <a:lnTo>
                        <a:pt x="11" y="3"/>
                      </a:lnTo>
                      <a:lnTo>
                        <a:pt x="11" y="3"/>
                      </a:lnTo>
                      <a:lnTo>
                        <a:pt x="11" y="3"/>
                      </a:lnTo>
                      <a:lnTo>
                        <a:pt x="10" y="4"/>
                      </a:lnTo>
                      <a:lnTo>
                        <a:pt x="11" y="4"/>
                      </a:lnTo>
                      <a:lnTo>
                        <a:pt x="11" y="5"/>
                      </a:lnTo>
                      <a:lnTo>
                        <a:pt x="10" y="5"/>
                      </a:lnTo>
                      <a:lnTo>
                        <a:pt x="10" y="5"/>
                      </a:lnTo>
                      <a:lnTo>
                        <a:pt x="10" y="5"/>
                      </a:lnTo>
                      <a:lnTo>
                        <a:pt x="10" y="5"/>
                      </a:lnTo>
                      <a:lnTo>
                        <a:pt x="10" y="5"/>
                      </a:lnTo>
                      <a:lnTo>
                        <a:pt x="10" y="5"/>
                      </a:lnTo>
                      <a:lnTo>
                        <a:pt x="10" y="5"/>
                      </a:lnTo>
                      <a:lnTo>
                        <a:pt x="10" y="5"/>
                      </a:lnTo>
                      <a:lnTo>
                        <a:pt x="9" y="5"/>
                      </a:lnTo>
                      <a:lnTo>
                        <a:pt x="9" y="6"/>
                      </a:lnTo>
                      <a:lnTo>
                        <a:pt x="9" y="6"/>
                      </a:lnTo>
                      <a:lnTo>
                        <a:pt x="9" y="6"/>
                      </a:lnTo>
                      <a:lnTo>
                        <a:pt x="9" y="6"/>
                      </a:lnTo>
                      <a:lnTo>
                        <a:pt x="8" y="6"/>
                      </a:lnTo>
                      <a:lnTo>
                        <a:pt x="8" y="6"/>
                      </a:lnTo>
                      <a:lnTo>
                        <a:pt x="8" y="6"/>
                      </a:lnTo>
                      <a:lnTo>
                        <a:pt x="7" y="7"/>
                      </a:lnTo>
                      <a:lnTo>
                        <a:pt x="8" y="7"/>
                      </a:lnTo>
                      <a:lnTo>
                        <a:pt x="8" y="7"/>
                      </a:lnTo>
                      <a:lnTo>
                        <a:pt x="9" y="7"/>
                      </a:lnTo>
                      <a:lnTo>
                        <a:pt x="9" y="7"/>
                      </a:lnTo>
                      <a:lnTo>
                        <a:pt x="9" y="8"/>
                      </a:lnTo>
                      <a:lnTo>
                        <a:pt x="7" y="8"/>
                      </a:lnTo>
                      <a:lnTo>
                        <a:pt x="7" y="9"/>
                      </a:lnTo>
                      <a:lnTo>
                        <a:pt x="7" y="9"/>
                      </a:lnTo>
                      <a:lnTo>
                        <a:pt x="7" y="9"/>
                      </a:lnTo>
                      <a:lnTo>
                        <a:pt x="7" y="9"/>
                      </a:lnTo>
                      <a:lnTo>
                        <a:pt x="6" y="9"/>
                      </a:lnTo>
                      <a:lnTo>
                        <a:pt x="6" y="9"/>
                      </a:lnTo>
                      <a:lnTo>
                        <a:pt x="6" y="9"/>
                      </a:lnTo>
                      <a:lnTo>
                        <a:pt x="5" y="9"/>
                      </a:lnTo>
                      <a:lnTo>
                        <a:pt x="5" y="9"/>
                      </a:lnTo>
                      <a:lnTo>
                        <a:pt x="5" y="9"/>
                      </a:lnTo>
                      <a:lnTo>
                        <a:pt x="4" y="10"/>
                      </a:lnTo>
                      <a:lnTo>
                        <a:pt x="4" y="10"/>
                      </a:lnTo>
                      <a:lnTo>
                        <a:pt x="4" y="10"/>
                      </a:lnTo>
                      <a:lnTo>
                        <a:pt x="4" y="10"/>
                      </a:lnTo>
                      <a:lnTo>
                        <a:pt x="4" y="11"/>
                      </a:lnTo>
                      <a:lnTo>
                        <a:pt x="3" y="10"/>
                      </a:lnTo>
                      <a:lnTo>
                        <a:pt x="2" y="10"/>
                      </a:lnTo>
                      <a:lnTo>
                        <a:pt x="1" y="10"/>
                      </a:lnTo>
                      <a:lnTo>
                        <a:pt x="1" y="10"/>
                      </a:lnTo>
                      <a:lnTo>
                        <a:pt x="0" y="10"/>
                      </a:lnTo>
                      <a:lnTo>
                        <a:pt x="0" y="11"/>
                      </a:lnTo>
                      <a:lnTo>
                        <a:pt x="1" y="11"/>
                      </a:lnTo>
                      <a:lnTo>
                        <a:pt x="1" y="11"/>
                      </a:lnTo>
                      <a:lnTo>
                        <a:pt x="1" y="12"/>
                      </a:lnTo>
                      <a:lnTo>
                        <a:pt x="2" y="13"/>
                      </a:lnTo>
                      <a:lnTo>
                        <a:pt x="1" y="13"/>
                      </a:lnTo>
                      <a:lnTo>
                        <a:pt x="1" y="13"/>
                      </a:lnTo>
                      <a:lnTo>
                        <a:pt x="1" y="14"/>
                      </a:lnTo>
                      <a:lnTo>
                        <a:pt x="1" y="14"/>
                      </a:lnTo>
                      <a:lnTo>
                        <a:pt x="1" y="14"/>
                      </a:lnTo>
                      <a:lnTo>
                        <a:pt x="1" y="15"/>
                      </a:lnTo>
                      <a:lnTo>
                        <a:pt x="1" y="15"/>
                      </a:lnTo>
                      <a:lnTo>
                        <a:pt x="1" y="15"/>
                      </a:lnTo>
                      <a:lnTo>
                        <a:pt x="4" y="19"/>
                      </a:lnTo>
                      <a:lnTo>
                        <a:pt x="6" y="20"/>
                      </a:lnTo>
                      <a:lnTo>
                        <a:pt x="10" y="24"/>
                      </a:lnTo>
                      <a:lnTo>
                        <a:pt x="10" y="25"/>
                      </a:lnTo>
                      <a:lnTo>
                        <a:pt x="11" y="25"/>
                      </a:lnTo>
                      <a:lnTo>
                        <a:pt x="13" y="24"/>
                      </a:lnTo>
                      <a:lnTo>
                        <a:pt x="13" y="22"/>
                      </a:lnTo>
                      <a:lnTo>
                        <a:pt x="18" y="20"/>
                      </a:lnTo>
                      <a:lnTo>
                        <a:pt x="18" y="20"/>
                      </a:lnTo>
                      <a:lnTo>
                        <a:pt x="20" y="22"/>
                      </a:lnTo>
                      <a:lnTo>
                        <a:pt x="21" y="22"/>
                      </a:lnTo>
                      <a:lnTo>
                        <a:pt x="21" y="21"/>
                      </a:lnTo>
                      <a:lnTo>
                        <a:pt x="23" y="20"/>
                      </a:lnTo>
                      <a:lnTo>
                        <a:pt x="24" y="19"/>
                      </a:lnTo>
                      <a:lnTo>
                        <a:pt x="24" y="19"/>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6" name="Freeform 1024">
                  <a:extLst>
                    <a:ext uri="{FF2B5EF4-FFF2-40B4-BE49-F238E27FC236}">
                      <a16:creationId xmlns:a16="http://schemas.microsoft.com/office/drawing/2014/main" id="{31D8D34D-829D-4248-84A2-B2D9541799F6}"/>
                    </a:ext>
                  </a:extLst>
                </p:cNvPr>
                <p:cNvSpPr>
                  <a:spLocks/>
                </p:cNvSpPr>
                <p:nvPr/>
              </p:nvSpPr>
              <p:spPr bwMode="gray">
                <a:xfrm>
                  <a:off x="9199003" y="4728247"/>
                  <a:ext cx="171415" cy="226321"/>
                </a:xfrm>
                <a:custGeom>
                  <a:avLst/>
                  <a:gdLst>
                    <a:gd name="T0" fmla="*/ 50 w 53"/>
                    <a:gd name="T1" fmla="*/ 45 h 70"/>
                    <a:gd name="T2" fmla="*/ 49 w 53"/>
                    <a:gd name="T3" fmla="*/ 43 h 70"/>
                    <a:gd name="T4" fmla="*/ 48 w 53"/>
                    <a:gd name="T5" fmla="*/ 40 h 70"/>
                    <a:gd name="T6" fmla="*/ 46 w 53"/>
                    <a:gd name="T7" fmla="*/ 38 h 70"/>
                    <a:gd name="T8" fmla="*/ 44 w 53"/>
                    <a:gd name="T9" fmla="*/ 36 h 70"/>
                    <a:gd name="T10" fmla="*/ 43 w 53"/>
                    <a:gd name="T11" fmla="*/ 33 h 70"/>
                    <a:gd name="T12" fmla="*/ 40 w 53"/>
                    <a:gd name="T13" fmla="*/ 34 h 70"/>
                    <a:gd name="T14" fmla="*/ 41 w 53"/>
                    <a:gd name="T15" fmla="*/ 31 h 70"/>
                    <a:gd name="T16" fmla="*/ 41 w 53"/>
                    <a:gd name="T17" fmla="*/ 28 h 70"/>
                    <a:gd name="T18" fmla="*/ 40 w 53"/>
                    <a:gd name="T19" fmla="*/ 25 h 70"/>
                    <a:gd name="T20" fmla="*/ 38 w 53"/>
                    <a:gd name="T21" fmla="*/ 22 h 70"/>
                    <a:gd name="T22" fmla="*/ 39 w 53"/>
                    <a:gd name="T23" fmla="*/ 16 h 70"/>
                    <a:gd name="T24" fmla="*/ 35 w 53"/>
                    <a:gd name="T25" fmla="*/ 13 h 70"/>
                    <a:gd name="T26" fmla="*/ 31 w 53"/>
                    <a:gd name="T27" fmla="*/ 13 h 70"/>
                    <a:gd name="T28" fmla="*/ 28 w 53"/>
                    <a:gd name="T29" fmla="*/ 8 h 70"/>
                    <a:gd name="T30" fmla="*/ 26 w 53"/>
                    <a:gd name="T31" fmla="*/ 8 h 70"/>
                    <a:gd name="T32" fmla="*/ 18 w 53"/>
                    <a:gd name="T33" fmla="*/ 2 h 70"/>
                    <a:gd name="T34" fmla="*/ 9 w 53"/>
                    <a:gd name="T35" fmla="*/ 2 h 70"/>
                    <a:gd name="T36" fmla="*/ 4 w 53"/>
                    <a:gd name="T37" fmla="*/ 2 h 70"/>
                    <a:gd name="T38" fmla="*/ 0 w 53"/>
                    <a:gd name="T39" fmla="*/ 6 h 70"/>
                    <a:gd name="T40" fmla="*/ 6 w 53"/>
                    <a:gd name="T41" fmla="*/ 9 h 70"/>
                    <a:gd name="T42" fmla="*/ 12 w 53"/>
                    <a:gd name="T43" fmla="*/ 17 h 70"/>
                    <a:gd name="T44" fmla="*/ 17 w 53"/>
                    <a:gd name="T45" fmla="*/ 28 h 70"/>
                    <a:gd name="T46" fmla="*/ 24 w 53"/>
                    <a:gd name="T47" fmla="*/ 40 h 70"/>
                    <a:gd name="T48" fmla="*/ 25 w 53"/>
                    <a:gd name="T49" fmla="*/ 53 h 70"/>
                    <a:gd name="T50" fmla="*/ 25 w 53"/>
                    <a:gd name="T51" fmla="*/ 62 h 70"/>
                    <a:gd name="T52" fmla="*/ 26 w 53"/>
                    <a:gd name="T53" fmla="*/ 70 h 70"/>
                    <a:gd name="T54" fmla="*/ 30 w 53"/>
                    <a:gd name="T55" fmla="*/ 68 h 70"/>
                    <a:gd name="T56" fmla="*/ 31 w 53"/>
                    <a:gd name="T57" fmla="*/ 64 h 70"/>
                    <a:gd name="T58" fmla="*/ 34 w 53"/>
                    <a:gd name="T59" fmla="*/ 60 h 70"/>
                    <a:gd name="T60" fmla="*/ 38 w 53"/>
                    <a:gd name="T61" fmla="*/ 57 h 70"/>
                    <a:gd name="T62" fmla="*/ 39 w 53"/>
                    <a:gd name="T63" fmla="*/ 48 h 70"/>
                    <a:gd name="T64" fmla="*/ 43 w 53"/>
                    <a:gd name="T65" fmla="*/ 49 h 70"/>
                    <a:gd name="T66" fmla="*/ 51 w 53"/>
                    <a:gd name="T67" fmla="*/ 49 h 70"/>
                    <a:gd name="T68" fmla="*/ 53 w 53"/>
                    <a:gd name="T69" fmla="*/ 48 h 70"/>
                    <a:gd name="T70" fmla="*/ 52 w 53"/>
                    <a:gd name="T71"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 h="70">
                      <a:moveTo>
                        <a:pt x="52" y="45"/>
                      </a:moveTo>
                      <a:lnTo>
                        <a:pt x="50" y="45"/>
                      </a:lnTo>
                      <a:lnTo>
                        <a:pt x="51" y="45"/>
                      </a:lnTo>
                      <a:lnTo>
                        <a:pt x="49" y="43"/>
                      </a:lnTo>
                      <a:lnTo>
                        <a:pt x="49" y="40"/>
                      </a:lnTo>
                      <a:lnTo>
                        <a:pt x="48" y="40"/>
                      </a:lnTo>
                      <a:lnTo>
                        <a:pt x="47" y="41"/>
                      </a:lnTo>
                      <a:lnTo>
                        <a:pt x="46" y="38"/>
                      </a:lnTo>
                      <a:lnTo>
                        <a:pt x="43" y="37"/>
                      </a:lnTo>
                      <a:lnTo>
                        <a:pt x="44" y="36"/>
                      </a:lnTo>
                      <a:lnTo>
                        <a:pt x="44" y="35"/>
                      </a:lnTo>
                      <a:lnTo>
                        <a:pt x="43" y="33"/>
                      </a:lnTo>
                      <a:lnTo>
                        <a:pt x="41" y="34"/>
                      </a:lnTo>
                      <a:lnTo>
                        <a:pt x="40" y="34"/>
                      </a:lnTo>
                      <a:lnTo>
                        <a:pt x="40" y="34"/>
                      </a:lnTo>
                      <a:lnTo>
                        <a:pt x="41" y="31"/>
                      </a:lnTo>
                      <a:lnTo>
                        <a:pt x="40" y="28"/>
                      </a:lnTo>
                      <a:lnTo>
                        <a:pt x="41" y="28"/>
                      </a:lnTo>
                      <a:lnTo>
                        <a:pt x="40" y="26"/>
                      </a:lnTo>
                      <a:lnTo>
                        <a:pt x="40" y="25"/>
                      </a:lnTo>
                      <a:lnTo>
                        <a:pt x="39" y="24"/>
                      </a:lnTo>
                      <a:lnTo>
                        <a:pt x="38" y="22"/>
                      </a:lnTo>
                      <a:lnTo>
                        <a:pt x="38" y="19"/>
                      </a:lnTo>
                      <a:lnTo>
                        <a:pt x="39" y="16"/>
                      </a:lnTo>
                      <a:lnTo>
                        <a:pt x="36" y="15"/>
                      </a:lnTo>
                      <a:lnTo>
                        <a:pt x="35" y="13"/>
                      </a:lnTo>
                      <a:lnTo>
                        <a:pt x="34" y="12"/>
                      </a:lnTo>
                      <a:lnTo>
                        <a:pt x="31" y="13"/>
                      </a:lnTo>
                      <a:lnTo>
                        <a:pt x="32" y="10"/>
                      </a:lnTo>
                      <a:lnTo>
                        <a:pt x="28" y="8"/>
                      </a:lnTo>
                      <a:lnTo>
                        <a:pt x="28" y="8"/>
                      </a:lnTo>
                      <a:lnTo>
                        <a:pt x="26" y="8"/>
                      </a:lnTo>
                      <a:lnTo>
                        <a:pt x="20" y="3"/>
                      </a:lnTo>
                      <a:lnTo>
                        <a:pt x="18" y="2"/>
                      </a:lnTo>
                      <a:lnTo>
                        <a:pt x="13" y="0"/>
                      </a:lnTo>
                      <a:lnTo>
                        <a:pt x="9" y="2"/>
                      </a:lnTo>
                      <a:lnTo>
                        <a:pt x="6" y="2"/>
                      </a:lnTo>
                      <a:lnTo>
                        <a:pt x="4" y="2"/>
                      </a:lnTo>
                      <a:lnTo>
                        <a:pt x="2" y="3"/>
                      </a:lnTo>
                      <a:lnTo>
                        <a:pt x="0" y="6"/>
                      </a:lnTo>
                      <a:lnTo>
                        <a:pt x="2" y="6"/>
                      </a:lnTo>
                      <a:lnTo>
                        <a:pt x="6" y="9"/>
                      </a:lnTo>
                      <a:lnTo>
                        <a:pt x="10" y="13"/>
                      </a:lnTo>
                      <a:lnTo>
                        <a:pt x="12" y="17"/>
                      </a:lnTo>
                      <a:lnTo>
                        <a:pt x="13" y="22"/>
                      </a:lnTo>
                      <a:lnTo>
                        <a:pt x="17" y="28"/>
                      </a:lnTo>
                      <a:lnTo>
                        <a:pt x="21" y="34"/>
                      </a:lnTo>
                      <a:lnTo>
                        <a:pt x="24" y="40"/>
                      </a:lnTo>
                      <a:lnTo>
                        <a:pt x="25" y="48"/>
                      </a:lnTo>
                      <a:lnTo>
                        <a:pt x="25" y="53"/>
                      </a:lnTo>
                      <a:lnTo>
                        <a:pt x="25" y="58"/>
                      </a:lnTo>
                      <a:lnTo>
                        <a:pt x="25" y="62"/>
                      </a:lnTo>
                      <a:lnTo>
                        <a:pt x="26" y="65"/>
                      </a:lnTo>
                      <a:lnTo>
                        <a:pt x="26" y="70"/>
                      </a:lnTo>
                      <a:lnTo>
                        <a:pt x="28" y="70"/>
                      </a:lnTo>
                      <a:lnTo>
                        <a:pt x="30" y="68"/>
                      </a:lnTo>
                      <a:lnTo>
                        <a:pt x="30" y="66"/>
                      </a:lnTo>
                      <a:lnTo>
                        <a:pt x="31" y="64"/>
                      </a:lnTo>
                      <a:lnTo>
                        <a:pt x="33" y="62"/>
                      </a:lnTo>
                      <a:lnTo>
                        <a:pt x="34" y="60"/>
                      </a:lnTo>
                      <a:lnTo>
                        <a:pt x="35" y="58"/>
                      </a:lnTo>
                      <a:lnTo>
                        <a:pt x="38" y="57"/>
                      </a:lnTo>
                      <a:lnTo>
                        <a:pt x="38" y="50"/>
                      </a:lnTo>
                      <a:lnTo>
                        <a:pt x="39" y="48"/>
                      </a:lnTo>
                      <a:lnTo>
                        <a:pt x="41" y="47"/>
                      </a:lnTo>
                      <a:lnTo>
                        <a:pt x="43" y="49"/>
                      </a:lnTo>
                      <a:lnTo>
                        <a:pt x="44" y="48"/>
                      </a:lnTo>
                      <a:lnTo>
                        <a:pt x="51" y="49"/>
                      </a:lnTo>
                      <a:lnTo>
                        <a:pt x="53" y="48"/>
                      </a:lnTo>
                      <a:lnTo>
                        <a:pt x="53" y="48"/>
                      </a:lnTo>
                      <a:lnTo>
                        <a:pt x="53" y="48"/>
                      </a:lnTo>
                      <a:lnTo>
                        <a:pt x="52" y="45"/>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87" name="Freeform 1030">
                  <a:extLst>
                    <a:ext uri="{FF2B5EF4-FFF2-40B4-BE49-F238E27FC236}">
                      <a16:creationId xmlns:a16="http://schemas.microsoft.com/office/drawing/2014/main" id="{D75A5266-8DF9-424A-B04A-5FD04789D0B6}"/>
                    </a:ext>
                  </a:extLst>
                </p:cNvPr>
                <p:cNvSpPr>
                  <a:spLocks/>
                </p:cNvSpPr>
                <p:nvPr/>
              </p:nvSpPr>
              <p:spPr bwMode="gray">
                <a:xfrm>
                  <a:off x="9289563" y="4754115"/>
                  <a:ext cx="84090" cy="129327"/>
                </a:xfrm>
                <a:custGeom>
                  <a:avLst/>
                  <a:gdLst>
                    <a:gd name="T0" fmla="*/ 25 w 26"/>
                    <a:gd name="T1" fmla="*/ 36 h 40"/>
                    <a:gd name="T2" fmla="*/ 26 w 26"/>
                    <a:gd name="T3" fmla="*/ 33 h 40"/>
                    <a:gd name="T4" fmla="*/ 25 w 26"/>
                    <a:gd name="T5" fmla="*/ 31 h 40"/>
                    <a:gd name="T6" fmla="*/ 24 w 26"/>
                    <a:gd name="T7" fmla="*/ 29 h 40"/>
                    <a:gd name="T8" fmla="*/ 20 w 26"/>
                    <a:gd name="T9" fmla="*/ 27 h 40"/>
                    <a:gd name="T10" fmla="*/ 18 w 26"/>
                    <a:gd name="T11" fmla="*/ 23 h 40"/>
                    <a:gd name="T12" fmla="*/ 19 w 26"/>
                    <a:gd name="T13" fmla="*/ 20 h 40"/>
                    <a:gd name="T14" fmla="*/ 18 w 26"/>
                    <a:gd name="T15" fmla="*/ 18 h 40"/>
                    <a:gd name="T16" fmla="*/ 16 w 26"/>
                    <a:gd name="T17" fmla="*/ 18 h 40"/>
                    <a:gd name="T18" fmla="*/ 15 w 26"/>
                    <a:gd name="T19" fmla="*/ 16 h 40"/>
                    <a:gd name="T20" fmla="*/ 12 w 26"/>
                    <a:gd name="T21" fmla="*/ 14 h 40"/>
                    <a:gd name="T22" fmla="*/ 13 w 26"/>
                    <a:gd name="T23" fmla="*/ 9 h 40"/>
                    <a:gd name="T24" fmla="*/ 13 w 26"/>
                    <a:gd name="T25" fmla="*/ 5 h 40"/>
                    <a:gd name="T26" fmla="*/ 12 w 26"/>
                    <a:gd name="T27" fmla="*/ 3 h 40"/>
                    <a:gd name="T28" fmla="*/ 10 w 26"/>
                    <a:gd name="T29" fmla="*/ 3 h 40"/>
                    <a:gd name="T30" fmla="*/ 7 w 26"/>
                    <a:gd name="T31" fmla="*/ 0 h 40"/>
                    <a:gd name="T32" fmla="*/ 4 w 26"/>
                    <a:gd name="T33" fmla="*/ 0 h 40"/>
                    <a:gd name="T34" fmla="*/ 0 w 26"/>
                    <a:gd name="T35" fmla="*/ 0 h 40"/>
                    <a:gd name="T36" fmla="*/ 0 w 26"/>
                    <a:gd name="T37" fmla="*/ 0 h 40"/>
                    <a:gd name="T38" fmla="*/ 0 w 26"/>
                    <a:gd name="T39" fmla="*/ 0 h 40"/>
                    <a:gd name="T40" fmla="*/ 4 w 26"/>
                    <a:gd name="T41" fmla="*/ 2 h 40"/>
                    <a:gd name="T42" fmla="*/ 3 w 26"/>
                    <a:gd name="T43" fmla="*/ 5 h 40"/>
                    <a:gd name="T44" fmla="*/ 6 w 26"/>
                    <a:gd name="T45" fmla="*/ 4 h 40"/>
                    <a:gd name="T46" fmla="*/ 7 w 26"/>
                    <a:gd name="T47" fmla="*/ 5 h 40"/>
                    <a:gd name="T48" fmla="*/ 8 w 26"/>
                    <a:gd name="T49" fmla="*/ 7 h 40"/>
                    <a:gd name="T50" fmla="*/ 11 w 26"/>
                    <a:gd name="T51" fmla="*/ 8 h 40"/>
                    <a:gd name="T52" fmla="*/ 10 w 26"/>
                    <a:gd name="T53" fmla="*/ 11 h 40"/>
                    <a:gd name="T54" fmla="*/ 10 w 26"/>
                    <a:gd name="T55" fmla="*/ 14 h 40"/>
                    <a:gd name="T56" fmla="*/ 11 w 26"/>
                    <a:gd name="T57" fmla="*/ 16 h 40"/>
                    <a:gd name="T58" fmla="*/ 12 w 26"/>
                    <a:gd name="T59" fmla="*/ 17 h 40"/>
                    <a:gd name="T60" fmla="*/ 12 w 26"/>
                    <a:gd name="T61" fmla="*/ 18 h 40"/>
                    <a:gd name="T62" fmla="*/ 13 w 26"/>
                    <a:gd name="T63" fmla="*/ 20 h 40"/>
                    <a:gd name="T64" fmla="*/ 12 w 26"/>
                    <a:gd name="T65" fmla="*/ 20 h 40"/>
                    <a:gd name="T66" fmla="*/ 13 w 26"/>
                    <a:gd name="T67" fmla="*/ 23 h 40"/>
                    <a:gd name="T68" fmla="*/ 12 w 26"/>
                    <a:gd name="T69" fmla="*/ 26 h 40"/>
                    <a:gd name="T70" fmla="*/ 12 w 26"/>
                    <a:gd name="T71" fmla="*/ 26 h 40"/>
                    <a:gd name="T72" fmla="*/ 13 w 26"/>
                    <a:gd name="T73" fmla="*/ 26 h 40"/>
                    <a:gd name="T74" fmla="*/ 15 w 26"/>
                    <a:gd name="T75" fmla="*/ 25 h 40"/>
                    <a:gd name="T76" fmla="*/ 16 w 26"/>
                    <a:gd name="T77" fmla="*/ 27 h 40"/>
                    <a:gd name="T78" fmla="*/ 16 w 26"/>
                    <a:gd name="T79" fmla="*/ 28 h 40"/>
                    <a:gd name="T80" fmla="*/ 15 w 26"/>
                    <a:gd name="T81" fmla="*/ 29 h 40"/>
                    <a:gd name="T82" fmla="*/ 18 w 26"/>
                    <a:gd name="T83" fmla="*/ 30 h 40"/>
                    <a:gd name="T84" fmla="*/ 19 w 26"/>
                    <a:gd name="T85" fmla="*/ 33 h 40"/>
                    <a:gd name="T86" fmla="*/ 20 w 26"/>
                    <a:gd name="T87" fmla="*/ 32 h 40"/>
                    <a:gd name="T88" fmla="*/ 21 w 26"/>
                    <a:gd name="T89" fmla="*/ 32 h 40"/>
                    <a:gd name="T90" fmla="*/ 21 w 26"/>
                    <a:gd name="T91" fmla="*/ 35 h 40"/>
                    <a:gd name="T92" fmla="*/ 23 w 26"/>
                    <a:gd name="T93" fmla="*/ 37 h 40"/>
                    <a:gd name="T94" fmla="*/ 22 w 26"/>
                    <a:gd name="T95" fmla="*/ 37 h 40"/>
                    <a:gd name="T96" fmla="*/ 24 w 26"/>
                    <a:gd name="T97" fmla="*/ 37 h 40"/>
                    <a:gd name="T98" fmla="*/ 25 w 26"/>
                    <a:gd name="T99" fmla="*/ 40 h 40"/>
                    <a:gd name="T100" fmla="*/ 25 w 26"/>
                    <a:gd name="T101" fmla="*/ 40 h 40"/>
                    <a:gd name="T102" fmla="*/ 26 w 26"/>
                    <a:gd name="T103" fmla="*/ 38 h 40"/>
                    <a:gd name="T104" fmla="*/ 25 w 26"/>
                    <a:gd name="T105"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0">
                      <a:moveTo>
                        <a:pt x="25" y="36"/>
                      </a:moveTo>
                      <a:lnTo>
                        <a:pt x="26" y="33"/>
                      </a:lnTo>
                      <a:lnTo>
                        <a:pt x="25" y="31"/>
                      </a:lnTo>
                      <a:lnTo>
                        <a:pt x="24" y="29"/>
                      </a:lnTo>
                      <a:lnTo>
                        <a:pt x="20" y="27"/>
                      </a:lnTo>
                      <a:lnTo>
                        <a:pt x="18" y="23"/>
                      </a:lnTo>
                      <a:lnTo>
                        <a:pt x="19" y="20"/>
                      </a:lnTo>
                      <a:lnTo>
                        <a:pt x="18" y="18"/>
                      </a:lnTo>
                      <a:lnTo>
                        <a:pt x="16" y="18"/>
                      </a:lnTo>
                      <a:lnTo>
                        <a:pt x="15" y="16"/>
                      </a:lnTo>
                      <a:lnTo>
                        <a:pt x="12" y="14"/>
                      </a:lnTo>
                      <a:lnTo>
                        <a:pt x="13" y="9"/>
                      </a:lnTo>
                      <a:lnTo>
                        <a:pt x="13" y="5"/>
                      </a:lnTo>
                      <a:lnTo>
                        <a:pt x="12" y="3"/>
                      </a:lnTo>
                      <a:lnTo>
                        <a:pt x="10" y="3"/>
                      </a:lnTo>
                      <a:lnTo>
                        <a:pt x="7" y="0"/>
                      </a:lnTo>
                      <a:lnTo>
                        <a:pt x="4" y="0"/>
                      </a:lnTo>
                      <a:lnTo>
                        <a:pt x="0" y="0"/>
                      </a:lnTo>
                      <a:lnTo>
                        <a:pt x="0" y="0"/>
                      </a:lnTo>
                      <a:lnTo>
                        <a:pt x="0" y="0"/>
                      </a:lnTo>
                      <a:lnTo>
                        <a:pt x="4" y="2"/>
                      </a:lnTo>
                      <a:lnTo>
                        <a:pt x="3" y="5"/>
                      </a:lnTo>
                      <a:lnTo>
                        <a:pt x="6" y="4"/>
                      </a:lnTo>
                      <a:lnTo>
                        <a:pt x="7" y="5"/>
                      </a:lnTo>
                      <a:lnTo>
                        <a:pt x="8" y="7"/>
                      </a:lnTo>
                      <a:lnTo>
                        <a:pt x="11" y="8"/>
                      </a:lnTo>
                      <a:lnTo>
                        <a:pt x="10" y="11"/>
                      </a:lnTo>
                      <a:lnTo>
                        <a:pt x="10" y="14"/>
                      </a:lnTo>
                      <a:lnTo>
                        <a:pt x="11" y="16"/>
                      </a:lnTo>
                      <a:lnTo>
                        <a:pt x="12" y="17"/>
                      </a:lnTo>
                      <a:lnTo>
                        <a:pt x="12" y="18"/>
                      </a:lnTo>
                      <a:lnTo>
                        <a:pt x="13" y="20"/>
                      </a:lnTo>
                      <a:lnTo>
                        <a:pt x="12" y="20"/>
                      </a:lnTo>
                      <a:lnTo>
                        <a:pt x="13" y="23"/>
                      </a:lnTo>
                      <a:lnTo>
                        <a:pt x="12" y="26"/>
                      </a:lnTo>
                      <a:lnTo>
                        <a:pt x="12" y="26"/>
                      </a:lnTo>
                      <a:lnTo>
                        <a:pt x="13" y="26"/>
                      </a:lnTo>
                      <a:lnTo>
                        <a:pt x="15" y="25"/>
                      </a:lnTo>
                      <a:lnTo>
                        <a:pt x="16" y="27"/>
                      </a:lnTo>
                      <a:lnTo>
                        <a:pt x="16" y="28"/>
                      </a:lnTo>
                      <a:lnTo>
                        <a:pt x="15" y="29"/>
                      </a:lnTo>
                      <a:lnTo>
                        <a:pt x="18" y="30"/>
                      </a:lnTo>
                      <a:lnTo>
                        <a:pt x="19" y="33"/>
                      </a:lnTo>
                      <a:lnTo>
                        <a:pt x="20" y="32"/>
                      </a:lnTo>
                      <a:lnTo>
                        <a:pt x="21" y="32"/>
                      </a:lnTo>
                      <a:lnTo>
                        <a:pt x="21" y="35"/>
                      </a:lnTo>
                      <a:lnTo>
                        <a:pt x="23" y="37"/>
                      </a:lnTo>
                      <a:lnTo>
                        <a:pt x="22" y="37"/>
                      </a:lnTo>
                      <a:lnTo>
                        <a:pt x="24" y="37"/>
                      </a:lnTo>
                      <a:lnTo>
                        <a:pt x="25" y="40"/>
                      </a:lnTo>
                      <a:lnTo>
                        <a:pt x="25" y="40"/>
                      </a:lnTo>
                      <a:lnTo>
                        <a:pt x="26" y="38"/>
                      </a:lnTo>
                      <a:lnTo>
                        <a:pt x="25" y="36"/>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2" name="Gruppieren 1451">
                  <a:extLst>
                    <a:ext uri="{FF2B5EF4-FFF2-40B4-BE49-F238E27FC236}">
                      <a16:creationId xmlns:a16="http://schemas.microsoft.com/office/drawing/2014/main" id="{D9407BC4-0F06-4D23-9BEF-176FA71D1B8A}"/>
                    </a:ext>
                  </a:extLst>
                </p:cNvPr>
                <p:cNvGrpSpPr/>
                <p:nvPr/>
              </p:nvGrpSpPr>
              <p:grpSpPr>
                <a:xfrm>
                  <a:off x="9043765" y="5607668"/>
                  <a:ext cx="187577" cy="58195"/>
                  <a:chOff x="9043765" y="5607668"/>
                  <a:chExt cx="187577" cy="58195"/>
                </a:xfrm>
                <a:grpFill/>
              </p:grpSpPr>
              <p:sp>
                <p:nvSpPr>
                  <p:cNvPr id="1388" name="Freeform 65">
                    <a:extLst>
                      <a:ext uri="{FF2B5EF4-FFF2-40B4-BE49-F238E27FC236}">
                        <a16:creationId xmlns:a16="http://schemas.microsoft.com/office/drawing/2014/main" id="{89020D9A-65B4-4438-BA97-CA1FF442E3D7}"/>
                      </a:ext>
                    </a:extLst>
                  </p:cNvPr>
                  <p:cNvSpPr>
                    <a:spLocks/>
                  </p:cNvSpPr>
                  <p:nvPr/>
                </p:nvSpPr>
                <p:spPr bwMode="gray">
                  <a:xfrm>
                    <a:off x="9043765" y="5620599"/>
                    <a:ext cx="142303" cy="45264"/>
                  </a:xfrm>
                  <a:custGeom>
                    <a:avLst/>
                    <a:gdLst>
                      <a:gd name="T0" fmla="*/ 43 w 78"/>
                      <a:gd name="T1" fmla="*/ 9 h 25"/>
                      <a:gd name="T2" fmla="*/ 39 w 78"/>
                      <a:gd name="T3" fmla="*/ 7 h 25"/>
                      <a:gd name="T4" fmla="*/ 23 w 78"/>
                      <a:gd name="T5" fmla="*/ 10 h 25"/>
                      <a:gd name="T6" fmla="*/ 20 w 78"/>
                      <a:gd name="T7" fmla="*/ 7 h 25"/>
                      <a:gd name="T8" fmla="*/ 17 w 78"/>
                      <a:gd name="T9" fmla="*/ 6 h 25"/>
                      <a:gd name="T10" fmla="*/ 18 w 78"/>
                      <a:gd name="T11" fmla="*/ 4 h 25"/>
                      <a:gd name="T12" fmla="*/ 16 w 78"/>
                      <a:gd name="T13" fmla="*/ 1 h 25"/>
                      <a:gd name="T14" fmla="*/ 13 w 78"/>
                      <a:gd name="T15" fmla="*/ 4 h 25"/>
                      <a:gd name="T16" fmla="*/ 7 w 78"/>
                      <a:gd name="T17" fmla="*/ 1 h 25"/>
                      <a:gd name="T18" fmla="*/ 6 w 78"/>
                      <a:gd name="T19" fmla="*/ 0 h 25"/>
                      <a:gd name="T20" fmla="*/ 4 w 78"/>
                      <a:gd name="T21" fmla="*/ 4 h 25"/>
                      <a:gd name="T22" fmla="*/ 2 w 78"/>
                      <a:gd name="T23" fmla="*/ 4 h 25"/>
                      <a:gd name="T24" fmla="*/ 0 w 78"/>
                      <a:gd name="T25" fmla="*/ 15 h 25"/>
                      <a:gd name="T26" fmla="*/ 3 w 78"/>
                      <a:gd name="T27" fmla="*/ 14 h 25"/>
                      <a:gd name="T28" fmla="*/ 29 w 78"/>
                      <a:gd name="T29" fmla="*/ 18 h 25"/>
                      <a:gd name="T30" fmla="*/ 33 w 78"/>
                      <a:gd name="T31" fmla="*/ 20 h 25"/>
                      <a:gd name="T32" fmla="*/ 35 w 78"/>
                      <a:gd name="T33" fmla="*/ 25 h 25"/>
                      <a:gd name="T34" fmla="*/ 44 w 78"/>
                      <a:gd name="T35" fmla="*/ 24 h 25"/>
                      <a:gd name="T36" fmla="*/ 49 w 78"/>
                      <a:gd name="T37" fmla="*/ 22 h 25"/>
                      <a:gd name="T38" fmla="*/ 54 w 78"/>
                      <a:gd name="T39" fmla="*/ 23 h 25"/>
                      <a:gd name="T40" fmla="*/ 58 w 78"/>
                      <a:gd name="T41" fmla="*/ 22 h 25"/>
                      <a:gd name="T42" fmla="*/ 63 w 78"/>
                      <a:gd name="T43" fmla="*/ 22 h 25"/>
                      <a:gd name="T44" fmla="*/ 68 w 78"/>
                      <a:gd name="T45" fmla="*/ 20 h 25"/>
                      <a:gd name="T46" fmla="*/ 73 w 78"/>
                      <a:gd name="T47" fmla="*/ 23 h 25"/>
                      <a:gd name="T48" fmla="*/ 78 w 78"/>
                      <a:gd name="T49" fmla="*/ 15 h 25"/>
                      <a:gd name="T50" fmla="*/ 77 w 78"/>
                      <a:gd name="T51" fmla="*/ 13 h 25"/>
                      <a:gd name="T52" fmla="*/ 74 w 78"/>
                      <a:gd name="T53" fmla="*/ 14 h 25"/>
                      <a:gd name="T54" fmla="*/ 71 w 78"/>
                      <a:gd name="T55" fmla="*/ 15 h 25"/>
                      <a:gd name="T56" fmla="*/ 67 w 78"/>
                      <a:gd name="T57" fmla="*/ 16 h 25"/>
                      <a:gd name="T58" fmla="*/ 63 w 78"/>
                      <a:gd name="T59" fmla="*/ 15 h 25"/>
                      <a:gd name="T60" fmla="*/ 60 w 78"/>
                      <a:gd name="T61" fmla="*/ 11 h 25"/>
                      <a:gd name="T62" fmla="*/ 55 w 78"/>
                      <a:gd name="T63" fmla="*/ 11 h 25"/>
                      <a:gd name="T64" fmla="*/ 46 w 78"/>
                      <a:gd name="T65" fmla="*/ 11 h 25"/>
                      <a:gd name="T66" fmla="*/ 43 w 78"/>
                      <a:gd name="T67" fmla="*/ 10 h 25"/>
                      <a:gd name="T68" fmla="*/ 43 w 78"/>
                      <a:gd name="T6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25">
                        <a:moveTo>
                          <a:pt x="43" y="9"/>
                        </a:moveTo>
                        <a:cubicBezTo>
                          <a:pt x="39" y="7"/>
                          <a:pt x="39" y="7"/>
                          <a:pt x="39" y="7"/>
                        </a:cubicBezTo>
                        <a:cubicBezTo>
                          <a:pt x="23" y="10"/>
                          <a:pt x="23" y="10"/>
                          <a:pt x="23" y="10"/>
                        </a:cubicBezTo>
                        <a:cubicBezTo>
                          <a:pt x="20" y="7"/>
                          <a:pt x="20" y="7"/>
                          <a:pt x="20" y="7"/>
                        </a:cubicBezTo>
                        <a:cubicBezTo>
                          <a:pt x="17" y="6"/>
                          <a:pt x="17" y="6"/>
                          <a:pt x="17" y="6"/>
                        </a:cubicBezTo>
                        <a:cubicBezTo>
                          <a:pt x="18" y="4"/>
                          <a:pt x="18" y="4"/>
                          <a:pt x="18" y="4"/>
                        </a:cubicBezTo>
                        <a:cubicBezTo>
                          <a:pt x="16" y="1"/>
                          <a:pt x="16" y="1"/>
                          <a:pt x="16" y="1"/>
                        </a:cubicBezTo>
                        <a:cubicBezTo>
                          <a:pt x="13" y="4"/>
                          <a:pt x="13" y="4"/>
                          <a:pt x="13" y="4"/>
                        </a:cubicBezTo>
                        <a:cubicBezTo>
                          <a:pt x="7" y="1"/>
                          <a:pt x="7" y="1"/>
                          <a:pt x="7" y="1"/>
                        </a:cubicBezTo>
                        <a:cubicBezTo>
                          <a:pt x="6" y="0"/>
                          <a:pt x="6" y="0"/>
                          <a:pt x="6" y="0"/>
                        </a:cubicBezTo>
                        <a:cubicBezTo>
                          <a:pt x="4" y="4"/>
                          <a:pt x="4" y="4"/>
                          <a:pt x="4" y="4"/>
                        </a:cubicBezTo>
                        <a:cubicBezTo>
                          <a:pt x="2" y="4"/>
                          <a:pt x="2" y="4"/>
                          <a:pt x="2" y="4"/>
                        </a:cubicBezTo>
                        <a:cubicBezTo>
                          <a:pt x="0" y="15"/>
                          <a:pt x="0" y="15"/>
                          <a:pt x="0" y="15"/>
                        </a:cubicBezTo>
                        <a:cubicBezTo>
                          <a:pt x="3" y="14"/>
                          <a:pt x="3" y="14"/>
                          <a:pt x="3" y="14"/>
                        </a:cubicBezTo>
                        <a:cubicBezTo>
                          <a:pt x="11" y="15"/>
                          <a:pt x="22" y="12"/>
                          <a:pt x="29" y="18"/>
                        </a:cubicBezTo>
                        <a:cubicBezTo>
                          <a:pt x="33" y="20"/>
                          <a:pt x="33" y="20"/>
                          <a:pt x="33" y="20"/>
                        </a:cubicBezTo>
                        <a:cubicBezTo>
                          <a:pt x="35" y="25"/>
                          <a:pt x="35" y="25"/>
                          <a:pt x="35" y="25"/>
                        </a:cubicBezTo>
                        <a:cubicBezTo>
                          <a:pt x="44" y="24"/>
                          <a:pt x="44" y="24"/>
                          <a:pt x="44" y="24"/>
                        </a:cubicBezTo>
                        <a:cubicBezTo>
                          <a:pt x="49" y="22"/>
                          <a:pt x="49" y="22"/>
                          <a:pt x="49" y="22"/>
                        </a:cubicBezTo>
                        <a:cubicBezTo>
                          <a:pt x="54" y="23"/>
                          <a:pt x="54" y="23"/>
                          <a:pt x="54" y="23"/>
                        </a:cubicBezTo>
                        <a:cubicBezTo>
                          <a:pt x="58" y="22"/>
                          <a:pt x="58" y="22"/>
                          <a:pt x="58" y="22"/>
                        </a:cubicBezTo>
                        <a:cubicBezTo>
                          <a:pt x="63" y="22"/>
                          <a:pt x="63" y="22"/>
                          <a:pt x="63" y="22"/>
                        </a:cubicBezTo>
                        <a:cubicBezTo>
                          <a:pt x="68" y="20"/>
                          <a:pt x="68" y="20"/>
                          <a:pt x="68" y="20"/>
                        </a:cubicBezTo>
                        <a:cubicBezTo>
                          <a:pt x="73" y="23"/>
                          <a:pt x="73" y="23"/>
                          <a:pt x="73" y="23"/>
                        </a:cubicBezTo>
                        <a:cubicBezTo>
                          <a:pt x="78" y="15"/>
                          <a:pt x="78" y="15"/>
                          <a:pt x="78" y="15"/>
                        </a:cubicBezTo>
                        <a:cubicBezTo>
                          <a:pt x="77" y="13"/>
                          <a:pt x="77" y="13"/>
                          <a:pt x="77" y="13"/>
                        </a:cubicBezTo>
                        <a:cubicBezTo>
                          <a:pt x="74" y="14"/>
                          <a:pt x="74" y="14"/>
                          <a:pt x="74" y="14"/>
                        </a:cubicBezTo>
                        <a:cubicBezTo>
                          <a:pt x="71" y="15"/>
                          <a:pt x="71" y="15"/>
                          <a:pt x="71" y="15"/>
                        </a:cubicBezTo>
                        <a:cubicBezTo>
                          <a:pt x="67" y="16"/>
                          <a:pt x="67" y="16"/>
                          <a:pt x="67" y="16"/>
                        </a:cubicBezTo>
                        <a:cubicBezTo>
                          <a:pt x="63" y="15"/>
                          <a:pt x="63" y="15"/>
                          <a:pt x="63" y="15"/>
                        </a:cubicBezTo>
                        <a:cubicBezTo>
                          <a:pt x="60" y="11"/>
                          <a:pt x="60" y="11"/>
                          <a:pt x="60" y="11"/>
                        </a:cubicBezTo>
                        <a:cubicBezTo>
                          <a:pt x="55" y="11"/>
                          <a:pt x="55" y="11"/>
                          <a:pt x="55" y="11"/>
                        </a:cubicBezTo>
                        <a:cubicBezTo>
                          <a:pt x="46" y="11"/>
                          <a:pt x="46" y="11"/>
                          <a:pt x="46" y="11"/>
                        </a:cubicBezTo>
                        <a:cubicBezTo>
                          <a:pt x="43" y="10"/>
                          <a:pt x="43" y="10"/>
                          <a:pt x="43" y="10"/>
                        </a:cubicBezTo>
                        <a:cubicBezTo>
                          <a:pt x="43" y="9"/>
                          <a:pt x="43" y="9"/>
                          <a:pt x="43" y="9"/>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9" name="Freeform 1382">
                    <a:extLst>
                      <a:ext uri="{FF2B5EF4-FFF2-40B4-BE49-F238E27FC236}">
                        <a16:creationId xmlns:a16="http://schemas.microsoft.com/office/drawing/2014/main" id="{16C7C9F8-C011-4C60-AB85-0AB23AD8C3E8}"/>
                      </a:ext>
                    </a:extLst>
                  </p:cNvPr>
                  <p:cNvSpPr>
                    <a:spLocks/>
                  </p:cNvSpPr>
                  <p:nvPr/>
                </p:nvSpPr>
                <p:spPr bwMode="gray">
                  <a:xfrm>
                    <a:off x="9211938" y="5633533"/>
                    <a:ext cx="9702" cy="3232"/>
                  </a:xfrm>
                  <a:custGeom>
                    <a:avLst/>
                    <a:gdLst>
                      <a:gd name="T0" fmla="*/ 3 w 3"/>
                      <a:gd name="T1" fmla="*/ 0 h 1"/>
                      <a:gd name="T2" fmla="*/ 2 w 3"/>
                      <a:gd name="T3" fmla="*/ 0 h 1"/>
                      <a:gd name="T4" fmla="*/ 1 w 3"/>
                      <a:gd name="T5" fmla="*/ 0 h 1"/>
                      <a:gd name="T6" fmla="*/ 0 w 3"/>
                      <a:gd name="T7" fmla="*/ 1 h 1"/>
                      <a:gd name="T8" fmla="*/ 0 w 3"/>
                      <a:gd name="T9" fmla="*/ 1 h 1"/>
                      <a:gd name="T10" fmla="*/ 1 w 3"/>
                      <a:gd name="T11" fmla="*/ 1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lnTo>
                          <a:pt x="2" y="0"/>
                        </a:lnTo>
                        <a:lnTo>
                          <a:pt x="1" y="0"/>
                        </a:lnTo>
                        <a:lnTo>
                          <a:pt x="0" y="1"/>
                        </a:lnTo>
                        <a:lnTo>
                          <a:pt x="0" y="1"/>
                        </a:lnTo>
                        <a:lnTo>
                          <a:pt x="1" y="1"/>
                        </a:lnTo>
                        <a:lnTo>
                          <a:pt x="3" y="0"/>
                        </a:lnTo>
                        <a:lnTo>
                          <a:pt x="3" y="0"/>
                        </a:lnTo>
                        <a:lnTo>
                          <a:pt x="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90" name="Freeform 1383">
                    <a:extLst>
                      <a:ext uri="{FF2B5EF4-FFF2-40B4-BE49-F238E27FC236}">
                        <a16:creationId xmlns:a16="http://schemas.microsoft.com/office/drawing/2014/main" id="{269BF580-08D0-46DC-A08A-386F0E2F1C59}"/>
                      </a:ext>
                    </a:extLst>
                  </p:cNvPr>
                  <p:cNvSpPr>
                    <a:spLocks/>
                  </p:cNvSpPr>
                  <p:nvPr/>
                </p:nvSpPr>
                <p:spPr bwMode="gray">
                  <a:xfrm>
                    <a:off x="9224873" y="5607668"/>
                    <a:ext cx="6469" cy="25865"/>
                  </a:xfrm>
                  <a:custGeom>
                    <a:avLst/>
                    <a:gdLst>
                      <a:gd name="T0" fmla="*/ 2 w 2"/>
                      <a:gd name="T1" fmla="*/ 0 h 8"/>
                      <a:gd name="T2" fmla="*/ 2 w 2"/>
                      <a:gd name="T3" fmla="*/ 0 h 8"/>
                      <a:gd name="T4" fmla="*/ 2 w 2"/>
                      <a:gd name="T5" fmla="*/ 0 h 8"/>
                      <a:gd name="T6" fmla="*/ 1 w 2"/>
                      <a:gd name="T7" fmla="*/ 1 h 8"/>
                      <a:gd name="T8" fmla="*/ 1 w 2"/>
                      <a:gd name="T9" fmla="*/ 4 h 8"/>
                      <a:gd name="T10" fmla="*/ 1 w 2"/>
                      <a:gd name="T11" fmla="*/ 6 h 8"/>
                      <a:gd name="T12" fmla="*/ 0 w 2"/>
                      <a:gd name="T13" fmla="*/ 7 h 8"/>
                      <a:gd name="T14" fmla="*/ 0 w 2"/>
                      <a:gd name="T15" fmla="*/ 8 h 8"/>
                      <a:gd name="T16" fmla="*/ 0 w 2"/>
                      <a:gd name="T17" fmla="*/ 8 h 8"/>
                      <a:gd name="T18" fmla="*/ 1 w 2"/>
                      <a:gd name="T19" fmla="*/ 8 h 8"/>
                      <a:gd name="T20" fmla="*/ 1 w 2"/>
                      <a:gd name="T21" fmla="*/ 8 h 8"/>
                      <a:gd name="T22" fmla="*/ 2 w 2"/>
                      <a:gd name="T23" fmla="*/ 7 h 8"/>
                      <a:gd name="T24" fmla="*/ 2 w 2"/>
                      <a:gd name="T25" fmla="*/ 6 h 8"/>
                      <a:gd name="T26" fmla="*/ 2 w 2"/>
                      <a:gd name="T27" fmla="*/ 6 h 8"/>
                      <a:gd name="T28" fmla="*/ 2 w 2"/>
                      <a:gd name="T29" fmla="*/ 5 h 8"/>
                      <a:gd name="T30" fmla="*/ 2 w 2"/>
                      <a:gd name="T31" fmla="*/ 5 h 8"/>
                      <a:gd name="T32" fmla="*/ 2 w 2"/>
                      <a:gd name="T33" fmla="*/ 5 h 8"/>
                      <a:gd name="T34" fmla="*/ 1 w 2"/>
                      <a:gd name="T35" fmla="*/ 5 h 8"/>
                      <a:gd name="T36" fmla="*/ 1 w 2"/>
                      <a:gd name="T37" fmla="*/ 4 h 8"/>
                      <a:gd name="T38" fmla="*/ 1 w 2"/>
                      <a:gd name="T39" fmla="*/ 4 h 8"/>
                      <a:gd name="T40" fmla="*/ 1 w 2"/>
                      <a:gd name="T41" fmla="*/ 4 h 8"/>
                      <a:gd name="T42" fmla="*/ 2 w 2"/>
                      <a:gd name="T43" fmla="*/ 1 h 8"/>
                      <a:gd name="T44" fmla="*/ 2 w 2"/>
                      <a:gd name="T45" fmla="*/ 1 h 8"/>
                      <a:gd name="T46" fmla="*/ 2 w 2"/>
                      <a:gd name="T4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8">
                        <a:moveTo>
                          <a:pt x="2" y="0"/>
                        </a:moveTo>
                        <a:lnTo>
                          <a:pt x="2" y="0"/>
                        </a:lnTo>
                        <a:lnTo>
                          <a:pt x="2" y="0"/>
                        </a:lnTo>
                        <a:lnTo>
                          <a:pt x="1" y="1"/>
                        </a:lnTo>
                        <a:lnTo>
                          <a:pt x="1" y="4"/>
                        </a:lnTo>
                        <a:lnTo>
                          <a:pt x="1" y="6"/>
                        </a:lnTo>
                        <a:lnTo>
                          <a:pt x="0" y="7"/>
                        </a:lnTo>
                        <a:lnTo>
                          <a:pt x="0" y="8"/>
                        </a:lnTo>
                        <a:lnTo>
                          <a:pt x="0" y="8"/>
                        </a:lnTo>
                        <a:lnTo>
                          <a:pt x="1" y="8"/>
                        </a:lnTo>
                        <a:lnTo>
                          <a:pt x="1" y="8"/>
                        </a:lnTo>
                        <a:lnTo>
                          <a:pt x="2" y="7"/>
                        </a:lnTo>
                        <a:lnTo>
                          <a:pt x="2" y="6"/>
                        </a:lnTo>
                        <a:lnTo>
                          <a:pt x="2" y="6"/>
                        </a:lnTo>
                        <a:lnTo>
                          <a:pt x="2" y="5"/>
                        </a:lnTo>
                        <a:lnTo>
                          <a:pt x="2" y="5"/>
                        </a:lnTo>
                        <a:lnTo>
                          <a:pt x="2" y="5"/>
                        </a:lnTo>
                        <a:lnTo>
                          <a:pt x="1" y="5"/>
                        </a:lnTo>
                        <a:lnTo>
                          <a:pt x="1" y="4"/>
                        </a:lnTo>
                        <a:lnTo>
                          <a:pt x="1" y="4"/>
                        </a:lnTo>
                        <a:lnTo>
                          <a:pt x="1" y="4"/>
                        </a:lnTo>
                        <a:lnTo>
                          <a:pt x="2" y="1"/>
                        </a:lnTo>
                        <a:lnTo>
                          <a:pt x="2" y="1"/>
                        </a:lnTo>
                        <a:lnTo>
                          <a:pt x="2"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89" name="Freeform 1384">
                  <a:extLst>
                    <a:ext uri="{FF2B5EF4-FFF2-40B4-BE49-F238E27FC236}">
                      <a16:creationId xmlns:a16="http://schemas.microsoft.com/office/drawing/2014/main" id="{B2356003-D8FB-46E4-B851-DD1EE9389073}"/>
                    </a:ext>
                  </a:extLst>
                </p:cNvPr>
                <p:cNvSpPr>
                  <a:spLocks/>
                </p:cNvSpPr>
                <p:nvPr/>
              </p:nvSpPr>
              <p:spPr bwMode="gray">
                <a:xfrm>
                  <a:off x="9008186" y="5572108"/>
                  <a:ext cx="12935" cy="16164"/>
                </a:xfrm>
                <a:custGeom>
                  <a:avLst/>
                  <a:gdLst>
                    <a:gd name="T0" fmla="*/ 1 w 4"/>
                    <a:gd name="T1" fmla="*/ 0 h 5"/>
                    <a:gd name="T2" fmla="*/ 1 w 4"/>
                    <a:gd name="T3" fmla="*/ 0 h 5"/>
                    <a:gd name="T4" fmla="*/ 0 w 4"/>
                    <a:gd name="T5" fmla="*/ 1 h 5"/>
                    <a:gd name="T6" fmla="*/ 1 w 4"/>
                    <a:gd name="T7" fmla="*/ 3 h 5"/>
                    <a:gd name="T8" fmla="*/ 1 w 4"/>
                    <a:gd name="T9" fmla="*/ 4 h 5"/>
                    <a:gd name="T10" fmla="*/ 1 w 4"/>
                    <a:gd name="T11" fmla="*/ 4 h 5"/>
                    <a:gd name="T12" fmla="*/ 1 w 4"/>
                    <a:gd name="T13" fmla="*/ 4 h 5"/>
                    <a:gd name="T14" fmla="*/ 1 w 4"/>
                    <a:gd name="T15" fmla="*/ 4 h 5"/>
                    <a:gd name="T16" fmla="*/ 2 w 4"/>
                    <a:gd name="T17" fmla="*/ 5 h 5"/>
                    <a:gd name="T18" fmla="*/ 3 w 4"/>
                    <a:gd name="T19" fmla="*/ 5 h 5"/>
                    <a:gd name="T20" fmla="*/ 3 w 4"/>
                    <a:gd name="T21" fmla="*/ 5 h 5"/>
                    <a:gd name="T22" fmla="*/ 3 w 4"/>
                    <a:gd name="T23" fmla="*/ 5 h 5"/>
                    <a:gd name="T24" fmla="*/ 4 w 4"/>
                    <a:gd name="T25" fmla="*/ 3 h 5"/>
                    <a:gd name="T26" fmla="*/ 4 w 4"/>
                    <a:gd name="T27" fmla="*/ 3 h 5"/>
                    <a:gd name="T28" fmla="*/ 4 w 4"/>
                    <a:gd name="T29" fmla="*/ 3 h 5"/>
                    <a:gd name="T30" fmla="*/ 3 w 4"/>
                    <a:gd name="T31" fmla="*/ 2 h 5"/>
                    <a:gd name="T32" fmla="*/ 2 w 4"/>
                    <a:gd name="T33" fmla="*/ 2 h 5"/>
                    <a:gd name="T34" fmla="*/ 1 w 4"/>
                    <a:gd name="T35" fmla="*/ 0 h 5"/>
                    <a:gd name="T36" fmla="*/ 1 w 4"/>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5">
                      <a:moveTo>
                        <a:pt x="1" y="0"/>
                      </a:moveTo>
                      <a:lnTo>
                        <a:pt x="1" y="0"/>
                      </a:lnTo>
                      <a:lnTo>
                        <a:pt x="0" y="1"/>
                      </a:lnTo>
                      <a:lnTo>
                        <a:pt x="1" y="3"/>
                      </a:lnTo>
                      <a:lnTo>
                        <a:pt x="1" y="4"/>
                      </a:lnTo>
                      <a:lnTo>
                        <a:pt x="1" y="4"/>
                      </a:lnTo>
                      <a:lnTo>
                        <a:pt x="1" y="4"/>
                      </a:lnTo>
                      <a:lnTo>
                        <a:pt x="1" y="4"/>
                      </a:lnTo>
                      <a:lnTo>
                        <a:pt x="2" y="5"/>
                      </a:lnTo>
                      <a:lnTo>
                        <a:pt x="3" y="5"/>
                      </a:lnTo>
                      <a:lnTo>
                        <a:pt x="3" y="5"/>
                      </a:lnTo>
                      <a:lnTo>
                        <a:pt x="3" y="5"/>
                      </a:lnTo>
                      <a:lnTo>
                        <a:pt x="4" y="3"/>
                      </a:lnTo>
                      <a:lnTo>
                        <a:pt x="4" y="3"/>
                      </a:lnTo>
                      <a:lnTo>
                        <a:pt x="4" y="3"/>
                      </a:lnTo>
                      <a:lnTo>
                        <a:pt x="3" y="2"/>
                      </a:lnTo>
                      <a:lnTo>
                        <a:pt x="2" y="2"/>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453" name="Gruppieren 1452">
                  <a:extLst>
                    <a:ext uri="{FF2B5EF4-FFF2-40B4-BE49-F238E27FC236}">
                      <a16:creationId xmlns:a16="http://schemas.microsoft.com/office/drawing/2014/main" id="{7D401C45-D84C-4160-ACAE-E5B0C0B9BA41}"/>
                    </a:ext>
                  </a:extLst>
                </p:cNvPr>
                <p:cNvGrpSpPr/>
                <p:nvPr/>
              </p:nvGrpSpPr>
              <p:grpSpPr>
                <a:xfrm>
                  <a:off x="8872350" y="5216455"/>
                  <a:ext cx="326655" cy="355650"/>
                  <a:chOff x="8872350" y="5216455"/>
                  <a:chExt cx="326655" cy="355650"/>
                </a:xfrm>
                <a:grpFill/>
              </p:grpSpPr>
              <p:sp>
                <p:nvSpPr>
                  <p:cNvPr id="1367" name="Freeform 60">
                    <a:extLst>
                      <a:ext uri="{FF2B5EF4-FFF2-40B4-BE49-F238E27FC236}">
                        <a16:creationId xmlns:a16="http://schemas.microsoft.com/office/drawing/2014/main" id="{86394C19-A2D3-4E99-8125-22B748C73E9C}"/>
                      </a:ext>
                    </a:extLst>
                  </p:cNvPr>
                  <p:cNvSpPr>
                    <a:spLocks/>
                  </p:cNvSpPr>
                  <p:nvPr/>
                </p:nvSpPr>
                <p:spPr bwMode="gray">
                  <a:xfrm>
                    <a:off x="9092275" y="5284351"/>
                    <a:ext cx="16169" cy="16163"/>
                  </a:xfrm>
                  <a:custGeom>
                    <a:avLst/>
                    <a:gdLst>
                      <a:gd name="T0" fmla="*/ 4 w 5"/>
                      <a:gd name="T1" fmla="*/ 4 h 5"/>
                      <a:gd name="T2" fmla="*/ 5 w 5"/>
                      <a:gd name="T3" fmla="*/ 4 h 5"/>
                      <a:gd name="T4" fmla="*/ 4 w 5"/>
                      <a:gd name="T5" fmla="*/ 3 h 5"/>
                      <a:gd name="T6" fmla="*/ 4 w 5"/>
                      <a:gd name="T7" fmla="*/ 1 h 5"/>
                      <a:gd name="T8" fmla="*/ 3 w 5"/>
                      <a:gd name="T9" fmla="*/ 0 h 5"/>
                      <a:gd name="T10" fmla="*/ 0 w 5"/>
                      <a:gd name="T11" fmla="*/ 2 h 5"/>
                      <a:gd name="T12" fmla="*/ 1 w 5"/>
                      <a:gd name="T13" fmla="*/ 4 h 5"/>
                      <a:gd name="T14" fmla="*/ 3 w 5"/>
                      <a:gd name="T15" fmla="*/ 5 h 5"/>
                      <a:gd name="T16" fmla="*/ 4 w 5"/>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4"/>
                        </a:moveTo>
                        <a:lnTo>
                          <a:pt x="5" y="4"/>
                        </a:lnTo>
                        <a:lnTo>
                          <a:pt x="4" y="3"/>
                        </a:lnTo>
                        <a:lnTo>
                          <a:pt x="4" y="1"/>
                        </a:lnTo>
                        <a:lnTo>
                          <a:pt x="3" y="0"/>
                        </a:lnTo>
                        <a:lnTo>
                          <a:pt x="0" y="2"/>
                        </a:lnTo>
                        <a:lnTo>
                          <a:pt x="1" y="4"/>
                        </a:lnTo>
                        <a:lnTo>
                          <a:pt x="3" y="5"/>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8" name="Freeform 61">
                    <a:extLst>
                      <a:ext uri="{FF2B5EF4-FFF2-40B4-BE49-F238E27FC236}">
                        <a16:creationId xmlns:a16="http://schemas.microsoft.com/office/drawing/2014/main" id="{718DE37C-F709-4736-BDE8-77708BE1ECA3}"/>
                      </a:ext>
                    </a:extLst>
                  </p:cNvPr>
                  <p:cNvSpPr>
                    <a:spLocks/>
                  </p:cNvSpPr>
                  <p:nvPr/>
                </p:nvSpPr>
                <p:spPr bwMode="gray">
                  <a:xfrm>
                    <a:off x="9118149" y="5339316"/>
                    <a:ext cx="19407" cy="12931"/>
                  </a:xfrm>
                  <a:custGeom>
                    <a:avLst/>
                    <a:gdLst>
                      <a:gd name="T0" fmla="*/ 6 w 6"/>
                      <a:gd name="T1" fmla="*/ 1 h 4"/>
                      <a:gd name="T2" fmla="*/ 5 w 6"/>
                      <a:gd name="T3" fmla="*/ 1 h 4"/>
                      <a:gd name="T4" fmla="*/ 5 w 6"/>
                      <a:gd name="T5" fmla="*/ 0 h 4"/>
                      <a:gd name="T6" fmla="*/ 4 w 6"/>
                      <a:gd name="T7" fmla="*/ 0 h 4"/>
                      <a:gd name="T8" fmla="*/ 1 w 6"/>
                      <a:gd name="T9" fmla="*/ 1 h 4"/>
                      <a:gd name="T10" fmla="*/ 0 w 6"/>
                      <a:gd name="T11" fmla="*/ 3 h 4"/>
                      <a:gd name="T12" fmla="*/ 1 w 6"/>
                      <a:gd name="T13" fmla="*/ 4 h 4"/>
                      <a:gd name="T14" fmla="*/ 3 w 6"/>
                      <a:gd name="T15" fmla="*/ 3 h 4"/>
                      <a:gd name="T16" fmla="*/ 4 w 6"/>
                      <a:gd name="T17" fmla="*/ 4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5" y="1"/>
                        </a:lnTo>
                        <a:lnTo>
                          <a:pt x="5" y="0"/>
                        </a:lnTo>
                        <a:lnTo>
                          <a:pt x="4" y="0"/>
                        </a:lnTo>
                        <a:lnTo>
                          <a:pt x="1" y="1"/>
                        </a:lnTo>
                        <a:lnTo>
                          <a:pt x="0" y="3"/>
                        </a:lnTo>
                        <a:lnTo>
                          <a:pt x="1" y="4"/>
                        </a:lnTo>
                        <a:lnTo>
                          <a:pt x="3" y="3"/>
                        </a:lnTo>
                        <a:lnTo>
                          <a:pt x="4" y="4"/>
                        </a:lnTo>
                        <a:lnTo>
                          <a:pt x="6"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9" name="Freeform 66">
                    <a:extLst>
                      <a:ext uri="{FF2B5EF4-FFF2-40B4-BE49-F238E27FC236}">
                        <a16:creationId xmlns:a16="http://schemas.microsoft.com/office/drawing/2014/main" id="{0C801D7A-0AD5-4A52-8D04-4096CEC8C957}"/>
                      </a:ext>
                    </a:extLst>
                  </p:cNvPr>
                  <p:cNvSpPr>
                    <a:spLocks/>
                  </p:cNvSpPr>
                  <p:nvPr/>
                </p:nvSpPr>
                <p:spPr bwMode="gray">
                  <a:xfrm>
                    <a:off x="9101980" y="5471877"/>
                    <a:ext cx="16169" cy="19401"/>
                  </a:xfrm>
                  <a:custGeom>
                    <a:avLst/>
                    <a:gdLst>
                      <a:gd name="T0" fmla="*/ 4 w 5"/>
                      <a:gd name="T1" fmla="*/ 6 h 6"/>
                      <a:gd name="T2" fmla="*/ 5 w 5"/>
                      <a:gd name="T3" fmla="*/ 5 h 6"/>
                      <a:gd name="T4" fmla="*/ 5 w 5"/>
                      <a:gd name="T5" fmla="*/ 3 h 6"/>
                      <a:gd name="T6" fmla="*/ 5 w 5"/>
                      <a:gd name="T7" fmla="*/ 2 h 6"/>
                      <a:gd name="T8" fmla="*/ 2 w 5"/>
                      <a:gd name="T9" fmla="*/ 0 h 6"/>
                      <a:gd name="T10" fmla="*/ 1 w 5"/>
                      <a:gd name="T11" fmla="*/ 0 h 6"/>
                      <a:gd name="T12" fmla="*/ 0 w 5"/>
                      <a:gd name="T13" fmla="*/ 1 h 6"/>
                      <a:gd name="T14" fmla="*/ 2 w 5"/>
                      <a:gd name="T15" fmla="*/ 3 h 6"/>
                      <a:gd name="T16" fmla="*/ 4 w 5"/>
                      <a:gd name="T17" fmla="*/ 6 h 6"/>
                      <a:gd name="T18" fmla="*/ 4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6"/>
                        </a:moveTo>
                        <a:lnTo>
                          <a:pt x="5" y="5"/>
                        </a:lnTo>
                        <a:lnTo>
                          <a:pt x="5" y="3"/>
                        </a:lnTo>
                        <a:lnTo>
                          <a:pt x="5" y="2"/>
                        </a:lnTo>
                        <a:lnTo>
                          <a:pt x="2" y="0"/>
                        </a:lnTo>
                        <a:lnTo>
                          <a:pt x="1" y="0"/>
                        </a:lnTo>
                        <a:lnTo>
                          <a:pt x="0" y="1"/>
                        </a:lnTo>
                        <a:lnTo>
                          <a:pt x="2" y="3"/>
                        </a:lnTo>
                        <a:lnTo>
                          <a:pt x="4" y="6"/>
                        </a:lnTo>
                        <a:lnTo>
                          <a:pt x="4"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0" name="Freeform 67">
                    <a:extLst>
                      <a:ext uri="{FF2B5EF4-FFF2-40B4-BE49-F238E27FC236}">
                        <a16:creationId xmlns:a16="http://schemas.microsoft.com/office/drawing/2014/main" id="{ABF8E2E5-6DC6-46F5-9B6A-14E50C530CE5}"/>
                      </a:ext>
                    </a:extLst>
                  </p:cNvPr>
                  <p:cNvSpPr>
                    <a:spLocks/>
                  </p:cNvSpPr>
                  <p:nvPr/>
                </p:nvSpPr>
                <p:spPr bwMode="gray">
                  <a:xfrm>
                    <a:off x="9140789" y="5523607"/>
                    <a:ext cx="6469" cy="16163"/>
                  </a:xfrm>
                  <a:custGeom>
                    <a:avLst/>
                    <a:gdLst>
                      <a:gd name="T0" fmla="*/ 0 w 2"/>
                      <a:gd name="T1" fmla="*/ 5 h 5"/>
                      <a:gd name="T2" fmla="*/ 2 w 2"/>
                      <a:gd name="T3" fmla="*/ 5 h 5"/>
                      <a:gd name="T4" fmla="*/ 2 w 2"/>
                      <a:gd name="T5" fmla="*/ 0 h 5"/>
                      <a:gd name="T6" fmla="*/ 1 w 2"/>
                      <a:gd name="T7" fmla="*/ 1 h 5"/>
                      <a:gd name="T8" fmla="*/ 0 w 2"/>
                      <a:gd name="T9" fmla="*/ 2 h 5"/>
                      <a:gd name="T10" fmla="*/ 0 w 2"/>
                      <a:gd name="T11" fmla="*/ 5 h 5"/>
                      <a:gd name="T12" fmla="*/ 0 w 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5"/>
                        </a:moveTo>
                        <a:lnTo>
                          <a:pt x="2" y="5"/>
                        </a:lnTo>
                        <a:lnTo>
                          <a:pt x="2" y="0"/>
                        </a:lnTo>
                        <a:lnTo>
                          <a:pt x="1" y="1"/>
                        </a:lnTo>
                        <a:lnTo>
                          <a:pt x="0" y="2"/>
                        </a:lnTo>
                        <a:lnTo>
                          <a:pt x="0" y="5"/>
                        </a:lnTo>
                        <a:lnTo>
                          <a:pt x="0"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1" name="Freeform 68">
                    <a:extLst>
                      <a:ext uri="{FF2B5EF4-FFF2-40B4-BE49-F238E27FC236}">
                        <a16:creationId xmlns:a16="http://schemas.microsoft.com/office/drawing/2014/main" id="{8BCDE5B3-D22E-4A9B-A679-BBF75EBC4EF7}"/>
                      </a:ext>
                    </a:extLst>
                  </p:cNvPr>
                  <p:cNvSpPr>
                    <a:spLocks/>
                  </p:cNvSpPr>
                  <p:nvPr/>
                </p:nvSpPr>
                <p:spPr bwMode="gray">
                  <a:xfrm>
                    <a:off x="8882055" y="5442779"/>
                    <a:ext cx="19407" cy="22633"/>
                  </a:xfrm>
                  <a:custGeom>
                    <a:avLst/>
                    <a:gdLst>
                      <a:gd name="T0" fmla="*/ 5 w 6"/>
                      <a:gd name="T1" fmla="*/ 7 h 7"/>
                      <a:gd name="T2" fmla="*/ 6 w 6"/>
                      <a:gd name="T3" fmla="*/ 5 h 7"/>
                      <a:gd name="T4" fmla="*/ 4 w 6"/>
                      <a:gd name="T5" fmla="*/ 3 h 7"/>
                      <a:gd name="T6" fmla="*/ 3 w 6"/>
                      <a:gd name="T7" fmla="*/ 0 h 7"/>
                      <a:gd name="T8" fmla="*/ 2 w 6"/>
                      <a:gd name="T9" fmla="*/ 1 h 7"/>
                      <a:gd name="T10" fmla="*/ 0 w 6"/>
                      <a:gd name="T11" fmla="*/ 3 h 7"/>
                      <a:gd name="T12" fmla="*/ 2 w 6"/>
                      <a:gd name="T13" fmla="*/ 6 h 7"/>
                      <a:gd name="T14" fmla="*/ 4 w 6"/>
                      <a:gd name="T15" fmla="*/ 6 h 7"/>
                      <a:gd name="T16" fmla="*/ 5 w 6"/>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5" y="7"/>
                        </a:moveTo>
                        <a:lnTo>
                          <a:pt x="6" y="5"/>
                        </a:lnTo>
                        <a:lnTo>
                          <a:pt x="4" y="3"/>
                        </a:lnTo>
                        <a:lnTo>
                          <a:pt x="3" y="0"/>
                        </a:lnTo>
                        <a:lnTo>
                          <a:pt x="2" y="1"/>
                        </a:lnTo>
                        <a:lnTo>
                          <a:pt x="0" y="3"/>
                        </a:lnTo>
                        <a:lnTo>
                          <a:pt x="2" y="6"/>
                        </a:lnTo>
                        <a:lnTo>
                          <a:pt x="4" y="6"/>
                        </a:lnTo>
                        <a:lnTo>
                          <a:pt x="5"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2" name="Freeform 69">
                    <a:extLst>
                      <a:ext uri="{FF2B5EF4-FFF2-40B4-BE49-F238E27FC236}">
                        <a16:creationId xmlns:a16="http://schemas.microsoft.com/office/drawing/2014/main" id="{DEA59246-9D35-41A0-90C3-1EB5BFB6164E}"/>
                      </a:ext>
                    </a:extLst>
                  </p:cNvPr>
                  <p:cNvSpPr>
                    <a:spLocks/>
                  </p:cNvSpPr>
                  <p:nvPr/>
                </p:nvSpPr>
                <p:spPr bwMode="gray">
                  <a:xfrm>
                    <a:off x="9014655" y="5403978"/>
                    <a:ext cx="84089" cy="67896"/>
                  </a:xfrm>
                  <a:custGeom>
                    <a:avLst/>
                    <a:gdLst>
                      <a:gd name="T0" fmla="*/ 26 w 26"/>
                      <a:gd name="T1" fmla="*/ 19 h 21"/>
                      <a:gd name="T2" fmla="*/ 26 w 26"/>
                      <a:gd name="T3" fmla="*/ 20 h 21"/>
                      <a:gd name="T4" fmla="*/ 26 w 26"/>
                      <a:gd name="T5" fmla="*/ 17 h 21"/>
                      <a:gd name="T6" fmla="*/ 22 w 26"/>
                      <a:gd name="T7" fmla="*/ 16 h 21"/>
                      <a:gd name="T8" fmla="*/ 20 w 26"/>
                      <a:gd name="T9" fmla="*/ 12 h 21"/>
                      <a:gd name="T10" fmla="*/ 20 w 26"/>
                      <a:gd name="T11" fmla="*/ 9 h 21"/>
                      <a:gd name="T12" fmla="*/ 18 w 26"/>
                      <a:gd name="T13" fmla="*/ 8 h 21"/>
                      <a:gd name="T14" fmla="*/ 14 w 26"/>
                      <a:gd name="T15" fmla="*/ 7 h 21"/>
                      <a:gd name="T16" fmla="*/ 11 w 26"/>
                      <a:gd name="T17" fmla="*/ 5 h 21"/>
                      <a:gd name="T18" fmla="*/ 6 w 26"/>
                      <a:gd name="T19" fmla="*/ 1 h 21"/>
                      <a:gd name="T20" fmla="*/ 6 w 26"/>
                      <a:gd name="T21" fmla="*/ 0 h 21"/>
                      <a:gd name="T22" fmla="*/ 4 w 26"/>
                      <a:gd name="T23" fmla="*/ 0 h 21"/>
                      <a:gd name="T24" fmla="*/ 1 w 26"/>
                      <a:gd name="T25" fmla="*/ 2 h 21"/>
                      <a:gd name="T26" fmla="*/ 0 w 26"/>
                      <a:gd name="T27" fmla="*/ 3 h 21"/>
                      <a:gd name="T28" fmla="*/ 3 w 26"/>
                      <a:gd name="T29" fmla="*/ 3 h 21"/>
                      <a:gd name="T30" fmla="*/ 6 w 26"/>
                      <a:gd name="T31" fmla="*/ 7 h 21"/>
                      <a:gd name="T32" fmla="*/ 9 w 26"/>
                      <a:gd name="T33" fmla="*/ 9 h 21"/>
                      <a:gd name="T34" fmla="*/ 10 w 26"/>
                      <a:gd name="T35" fmla="*/ 11 h 21"/>
                      <a:gd name="T36" fmla="*/ 12 w 26"/>
                      <a:gd name="T37" fmla="*/ 12 h 21"/>
                      <a:gd name="T38" fmla="*/ 15 w 26"/>
                      <a:gd name="T39" fmla="*/ 13 h 21"/>
                      <a:gd name="T40" fmla="*/ 18 w 26"/>
                      <a:gd name="T41" fmla="*/ 15 h 21"/>
                      <a:gd name="T42" fmla="*/ 19 w 26"/>
                      <a:gd name="T43" fmla="*/ 17 h 21"/>
                      <a:gd name="T44" fmla="*/ 20 w 26"/>
                      <a:gd name="T45" fmla="*/ 20 h 21"/>
                      <a:gd name="T46" fmla="*/ 22 w 26"/>
                      <a:gd name="T47" fmla="*/ 21 h 21"/>
                      <a:gd name="T48" fmla="*/ 26 w 26"/>
                      <a:gd name="T49" fmla="*/ 21 h 21"/>
                      <a:gd name="T50" fmla="*/ 26 w 26"/>
                      <a:gd name="T51"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 h="21">
                        <a:moveTo>
                          <a:pt x="26" y="19"/>
                        </a:moveTo>
                        <a:lnTo>
                          <a:pt x="26" y="20"/>
                        </a:lnTo>
                        <a:lnTo>
                          <a:pt x="26" y="17"/>
                        </a:lnTo>
                        <a:lnTo>
                          <a:pt x="22" y="16"/>
                        </a:lnTo>
                        <a:lnTo>
                          <a:pt x="20" y="12"/>
                        </a:lnTo>
                        <a:lnTo>
                          <a:pt x="20" y="9"/>
                        </a:lnTo>
                        <a:lnTo>
                          <a:pt x="18" y="8"/>
                        </a:lnTo>
                        <a:lnTo>
                          <a:pt x="14" y="7"/>
                        </a:lnTo>
                        <a:lnTo>
                          <a:pt x="11" y="5"/>
                        </a:lnTo>
                        <a:lnTo>
                          <a:pt x="6" y="1"/>
                        </a:lnTo>
                        <a:lnTo>
                          <a:pt x="6" y="0"/>
                        </a:lnTo>
                        <a:lnTo>
                          <a:pt x="4" y="0"/>
                        </a:lnTo>
                        <a:lnTo>
                          <a:pt x="1" y="2"/>
                        </a:lnTo>
                        <a:lnTo>
                          <a:pt x="0" y="3"/>
                        </a:lnTo>
                        <a:lnTo>
                          <a:pt x="3" y="3"/>
                        </a:lnTo>
                        <a:lnTo>
                          <a:pt x="6" y="7"/>
                        </a:lnTo>
                        <a:lnTo>
                          <a:pt x="9" y="9"/>
                        </a:lnTo>
                        <a:lnTo>
                          <a:pt x="10" y="11"/>
                        </a:lnTo>
                        <a:lnTo>
                          <a:pt x="12" y="12"/>
                        </a:lnTo>
                        <a:lnTo>
                          <a:pt x="15" y="13"/>
                        </a:lnTo>
                        <a:lnTo>
                          <a:pt x="18" y="15"/>
                        </a:lnTo>
                        <a:lnTo>
                          <a:pt x="19" y="17"/>
                        </a:lnTo>
                        <a:lnTo>
                          <a:pt x="20" y="20"/>
                        </a:lnTo>
                        <a:lnTo>
                          <a:pt x="22" y="21"/>
                        </a:lnTo>
                        <a:lnTo>
                          <a:pt x="26" y="21"/>
                        </a:lnTo>
                        <a:lnTo>
                          <a:pt x="26" y="19"/>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3" name="Freeform 129">
                    <a:extLst>
                      <a:ext uri="{FF2B5EF4-FFF2-40B4-BE49-F238E27FC236}">
                        <a16:creationId xmlns:a16="http://schemas.microsoft.com/office/drawing/2014/main" id="{54819877-4675-4008-A372-E6413B208B46}"/>
                      </a:ext>
                    </a:extLst>
                  </p:cNvPr>
                  <p:cNvSpPr>
                    <a:spLocks/>
                  </p:cNvSpPr>
                  <p:nvPr/>
                </p:nvSpPr>
                <p:spPr bwMode="gray">
                  <a:xfrm>
                    <a:off x="8872350" y="5216455"/>
                    <a:ext cx="326655" cy="355650"/>
                  </a:xfrm>
                  <a:custGeom>
                    <a:avLst/>
                    <a:gdLst>
                      <a:gd name="T0" fmla="*/ 94 w 101"/>
                      <a:gd name="T1" fmla="*/ 0 h 110"/>
                      <a:gd name="T2" fmla="*/ 84 w 101"/>
                      <a:gd name="T3" fmla="*/ 11 h 110"/>
                      <a:gd name="T4" fmla="*/ 68 w 101"/>
                      <a:gd name="T5" fmla="*/ 5 h 110"/>
                      <a:gd name="T6" fmla="*/ 47 w 101"/>
                      <a:gd name="T7" fmla="*/ 9 h 110"/>
                      <a:gd name="T8" fmla="*/ 38 w 101"/>
                      <a:gd name="T9" fmla="*/ 13 h 110"/>
                      <a:gd name="T10" fmla="*/ 23 w 101"/>
                      <a:gd name="T11" fmla="*/ 18 h 110"/>
                      <a:gd name="T12" fmla="*/ 14 w 101"/>
                      <a:gd name="T13" fmla="*/ 26 h 110"/>
                      <a:gd name="T14" fmla="*/ 4 w 101"/>
                      <a:gd name="T15" fmla="*/ 37 h 110"/>
                      <a:gd name="T16" fmla="*/ 0 w 101"/>
                      <a:gd name="T17" fmla="*/ 44 h 110"/>
                      <a:gd name="T18" fmla="*/ 4 w 101"/>
                      <a:gd name="T19" fmla="*/ 51 h 110"/>
                      <a:gd name="T20" fmla="*/ 14 w 101"/>
                      <a:gd name="T21" fmla="*/ 58 h 110"/>
                      <a:gd name="T22" fmla="*/ 9 w 101"/>
                      <a:gd name="T23" fmla="*/ 61 h 110"/>
                      <a:gd name="T24" fmla="*/ 15 w 101"/>
                      <a:gd name="T25" fmla="*/ 71 h 110"/>
                      <a:gd name="T26" fmla="*/ 19 w 101"/>
                      <a:gd name="T27" fmla="*/ 70 h 110"/>
                      <a:gd name="T28" fmla="*/ 31 w 101"/>
                      <a:gd name="T29" fmla="*/ 71 h 110"/>
                      <a:gd name="T30" fmla="*/ 40 w 101"/>
                      <a:gd name="T31" fmla="*/ 70 h 110"/>
                      <a:gd name="T32" fmla="*/ 46 w 101"/>
                      <a:gd name="T33" fmla="*/ 77 h 110"/>
                      <a:gd name="T34" fmla="*/ 33 w 101"/>
                      <a:gd name="T35" fmla="*/ 74 h 110"/>
                      <a:gd name="T36" fmla="*/ 25 w 101"/>
                      <a:gd name="T37" fmla="*/ 73 h 110"/>
                      <a:gd name="T38" fmla="*/ 15 w 101"/>
                      <a:gd name="T39" fmla="*/ 80 h 110"/>
                      <a:gd name="T40" fmla="*/ 21 w 101"/>
                      <a:gd name="T41" fmla="*/ 88 h 110"/>
                      <a:gd name="T42" fmla="*/ 23 w 101"/>
                      <a:gd name="T43" fmla="*/ 101 h 110"/>
                      <a:gd name="T44" fmla="*/ 27 w 101"/>
                      <a:gd name="T45" fmla="*/ 100 h 110"/>
                      <a:gd name="T46" fmla="*/ 32 w 101"/>
                      <a:gd name="T47" fmla="*/ 102 h 110"/>
                      <a:gd name="T48" fmla="*/ 36 w 101"/>
                      <a:gd name="T49" fmla="*/ 110 h 110"/>
                      <a:gd name="T50" fmla="*/ 41 w 101"/>
                      <a:gd name="T51" fmla="*/ 106 h 110"/>
                      <a:gd name="T52" fmla="*/ 45 w 101"/>
                      <a:gd name="T53" fmla="*/ 103 h 110"/>
                      <a:gd name="T54" fmla="*/ 40 w 101"/>
                      <a:gd name="T55" fmla="*/ 88 h 110"/>
                      <a:gd name="T56" fmla="*/ 47 w 101"/>
                      <a:gd name="T57" fmla="*/ 92 h 110"/>
                      <a:gd name="T58" fmla="*/ 51 w 101"/>
                      <a:gd name="T59" fmla="*/ 88 h 110"/>
                      <a:gd name="T60" fmla="*/ 46 w 101"/>
                      <a:gd name="T61" fmla="*/ 79 h 110"/>
                      <a:gd name="T62" fmla="*/ 57 w 101"/>
                      <a:gd name="T63" fmla="*/ 82 h 110"/>
                      <a:gd name="T64" fmla="*/ 58 w 101"/>
                      <a:gd name="T65" fmla="*/ 73 h 110"/>
                      <a:gd name="T66" fmla="*/ 53 w 101"/>
                      <a:gd name="T67" fmla="*/ 68 h 110"/>
                      <a:gd name="T68" fmla="*/ 46 w 101"/>
                      <a:gd name="T69" fmla="*/ 65 h 110"/>
                      <a:gd name="T70" fmla="*/ 38 w 101"/>
                      <a:gd name="T71" fmla="*/ 61 h 110"/>
                      <a:gd name="T72" fmla="*/ 42 w 101"/>
                      <a:gd name="T73" fmla="*/ 59 h 110"/>
                      <a:gd name="T74" fmla="*/ 42 w 101"/>
                      <a:gd name="T75" fmla="*/ 54 h 110"/>
                      <a:gd name="T76" fmla="*/ 47 w 101"/>
                      <a:gd name="T77" fmla="*/ 53 h 110"/>
                      <a:gd name="T78" fmla="*/ 49 w 101"/>
                      <a:gd name="T79" fmla="*/ 55 h 110"/>
                      <a:gd name="T80" fmla="*/ 42 w 101"/>
                      <a:gd name="T81" fmla="*/ 45 h 110"/>
                      <a:gd name="T82" fmla="*/ 38 w 101"/>
                      <a:gd name="T83" fmla="*/ 35 h 110"/>
                      <a:gd name="T84" fmla="*/ 43 w 101"/>
                      <a:gd name="T85" fmla="*/ 25 h 110"/>
                      <a:gd name="T86" fmla="*/ 49 w 101"/>
                      <a:gd name="T87" fmla="*/ 32 h 110"/>
                      <a:gd name="T88" fmla="*/ 55 w 101"/>
                      <a:gd name="T89" fmla="*/ 38 h 110"/>
                      <a:gd name="T90" fmla="*/ 53 w 101"/>
                      <a:gd name="T91" fmla="*/ 32 h 110"/>
                      <a:gd name="T92" fmla="*/ 60 w 101"/>
                      <a:gd name="T93" fmla="*/ 39 h 110"/>
                      <a:gd name="T94" fmla="*/ 58 w 101"/>
                      <a:gd name="T95" fmla="*/ 30 h 110"/>
                      <a:gd name="T96" fmla="*/ 64 w 101"/>
                      <a:gd name="T97" fmla="*/ 32 h 110"/>
                      <a:gd name="T98" fmla="*/ 55 w 101"/>
                      <a:gd name="T99" fmla="*/ 25 h 110"/>
                      <a:gd name="T100" fmla="*/ 67 w 101"/>
                      <a:gd name="T101" fmla="*/ 18 h 110"/>
                      <a:gd name="T102" fmla="*/ 74 w 101"/>
                      <a:gd name="T103" fmla="*/ 19 h 110"/>
                      <a:gd name="T104" fmla="*/ 93 w 101"/>
                      <a:gd name="T105" fmla="*/ 23 h 110"/>
                      <a:gd name="T106" fmla="*/ 98 w 101"/>
                      <a:gd name="T107" fmla="*/ 10 h 110"/>
                      <a:gd name="T108" fmla="*/ 98 w 101"/>
                      <a:gd name="T109"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 h="110">
                        <a:moveTo>
                          <a:pt x="98" y="2"/>
                        </a:moveTo>
                        <a:lnTo>
                          <a:pt x="98" y="0"/>
                        </a:lnTo>
                        <a:lnTo>
                          <a:pt x="94" y="0"/>
                        </a:lnTo>
                        <a:lnTo>
                          <a:pt x="94" y="6"/>
                        </a:lnTo>
                        <a:lnTo>
                          <a:pt x="90" y="9"/>
                        </a:lnTo>
                        <a:lnTo>
                          <a:pt x="84" y="11"/>
                        </a:lnTo>
                        <a:lnTo>
                          <a:pt x="73" y="7"/>
                        </a:lnTo>
                        <a:lnTo>
                          <a:pt x="71" y="5"/>
                        </a:lnTo>
                        <a:lnTo>
                          <a:pt x="68" y="5"/>
                        </a:lnTo>
                        <a:lnTo>
                          <a:pt x="59" y="8"/>
                        </a:lnTo>
                        <a:lnTo>
                          <a:pt x="52" y="8"/>
                        </a:lnTo>
                        <a:lnTo>
                          <a:pt x="47" y="9"/>
                        </a:lnTo>
                        <a:lnTo>
                          <a:pt x="43" y="9"/>
                        </a:lnTo>
                        <a:lnTo>
                          <a:pt x="42" y="9"/>
                        </a:lnTo>
                        <a:lnTo>
                          <a:pt x="38" y="13"/>
                        </a:lnTo>
                        <a:lnTo>
                          <a:pt x="32" y="13"/>
                        </a:lnTo>
                        <a:lnTo>
                          <a:pt x="27" y="15"/>
                        </a:lnTo>
                        <a:lnTo>
                          <a:pt x="23" y="18"/>
                        </a:lnTo>
                        <a:lnTo>
                          <a:pt x="13" y="19"/>
                        </a:lnTo>
                        <a:lnTo>
                          <a:pt x="14" y="22"/>
                        </a:lnTo>
                        <a:lnTo>
                          <a:pt x="14" y="26"/>
                        </a:lnTo>
                        <a:lnTo>
                          <a:pt x="10" y="30"/>
                        </a:lnTo>
                        <a:lnTo>
                          <a:pt x="7" y="35"/>
                        </a:lnTo>
                        <a:lnTo>
                          <a:pt x="4" y="37"/>
                        </a:lnTo>
                        <a:lnTo>
                          <a:pt x="3" y="40"/>
                        </a:lnTo>
                        <a:lnTo>
                          <a:pt x="2" y="42"/>
                        </a:lnTo>
                        <a:lnTo>
                          <a:pt x="0" y="44"/>
                        </a:lnTo>
                        <a:lnTo>
                          <a:pt x="1" y="45"/>
                        </a:lnTo>
                        <a:lnTo>
                          <a:pt x="2" y="49"/>
                        </a:lnTo>
                        <a:lnTo>
                          <a:pt x="4" y="51"/>
                        </a:lnTo>
                        <a:lnTo>
                          <a:pt x="8" y="59"/>
                        </a:lnTo>
                        <a:lnTo>
                          <a:pt x="10" y="56"/>
                        </a:lnTo>
                        <a:lnTo>
                          <a:pt x="14" y="58"/>
                        </a:lnTo>
                        <a:lnTo>
                          <a:pt x="15" y="60"/>
                        </a:lnTo>
                        <a:lnTo>
                          <a:pt x="12" y="61"/>
                        </a:lnTo>
                        <a:lnTo>
                          <a:pt x="9" y="61"/>
                        </a:lnTo>
                        <a:lnTo>
                          <a:pt x="12" y="66"/>
                        </a:lnTo>
                        <a:lnTo>
                          <a:pt x="14" y="70"/>
                        </a:lnTo>
                        <a:lnTo>
                          <a:pt x="15" y="71"/>
                        </a:lnTo>
                        <a:lnTo>
                          <a:pt x="17" y="71"/>
                        </a:lnTo>
                        <a:lnTo>
                          <a:pt x="17" y="70"/>
                        </a:lnTo>
                        <a:lnTo>
                          <a:pt x="19" y="70"/>
                        </a:lnTo>
                        <a:lnTo>
                          <a:pt x="23" y="71"/>
                        </a:lnTo>
                        <a:lnTo>
                          <a:pt x="28" y="71"/>
                        </a:lnTo>
                        <a:lnTo>
                          <a:pt x="31" y="71"/>
                        </a:lnTo>
                        <a:lnTo>
                          <a:pt x="35" y="71"/>
                        </a:lnTo>
                        <a:lnTo>
                          <a:pt x="38" y="72"/>
                        </a:lnTo>
                        <a:lnTo>
                          <a:pt x="40" y="70"/>
                        </a:lnTo>
                        <a:lnTo>
                          <a:pt x="43" y="74"/>
                        </a:lnTo>
                        <a:lnTo>
                          <a:pt x="47" y="75"/>
                        </a:lnTo>
                        <a:lnTo>
                          <a:pt x="46" y="77"/>
                        </a:lnTo>
                        <a:lnTo>
                          <a:pt x="43" y="78"/>
                        </a:lnTo>
                        <a:lnTo>
                          <a:pt x="36" y="75"/>
                        </a:lnTo>
                        <a:lnTo>
                          <a:pt x="33" y="74"/>
                        </a:lnTo>
                        <a:lnTo>
                          <a:pt x="31" y="74"/>
                        </a:lnTo>
                        <a:lnTo>
                          <a:pt x="29" y="72"/>
                        </a:lnTo>
                        <a:lnTo>
                          <a:pt x="25" y="73"/>
                        </a:lnTo>
                        <a:lnTo>
                          <a:pt x="21" y="75"/>
                        </a:lnTo>
                        <a:lnTo>
                          <a:pt x="19" y="75"/>
                        </a:lnTo>
                        <a:lnTo>
                          <a:pt x="15" y="80"/>
                        </a:lnTo>
                        <a:lnTo>
                          <a:pt x="15" y="83"/>
                        </a:lnTo>
                        <a:lnTo>
                          <a:pt x="17" y="87"/>
                        </a:lnTo>
                        <a:lnTo>
                          <a:pt x="21" y="88"/>
                        </a:lnTo>
                        <a:lnTo>
                          <a:pt x="23" y="92"/>
                        </a:lnTo>
                        <a:lnTo>
                          <a:pt x="22" y="97"/>
                        </a:lnTo>
                        <a:lnTo>
                          <a:pt x="23" y="101"/>
                        </a:lnTo>
                        <a:lnTo>
                          <a:pt x="24" y="103"/>
                        </a:lnTo>
                        <a:lnTo>
                          <a:pt x="27" y="104"/>
                        </a:lnTo>
                        <a:lnTo>
                          <a:pt x="27" y="100"/>
                        </a:lnTo>
                        <a:lnTo>
                          <a:pt x="29" y="98"/>
                        </a:lnTo>
                        <a:lnTo>
                          <a:pt x="30" y="100"/>
                        </a:lnTo>
                        <a:lnTo>
                          <a:pt x="32" y="102"/>
                        </a:lnTo>
                        <a:lnTo>
                          <a:pt x="34" y="107"/>
                        </a:lnTo>
                        <a:lnTo>
                          <a:pt x="34" y="110"/>
                        </a:lnTo>
                        <a:lnTo>
                          <a:pt x="36" y="110"/>
                        </a:lnTo>
                        <a:lnTo>
                          <a:pt x="37" y="104"/>
                        </a:lnTo>
                        <a:lnTo>
                          <a:pt x="40" y="103"/>
                        </a:lnTo>
                        <a:lnTo>
                          <a:pt x="41" y="106"/>
                        </a:lnTo>
                        <a:lnTo>
                          <a:pt x="43" y="108"/>
                        </a:lnTo>
                        <a:lnTo>
                          <a:pt x="46" y="109"/>
                        </a:lnTo>
                        <a:lnTo>
                          <a:pt x="45" y="103"/>
                        </a:lnTo>
                        <a:lnTo>
                          <a:pt x="43" y="94"/>
                        </a:lnTo>
                        <a:lnTo>
                          <a:pt x="41" y="91"/>
                        </a:lnTo>
                        <a:lnTo>
                          <a:pt x="40" y="88"/>
                        </a:lnTo>
                        <a:lnTo>
                          <a:pt x="46" y="91"/>
                        </a:lnTo>
                        <a:lnTo>
                          <a:pt x="46" y="93"/>
                        </a:lnTo>
                        <a:lnTo>
                          <a:pt x="47" y="92"/>
                        </a:lnTo>
                        <a:lnTo>
                          <a:pt x="49" y="91"/>
                        </a:lnTo>
                        <a:lnTo>
                          <a:pt x="52" y="90"/>
                        </a:lnTo>
                        <a:lnTo>
                          <a:pt x="51" y="88"/>
                        </a:lnTo>
                        <a:lnTo>
                          <a:pt x="48" y="86"/>
                        </a:lnTo>
                        <a:lnTo>
                          <a:pt x="46" y="82"/>
                        </a:lnTo>
                        <a:lnTo>
                          <a:pt x="46" y="79"/>
                        </a:lnTo>
                        <a:lnTo>
                          <a:pt x="50" y="79"/>
                        </a:lnTo>
                        <a:lnTo>
                          <a:pt x="54" y="79"/>
                        </a:lnTo>
                        <a:lnTo>
                          <a:pt x="57" y="82"/>
                        </a:lnTo>
                        <a:lnTo>
                          <a:pt x="61" y="84"/>
                        </a:lnTo>
                        <a:lnTo>
                          <a:pt x="60" y="74"/>
                        </a:lnTo>
                        <a:lnTo>
                          <a:pt x="58" y="73"/>
                        </a:lnTo>
                        <a:lnTo>
                          <a:pt x="57" y="72"/>
                        </a:lnTo>
                        <a:lnTo>
                          <a:pt x="55" y="70"/>
                        </a:lnTo>
                        <a:lnTo>
                          <a:pt x="53" y="68"/>
                        </a:lnTo>
                        <a:lnTo>
                          <a:pt x="50" y="68"/>
                        </a:lnTo>
                        <a:lnTo>
                          <a:pt x="49" y="65"/>
                        </a:lnTo>
                        <a:lnTo>
                          <a:pt x="46" y="65"/>
                        </a:lnTo>
                        <a:lnTo>
                          <a:pt x="45" y="64"/>
                        </a:lnTo>
                        <a:lnTo>
                          <a:pt x="42" y="63"/>
                        </a:lnTo>
                        <a:lnTo>
                          <a:pt x="38" y="61"/>
                        </a:lnTo>
                        <a:lnTo>
                          <a:pt x="37" y="60"/>
                        </a:lnTo>
                        <a:lnTo>
                          <a:pt x="40" y="59"/>
                        </a:lnTo>
                        <a:lnTo>
                          <a:pt x="42" y="59"/>
                        </a:lnTo>
                        <a:lnTo>
                          <a:pt x="43" y="59"/>
                        </a:lnTo>
                        <a:lnTo>
                          <a:pt x="44" y="58"/>
                        </a:lnTo>
                        <a:lnTo>
                          <a:pt x="42" y="54"/>
                        </a:lnTo>
                        <a:lnTo>
                          <a:pt x="43" y="51"/>
                        </a:lnTo>
                        <a:lnTo>
                          <a:pt x="46" y="52"/>
                        </a:lnTo>
                        <a:lnTo>
                          <a:pt x="47" y="53"/>
                        </a:lnTo>
                        <a:lnTo>
                          <a:pt x="46" y="56"/>
                        </a:lnTo>
                        <a:lnTo>
                          <a:pt x="48" y="56"/>
                        </a:lnTo>
                        <a:lnTo>
                          <a:pt x="49" y="55"/>
                        </a:lnTo>
                        <a:lnTo>
                          <a:pt x="49" y="53"/>
                        </a:lnTo>
                        <a:lnTo>
                          <a:pt x="47" y="49"/>
                        </a:lnTo>
                        <a:lnTo>
                          <a:pt x="42" y="45"/>
                        </a:lnTo>
                        <a:lnTo>
                          <a:pt x="41" y="40"/>
                        </a:lnTo>
                        <a:lnTo>
                          <a:pt x="39" y="38"/>
                        </a:lnTo>
                        <a:lnTo>
                          <a:pt x="38" y="35"/>
                        </a:lnTo>
                        <a:lnTo>
                          <a:pt x="38" y="30"/>
                        </a:lnTo>
                        <a:lnTo>
                          <a:pt x="39" y="26"/>
                        </a:lnTo>
                        <a:lnTo>
                          <a:pt x="43" y="25"/>
                        </a:lnTo>
                        <a:lnTo>
                          <a:pt x="42" y="27"/>
                        </a:lnTo>
                        <a:lnTo>
                          <a:pt x="42" y="28"/>
                        </a:lnTo>
                        <a:lnTo>
                          <a:pt x="49" y="32"/>
                        </a:lnTo>
                        <a:lnTo>
                          <a:pt x="50" y="36"/>
                        </a:lnTo>
                        <a:lnTo>
                          <a:pt x="54" y="39"/>
                        </a:lnTo>
                        <a:lnTo>
                          <a:pt x="55" y="38"/>
                        </a:lnTo>
                        <a:lnTo>
                          <a:pt x="53" y="36"/>
                        </a:lnTo>
                        <a:lnTo>
                          <a:pt x="52" y="32"/>
                        </a:lnTo>
                        <a:lnTo>
                          <a:pt x="53" y="32"/>
                        </a:lnTo>
                        <a:lnTo>
                          <a:pt x="56" y="34"/>
                        </a:lnTo>
                        <a:lnTo>
                          <a:pt x="58" y="36"/>
                        </a:lnTo>
                        <a:lnTo>
                          <a:pt x="60" y="39"/>
                        </a:lnTo>
                        <a:lnTo>
                          <a:pt x="59" y="35"/>
                        </a:lnTo>
                        <a:lnTo>
                          <a:pt x="57" y="32"/>
                        </a:lnTo>
                        <a:lnTo>
                          <a:pt x="58" y="30"/>
                        </a:lnTo>
                        <a:lnTo>
                          <a:pt x="62" y="31"/>
                        </a:lnTo>
                        <a:lnTo>
                          <a:pt x="65" y="34"/>
                        </a:lnTo>
                        <a:lnTo>
                          <a:pt x="64" y="32"/>
                        </a:lnTo>
                        <a:lnTo>
                          <a:pt x="62" y="29"/>
                        </a:lnTo>
                        <a:lnTo>
                          <a:pt x="58" y="27"/>
                        </a:lnTo>
                        <a:lnTo>
                          <a:pt x="55" y="25"/>
                        </a:lnTo>
                        <a:lnTo>
                          <a:pt x="59" y="22"/>
                        </a:lnTo>
                        <a:lnTo>
                          <a:pt x="64" y="21"/>
                        </a:lnTo>
                        <a:lnTo>
                          <a:pt x="67" y="18"/>
                        </a:lnTo>
                        <a:lnTo>
                          <a:pt x="70" y="19"/>
                        </a:lnTo>
                        <a:lnTo>
                          <a:pt x="72" y="19"/>
                        </a:lnTo>
                        <a:lnTo>
                          <a:pt x="74" y="19"/>
                        </a:lnTo>
                        <a:lnTo>
                          <a:pt x="77" y="17"/>
                        </a:lnTo>
                        <a:lnTo>
                          <a:pt x="90" y="21"/>
                        </a:lnTo>
                        <a:lnTo>
                          <a:pt x="93" y="23"/>
                        </a:lnTo>
                        <a:lnTo>
                          <a:pt x="96" y="18"/>
                        </a:lnTo>
                        <a:lnTo>
                          <a:pt x="97" y="14"/>
                        </a:lnTo>
                        <a:lnTo>
                          <a:pt x="98" y="10"/>
                        </a:lnTo>
                        <a:lnTo>
                          <a:pt x="101" y="7"/>
                        </a:lnTo>
                        <a:lnTo>
                          <a:pt x="101" y="4"/>
                        </a:lnTo>
                        <a:lnTo>
                          <a:pt x="98" y="2"/>
                        </a:lnTo>
                        <a:close/>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4" name="Freeform 1329">
                    <a:extLst>
                      <a:ext uri="{FF2B5EF4-FFF2-40B4-BE49-F238E27FC236}">
                        <a16:creationId xmlns:a16="http://schemas.microsoft.com/office/drawing/2014/main" id="{5AB2F27A-1200-4B02-B0F4-E2E49B5538E8}"/>
                      </a:ext>
                    </a:extLst>
                  </p:cNvPr>
                  <p:cNvSpPr>
                    <a:spLocks/>
                  </p:cNvSpPr>
                  <p:nvPr/>
                </p:nvSpPr>
                <p:spPr bwMode="gray">
                  <a:xfrm>
                    <a:off x="8894988" y="5471877"/>
                    <a:ext cx="16169" cy="19401"/>
                  </a:xfrm>
                  <a:custGeom>
                    <a:avLst/>
                    <a:gdLst>
                      <a:gd name="T0" fmla="*/ 1 w 5"/>
                      <a:gd name="T1" fmla="*/ 1 h 6"/>
                      <a:gd name="T2" fmla="*/ 1 w 5"/>
                      <a:gd name="T3" fmla="*/ 0 h 6"/>
                      <a:gd name="T4" fmla="*/ 0 w 5"/>
                      <a:gd name="T5" fmla="*/ 1 h 6"/>
                      <a:gd name="T6" fmla="*/ 0 w 5"/>
                      <a:gd name="T7" fmla="*/ 1 h 6"/>
                      <a:gd name="T8" fmla="*/ 0 w 5"/>
                      <a:gd name="T9" fmla="*/ 1 h 6"/>
                      <a:gd name="T10" fmla="*/ 0 w 5"/>
                      <a:gd name="T11" fmla="*/ 1 h 6"/>
                      <a:gd name="T12" fmla="*/ 0 w 5"/>
                      <a:gd name="T13" fmla="*/ 3 h 6"/>
                      <a:gd name="T14" fmla="*/ 1 w 5"/>
                      <a:gd name="T15" fmla="*/ 4 h 6"/>
                      <a:gd name="T16" fmla="*/ 1 w 5"/>
                      <a:gd name="T17" fmla="*/ 4 h 6"/>
                      <a:gd name="T18" fmla="*/ 1 w 5"/>
                      <a:gd name="T19" fmla="*/ 5 h 6"/>
                      <a:gd name="T20" fmla="*/ 1 w 5"/>
                      <a:gd name="T21" fmla="*/ 5 h 6"/>
                      <a:gd name="T22" fmla="*/ 3 w 5"/>
                      <a:gd name="T23" fmla="*/ 6 h 6"/>
                      <a:gd name="T24" fmla="*/ 3 w 5"/>
                      <a:gd name="T25" fmla="*/ 6 h 6"/>
                      <a:gd name="T26" fmla="*/ 3 w 5"/>
                      <a:gd name="T27" fmla="*/ 6 h 6"/>
                      <a:gd name="T28" fmla="*/ 3 w 5"/>
                      <a:gd name="T29" fmla="*/ 6 h 6"/>
                      <a:gd name="T30" fmla="*/ 3 w 5"/>
                      <a:gd name="T31" fmla="*/ 6 h 6"/>
                      <a:gd name="T32" fmla="*/ 3 w 5"/>
                      <a:gd name="T33" fmla="*/ 5 h 6"/>
                      <a:gd name="T34" fmla="*/ 3 w 5"/>
                      <a:gd name="T35" fmla="*/ 4 h 6"/>
                      <a:gd name="T36" fmla="*/ 4 w 5"/>
                      <a:gd name="T37" fmla="*/ 4 h 6"/>
                      <a:gd name="T38" fmla="*/ 5 w 5"/>
                      <a:gd name="T39" fmla="*/ 5 h 6"/>
                      <a:gd name="T40" fmla="*/ 4 w 5"/>
                      <a:gd name="T41" fmla="*/ 3 h 6"/>
                      <a:gd name="T42" fmla="*/ 4 w 5"/>
                      <a:gd name="T43" fmla="*/ 3 h 6"/>
                      <a:gd name="T44" fmla="*/ 3 w 5"/>
                      <a:gd name="T45" fmla="*/ 3 h 6"/>
                      <a:gd name="T46" fmla="*/ 3 w 5"/>
                      <a:gd name="T47" fmla="*/ 3 h 6"/>
                      <a:gd name="T48" fmla="*/ 2 w 5"/>
                      <a:gd name="T49" fmla="*/ 2 h 6"/>
                      <a:gd name="T50" fmla="*/ 2 w 5"/>
                      <a:gd name="T51" fmla="*/ 3 h 6"/>
                      <a:gd name="T52" fmla="*/ 2 w 5"/>
                      <a:gd name="T53" fmla="*/ 3 h 6"/>
                      <a:gd name="T54" fmla="*/ 2 w 5"/>
                      <a:gd name="T55" fmla="*/ 2 h 6"/>
                      <a:gd name="T56" fmla="*/ 1 w 5"/>
                      <a:gd name="T57" fmla="*/ 2 h 6"/>
                      <a:gd name="T58" fmla="*/ 1 w 5"/>
                      <a:gd name="T59" fmla="*/ 1 h 6"/>
                      <a:gd name="T60" fmla="*/ 1 w 5"/>
                      <a:gd name="T61" fmla="*/ 1 h 6"/>
                      <a:gd name="T62" fmla="*/ 1 w 5"/>
                      <a:gd name="T6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 h="6">
                        <a:moveTo>
                          <a:pt x="1" y="1"/>
                        </a:moveTo>
                        <a:lnTo>
                          <a:pt x="1" y="0"/>
                        </a:lnTo>
                        <a:lnTo>
                          <a:pt x="0" y="1"/>
                        </a:lnTo>
                        <a:lnTo>
                          <a:pt x="0" y="1"/>
                        </a:lnTo>
                        <a:lnTo>
                          <a:pt x="0" y="1"/>
                        </a:lnTo>
                        <a:lnTo>
                          <a:pt x="0" y="1"/>
                        </a:lnTo>
                        <a:lnTo>
                          <a:pt x="0" y="3"/>
                        </a:lnTo>
                        <a:lnTo>
                          <a:pt x="1" y="4"/>
                        </a:lnTo>
                        <a:lnTo>
                          <a:pt x="1" y="4"/>
                        </a:lnTo>
                        <a:lnTo>
                          <a:pt x="1" y="5"/>
                        </a:lnTo>
                        <a:lnTo>
                          <a:pt x="1" y="5"/>
                        </a:lnTo>
                        <a:lnTo>
                          <a:pt x="3" y="6"/>
                        </a:lnTo>
                        <a:lnTo>
                          <a:pt x="3" y="6"/>
                        </a:lnTo>
                        <a:lnTo>
                          <a:pt x="3" y="6"/>
                        </a:lnTo>
                        <a:lnTo>
                          <a:pt x="3" y="6"/>
                        </a:lnTo>
                        <a:lnTo>
                          <a:pt x="3" y="6"/>
                        </a:lnTo>
                        <a:lnTo>
                          <a:pt x="3" y="5"/>
                        </a:lnTo>
                        <a:lnTo>
                          <a:pt x="3" y="4"/>
                        </a:lnTo>
                        <a:lnTo>
                          <a:pt x="4" y="4"/>
                        </a:lnTo>
                        <a:lnTo>
                          <a:pt x="5" y="5"/>
                        </a:lnTo>
                        <a:lnTo>
                          <a:pt x="4" y="3"/>
                        </a:lnTo>
                        <a:lnTo>
                          <a:pt x="4" y="3"/>
                        </a:lnTo>
                        <a:lnTo>
                          <a:pt x="3" y="3"/>
                        </a:lnTo>
                        <a:lnTo>
                          <a:pt x="3" y="3"/>
                        </a:lnTo>
                        <a:lnTo>
                          <a:pt x="2" y="2"/>
                        </a:lnTo>
                        <a:lnTo>
                          <a:pt x="2" y="3"/>
                        </a:lnTo>
                        <a:lnTo>
                          <a:pt x="2" y="3"/>
                        </a:lnTo>
                        <a:lnTo>
                          <a:pt x="2" y="2"/>
                        </a:lnTo>
                        <a:lnTo>
                          <a:pt x="1" y="2"/>
                        </a:lnTo>
                        <a:lnTo>
                          <a:pt x="1" y="1"/>
                        </a:lnTo>
                        <a:lnTo>
                          <a:pt x="1" y="1"/>
                        </a:lnTo>
                        <a:lnTo>
                          <a:pt x="1"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5" name="Freeform 1385">
                    <a:extLst>
                      <a:ext uri="{FF2B5EF4-FFF2-40B4-BE49-F238E27FC236}">
                        <a16:creationId xmlns:a16="http://schemas.microsoft.com/office/drawing/2014/main" id="{A4E442DD-821C-47EE-B38F-0BCE4C4C6183}"/>
                      </a:ext>
                    </a:extLst>
                  </p:cNvPr>
                  <p:cNvSpPr>
                    <a:spLocks/>
                  </p:cNvSpPr>
                  <p:nvPr/>
                </p:nvSpPr>
                <p:spPr bwMode="gray">
                  <a:xfrm>
                    <a:off x="9182834" y="5555939"/>
                    <a:ext cx="9702" cy="9699"/>
                  </a:xfrm>
                  <a:custGeom>
                    <a:avLst/>
                    <a:gdLst>
                      <a:gd name="T0" fmla="*/ 3 w 3"/>
                      <a:gd name="T1" fmla="*/ 2 h 3"/>
                      <a:gd name="T2" fmla="*/ 3 w 3"/>
                      <a:gd name="T3" fmla="*/ 2 h 3"/>
                      <a:gd name="T4" fmla="*/ 3 w 3"/>
                      <a:gd name="T5" fmla="*/ 1 h 3"/>
                      <a:gd name="T6" fmla="*/ 3 w 3"/>
                      <a:gd name="T7" fmla="*/ 1 h 3"/>
                      <a:gd name="T8" fmla="*/ 2 w 3"/>
                      <a:gd name="T9" fmla="*/ 0 h 3"/>
                      <a:gd name="T10" fmla="*/ 2 w 3"/>
                      <a:gd name="T11" fmla="*/ 0 h 3"/>
                      <a:gd name="T12" fmla="*/ 2 w 3"/>
                      <a:gd name="T13" fmla="*/ 0 h 3"/>
                      <a:gd name="T14" fmla="*/ 2 w 3"/>
                      <a:gd name="T15" fmla="*/ 0 h 3"/>
                      <a:gd name="T16" fmla="*/ 0 w 3"/>
                      <a:gd name="T17" fmla="*/ 1 h 3"/>
                      <a:gd name="T18" fmla="*/ 0 w 3"/>
                      <a:gd name="T19" fmla="*/ 2 h 3"/>
                      <a:gd name="T20" fmla="*/ 0 w 3"/>
                      <a:gd name="T21" fmla="*/ 2 h 3"/>
                      <a:gd name="T22" fmla="*/ 0 w 3"/>
                      <a:gd name="T23" fmla="*/ 3 h 3"/>
                      <a:gd name="T24" fmla="*/ 1 w 3"/>
                      <a:gd name="T25" fmla="*/ 3 h 3"/>
                      <a:gd name="T26" fmla="*/ 1 w 3"/>
                      <a:gd name="T27" fmla="*/ 3 h 3"/>
                      <a:gd name="T28" fmla="*/ 1 w 3"/>
                      <a:gd name="T29" fmla="*/ 3 h 3"/>
                      <a:gd name="T30" fmla="*/ 2 w 3"/>
                      <a:gd name="T31" fmla="*/ 2 h 3"/>
                      <a:gd name="T32" fmla="*/ 3 w 3"/>
                      <a:gd name="T3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3">
                        <a:moveTo>
                          <a:pt x="3" y="2"/>
                        </a:moveTo>
                        <a:lnTo>
                          <a:pt x="3" y="2"/>
                        </a:lnTo>
                        <a:lnTo>
                          <a:pt x="3" y="1"/>
                        </a:lnTo>
                        <a:lnTo>
                          <a:pt x="3" y="1"/>
                        </a:lnTo>
                        <a:lnTo>
                          <a:pt x="2" y="0"/>
                        </a:lnTo>
                        <a:lnTo>
                          <a:pt x="2" y="0"/>
                        </a:lnTo>
                        <a:lnTo>
                          <a:pt x="2" y="0"/>
                        </a:lnTo>
                        <a:lnTo>
                          <a:pt x="2" y="0"/>
                        </a:lnTo>
                        <a:lnTo>
                          <a:pt x="0" y="1"/>
                        </a:lnTo>
                        <a:lnTo>
                          <a:pt x="0" y="2"/>
                        </a:lnTo>
                        <a:lnTo>
                          <a:pt x="0" y="2"/>
                        </a:lnTo>
                        <a:lnTo>
                          <a:pt x="0" y="3"/>
                        </a:lnTo>
                        <a:lnTo>
                          <a:pt x="1" y="3"/>
                        </a:lnTo>
                        <a:lnTo>
                          <a:pt x="1" y="3"/>
                        </a:lnTo>
                        <a:lnTo>
                          <a:pt x="1" y="3"/>
                        </a:lnTo>
                        <a:lnTo>
                          <a:pt x="2" y="2"/>
                        </a:lnTo>
                        <a:lnTo>
                          <a:pt x="3"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6" name="Freeform 1386">
                    <a:extLst>
                      <a:ext uri="{FF2B5EF4-FFF2-40B4-BE49-F238E27FC236}">
                        <a16:creationId xmlns:a16="http://schemas.microsoft.com/office/drawing/2014/main" id="{E61C5155-FDFA-4936-AB4D-BDAB6FA7F528}"/>
                      </a:ext>
                    </a:extLst>
                  </p:cNvPr>
                  <p:cNvSpPr>
                    <a:spLocks/>
                  </p:cNvSpPr>
                  <p:nvPr/>
                </p:nvSpPr>
                <p:spPr bwMode="gray">
                  <a:xfrm>
                    <a:off x="9156958" y="5539773"/>
                    <a:ext cx="16169" cy="9699"/>
                  </a:xfrm>
                  <a:custGeom>
                    <a:avLst/>
                    <a:gdLst>
                      <a:gd name="T0" fmla="*/ 5 w 5"/>
                      <a:gd name="T1" fmla="*/ 0 h 3"/>
                      <a:gd name="T2" fmla="*/ 5 w 5"/>
                      <a:gd name="T3" fmla="*/ 0 h 3"/>
                      <a:gd name="T4" fmla="*/ 4 w 5"/>
                      <a:gd name="T5" fmla="*/ 0 h 3"/>
                      <a:gd name="T6" fmla="*/ 3 w 5"/>
                      <a:gd name="T7" fmla="*/ 0 h 3"/>
                      <a:gd name="T8" fmla="*/ 0 w 5"/>
                      <a:gd name="T9" fmla="*/ 3 h 3"/>
                      <a:gd name="T10" fmla="*/ 0 w 5"/>
                      <a:gd name="T11" fmla="*/ 3 h 3"/>
                      <a:gd name="T12" fmla="*/ 0 w 5"/>
                      <a:gd name="T13" fmla="*/ 3 h 3"/>
                      <a:gd name="T14" fmla="*/ 1 w 5"/>
                      <a:gd name="T15" fmla="*/ 3 h 3"/>
                      <a:gd name="T16" fmla="*/ 1 w 5"/>
                      <a:gd name="T17" fmla="*/ 3 h 3"/>
                      <a:gd name="T18" fmla="*/ 2 w 5"/>
                      <a:gd name="T19" fmla="*/ 2 h 3"/>
                      <a:gd name="T20" fmla="*/ 2 w 5"/>
                      <a:gd name="T21" fmla="*/ 2 h 3"/>
                      <a:gd name="T22" fmla="*/ 2 w 5"/>
                      <a:gd name="T23" fmla="*/ 1 h 3"/>
                      <a:gd name="T24" fmla="*/ 2 w 5"/>
                      <a:gd name="T25" fmla="*/ 1 h 3"/>
                      <a:gd name="T26" fmla="*/ 4 w 5"/>
                      <a:gd name="T27" fmla="*/ 0 h 3"/>
                      <a:gd name="T28" fmla="*/ 4 w 5"/>
                      <a:gd name="T29" fmla="*/ 0 h 3"/>
                      <a:gd name="T30" fmla="*/ 5 w 5"/>
                      <a:gd name="T31" fmla="*/ 0 h 3"/>
                      <a:gd name="T32" fmla="*/ 5 w 5"/>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3">
                        <a:moveTo>
                          <a:pt x="5" y="0"/>
                        </a:moveTo>
                        <a:lnTo>
                          <a:pt x="5" y="0"/>
                        </a:lnTo>
                        <a:lnTo>
                          <a:pt x="4" y="0"/>
                        </a:lnTo>
                        <a:lnTo>
                          <a:pt x="3" y="0"/>
                        </a:lnTo>
                        <a:lnTo>
                          <a:pt x="0" y="3"/>
                        </a:lnTo>
                        <a:lnTo>
                          <a:pt x="0" y="3"/>
                        </a:lnTo>
                        <a:lnTo>
                          <a:pt x="0" y="3"/>
                        </a:lnTo>
                        <a:lnTo>
                          <a:pt x="1" y="3"/>
                        </a:lnTo>
                        <a:lnTo>
                          <a:pt x="1" y="3"/>
                        </a:lnTo>
                        <a:lnTo>
                          <a:pt x="2" y="2"/>
                        </a:lnTo>
                        <a:lnTo>
                          <a:pt x="2" y="2"/>
                        </a:lnTo>
                        <a:lnTo>
                          <a:pt x="2" y="1"/>
                        </a:lnTo>
                        <a:lnTo>
                          <a:pt x="2" y="1"/>
                        </a:lnTo>
                        <a:lnTo>
                          <a:pt x="4" y="0"/>
                        </a:lnTo>
                        <a:lnTo>
                          <a:pt x="4" y="0"/>
                        </a:lnTo>
                        <a:lnTo>
                          <a:pt x="5" y="0"/>
                        </a:lnTo>
                        <a:lnTo>
                          <a:pt x="5"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7" name="Freeform 1388">
                    <a:extLst>
                      <a:ext uri="{FF2B5EF4-FFF2-40B4-BE49-F238E27FC236}">
                        <a16:creationId xmlns:a16="http://schemas.microsoft.com/office/drawing/2014/main" id="{573D148E-0C77-4A9A-A568-67C7175C99EC}"/>
                      </a:ext>
                    </a:extLst>
                  </p:cNvPr>
                  <p:cNvSpPr>
                    <a:spLocks/>
                  </p:cNvSpPr>
                  <p:nvPr/>
                </p:nvSpPr>
                <p:spPr bwMode="gray">
                  <a:xfrm>
                    <a:off x="9082571" y="5549472"/>
                    <a:ext cx="12935" cy="6467"/>
                  </a:xfrm>
                  <a:custGeom>
                    <a:avLst/>
                    <a:gdLst>
                      <a:gd name="T0" fmla="*/ 4 w 4"/>
                      <a:gd name="T1" fmla="*/ 0 h 2"/>
                      <a:gd name="T2" fmla="*/ 3 w 4"/>
                      <a:gd name="T3" fmla="*/ 0 h 2"/>
                      <a:gd name="T4" fmla="*/ 3 w 4"/>
                      <a:gd name="T5" fmla="*/ 0 h 2"/>
                      <a:gd name="T6" fmla="*/ 1 w 4"/>
                      <a:gd name="T7" fmla="*/ 0 h 2"/>
                      <a:gd name="T8" fmla="*/ 1 w 4"/>
                      <a:gd name="T9" fmla="*/ 0 h 2"/>
                      <a:gd name="T10" fmla="*/ 1 w 4"/>
                      <a:gd name="T11" fmla="*/ 1 h 2"/>
                      <a:gd name="T12" fmla="*/ 0 w 4"/>
                      <a:gd name="T13" fmla="*/ 2 h 2"/>
                      <a:gd name="T14" fmla="*/ 0 w 4"/>
                      <a:gd name="T15" fmla="*/ 2 h 2"/>
                      <a:gd name="T16" fmla="*/ 1 w 4"/>
                      <a:gd name="T17" fmla="*/ 2 h 2"/>
                      <a:gd name="T18" fmla="*/ 3 w 4"/>
                      <a:gd name="T19" fmla="*/ 2 h 2"/>
                      <a:gd name="T20" fmla="*/ 3 w 4"/>
                      <a:gd name="T21" fmla="*/ 2 h 2"/>
                      <a:gd name="T22" fmla="*/ 3 w 4"/>
                      <a:gd name="T23" fmla="*/ 2 h 2"/>
                      <a:gd name="T24" fmla="*/ 3 w 4"/>
                      <a:gd name="T25" fmla="*/ 1 h 2"/>
                      <a:gd name="T26" fmla="*/ 4 w 4"/>
                      <a:gd name="T27" fmla="*/ 1 h 2"/>
                      <a:gd name="T28" fmla="*/ 4 w 4"/>
                      <a:gd name="T29" fmla="*/ 1 h 2"/>
                      <a:gd name="T30" fmla="*/ 3 w 4"/>
                      <a:gd name="T31" fmla="*/ 0 h 2"/>
                      <a:gd name="T32" fmla="*/ 4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4" y="0"/>
                        </a:moveTo>
                        <a:lnTo>
                          <a:pt x="3" y="0"/>
                        </a:lnTo>
                        <a:lnTo>
                          <a:pt x="3" y="0"/>
                        </a:lnTo>
                        <a:lnTo>
                          <a:pt x="1" y="0"/>
                        </a:lnTo>
                        <a:lnTo>
                          <a:pt x="1" y="0"/>
                        </a:lnTo>
                        <a:lnTo>
                          <a:pt x="1" y="1"/>
                        </a:lnTo>
                        <a:lnTo>
                          <a:pt x="0" y="2"/>
                        </a:lnTo>
                        <a:lnTo>
                          <a:pt x="0" y="2"/>
                        </a:lnTo>
                        <a:lnTo>
                          <a:pt x="1" y="2"/>
                        </a:lnTo>
                        <a:lnTo>
                          <a:pt x="3" y="2"/>
                        </a:lnTo>
                        <a:lnTo>
                          <a:pt x="3" y="2"/>
                        </a:lnTo>
                        <a:lnTo>
                          <a:pt x="3" y="2"/>
                        </a:lnTo>
                        <a:lnTo>
                          <a:pt x="3" y="1"/>
                        </a:lnTo>
                        <a:lnTo>
                          <a:pt x="4" y="1"/>
                        </a:lnTo>
                        <a:lnTo>
                          <a:pt x="4" y="1"/>
                        </a:lnTo>
                        <a:lnTo>
                          <a:pt x="3" y="0"/>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8" name="Freeform 1389">
                    <a:extLst>
                      <a:ext uri="{FF2B5EF4-FFF2-40B4-BE49-F238E27FC236}">
                        <a16:creationId xmlns:a16="http://schemas.microsoft.com/office/drawing/2014/main" id="{E7B3C0E1-8BA6-4D9D-BA52-8808BC44247E}"/>
                      </a:ext>
                    </a:extLst>
                  </p:cNvPr>
                  <p:cNvSpPr>
                    <a:spLocks/>
                  </p:cNvSpPr>
                  <p:nvPr/>
                </p:nvSpPr>
                <p:spPr bwMode="gray">
                  <a:xfrm>
                    <a:off x="9098744" y="5530074"/>
                    <a:ext cx="6469" cy="9699"/>
                  </a:xfrm>
                  <a:custGeom>
                    <a:avLst/>
                    <a:gdLst>
                      <a:gd name="T0" fmla="*/ 1 w 2"/>
                      <a:gd name="T1" fmla="*/ 0 h 3"/>
                      <a:gd name="T2" fmla="*/ 0 w 2"/>
                      <a:gd name="T3" fmla="*/ 0 h 3"/>
                      <a:gd name="T4" fmla="*/ 0 w 2"/>
                      <a:gd name="T5" fmla="*/ 0 h 3"/>
                      <a:gd name="T6" fmla="*/ 1 w 2"/>
                      <a:gd name="T7" fmla="*/ 2 h 3"/>
                      <a:gd name="T8" fmla="*/ 1 w 2"/>
                      <a:gd name="T9" fmla="*/ 3 h 3"/>
                      <a:gd name="T10" fmla="*/ 1 w 2"/>
                      <a:gd name="T11" fmla="*/ 3 h 3"/>
                      <a:gd name="T12" fmla="*/ 1 w 2"/>
                      <a:gd name="T13" fmla="*/ 3 h 3"/>
                      <a:gd name="T14" fmla="*/ 1 w 2"/>
                      <a:gd name="T15" fmla="*/ 3 h 3"/>
                      <a:gd name="T16" fmla="*/ 2 w 2"/>
                      <a:gd name="T17" fmla="*/ 2 h 3"/>
                      <a:gd name="T18" fmla="*/ 2 w 2"/>
                      <a:gd name="T19" fmla="*/ 2 h 3"/>
                      <a:gd name="T20" fmla="*/ 2 w 2"/>
                      <a:gd name="T21" fmla="*/ 2 h 3"/>
                      <a:gd name="T22" fmla="*/ 2 w 2"/>
                      <a:gd name="T23" fmla="*/ 2 h 3"/>
                      <a:gd name="T24" fmla="*/ 2 w 2"/>
                      <a:gd name="T25" fmla="*/ 1 h 3"/>
                      <a:gd name="T26" fmla="*/ 1 w 2"/>
                      <a:gd name="T27" fmla="*/ 0 h 3"/>
                      <a:gd name="T28" fmla="*/ 1 w 2"/>
                      <a:gd name="T29" fmla="*/ 0 h 3"/>
                      <a:gd name="T30" fmla="*/ 1 w 2"/>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3">
                        <a:moveTo>
                          <a:pt x="1" y="0"/>
                        </a:moveTo>
                        <a:lnTo>
                          <a:pt x="0" y="0"/>
                        </a:lnTo>
                        <a:lnTo>
                          <a:pt x="0" y="0"/>
                        </a:lnTo>
                        <a:lnTo>
                          <a:pt x="1" y="2"/>
                        </a:lnTo>
                        <a:lnTo>
                          <a:pt x="1" y="3"/>
                        </a:lnTo>
                        <a:lnTo>
                          <a:pt x="1" y="3"/>
                        </a:lnTo>
                        <a:lnTo>
                          <a:pt x="1" y="3"/>
                        </a:lnTo>
                        <a:lnTo>
                          <a:pt x="1" y="3"/>
                        </a:lnTo>
                        <a:lnTo>
                          <a:pt x="2" y="2"/>
                        </a:lnTo>
                        <a:lnTo>
                          <a:pt x="2" y="2"/>
                        </a:lnTo>
                        <a:lnTo>
                          <a:pt x="2" y="2"/>
                        </a:lnTo>
                        <a:lnTo>
                          <a:pt x="2" y="2"/>
                        </a:lnTo>
                        <a:lnTo>
                          <a:pt x="2" y="1"/>
                        </a:lnTo>
                        <a:lnTo>
                          <a:pt x="1" y="0"/>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79" name="Freeform 1390">
                    <a:extLst>
                      <a:ext uri="{FF2B5EF4-FFF2-40B4-BE49-F238E27FC236}">
                        <a16:creationId xmlns:a16="http://schemas.microsoft.com/office/drawing/2014/main" id="{F072820E-9CEA-4DC1-A96B-E8B665EC707A}"/>
                      </a:ext>
                    </a:extLst>
                  </p:cNvPr>
                  <p:cNvSpPr>
                    <a:spLocks/>
                  </p:cNvSpPr>
                  <p:nvPr/>
                </p:nvSpPr>
                <p:spPr bwMode="gray">
                  <a:xfrm>
                    <a:off x="9121382" y="5523607"/>
                    <a:ext cx="12935" cy="12931"/>
                  </a:xfrm>
                  <a:custGeom>
                    <a:avLst/>
                    <a:gdLst>
                      <a:gd name="T0" fmla="*/ 3 w 4"/>
                      <a:gd name="T1" fmla="*/ 1 h 4"/>
                      <a:gd name="T2" fmla="*/ 4 w 4"/>
                      <a:gd name="T3" fmla="*/ 0 h 4"/>
                      <a:gd name="T4" fmla="*/ 2 w 4"/>
                      <a:gd name="T5" fmla="*/ 0 h 4"/>
                      <a:gd name="T6" fmla="*/ 2 w 4"/>
                      <a:gd name="T7" fmla="*/ 0 h 4"/>
                      <a:gd name="T8" fmla="*/ 2 w 4"/>
                      <a:gd name="T9" fmla="*/ 1 h 4"/>
                      <a:gd name="T10" fmla="*/ 2 w 4"/>
                      <a:gd name="T11" fmla="*/ 1 h 4"/>
                      <a:gd name="T12" fmla="*/ 1 w 4"/>
                      <a:gd name="T13" fmla="*/ 1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3 h 4"/>
                      <a:gd name="T28" fmla="*/ 2 w 4"/>
                      <a:gd name="T29" fmla="*/ 4 h 4"/>
                      <a:gd name="T30" fmla="*/ 2 w 4"/>
                      <a:gd name="T31" fmla="*/ 4 h 4"/>
                      <a:gd name="T32" fmla="*/ 3 w 4"/>
                      <a:gd name="T33" fmla="*/ 3 h 4"/>
                      <a:gd name="T34" fmla="*/ 3 w 4"/>
                      <a:gd name="T35" fmla="*/ 2 h 4"/>
                      <a:gd name="T36" fmla="*/ 3 w 4"/>
                      <a:gd name="T37" fmla="*/ 1 h 4"/>
                      <a:gd name="T38" fmla="*/ 3 w 4"/>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4">
                        <a:moveTo>
                          <a:pt x="3" y="1"/>
                        </a:moveTo>
                        <a:lnTo>
                          <a:pt x="4" y="0"/>
                        </a:lnTo>
                        <a:lnTo>
                          <a:pt x="2" y="0"/>
                        </a:lnTo>
                        <a:lnTo>
                          <a:pt x="2" y="0"/>
                        </a:lnTo>
                        <a:lnTo>
                          <a:pt x="2" y="1"/>
                        </a:lnTo>
                        <a:lnTo>
                          <a:pt x="2" y="1"/>
                        </a:lnTo>
                        <a:lnTo>
                          <a:pt x="1" y="1"/>
                        </a:lnTo>
                        <a:lnTo>
                          <a:pt x="1" y="2"/>
                        </a:lnTo>
                        <a:lnTo>
                          <a:pt x="0" y="2"/>
                        </a:lnTo>
                        <a:lnTo>
                          <a:pt x="0" y="2"/>
                        </a:lnTo>
                        <a:lnTo>
                          <a:pt x="0" y="2"/>
                        </a:lnTo>
                        <a:lnTo>
                          <a:pt x="0" y="2"/>
                        </a:lnTo>
                        <a:lnTo>
                          <a:pt x="0" y="3"/>
                        </a:lnTo>
                        <a:lnTo>
                          <a:pt x="1" y="3"/>
                        </a:lnTo>
                        <a:lnTo>
                          <a:pt x="2" y="4"/>
                        </a:lnTo>
                        <a:lnTo>
                          <a:pt x="2" y="4"/>
                        </a:lnTo>
                        <a:lnTo>
                          <a:pt x="3" y="3"/>
                        </a:lnTo>
                        <a:lnTo>
                          <a:pt x="3" y="2"/>
                        </a:lnTo>
                        <a:lnTo>
                          <a:pt x="3" y="1"/>
                        </a:lnTo>
                        <a:lnTo>
                          <a:pt x="3"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0" name="Freeform 1391">
                    <a:extLst>
                      <a:ext uri="{FF2B5EF4-FFF2-40B4-BE49-F238E27FC236}">
                        <a16:creationId xmlns:a16="http://schemas.microsoft.com/office/drawing/2014/main" id="{5745CB63-8E6B-4B5C-8085-F9D8A19B02FA}"/>
                      </a:ext>
                    </a:extLst>
                  </p:cNvPr>
                  <p:cNvSpPr>
                    <a:spLocks/>
                  </p:cNvSpPr>
                  <p:nvPr/>
                </p:nvSpPr>
                <p:spPr bwMode="gray">
                  <a:xfrm>
                    <a:off x="9085806" y="5500974"/>
                    <a:ext cx="6469" cy="12931"/>
                  </a:xfrm>
                  <a:custGeom>
                    <a:avLst/>
                    <a:gdLst>
                      <a:gd name="T0" fmla="*/ 1 w 2"/>
                      <a:gd name="T1" fmla="*/ 0 h 4"/>
                      <a:gd name="T2" fmla="*/ 1 w 2"/>
                      <a:gd name="T3" fmla="*/ 0 h 4"/>
                      <a:gd name="T4" fmla="*/ 1 w 2"/>
                      <a:gd name="T5" fmla="*/ 1 h 4"/>
                      <a:gd name="T6" fmla="*/ 0 w 2"/>
                      <a:gd name="T7" fmla="*/ 1 h 4"/>
                      <a:gd name="T8" fmla="*/ 0 w 2"/>
                      <a:gd name="T9" fmla="*/ 2 h 4"/>
                      <a:gd name="T10" fmla="*/ 0 w 2"/>
                      <a:gd name="T11" fmla="*/ 2 h 4"/>
                      <a:gd name="T12" fmla="*/ 0 w 2"/>
                      <a:gd name="T13" fmla="*/ 4 h 4"/>
                      <a:gd name="T14" fmla="*/ 0 w 2"/>
                      <a:gd name="T15" fmla="*/ 4 h 4"/>
                      <a:gd name="T16" fmla="*/ 1 w 2"/>
                      <a:gd name="T17" fmla="*/ 4 h 4"/>
                      <a:gd name="T18" fmla="*/ 1 w 2"/>
                      <a:gd name="T19" fmla="*/ 3 h 4"/>
                      <a:gd name="T20" fmla="*/ 1 w 2"/>
                      <a:gd name="T21" fmla="*/ 3 h 4"/>
                      <a:gd name="T22" fmla="*/ 2 w 2"/>
                      <a:gd name="T23" fmla="*/ 2 h 4"/>
                      <a:gd name="T24" fmla="*/ 2 w 2"/>
                      <a:gd name="T25" fmla="*/ 2 h 4"/>
                      <a:gd name="T26" fmla="*/ 2 w 2"/>
                      <a:gd name="T27" fmla="*/ 2 h 4"/>
                      <a:gd name="T28" fmla="*/ 2 w 2"/>
                      <a:gd name="T29" fmla="*/ 2 h 4"/>
                      <a:gd name="T30" fmla="*/ 1 w 2"/>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4">
                        <a:moveTo>
                          <a:pt x="1" y="0"/>
                        </a:moveTo>
                        <a:lnTo>
                          <a:pt x="1" y="0"/>
                        </a:lnTo>
                        <a:lnTo>
                          <a:pt x="1" y="1"/>
                        </a:lnTo>
                        <a:lnTo>
                          <a:pt x="0" y="1"/>
                        </a:lnTo>
                        <a:lnTo>
                          <a:pt x="0" y="2"/>
                        </a:lnTo>
                        <a:lnTo>
                          <a:pt x="0" y="2"/>
                        </a:lnTo>
                        <a:lnTo>
                          <a:pt x="0" y="4"/>
                        </a:lnTo>
                        <a:lnTo>
                          <a:pt x="0" y="4"/>
                        </a:lnTo>
                        <a:lnTo>
                          <a:pt x="1" y="4"/>
                        </a:lnTo>
                        <a:lnTo>
                          <a:pt x="1" y="3"/>
                        </a:lnTo>
                        <a:lnTo>
                          <a:pt x="1" y="3"/>
                        </a:lnTo>
                        <a:lnTo>
                          <a:pt x="2" y="2"/>
                        </a:lnTo>
                        <a:lnTo>
                          <a:pt x="2" y="2"/>
                        </a:lnTo>
                        <a:lnTo>
                          <a:pt x="2" y="2"/>
                        </a:lnTo>
                        <a:lnTo>
                          <a:pt x="2" y="2"/>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1" name="Freeform 1394">
                    <a:extLst>
                      <a:ext uri="{FF2B5EF4-FFF2-40B4-BE49-F238E27FC236}">
                        <a16:creationId xmlns:a16="http://schemas.microsoft.com/office/drawing/2014/main" id="{9553665A-F75D-48D9-8937-BFE6BBB81D81}"/>
                      </a:ext>
                    </a:extLst>
                  </p:cNvPr>
                  <p:cNvSpPr>
                    <a:spLocks/>
                  </p:cNvSpPr>
                  <p:nvPr/>
                </p:nvSpPr>
                <p:spPr bwMode="gray">
                  <a:xfrm>
                    <a:off x="9079337" y="5488043"/>
                    <a:ext cx="9702" cy="12931"/>
                  </a:xfrm>
                  <a:custGeom>
                    <a:avLst/>
                    <a:gdLst>
                      <a:gd name="T0" fmla="*/ 2 w 3"/>
                      <a:gd name="T1" fmla="*/ 0 h 4"/>
                      <a:gd name="T2" fmla="*/ 1 w 3"/>
                      <a:gd name="T3" fmla="*/ 0 h 4"/>
                      <a:gd name="T4" fmla="*/ 1 w 3"/>
                      <a:gd name="T5" fmla="*/ 1 h 4"/>
                      <a:gd name="T6" fmla="*/ 1 w 3"/>
                      <a:gd name="T7" fmla="*/ 1 h 4"/>
                      <a:gd name="T8" fmla="*/ 0 w 3"/>
                      <a:gd name="T9" fmla="*/ 2 h 4"/>
                      <a:gd name="T10" fmla="*/ 0 w 3"/>
                      <a:gd name="T11" fmla="*/ 4 h 4"/>
                      <a:gd name="T12" fmla="*/ 1 w 3"/>
                      <a:gd name="T13" fmla="*/ 4 h 4"/>
                      <a:gd name="T14" fmla="*/ 1 w 3"/>
                      <a:gd name="T15" fmla="*/ 3 h 4"/>
                      <a:gd name="T16" fmla="*/ 1 w 3"/>
                      <a:gd name="T17" fmla="*/ 3 h 4"/>
                      <a:gd name="T18" fmla="*/ 2 w 3"/>
                      <a:gd name="T19" fmla="*/ 3 h 4"/>
                      <a:gd name="T20" fmla="*/ 2 w 3"/>
                      <a:gd name="T21" fmla="*/ 2 h 4"/>
                      <a:gd name="T22" fmla="*/ 2 w 3"/>
                      <a:gd name="T23" fmla="*/ 2 h 4"/>
                      <a:gd name="T24" fmla="*/ 3 w 3"/>
                      <a:gd name="T25" fmla="*/ 1 h 4"/>
                      <a:gd name="T26" fmla="*/ 3 w 3"/>
                      <a:gd name="T27" fmla="*/ 1 h 4"/>
                      <a:gd name="T28" fmla="*/ 2 w 3"/>
                      <a:gd name="T29" fmla="*/ 0 h 4"/>
                      <a:gd name="T30" fmla="*/ 2 w 3"/>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4">
                        <a:moveTo>
                          <a:pt x="2" y="0"/>
                        </a:moveTo>
                        <a:lnTo>
                          <a:pt x="1" y="0"/>
                        </a:lnTo>
                        <a:lnTo>
                          <a:pt x="1" y="1"/>
                        </a:lnTo>
                        <a:lnTo>
                          <a:pt x="1" y="1"/>
                        </a:lnTo>
                        <a:lnTo>
                          <a:pt x="0" y="2"/>
                        </a:lnTo>
                        <a:lnTo>
                          <a:pt x="0" y="4"/>
                        </a:lnTo>
                        <a:lnTo>
                          <a:pt x="1" y="4"/>
                        </a:lnTo>
                        <a:lnTo>
                          <a:pt x="1" y="3"/>
                        </a:lnTo>
                        <a:lnTo>
                          <a:pt x="1" y="3"/>
                        </a:lnTo>
                        <a:lnTo>
                          <a:pt x="2" y="3"/>
                        </a:lnTo>
                        <a:lnTo>
                          <a:pt x="2" y="2"/>
                        </a:lnTo>
                        <a:lnTo>
                          <a:pt x="2" y="2"/>
                        </a:lnTo>
                        <a:lnTo>
                          <a:pt x="3" y="1"/>
                        </a:lnTo>
                        <a:lnTo>
                          <a:pt x="3" y="1"/>
                        </a:lnTo>
                        <a:lnTo>
                          <a:pt x="2" y="0"/>
                        </a:lnTo>
                        <a:lnTo>
                          <a:pt x="2"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2" name="Freeform 1395">
                    <a:extLst>
                      <a:ext uri="{FF2B5EF4-FFF2-40B4-BE49-F238E27FC236}">
                        <a16:creationId xmlns:a16="http://schemas.microsoft.com/office/drawing/2014/main" id="{5828DC3B-B5F3-4BAD-A5F7-DE728C94FFB5}"/>
                      </a:ext>
                    </a:extLst>
                  </p:cNvPr>
                  <p:cNvSpPr>
                    <a:spLocks/>
                  </p:cNvSpPr>
                  <p:nvPr/>
                </p:nvSpPr>
                <p:spPr bwMode="gray">
                  <a:xfrm>
                    <a:off x="9118149" y="5488043"/>
                    <a:ext cx="12935" cy="12931"/>
                  </a:xfrm>
                  <a:custGeom>
                    <a:avLst/>
                    <a:gdLst>
                      <a:gd name="T0" fmla="*/ 1 w 4"/>
                      <a:gd name="T1" fmla="*/ 0 h 4"/>
                      <a:gd name="T2" fmla="*/ 0 w 4"/>
                      <a:gd name="T3" fmla="*/ 0 h 4"/>
                      <a:gd name="T4" fmla="*/ 0 w 4"/>
                      <a:gd name="T5" fmla="*/ 1 h 4"/>
                      <a:gd name="T6" fmla="*/ 0 w 4"/>
                      <a:gd name="T7" fmla="*/ 2 h 4"/>
                      <a:gd name="T8" fmla="*/ 0 w 4"/>
                      <a:gd name="T9" fmla="*/ 2 h 4"/>
                      <a:gd name="T10" fmla="*/ 3 w 4"/>
                      <a:gd name="T11" fmla="*/ 3 h 4"/>
                      <a:gd name="T12" fmla="*/ 3 w 4"/>
                      <a:gd name="T13" fmla="*/ 4 h 4"/>
                      <a:gd name="T14" fmla="*/ 4 w 4"/>
                      <a:gd name="T15" fmla="*/ 3 h 4"/>
                      <a:gd name="T16" fmla="*/ 4 w 4"/>
                      <a:gd name="T17" fmla="*/ 3 h 4"/>
                      <a:gd name="T18" fmla="*/ 4 w 4"/>
                      <a:gd name="T19" fmla="*/ 3 h 4"/>
                      <a:gd name="T20" fmla="*/ 4 w 4"/>
                      <a:gd name="T21" fmla="*/ 2 h 4"/>
                      <a:gd name="T22" fmla="*/ 4 w 4"/>
                      <a:gd name="T23" fmla="*/ 2 h 4"/>
                      <a:gd name="T24" fmla="*/ 4 w 4"/>
                      <a:gd name="T25" fmla="*/ 2 h 4"/>
                      <a:gd name="T26" fmla="*/ 3 w 4"/>
                      <a:gd name="T27" fmla="*/ 2 h 4"/>
                      <a:gd name="T28" fmla="*/ 3 w 4"/>
                      <a:gd name="T29" fmla="*/ 2 h 4"/>
                      <a:gd name="T30" fmla="*/ 3 w 4"/>
                      <a:gd name="T31" fmla="*/ 1 h 4"/>
                      <a:gd name="T32" fmla="*/ 2 w 4"/>
                      <a:gd name="T33" fmla="*/ 1 h 4"/>
                      <a:gd name="T34" fmla="*/ 1 w 4"/>
                      <a:gd name="T35" fmla="*/ 1 h 4"/>
                      <a:gd name="T36" fmla="*/ 1 w 4"/>
                      <a:gd name="T3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4">
                        <a:moveTo>
                          <a:pt x="1" y="0"/>
                        </a:moveTo>
                        <a:lnTo>
                          <a:pt x="0" y="0"/>
                        </a:lnTo>
                        <a:lnTo>
                          <a:pt x="0" y="1"/>
                        </a:lnTo>
                        <a:lnTo>
                          <a:pt x="0" y="2"/>
                        </a:lnTo>
                        <a:lnTo>
                          <a:pt x="0" y="2"/>
                        </a:lnTo>
                        <a:lnTo>
                          <a:pt x="3" y="3"/>
                        </a:lnTo>
                        <a:lnTo>
                          <a:pt x="3" y="4"/>
                        </a:lnTo>
                        <a:lnTo>
                          <a:pt x="4" y="3"/>
                        </a:lnTo>
                        <a:lnTo>
                          <a:pt x="4" y="3"/>
                        </a:lnTo>
                        <a:lnTo>
                          <a:pt x="4" y="3"/>
                        </a:lnTo>
                        <a:lnTo>
                          <a:pt x="4" y="2"/>
                        </a:lnTo>
                        <a:lnTo>
                          <a:pt x="4" y="2"/>
                        </a:lnTo>
                        <a:lnTo>
                          <a:pt x="4" y="2"/>
                        </a:lnTo>
                        <a:lnTo>
                          <a:pt x="3" y="2"/>
                        </a:lnTo>
                        <a:lnTo>
                          <a:pt x="3" y="2"/>
                        </a:lnTo>
                        <a:lnTo>
                          <a:pt x="3" y="1"/>
                        </a:lnTo>
                        <a:lnTo>
                          <a:pt x="2" y="1"/>
                        </a:lnTo>
                        <a:lnTo>
                          <a:pt x="1" y="1"/>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3" name="Freeform 1396">
                    <a:extLst>
                      <a:ext uri="{FF2B5EF4-FFF2-40B4-BE49-F238E27FC236}">
                        <a16:creationId xmlns:a16="http://schemas.microsoft.com/office/drawing/2014/main" id="{D26F0B98-460A-4CE7-AFEF-FDCAAEBFDE6C}"/>
                      </a:ext>
                    </a:extLst>
                  </p:cNvPr>
                  <p:cNvSpPr>
                    <a:spLocks/>
                  </p:cNvSpPr>
                  <p:nvPr/>
                </p:nvSpPr>
                <p:spPr bwMode="gray">
                  <a:xfrm>
                    <a:off x="9089040" y="5403978"/>
                    <a:ext cx="12935" cy="16163"/>
                  </a:xfrm>
                  <a:custGeom>
                    <a:avLst/>
                    <a:gdLst>
                      <a:gd name="T0" fmla="*/ 1 w 4"/>
                      <a:gd name="T1" fmla="*/ 0 h 5"/>
                      <a:gd name="T2" fmla="*/ 1 w 4"/>
                      <a:gd name="T3" fmla="*/ 0 h 5"/>
                      <a:gd name="T4" fmla="*/ 0 w 4"/>
                      <a:gd name="T5" fmla="*/ 1 h 5"/>
                      <a:gd name="T6" fmla="*/ 0 w 4"/>
                      <a:gd name="T7" fmla="*/ 1 h 5"/>
                      <a:gd name="T8" fmla="*/ 0 w 4"/>
                      <a:gd name="T9" fmla="*/ 2 h 5"/>
                      <a:gd name="T10" fmla="*/ 1 w 4"/>
                      <a:gd name="T11" fmla="*/ 3 h 5"/>
                      <a:gd name="T12" fmla="*/ 3 w 4"/>
                      <a:gd name="T13" fmla="*/ 4 h 5"/>
                      <a:gd name="T14" fmla="*/ 3 w 4"/>
                      <a:gd name="T15" fmla="*/ 5 h 5"/>
                      <a:gd name="T16" fmla="*/ 4 w 4"/>
                      <a:gd name="T17" fmla="*/ 5 h 5"/>
                      <a:gd name="T18" fmla="*/ 4 w 4"/>
                      <a:gd name="T19" fmla="*/ 4 h 5"/>
                      <a:gd name="T20" fmla="*/ 4 w 4"/>
                      <a:gd name="T21" fmla="*/ 4 h 5"/>
                      <a:gd name="T22" fmla="*/ 4 w 4"/>
                      <a:gd name="T23" fmla="*/ 4 h 5"/>
                      <a:gd name="T24" fmla="*/ 2 w 4"/>
                      <a:gd name="T25" fmla="*/ 2 h 5"/>
                      <a:gd name="T26" fmla="*/ 1 w 4"/>
                      <a:gd name="T27" fmla="*/ 0 h 5"/>
                      <a:gd name="T28" fmla="*/ 1 w 4"/>
                      <a:gd name="T29" fmla="*/ 0 h 5"/>
                      <a:gd name="T30" fmla="*/ 1 w 4"/>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5">
                        <a:moveTo>
                          <a:pt x="1" y="0"/>
                        </a:moveTo>
                        <a:lnTo>
                          <a:pt x="1" y="0"/>
                        </a:lnTo>
                        <a:lnTo>
                          <a:pt x="0" y="1"/>
                        </a:lnTo>
                        <a:lnTo>
                          <a:pt x="0" y="1"/>
                        </a:lnTo>
                        <a:lnTo>
                          <a:pt x="0" y="2"/>
                        </a:lnTo>
                        <a:lnTo>
                          <a:pt x="1" y="3"/>
                        </a:lnTo>
                        <a:lnTo>
                          <a:pt x="3" y="4"/>
                        </a:lnTo>
                        <a:lnTo>
                          <a:pt x="3" y="5"/>
                        </a:lnTo>
                        <a:lnTo>
                          <a:pt x="4" y="5"/>
                        </a:lnTo>
                        <a:lnTo>
                          <a:pt x="4" y="4"/>
                        </a:lnTo>
                        <a:lnTo>
                          <a:pt x="4" y="4"/>
                        </a:lnTo>
                        <a:lnTo>
                          <a:pt x="4" y="4"/>
                        </a:lnTo>
                        <a:lnTo>
                          <a:pt x="2" y="2"/>
                        </a:lnTo>
                        <a:lnTo>
                          <a:pt x="1" y="0"/>
                        </a:lnTo>
                        <a:lnTo>
                          <a:pt x="1"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4" name="Freeform 1397">
                    <a:extLst>
                      <a:ext uri="{FF2B5EF4-FFF2-40B4-BE49-F238E27FC236}">
                        <a16:creationId xmlns:a16="http://schemas.microsoft.com/office/drawing/2014/main" id="{7CA56769-2589-4202-B4A3-D912E0A4DF96}"/>
                      </a:ext>
                    </a:extLst>
                  </p:cNvPr>
                  <p:cNvSpPr>
                    <a:spLocks/>
                  </p:cNvSpPr>
                  <p:nvPr/>
                </p:nvSpPr>
                <p:spPr bwMode="gray">
                  <a:xfrm>
                    <a:off x="9089040" y="5520375"/>
                    <a:ext cx="3233" cy="6467"/>
                  </a:xfrm>
                  <a:custGeom>
                    <a:avLst/>
                    <a:gdLst>
                      <a:gd name="T0" fmla="*/ 1 w 1"/>
                      <a:gd name="T1" fmla="*/ 0 h 2"/>
                      <a:gd name="T2" fmla="*/ 1 w 1"/>
                      <a:gd name="T3" fmla="*/ 0 h 2"/>
                      <a:gd name="T4" fmla="*/ 1 w 1"/>
                      <a:gd name="T5" fmla="*/ 0 h 2"/>
                      <a:gd name="T6" fmla="*/ 1 w 1"/>
                      <a:gd name="T7" fmla="*/ 0 h 2"/>
                      <a:gd name="T8" fmla="*/ 0 w 1"/>
                      <a:gd name="T9" fmla="*/ 1 h 2"/>
                      <a:gd name="T10" fmla="*/ 0 w 1"/>
                      <a:gd name="T11" fmla="*/ 1 h 2"/>
                      <a:gd name="T12" fmla="*/ 0 w 1"/>
                      <a:gd name="T13" fmla="*/ 1 h 2"/>
                      <a:gd name="T14" fmla="*/ 0 w 1"/>
                      <a:gd name="T15" fmla="*/ 2 h 2"/>
                      <a:gd name="T16" fmla="*/ 1 w 1"/>
                      <a:gd name="T17" fmla="*/ 2 h 2"/>
                      <a:gd name="T18" fmla="*/ 1 w 1"/>
                      <a:gd name="T19" fmla="*/ 2 h 2"/>
                      <a:gd name="T20" fmla="*/ 1 w 1"/>
                      <a:gd name="T21" fmla="*/ 2 h 2"/>
                      <a:gd name="T22" fmla="*/ 1 w 1"/>
                      <a:gd name="T23" fmla="*/ 1 h 2"/>
                      <a:gd name="T24" fmla="*/ 1 w 1"/>
                      <a:gd name="T25" fmla="*/ 1 h 2"/>
                      <a:gd name="T26" fmla="*/ 1 w 1"/>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1" y="0"/>
                        </a:moveTo>
                        <a:lnTo>
                          <a:pt x="1" y="0"/>
                        </a:lnTo>
                        <a:lnTo>
                          <a:pt x="1" y="0"/>
                        </a:lnTo>
                        <a:lnTo>
                          <a:pt x="1" y="0"/>
                        </a:lnTo>
                        <a:lnTo>
                          <a:pt x="0" y="1"/>
                        </a:lnTo>
                        <a:lnTo>
                          <a:pt x="0" y="1"/>
                        </a:lnTo>
                        <a:lnTo>
                          <a:pt x="0" y="1"/>
                        </a:lnTo>
                        <a:lnTo>
                          <a:pt x="0" y="2"/>
                        </a:lnTo>
                        <a:lnTo>
                          <a:pt x="1" y="2"/>
                        </a:lnTo>
                        <a:lnTo>
                          <a:pt x="1" y="2"/>
                        </a:lnTo>
                        <a:lnTo>
                          <a:pt x="1" y="2"/>
                        </a:lnTo>
                        <a:lnTo>
                          <a:pt x="1" y="1"/>
                        </a:lnTo>
                        <a:lnTo>
                          <a:pt x="1" y="1"/>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5" name="Freeform 1398">
                    <a:extLst>
                      <a:ext uri="{FF2B5EF4-FFF2-40B4-BE49-F238E27FC236}">
                        <a16:creationId xmlns:a16="http://schemas.microsoft.com/office/drawing/2014/main" id="{5A70CB25-72D0-488E-83E2-5C2F955A72CD}"/>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6" name="Freeform 1399">
                    <a:extLst>
                      <a:ext uri="{FF2B5EF4-FFF2-40B4-BE49-F238E27FC236}">
                        <a16:creationId xmlns:a16="http://schemas.microsoft.com/office/drawing/2014/main" id="{D10D6C1C-4523-418F-8255-D8B991BDDB8B}"/>
                      </a:ext>
                    </a:extLst>
                  </p:cNvPr>
                  <p:cNvSpPr>
                    <a:spLocks/>
                  </p:cNvSpPr>
                  <p:nvPr/>
                </p:nvSpPr>
                <p:spPr bwMode="gray">
                  <a:xfrm>
                    <a:off x="9150491" y="5319918"/>
                    <a:ext cx="19407" cy="12931"/>
                  </a:xfrm>
                  <a:custGeom>
                    <a:avLst/>
                    <a:gdLst>
                      <a:gd name="T0" fmla="*/ 6 w 6"/>
                      <a:gd name="T1" fmla="*/ 2 h 4"/>
                      <a:gd name="T2" fmla="*/ 5 w 6"/>
                      <a:gd name="T3" fmla="*/ 1 h 4"/>
                      <a:gd name="T4" fmla="*/ 5 w 6"/>
                      <a:gd name="T5" fmla="*/ 0 h 4"/>
                      <a:gd name="T6" fmla="*/ 2 w 6"/>
                      <a:gd name="T7" fmla="*/ 1 h 4"/>
                      <a:gd name="T8" fmla="*/ 2 w 6"/>
                      <a:gd name="T9" fmla="*/ 2 h 4"/>
                      <a:gd name="T10" fmla="*/ 0 w 6"/>
                      <a:gd name="T11" fmla="*/ 2 h 4"/>
                      <a:gd name="T12" fmla="*/ 0 w 6"/>
                      <a:gd name="T13" fmla="*/ 2 h 4"/>
                      <a:gd name="T14" fmla="*/ 0 w 6"/>
                      <a:gd name="T15" fmla="*/ 3 h 4"/>
                      <a:gd name="T16" fmla="*/ 2 w 6"/>
                      <a:gd name="T17" fmla="*/ 4 h 4"/>
                      <a:gd name="T18" fmla="*/ 3 w 6"/>
                      <a:gd name="T19" fmla="*/ 4 h 4"/>
                      <a:gd name="T20" fmla="*/ 4 w 6"/>
                      <a:gd name="T21" fmla="*/ 3 h 4"/>
                      <a:gd name="T22" fmla="*/ 5 w 6"/>
                      <a:gd name="T23" fmla="*/ 3 h 4"/>
                      <a:gd name="T24" fmla="*/ 6 w 6"/>
                      <a:gd name="T25" fmla="*/ 3 h 4"/>
                      <a:gd name="T26" fmla="*/ 6 w 6"/>
                      <a:gd name="T27" fmla="*/ 3 h 4"/>
                      <a:gd name="T28" fmla="*/ 6 w 6"/>
                      <a:gd name="T29" fmla="*/ 3 h 4"/>
                      <a:gd name="T30" fmla="*/ 6 w 6"/>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4">
                        <a:moveTo>
                          <a:pt x="6" y="2"/>
                        </a:moveTo>
                        <a:lnTo>
                          <a:pt x="5" y="1"/>
                        </a:lnTo>
                        <a:lnTo>
                          <a:pt x="5" y="0"/>
                        </a:lnTo>
                        <a:lnTo>
                          <a:pt x="2" y="1"/>
                        </a:lnTo>
                        <a:lnTo>
                          <a:pt x="2" y="2"/>
                        </a:lnTo>
                        <a:lnTo>
                          <a:pt x="0" y="2"/>
                        </a:lnTo>
                        <a:lnTo>
                          <a:pt x="0" y="2"/>
                        </a:lnTo>
                        <a:lnTo>
                          <a:pt x="0" y="3"/>
                        </a:lnTo>
                        <a:lnTo>
                          <a:pt x="2" y="4"/>
                        </a:lnTo>
                        <a:lnTo>
                          <a:pt x="3" y="4"/>
                        </a:lnTo>
                        <a:lnTo>
                          <a:pt x="4" y="3"/>
                        </a:lnTo>
                        <a:lnTo>
                          <a:pt x="5" y="3"/>
                        </a:lnTo>
                        <a:lnTo>
                          <a:pt x="6" y="3"/>
                        </a:lnTo>
                        <a:lnTo>
                          <a:pt x="6" y="3"/>
                        </a:lnTo>
                        <a:lnTo>
                          <a:pt x="6" y="3"/>
                        </a:lnTo>
                        <a:lnTo>
                          <a:pt x="6"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87" name="Freeform 1400">
                    <a:extLst>
                      <a:ext uri="{FF2B5EF4-FFF2-40B4-BE49-F238E27FC236}">
                        <a16:creationId xmlns:a16="http://schemas.microsoft.com/office/drawing/2014/main" id="{CBA992CB-99EE-4A02-8DD9-DFBBCCAF8F3E}"/>
                      </a:ext>
                    </a:extLst>
                  </p:cNvPr>
                  <p:cNvSpPr>
                    <a:spLocks/>
                  </p:cNvSpPr>
                  <p:nvPr/>
                </p:nvSpPr>
                <p:spPr bwMode="gray">
                  <a:xfrm>
                    <a:off x="9140789" y="5303752"/>
                    <a:ext cx="12935" cy="6467"/>
                  </a:xfrm>
                  <a:custGeom>
                    <a:avLst/>
                    <a:gdLst>
                      <a:gd name="T0" fmla="*/ 3 w 4"/>
                      <a:gd name="T1" fmla="*/ 0 h 2"/>
                      <a:gd name="T2" fmla="*/ 3 w 4"/>
                      <a:gd name="T3" fmla="*/ 0 h 2"/>
                      <a:gd name="T4" fmla="*/ 2 w 4"/>
                      <a:gd name="T5" fmla="*/ 0 h 2"/>
                      <a:gd name="T6" fmla="*/ 1 w 4"/>
                      <a:gd name="T7" fmla="*/ 0 h 2"/>
                      <a:gd name="T8" fmla="*/ 1 w 4"/>
                      <a:gd name="T9" fmla="*/ 0 h 2"/>
                      <a:gd name="T10" fmla="*/ 0 w 4"/>
                      <a:gd name="T11" fmla="*/ 1 h 2"/>
                      <a:gd name="T12" fmla="*/ 0 w 4"/>
                      <a:gd name="T13" fmla="*/ 1 h 2"/>
                      <a:gd name="T14" fmla="*/ 1 w 4"/>
                      <a:gd name="T15" fmla="*/ 1 h 2"/>
                      <a:gd name="T16" fmla="*/ 1 w 4"/>
                      <a:gd name="T17" fmla="*/ 2 h 2"/>
                      <a:gd name="T18" fmla="*/ 2 w 4"/>
                      <a:gd name="T19" fmla="*/ 2 h 2"/>
                      <a:gd name="T20" fmla="*/ 2 w 4"/>
                      <a:gd name="T21" fmla="*/ 2 h 2"/>
                      <a:gd name="T22" fmla="*/ 3 w 4"/>
                      <a:gd name="T23" fmla="*/ 2 h 2"/>
                      <a:gd name="T24" fmla="*/ 3 w 4"/>
                      <a:gd name="T25" fmla="*/ 2 h 2"/>
                      <a:gd name="T26" fmla="*/ 4 w 4"/>
                      <a:gd name="T27" fmla="*/ 2 h 2"/>
                      <a:gd name="T28" fmla="*/ 4 w 4"/>
                      <a:gd name="T29" fmla="*/ 1 h 2"/>
                      <a:gd name="T30" fmla="*/ 3 w 4"/>
                      <a:gd name="T31" fmla="*/ 0 h 2"/>
                      <a:gd name="T32" fmla="*/ 3 w 4"/>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2">
                        <a:moveTo>
                          <a:pt x="3" y="0"/>
                        </a:moveTo>
                        <a:lnTo>
                          <a:pt x="3" y="0"/>
                        </a:lnTo>
                        <a:lnTo>
                          <a:pt x="2" y="0"/>
                        </a:lnTo>
                        <a:lnTo>
                          <a:pt x="1" y="0"/>
                        </a:lnTo>
                        <a:lnTo>
                          <a:pt x="1" y="0"/>
                        </a:lnTo>
                        <a:lnTo>
                          <a:pt x="0" y="1"/>
                        </a:lnTo>
                        <a:lnTo>
                          <a:pt x="0" y="1"/>
                        </a:lnTo>
                        <a:lnTo>
                          <a:pt x="1" y="1"/>
                        </a:lnTo>
                        <a:lnTo>
                          <a:pt x="1" y="2"/>
                        </a:lnTo>
                        <a:lnTo>
                          <a:pt x="2" y="2"/>
                        </a:lnTo>
                        <a:lnTo>
                          <a:pt x="2" y="2"/>
                        </a:lnTo>
                        <a:lnTo>
                          <a:pt x="3" y="2"/>
                        </a:lnTo>
                        <a:lnTo>
                          <a:pt x="3" y="2"/>
                        </a:lnTo>
                        <a:lnTo>
                          <a:pt x="4" y="2"/>
                        </a:lnTo>
                        <a:lnTo>
                          <a:pt x="4" y="1"/>
                        </a:lnTo>
                        <a:lnTo>
                          <a:pt x="3" y="0"/>
                        </a:lnTo>
                        <a:lnTo>
                          <a:pt x="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4" name="Gruppieren 1453">
                  <a:extLst>
                    <a:ext uri="{FF2B5EF4-FFF2-40B4-BE49-F238E27FC236}">
                      <a16:creationId xmlns:a16="http://schemas.microsoft.com/office/drawing/2014/main" id="{A28648E6-72AB-42BA-93BE-0DD161172DAC}"/>
                    </a:ext>
                  </a:extLst>
                </p:cNvPr>
                <p:cNvGrpSpPr/>
                <p:nvPr/>
              </p:nvGrpSpPr>
              <p:grpSpPr>
                <a:xfrm>
                  <a:off x="7598066" y="4524553"/>
                  <a:ext cx="727698" cy="721000"/>
                  <a:chOff x="7598066" y="4524553"/>
                  <a:chExt cx="727698" cy="721000"/>
                </a:xfrm>
                <a:grpFill/>
              </p:grpSpPr>
              <p:sp>
                <p:nvSpPr>
                  <p:cNvPr id="1362" name="Freeform 251">
                    <a:extLst>
                      <a:ext uri="{FF2B5EF4-FFF2-40B4-BE49-F238E27FC236}">
                        <a16:creationId xmlns:a16="http://schemas.microsoft.com/office/drawing/2014/main" id="{A879C5B2-D0F4-47C3-AE15-0671E44189E6}"/>
                      </a:ext>
                    </a:extLst>
                  </p:cNvPr>
                  <p:cNvSpPr>
                    <a:spLocks/>
                  </p:cNvSpPr>
                  <p:nvPr/>
                </p:nvSpPr>
                <p:spPr bwMode="gray">
                  <a:xfrm>
                    <a:off x="8277253" y="5132393"/>
                    <a:ext cx="48511" cy="113160"/>
                  </a:xfrm>
                  <a:custGeom>
                    <a:avLst/>
                    <a:gdLst>
                      <a:gd name="T0" fmla="*/ 12 w 15"/>
                      <a:gd name="T1" fmla="*/ 0 h 35"/>
                      <a:gd name="T2" fmla="*/ 13 w 15"/>
                      <a:gd name="T3" fmla="*/ 0 h 35"/>
                      <a:gd name="T4" fmla="*/ 14 w 15"/>
                      <a:gd name="T5" fmla="*/ 9 h 35"/>
                      <a:gd name="T6" fmla="*/ 15 w 15"/>
                      <a:gd name="T7" fmla="*/ 17 h 35"/>
                      <a:gd name="T8" fmla="*/ 15 w 15"/>
                      <a:gd name="T9" fmla="*/ 20 h 35"/>
                      <a:gd name="T10" fmla="*/ 14 w 15"/>
                      <a:gd name="T11" fmla="*/ 23 h 35"/>
                      <a:gd name="T12" fmla="*/ 13 w 15"/>
                      <a:gd name="T13" fmla="*/ 26 h 35"/>
                      <a:gd name="T14" fmla="*/ 12 w 15"/>
                      <a:gd name="T15" fmla="*/ 30 h 35"/>
                      <a:gd name="T16" fmla="*/ 10 w 15"/>
                      <a:gd name="T17" fmla="*/ 33 h 35"/>
                      <a:gd name="T18" fmla="*/ 10 w 15"/>
                      <a:gd name="T19" fmla="*/ 35 h 35"/>
                      <a:gd name="T20" fmla="*/ 9 w 15"/>
                      <a:gd name="T21" fmla="*/ 32 h 35"/>
                      <a:gd name="T22" fmla="*/ 7 w 15"/>
                      <a:gd name="T23" fmla="*/ 32 h 35"/>
                      <a:gd name="T24" fmla="*/ 5 w 15"/>
                      <a:gd name="T25" fmla="*/ 31 h 35"/>
                      <a:gd name="T26" fmla="*/ 4 w 15"/>
                      <a:gd name="T27" fmla="*/ 30 h 35"/>
                      <a:gd name="T28" fmla="*/ 4 w 15"/>
                      <a:gd name="T29" fmla="*/ 27 h 35"/>
                      <a:gd name="T30" fmla="*/ 2 w 15"/>
                      <a:gd name="T31" fmla="*/ 27 h 35"/>
                      <a:gd name="T32" fmla="*/ 2 w 15"/>
                      <a:gd name="T33" fmla="*/ 24 h 35"/>
                      <a:gd name="T34" fmla="*/ 1 w 15"/>
                      <a:gd name="T35" fmla="*/ 19 h 35"/>
                      <a:gd name="T36" fmla="*/ 0 w 15"/>
                      <a:gd name="T37" fmla="*/ 17 h 35"/>
                      <a:gd name="T38" fmla="*/ 0 w 15"/>
                      <a:gd name="T39" fmla="*/ 13 h 35"/>
                      <a:gd name="T40" fmla="*/ 2 w 15"/>
                      <a:gd name="T41" fmla="*/ 9 h 35"/>
                      <a:gd name="T42" fmla="*/ 3 w 15"/>
                      <a:gd name="T43" fmla="*/ 9 h 35"/>
                      <a:gd name="T44" fmla="*/ 5 w 15"/>
                      <a:gd name="T45" fmla="*/ 8 h 35"/>
                      <a:gd name="T46" fmla="*/ 8 w 15"/>
                      <a:gd name="T47" fmla="*/ 6 h 35"/>
                      <a:gd name="T48" fmla="*/ 11 w 15"/>
                      <a:gd name="T49" fmla="*/ 5 h 35"/>
                      <a:gd name="T50" fmla="*/ 11 w 15"/>
                      <a:gd name="T51" fmla="*/ 4 h 35"/>
                      <a:gd name="T52" fmla="*/ 12 w 15"/>
                      <a:gd name="T5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35">
                        <a:moveTo>
                          <a:pt x="12" y="0"/>
                        </a:moveTo>
                        <a:lnTo>
                          <a:pt x="13" y="0"/>
                        </a:lnTo>
                        <a:lnTo>
                          <a:pt x="14" y="9"/>
                        </a:lnTo>
                        <a:lnTo>
                          <a:pt x="15" y="17"/>
                        </a:lnTo>
                        <a:lnTo>
                          <a:pt x="15" y="20"/>
                        </a:lnTo>
                        <a:lnTo>
                          <a:pt x="14" y="23"/>
                        </a:lnTo>
                        <a:lnTo>
                          <a:pt x="13" y="26"/>
                        </a:lnTo>
                        <a:lnTo>
                          <a:pt x="12" y="30"/>
                        </a:lnTo>
                        <a:lnTo>
                          <a:pt x="10" y="33"/>
                        </a:lnTo>
                        <a:lnTo>
                          <a:pt x="10" y="35"/>
                        </a:lnTo>
                        <a:lnTo>
                          <a:pt x="9" y="32"/>
                        </a:lnTo>
                        <a:lnTo>
                          <a:pt x="7" y="32"/>
                        </a:lnTo>
                        <a:lnTo>
                          <a:pt x="5" y="31"/>
                        </a:lnTo>
                        <a:lnTo>
                          <a:pt x="4" y="30"/>
                        </a:lnTo>
                        <a:lnTo>
                          <a:pt x="4" y="27"/>
                        </a:lnTo>
                        <a:lnTo>
                          <a:pt x="2" y="27"/>
                        </a:lnTo>
                        <a:lnTo>
                          <a:pt x="2" y="24"/>
                        </a:lnTo>
                        <a:lnTo>
                          <a:pt x="1" y="19"/>
                        </a:lnTo>
                        <a:lnTo>
                          <a:pt x="0" y="17"/>
                        </a:lnTo>
                        <a:lnTo>
                          <a:pt x="0" y="13"/>
                        </a:lnTo>
                        <a:lnTo>
                          <a:pt x="2" y="9"/>
                        </a:lnTo>
                        <a:lnTo>
                          <a:pt x="3" y="9"/>
                        </a:lnTo>
                        <a:lnTo>
                          <a:pt x="5" y="8"/>
                        </a:lnTo>
                        <a:lnTo>
                          <a:pt x="8" y="6"/>
                        </a:lnTo>
                        <a:lnTo>
                          <a:pt x="11" y="5"/>
                        </a:lnTo>
                        <a:lnTo>
                          <a:pt x="11" y="4"/>
                        </a:lnTo>
                        <a:lnTo>
                          <a:pt x="12"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nvGrpSpPr>
                  <p:cNvPr id="1363" name="Group 4291">
                    <a:extLst>
                      <a:ext uri="{FF2B5EF4-FFF2-40B4-BE49-F238E27FC236}">
                        <a16:creationId xmlns:a16="http://schemas.microsoft.com/office/drawing/2014/main" id="{566935F8-F4DD-46DE-B82D-6E5EEBAFFA07}"/>
                      </a:ext>
                    </a:extLst>
                  </p:cNvPr>
                  <p:cNvGrpSpPr/>
                  <p:nvPr/>
                </p:nvGrpSpPr>
                <p:grpSpPr bwMode="gray">
                  <a:xfrm>
                    <a:off x="7598066" y="4524553"/>
                    <a:ext cx="650075" cy="653101"/>
                    <a:chOff x="4940638" y="3409232"/>
                    <a:chExt cx="239469" cy="240660"/>
                  </a:xfrm>
                  <a:grpFill/>
                </p:grpSpPr>
                <p:sp>
                  <p:nvSpPr>
                    <p:cNvPr id="1364" name="Freeform 483">
                      <a:extLst>
                        <a:ext uri="{FF2B5EF4-FFF2-40B4-BE49-F238E27FC236}">
                          <a16:creationId xmlns:a16="http://schemas.microsoft.com/office/drawing/2014/main" id="{9514AF50-64B5-4366-AB66-67DD6B544C6E}"/>
                        </a:ext>
                      </a:extLst>
                    </p:cNvPr>
                    <p:cNvSpPr>
                      <a:spLocks/>
                    </p:cNvSpPr>
                    <p:nvPr/>
                  </p:nvSpPr>
                  <p:spPr bwMode="gray">
                    <a:xfrm>
                      <a:off x="4940638" y="3409232"/>
                      <a:ext cx="239469" cy="240660"/>
                    </a:xfrm>
                    <a:custGeom>
                      <a:avLst/>
                      <a:gdLst>
                        <a:gd name="T0" fmla="*/ 101 w 201"/>
                        <a:gd name="T1" fmla="*/ 11 h 202"/>
                        <a:gd name="T2" fmla="*/ 93 w 201"/>
                        <a:gd name="T3" fmla="*/ 29 h 202"/>
                        <a:gd name="T4" fmla="*/ 82 w 201"/>
                        <a:gd name="T5" fmla="*/ 40 h 202"/>
                        <a:gd name="T6" fmla="*/ 72 w 201"/>
                        <a:gd name="T7" fmla="*/ 45 h 202"/>
                        <a:gd name="T8" fmla="*/ 55 w 201"/>
                        <a:gd name="T9" fmla="*/ 39 h 202"/>
                        <a:gd name="T10" fmla="*/ 46 w 201"/>
                        <a:gd name="T11" fmla="*/ 41 h 202"/>
                        <a:gd name="T12" fmla="*/ 51 w 201"/>
                        <a:gd name="T13" fmla="*/ 59 h 202"/>
                        <a:gd name="T14" fmla="*/ 47 w 201"/>
                        <a:gd name="T15" fmla="*/ 60 h 202"/>
                        <a:gd name="T16" fmla="*/ 27 w 201"/>
                        <a:gd name="T17" fmla="*/ 56 h 202"/>
                        <a:gd name="T18" fmla="*/ 15 w 201"/>
                        <a:gd name="T19" fmla="*/ 60 h 202"/>
                        <a:gd name="T20" fmla="*/ 0 w 201"/>
                        <a:gd name="T21" fmla="*/ 68 h 202"/>
                        <a:gd name="T22" fmla="*/ 3 w 201"/>
                        <a:gd name="T23" fmla="*/ 72 h 202"/>
                        <a:gd name="T24" fmla="*/ 3 w 201"/>
                        <a:gd name="T25" fmla="*/ 76 h 202"/>
                        <a:gd name="T26" fmla="*/ 13 w 201"/>
                        <a:gd name="T27" fmla="*/ 79 h 202"/>
                        <a:gd name="T28" fmla="*/ 30 w 201"/>
                        <a:gd name="T29" fmla="*/ 85 h 202"/>
                        <a:gd name="T30" fmla="*/ 37 w 201"/>
                        <a:gd name="T31" fmla="*/ 87 h 202"/>
                        <a:gd name="T32" fmla="*/ 43 w 201"/>
                        <a:gd name="T33" fmla="*/ 95 h 202"/>
                        <a:gd name="T34" fmla="*/ 42 w 201"/>
                        <a:gd name="T35" fmla="*/ 102 h 202"/>
                        <a:gd name="T36" fmla="*/ 55 w 201"/>
                        <a:gd name="T37" fmla="*/ 115 h 202"/>
                        <a:gd name="T38" fmla="*/ 57 w 201"/>
                        <a:gd name="T39" fmla="*/ 128 h 202"/>
                        <a:gd name="T40" fmla="*/ 64 w 201"/>
                        <a:gd name="T41" fmla="*/ 138 h 202"/>
                        <a:gd name="T42" fmla="*/ 57 w 201"/>
                        <a:gd name="T43" fmla="*/ 153 h 202"/>
                        <a:gd name="T44" fmla="*/ 57 w 201"/>
                        <a:gd name="T45" fmla="*/ 158 h 202"/>
                        <a:gd name="T46" fmla="*/ 47 w 201"/>
                        <a:gd name="T47" fmla="*/ 182 h 202"/>
                        <a:gd name="T48" fmla="*/ 64 w 201"/>
                        <a:gd name="T49" fmla="*/ 193 h 202"/>
                        <a:gd name="T50" fmla="*/ 90 w 201"/>
                        <a:gd name="T51" fmla="*/ 194 h 202"/>
                        <a:gd name="T52" fmla="*/ 105 w 201"/>
                        <a:gd name="T53" fmla="*/ 202 h 202"/>
                        <a:gd name="T54" fmla="*/ 125 w 201"/>
                        <a:gd name="T55" fmla="*/ 201 h 202"/>
                        <a:gd name="T56" fmla="*/ 131 w 201"/>
                        <a:gd name="T57" fmla="*/ 182 h 202"/>
                        <a:gd name="T58" fmla="*/ 141 w 201"/>
                        <a:gd name="T59" fmla="*/ 178 h 202"/>
                        <a:gd name="T60" fmla="*/ 152 w 201"/>
                        <a:gd name="T61" fmla="*/ 181 h 202"/>
                        <a:gd name="T62" fmla="*/ 160 w 201"/>
                        <a:gd name="T63" fmla="*/ 181 h 202"/>
                        <a:gd name="T64" fmla="*/ 172 w 201"/>
                        <a:gd name="T65" fmla="*/ 186 h 202"/>
                        <a:gd name="T66" fmla="*/ 185 w 201"/>
                        <a:gd name="T67" fmla="*/ 176 h 202"/>
                        <a:gd name="T68" fmla="*/ 193 w 201"/>
                        <a:gd name="T69" fmla="*/ 170 h 202"/>
                        <a:gd name="T70" fmla="*/ 184 w 201"/>
                        <a:gd name="T71" fmla="*/ 159 h 202"/>
                        <a:gd name="T72" fmla="*/ 181 w 201"/>
                        <a:gd name="T73" fmla="*/ 147 h 202"/>
                        <a:gd name="T74" fmla="*/ 185 w 201"/>
                        <a:gd name="T75" fmla="*/ 138 h 202"/>
                        <a:gd name="T76" fmla="*/ 184 w 201"/>
                        <a:gd name="T77" fmla="*/ 125 h 202"/>
                        <a:gd name="T78" fmla="*/ 180 w 201"/>
                        <a:gd name="T79" fmla="*/ 112 h 202"/>
                        <a:gd name="T80" fmla="*/ 169 w 201"/>
                        <a:gd name="T81" fmla="*/ 111 h 202"/>
                        <a:gd name="T82" fmla="*/ 174 w 201"/>
                        <a:gd name="T83" fmla="*/ 103 h 202"/>
                        <a:gd name="T84" fmla="*/ 184 w 201"/>
                        <a:gd name="T85" fmla="*/ 87 h 202"/>
                        <a:gd name="T86" fmla="*/ 192 w 201"/>
                        <a:gd name="T87" fmla="*/ 81 h 202"/>
                        <a:gd name="T88" fmla="*/ 201 w 201"/>
                        <a:gd name="T89" fmla="*/ 52 h 202"/>
                        <a:gd name="T90" fmla="*/ 176 w 201"/>
                        <a:gd name="T91" fmla="*/ 41 h 202"/>
                        <a:gd name="T92" fmla="*/ 159 w 201"/>
                        <a:gd name="T93" fmla="*/ 37 h 202"/>
                        <a:gd name="T94" fmla="*/ 152 w 201"/>
                        <a:gd name="T95" fmla="*/ 24 h 202"/>
                        <a:gd name="T96" fmla="*/ 142 w 201"/>
                        <a:gd name="T97" fmla="*/ 27 h 202"/>
                        <a:gd name="T98" fmla="*/ 131 w 201"/>
                        <a:gd name="T99" fmla="*/ 15 h 202"/>
                        <a:gd name="T100" fmla="*/ 118 w 201"/>
                        <a:gd name="T101" fmla="*/ 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 h="202">
                          <a:moveTo>
                            <a:pt x="118" y="0"/>
                          </a:moveTo>
                          <a:lnTo>
                            <a:pt x="117" y="1"/>
                          </a:lnTo>
                          <a:lnTo>
                            <a:pt x="111" y="2"/>
                          </a:lnTo>
                          <a:lnTo>
                            <a:pt x="103" y="5"/>
                          </a:lnTo>
                          <a:lnTo>
                            <a:pt x="101" y="11"/>
                          </a:lnTo>
                          <a:lnTo>
                            <a:pt x="100" y="19"/>
                          </a:lnTo>
                          <a:lnTo>
                            <a:pt x="101" y="20"/>
                          </a:lnTo>
                          <a:lnTo>
                            <a:pt x="101" y="22"/>
                          </a:lnTo>
                          <a:lnTo>
                            <a:pt x="97" y="26"/>
                          </a:lnTo>
                          <a:lnTo>
                            <a:pt x="93" y="29"/>
                          </a:lnTo>
                          <a:lnTo>
                            <a:pt x="84" y="32"/>
                          </a:lnTo>
                          <a:lnTo>
                            <a:pt x="79" y="35"/>
                          </a:lnTo>
                          <a:lnTo>
                            <a:pt x="78" y="38"/>
                          </a:lnTo>
                          <a:lnTo>
                            <a:pt x="78" y="40"/>
                          </a:lnTo>
                          <a:lnTo>
                            <a:pt x="82" y="40"/>
                          </a:lnTo>
                          <a:lnTo>
                            <a:pt x="84" y="41"/>
                          </a:lnTo>
                          <a:lnTo>
                            <a:pt x="83" y="42"/>
                          </a:lnTo>
                          <a:lnTo>
                            <a:pt x="77" y="42"/>
                          </a:lnTo>
                          <a:lnTo>
                            <a:pt x="74" y="44"/>
                          </a:lnTo>
                          <a:lnTo>
                            <a:pt x="72" y="45"/>
                          </a:lnTo>
                          <a:lnTo>
                            <a:pt x="69" y="45"/>
                          </a:lnTo>
                          <a:lnTo>
                            <a:pt x="65" y="44"/>
                          </a:lnTo>
                          <a:lnTo>
                            <a:pt x="60" y="43"/>
                          </a:lnTo>
                          <a:lnTo>
                            <a:pt x="59" y="43"/>
                          </a:lnTo>
                          <a:lnTo>
                            <a:pt x="55" y="39"/>
                          </a:lnTo>
                          <a:lnTo>
                            <a:pt x="56" y="36"/>
                          </a:lnTo>
                          <a:lnTo>
                            <a:pt x="55" y="35"/>
                          </a:lnTo>
                          <a:lnTo>
                            <a:pt x="48" y="36"/>
                          </a:lnTo>
                          <a:lnTo>
                            <a:pt x="46" y="35"/>
                          </a:lnTo>
                          <a:lnTo>
                            <a:pt x="46" y="41"/>
                          </a:lnTo>
                          <a:lnTo>
                            <a:pt x="47" y="43"/>
                          </a:lnTo>
                          <a:lnTo>
                            <a:pt x="49" y="45"/>
                          </a:lnTo>
                          <a:lnTo>
                            <a:pt x="51" y="51"/>
                          </a:lnTo>
                          <a:lnTo>
                            <a:pt x="51" y="55"/>
                          </a:lnTo>
                          <a:lnTo>
                            <a:pt x="51" y="59"/>
                          </a:lnTo>
                          <a:lnTo>
                            <a:pt x="53" y="60"/>
                          </a:lnTo>
                          <a:lnTo>
                            <a:pt x="52" y="61"/>
                          </a:lnTo>
                          <a:lnTo>
                            <a:pt x="49" y="61"/>
                          </a:lnTo>
                          <a:lnTo>
                            <a:pt x="48" y="60"/>
                          </a:lnTo>
                          <a:lnTo>
                            <a:pt x="47" y="60"/>
                          </a:lnTo>
                          <a:lnTo>
                            <a:pt x="44" y="60"/>
                          </a:lnTo>
                          <a:lnTo>
                            <a:pt x="42" y="61"/>
                          </a:lnTo>
                          <a:lnTo>
                            <a:pt x="40" y="61"/>
                          </a:lnTo>
                          <a:lnTo>
                            <a:pt x="34" y="63"/>
                          </a:lnTo>
                          <a:lnTo>
                            <a:pt x="27" y="56"/>
                          </a:lnTo>
                          <a:lnTo>
                            <a:pt x="22" y="56"/>
                          </a:lnTo>
                          <a:lnTo>
                            <a:pt x="21" y="56"/>
                          </a:lnTo>
                          <a:lnTo>
                            <a:pt x="19" y="57"/>
                          </a:lnTo>
                          <a:lnTo>
                            <a:pt x="19" y="59"/>
                          </a:lnTo>
                          <a:lnTo>
                            <a:pt x="15" y="60"/>
                          </a:lnTo>
                          <a:lnTo>
                            <a:pt x="12" y="60"/>
                          </a:lnTo>
                          <a:lnTo>
                            <a:pt x="8" y="61"/>
                          </a:lnTo>
                          <a:lnTo>
                            <a:pt x="1" y="64"/>
                          </a:lnTo>
                          <a:lnTo>
                            <a:pt x="0" y="67"/>
                          </a:lnTo>
                          <a:lnTo>
                            <a:pt x="0" y="68"/>
                          </a:lnTo>
                          <a:lnTo>
                            <a:pt x="6" y="67"/>
                          </a:lnTo>
                          <a:lnTo>
                            <a:pt x="5" y="69"/>
                          </a:lnTo>
                          <a:lnTo>
                            <a:pt x="4" y="69"/>
                          </a:lnTo>
                          <a:lnTo>
                            <a:pt x="3" y="71"/>
                          </a:lnTo>
                          <a:lnTo>
                            <a:pt x="3" y="72"/>
                          </a:lnTo>
                          <a:lnTo>
                            <a:pt x="5" y="72"/>
                          </a:lnTo>
                          <a:lnTo>
                            <a:pt x="8" y="72"/>
                          </a:lnTo>
                          <a:lnTo>
                            <a:pt x="8" y="74"/>
                          </a:lnTo>
                          <a:lnTo>
                            <a:pt x="1" y="75"/>
                          </a:lnTo>
                          <a:lnTo>
                            <a:pt x="3" y="76"/>
                          </a:lnTo>
                          <a:lnTo>
                            <a:pt x="7" y="78"/>
                          </a:lnTo>
                          <a:lnTo>
                            <a:pt x="7" y="81"/>
                          </a:lnTo>
                          <a:lnTo>
                            <a:pt x="10" y="81"/>
                          </a:lnTo>
                          <a:lnTo>
                            <a:pt x="10" y="80"/>
                          </a:lnTo>
                          <a:lnTo>
                            <a:pt x="13" y="79"/>
                          </a:lnTo>
                          <a:lnTo>
                            <a:pt x="22" y="82"/>
                          </a:lnTo>
                          <a:lnTo>
                            <a:pt x="24" y="84"/>
                          </a:lnTo>
                          <a:lnTo>
                            <a:pt x="25" y="86"/>
                          </a:lnTo>
                          <a:lnTo>
                            <a:pt x="27" y="86"/>
                          </a:lnTo>
                          <a:lnTo>
                            <a:pt x="30" y="85"/>
                          </a:lnTo>
                          <a:lnTo>
                            <a:pt x="32" y="86"/>
                          </a:lnTo>
                          <a:lnTo>
                            <a:pt x="31" y="87"/>
                          </a:lnTo>
                          <a:lnTo>
                            <a:pt x="34" y="88"/>
                          </a:lnTo>
                          <a:lnTo>
                            <a:pt x="36" y="87"/>
                          </a:lnTo>
                          <a:lnTo>
                            <a:pt x="37" y="87"/>
                          </a:lnTo>
                          <a:lnTo>
                            <a:pt x="36" y="93"/>
                          </a:lnTo>
                          <a:lnTo>
                            <a:pt x="40" y="93"/>
                          </a:lnTo>
                          <a:lnTo>
                            <a:pt x="45" y="93"/>
                          </a:lnTo>
                          <a:lnTo>
                            <a:pt x="48" y="94"/>
                          </a:lnTo>
                          <a:lnTo>
                            <a:pt x="43" y="95"/>
                          </a:lnTo>
                          <a:lnTo>
                            <a:pt x="43" y="97"/>
                          </a:lnTo>
                          <a:lnTo>
                            <a:pt x="45" y="99"/>
                          </a:lnTo>
                          <a:lnTo>
                            <a:pt x="43" y="101"/>
                          </a:lnTo>
                          <a:lnTo>
                            <a:pt x="42" y="99"/>
                          </a:lnTo>
                          <a:lnTo>
                            <a:pt x="42" y="102"/>
                          </a:lnTo>
                          <a:lnTo>
                            <a:pt x="45" y="106"/>
                          </a:lnTo>
                          <a:lnTo>
                            <a:pt x="47" y="108"/>
                          </a:lnTo>
                          <a:lnTo>
                            <a:pt x="47" y="110"/>
                          </a:lnTo>
                          <a:lnTo>
                            <a:pt x="51" y="113"/>
                          </a:lnTo>
                          <a:lnTo>
                            <a:pt x="55" y="115"/>
                          </a:lnTo>
                          <a:lnTo>
                            <a:pt x="59" y="116"/>
                          </a:lnTo>
                          <a:lnTo>
                            <a:pt x="58" y="118"/>
                          </a:lnTo>
                          <a:lnTo>
                            <a:pt x="59" y="120"/>
                          </a:lnTo>
                          <a:lnTo>
                            <a:pt x="59" y="124"/>
                          </a:lnTo>
                          <a:lnTo>
                            <a:pt x="57" y="128"/>
                          </a:lnTo>
                          <a:lnTo>
                            <a:pt x="59" y="130"/>
                          </a:lnTo>
                          <a:lnTo>
                            <a:pt x="61" y="132"/>
                          </a:lnTo>
                          <a:lnTo>
                            <a:pt x="64" y="135"/>
                          </a:lnTo>
                          <a:lnTo>
                            <a:pt x="65" y="139"/>
                          </a:lnTo>
                          <a:lnTo>
                            <a:pt x="64" y="138"/>
                          </a:lnTo>
                          <a:lnTo>
                            <a:pt x="60" y="133"/>
                          </a:lnTo>
                          <a:lnTo>
                            <a:pt x="59" y="135"/>
                          </a:lnTo>
                          <a:lnTo>
                            <a:pt x="59" y="140"/>
                          </a:lnTo>
                          <a:lnTo>
                            <a:pt x="57" y="150"/>
                          </a:lnTo>
                          <a:lnTo>
                            <a:pt x="57" y="153"/>
                          </a:lnTo>
                          <a:lnTo>
                            <a:pt x="59" y="150"/>
                          </a:lnTo>
                          <a:lnTo>
                            <a:pt x="60" y="153"/>
                          </a:lnTo>
                          <a:lnTo>
                            <a:pt x="59" y="153"/>
                          </a:lnTo>
                          <a:lnTo>
                            <a:pt x="57" y="155"/>
                          </a:lnTo>
                          <a:lnTo>
                            <a:pt x="57" y="158"/>
                          </a:lnTo>
                          <a:lnTo>
                            <a:pt x="54" y="176"/>
                          </a:lnTo>
                          <a:lnTo>
                            <a:pt x="52" y="179"/>
                          </a:lnTo>
                          <a:lnTo>
                            <a:pt x="49" y="181"/>
                          </a:lnTo>
                          <a:lnTo>
                            <a:pt x="47" y="180"/>
                          </a:lnTo>
                          <a:lnTo>
                            <a:pt x="47" y="182"/>
                          </a:lnTo>
                          <a:lnTo>
                            <a:pt x="53" y="187"/>
                          </a:lnTo>
                          <a:lnTo>
                            <a:pt x="56" y="188"/>
                          </a:lnTo>
                          <a:lnTo>
                            <a:pt x="59" y="189"/>
                          </a:lnTo>
                          <a:lnTo>
                            <a:pt x="62" y="191"/>
                          </a:lnTo>
                          <a:lnTo>
                            <a:pt x="64" y="193"/>
                          </a:lnTo>
                          <a:lnTo>
                            <a:pt x="78" y="196"/>
                          </a:lnTo>
                          <a:lnTo>
                            <a:pt x="82" y="197"/>
                          </a:lnTo>
                          <a:lnTo>
                            <a:pt x="84" y="196"/>
                          </a:lnTo>
                          <a:lnTo>
                            <a:pt x="87" y="194"/>
                          </a:lnTo>
                          <a:lnTo>
                            <a:pt x="90" y="194"/>
                          </a:lnTo>
                          <a:lnTo>
                            <a:pt x="92" y="194"/>
                          </a:lnTo>
                          <a:lnTo>
                            <a:pt x="96" y="197"/>
                          </a:lnTo>
                          <a:lnTo>
                            <a:pt x="100" y="198"/>
                          </a:lnTo>
                          <a:lnTo>
                            <a:pt x="102" y="199"/>
                          </a:lnTo>
                          <a:lnTo>
                            <a:pt x="105" y="202"/>
                          </a:lnTo>
                          <a:lnTo>
                            <a:pt x="107" y="202"/>
                          </a:lnTo>
                          <a:lnTo>
                            <a:pt x="115" y="202"/>
                          </a:lnTo>
                          <a:lnTo>
                            <a:pt x="119" y="201"/>
                          </a:lnTo>
                          <a:lnTo>
                            <a:pt x="123" y="201"/>
                          </a:lnTo>
                          <a:lnTo>
                            <a:pt x="125" y="201"/>
                          </a:lnTo>
                          <a:lnTo>
                            <a:pt x="124" y="193"/>
                          </a:lnTo>
                          <a:lnTo>
                            <a:pt x="123" y="192"/>
                          </a:lnTo>
                          <a:lnTo>
                            <a:pt x="124" y="188"/>
                          </a:lnTo>
                          <a:lnTo>
                            <a:pt x="125" y="185"/>
                          </a:lnTo>
                          <a:lnTo>
                            <a:pt x="131" y="182"/>
                          </a:lnTo>
                          <a:lnTo>
                            <a:pt x="134" y="180"/>
                          </a:lnTo>
                          <a:lnTo>
                            <a:pt x="136" y="179"/>
                          </a:lnTo>
                          <a:lnTo>
                            <a:pt x="138" y="177"/>
                          </a:lnTo>
                          <a:lnTo>
                            <a:pt x="140" y="177"/>
                          </a:lnTo>
                          <a:lnTo>
                            <a:pt x="141" y="178"/>
                          </a:lnTo>
                          <a:lnTo>
                            <a:pt x="146" y="179"/>
                          </a:lnTo>
                          <a:lnTo>
                            <a:pt x="146" y="179"/>
                          </a:lnTo>
                          <a:lnTo>
                            <a:pt x="147" y="180"/>
                          </a:lnTo>
                          <a:lnTo>
                            <a:pt x="148" y="180"/>
                          </a:lnTo>
                          <a:lnTo>
                            <a:pt x="152" y="181"/>
                          </a:lnTo>
                          <a:lnTo>
                            <a:pt x="152" y="180"/>
                          </a:lnTo>
                          <a:lnTo>
                            <a:pt x="155" y="180"/>
                          </a:lnTo>
                          <a:lnTo>
                            <a:pt x="156" y="181"/>
                          </a:lnTo>
                          <a:lnTo>
                            <a:pt x="158" y="181"/>
                          </a:lnTo>
                          <a:lnTo>
                            <a:pt x="160" y="181"/>
                          </a:lnTo>
                          <a:lnTo>
                            <a:pt x="160" y="183"/>
                          </a:lnTo>
                          <a:lnTo>
                            <a:pt x="161" y="184"/>
                          </a:lnTo>
                          <a:lnTo>
                            <a:pt x="165" y="184"/>
                          </a:lnTo>
                          <a:lnTo>
                            <a:pt x="167" y="186"/>
                          </a:lnTo>
                          <a:lnTo>
                            <a:pt x="172" y="186"/>
                          </a:lnTo>
                          <a:lnTo>
                            <a:pt x="178" y="184"/>
                          </a:lnTo>
                          <a:lnTo>
                            <a:pt x="180" y="183"/>
                          </a:lnTo>
                          <a:lnTo>
                            <a:pt x="180" y="181"/>
                          </a:lnTo>
                          <a:lnTo>
                            <a:pt x="182" y="179"/>
                          </a:lnTo>
                          <a:lnTo>
                            <a:pt x="185" y="176"/>
                          </a:lnTo>
                          <a:lnTo>
                            <a:pt x="187" y="175"/>
                          </a:lnTo>
                          <a:lnTo>
                            <a:pt x="187" y="173"/>
                          </a:lnTo>
                          <a:lnTo>
                            <a:pt x="193" y="171"/>
                          </a:lnTo>
                          <a:lnTo>
                            <a:pt x="193" y="170"/>
                          </a:lnTo>
                          <a:lnTo>
                            <a:pt x="193" y="170"/>
                          </a:lnTo>
                          <a:lnTo>
                            <a:pt x="194" y="167"/>
                          </a:lnTo>
                          <a:lnTo>
                            <a:pt x="194" y="165"/>
                          </a:lnTo>
                          <a:lnTo>
                            <a:pt x="193" y="163"/>
                          </a:lnTo>
                          <a:lnTo>
                            <a:pt x="186" y="162"/>
                          </a:lnTo>
                          <a:lnTo>
                            <a:pt x="184" y="159"/>
                          </a:lnTo>
                          <a:lnTo>
                            <a:pt x="183" y="156"/>
                          </a:lnTo>
                          <a:lnTo>
                            <a:pt x="183" y="153"/>
                          </a:lnTo>
                          <a:lnTo>
                            <a:pt x="184" y="150"/>
                          </a:lnTo>
                          <a:lnTo>
                            <a:pt x="183" y="148"/>
                          </a:lnTo>
                          <a:lnTo>
                            <a:pt x="181" y="147"/>
                          </a:lnTo>
                          <a:lnTo>
                            <a:pt x="180" y="146"/>
                          </a:lnTo>
                          <a:lnTo>
                            <a:pt x="180" y="145"/>
                          </a:lnTo>
                          <a:lnTo>
                            <a:pt x="181" y="142"/>
                          </a:lnTo>
                          <a:lnTo>
                            <a:pt x="182" y="140"/>
                          </a:lnTo>
                          <a:lnTo>
                            <a:pt x="185" y="138"/>
                          </a:lnTo>
                          <a:lnTo>
                            <a:pt x="185" y="135"/>
                          </a:lnTo>
                          <a:lnTo>
                            <a:pt x="181" y="128"/>
                          </a:lnTo>
                          <a:lnTo>
                            <a:pt x="181" y="126"/>
                          </a:lnTo>
                          <a:lnTo>
                            <a:pt x="181" y="125"/>
                          </a:lnTo>
                          <a:lnTo>
                            <a:pt x="184" y="125"/>
                          </a:lnTo>
                          <a:lnTo>
                            <a:pt x="184" y="121"/>
                          </a:lnTo>
                          <a:lnTo>
                            <a:pt x="181" y="121"/>
                          </a:lnTo>
                          <a:lnTo>
                            <a:pt x="181" y="117"/>
                          </a:lnTo>
                          <a:lnTo>
                            <a:pt x="181" y="113"/>
                          </a:lnTo>
                          <a:lnTo>
                            <a:pt x="180" y="112"/>
                          </a:lnTo>
                          <a:lnTo>
                            <a:pt x="174" y="112"/>
                          </a:lnTo>
                          <a:lnTo>
                            <a:pt x="172" y="117"/>
                          </a:lnTo>
                          <a:lnTo>
                            <a:pt x="169" y="119"/>
                          </a:lnTo>
                          <a:lnTo>
                            <a:pt x="168" y="118"/>
                          </a:lnTo>
                          <a:lnTo>
                            <a:pt x="169" y="111"/>
                          </a:lnTo>
                          <a:lnTo>
                            <a:pt x="170" y="108"/>
                          </a:lnTo>
                          <a:lnTo>
                            <a:pt x="171" y="107"/>
                          </a:lnTo>
                          <a:lnTo>
                            <a:pt x="172" y="105"/>
                          </a:lnTo>
                          <a:lnTo>
                            <a:pt x="174" y="104"/>
                          </a:lnTo>
                          <a:lnTo>
                            <a:pt x="174" y="103"/>
                          </a:lnTo>
                          <a:lnTo>
                            <a:pt x="176" y="100"/>
                          </a:lnTo>
                          <a:lnTo>
                            <a:pt x="177" y="98"/>
                          </a:lnTo>
                          <a:lnTo>
                            <a:pt x="184" y="90"/>
                          </a:lnTo>
                          <a:lnTo>
                            <a:pt x="183" y="89"/>
                          </a:lnTo>
                          <a:lnTo>
                            <a:pt x="184" y="87"/>
                          </a:lnTo>
                          <a:lnTo>
                            <a:pt x="189" y="87"/>
                          </a:lnTo>
                          <a:lnTo>
                            <a:pt x="191" y="86"/>
                          </a:lnTo>
                          <a:lnTo>
                            <a:pt x="193" y="85"/>
                          </a:lnTo>
                          <a:lnTo>
                            <a:pt x="193" y="84"/>
                          </a:lnTo>
                          <a:lnTo>
                            <a:pt x="192" y="81"/>
                          </a:lnTo>
                          <a:lnTo>
                            <a:pt x="193" y="73"/>
                          </a:lnTo>
                          <a:lnTo>
                            <a:pt x="194" y="66"/>
                          </a:lnTo>
                          <a:lnTo>
                            <a:pt x="195" y="62"/>
                          </a:lnTo>
                          <a:lnTo>
                            <a:pt x="200" y="55"/>
                          </a:lnTo>
                          <a:lnTo>
                            <a:pt x="201" y="52"/>
                          </a:lnTo>
                          <a:lnTo>
                            <a:pt x="197" y="50"/>
                          </a:lnTo>
                          <a:lnTo>
                            <a:pt x="185" y="47"/>
                          </a:lnTo>
                          <a:lnTo>
                            <a:pt x="180" y="46"/>
                          </a:lnTo>
                          <a:lnTo>
                            <a:pt x="178" y="43"/>
                          </a:lnTo>
                          <a:lnTo>
                            <a:pt x="176" y="41"/>
                          </a:lnTo>
                          <a:lnTo>
                            <a:pt x="172" y="38"/>
                          </a:lnTo>
                          <a:lnTo>
                            <a:pt x="169" y="38"/>
                          </a:lnTo>
                          <a:lnTo>
                            <a:pt x="164" y="37"/>
                          </a:lnTo>
                          <a:lnTo>
                            <a:pt x="161" y="38"/>
                          </a:lnTo>
                          <a:lnTo>
                            <a:pt x="159" y="37"/>
                          </a:lnTo>
                          <a:lnTo>
                            <a:pt x="156" y="35"/>
                          </a:lnTo>
                          <a:lnTo>
                            <a:pt x="153" y="33"/>
                          </a:lnTo>
                          <a:lnTo>
                            <a:pt x="154" y="32"/>
                          </a:lnTo>
                          <a:lnTo>
                            <a:pt x="152" y="31"/>
                          </a:lnTo>
                          <a:lnTo>
                            <a:pt x="152" y="24"/>
                          </a:lnTo>
                          <a:lnTo>
                            <a:pt x="150" y="24"/>
                          </a:lnTo>
                          <a:lnTo>
                            <a:pt x="148" y="26"/>
                          </a:lnTo>
                          <a:lnTo>
                            <a:pt x="147" y="29"/>
                          </a:lnTo>
                          <a:lnTo>
                            <a:pt x="144" y="29"/>
                          </a:lnTo>
                          <a:lnTo>
                            <a:pt x="142" y="27"/>
                          </a:lnTo>
                          <a:lnTo>
                            <a:pt x="141" y="22"/>
                          </a:lnTo>
                          <a:lnTo>
                            <a:pt x="140" y="20"/>
                          </a:lnTo>
                          <a:lnTo>
                            <a:pt x="139" y="18"/>
                          </a:lnTo>
                          <a:lnTo>
                            <a:pt x="135" y="17"/>
                          </a:lnTo>
                          <a:lnTo>
                            <a:pt x="131" y="15"/>
                          </a:lnTo>
                          <a:lnTo>
                            <a:pt x="128" y="15"/>
                          </a:lnTo>
                          <a:lnTo>
                            <a:pt x="125" y="9"/>
                          </a:lnTo>
                          <a:lnTo>
                            <a:pt x="122" y="9"/>
                          </a:lnTo>
                          <a:lnTo>
                            <a:pt x="119" y="8"/>
                          </a:lnTo>
                          <a:lnTo>
                            <a:pt x="118" y="5"/>
                          </a:lnTo>
                          <a:lnTo>
                            <a:pt x="118"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5" name="Freeform 1401">
                      <a:extLst>
                        <a:ext uri="{FF2B5EF4-FFF2-40B4-BE49-F238E27FC236}">
                          <a16:creationId xmlns:a16="http://schemas.microsoft.com/office/drawing/2014/main" id="{9B0E6D57-0870-467A-B9B6-967B8DF6D31D}"/>
                        </a:ext>
                      </a:extLst>
                    </p:cNvPr>
                    <p:cNvSpPr>
                      <a:spLocks/>
                    </p:cNvSpPr>
                    <p:nvPr/>
                  </p:nvSpPr>
                  <p:spPr bwMode="gray">
                    <a:xfrm>
                      <a:off x="4977570" y="3455697"/>
                      <a:ext cx="3574" cy="3574"/>
                    </a:xfrm>
                    <a:custGeom>
                      <a:avLst/>
                      <a:gdLst>
                        <a:gd name="T0" fmla="*/ 3 w 3"/>
                        <a:gd name="T1" fmla="*/ 0 h 3"/>
                        <a:gd name="T2" fmla="*/ 3 w 3"/>
                        <a:gd name="T3" fmla="*/ 0 h 3"/>
                        <a:gd name="T4" fmla="*/ 2 w 3"/>
                        <a:gd name="T5" fmla="*/ 0 h 3"/>
                        <a:gd name="T6" fmla="*/ 1 w 3"/>
                        <a:gd name="T7" fmla="*/ 1 h 3"/>
                        <a:gd name="T8" fmla="*/ 0 w 3"/>
                        <a:gd name="T9" fmla="*/ 2 h 3"/>
                        <a:gd name="T10" fmla="*/ 0 w 3"/>
                        <a:gd name="T11" fmla="*/ 2 h 3"/>
                        <a:gd name="T12" fmla="*/ 0 w 3"/>
                        <a:gd name="T13" fmla="*/ 2 h 3"/>
                        <a:gd name="T14" fmla="*/ 0 w 3"/>
                        <a:gd name="T15" fmla="*/ 2 h 3"/>
                        <a:gd name="T16" fmla="*/ 0 w 3"/>
                        <a:gd name="T17" fmla="*/ 2 h 3"/>
                        <a:gd name="T18" fmla="*/ 1 w 3"/>
                        <a:gd name="T19" fmla="*/ 3 h 3"/>
                        <a:gd name="T20" fmla="*/ 1 w 3"/>
                        <a:gd name="T21" fmla="*/ 3 h 3"/>
                        <a:gd name="T22" fmla="*/ 2 w 3"/>
                        <a:gd name="T23" fmla="*/ 2 h 3"/>
                        <a:gd name="T24" fmla="*/ 3 w 3"/>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3" y="0"/>
                          </a:moveTo>
                          <a:lnTo>
                            <a:pt x="3" y="0"/>
                          </a:lnTo>
                          <a:lnTo>
                            <a:pt x="2" y="0"/>
                          </a:lnTo>
                          <a:lnTo>
                            <a:pt x="1" y="1"/>
                          </a:lnTo>
                          <a:lnTo>
                            <a:pt x="0" y="2"/>
                          </a:lnTo>
                          <a:lnTo>
                            <a:pt x="0" y="2"/>
                          </a:lnTo>
                          <a:lnTo>
                            <a:pt x="0" y="2"/>
                          </a:lnTo>
                          <a:lnTo>
                            <a:pt x="0" y="2"/>
                          </a:lnTo>
                          <a:lnTo>
                            <a:pt x="0" y="2"/>
                          </a:lnTo>
                          <a:lnTo>
                            <a:pt x="1" y="3"/>
                          </a:lnTo>
                          <a:lnTo>
                            <a:pt x="1" y="3"/>
                          </a:lnTo>
                          <a:lnTo>
                            <a:pt x="2" y="2"/>
                          </a:lnTo>
                          <a:lnTo>
                            <a:pt x="3"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6" name="Freeform 1402">
                      <a:extLst>
                        <a:ext uri="{FF2B5EF4-FFF2-40B4-BE49-F238E27FC236}">
                          <a16:creationId xmlns:a16="http://schemas.microsoft.com/office/drawing/2014/main" id="{FC5D1F6A-9F12-4553-BF5C-0EEC062441FE}"/>
                        </a:ext>
                      </a:extLst>
                    </p:cNvPr>
                    <p:cNvSpPr>
                      <a:spLocks/>
                    </p:cNvSpPr>
                    <p:nvPr/>
                  </p:nvSpPr>
                  <p:spPr bwMode="gray">
                    <a:xfrm>
                      <a:off x="4985909" y="3464037"/>
                      <a:ext cx="4765" cy="2383"/>
                    </a:xfrm>
                    <a:custGeom>
                      <a:avLst/>
                      <a:gdLst>
                        <a:gd name="T0" fmla="*/ 1 w 4"/>
                        <a:gd name="T1" fmla="*/ 0 h 2"/>
                        <a:gd name="T2" fmla="*/ 0 w 4"/>
                        <a:gd name="T3" fmla="*/ 0 h 2"/>
                        <a:gd name="T4" fmla="*/ 0 w 4"/>
                        <a:gd name="T5" fmla="*/ 0 h 2"/>
                        <a:gd name="T6" fmla="*/ 0 w 4"/>
                        <a:gd name="T7" fmla="*/ 0 h 2"/>
                        <a:gd name="T8" fmla="*/ 0 w 4"/>
                        <a:gd name="T9" fmla="*/ 1 h 2"/>
                        <a:gd name="T10" fmla="*/ 0 w 4"/>
                        <a:gd name="T11" fmla="*/ 1 h 2"/>
                        <a:gd name="T12" fmla="*/ 3 w 4"/>
                        <a:gd name="T13" fmla="*/ 2 h 2"/>
                        <a:gd name="T14" fmla="*/ 4 w 4"/>
                        <a:gd name="T15" fmla="*/ 1 h 2"/>
                        <a:gd name="T16" fmla="*/ 4 w 4"/>
                        <a:gd name="T17" fmla="*/ 0 h 2"/>
                        <a:gd name="T18" fmla="*/ 3 w 4"/>
                        <a:gd name="T19" fmla="*/ 0 h 2"/>
                        <a:gd name="T20" fmla="*/ 2 w 4"/>
                        <a:gd name="T21" fmla="*/ 0 h 2"/>
                        <a:gd name="T22" fmla="*/ 1 w 4"/>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2">
                          <a:moveTo>
                            <a:pt x="1" y="0"/>
                          </a:moveTo>
                          <a:lnTo>
                            <a:pt x="0" y="0"/>
                          </a:lnTo>
                          <a:lnTo>
                            <a:pt x="0" y="0"/>
                          </a:lnTo>
                          <a:lnTo>
                            <a:pt x="0" y="0"/>
                          </a:lnTo>
                          <a:lnTo>
                            <a:pt x="0" y="1"/>
                          </a:lnTo>
                          <a:lnTo>
                            <a:pt x="0" y="1"/>
                          </a:lnTo>
                          <a:lnTo>
                            <a:pt x="3" y="2"/>
                          </a:lnTo>
                          <a:lnTo>
                            <a:pt x="4" y="1"/>
                          </a:lnTo>
                          <a:lnTo>
                            <a:pt x="4" y="0"/>
                          </a:lnTo>
                          <a:lnTo>
                            <a:pt x="3" y="0"/>
                          </a:lnTo>
                          <a:lnTo>
                            <a:pt x="2" y="0"/>
                          </a:lnTo>
                          <a:lnTo>
                            <a:pt x="1"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nvGrpSpPr>
                <p:cNvPr id="1455" name="Gruppieren 1454">
                  <a:extLst>
                    <a:ext uri="{FF2B5EF4-FFF2-40B4-BE49-F238E27FC236}">
                      <a16:creationId xmlns:a16="http://schemas.microsoft.com/office/drawing/2014/main" id="{AAEC71E5-D5C2-462C-9EEB-78C712394FF3}"/>
                    </a:ext>
                  </a:extLst>
                </p:cNvPr>
                <p:cNvGrpSpPr/>
                <p:nvPr/>
              </p:nvGrpSpPr>
              <p:grpSpPr>
                <a:xfrm>
                  <a:off x="8248139" y="3942585"/>
                  <a:ext cx="239330" cy="287752"/>
                  <a:chOff x="8248139" y="3942585"/>
                  <a:chExt cx="239330" cy="287752"/>
                </a:xfrm>
                <a:grpFill/>
              </p:grpSpPr>
              <p:sp>
                <p:nvSpPr>
                  <p:cNvPr id="1353" name="Freeform 164">
                    <a:extLst>
                      <a:ext uri="{FF2B5EF4-FFF2-40B4-BE49-F238E27FC236}">
                        <a16:creationId xmlns:a16="http://schemas.microsoft.com/office/drawing/2014/main" id="{9E13890A-85D5-4E41-BFC1-C1DA6A390986}"/>
                      </a:ext>
                    </a:extLst>
                  </p:cNvPr>
                  <p:cNvSpPr>
                    <a:spLocks/>
                  </p:cNvSpPr>
                  <p:nvPr/>
                </p:nvSpPr>
                <p:spPr bwMode="gray">
                  <a:xfrm>
                    <a:off x="8438961" y="4194773"/>
                    <a:ext cx="19407" cy="35564"/>
                  </a:xfrm>
                  <a:custGeom>
                    <a:avLst/>
                    <a:gdLst>
                      <a:gd name="T0" fmla="*/ 2 w 6"/>
                      <a:gd name="T1" fmla="*/ 1 h 11"/>
                      <a:gd name="T2" fmla="*/ 2 w 6"/>
                      <a:gd name="T3" fmla="*/ 0 h 11"/>
                      <a:gd name="T4" fmla="*/ 3 w 6"/>
                      <a:gd name="T5" fmla="*/ 1 h 11"/>
                      <a:gd name="T6" fmla="*/ 4 w 6"/>
                      <a:gd name="T7" fmla="*/ 2 h 11"/>
                      <a:gd name="T8" fmla="*/ 6 w 6"/>
                      <a:gd name="T9" fmla="*/ 3 h 11"/>
                      <a:gd name="T10" fmla="*/ 6 w 6"/>
                      <a:gd name="T11" fmla="*/ 5 h 11"/>
                      <a:gd name="T12" fmla="*/ 5 w 6"/>
                      <a:gd name="T13" fmla="*/ 6 h 11"/>
                      <a:gd name="T14" fmla="*/ 4 w 6"/>
                      <a:gd name="T15" fmla="*/ 7 h 11"/>
                      <a:gd name="T16" fmla="*/ 4 w 6"/>
                      <a:gd name="T17" fmla="*/ 11 h 11"/>
                      <a:gd name="T18" fmla="*/ 3 w 6"/>
                      <a:gd name="T19" fmla="*/ 10 h 11"/>
                      <a:gd name="T20" fmla="*/ 3 w 6"/>
                      <a:gd name="T21" fmla="*/ 6 h 11"/>
                      <a:gd name="T22" fmla="*/ 2 w 6"/>
                      <a:gd name="T23" fmla="*/ 5 h 11"/>
                      <a:gd name="T24" fmla="*/ 2 w 6"/>
                      <a:gd name="T25" fmla="*/ 3 h 11"/>
                      <a:gd name="T26" fmla="*/ 1 w 6"/>
                      <a:gd name="T27" fmla="*/ 3 h 11"/>
                      <a:gd name="T28" fmla="*/ 0 w 6"/>
                      <a:gd name="T29" fmla="*/ 1 h 11"/>
                      <a:gd name="T30" fmla="*/ 0 w 6"/>
                      <a:gd name="T31" fmla="*/ 1 h 11"/>
                      <a:gd name="T32" fmla="*/ 2 w 6"/>
                      <a:gd name="T3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1">
                        <a:moveTo>
                          <a:pt x="2" y="1"/>
                        </a:moveTo>
                        <a:lnTo>
                          <a:pt x="2" y="0"/>
                        </a:lnTo>
                        <a:lnTo>
                          <a:pt x="3" y="1"/>
                        </a:lnTo>
                        <a:lnTo>
                          <a:pt x="4" y="2"/>
                        </a:lnTo>
                        <a:lnTo>
                          <a:pt x="6" y="3"/>
                        </a:lnTo>
                        <a:lnTo>
                          <a:pt x="6" y="5"/>
                        </a:lnTo>
                        <a:lnTo>
                          <a:pt x="5" y="6"/>
                        </a:lnTo>
                        <a:lnTo>
                          <a:pt x="4" y="7"/>
                        </a:lnTo>
                        <a:lnTo>
                          <a:pt x="4" y="11"/>
                        </a:lnTo>
                        <a:lnTo>
                          <a:pt x="3" y="10"/>
                        </a:lnTo>
                        <a:lnTo>
                          <a:pt x="3" y="6"/>
                        </a:lnTo>
                        <a:lnTo>
                          <a:pt x="2" y="5"/>
                        </a:lnTo>
                        <a:lnTo>
                          <a:pt x="2" y="3"/>
                        </a:lnTo>
                        <a:lnTo>
                          <a:pt x="1" y="3"/>
                        </a:lnTo>
                        <a:lnTo>
                          <a:pt x="0" y="1"/>
                        </a:lnTo>
                        <a:lnTo>
                          <a:pt x="0" y="1"/>
                        </a:lnTo>
                        <a:lnTo>
                          <a:pt x="2"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4" name="Freeform 165">
                    <a:extLst>
                      <a:ext uri="{FF2B5EF4-FFF2-40B4-BE49-F238E27FC236}">
                        <a16:creationId xmlns:a16="http://schemas.microsoft.com/office/drawing/2014/main" id="{4E911102-A603-4BF3-9D75-B213F46BC1D0}"/>
                      </a:ext>
                    </a:extLst>
                  </p:cNvPr>
                  <p:cNvSpPr>
                    <a:spLocks/>
                  </p:cNvSpPr>
                  <p:nvPr/>
                </p:nvSpPr>
                <p:spPr bwMode="gray">
                  <a:xfrm>
                    <a:off x="8403385" y="4194773"/>
                    <a:ext cx="38812" cy="29100"/>
                  </a:xfrm>
                  <a:custGeom>
                    <a:avLst/>
                    <a:gdLst>
                      <a:gd name="T0" fmla="*/ 4 w 12"/>
                      <a:gd name="T1" fmla="*/ 0 h 9"/>
                      <a:gd name="T2" fmla="*/ 4 w 12"/>
                      <a:gd name="T3" fmla="*/ 1 h 9"/>
                      <a:gd name="T4" fmla="*/ 5 w 12"/>
                      <a:gd name="T5" fmla="*/ 2 h 9"/>
                      <a:gd name="T6" fmla="*/ 6 w 12"/>
                      <a:gd name="T7" fmla="*/ 2 h 9"/>
                      <a:gd name="T8" fmla="*/ 7 w 12"/>
                      <a:gd name="T9" fmla="*/ 3 h 9"/>
                      <a:gd name="T10" fmla="*/ 7 w 12"/>
                      <a:gd name="T11" fmla="*/ 3 h 9"/>
                      <a:gd name="T12" fmla="*/ 7 w 12"/>
                      <a:gd name="T13" fmla="*/ 3 h 9"/>
                      <a:gd name="T14" fmla="*/ 9 w 12"/>
                      <a:gd name="T15" fmla="*/ 3 h 9"/>
                      <a:gd name="T16" fmla="*/ 9 w 12"/>
                      <a:gd name="T17" fmla="*/ 2 h 9"/>
                      <a:gd name="T18" fmla="*/ 10 w 12"/>
                      <a:gd name="T19" fmla="*/ 2 h 9"/>
                      <a:gd name="T20" fmla="*/ 10 w 12"/>
                      <a:gd name="T21" fmla="*/ 3 h 9"/>
                      <a:gd name="T22" fmla="*/ 11 w 12"/>
                      <a:gd name="T23" fmla="*/ 5 h 9"/>
                      <a:gd name="T24" fmla="*/ 12 w 12"/>
                      <a:gd name="T25" fmla="*/ 8 h 9"/>
                      <a:gd name="T26" fmla="*/ 11 w 12"/>
                      <a:gd name="T27" fmla="*/ 9 h 9"/>
                      <a:gd name="T28" fmla="*/ 9 w 12"/>
                      <a:gd name="T29" fmla="*/ 8 h 9"/>
                      <a:gd name="T30" fmla="*/ 7 w 12"/>
                      <a:gd name="T31" fmla="*/ 9 h 9"/>
                      <a:gd name="T32" fmla="*/ 6 w 12"/>
                      <a:gd name="T33" fmla="*/ 9 h 9"/>
                      <a:gd name="T34" fmla="*/ 4 w 12"/>
                      <a:gd name="T35" fmla="*/ 7 h 9"/>
                      <a:gd name="T36" fmla="*/ 0 w 12"/>
                      <a:gd name="T37" fmla="*/ 6 h 9"/>
                      <a:gd name="T38" fmla="*/ 0 w 12"/>
                      <a:gd name="T39" fmla="*/ 4 h 9"/>
                      <a:gd name="T40" fmla="*/ 1 w 12"/>
                      <a:gd name="T41" fmla="*/ 5 h 9"/>
                      <a:gd name="T42" fmla="*/ 2 w 12"/>
                      <a:gd name="T43" fmla="*/ 3 h 9"/>
                      <a:gd name="T44" fmla="*/ 1 w 12"/>
                      <a:gd name="T45" fmla="*/ 3 h 9"/>
                      <a:gd name="T46" fmla="*/ 0 w 12"/>
                      <a:gd name="T47" fmla="*/ 2 h 9"/>
                      <a:gd name="T48" fmla="*/ 1 w 12"/>
                      <a:gd name="T49" fmla="*/ 1 h 9"/>
                      <a:gd name="T50" fmla="*/ 3 w 12"/>
                      <a:gd name="T51" fmla="*/ 1 h 9"/>
                      <a:gd name="T52" fmla="*/ 4 w 12"/>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9">
                        <a:moveTo>
                          <a:pt x="4" y="0"/>
                        </a:moveTo>
                        <a:lnTo>
                          <a:pt x="4" y="1"/>
                        </a:lnTo>
                        <a:lnTo>
                          <a:pt x="5" y="2"/>
                        </a:lnTo>
                        <a:lnTo>
                          <a:pt x="6" y="2"/>
                        </a:lnTo>
                        <a:lnTo>
                          <a:pt x="7" y="3"/>
                        </a:lnTo>
                        <a:lnTo>
                          <a:pt x="7" y="3"/>
                        </a:lnTo>
                        <a:lnTo>
                          <a:pt x="7" y="3"/>
                        </a:lnTo>
                        <a:lnTo>
                          <a:pt x="9" y="3"/>
                        </a:lnTo>
                        <a:lnTo>
                          <a:pt x="9" y="2"/>
                        </a:lnTo>
                        <a:lnTo>
                          <a:pt x="10" y="2"/>
                        </a:lnTo>
                        <a:lnTo>
                          <a:pt x="10" y="3"/>
                        </a:lnTo>
                        <a:lnTo>
                          <a:pt x="11" y="5"/>
                        </a:lnTo>
                        <a:lnTo>
                          <a:pt x="12" y="8"/>
                        </a:lnTo>
                        <a:lnTo>
                          <a:pt x="11" y="9"/>
                        </a:lnTo>
                        <a:lnTo>
                          <a:pt x="9" y="8"/>
                        </a:lnTo>
                        <a:lnTo>
                          <a:pt x="7" y="9"/>
                        </a:lnTo>
                        <a:lnTo>
                          <a:pt x="6" y="9"/>
                        </a:lnTo>
                        <a:lnTo>
                          <a:pt x="4" y="7"/>
                        </a:lnTo>
                        <a:lnTo>
                          <a:pt x="0" y="6"/>
                        </a:lnTo>
                        <a:lnTo>
                          <a:pt x="0" y="4"/>
                        </a:lnTo>
                        <a:lnTo>
                          <a:pt x="1" y="5"/>
                        </a:lnTo>
                        <a:lnTo>
                          <a:pt x="2" y="3"/>
                        </a:lnTo>
                        <a:lnTo>
                          <a:pt x="1" y="3"/>
                        </a:lnTo>
                        <a:lnTo>
                          <a:pt x="0" y="2"/>
                        </a:lnTo>
                        <a:lnTo>
                          <a:pt x="1" y="1"/>
                        </a:lnTo>
                        <a:lnTo>
                          <a:pt x="3" y="1"/>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5" name="Freeform 166">
                    <a:extLst>
                      <a:ext uri="{FF2B5EF4-FFF2-40B4-BE49-F238E27FC236}">
                        <a16:creationId xmlns:a16="http://schemas.microsoft.com/office/drawing/2014/main" id="{E4AD8B41-35DE-40BF-ABFA-0C428807E528}"/>
                      </a:ext>
                    </a:extLst>
                  </p:cNvPr>
                  <p:cNvSpPr>
                    <a:spLocks/>
                  </p:cNvSpPr>
                  <p:nvPr/>
                </p:nvSpPr>
                <p:spPr bwMode="gray">
                  <a:xfrm>
                    <a:off x="8335464" y="4136575"/>
                    <a:ext cx="58216" cy="51730"/>
                  </a:xfrm>
                  <a:custGeom>
                    <a:avLst/>
                    <a:gdLst>
                      <a:gd name="T0" fmla="*/ 5 w 18"/>
                      <a:gd name="T1" fmla="*/ 2 h 16"/>
                      <a:gd name="T2" fmla="*/ 6 w 18"/>
                      <a:gd name="T3" fmla="*/ 2 h 16"/>
                      <a:gd name="T4" fmla="*/ 10 w 18"/>
                      <a:gd name="T5" fmla="*/ 1 h 16"/>
                      <a:gd name="T6" fmla="*/ 12 w 18"/>
                      <a:gd name="T7" fmla="*/ 3 h 16"/>
                      <a:gd name="T8" fmla="*/ 13 w 18"/>
                      <a:gd name="T9" fmla="*/ 2 h 16"/>
                      <a:gd name="T10" fmla="*/ 13 w 18"/>
                      <a:gd name="T11" fmla="*/ 0 h 16"/>
                      <a:gd name="T12" fmla="*/ 14 w 18"/>
                      <a:gd name="T13" fmla="*/ 0 h 16"/>
                      <a:gd name="T14" fmla="*/ 16 w 18"/>
                      <a:gd name="T15" fmla="*/ 4 h 16"/>
                      <a:gd name="T16" fmla="*/ 16 w 18"/>
                      <a:gd name="T17" fmla="*/ 6 h 16"/>
                      <a:gd name="T18" fmla="*/ 17 w 18"/>
                      <a:gd name="T19" fmla="*/ 8 h 16"/>
                      <a:gd name="T20" fmla="*/ 17 w 18"/>
                      <a:gd name="T21" fmla="*/ 8 h 16"/>
                      <a:gd name="T22" fmla="*/ 18 w 18"/>
                      <a:gd name="T23" fmla="*/ 9 h 16"/>
                      <a:gd name="T24" fmla="*/ 18 w 18"/>
                      <a:gd name="T25" fmla="*/ 10 h 16"/>
                      <a:gd name="T26" fmla="*/ 17 w 18"/>
                      <a:gd name="T27" fmla="*/ 10 h 16"/>
                      <a:gd name="T28" fmla="*/ 17 w 18"/>
                      <a:gd name="T29" fmla="*/ 12 h 16"/>
                      <a:gd name="T30" fmla="*/ 17 w 18"/>
                      <a:gd name="T31" fmla="*/ 15 h 16"/>
                      <a:gd name="T32" fmla="*/ 14 w 18"/>
                      <a:gd name="T33" fmla="*/ 15 h 16"/>
                      <a:gd name="T34" fmla="*/ 13 w 18"/>
                      <a:gd name="T35" fmla="*/ 16 h 16"/>
                      <a:gd name="T36" fmla="*/ 12 w 18"/>
                      <a:gd name="T37" fmla="*/ 16 h 16"/>
                      <a:gd name="T38" fmla="*/ 9 w 18"/>
                      <a:gd name="T39" fmla="*/ 15 h 16"/>
                      <a:gd name="T40" fmla="*/ 6 w 18"/>
                      <a:gd name="T41" fmla="*/ 15 h 16"/>
                      <a:gd name="T42" fmla="*/ 6 w 18"/>
                      <a:gd name="T43" fmla="*/ 14 h 16"/>
                      <a:gd name="T44" fmla="*/ 8 w 18"/>
                      <a:gd name="T45" fmla="*/ 13 h 16"/>
                      <a:gd name="T46" fmla="*/ 6 w 18"/>
                      <a:gd name="T47" fmla="*/ 13 h 16"/>
                      <a:gd name="T48" fmla="*/ 3 w 18"/>
                      <a:gd name="T49" fmla="*/ 11 h 16"/>
                      <a:gd name="T50" fmla="*/ 2 w 18"/>
                      <a:gd name="T51" fmla="*/ 10 h 16"/>
                      <a:gd name="T52" fmla="*/ 1 w 18"/>
                      <a:gd name="T53" fmla="*/ 8 h 16"/>
                      <a:gd name="T54" fmla="*/ 2 w 18"/>
                      <a:gd name="T55" fmla="*/ 7 h 16"/>
                      <a:gd name="T56" fmla="*/ 1 w 18"/>
                      <a:gd name="T57" fmla="*/ 6 h 16"/>
                      <a:gd name="T58" fmla="*/ 1 w 18"/>
                      <a:gd name="T59" fmla="*/ 6 h 16"/>
                      <a:gd name="T60" fmla="*/ 1 w 18"/>
                      <a:gd name="T61" fmla="*/ 5 h 16"/>
                      <a:gd name="T62" fmla="*/ 0 w 18"/>
                      <a:gd name="T63" fmla="*/ 4 h 16"/>
                      <a:gd name="T64" fmla="*/ 0 w 18"/>
                      <a:gd name="T65" fmla="*/ 3 h 16"/>
                      <a:gd name="T66" fmla="*/ 2 w 18"/>
                      <a:gd name="T67" fmla="*/ 3 h 16"/>
                      <a:gd name="T68" fmla="*/ 3 w 18"/>
                      <a:gd name="T69" fmla="*/ 3 h 16"/>
                      <a:gd name="T70" fmla="*/ 5 w 18"/>
                      <a:gd name="T7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16">
                        <a:moveTo>
                          <a:pt x="5" y="2"/>
                        </a:moveTo>
                        <a:lnTo>
                          <a:pt x="6" y="2"/>
                        </a:lnTo>
                        <a:lnTo>
                          <a:pt x="10" y="1"/>
                        </a:lnTo>
                        <a:lnTo>
                          <a:pt x="12" y="3"/>
                        </a:lnTo>
                        <a:lnTo>
                          <a:pt x="13" y="2"/>
                        </a:lnTo>
                        <a:lnTo>
                          <a:pt x="13" y="0"/>
                        </a:lnTo>
                        <a:lnTo>
                          <a:pt x="14" y="0"/>
                        </a:lnTo>
                        <a:lnTo>
                          <a:pt x="16" y="4"/>
                        </a:lnTo>
                        <a:lnTo>
                          <a:pt x="16" y="6"/>
                        </a:lnTo>
                        <a:lnTo>
                          <a:pt x="17" y="8"/>
                        </a:lnTo>
                        <a:lnTo>
                          <a:pt x="17" y="8"/>
                        </a:lnTo>
                        <a:lnTo>
                          <a:pt x="18" y="9"/>
                        </a:lnTo>
                        <a:lnTo>
                          <a:pt x="18" y="10"/>
                        </a:lnTo>
                        <a:lnTo>
                          <a:pt x="17" y="10"/>
                        </a:lnTo>
                        <a:lnTo>
                          <a:pt x="17" y="12"/>
                        </a:lnTo>
                        <a:lnTo>
                          <a:pt x="17" y="15"/>
                        </a:lnTo>
                        <a:lnTo>
                          <a:pt x="14" y="15"/>
                        </a:lnTo>
                        <a:lnTo>
                          <a:pt x="13" y="16"/>
                        </a:lnTo>
                        <a:lnTo>
                          <a:pt x="12" y="16"/>
                        </a:lnTo>
                        <a:lnTo>
                          <a:pt x="9" y="15"/>
                        </a:lnTo>
                        <a:lnTo>
                          <a:pt x="6" y="15"/>
                        </a:lnTo>
                        <a:lnTo>
                          <a:pt x="6" y="14"/>
                        </a:lnTo>
                        <a:lnTo>
                          <a:pt x="8" y="13"/>
                        </a:lnTo>
                        <a:lnTo>
                          <a:pt x="6" y="13"/>
                        </a:lnTo>
                        <a:lnTo>
                          <a:pt x="3" y="11"/>
                        </a:lnTo>
                        <a:lnTo>
                          <a:pt x="2" y="10"/>
                        </a:lnTo>
                        <a:lnTo>
                          <a:pt x="1" y="8"/>
                        </a:lnTo>
                        <a:lnTo>
                          <a:pt x="2" y="7"/>
                        </a:lnTo>
                        <a:lnTo>
                          <a:pt x="1" y="6"/>
                        </a:lnTo>
                        <a:lnTo>
                          <a:pt x="1" y="6"/>
                        </a:lnTo>
                        <a:lnTo>
                          <a:pt x="1" y="5"/>
                        </a:lnTo>
                        <a:lnTo>
                          <a:pt x="0" y="4"/>
                        </a:lnTo>
                        <a:lnTo>
                          <a:pt x="0" y="3"/>
                        </a:lnTo>
                        <a:lnTo>
                          <a:pt x="2" y="3"/>
                        </a:lnTo>
                        <a:lnTo>
                          <a:pt x="3" y="3"/>
                        </a:lnTo>
                        <a:lnTo>
                          <a:pt x="5"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6" name="Freeform 167">
                    <a:extLst>
                      <a:ext uri="{FF2B5EF4-FFF2-40B4-BE49-F238E27FC236}">
                        <a16:creationId xmlns:a16="http://schemas.microsoft.com/office/drawing/2014/main" id="{937C258F-E9A3-44EE-89B5-9681BFBD1256}"/>
                      </a:ext>
                    </a:extLst>
                  </p:cNvPr>
                  <p:cNvSpPr>
                    <a:spLocks/>
                  </p:cNvSpPr>
                  <p:nvPr/>
                </p:nvSpPr>
                <p:spPr bwMode="gray">
                  <a:xfrm>
                    <a:off x="8383978" y="4175372"/>
                    <a:ext cx="16169" cy="42031"/>
                  </a:xfrm>
                  <a:custGeom>
                    <a:avLst/>
                    <a:gdLst>
                      <a:gd name="T0" fmla="*/ 3 w 5"/>
                      <a:gd name="T1" fmla="*/ 4 h 13"/>
                      <a:gd name="T2" fmla="*/ 3 w 5"/>
                      <a:gd name="T3" fmla="*/ 2 h 13"/>
                      <a:gd name="T4" fmla="*/ 4 w 5"/>
                      <a:gd name="T5" fmla="*/ 0 h 13"/>
                      <a:gd name="T6" fmla="*/ 4 w 5"/>
                      <a:gd name="T7" fmla="*/ 0 h 13"/>
                      <a:gd name="T8" fmla="*/ 5 w 5"/>
                      <a:gd name="T9" fmla="*/ 5 h 13"/>
                      <a:gd name="T10" fmla="*/ 3 w 5"/>
                      <a:gd name="T11" fmla="*/ 8 h 13"/>
                      <a:gd name="T12" fmla="*/ 3 w 5"/>
                      <a:gd name="T13" fmla="*/ 9 h 13"/>
                      <a:gd name="T14" fmla="*/ 2 w 5"/>
                      <a:gd name="T15" fmla="*/ 10 h 13"/>
                      <a:gd name="T16" fmla="*/ 2 w 5"/>
                      <a:gd name="T17" fmla="*/ 12 h 13"/>
                      <a:gd name="T18" fmla="*/ 1 w 5"/>
                      <a:gd name="T19" fmla="*/ 13 h 13"/>
                      <a:gd name="T20" fmla="*/ 1 w 5"/>
                      <a:gd name="T21" fmla="*/ 11 h 13"/>
                      <a:gd name="T22" fmla="*/ 0 w 5"/>
                      <a:gd name="T23" fmla="*/ 9 h 13"/>
                      <a:gd name="T24" fmla="*/ 0 w 5"/>
                      <a:gd name="T25" fmla="*/ 8 h 13"/>
                      <a:gd name="T26" fmla="*/ 1 w 5"/>
                      <a:gd name="T27" fmla="*/ 6 h 13"/>
                      <a:gd name="T28" fmla="*/ 2 w 5"/>
                      <a:gd name="T29" fmla="*/ 4 h 13"/>
                      <a:gd name="T30" fmla="*/ 3 w 5"/>
                      <a:gd name="T3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3">
                        <a:moveTo>
                          <a:pt x="3" y="4"/>
                        </a:moveTo>
                        <a:lnTo>
                          <a:pt x="3" y="2"/>
                        </a:lnTo>
                        <a:lnTo>
                          <a:pt x="4" y="0"/>
                        </a:lnTo>
                        <a:lnTo>
                          <a:pt x="4" y="0"/>
                        </a:lnTo>
                        <a:lnTo>
                          <a:pt x="5" y="5"/>
                        </a:lnTo>
                        <a:lnTo>
                          <a:pt x="3" y="8"/>
                        </a:lnTo>
                        <a:lnTo>
                          <a:pt x="3" y="9"/>
                        </a:lnTo>
                        <a:lnTo>
                          <a:pt x="2" y="10"/>
                        </a:lnTo>
                        <a:lnTo>
                          <a:pt x="2" y="12"/>
                        </a:lnTo>
                        <a:lnTo>
                          <a:pt x="1" y="13"/>
                        </a:lnTo>
                        <a:lnTo>
                          <a:pt x="1" y="11"/>
                        </a:lnTo>
                        <a:lnTo>
                          <a:pt x="0" y="9"/>
                        </a:lnTo>
                        <a:lnTo>
                          <a:pt x="0" y="8"/>
                        </a:lnTo>
                        <a:lnTo>
                          <a:pt x="1" y="6"/>
                        </a:lnTo>
                        <a:lnTo>
                          <a:pt x="2" y="4"/>
                        </a:lnTo>
                        <a:lnTo>
                          <a:pt x="3"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7" name="Freeform 168">
                    <a:extLst>
                      <a:ext uri="{FF2B5EF4-FFF2-40B4-BE49-F238E27FC236}">
                        <a16:creationId xmlns:a16="http://schemas.microsoft.com/office/drawing/2014/main" id="{FAE5A253-F97C-4E28-83CA-084FF322C51E}"/>
                      </a:ext>
                    </a:extLst>
                  </p:cNvPr>
                  <p:cNvSpPr>
                    <a:spLocks/>
                  </p:cNvSpPr>
                  <p:nvPr/>
                </p:nvSpPr>
                <p:spPr bwMode="gray">
                  <a:xfrm>
                    <a:off x="8396913" y="4088077"/>
                    <a:ext cx="90556" cy="103463"/>
                  </a:xfrm>
                  <a:custGeom>
                    <a:avLst/>
                    <a:gdLst>
                      <a:gd name="T0" fmla="*/ 10 w 28"/>
                      <a:gd name="T1" fmla="*/ 5 h 32"/>
                      <a:gd name="T2" fmla="*/ 14 w 28"/>
                      <a:gd name="T3" fmla="*/ 6 h 32"/>
                      <a:gd name="T4" fmla="*/ 13 w 28"/>
                      <a:gd name="T5" fmla="*/ 9 h 32"/>
                      <a:gd name="T6" fmla="*/ 13 w 28"/>
                      <a:gd name="T7" fmla="*/ 10 h 32"/>
                      <a:gd name="T8" fmla="*/ 13 w 28"/>
                      <a:gd name="T9" fmla="*/ 12 h 32"/>
                      <a:gd name="T10" fmla="*/ 15 w 28"/>
                      <a:gd name="T11" fmla="*/ 12 h 32"/>
                      <a:gd name="T12" fmla="*/ 16 w 28"/>
                      <a:gd name="T13" fmla="*/ 9 h 32"/>
                      <a:gd name="T14" fmla="*/ 16 w 28"/>
                      <a:gd name="T15" fmla="*/ 8 h 32"/>
                      <a:gd name="T16" fmla="*/ 16 w 28"/>
                      <a:gd name="T17" fmla="*/ 7 h 32"/>
                      <a:gd name="T18" fmla="*/ 18 w 28"/>
                      <a:gd name="T19" fmla="*/ 12 h 32"/>
                      <a:gd name="T20" fmla="*/ 17 w 28"/>
                      <a:gd name="T21" fmla="*/ 13 h 32"/>
                      <a:gd name="T22" fmla="*/ 17 w 28"/>
                      <a:gd name="T23" fmla="*/ 13 h 32"/>
                      <a:gd name="T24" fmla="*/ 19 w 28"/>
                      <a:gd name="T25" fmla="*/ 6 h 32"/>
                      <a:gd name="T26" fmla="*/ 16 w 28"/>
                      <a:gd name="T27" fmla="*/ 5 h 32"/>
                      <a:gd name="T28" fmla="*/ 18 w 28"/>
                      <a:gd name="T29" fmla="*/ 2 h 32"/>
                      <a:gd name="T30" fmla="*/ 21 w 28"/>
                      <a:gd name="T31" fmla="*/ 1 h 32"/>
                      <a:gd name="T32" fmla="*/ 25 w 28"/>
                      <a:gd name="T33" fmla="*/ 2 h 32"/>
                      <a:gd name="T34" fmla="*/ 26 w 28"/>
                      <a:gd name="T35" fmla="*/ 6 h 32"/>
                      <a:gd name="T36" fmla="*/ 27 w 28"/>
                      <a:gd name="T37" fmla="*/ 9 h 32"/>
                      <a:gd name="T38" fmla="*/ 27 w 28"/>
                      <a:gd name="T39" fmla="*/ 11 h 32"/>
                      <a:gd name="T40" fmla="*/ 26 w 28"/>
                      <a:gd name="T41" fmla="*/ 14 h 32"/>
                      <a:gd name="T42" fmla="*/ 24 w 28"/>
                      <a:gd name="T43" fmla="*/ 15 h 32"/>
                      <a:gd name="T44" fmla="*/ 21 w 28"/>
                      <a:gd name="T45" fmla="*/ 18 h 32"/>
                      <a:gd name="T46" fmla="*/ 23 w 28"/>
                      <a:gd name="T47" fmla="*/ 21 h 32"/>
                      <a:gd name="T48" fmla="*/ 24 w 28"/>
                      <a:gd name="T49" fmla="*/ 25 h 32"/>
                      <a:gd name="T50" fmla="*/ 20 w 28"/>
                      <a:gd name="T51" fmla="*/ 27 h 32"/>
                      <a:gd name="T52" fmla="*/ 20 w 28"/>
                      <a:gd name="T53" fmla="*/ 29 h 32"/>
                      <a:gd name="T54" fmla="*/ 20 w 28"/>
                      <a:gd name="T55" fmla="*/ 30 h 32"/>
                      <a:gd name="T56" fmla="*/ 20 w 28"/>
                      <a:gd name="T57" fmla="*/ 32 h 32"/>
                      <a:gd name="T58" fmla="*/ 17 w 28"/>
                      <a:gd name="T59" fmla="*/ 32 h 32"/>
                      <a:gd name="T60" fmla="*/ 12 w 28"/>
                      <a:gd name="T61" fmla="*/ 30 h 32"/>
                      <a:gd name="T62" fmla="*/ 13 w 28"/>
                      <a:gd name="T63" fmla="*/ 30 h 32"/>
                      <a:gd name="T64" fmla="*/ 13 w 28"/>
                      <a:gd name="T65" fmla="*/ 29 h 32"/>
                      <a:gd name="T66" fmla="*/ 9 w 28"/>
                      <a:gd name="T67" fmla="*/ 26 h 32"/>
                      <a:gd name="T68" fmla="*/ 6 w 28"/>
                      <a:gd name="T69" fmla="*/ 24 h 32"/>
                      <a:gd name="T70" fmla="*/ 4 w 28"/>
                      <a:gd name="T71" fmla="*/ 23 h 32"/>
                      <a:gd name="T72" fmla="*/ 4 w 28"/>
                      <a:gd name="T73" fmla="*/ 22 h 32"/>
                      <a:gd name="T74" fmla="*/ 4 w 28"/>
                      <a:gd name="T75" fmla="*/ 15 h 32"/>
                      <a:gd name="T76" fmla="*/ 2 w 28"/>
                      <a:gd name="T77" fmla="*/ 14 h 32"/>
                      <a:gd name="T78" fmla="*/ 2 w 28"/>
                      <a:gd name="T79" fmla="*/ 13 h 32"/>
                      <a:gd name="T80" fmla="*/ 0 w 28"/>
                      <a:gd name="T81" fmla="*/ 12 h 32"/>
                      <a:gd name="T82" fmla="*/ 6 w 28"/>
                      <a:gd name="T83" fmla="*/ 12 h 32"/>
                      <a:gd name="T84" fmla="*/ 8 w 28"/>
                      <a:gd name="T85" fmla="*/ 9 h 32"/>
                      <a:gd name="T86" fmla="*/ 10 w 28"/>
                      <a:gd name="T87" fmla="*/ 8 h 32"/>
                      <a:gd name="T88" fmla="*/ 8 w 28"/>
                      <a:gd name="T89"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32">
                        <a:moveTo>
                          <a:pt x="8" y="5"/>
                        </a:moveTo>
                        <a:lnTo>
                          <a:pt x="10" y="5"/>
                        </a:lnTo>
                        <a:lnTo>
                          <a:pt x="14" y="5"/>
                        </a:lnTo>
                        <a:lnTo>
                          <a:pt x="14" y="6"/>
                        </a:lnTo>
                        <a:lnTo>
                          <a:pt x="13" y="7"/>
                        </a:lnTo>
                        <a:lnTo>
                          <a:pt x="13" y="9"/>
                        </a:lnTo>
                        <a:lnTo>
                          <a:pt x="12" y="10"/>
                        </a:lnTo>
                        <a:lnTo>
                          <a:pt x="13" y="10"/>
                        </a:lnTo>
                        <a:lnTo>
                          <a:pt x="13" y="10"/>
                        </a:lnTo>
                        <a:lnTo>
                          <a:pt x="13" y="12"/>
                        </a:lnTo>
                        <a:lnTo>
                          <a:pt x="14" y="13"/>
                        </a:lnTo>
                        <a:lnTo>
                          <a:pt x="15" y="12"/>
                        </a:lnTo>
                        <a:lnTo>
                          <a:pt x="16" y="10"/>
                        </a:lnTo>
                        <a:lnTo>
                          <a:pt x="16" y="9"/>
                        </a:lnTo>
                        <a:lnTo>
                          <a:pt x="16" y="8"/>
                        </a:lnTo>
                        <a:lnTo>
                          <a:pt x="16" y="8"/>
                        </a:lnTo>
                        <a:lnTo>
                          <a:pt x="16" y="7"/>
                        </a:lnTo>
                        <a:lnTo>
                          <a:pt x="16" y="7"/>
                        </a:lnTo>
                        <a:lnTo>
                          <a:pt x="18" y="10"/>
                        </a:lnTo>
                        <a:lnTo>
                          <a:pt x="18" y="12"/>
                        </a:lnTo>
                        <a:lnTo>
                          <a:pt x="17" y="12"/>
                        </a:lnTo>
                        <a:lnTo>
                          <a:pt x="17" y="13"/>
                        </a:lnTo>
                        <a:lnTo>
                          <a:pt x="17" y="13"/>
                        </a:lnTo>
                        <a:lnTo>
                          <a:pt x="17" y="13"/>
                        </a:lnTo>
                        <a:lnTo>
                          <a:pt x="18" y="13"/>
                        </a:lnTo>
                        <a:lnTo>
                          <a:pt x="19" y="6"/>
                        </a:lnTo>
                        <a:lnTo>
                          <a:pt x="18" y="6"/>
                        </a:lnTo>
                        <a:lnTo>
                          <a:pt x="16" y="5"/>
                        </a:lnTo>
                        <a:lnTo>
                          <a:pt x="16" y="4"/>
                        </a:lnTo>
                        <a:lnTo>
                          <a:pt x="18" y="2"/>
                        </a:lnTo>
                        <a:lnTo>
                          <a:pt x="21" y="1"/>
                        </a:lnTo>
                        <a:lnTo>
                          <a:pt x="21" y="1"/>
                        </a:lnTo>
                        <a:lnTo>
                          <a:pt x="23" y="0"/>
                        </a:lnTo>
                        <a:lnTo>
                          <a:pt x="25" y="2"/>
                        </a:lnTo>
                        <a:lnTo>
                          <a:pt x="26" y="6"/>
                        </a:lnTo>
                        <a:lnTo>
                          <a:pt x="26" y="6"/>
                        </a:lnTo>
                        <a:lnTo>
                          <a:pt x="26" y="8"/>
                        </a:lnTo>
                        <a:lnTo>
                          <a:pt x="27" y="9"/>
                        </a:lnTo>
                        <a:lnTo>
                          <a:pt x="28" y="9"/>
                        </a:lnTo>
                        <a:lnTo>
                          <a:pt x="27" y="11"/>
                        </a:lnTo>
                        <a:lnTo>
                          <a:pt x="28" y="14"/>
                        </a:lnTo>
                        <a:lnTo>
                          <a:pt x="26" y="14"/>
                        </a:lnTo>
                        <a:lnTo>
                          <a:pt x="25" y="15"/>
                        </a:lnTo>
                        <a:lnTo>
                          <a:pt x="24" y="15"/>
                        </a:lnTo>
                        <a:lnTo>
                          <a:pt x="22" y="17"/>
                        </a:lnTo>
                        <a:lnTo>
                          <a:pt x="21" y="18"/>
                        </a:lnTo>
                        <a:lnTo>
                          <a:pt x="21" y="20"/>
                        </a:lnTo>
                        <a:lnTo>
                          <a:pt x="23" y="21"/>
                        </a:lnTo>
                        <a:lnTo>
                          <a:pt x="25" y="22"/>
                        </a:lnTo>
                        <a:lnTo>
                          <a:pt x="24" y="25"/>
                        </a:lnTo>
                        <a:lnTo>
                          <a:pt x="20" y="26"/>
                        </a:lnTo>
                        <a:lnTo>
                          <a:pt x="20" y="27"/>
                        </a:lnTo>
                        <a:lnTo>
                          <a:pt x="20" y="29"/>
                        </a:lnTo>
                        <a:lnTo>
                          <a:pt x="20" y="29"/>
                        </a:lnTo>
                        <a:lnTo>
                          <a:pt x="20" y="30"/>
                        </a:lnTo>
                        <a:lnTo>
                          <a:pt x="20" y="30"/>
                        </a:lnTo>
                        <a:lnTo>
                          <a:pt x="20" y="30"/>
                        </a:lnTo>
                        <a:lnTo>
                          <a:pt x="20" y="32"/>
                        </a:lnTo>
                        <a:lnTo>
                          <a:pt x="18" y="32"/>
                        </a:lnTo>
                        <a:lnTo>
                          <a:pt x="17" y="32"/>
                        </a:lnTo>
                        <a:lnTo>
                          <a:pt x="13" y="31"/>
                        </a:lnTo>
                        <a:lnTo>
                          <a:pt x="12" y="30"/>
                        </a:lnTo>
                        <a:lnTo>
                          <a:pt x="12" y="30"/>
                        </a:lnTo>
                        <a:lnTo>
                          <a:pt x="13" y="30"/>
                        </a:lnTo>
                        <a:lnTo>
                          <a:pt x="13" y="29"/>
                        </a:lnTo>
                        <a:lnTo>
                          <a:pt x="13" y="29"/>
                        </a:lnTo>
                        <a:lnTo>
                          <a:pt x="13" y="27"/>
                        </a:lnTo>
                        <a:lnTo>
                          <a:pt x="9" y="26"/>
                        </a:lnTo>
                        <a:lnTo>
                          <a:pt x="6" y="27"/>
                        </a:lnTo>
                        <a:lnTo>
                          <a:pt x="6" y="24"/>
                        </a:lnTo>
                        <a:lnTo>
                          <a:pt x="4" y="23"/>
                        </a:lnTo>
                        <a:lnTo>
                          <a:pt x="4" y="23"/>
                        </a:lnTo>
                        <a:lnTo>
                          <a:pt x="4" y="22"/>
                        </a:lnTo>
                        <a:lnTo>
                          <a:pt x="4" y="22"/>
                        </a:lnTo>
                        <a:lnTo>
                          <a:pt x="4" y="21"/>
                        </a:lnTo>
                        <a:lnTo>
                          <a:pt x="4" y="15"/>
                        </a:lnTo>
                        <a:lnTo>
                          <a:pt x="4" y="14"/>
                        </a:lnTo>
                        <a:lnTo>
                          <a:pt x="2" y="14"/>
                        </a:lnTo>
                        <a:lnTo>
                          <a:pt x="1" y="14"/>
                        </a:lnTo>
                        <a:lnTo>
                          <a:pt x="2" y="13"/>
                        </a:lnTo>
                        <a:lnTo>
                          <a:pt x="0" y="13"/>
                        </a:lnTo>
                        <a:lnTo>
                          <a:pt x="0" y="12"/>
                        </a:lnTo>
                        <a:lnTo>
                          <a:pt x="2" y="12"/>
                        </a:lnTo>
                        <a:lnTo>
                          <a:pt x="6" y="12"/>
                        </a:lnTo>
                        <a:lnTo>
                          <a:pt x="7" y="11"/>
                        </a:lnTo>
                        <a:lnTo>
                          <a:pt x="8" y="9"/>
                        </a:lnTo>
                        <a:lnTo>
                          <a:pt x="9" y="9"/>
                        </a:lnTo>
                        <a:lnTo>
                          <a:pt x="10" y="8"/>
                        </a:lnTo>
                        <a:lnTo>
                          <a:pt x="10" y="6"/>
                        </a:lnTo>
                        <a:lnTo>
                          <a:pt x="8"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8" name="Freeform 169">
                    <a:extLst>
                      <a:ext uri="{FF2B5EF4-FFF2-40B4-BE49-F238E27FC236}">
                        <a16:creationId xmlns:a16="http://schemas.microsoft.com/office/drawing/2014/main" id="{2A4089EB-5A84-464E-BA7D-9BD03E084919}"/>
                      </a:ext>
                    </a:extLst>
                  </p:cNvPr>
                  <p:cNvSpPr>
                    <a:spLocks/>
                  </p:cNvSpPr>
                  <p:nvPr/>
                </p:nvSpPr>
                <p:spPr bwMode="gray">
                  <a:xfrm>
                    <a:off x="8248139" y="3942585"/>
                    <a:ext cx="142305" cy="261887"/>
                  </a:xfrm>
                  <a:custGeom>
                    <a:avLst/>
                    <a:gdLst>
                      <a:gd name="T0" fmla="*/ 13 w 44"/>
                      <a:gd name="T1" fmla="*/ 80 h 81"/>
                      <a:gd name="T2" fmla="*/ 22 w 44"/>
                      <a:gd name="T3" fmla="*/ 80 h 81"/>
                      <a:gd name="T4" fmla="*/ 23 w 44"/>
                      <a:gd name="T5" fmla="*/ 80 h 81"/>
                      <a:gd name="T6" fmla="*/ 24 w 44"/>
                      <a:gd name="T7" fmla="*/ 80 h 81"/>
                      <a:gd name="T8" fmla="*/ 26 w 44"/>
                      <a:gd name="T9" fmla="*/ 79 h 81"/>
                      <a:gd name="T10" fmla="*/ 24 w 44"/>
                      <a:gd name="T11" fmla="*/ 77 h 81"/>
                      <a:gd name="T12" fmla="*/ 22 w 44"/>
                      <a:gd name="T13" fmla="*/ 75 h 81"/>
                      <a:gd name="T14" fmla="*/ 24 w 44"/>
                      <a:gd name="T15" fmla="*/ 71 h 81"/>
                      <a:gd name="T16" fmla="*/ 24 w 44"/>
                      <a:gd name="T17" fmla="*/ 70 h 81"/>
                      <a:gd name="T18" fmla="*/ 24 w 44"/>
                      <a:gd name="T19" fmla="*/ 64 h 81"/>
                      <a:gd name="T20" fmla="*/ 26 w 44"/>
                      <a:gd name="T21" fmla="*/ 60 h 81"/>
                      <a:gd name="T22" fmla="*/ 24 w 44"/>
                      <a:gd name="T23" fmla="*/ 57 h 81"/>
                      <a:gd name="T24" fmla="*/ 29 w 44"/>
                      <a:gd name="T25" fmla="*/ 57 h 81"/>
                      <a:gd name="T26" fmla="*/ 28 w 44"/>
                      <a:gd name="T27" fmla="*/ 53 h 81"/>
                      <a:gd name="T28" fmla="*/ 33 w 44"/>
                      <a:gd name="T29" fmla="*/ 53 h 81"/>
                      <a:gd name="T30" fmla="*/ 34 w 44"/>
                      <a:gd name="T31" fmla="*/ 47 h 81"/>
                      <a:gd name="T32" fmla="*/ 37 w 44"/>
                      <a:gd name="T33" fmla="*/ 43 h 81"/>
                      <a:gd name="T34" fmla="*/ 38 w 44"/>
                      <a:gd name="T35" fmla="*/ 46 h 81"/>
                      <a:gd name="T36" fmla="*/ 40 w 44"/>
                      <a:gd name="T37" fmla="*/ 45 h 81"/>
                      <a:gd name="T38" fmla="*/ 44 w 44"/>
                      <a:gd name="T39" fmla="*/ 38 h 81"/>
                      <a:gd name="T40" fmla="*/ 42 w 44"/>
                      <a:gd name="T41" fmla="*/ 35 h 81"/>
                      <a:gd name="T42" fmla="*/ 37 w 44"/>
                      <a:gd name="T43" fmla="*/ 36 h 81"/>
                      <a:gd name="T44" fmla="*/ 35 w 44"/>
                      <a:gd name="T45" fmla="*/ 34 h 81"/>
                      <a:gd name="T46" fmla="*/ 32 w 44"/>
                      <a:gd name="T47" fmla="*/ 35 h 81"/>
                      <a:gd name="T48" fmla="*/ 35 w 44"/>
                      <a:gd name="T49" fmla="*/ 31 h 81"/>
                      <a:gd name="T50" fmla="*/ 31 w 44"/>
                      <a:gd name="T51" fmla="*/ 32 h 81"/>
                      <a:gd name="T52" fmla="*/ 33 w 44"/>
                      <a:gd name="T53" fmla="*/ 29 h 81"/>
                      <a:gd name="T54" fmla="*/ 34 w 44"/>
                      <a:gd name="T55" fmla="*/ 27 h 81"/>
                      <a:gd name="T56" fmla="*/ 35 w 44"/>
                      <a:gd name="T57" fmla="*/ 19 h 81"/>
                      <a:gd name="T58" fmla="*/ 38 w 44"/>
                      <a:gd name="T59" fmla="*/ 11 h 81"/>
                      <a:gd name="T60" fmla="*/ 37 w 44"/>
                      <a:gd name="T61" fmla="*/ 2 h 81"/>
                      <a:gd name="T62" fmla="*/ 37 w 44"/>
                      <a:gd name="T63" fmla="*/ 0 h 81"/>
                      <a:gd name="T64" fmla="*/ 29 w 44"/>
                      <a:gd name="T65" fmla="*/ 5 h 81"/>
                      <a:gd name="T66" fmla="*/ 24 w 44"/>
                      <a:gd name="T67" fmla="*/ 12 h 81"/>
                      <a:gd name="T68" fmla="*/ 9 w 44"/>
                      <a:gd name="T69" fmla="*/ 18 h 81"/>
                      <a:gd name="T70" fmla="*/ 4 w 44"/>
                      <a:gd name="T71" fmla="*/ 23 h 81"/>
                      <a:gd name="T72" fmla="*/ 2 w 44"/>
                      <a:gd name="T73" fmla="*/ 34 h 81"/>
                      <a:gd name="T74" fmla="*/ 0 w 44"/>
                      <a:gd name="T75" fmla="*/ 42 h 81"/>
                      <a:gd name="T76" fmla="*/ 2 w 44"/>
                      <a:gd name="T77" fmla="*/ 53 h 81"/>
                      <a:gd name="T78" fmla="*/ 1 w 44"/>
                      <a:gd name="T79" fmla="*/ 62 h 81"/>
                      <a:gd name="T80" fmla="*/ 3 w 44"/>
                      <a:gd name="T81" fmla="*/ 61 h 81"/>
                      <a:gd name="T82" fmla="*/ 8 w 44"/>
                      <a:gd name="T83" fmla="*/ 65 h 81"/>
                      <a:gd name="T84" fmla="*/ 10 w 44"/>
                      <a:gd name="T85"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81">
                        <a:moveTo>
                          <a:pt x="10" y="80"/>
                        </a:moveTo>
                        <a:lnTo>
                          <a:pt x="13" y="80"/>
                        </a:lnTo>
                        <a:lnTo>
                          <a:pt x="19" y="81"/>
                        </a:lnTo>
                        <a:lnTo>
                          <a:pt x="22" y="80"/>
                        </a:lnTo>
                        <a:lnTo>
                          <a:pt x="23" y="80"/>
                        </a:lnTo>
                        <a:lnTo>
                          <a:pt x="23" y="80"/>
                        </a:lnTo>
                        <a:lnTo>
                          <a:pt x="24" y="79"/>
                        </a:lnTo>
                        <a:lnTo>
                          <a:pt x="24" y="80"/>
                        </a:lnTo>
                        <a:lnTo>
                          <a:pt x="26" y="80"/>
                        </a:lnTo>
                        <a:lnTo>
                          <a:pt x="26" y="79"/>
                        </a:lnTo>
                        <a:lnTo>
                          <a:pt x="25" y="78"/>
                        </a:lnTo>
                        <a:lnTo>
                          <a:pt x="24" y="77"/>
                        </a:lnTo>
                        <a:lnTo>
                          <a:pt x="22" y="77"/>
                        </a:lnTo>
                        <a:lnTo>
                          <a:pt x="22" y="75"/>
                        </a:lnTo>
                        <a:lnTo>
                          <a:pt x="22" y="73"/>
                        </a:lnTo>
                        <a:lnTo>
                          <a:pt x="24" y="71"/>
                        </a:lnTo>
                        <a:lnTo>
                          <a:pt x="24" y="70"/>
                        </a:lnTo>
                        <a:lnTo>
                          <a:pt x="24" y="70"/>
                        </a:lnTo>
                        <a:lnTo>
                          <a:pt x="23" y="67"/>
                        </a:lnTo>
                        <a:lnTo>
                          <a:pt x="24" y="64"/>
                        </a:lnTo>
                        <a:lnTo>
                          <a:pt x="23" y="63"/>
                        </a:lnTo>
                        <a:lnTo>
                          <a:pt x="26" y="60"/>
                        </a:lnTo>
                        <a:lnTo>
                          <a:pt x="26" y="59"/>
                        </a:lnTo>
                        <a:lnTo>
                          <a:pt x="24" y="57"/>
                        </a:lnTo>
                        <a:lnTo>
                          <a:pt x="26" y="57"/>
                        </a:lnTo>
                        <a:lnTo>
                          <a:pt x="29" y="57"/>
                        </a:lnTo>
                        <a:lnTo>
                          <a:pt x="30" y="55"/>
                        </a:lnTo>
                        <a:lnTo>
                          <a:pt x="28" y="53"/>
                        </a:lnTo>
                        <a:lnTo>
                          <a:pt x="29" y="52"/>
                        </a:lnTo>
                        <a:lnTo>
                          <a:pt x="33" y="53"/>
                        </a:lnTo>
                        <a:lnTo>
                          <a:pt x="35" y="50"/>
                        </a:lnTo>
                        <a:lnTo>
                          <a:pt x="34" y="47"/>
                        </a:lnTo>
                        <a:lnTo>
                          <a:pt x="35" y="44"/>
                        </a:lnTo>
                        <a:lnTo>
                          <a:pt x="37" y="43"/>
                        </a:lnTo>
                        <a:lnTo>
                          <a:pt x="37" y="44"/>
                        </a:lnTo>
                        <a:lnTo>
                          <a:pt x="38" y="46"/>
                        </a:lnTo>
                        <a:lnTo>
                          <a:pt x="40" y="44"/>
                        </a:lnTo>
                        <a:lnTo>
                          <a:pt x="40" y="45"/>
                        </a:lnTo>
                        <a:lnTo>
                          <a:pt x="44" y="41"/>
                        </a:lnTo>
                        <a:lnTo>
                          <a:pt x="44" y="38"/>
                        </a:lnTo>
                        <a:lnTo>
                          <a:pt x="44" y="36"/>
                        </a:lnTo>
                        <a:lnTo>
                          <a:pt x="42" y="35"/>
                        </a:lnTo>
                        <a:lnTo>
                          <a:pt x="40" y="36"/>
                        </a:lnTo>
                        <a:lnTo>
                          <a:pt x="37" y="36"/>
                        </a:lnTo>
                        <a:lnTo>
                          <a:pt x="36" y="34"/>
                        </a:lnTo>
                        <a:lnTo>
                          <a:pt x="35" y="34"/>
                        </a:lnTo>
                        <a:lnTo>
                          <a:pt x="33" y="36"/>
                        </a:lnTo>
                        <a:lnTo>
                          <a:pt x="32" y="35"/>
                        </a:lnTo>
                        <a:lnTo>
                          <a:pt x="32" y="33"/>
                        </a:lnTo>
                        <a:lnTo>
                          <a:pt x="35" y="31"/>
                        </a:lnTo>
                        <a:lnTo>
                          <a:pt x="34" y="31"/>
                        </a:lnTo>
                        <a:lnTo>
                          <a:pt x="31" y="32"/>
                        </a:lnTo>
                        <a:lnTo>
                          <a:pt x="31" y="30"/>
                        </a:lnTo>
                        <a:lnTo>
                          <a:pt x="33" y="29"/>
                        </a:lnTo>
                        <a:lnTo>
                          <a:pt x="34" y="27"/>
                        </a:lnTo>
                        <a:lnTo>
                          <a:pt x="34" y="27"/>
                        </a:lnTo>
                        <a:lnTo>
                          <a:pt x="34" y="23"/>
                        </a:lnTo>
                        <a:lnTo>
                          <a:pt x="35" y="19"/>
                        </a:lnTo>
                        <a:lnTo>
                          <a:pt x="38" y="14"/>
                        </a:lnTo>
                        <a:lnTo>
                          <a:pt x="38" y="11"/>
                        </a:lnTo>
                        <a:lnTo>
                          <a:pt x="36" y="5"/>
                        </a:lnTo>
                        <a:lnTo>
                          <a:pt x="37" y="2"/>
                        </a:lnTo>
                        <a:lnTo>
                          <a:pt x="38" y="1"/>
                        </a:lnTo>
                        <a:lnTo>
                          <a:pt x="37" y="0"/>
                        </a:lnTo>
                        <a:lnTo>
                          <a:pt x="35" y="2"/>
                        </a:lnTo>
                        <a:lnTo>
                          <a:pt x="29" y="5"/>
                        </a:lnTo>
                        <a:lnTo>
                          <a:pt x="24" y="10"/>
                        </a:lnTo>
                        <a:lnTo>
                          <a:pt x="24" y="12"/>
                        </a:lnTo>
                        <a:lnTo>
                          <a:pt x="20" y="15"/>
                        </a:lnTo>
                        <a:lnTo>
                          <a:pt x="9" y="18"/>
                        </a:lnTo>
                        <a:lnTo>
                          <a:pt x="6" y="20"/>
                        </a:lnTo>
                        <a:lnTo>
                          <a:pt x="4" y="23"/>
                        </a:lnTo>
                        <a:lnTo>
                          <a:pt x="2" y="31"/>
                        </a:lnTo>
                        <a:lnTo>
                          <a:pt x="2" y="34"/>
                        </a:lnTo>
                        <a:lnTo>
                          <a:pt x="0" y="38"/>
                        </a:lnTo>
                        <a:lnTo>
                          <a:pt x="0" y="42"/>
                        </a:lnTo>
                        <a:lnTo>
                          <a:pt x="1" y="50"/>
                        </a:lnTo>
                        <a:lnTo>
                          <a:pt x="2" y="53"/>
                        </a:lnTo>
                        <a:lnTo>
                          <a:pt x="2" y="57"/>
                        </a:lnTo>
                        <a:lnTo>
                          <a:pt x="1" y="62"/>
                        </a:lnTo>
                        <a:lnTo>
                          <a:pt x="2" y="62"/>
                        </a:lnTo>
                        <a:lnTo>
                          <a:pt x="3" y="61"/>
                        </a:lnTo>
                        <a:lnTo>
                          <a:pt x="6" y="63"/>
                        </a:lnTo>
                        <a:lnTo>
                          <a:pt x="8" y="65"/>
                        </a:lnTo>
                        <a:lnTo>
                          <a:pt x="10" y="68"/>
                        </a:lnTo>
                        <a:lnTo>
                          <a:pt x="10" y="77"/>
                        </a:lnTo>
                        <a:lnTo>
                          <a:pt x="10" y="8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59" name="Freeform 1403">
                    <a:extLst>
                      <a:ext uri="{FF2B5EF4-FFF2-40B4-BE49-F238E27FC236}">
                        <a16:creationId xmlns:a16="http://schemas.microsoft.com/office/drawing/2014/main" id="{340FA407-CFAD-4300-9849-7F49C4C15025}"/>
                      </a:ext>
                    </a:extLst>
                  </p:cNvPr>
                  <p:cNvSpPr>
                    <a:spLocks/>
                  </p:cNvSpPr>
                  <p:nvPr/>
                </p:nvSpPr>
                <p:spPr bwMode="gray">
                  <a:xfrm>
                    <a:off x="8393677" y="3981384"/>
                    <a:ext cx="16169" cy="9699"/>
                  </a:xfrm>
                  <a:custGeom>
                    <a:avLst/>
                    <a:gdLst>
                      <a:gd name="T0" fmla="*/ 5 w 5"/>
                      <a:gd name="T1" fmla="*/ 0 h 3"/>
                      <a:gd name="T2" fmla="*/ 5 w 5"/>
                      <a:gd name="T3" fmla="*/ 0 h 3"/>
                      <a:gd name="T4" fmla="*/ 4 w 5"/>
                      <a:gd name="T5" fmla="*/ 0 h 3"/>
                      <a:gd name="T6" fmla="*/ 4 w 5"/>
                      <a:gd name="T7" fmla="*/ 0 h 3"/>
                      <a:gd name="T8" fmla="*/ 3 w 5"/>
                      <a:gd name="T9" fmla="*/ 0 h 3"/>
                      <a:gd name="T10" fmla="*/ 0 w 5"/>
                      <a:gd name="T11" fmla="*/ 0 h 3"/>
                      <a:gd name="T12" fmla="*/ 0 w 5"/>
                      <a:gd name="T13" fmla="*/ 0 h 3"/>
                      <a:gd name="T14" fmla="*/ 0 w 5"/>
                      <a:gd name="T15" fmla="*/ 2 h 3"/>
                      <a:gd name="T16" fmla="*/ 0 w 5"/>
                      <a:gd name="T17" fmla="*/ 2 h 3"/>
                      <a:gd name="T18" fmla="*/ 1 w 5"/>
                      <a:gd name="T19" fmla="*/ 3 h 3"/>
                      <a:gd name="T20" fmla="*/ 1 w 5"/>
                      <a:gd name="T21" fmla="*/ 3 h 3"/>
                      <a:gd name="T22" fmla="*/ 2 w 5"/>
                      <a:gd name="T23" fmla="*/ 3 h 3"/>
                      <a:gd name="T24" fmla="*/ 3 w 5"/>
                      <a:gd name="T25" fmla="*/ 2 h 3"/>
                      <a:gd name="T26" fmla="*/ 3 w 5"/>
                      <a:gd name="T27" fmla="*/ 2 h 3"/>
                      <a:gd name="T28" fmla="*/ 3 w 5"/>
                      <a:gd name="T29" fmla="*/ 2 h 3"/>
                      <a:gd name="T30" fmla="*/ 3 w 5"/>
                      <a:gd name="T31" fmla="*/ 1 h 3"/>
                      <a:gd name="T32" fmla="*/ 3 w 5"/>
                      <a:gd name="T33" fmla="*/ 0 h 3"/>
                      <a:gd name="T34" fmla="*/ 5 w 5"/>
                      <a:gd name="T3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3">
                        <a:moveTo>
                          <a:pt x="5" y="0"/>
                        </a:moveTo>
                        <a:lnTo>
                          <a:pt x="5" y="0"/>
                        </a:lnTo>
                        <a:lnTo>
                          <a:pt x="4" y="0"/>
                        </a:lnTo>
                        <a:lnTo>
                          <a:pt x="4" y="0"/>
                        </a:lnTo>
                        <a:lnTo>
                          <a:pt x="3" y="0"/>
                        </a:lnTo>
                        <a:lnTo>
                          <a:pt x="0" y="0"/>
                        </a:lnTo>
                        <a:lnTo>
                          <a:pt x="0" y="0"/>
                        </a:lnTo>
                        <a:lnTo>
                          <a:pt x="0" y="2"/>
                        </a:lnTo>
                        <a:lnTo>
                          <a:pt x="0" y="2"/>
                        </a:lnTo>
                        <a:lnTo>
                          <a:pt x="1" y="3"/>
                        </a:lnTo>
                        <a:lnTo>
                          <a:pt x="1" y="3"/>
                        </a:lnTo>
                        <a:lnTo>
                          <a:pt x="2" y="3"/>
                        </a:lnTo>
                        <a:lnTo>
                          <a:pt x="3" y="2"/>
                        </a:lnTo>
                        <a:lnTo>
                          <a:pt x="3" y="2"/>
                        </a:lnTo>
                        <a:lnTo>
                          <a:pt x="3" y="2"/>
                        </a:lnTo>
                        <a:lnTo>
                          <a:pt x="3" y="1"/>
                        </a:lnTo>
                        <a:lnTo>
                          <a:pt x="3" y="0"/>
                        </a:lnTo>
                        <a:lnTo>
                          <a:pt x="5"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0" name="Freeform 1404">
                    <a:extLst>
                      <a:ext uri="{FF2B5EF4-FFF2-40B4-BE49-F238E27FC236}">
                        <a16:creationId xmlns:a16="http://schemas.microsoft.com/office/drawing/2014/main" id="{99FB8E21-8AD6-41F6-8709-06B1A70EB367}"/>
                      </a:ext>
                    </a:extLst>
                  </p:cNvPr>
                  <p:cNvSpPr>
                    <a:spLocks/>
                  </p:cNvSpPr>
                  <p:nvPr/>
                </p:nvSpPr>
                <p:spPr bwMode="gray">
                  <a:xfrm>
                    <a:off x="8374273" y="4104243"/>
                    <a:ext cx="6469" cy="22633"/>
                  </a:xfrm>
                  <a:custGeom>
                    <a:avLst/>
                    <a:gdLst>
                      <a:gd name="T0" fmla="*/ 1 w 2"/>
                      <a:gd name="T1" fmla="*/ 0 h 7"/>
                      <a:gd name="T2" fmla="*/ 1 w 2"/>
                      <a:gd name="T3" fmla="*/ 0 h 7"/>
                      <a:gd name="T4" fmla="*/ 1 w 2"/>
                      <a:gd name="T5" fmla="*/ 0 h 7"/>
                      <a:gd name="T6" fmla="*/ 0 w 2"/>
                      <a:gd name="T7" fmla="*/ 0 h 7"/>
                      <a:gd name="T8" fmla="*/ 0 w 2"/>
                      <a:gd name="T9" fmla="*/ 0 h 7"/>
                      <a:gd name="T10" fmla="*/ 0 w 2"/>
                      <a:gd name="T11" fmla="*/ 5 h 7"/>
                      <a:gd name="T12" fmla="*/ 0 w 2"/>
                      <a:gd name="T13" fmla="*/ 6 h 7"/>
                      <a:gd name="T14" fmla="*/ 1 w 2"/>
                      <a:gd name="T15" fmla="*/ 7 h 7"/>
                      <a:gd name="T16" fmla="*/ 1 w 2"/>
                      <a:gd name="T17" fmla="*/ 7 h 7"/>
                      <a:gd name="T18" fmla="*/ 2 w 2"/>
                      <a:gd name="T19" fmla="*/ 6 h 7"/>
                      <a:gd name="T20" fmla="*/ 2 w 2"/>
                      <a:gd name="T21" fmla="*/ 4 h 7"/>
                      <a:gd name="T22" fmla="*/ 2 w 2"/>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1" y="0"/>
                        </a:moveTo>
                        <a:lnTo>
                          <a:pt x="1" y="0"/>
                        </a:lnTo>
                        <a:lnTo>
                          <a:pt x="1" y="0"/>
                        </a:lnTo>
                        <a:lnTo>
                          <a:pt x="0" y="0"/>
                        </a:lnTo>
                        <a:lnTo>
                          <a:pt x="0" y="0"/>
                        </a:lnTo>
                        <a:lnTo>
                          <a:pt x="0" y="5"/>
                        </a:lnTo>
                        <a:lnTo>
                          <a:pt x="0" y="6"/>
                        </a:lnTo>
                        <a:lnTo>
                          <a:pt x="1" y="7"/>
                        </a:lnTo>
                        <a:lnTo>
                          <a:pt x="1" y="7"/>
                        </a:lnTo>
                        <a:lnTo>
                          <a:pt x="2" y="6"/>
                        </a:lnTo>
                        <a:lnTo>
                          <a:pt x="2" y="4"/>
                        </a:lnTo>
                        <a:lnTo>
                          <a:pt x="2"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61" name="Freeform 1405">
                    <a:extLst>
                      <a:ext uri="{FF2B5EF4-FFF2-40B4-BE49-F238E27FC236}">
                        <a16:creationId xmlns:a16="http://schemas.microsoft.com/office/drawing/2014/main" id="{282D145B-6132-4C27-B679-C7288B57D08C}"/>
                      </a:ext>
                    </a:extLst>
                  </p:cNvPr>
                  <p:cNvSpPr>
                    <a:spLocks/>
                  </p:cNvSpPr>
                  <p:nvPr/>
                </p:nvSpPr>
                <p:spPr bwMode="gray">
                  <a:xfrm>
                    <a:off x="8328995" y="4185071"/>
                    <a:ext cx="22640" cy="19401"/>
                  </a:xfrm>
                  <a:custGeom>
                    <a:avLst/>
                    <a:gdLst>
                      <a:gd name="T0" fmla="*/ 4 w 12"/>
                      <a:gd name="T1" fmla="*/ 0 h 10"/>
                      <a:gd name="T2" fmla="*/ 1 w 12"/>
                      <a:gd name="T3" fmla="*/ 0 h 10"/>
                      <a:gd name="T4" fmla="*/ 1 w 12"/>
                      <a:gd name="T5" fmla="*/ 1 h 10"/>
                      <a:gd name="T6" fmla="*/ 0 w 12"/>
                      <a:gd name="T7" fmla="*/ 1 h 10"/>
                      <a:gd name="T8" fmla="*/ 0 w 12"/>
                      <a:gd name="T9" fmla="*/ 1 h 10"/>
                      <a:gd name="T10" fmla="*/ 0 w 12"/>
                      <a:gd name="T11" fmla="*/ 2 h 10"/>
                      <a:gd name="T12" fmla="*/ 2 w 12"/>
                      <a:gd name="T13" fmla="*/ 3 h 10"/>
                      <a:gd name="T14" fmla="*/ 2 w 12"/>
                      <a:gd name="T15" fmla="*/ 3 h 10"/>
                      <a:gd name="T16" fmla="*/ 3 w 12"/>
                      <a:gd name="T17" fmla="*/ 4 h 10"/>
                      <a:gd name="T18" fmla="*/ 4 w 12"/>
                      <a:gd name="T19" fmla="*/ 4 h 10"/>
                      <a:gd name="T20" fmla="*/ 5 w 12"/>
                      <a:gd name="T21" fmla="*/ 4 h 10"/>
                      <a:gd name="T22" fmla="*/ 6 w 12"/>
                      <a:gd name="T23" fmla="*/ 6 h 10"/>
                      <a:gd name="T24" fmla="*/ 6 w 12"/>
                      <a:gd name="T25" fmla="*/ 7 h 10"/>
                      <a:gd name="T26" fmla="*/ 6 w 12"/>
                      <a:gd name="T27" fmla="*/ 8 h 10"/>
                      <a:gd name="T28" fmla="*/ 5 w 12"/>
                      <a:gd name="T29" fmla="*/ 7 h 10"/>
                      <a:gd name="T30" fmla="*/ 5 w 12"/>
                      <a:gd name="T31" fmla="*/ 7 h 10"/>
                      <a:gd name="T32" fmla="*/ 5 w 12"/>
                      <a:gd name="T33" fmla="*/ 6 h 10"/>
                      <a:gd name="T34" fmla="*/ 5 w 12"/>
                      <a:gd name="T35" fmla="*/ 6 h 10"/>
                      <a:gd name="T36" fmla="*/ 4 w 12"/>
                      <a:gd name="T37" fmla="*/ 5 h 10"/>
                      <a:gd name="T38" fmla="*/ 4 w 12"/>
                      <a:gd name="T39" fmla="*/ 5 h 10"/>
                      <a:gd name="T40" fmla="*/ 4 w 12"/>
                      <a:gd name="T41" fmla="*/ 6 h 10"/>
                      <a:gd name="T42" fmla="*/ 4 w 12"/>
                      <a:gd name="T43" fmla="*/ 7 h 10"/>
                      <a:gd name="T44" fmla="*/ 4 w 12"/>
                      <a:gd name="T45" fmla="*/ 8 h 10"/>
                      <a:gd name="T46" fmla="*/ 4 w 12"/>
                      <a:gd name="T47" fmla="*/ 8 h 10"/>
                      <a:gd name="T48" fmla="*/ 5 w 12"/>
                      <a:gd name="T49" fmla="*/ 9 h 10"/>
                      <a:gd name="T50" fmla="*/ 5 w 12"/>
                      <a:gd name="T51" fmla="*/ 9 h 10"/>
                      <a:gd name="T52" fmla="*/ 5 w 12"/>
                      <a:gd name="T53" fmla="*/ 9 h 10"/>
                      <a:gd name="T54" fmla="*/ 7 w 12"/>
                      <a:gd name="T55" fmla="*/ 9 h 10"/>
                      <a:gd name="T56" fmla="*/ 7 w 12"/>
                      <a:gd name="T57" fmla="*/ 9 h 10"/>
                      <a:gd name="T58" fmla="*/ 7 w 12"/>
                      <a:gd name="T59" fmla="*/ 9 h 10"/>
                      <a:gd name="T60" fmla="*/ 7 w 12"/>
                      <a:gd name="T61" fmla="*/ 9 h 10"/>
                      <a:gd name="T62" fmla="*/ 8 w 12"/>
                      <a:gd name="T63" fmla="*/ 9 h 10"/>
                      <a:gd name="T64" fmla="*/ 8 w 12"/>
                      <a:gd name="T65" fmla="*/ 9 h 10"/>
                      <a:gd name="T66" fmla="*/ 9 w 12"/>
                      <a:gd name="T67" fmla="*/ 10 h 10"/>
                      <a:gd name="T68" fmla="*/ 10 w 12"/>
                      <a:gd name="T69" fmla="*/ 10 h 10"/>
                      <a:gd name="T70" fmla="*/ 11 w 12"/>
                      <a:gd name="T71" fmla="*/ 10 h 10"/>
                      <a:gd name="T72" fmla="*/ 12 w 12"/>
                      <a:gd name="T73" fmla="*/ 10 h 10"/>
                      <a:gd name="T74" fmla="*/ 12 w 12"/>
                      <a:gd name="T75" fmla="*/ 10 h 10"/>
                      <a:gd name="T76" fmla="*/ 11 w 12"/>
                      <a:gd name="T77" fmla="*/ 5 h 10"/>
                      <a:gd name="T78" fmla="*/ 10 w 12"/>
                      <a:gd name="T79" fmla="*/ 4 h 10"/>
                      <a:gd name="T80" fmla="*/ 9 w 12"/>
                      <a:gd name="T81" fmla="*/ 4 h 10"/>
                      <a:gd name="T82" fmla="*/ 6 w 12"/>
                      <a:gd name="T83" fmla="*/ 1 h 10"/>
                      <a:gd name="T84" fmla="*/ 5 w 12"/>
                      <a:gd name="T85" fmla="*/ 1 h 10"/>
                      <a:gd name="T86" fmla="*/ 4 w 12"/>
                      <a:gd name="T87" fmla="*/ 1 h 10"/>
                      <a:gd name="T88" fmla="*/ 4 w 12"/>
                      <a:gd name="T89" fmla="*/ 1 h 10"/>
                      <a:gd name="T90" fmla="*/ 4 w 12"/>
                      <a:gd name="T9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 h="10">
                        <a:moveTo>
                          <a:pt x="4" y="0"/>
                        </a:moveTo>
                        <a:cubicBezTo>
                          <a:pt x="1" y="0"/>
                          <a:pt x="1" y="0"/>
                          <a:pt x="1" y="0"/>
                        </a:cubicBezTo>
                        <a:cubicBezTo>
                          <a:pt x="1" y="1"/>
                          <a:pt x="1" y="1"/>
                          <a:pt x="1" y="1"/>
                        </a:cubicBezTo>
                        <a:cubicBezTo>
                          <a:pt x="0" y="1"/>
                          <a:pt x="0" y="1"/>
                          <a:pt x="0" y="1"/>
                        </a:cubicBezTo>
                        <a:cubicBezTo>
                          <a:pt x="0" y="1"/>
                          <a:pt x="0" y="1"/>
                          <a:pt x="0" y="1"/>
                        </a:cubicBezTo>
                        <a:cubicBezTo>
                          <a:pt x="0" y="2"/>
                          <a:pt x="0" y="2"/>
                          <a:pt x="0" y="2"/>
                        </a:cubicBezTo>
                        <a:cubicBezTo>
                          <a:pt x="2" y="3"/>
                          <a:pt x="2" y="3"/>
                          <a:pt x="2" y="3"/>
                        </a:cubicBezTo>
                        <a:cubicBezTo>
                          <a:pt x="2" y="3"/>
                          <a:pt x="2" y="3"/>
                          <a:pt x="2" y="3"/>
                        </a:cubicBezTo>
                        <a:cubicBezTo>
                          <a:pt x="3" y="4"/>
                          <a:pt x="3" y="4"/>
                          <a:pt x="3" y="4"/>
                        </a:cubicBezTo>
                        <a:cubicBezTo>
                          <a:pt x="4" y="4"/>
                          <a:pt x="4" y="4"/>
                          <a:pt x="4" y="4"/>
                        </a:cubicBezTo>
                        <a:cubicBezTo>
                          <a:pt x="5" y="4"/>
                          <a:pt x="5" y="4"/>
                          <a:pt x="5" y="4"/>
                        </a:cubicBezTo>
                        <a:cubicBezTo>
                          <a:pt x="6" y="6"/>
                          <a:pt x="6" y="6"/>
                          <a:pt x="6" y="6"/>
                        </a:cubicBezTo>
                        <a:cubicBezTo>
                          <a:pt x="6" y="7"/>
                          <a:pt x="6" y="7"/>
                          <a:pt x="6" y="7"/>
                        </a:cubicBezTo>
                        <a:cubicBezTo>
                          <a:pt x="6" y="8"/>
                          <a:pt x="6" y="8"/>
                          <a:pt x="6" y="8"/>
                        </a:cubicBezTo>
                        <a:cubicBezTo>
                          <a:pt x="5" y="7"/>
                          <a:pt x="5" y="7"/>
                          <a:pt x="5" y="7"/>
                        </a:cubicBezTo>
                        <a:cubicBezTo>
                          <a:pt x="5" y="7"/>
                          <a:pt x="5" y="7"/>
                          <a:pt x="5" y="7"/>
                        </a:cubicBezTo>
                        <a:cubicBezTo>
                          <a:pt x="5" y="6"/>
                          <a:pt x="5" y="6"/>
                          <a:pt x="5" y="6"/>
                        </a:cubicBezTo>
                        <a:cubicBezTo>
                          <a:pt x="5" y="6"/>
                          <a:pt x="5" y="6"/>
                          <a:pt x="5" y="6"/>
                        </a:cubicBezTo>
                        <a:cubicBezTo>
                          <a:pt x="4" y="5"/>
                          <a:pt x="4" y="5"/>
                          <a:pt x="4" y="5"/>
                        </a:cubicBezTo>
                        <a:cubicBezTo>
                          <a:pt x="4" y="5"/>
                          <a:pt x="4" y="5"/>
                          <a:pt x="4" y="5"/>
                        </a:cubicBezTo>
                        <a:cubicBezTo>
                          <a:pt x="4" y="6"/>
                          <a:pt x="4" y="6"/>
                          <a:pt x="4" y="6"/>
                        </a:cubicBezTo>
                        <a:cubicBezTo>
                          <a:pt x="4" y="7"/>
                          <a:pt x="4" y="7"/>
                          <a:pt x="4" y="7"/>
                        </a:cubicBezTo>
                        <a:cubicBezTo>
                          <a:pt x="4" y="8"/>
                          <a:pt x="4" y="8"/>
                          <a:pt x="4" y="8"/>
                        </a:cubicBezTo>
                        <a:cubicBezTo>
                          <a:pt x="4" y="8"/>
                          <a:pt x="4" y="8"/>
                          <a:pt x="4" y="8"/>
                        </a:cubicBezTo>
                        <a:cubicBezTo>
                          <a:pt x="5" y="9"/>
                          <a:pt x="5" y="9"/>
                          <a:pt x="5" y="9"/>
                        </a:cubicBezTo>
                        <a:cubicBezTo>
                          <a:pt x="5" y="9"/>
                          <a:pt x="5" y="9"/>
                          <a:pt x="5" y="9"/>
                        </a:cubicBezTo>
                        <a:cubicBezTo>
                          <a:pt x="5" y="9"/>
                          <a:pt x="5" y="9"/>
                          <a:pt x="5" y="9"/>
                        </a:cubicBezTo>
                        <a:cubicBezTo>
                          <a:pt x="7" y="9"/>
                          <a:pt x="7" y="9"/>
                          <a:pt x="7" y="9"/>
                        </a:cubicBezTo>
                        <a:cubicBezTo>
                          <a:pt x="7" y="9"/>
                          <a:pt x="7" y="9"/>
                          <a:pt x="7" y="9"/>
                        </a:cubicBezTo>
                        <a:cubicBezTo>
                          <a:pt x="7" y="9"/>
                          <a:pt x="7" y="9"/>
                          <a:pt x="7" y="9"/>
                        </a:cubicBezTo>
                        <a:cubicBezTo>
                          <a:pt x="7" y="9"/>
                          <a:pt x="7" y="9"/>
                          <a:pt x="7" y="9"/>
                        </a:cubicBezTo>
                        <a:cubicBezTo>
                          <a:pt x="8" y="9"/>
                          <a:pt x="8" y="9"/>
                          <a:pt x="8" y="9"/>
                        </a:cubicBezTo>
                        <a:cubicBezTo>
                          <a:pt x="8" y="9"/>
                          <a:pt x="8" y="9"/>
                          <a:pt x="8" y="9"/>
                        </a:cubicBezTo>
                        <a:cubicBezTo>
                          <a:pt x="9" y="10"/>
                          <a:pt x="9" y="10"/>
                          <a:pt x="9" y="10"/>
                        </a:cubicBezTo>
                        <a:cubicBezTo>
                          <a:pt x="10" y="10"/>
                          <a:pt x="10" y="10"/>
                          <a:pt x="10" y="10"/>
                        </a:cubicBezTo>
                        <a:cubicBezTo>
                          <a:pt x="11" y="10"/>
                          <a:pt x="11" y="10"/>
                          <a:pt x="11" y="10"/>
                        </a:cubicBezTo>
                        <a:cubicBezTo>
                          <a:pt x="12" y="10"/>
                          <a:pt x="12" y="10"/>
                          <a:pt x="12" y="10"/>
                        </a:cubicBezTo>
                        <a:cubicBezTo>
                          <a:pt x="12" y="10"/>
                          <a:pt x="12" y="10"/>
                          <a:pt x="12" y="10"/>
                        </a:cubicBezTo>
                        <a:cubicBezTo>
                          <a:pt x="12" y="8"/>
                          <a:pt x="11" y="7"/>
                          <a:pt x="11" y="5"/>
                        </a:cubicBezTo>
                        <a:cubicBezTo>
                          <a:pt x="10" y="4"/>
                          <a:pt x="10" y="4"/>
                          <a:pt x="10" y="4"/>
                        </a:cubicBezTo>
                        <a:cubicBezTo>
                          <a:pt x="9" y="4"/>
                          <a:pt x="9" y="4"/>
                          <a:pt x="9" y="4"/>
                        </a:cubicBezTo>
                        <a:cubicBezTo>
                          <a:pt x="6" y="1"/>
                          <a:pt x="6" y="1"/>
                          <a:pt x="6" y="1"/>
                        </a:cubicBezTo>
                        <a:cubicBezTo>
                          <a:pt x="5" y="1"/>
                          <a:pt x="5" y="1"/>
                          <a:pt x="5" y="1"/>
                        </a:cubicBezTo>
                        <a:cubicBezTo>
                          <a:pt x="4" y="1"/>
                          <a:pt x="4" y="1"/>
                          <a:pt x="4" y="1"/>
                        </a:cubicBezTo>
                        <a:cubicBezTo>
                          <a:pt x="4" y="1"/>
                          <a:pt x="4" y="1"/>
                          <a:pt x="4" y="1"/>
                        </a:cubicBezTo>
                        <a:cubicBezTo>
                          <a:pt x="4" y="0"/>
                          <a:pt x="4" y="0"/>
                          <a:pt x="4" y="0"/>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307" name="Group 4235">
                  <a:extLst>
                    <a:ext uri="{FF2B5EF4-FFF2-40B4-BE49-F238E27FC236}">
                      <a16:creationId xmlns:a16="http://schemas.microsoft.com/office/drawing/2014/main" id="{F3217A37-D442-43DA-8352-5A17DDD3499C}"/>
                    </a:ext>
                  </a:extLst>
                </p:cNvPr>
                <p:cNvGrpSpPr/>
                <p:nvPr/>
              </p:nvGrpSpPr>
              <p:grpSpPr bwMode="gray">
                <a:xfrm>
                  <a:off x="8079974" y="2319531"/>
                  <a:ext cx="1345430" cy="1593951"/>
                  <a:chOff x="5118153" y="2596708"/>
                  <a:chExt cx="495616" cy="587353"/>
                </a:xfrm>
                <a:grpFill/>
              </p:grpSpPr>
              <p:sp>
                <p:nvSpPr>
                  <p:cNvPr id="1308" name="Freeform 604">
                    <a:extLst>
                      <a:ext uri="{FF2B5EF4-FFF2-40B4-BE49-F238E27FC236}">
                        <a16:creationId xmlns:a16="http://schemas.microsoft.com/office/drawing/2014/main" id="{1F3F9DED-6C7E-4817-A405-E0934CE7F092}"/>
                      </a:ext>
                    </a:extLst>
                  </p:cNvPr>
                  <p:cNvSpPr>
                    <a:spLocks/>
                  </p:cNvSpPr>
                  <p:nvPr/>
                </p:nvSpPr>
                <p:spPr bwMode="gray">
                  <a:xfrm>
                    <a:off x="5298054" y="2715846"/>
                    <a:ext cx="42890" cy="40507"/>
                  </a:xfrm>
                  <a:custGeom>
                    <a:avLst/>
                    <a:gdLst>
                      <a:gd name="T0" fmla="*/ 22 w 36"/>
                      <a:gd name="T1" fmla="*/ 1 h 34"/>
                      <a:gd name="T2" fmla="*/ 24 w 36"/>
                      <a:gd name="T3" fmla="*/ 0 h 34"/>
                      <a:gd name="T4" fmla="*/ 25 w 36"/>
                      <a:gd name="T5" fmla="*/ 3 h 34"/>
                      <a:gd name="T6" fmla="*/ 25 w 36"/>
                      <a:gd name="T7" fmla="*/ 5 h 34"/>
                      <a:gd name="T8" fmla="*/ 24 w 36"/>
                      <a:gd name="T9" fmla="*/ 8 h 34"/>
                      <a:gd name="T10" fmla="*/ 25 w 36"/>
                      <a:gd name="T11" fmla="*/ 7 h 34"/>
                      <a:gd name="T12" fmla="*/ 26 w 36"/>
                      <a:gd name="T13" fmla="*/ 9 h 34"/>
                      <a:gd name="T14" fmla="*/ 25 w 36"/>
                      <a:gd name="T15" fmla="*/ 13 h 34"/>
                      <a:gd name="T16" fmla="*/ 23 w 36"/>
                      <a:gd name="T17" fmla="*/ 16 h 34"/>
                      <a:gd name="T18" fmla="*/ 24 w 36"/>
                      <a:gd name="T19" fmla="*/ 15 h 34"/>
                      <a:gd name="T20" fmla="*/ 26 w 36"/>
                      <a:gd name="T21" fmla="*/ 14 h 34"/>
                      <a:gd name="T22" fmla="*/ 27 w 36"/>
                      <a:gd name="T23" fmla="*/ 9 h 34"/>
                      <a:gd name="T24" fmla="*/ 30 w 36"/>
                      <a:gd name="T25" fmla="*/ 9 h 34"/>
                      <a:gd name="T26" fmla="*/ 29 w 36"/>
                      <a:gd name="T27" fmla="*/ 7 h 34"/>
                      <a:gd name="T28" fmla="*/ 31 w 36"/>
                      <a:gd name="T29" fmla="*/ 4 h 34"/>
                      <a:gd name="T30" fmla="*/ 33 w 36"/>
                      <a:gd name="T31" fmla="*/ 5 h 34"/>
                      <a:gd name="T32" fmla="*/ 36 w 36"/>
                      <a:gd name="T33" fmla="*/ 8 h 34"/>
                      <a:gd name="T34" fmla="*/ 36 w 36"/>
                      <a:gd name="T35" fmla="*/ 12 h 34"/>
                      <a:gd name="T36" fmla="*/ 35 w 36"/>
                      <a:gd name="T37" fmla="*/ 15 h 34"/>
                      <a:gd name="T38" fmla="*/ 34 w 36"/>
                      <a:gd name="T39" fmla="*/ 17 h 34"/>
                      <a:gd name="T40" fmla="*/ 31 w 36"/>
                      <a:gd name="T41" fmla="*/ 18 h 34"/>
                      <a:gd name="T42" fmla="*/ 28 w 36"/>
                      <a:gd name="T43" fmla="*/ 20 h 34"/>
                      <a:gd name="T44" fmla="*/ 27 w 36"/>
                      <a:gd name="T45" fmla="*/ 23 h 34"/>
                      <a:gd name="T46" fmla="*/ 26 w 36"/>
                      <a:gd name="T47" fmla="*/ 20 h 34"/>
                      <a:gd name="T48" fmla="*/ 23 w 36"/>
                      <a:gd name="T49" fmla="*/ 24 h 34"/>
                      <a:gd name="T50" fmla="*/ 23 w 36"/>
                      <a:gd name="T51" fmla="*/ 26 h 34"/>
                      <a:gd name="T52" fmla="*/ 21 w 36"/>
                      <a:gd name="T53" fmla="*/ 28 h 34"/>
                      <a:gd name="T54" fmla="*/ 20 w 36"/>
                      <a:gd name="T55" fmla="*/ 26 h 34"/>
                      <a:gd name="T56" fmla="*/ 19 w 36"/>
                      <a:gd name="T57" fmla="*/ 23 h 34"/>
                      <a:gd name="T58" fmla="*/ 20 w 36"/>
                      <a:gd name="T59" fmla="*/ 21 h 34"/>
                      <a:gd name="T60" fmla="*/ 17 w 36"/>
                      <a:gd name="T61" fmla="*/ 25 h 34"/>
                      <a:gd name="T62" fmla="*/ 14 w 36"/>
                      <a:gd name="T63" fmla="*/ 28 h 34"/>
                      <a:gd name="T64" fmla="*/ 9 w 36"/>
                      <a:gd name="T65" fmla="*/ 32 h 34"/>
                      <a:gd name="T66" fmla="*/ 9 w 36"/>
                      <a:gd name="T67" fmla="*/ 29 h 34"/>
                      <a:gd name="T68" fmla="*/ 7 w 36"/>
                      <a:gd name="T69" fmla="*/ 29 h 34"/>
                      <a:gd name="T70" fmla="*/ 5 w 36"/>
                      <a:gd name="T71" fmla="*/ 32 h 34"/>
                      <a:gd name="T72" fmla="*/ 0 w 36"/>
                      <a:gd name="T73" fmla="*/ 34 h 34"/>
                      <a:gd name="T74" fmla="*/ 0 w 36"/>
                      <a:gd name="T75" fmla="*/ 33 h 34"/>
                      <a:gd name="T76" fmla="*/ 0 w 36"/>
                      <a:gd name="T77" fmla="*/ 29 h 34"/>
                      <a:gd name="T78" fmla="*/ 2 w 36"/>
                      <a:gd name="T79" fmla="*/ 28 h 34"/>
                      <a:gd name="T80" fmla="*/ 3 w 36"/>
                      <a:gd name="T81" fmla="*/ 26 h 34"/>
                      <a:gd name="T82" fmla="*/ 5 w 36"/>
                      <a:gd name="T83" fmla="*/ 26 h 34"/>
                      <a:gd name="T84" fmla="*/ 7 w 36"/>
                      <a:gd name="T85" fmla="*/ 24 h 34"/>
                      <a:gd name="T86" fmla="*/ 9 w 36"/>
                      <a:gd name="T87" fmla="*/ 24 h 34"/>
                      <a:gd name="T88" fmla="*/ 10 w 36"/>
                      <a:gd name="T89" fmla="*/ 22 h 34"/>
                      <a:gd name="T90" fmla="*/ 15 w 36"/>
                      <a:gd name="T91" fmla="*/ 20 h 34"/>
                      <a:gd name="T92" fmla="*/ 15 w 36"/>
                      <a:gd name="T93" fmla="*/ 19 h 34"/>
                      <a:gd name="T94" fmla="*/ 19 w 36"/>
                      <a:gd name="T95" fmla="*/ 14 h 34"/>
                      <a:gd name="T96" fmla="*/ 19 w 36"/>
                      <a:gd name="T97" fmla="*/ 11 h 34"/>
                      <a:gd name="T98" fmla="*/ 20 w 36"/>
                      <a:gd name="T99" fmla="*/ 10 h 34"/>
                      <a:gd name="T100" fmla="*/ 20 w 36"/>
                      <a:gd name="T101" fmla="*/ 8 h 34"/>
                      <a:gd name="T102" fmla="*/ 20 w 36"/>
                      <a:gd name="T103" fmla="*/ 4 h 34"/>
                      <a:gd name="T104" fmla="*/ 22 w 36"/>
                      <a:gd name="T10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34">
                        <a:moveTo>
                          <a:pt x="22" y="1"/>
                        </a:moveTo>
                        <a:lnTo>
                          <a:pt x="24" y="0"/>
                        </a:lnTo>
                        <a:lnTo>
                          <a:pt x="25" y="3"/>
                        </a:lnTo>
                        <a:lnTo>
                          <a:pt x="25" y="5"/>
                        </a:lnTo>
                        <a:lnTo>
                          <a:pt x="24" y="8"/>
                        </a:lnTo>
                        <a:lnTo>
                          <a:pt x="25" y="7"/>
                        </a:lnTo>
                        <a:lnTo>
                          <a:pt x="26" y="9"/>
                        </a:lnTo>
                        <a:lnTo>
                          <a:pt x="25" y="13"/>
                        </a:lnTo>
                        <a:lnTo>
                          <a:pt x="23" y="16"/>
                        </a:lnTo>
                        <a:lnTo>
                          <a:pt x="24" y="15"/>
                        </a:lnTo>
                        <a:lnTo>
                          <a:pt x="26" y="14"/>
                        </a:lnTo>
                        <a:lnTo>
                          <a:pt x="27" y="9"/>
                        </a:lnTo>
                        <a:lnTo>
                          <a:pt x="30" y="9"/>
                        </a:lnTo>
                        <a:lnTo>
                          <a:pt x="29" y="7"/>
                        </a:lnTo>
                        <a:lnTo>
                          <a:pt x="31" y="4"/>
                        </a:lnTo>
                        <a:lnTo>
                          <a:pt x="33" y="5"/>
                        </a:lnTo>
                        <a:lnTo>
                          <a:pt x="36" y="8"/>
                        </a:lnTo>
                        <a:lnTo>
                          <a:pt x="36" y="12"/>
                        </a:lnTo>
                        <a:lnTo>
                          <a:pt x="35" y="15"/>
                        </a:lnTo>
                        <a:lnTo>
                          <a:pt x="34" y="17"/>
                        </a:lnTo>
                        <a:lnTo>
                          <a:pt x="31" y="18"/>
                        </a:lnTo>
                        <a:lnTo>
                          <a:pt x="28" y="20"/>
                        </a:lnTo>
                        <a:lnTo>
                          <a:pt x="27" y="23"/>
                        </a:lnTo>
                        <a:lnTo>
                          <a:pt x="26" y="20"/>
                        </a:lnTo>
                        <a:lnTo>
                          <a:pt x="23" y="24"/>
                        </a:lnTo>
                        <a:lnTo>
                          <a:pt x="23" y="26"/>
                        </a:lnTo>
                        <a:lnTo>
                          <a:pt x="21" y="28"/>
                        </a:lnTo>
                        <a:lnTo>
                          <a:pt x="20" y="26"/>
                        </a:lnTo>
                        <a:lnTo>
                          <a:pt x="19" y="23"/>
                        </a:lnTo>
                        <a:lnTo>
                          <a:pt x="20" y="21"/>
                        </a:lnTo>
                        <a:lnTo>
                          <a:pt x="17" y="25"/>
                        </a:lnTo>
                        <a:lnTo>
                          <a:pt x="14" y="28"/>
                        </a:lnTo>
                        <a:lnTo>
                          <a:pt x="9" y="32"/>
                        </a:lnTo>
                        <a:lnTo>
                          <a:pt x="9" y="29"/>
                        </a:lnTo>
                        <a:lnTo>
                          <a:pt x="7" y="29"/>
                        </a:lnTo>
                        <a:lnTo>
                          <a:pt x="5" y="32"/>
                        </a:lnTo>
                        <a:lnTo>
                          <a:pt x="0" y="34"/>
                        </a:lnTo>
                        <a:lnTo>
                          <a:pt x="0" y="33"/>
                        </a:lnTo>
                        <a:lnTo>
                          <a:pt x="0" y="29"/>
                        </a:lnTo>
                        <a:lnTo>
                          <a:pt x="2" y="28"/>
                        </a:lnTo>
                        <a:lnTo>
                          <a:pt x="3" y="26"/>
                        </a:lnTo>
                        <a:lnTo>
                          <a:pt x="5" y="26"/>
                        </a:lnTo>
                        <a:lnTo>
                          <a:pt x="7" y="24"/>
                        </a:lnTo>
                        <a:lnTo>
                          <a:pt x="9" y="24"/>
                        </a:lnTo>
                        <a:lnTo>
                          <a:pt x="10" y="22"/>
                        </a:lnTo>
                        <a:lnTo>
                          <a:pt x="15" y="20"/>
                        </a:lnTo>
                        <a:lnTo>
                          <a:pt x="15" y="19"/>
                        </a:lnTo>
                        <a:lnTo>
                          <a:pt x="19" y="14"/>
                        </a:lnTo>
                        <a:lnTo>
                          <a:pt x="19" y="11"/>
                        </a:lnTo>
                        <a:lnTo>
                          <a:pt x="20" y="10"/>
                        </a:lnTo>
                        <a:lnTo>
                          <a:pt x="20" y="8"/>
                        </a:lnTo>
                        <a:lnTo>
                          <a:pt x="20" y="4"/>
                        </a:lnTo>
                        <a:lnTo>
                          <a:pt x="22"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9" name="Freeform 605">
                    <a:extLst>
                      <a:ext uri="{FF2B5EF4-FFF2-40B4-BE49-F238E27FC236}">
                        <a16:creationId xmlns:a16="http://schemas.microsoft.com/office/drawing/2014/main" id="{A3147EEE-AC47-414E-A594-053DBE8139F7}"/>
                      </a:ext>
                    </a:extLst>
                  </p:cNvPr>
                  <p:cNvSpPr>
                    <a:spLocks/>
                  </p:cNvSpPr>
                  <p:nvPr/>
                </p:nvSpPr>
                <p:spPr bwMode="gray">
                  <a:xfrm>
                    <a:off x="5300436" y="2715846"/>
                    <a:ext cx="16679" cy="20253"/>
                  </a:xfrm>
                  <a:custGeom>
                    <a:avLst/>
                    <a:gdLst>
                      <a:gd name="T0" fmla="*/ 1 w 14"/>
                      <a:gd name="T1" fmla="*/ 12 h 17"/>
                      <a:gd name="T2" fmla="*/ 2 w 14"/>
                      <a:gd name="T3" fmla="*/ 11 h 17"/>
                      <a:gd name="T4" fmla="*/ 1 w 14"/>
                      <a:gd name="T5" fmla="*/ 10 h 17"/>
                      <a:gd name="T6" fmla="*/ 1 w 14"/>
                      <a:gd name="T7" fmla="*/ 8 h 17"/>
                      <a:gd name="T8" fmla="*/ 3 w 14"/>
                      <a:gd name="T9" fmla="*/ 9 h 17"/>
                      <a:gd name="T10" fmla="*/ 4 w 14"/>
                      <a:gd name="T11" fmla="*/ 8 h 17"/>
                      <a:gd name="T12" fmla="*/ 5 w 14"/>
                      <a:gd name="T13" fmla="*/ 8 h 17"/>
                      <a:gd name="T14" fmla="*/ 6 w 14"/>
                      <a:gd name="T15" fmla="*/ 7 h 17"/>
                      <a:gd name="T16" fmla="*/ 7 w 14"/>
                      <a:gd name="T17" fmla="*/ 3 h 17"/>
                      <a:gd name="T18" fmla="*/ 8 w 14"/>
                      <a:gd name="T19" fmla="*/ 6 h 17"/>
                      <a:gd name="T20" fmla="*/ 10 w 14"/>
                      <a:gd name="T21" fmla="*/ 6 h 17"/>
                      <a:gd name="T22" fmla="*/ 10 w 14"/>
                      <a:gd name="T23" fmla="*/ 0 h 17"/>
                      <a:gd name="T24" fmla="*/ 14 w 14"/>
                      <a:gd name="T25" fmla="*/ 6 h 17"/>
                      <a:gd name="T26" fmla="*/ 14 w 14"/>
                      <a:gd name="T27" fmla="*/ 9 h 17"/>
                      <a:gd name="T28" fmla="*/ 14 w 14"/>
                      <a:gd name="T29" fmla="*/ 14 h 17"/>
                      <a:gd name="T30" fmla="*/ 12 w 14"/>
                      <a:gd name="T31" fmla="*/ 14 h 17"/>
                      <a:gd name="T32" fmla="*/ 10 w 14"/>
                      <a:gd name="T33" fmla="*/ 16 h 17"/>
                      <a:gd name="T34" fmla="*/ 8 w 14"/>
                      <a:gd name="T35" fmla="*/ 17 h 17"/>
                      <a:gd name="T36" fmla="*/ 7 w 14"/>
                      <a:gd name="T37" fmla="*/ 14 h 17"/>
                      <a:gd name="T38" fmla="*/ 9 w 14"/>
                      <a:gd name="T39" fmla="*/ 12 h 17"/>
                      <a:gd name="T40" fmla="*/ 10 w 14"/>
                      <a:gd name="T41" fmla="*/ 10 h 17"/>
                      <a:gd name="T42" fmla="*/ 8 w 14"/>
                      <a:gd name="T43" fmla="*/ 12 h 17"/>
                      <a:gd name="T44" fmla="*/ 7 w 14"/>
                      <a:gd name="T45" fmla="*/ 12 h 17"/>
                      <a:gd name="T46" fmla="*/ 1 w 14"/>
                      <a:gd name="T47" fmla="*/ 16 h 17"/>
                      <a:gd name="T48" fmla="*/ 0 w 14"/>
                      <a:gd name="T49" fmla="*/ 14 h 17"/>
                      <a:gd name="T50" fmla="*/ 1 w 14"/>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 h="17">
                        <a:moveTo>
                          <a:pt x="1" y="12"/>
                        </a:moveTo>
                        <a:lnTo>
                          <a:pt x="2" y="11"/>
                        </a:lnTo>
                        <a:lnTo>
                          <a:pt x="1" y="10"/>
                        </a:lnTo>
                        <a:lnTo>
                          <a:pt x="1" y="8"/>
                        </a:lnTo>
                        <a:lnTo>
                          <a:pt x="3" y="9"/>
                        </a:lnTo>
                        <a:lnTo>
                          <a:pt x="4" y="8"/>
                        </a:lnTo>
                        <a:lnTo>
                          <a:pt x="5" y="8"/>
                        </a:lnTo>
                        <a:lnTo>
                          <a:pt x="6" y="7"/>
                        </a:lnTo>
                        <a:lnTo>
                          <a:pt x="7" y="3"/>
                        </a:lnTo>
                        <a:lnTo>
                          <a:pt x="8" y="6"/>
                        </a:lnTo>
                        <a:lnTo>
                          <a:pt x="10" y="6"/>
                        </a:lnTo>
                        <a:lnTo>
                          <a:pt x="10" y="0"/>
                        </a:lnTo>
                        <a:lnTo>
                          <a:pt x="14" y="6"/>
                        </a:lnTo>
                        <a:lnTo>
                          <a:pt x="14" y="9"/>
                        </a:lnTo>
                        <a:lnTo>
                          <a:pt x="14" y="14"/>
                        </a:lnTo>
                        <a:lnTo>
                          <a:pt x="12" y="14"/>
                        </a:lnTo>
                        <a:lnTo>
                          <a:pt x="10" y="16"/>
                        </a:lnTo>
                        <a:lnTo>
                          <a:pt x="8" y="17"/>
                        </a:lnTo>
                        <a:lnTo>
                          <a:pt x="7" y="14"/>
                        </a:lnTo>
                        <a:lnTo>
                          <a:pt x="9" y="12"/>
                        </a:lnTo>
                        <a:lnTo>
                          <a:pt x="10" y="10"/>
                        </a:lnTo>
                        <a:lnTo>
                          <a:pt x="8" y="12"/>
                        </a:lnTo>
                        <a:lnTo>
                          <a:pt x="7" y="12"/>
                        </a:lnTo>
                        <a:lnTo>
                          <a:pt x="1" y="16"/>
                        </a:lnTo>
                        <a:lnTo>
                          <a:pt x="0" y="14"/>
                        </a:lnTo>
                        <a:lnTo>
                          <a:pt x="1" y="1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0" name="Freeform 606">
                    <a:extLst>
                      <a:ext uri="{FF2B5EF4-FFF2-40B4-BE49-F238E27FC236}">
                        <a16:creationId xmlns:a16="http://schemas.microsoft.com/office/drawing/2014/main" id="{8A3A9473-7E43-4DD6-A063-EF16C1702D6D}"/>
                      </a:ext>
                    </a:extLst>
                  </p:cNvPr>
                  <p:cNvSpPr>
                    <a:spLocks/>
                  </p:cNvSpPr>
                  <p:nvPr/>
                </p:nvSpPr>
                <p:spPr bwMode="gray">
                  <a:xfrm>
                    <a:off x="5321881" y="2697975"/>
                    <a:ext cx="11914" cy="16679"/>
                  </a:xfrm>
                  <a:custGeom>
                    <a:avLst/>
                    <a:gdLst>
                      <a:gd name="T0" fmla="*/ 4 w 10"/>
                      <a:gd name="T1" fmla="*/ 4 h 14"/>
                      <a:gd name="T2" fmla="*/ 5 w 10"/>
                      <a:gd name="T3" fmla="*/ 4 h 14"/>
                      <a:gd name="T4" fmla="*/ 6 w 10"/>
                      <a:gd name="T5" fmla="*/ 0 h 14"/>
                      <a:gd name="T6" fmla="*/ 8 w 10"/>
                      <a:gd name="T7" fmla="*/ 0 h 14"/>
                      <a:gd name="T8" fmla="*/ 10 w 10"/>
                      <a:gd name="T9" fmla="*/ 1 h 14"/>
                      <a:gd name="T10" fmla="*/ 9 w 10"/>
                      <a:gd name="T11" fmla="*/ 3 h 14"/>
                      <a:gd name="T12" fmla="*/ 9 w 10"/>
                      <a:gd name="T13" fmla="*/ 6 h 14"/>
                      <a:gd name="T14" fmla="*/ 7 w 10"/>
                      <a:gd name="T15" fmla="*/ 10 h 14"/>
                      <a:gd name="T16" fmla="*/ 4 w 10"/>
                      <a:gd name="T17" fmla="*/ 13 h 14"/>
                      <a:gd name="T18" fmla="*/ 2 w 10"/>
                      <a:gd name="T19" fmla="*/ 14 h 14"/>
                      <a:gd name="T20" fmla="*/ 0 w 10"/>
                      <a:gd name="T21" fmla="*/ 14 h 14"/>
                      <a:gd name="T22" fmla="*/ 0 w 10"/>
                      <a:gd name="T23" fmla="*/ 12 h 14"/>
                      <a:gd name="T24" fmla="*/ 0 w 10"/>
                      <a:gd name="T25" fmla="*/ 8 h 14"/>
                      <a:gd name="T26" fmla="*/ 4 w 10"/>
                      <a:gd name="T27" fmla="*/ 6 h 14"/>
                      <a:gd name="T28" fmla="*/ 4 w 10"/>
                      <a:gd name="T29"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4">
                        <a:moveTo>
                          <a:pt x="4" y="4"/>
                        </a:moveTo>
                        <a:lnTo>
                          <a:pt x="5" y="4"/>
                        </a:lnTo>
                        <a:lnTo>
                          <a:pt x="6" y="0"/>
                        </a:lnTo>
                        <a:lnTo>
                          <a:pt x="8" y="0"/>
                        </a:lnTo>
                        <a:lnTo>
                          <a:pt x="10" y="1"/>
                        </a:lnTo>
                        <a:lnTo>
                          <a:pt x="9" y="3"/>
                        </a:lnTo>
                        <a:lnTo>
                          <a:pt x="9" y="6"/>
                        </a:lnTo>
                        <a:lnTo>
                          <a:pt x="7" y="10"/>
                        </a:lnTo>
                        <a:lnTo>
                          <a:pt x="4" y="13"/>
                        </a:lnTo>
                        <a:lnTo>
                          <a:pt x="2" y="14"/>
                        </a:lnTo>
                        <a:lnTo>
                          <a:pt x="0" y="14"/>
                        </a:lnTo>
                        <a:lnTo>
                          <a:pt x="0" y="12"/>
                        </a:lnTo>
                        <a:lnTo>
                          <a:pt x="0" y="8"/>
                        </a:lnTo>
                        <a:lnTo>
                          <a:pt x="4" y="6"/>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1" name="Freeform 607">
                    <a:extLst>
                      <a:ext uri="{FF2B5EF4-FFF2-40B4-BE49-F238E27FC236}">
                        <a16:creationId xmlns:a16="http://schemas.microsoft.com/office/drawing/2014/main" id="{EFE3D49D-B7F4-4738-86B9-836656DB8E53}"/>
                      </a:ext>
                    </a:extLst>
                  </p:cNvPr>
                  <p:cNvSpPr>
                    <a:spLocks/>
                  </p:cNvSpPr>
                  <p:nvPr/>
                </p:nvSpPr>
                <p:spPr bwMode="gray">
                  <a:xfrm>
                    <a:off x="5306393" y="2769458"/>
                    <a:ext cx="10723" cy="11914"/>
                  </a:xfrm>
                  <a:custGeom>
                    <a:avLst/>
                    <a:gdLst>
                      <a:gd name="T0" fmla="*/ 3 w 9"/>
                      <a:gd name="T1" fmla="*/ 5 h 10"/>
                      <a:gd name="T2" fmla="*/ 3 w 9"/>
                      <a:gd name="T3" fmla="*/ 5 h 10"/>
                      <a:gd name="T4" fmla="*/ 2 w 9"/>
                      <a:gd name="T5" fmla="*/ 2 h 10"/>
                      <a:gd name="T6" fmla="*/ 4 w 9"/>
                      <a:gd name="T7" fmla="*/ 3 h 10"/>
                      <a:gd name="T8" fmla="*/ 6 w 9"/>
                      <a:gd name="T9" fmla="*/ 2 h 10"/>
                      <a:gd name="T10" fmla="*/ 9 w 9"/>
                      <a:gd name="T11" fmla="*/ 0 h 10"/>
                      <a:gd name="T12" fmla="*/ 9 w 9"/>
                      <a:gd name="T13" fmla="*/ 2 h 10"/>
                      <a:gd name="T14" fmla="*/ 9 w 9"/>
                      <a:gd name="T15" fmla="*/ 4 h 10"/>
                      <a:gd name="T16" fmla="*/ 7 w 9"/>
                      <a:gd name="T17" fmla="*/ 5 h 10"/>
                      <a:gd name="T18" fmla="*/ 5 w 9"/>
                      <a:gd name="T19" fmla="*/ 7 h 10"/>
                      <a:gd name="T20" fmla="*/ 3 w 9"/>
                      <a:gd name="T21" fmla="*/ 10 h 10"/>
                      <a:gd name="T22" fmla="*/ 2 w 9"/>
                      <a:gd name="T23" fmla="*/ 10 h 10"/>
                      <a:gd name="T24" fmla="*/ 0 w 9"/>
                      <a:gd name="T25" fmla="*/ 9 h 10"/>
                      <a:gd name="T26" fmla="*/ 2 w 9"/>
                      <a:gd name="T27" fmla="*/ 6 h 10"/>
                      <a:gd name="T28" fmla="*/ 4 w 9"/>
                      <a:gd name="T29" fmla="*/ 6 h 10"/>
                      <a:gd name="T30" fmla="*/ 3 w 9"/>
                      <a:gd name="T31"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0">
                        <a:moveTo>
                          <a:pt x="3" y="5"/>
                        </a:moveTo>
                        <a:lnTo>
                          <a:pt x="3" y="5"/>
                        </a:lnTo>
                        <a:lnTo>
                          <a:pt x="2" y="2"/>
                        </a:lnTo>
                        <a:lnTo>
                          <a:pt x="4" y="3"/>
                        </a:lnTo>
                        <a:lnTo>
                          <a:pt x="6" y="2"/>
                        </a:lnTo>
                        <a:lnTo>
                          <a:pt x="9" y="0"/>
                        </a:lnTo>
                        <a:lnTo>
                          <a:pt x="9" y="2"/>
                        </a:lnTo>
                        <a:lnTo>
                          <a:pt x="9" y="4"/>
                        </a:lnTo>
                        <a:lnTo>
                          <a:pt x="7" y="5"/>
                        </a:lnTo>
                        <a:lnTo>
                          <a:pt x="5" y="7"/>
                        </a:lnTo>
                        <a:lnTo>
                          <a:pt x="3" y="10"/>
                        </a:lnTo>
                        <a:lnTo>
                          <a:pt x="2" y="10"/>
                        </a:lnTo>
                        <a:lnTo>
                          <a:pt x="0" y="9"/>
                        </a:lnTo>
                        <a:lnTo>
                          <a:pt x="2" y="6"/>
                        </a:lnTo>
                        <a:lnTo>
                          <a:pt x="4" y="6"/>
                        </a:lnTo>
                        <a:lnTo>
                          <a:pt x="3"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2" name="Freeform 609">
                    <a:extLst>
                      <a:ext uri="{FF2B5EF4-FFF2-40B4-BE49-F238E27FC236}">
                        <a16:creationId xmlns:a16="http://schemas.microsoft.com/office/drawing/2014/main" id="{05FC3E0E-72D1-4536-9CDF-25E1DDBC4BC6}"/>
                      </a:ext>
                    </a:extLst>
                  </p:cNvPr>
                  <p:cNvSpPr>
                    <a:spLocks/>
                  </p:cNvSpPr>
                  <p:nvPr/>
                </p:nvSpPr>
                <p:spPr bwMode="gray">
                  <a:xfrm>
                    <a:off x="5345708" y="2683679"/>
                    <a:ext cx="22637" cy="27402"/>
                  </a:xfrm>
                  <a:custGeom>
                    <a:avLst/>
                    <a:gdLst>
                      <a:gd name="T0" fmla="*/ 2 w 19"/>
                      <a:gd name="T1" fmla="*/ 16 h 23"/>
                      <a:gd name="T2" fmla="*/ 0 w 19"/>
                      <a:gd name="T3" fmla="*/ 15 h 23"/>
                      <a:gd name="T4" fmla="*/ 2 w 19"/>
                      <a:gd name="T5" fmla="*/ 15 h 23"/>
                      <a:gd name="T6" fmla="*/ 3 w 19"/>
                      <a:gd name="T7" fmla="*/ 14 h 23"/>
                      <a:gd name="T8" fmla="*/ 4 w 19"/>
                      <a:gd name="T9" fmla="*/ 12 h 23"/>
                      <a:gd name="T10" fmla="*/ 1 w 19"/>
                      <a:gd name="T11" fmla="*/ 12 h 23"/>
                      <a:gd name="T12" fmla="*/ 3 w 19"/>
                      <a:gd name="T13" fmla="*/ 11 h 23"/>
                      <a:gd name="T14" fmla="*/ 2 w 19"/>
                      <a:gd name="T15" fmla="*/ 9 h 23"/>
                      <a:gd name="T16" fmla="*/ 4 w 19"/>
                      <a:gd name="T17" fmla="*/ 7 h 23"/>
                      <a:gd name="T18" fmla="*/ 6 w 19"/>
                      <a:gd name="T19" fmla="*/ 9 h 23"/>
                      <a:gd name="T20" fmla="*/ 8 w 19"/>
                      <a:gd name="T21" fmla="*/ 6 h 23"/>
                      <a:gd name="T22" fmla="*/ 6 w 19"/>
                      <a:gd name="T23" fmla="*/ 4 h 23"/>
                      <a:gd name="T24" fmla="*/ 8 w 19"/>
                      <a:gd name="T25" fmla="*/ 4 h 23"/>
                      <a:gd name="T26" fmla="*/ 10 w 19"/>
                      <a:gd name="T27" fmla="*/ 5 h 23"/>
                      <a:gd name="T28" fmla="*/ 12 w 19"/>
                      <a:gd name="T29" fmla="*/ 3 h 23"/>
                      <a:gd name="T30" fmla="*/ 10 w 19"/>
                      <a:gd name="T31" fmla="*/ 0 h 23"/>
                      <a:gd name="T32" fmla="*/ 13 w 19"/>
                      <a:gd name="T33" fmla="*/ 3 h 23"/>
                      <a:gd name="T34" fmla="*/ 13 w 19"/>
                      <a:gd name="T35" fmla="*/ 0 h 23"/>
                      <a:gd name="T36" fmla="*/ 15 w 19"/>
                      <a:gd name="T37" fmla="*/ 0 h 23"/>
                      <a:gd name="T38" fmla="*/ 17 w 19"/>
                      <a:gd name="T39" fmla="*/ 4 h 23"/>
                      <a:gd name="T40" fmla="*/ 18 w 19"/>
                      <a:gd name="T41" fmla="*/ 5 h 23"/>
                      <a:gd name="T42" fmla="*/ 19 w 19"/>
                      <a:gd name="T43" fmla="*/ 9 h 23"/>
                      <a:gd name="T44" fmla="*/ 17 w 19"/>
                      <a:gd name="T45" fmla="*/ 12 h 23"/>
                      <a:gd name="T46" fmla="*/ 17 w 19"/>
                      <a:gd name="T47" fmla="*/ 18 h 23"/>
                      <a:gd name="T48" fmla="*/ 12 w 19"/>
                      <a:gd name="T49" fmla="*/ 18 h 23"/>
                      <a:gd name="T50" fmla="*/ 12 w 19"/>
                      <a:gd name="T51" fmla="*/ 17 h 23"/>
                      <a:gd name="T52" fmla="*/ 10 w 19"/>
                      <a:gd name="T53" fmla="*/ 17 h 23"/>
                      <a:gd name="T54" fmla="*/ 8 w 19"/>
                      <a:gd name="T55" fmla="*/ 21 h 23"/>
                      <a:gd name="T56" fmla="*/ 3 w 19"/>
                      <a:gd name="T57" fmla="*/ 22 h 23"/>
                      <a:gd name="T58" fmla="*/ 1 w 19"/>
                      <a:gd name="T59" fmla="*/ 23 h 23"/>
                      <a:gd name="T60" fmla="*/ 0 w 19"/>
                      <a:gd name="T61" fmla="*/ 21 h 23"/>
                      <a:gd name="T62" fmla="*/ 3 w 19"/>
                      <a:gd name="T63" fmla="*/ 19 h 23"/>
                      <a:gd name="T64" fmla="*/ 4 w 19"/>
                      <a:gd name="T65" fmla="*/ 17 h 23"/>
                      <a:gd name="T66" fmla="*/ 2 w 19"/>
                      <a:gd name="T6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2" y="16"/>
                        </a:moveTo>
                        <a:lnTo>
                          <a:pt x="0" y="15"/>
                        </a:lnTo>
                        <a:lnTo>
                          <a:pt x="2" y="15"/>
                        </a:lnTo>
                        <a:lnTo>
                          <a:pt x="3" y="14"/>
                        </a:lnTo>
                        <a:lnTo>
                          <a:pt x="4" y="12"/>
                        </a:lnTo>
                        <a:lnTo>
                          <a:pt x="1" y="12"/>
                        </a:lnTo>
                        <a:lnTo>
                          <a:pt x="3" y="11"/>
                        </a:lnTo>
                        <a:lnTo>
                          <a:pt x="2" y="9"/>
                        </a:lnTo>
                        <a:lnTo>
                          <a:pt x="4" y="7"/>
                        </a:lnTo>
                        <a:lnTo>
                          <a:pt x="6" y="9"/>
                        </a:lnTo>
                        <a:lnTo>
                          <a:pt x="8" y="6"/>
                        </a:lnTo>
                        <a:lnTo>
                          <a:pt x="6" y="4"/>
                        </a:lnTo>
                        <a:lnTo>
                          <a:pt x="8" y="4"/>
                        </a:lnTo>
                        <a:lnTo>
                          <a:pt x="10" y="5"/>
                        </a:lnTo>
                        <a:lnTo>
                          <a:pt x="12" y="3"/>
                        </a:lnTo>
                        <a:lnTo>
                          <a:pt x="10" y="0"/>
                        </a:lnTo>
                        <a:lnTo>
                          <a:pt x="13" y="3"/>
                        </a:lnTo>
                        <a:lnTo>
                          <a:pt x="13" y="0"/>
                        </a:lnTo>
                        <a:lnTo>
                          <a:pt x="15" y="0"/>
                        </a:lnTo>
                        <a:lnTo>
                          <a:pt x="17" y="4"/>
                        </a:lnTo>
                        <a:lnTo>
                          <a:pt x="18" y="5"/>
                        </a:lnTo>
                        <a:lnTo>
                          <a:pt x="19" y="9"/>
                        </a:lnTo>
                        <a:lnTo>
                          <a:pt x="17" y="12"/>
                        </a:lnTo>
                        <a:lnTo>
                          <a:pt x="17" y="18"/>
                        </a:lnTo>
                        <a:lnTo>
                          <a:pt x="12" y="18"/>
                        </a:lnTo>
                        <a:lnTo>
                          <a:pt x="12" y="17"/>
                        </a:lnTo>
                        <a:lnTo>
                          <a:pt x="10" y="17"/>
                        </a:lnTo>
                        <a:lnTo>
                          <a:pt x="8" y="21"/>
                        </a:lnTo>
                        <a:lnTo>
                          <a:pt x="3" y="22"/>
                        </a:lnTo>
                        <a:lnTo>
                          <a:pt x="1" y="23"/>
                        </a:lnTo>
                        <a:lnTo>
                          <a:pt x="0" y="21"/>
                        </a:lnTo>
                        <a:lnTo>
                          <a:pt x="3" y="19"/>
                        </a:lnTo>
                        <a:lnTo>
                          <a:pt x="4" y="17"/>
                        </a:lnTo>
                        <a:lnTo>
                          <a:pt x="2" y="1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3" name="Freeform 610">
                    <a:extLst>
                      <a:ext uri="{FF2B5EF4-FFF2-40B4-BE49-F238E27FC236}">
                        <a16:creationId xmlns:a16="http://schemas.microsoft.com/office/drawing/2014/main" id="{7669FAF4-537A-4A90-AB7F-582B56D50484}"/>
                      </a:ext>
                    </a:extLst>
                  </p:cNvPr>
                  <p:cNvSpPr>
                    <a:spLocks/>
                  </p:cNvSpPr>
                  <p:nvPr/>
                </p:nvSpPr>
                <p:spPr bwMode="gray">
                  <a:xfrm>
                    <a:off x="5370727" y="2667000"/>
                    <a:ext cx="16679" cy="17870"/>
                  </a:xfrm>
                  <a:custGeom>
                    <a:avLst/>
                    <a:gdLst>
                      <a:gd name="T0" fmla="*/ 2 w 14"/>
                      <a:gd name="T1" fmla="*/ 7 h 15"/>
                      <a:gd name="T2" fmla="*/ 6 w 14"/>
                      <a:gd name="T3" fmla="*/ 8 h 15"/>
                      <a:gd name="T4" fmla="*/ 6 w 14"/>
                      <a:gd name="T5" fmla="*/ 7 h 15"/>
                      <a:gd name="T6" fmla="*/ 7 w 14"/>
                      <a:gd name="T7" fmla="*/ 4 h 15"/>
                      <a:gd name="T8" fmla="*/ 8 w 14"/>
                      <a:gd name="T9" fmla="*/ 6 h 15"/>
                      <a:gd name="T10" fmla="*/ 9 w 14"/>
                      <a:gd name="T11" fmla="*/ 6 h 15"/>
                      <a:gd name="T12" fmla="*/ 10 w 14"/>
                      <a:gd name="T13" fmla="*/ 3 h 15"/>
                      <a:gd name="T14" fmla="*/ 10 w 14"/>
                      <a:gd name="T15" fmla="*/ 0 h 15"/>
                      <a:gd name="T16" fmla="*/ 13 w 14"/>
                      <a:gd name="T17" fmla="*/ 2 h 15"/>
                      <a:gd name="T18" fmla="*/ 14 w 14"/>
                      <a:gd name="T19" fmla="*/ 4 h 15"/>
                      <a:gd name="T20" fmla="*/ 11 w 14"/>
                      <a:gd name="T21" fmla="*/ 9 h 15"/>
                      <a:gd name="T22" fmla="*/ 11 w 14"/>
                      <a:gd name="T23" fmla="*/ 12 h 15"/>
                      <a:gd name="T24" fmla="*/ 4 w 14"/>
                      <a:gd name="T25" fmla="*/ 15 h 15"/>
                      <a:gd name="T26" fmla="*/ 0 w 14"/>
                      <a:gd name="T27" fmla="*/ 14 h 15"/>
                      <a:gd name="T28" fmla="*/ 0 w 14"/>
                      <a:gd name="T29" fmla="*/ 12 h 15"/>
                      <a:gd name="T30" fmla="*/ 2 w 14"/>
                      <a:gd name="T31" fmla="*/ 12 h 15"/>
                      <a:gd name="T32" fmla="*/ 2 w 14"/>
                      <a:gd name="T33" fmla="*/ 11 h 15"/>
                      <a:gd name="T34" fmla="*/ 2 w 14"/>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2" y="7"/>
                        </a:moveTo>
                        <a:lnTo>
                          <a:pt x="6" y="8"/>
                        </a:lnTo>
                        <a:lnTo>
                          <a:pt x="6" y="7"/>
                        </a:lnTo>
                        <a:lnTo>
                          <a:pt x="7" y="4"/>
                        </a:lnTo>
                        <a:lnTo>
                          <a:pt x="8" y="6"/>
                        </a:lnTo>
                        <a:lnTo>
                          <a:pt x="9" y="6"/>
                        </a:lnTo>
                        <a:lnTo>
                          <a:pt x="10" y="3"/>
                        </a:lnTo>
                        <a:lnTo>
                          <a:pt x="10" y="0"/>
                        </a:lnTo>
                        <a:lnTo>
                          <a:pt x="13" y="2"/>
                        </a:lnTo>
                        <a:lnTo>
                          <a:pt x="14" y="4"/>
                        </a:lnTo>
                        <a:lnTo>
                          <a:pt x="11" y="9"/>
                        </a:lnTo>
                        <a:lnTo>
                          <a:pt x="11" y="12"/>
                        </a:lnTo>
                        <a:lnTo>
                          <a:pt x="4" y="15"/>
                        </a:lnTo>
                        <a:lnTo>
                          <a:pt x="0" y="14"/>
                        </a:lnTo>
                        <a:lnTo>
                          <a:pt x="0" y="12"/>
                        </a:lnTo>
                        <a:lnTo>
                          <a:pt x="2" y="12"/>
                        </a:lnTo>
                        <a:lnTo>
                          <a:pt x="2" y="11"/>
                        </a:lnTo>
                        <a:lnTo>
                          <a:pt x="2" y="7"/>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4" name="Freeform 611">
                    <a:extLst>
                      <a:ext uri="{FF2B5EF4-FFF2-40B4-BE49-F238E27FC236}">
                        <a16:creationId xmlns:a16="http://schemas.microsoft.com/office/drawing/2014/main" id="{A76349C3-4D61-4AEF-81A9-76919A17EC44}"/>
                      </a:ext>
                    </a:extLst>
                  </p:cNvPr>
                  <p:cNvSpPr>
                    <a:spLocks/>
                  </p:cNvSpPr>
                  <p:nvPr/>
                </p:nvSpPr>
                <p:spPr bwMode="gray">
                  <a:xfrm>
                    <a:off x="5381449" y="2655086"/>
                    <a:ext cx="16679" cy="15488"/>
                  </a:xfrm>
                  <a:custGeom>
                    <a:avLst/>
                    <a:gdLst>
                      <a:gd name="T0" fmla="*/ 3 w 14"/>
                      <a:gd name="T1" fmla="*/ 3 h 13"/>
                      <a:gd name="T2" fmla="*/ 1 w 14"/>
                      <a:gd name="T3" fmla="*/ 4 h 13"/>
                      <a:gd name="T4" fmla="*/ 1 w 14"/>
                      <a:gd name="T5" fmla="*/ 3 h 13"/>
                      <a:gd name="T6" fmla="*/ 0 w 14"/>
                      <a:gd name="T7" fmla="*/ 1 h 13"/>
                      <a:gd name="T8" fmla="*/ 1 w 14"/>
                      <a:gd name="T9" fmla="*/ 0 h 13"/>
                      <a:gd name="T10" fmla="*/ 2 w 14"/>
                      <a:gd name="T11" fmla="*/ 1 h 13"/>
                      <a:gd name="T12" fmla="*/ 6 w 14"/>
                      <a:gd name="T13" fmla="*/ 1 h 13"/>
                      <a:gd name="T14" fmla="*/ 7 w 14"/>
                      <a:gd name="T15" fmla="*/ 1 h 13"/>
                      <a:gd name="T16" fmla="*/ 8 w 14"/>
                      <a:gd name="T17" fmla="*/ 2 h 13"/>
                      <a:gd name="T18" fmla="*/ 7 w 14"/>
                      <a:gd name="T19" fmla="*/ 6 h 13"/>
                      <a:gd name="T20" fmla="*/ 8 w 14"/>
                      <a:gd name="T21" fmla="*/ 6 h 13"/>
                      <a:gd name="T22" fmla="*/ 9 w 14"/>
                      <a:gd name="T23" fmla="*/ 4 h 13"/>
                      <a:gd name="T24" fmla="*/ 10 w 14"/>
                      <a:gd name="T25" fmla="*/ 3 h 13"/>
                      <a:gd name="T26" fmla="*/ 14 w 14"/>
                      <a:gd name="T27" fmla="*/ 4 h 13"/>
                      <a:gd name="T28" fmla="*/ 10 w 14"/>
                      <a:gd name="T29" fmla="*/ 12 h 13"/>
                      <a:gd name="T30" fmla="*/ 9 w 14"/>
                      <a:gd name="T31" fmla="*/ 13 h 13"/>
                      <a:gd name="T32" fmla="*/ 2 w 14"/>
                      <a:gd name="T33" fmla="*/ 8 h 13"/>
                      <a:gd name="T34" fmla="*/ 2 w 14"/>
                      <a:gd name="T35" fmla="*/ 6 h 13"/>
                      <a:gd name="T36" fmla="*/ 3 w 14"/>
                      <a:gd name="T37" fmla="*/ 7 h 13"/>
                      <a:gd name="T38" fmla="*/ 4 w 14"/>
                      <a:gd name="T39" fmla="*/ 3 h 13"/>
                      <a:gd name="T40" fmla="*/ 3 w 14"/>
                      <a:gd name="T4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3">
                        <a:moveTo>
                          <a:pt x="3" y="3"/>
                        </a:moveTo>
                        <a:lnTo>
                          <a:pt x="1" y="4"/>
                        </a:lnTo>
                        <a:lnTo>
                          <a:pt x="1" y="3"/>
                        </a:lnTo>
                        <a:lnTo>
                          <a:pt x="0" y="1"/>
                        </a:lnTo>
                        <a:lnTo>
                          <a:pt x="1" y="0"/>
                        </a:lnTo>
                        <a:lnTo>
                          <a:pt x="2" y="1"/>
                        </a:lnTo>
                        <a:lnTo>
                          <a:pt x="6" y="1"/>
                        </a:lnTo>
                        <a:lnTo>
                          <a:pt x="7" y="1"/>
                        </a:lnTo>
                        <a:lnTo>
                          <a:pt x="8" y="2"/>
                        </a:lnTo>
                        <a:lnTo>
                          <a:pt x="7" y="6"/>
                        </a:lnTo>
                        <a:lnTo>
                          <a:pt x="8" y="6"/>
                        </a:lnTo>
                        <a:lnTo>
                          <a:pt x="9" y="4"/>
                        </a:lnTo>
                        <a:lnTo>
                          <a:pt x="10" y="3"/>
                        </a:lnTo>
                        <a:lnTo>
                          <a:pt x="14" y="4"/>
                        </a:lnTo>
                        <a:lnTo>
                          <a:pt x="10" y="12"/>
                        </a:lnTo>
                        <a:lnTo>
                          <a:pt x="9" y="13"/>
                        </a:lnTo>
                        <a:lnTo>
                          <a:pt x="2" y="8"/>
                        </a:lnTo>
                        <a:lnTo>
                          <a:pt x="2" y="6"/>
                        </a:lnTo>
                        <a:lnTo>
                          <a:pt x="3" y="7"/>
                        </a:lnTo>
                        <a:lnTo>
                          <a:pt x="4" y="3"/>
                        </a:lnTo>
                        <a:lnTo>
                          <a:pt x="3"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5" name="Freeform 612">
                    <a:extLst>
                      <a:ext uri="{FF2B5EF4-FFF2-40B4-BE49-F238E27FC236}">
                        <a16:creationId xmlns:a16="http://schemas.microsoft.com/office/drawing/2014/main" id="{804B27EB-F886-43E6-8856-256FFDF75C8B}"/>
                      </a:ext>
                    </a:extLst>
                  </p:cNvPr>
                  <p:cNvSpPr>
                    <a:spLocks/>
                  </p:cNvSpPr>
                  <p:nvPr/>
                </p:nvSpPr>
                <p:spPr bwMode="gray">
                  <a:xfrm>
                    <a:off x="5398129" y="2646746"/>
                    <a:ext cx="9531" cy="11914"/>
                  </a:xfrm>
                  <a:custGeom>
                    <a:avLst/>
                    <a:gdLst>
                      <a:gd name="T0" fmla="*/ 4 w 8"/>
                      <a:gd name="T1" fmla="*/ 4 h 10"/>
                      <a:gd name="T2" fmla="*/ 4 w 8"/>
                      <a:gd name="T3" fmla="*/ 3 h 10"/>
                      <a:gd name="T4" fmla="*/ 5 w 8"/>
                      <a:gd name="T5" fmla="*/ 4 h 10"/>
                      <a:gd name="T6" fmla="*/ 6 w 8"/>
                      <a:gd name="T7" fmla="*/ 4 h 10"/>
                      <a:gd name="T8" fmla="*/ 8 w 8"/>
                      <a:gd name="T9" fmla="*/ 8 h 10"/>
                      <a:gd name="T10" fmla="*/ 7 w 8"/>
                      <a:gd name="T11" fmla="*/ 10 h 10"/>
                      <a:gd name="T12" fmla="*/ 3 w 8"/>
                      <a:gd name="T13" fmla="*/ 8 h 10"/>
                      <a:gd name="T14" fmla="*/ 1 w 8"/>
                      <a:gd name="T15" fmla="*/ 2 h 10"/>
                      <a:gd name="T16" fmla="*/ 0 w 8"/>
                      <a:gd name="T17" fmla="*/ 0 h 10"/>
                      <a:gd name="T18" fmla="*/ 0 w 8"/>
                      <a:gd name="T19" fmla="*/ 0 h 10"/>
                      <a:gd name="T20" fmla="*/ 2 w 8"/>
                      <a:gd name="T21" fmla="*/ 1 h 10"/>
                      <a:gd name="T22" fmla="*/ 3 w 8"/>
                      <a:gd name="T23" fmla="*/ 4 h 10"/>
                      <a:gd name="T24" fmla="*/ 4 w 8"/>
                      <a:gd name="T25"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0">
                        <a:moveTo>
                          <a:pt x="4" y="4"/>
                        </a:moveTo>
                        <a:lnTo>
                          <a:pt x="4" y="3"/>
                        </a:lnTo>
                        <a:lnTo>
                          <a:pt x="5" y="4"/>
                        </a:lnTo>
                        <a:lnTo>
                          <a:pt x="6" y="4"/>
                        </a:lnTo>
                        <a:lnTo>
                          <a:pt x="8" y="8"/>
                        </a:lnTo>
                        <a:lnTo>
                          <a:pt x="7" y="10"/>
                        </a:lnTo>
                        <a:lnTo>
                          <a:pt x="3" y="8"/>
                        </a:lnTo>
                        <a:lnTo>
                          <a:pt x="1" y="2"/>
                        </a:lnTo>
                        <a:lnTo>
                          <a:pt x="0" y="0"/>
                        </a:lnTo>
                        <a:lnTo>
                          <a:pt x="0" y="0"/>
                        </a:lnTo>
                        <a:lnTo>
                          <a:pt x="2" y="1"/>
                        </a:lnTo>
                        <a:lnTo>
                          <a:pt x="3" y="4"/>
                        </a:lnTo>
                        <a:lnTo>
                          <a:pt x="4"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6" name="Freeform 613">
                    <a:extLst>
                      <a:ext uri="{FF2B5EF4-FFF2-40B4-BE49-F238E27FC236}">
                        <a16:creationId xmlns:a16="http://schemas.microsoft.com/office/drawing/2014/main" id="{EF60014C-3EE3-40F1-8789-5D97A97087D1}"/>
                      </a:ext>
                    </a:extLst>
                  </p:cNvPr>
                  <p:cNvSpPr>
                    <a:spLocks/>
                  </p:cNvSpPr>
                  <p:nvPr/>
                </p:nvSpPr>
                <p:spPr bwMode="gray">
                  <a:xfrm>
                    <a:off x="5414808" y="2647938"/>
                    <a:ext cx="7149" cy="9531"/>
                  </a:xfrm>
                  <a:custGeom>
                    <a:avLst/>
                    <a:gdLst>
                      <a:gd name="T0" fmla="*/ 4 w 6"/>
                      <a:gd name="T1" fmla="*/ 0 h 8"/>
                      <a:gd name="T2" fmla="*/ 4 w 6"/>
                      <a:gd name="T3" fmla="*/ 0 h 8"/>
                      <a:gd name="T4" fmla="*/ 6 w 6"/>
                      <a:gd name="T5" fmla="*/ 1 h 8"/>
                      <a:gd name="T6" fmla="*/ 5 w 6"/>
                      <a:gd name="T7" fmla="*/ 4 h 8"/>
                      <a:gd name="T8" fmla="*/ 5 w 6"/>
                      <a:gd name="T9" fmla="*/ 8 h 8"/>
                      <a:gd name="T10" fmla="*/ 4 w 6"/>
                      <a:gd name="T11" fmla="*/ 8 h 8"/>
                      <a:gd name="T12" fmla="*/ 3 w 6"/>
                      <a:gd name="T13" fmla="*/ 8 h 8"/>
                      <a:gd name="T14" fmla="*/ 3 w 6"/>
                      <a:gd name="T15" fmla="*/ 5 h 8"/>
                      <a:gd name="T16" fmla="*/ 2 w 6"/>
                      <a:gd name="T17" fmla="*/ 7 h 8"/>
                      <a:gd name="T18" fmla="*/ 0 w 6"/>
                      <a:gd name="T19" fmla="*/ 5 h 8"/>
                      <a:gd name="T20" fmla="*/ 0 w 6"/>
                      <a:gd name="T21" fmla="*/ 3 h 8"/>
                      <a:gd name="T22" fmla="*/ 1 w 6"/>
                      <a:gd name="T23" fmla="*/ 1 h 8"/>
                      <a:gd name="T24" fmla="*/ 4 w 6"/>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8">
                        <a:moveTo>
                          <a:pt x="4" y="0"/>
                        </a:moveTo>
                        <a:lnTo>
                          <a:pt x="4" y="0"/>
                        </a:lnTo>
                        <a:lnTo>
                          <a:pt x="6" y="1"/>
                        </a:lnTo>
                        <a:lnTo>
                          <a:pt x="5" y="4"/>
                        </a:lnTo>
                        <a:lnTo>
                          <a:pt x="5" y="8"/>
                        </a:lnTo>
                        <a:lnTo>
                          <a:pt x="4" y="8"/>
                        </a:lnTo>
                        <a:lnTo>
                          <a:pt x="3" y="8"/>
                        </a:lnTo>
                        <a:lnTo>
                          <a:pt x="3" y="5"/>
                        </a:lnTo>
                        <a:lnTo>
                          <a:pt x="2" y="7"/>
                        </a:lnTo>
                        <a:lnTo>
                          <a:pt x="0" y="5"/>
                        </a:lnTo>
                        <a:lnTo>
                          <a:pt x="0" y="3"/>
                        </a:lnTo>
                        <a:lnTo>
                          <a:pt x="1" y="1"/>
                        </a:lnTo>
                        <a:lnTo>
                          <a:pt x="4"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7" name="Freeform 614">
                    <a:extLst>
                      <a:ext uri="{FF2B5EF4-FFF2-40B4-BE49-F238E27FC236}">
                        <a16:creationId xmlns:a16="http://schemas.microsoft.com/office/drawing/2014/main" id="{0A4B4B11-18F4-4416-9705-67B1EFF06A0B}"/>
                      </a:ext>
                    </a:extLst>
                  </p:cNvPr>
                  <p:cNvSpPr>
                    <a:spLocks/>
                  </p:cNvSpPr>
                  <p:nvPr/>
                </p:nvSpPr>
                <p:spPr bwMode="gray">
                  <a:xfrm>
                    <a:off x="5452933" y="2639598"/>
                    <a:ext cx="8340" cy="7149"/>
                  </a:xfrm>
                  <a:custGeom>
                    <a:avLst/>
                    <a:gdLst>
                      <a:gd name="T0" fmla="*/ 4 w 7"/>
                      <a:gd name="T1" fmla="*/ 6 h 6"/>
                      <a:gd name="T2" fmla="*/ 0 w 7"/>
                      <a:gd name="T3" fmla="*/ 3 h 6"/>
                      <a:gd name="T4" fmla="*/ 0 w 7"/>
                      <a:gd name="T5" fmla="*/ 2 h 6"/>
                      <a:gd name="T6" fmla="*/ 1 w 7"/>
                      <a:gd name="T7" fmla="*/ 0 h 6"/>
                      <a:gd name="T8" fmla="*/ 6 w 7"/>
                      <a:gd name="T9" fmla="*/ 2 h 6"/>
                      <a:gd name="T10" fmla="*/ 7 w 7"/>
                      <a:gd name="T11" fmla="*/ 3 h 6"/>
                      <a:gd name="T12" fmla="*/ 7 w 7"/>
                      <a:gd name="T13" fmla="*/ 6 h 6"/>
                      <a:gd name="T14" fmla="*/ 4 w 7"/>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6">
                        <a:moveTo>
                          <a:pt x="4" y="6"/>
                        </a:moveTo>
                        <a:lnTo>
                          <a:pt x="0" y="3"/>
                        </a:lnTo>
                        <a:lnTo>
                          <a:pt x="0" y="2"/>
                        </a:lnTo>
                        <a:lnTo>
                          <a:pt x="1" y="0"/>
                        </a:lnTo>
                        <a:lnTo>
                          <a:pt x="6" y="2"/>
                        </a:lnTo>
                        <a:lnTo>
                          <a:pt x="7" y="3"/>
                        </a:lnTo>
                        <a:lnTo>
                          <a:pt x="7" y="6"/>
                        </a:lnTo>
                        <a:lnTo>
                          <a:pt x="4"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8" name="Freeform 615">
                    <a:extLst>
                      <a:ext uri="{FF2B5EF4-FFF2-40B4-BE49-F238E27FC236}">
                        <a16:creationId xmlns:a16="http://schemas.microsoft.com/office/drawing/2014/main" id="{292B4B81-4BDE-4E95-92AC-71900B4CE5AD}"/>
                      </a:ext>
                    </a:extLst>
                  </p:cNvPr>
                  <p:cNvSpPr>
                    <a:spLocks/>
                  </p:cNvSpPr>
                  <p:nvPr/>
                </p:nvSpPr>
                <p:spPr bwMode="gray">
                  <a:xfrm>
                    <a:off x="5444593" y="2619344"/>
                    <a:ext cx="20253" cy="14297"/>
                  </a:xfrm>
                  <a:custGeom>
                    <a:avLst/>
                    <a:gdLst>
                      <a:gd name="T0" fmla="*/ 5 w 17"/>
                      <a:gd name="T1" fmla="*/ 3 h 12"/>
                      <a:gd name="T2" fmla="*/ 6 w 17"/>
                      <a:gd name="T3" fmla="*/ 3 h 12"/>
                      <a:gd name="T4" fmla="*/ 6 w 17"/>
                      <a:gd name="T5" fmla="*/ 2 h 12"/>
                      <a:gd name="T6" fmla="*/ 7 w 17"/>
                      <a:gd name="T7" fmla="*/ 2 h 12"/>
                      <a:gd name="T8" fmla="*/ 8 w 17"/>
                      <a:gd name="T9" fmla="*/ 1 h 12"/>
                      <a:gd name="T10" fmla="*/ 8 w 17"/>
                      <a:gd name="T11" fmla="*/ 1 h 12"/>
                      <a:gd name="T12" fmla="*/ 9 w 17"/>
                      <a:gd name="T13" fmla="*/ 4 h 12"/>
                      <a:gd name="T14" fmla="*/ 12 w 17"/>
                      <a:gd name="T15" fmla="*/ 3 h 12"/>
                      <a:gd name="T16" fmla="*/ 12 w 17"/>
                      <a:gd name="T17" fmla="*/ 0 h 12"/>
                      <a:gd name="T18" fmla="*/ 13 w 17"/>
                      <a:gd name="T19" fmla="*/ 0 h 12"/>
                      <a:gd name="T20" fmla="*/ 14 w 17"/>
                      <a:gd name="T21" fmla="*/ 2 h 12"/>
                      <a:gd name="T22" fmla="*/ 16 w 17"/>
                      <a:gd name="T23" fmla="*/ 3 h 12"/>
                      <a:gd name="T24" fmla="*/ 17 w 17"/>
                      <a:gd name="T25" fmla="*/ 4 h 12"/>
                      <a:gd name="T26" fmla="*/ 17 w 17"/>
                      <a:gd name="T27" fmla="*/ 6 h 12"/>
                      <a:gd name="T28" fmla="*/ 15 w 17"/>
                      <a:gd name="T29" fmla="*/ 6 h 12"/>
                      <a:gd name="T30" fmla="*/ 15 w 17"/>
                      <a:gd name="T31" fmla="*/ 8 h 12"/>
                      <a:gd name="T32" fmla="*/ 13 w 17"/>
                      <a:gd name="T33" fmla="*/ 10 h 12"/>
                      <a:gd name="T34" fmla="*/ 12 w 17"/>
                      <a:gd name="T35" fmla="*/ 8 h 12"/>
                      <a:gd name="T36" fmla="*/ 10 w 17"/>
                      <a:gd name="T37" fmla="*/ 11 h 12"/>
                      <a:gd name="T38" fmla="*/ 9 w 17"/>
                      <a:gd name="T39" fmla="*/ 11 h 12"/>
                      <a:gd name="T40" fmla="*/ 8 w 17"/>
                      <a:gd name="T41" fmla="*/ 10 h 12"/>
                      <a:gd name="T42" fmla="*/ 5 w 17"/>
                      <a:gd name="T43" fmla="*/ 11 h 12"/>
                      <a:gd name="T44" fmla="*/ 4 w 17"/>
                      <a:gd name="T45" fmla="*/ 9 h 12"/>
                      <a:gd name="T46" fmla="*/ 4 w 17"/>
                      <a:gd name="T47" fmla="*/ 12 h 12"/>
                      <a:gd name="T48" fmla="*/ 3 w 17"/>
                      <a:gd name="T49" fmla="*/ 7 h 12"/>
                      <a:gd name="T50" fmla="*/ 0 w 17"/>
                      <a:gd name="T51" fmla="*/ 6 h 12"/>
                      <a:gd name="T52" fmla="*/ 2 w 17"/>
                      <a:gd name="T53" fmla="*/ 4 h 12"/>
                      <a:gd name="T54" fmla="*/ 4 w 17"/>
                      <a:gd name="T55" fmla="*/ 4 h 12"/>
                      <a:gd name="T56" fmla="*/ 5 w 17"/>
                      <a:gd name="T5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 h="12">
                        <a:moveTo>
                          <a:pt x="5" y="3"/>
                        </a:moveTo>
                        <a:lnTo>
                          <a:pt x="6" y="3"/>
                        </a:lnTo>
                        <a:lnTo>
                          <a:pt x="6" y="2"/>
                        </a:lnTo>
                        <a:lnTo>
                          <a:pt x="7" y="2"/>
                        </a:lnTo>
                        <a:lnTo>
                          <a:pt x="8" y="1"/>
                        </a:lnTo>
                        <a:lnTo>
                          <a:pt x="8" y="1"/>
                        </a:lnTo>
                        <a:lnTo>
                          <a:pt x="9" y="4"/>
                        </a:lnTo>
                        <a:lnTo>
                          <a:pt x="12" y="3"/>
                        </a:lnTo>
                        <a:lnTo>
                          <a:pt x="12" y="0"/>
                        </a:lnTo>
                        <a:lnTo>
                          <a:pt x="13" y="0"/>
                        </a:lnTo>
                        <a:lnTo>
                          <a:pt x="14" y="2"/>
                        </a:lnTo>
                        <a:lnTo>
                          <a:pt x="16" y="3"/>
                        </a:lnTo>
                        <a:lnTo>
                          <a:pt x="17" y="4"/>
                        </a:lnTo>
                        <a:lnTo>
                          <a:pt x="17" y="6"/>
                        </a:lnTo>
                        <a:lnTo>
                          <a:pt x="15" y="6"/>
                        </a:lnTo>
                        <a:lnTo>
                          <a:pt x="15" y="8"/>
                        </a:lnTo>
                        <a:lnTo>
                          <a:pt x="13" y="10"/>
                        </a:lnTo>
                        <a:lnTo>
                          <a:pt x="12" y="8"/>
                        </a:lnTo>
                        <a:lnTo>
                          <a:pt x="10" y="11"/>
                        </a:lnTo>
                        <a:lnTo>
                          <a:pt x="9" y="11"/>
                        </a:lnTo>
                        <a:lnTo>
                          <a:pt x="8" y="10"/>
                        </a:lnTo>
                        <a:lnTo>
                          <a:pt x="5" y="11"/>
                        </a:lnTo>
                        <a:lnTo>
                          <a:pt x="4" y="9"/>
                        </a:lnTo>
                        <a:lnTo>
                          <a:pt x="4" y="12"/>
                        </a:lnTo>
                        <a:lnTo>
                          <a:pt x="3" y="7"/>
                        </a:lnTo>
                        <a:lnTo>
                          <a:pt x="0" y="6"/>
                        </a:lnTo>
                        <a:lnTo>
                          <a:pt x="2" y="4"/>
                        </a:lnTo>
                        <a:lnTo>
                          <a:pt x="4" y="4"/>
                        </a:lnTo>
                        <a:lnTo>
                          <a:pt x="5"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19" name="Freeform 616">
                    <a:extLst>
                      <a:ext uri="{FF2B5EF4-FFF2-40B4-BE49-F238E27FC236}">
                        <a16:creationId xmlns:a16="http://schemas.microsoft.com/office/drawing/2014/main" id="{548893C2-89EE-401E-9C1E-AC21D4A49BC8}"/>
                      </a:ext>
                    </a:extLst>
                  </p:cNvPr>
                  <p:cNvSpPr>
                    <a:spLocks/>
                  </p:cNvSpPr>
                  <p:nvPr/>
                </p:nvSpPr>
                <p:spPr bwMode="gray">
                  <a:xfrm>
                    <a:off x="5461272" y="2627684"/>
                    <a:ext cx="13105" cy="15488"/>
                  </a:xfrm>
                  <a:custGeom>
                    <a:avLst/>
                    <a:gdLst>
                      <a:gd name="T0" fmla="*/ 7 w 11"/>
                      <a:gd name="T1" fmla="*/ 12 h 13"/>
                      <a:gd name="T2" fmla="*/ 7 w 11"/>
                      <a:gd name="T3" fmla="*/ 11 h 13"/>
                      <a:gd name="T4" fmla="*/ 7 w 11"/>
                      <a:gd name="T5" fmla="*/ 12 h 13"/>
                      <a:gd name="T6" fmla="*/ 6 w 11"/>
                      <a:gd name="T7" fmla="*/ 13 h 13"/>
                      <a:gd name="T8" fmla="*/ 3 w 11"/>
                      <a:gd name="T9" fmla="*/ 13 h 13"/>
                      <a:gd name="T10" fmla="*/ 1 w 11"/>
                      <a:gd name="T11" fmla="*/ 11 h 13"/>
                      <a:gd name="T12" fmla="*/ 1 w 11"/>
                      <a:gd name="T13" fmla="*/ 9 h 13"/>
                      <a:gd name="T14" fmla="*/ 1 w 11"/>
                      <a:gd name="T15" fmla="*/ 8 h 13"/>
                      <a:gd name="T16" fmla="*/ 0 w 11"/>
                      <a:gd name="T17" fmla="*/ 5 h 13"/>
                      <a:gd name="T18" fmla="*/ 2 w 11"/>
                      <a:gd name="T19" fmla="*/ 4 h 13"/>
                      <a:gd name="T20" fmla="*/ 3 w 11"/>
                      <a:gd name="T21" fmla="*/ 5 h 13"/>
                      <a:gd name="T22" fmla="*/ 4 w 11"/>
                      <a:gd name="T23" fmla="*/ 2 h 13"/>
                      <a:gd name="T24" fmla="*/ 7 w 11"/>
                      <a:gd name="T25" fmla="*/ 3 h 13"/>
                      <a:gd name="T26" fmla="*/ 8 w 11"/>
                      <a:gd name="T27" fmla="*/ 0 h 13"/>
                      <a:gd name="T28" fmla="*/ 10 w 11"/>
                      <a:gd name="T29" fmla="*/ 3 h 13"/>
                      <a:gd name="T30" fmla="*/ 11 w 11"/>
                      <a:gd name="T31" fmla="*/ 5 h 13"/>
                      <a:gd name="T32" fmla="*/ 10 w 11"/>
                      <a:gd name="T33" fmla="*/ 9 h 13"/>
                      <a:gd name="T34" fmla="*/ 7 w 11"/>
                      <a:gd name="T3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3">
                        <a:moveTo>
                          <a:pt x="7" y="12"/>
                        </a:moveTo>
                        <a:lnTo>
                          <a:pt x="7" y="11"/>
                        </a:lnTo>
                        <a:lnTo>
                          <a:pt x="7" y="12"/>
                        </a:lnTo>
                        <a:lnTo>
                          <a:pt x="6" y="13"/>
                        </a:lnTo>
                        <a:lnTo>
                          <a:pt x="3" y="13"/>
                        </a:lnTo>
                        <a:lnTo>
                          <a:pt x="1" y="11"/>
                        </a:lnTo>
                        <a:lnTo>
                          <a:pt x="1" y="9"/>
                        </a:lnTo>
                        <a:lnTo>
                          <a:pt x="1" y="8"/>
                        </a:lnTo>
                        <a:lnTo>
                          <a:pt x="0" y="5"/>
                        </a:lnTo>
                        <a:lnTo>
                          <a:pt x="2" y="4"/>
                        </a:lnTo>
                        <a:lnTo>
                          <a:pt x="3" y="5"/>
                        </a:lnTo>
                        <a:lnTo>
                          <a:pt x="4" y="2"/>
                        </a:lnTo>
                        <a:lnTo>
                          <a:pt x="7" y="3"/>
                        </a:lnTo>
                        <a:lnTo>
                          <a:pt x="8" y="0"/>
                        </a:lnTo>
                        <a:lnTo>
                          <a:pt x="10" y="3"/>
                        </a:lnTo>
                        <a:lnTo>
                          <a:pt x="11" y="5"/>
                        </a:lnTo>
                        <a:lnTo>
                          <a:pt x="10" y="9"/>
                        </a:lnTo>
                        <a:lnTo>
                          <a:pt x="7" y="1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0" name="Freeform 617">
                    <a:extLst>
                      <a:ext uri="{FF2B5EF4-FFF2-40B4-BE49-F238E27FC236}">
                        <a16:creationId xmlns:a16="http://schemas.microsoft.com/office/drawing/2014/main" id="{79E4C329-9D30-4858-BDD5-E3B06CA61D21}"/>
                      </a:ext>
                    </a:extLst>
                  </p:cNvPr>
                  <p:cNvSpPr>
                    <a:spLocks/>
                  </p:cNvSpPr>
                  <p:nvPr/>
                </p:nvSpPr>
                <p:spPr bwMode="gray">
                  <a:xfrm>
                    <a:off x="5475569" y="2618153"/>
                    <a:ext cx="7149" cy="14297"/>
                  </a:xfrm>
                  <a:custGeom>
                    <a:avLst/>
                    <a:gdLst>
                      <a:gd name="T0" fmla="*/ 4 w 6"/>
                      <a:gd name="T1" fmla="*/ 10 h 12"/>
                      <a:gd name="T2" fmla="*/ 3 w 6"/>
                      <a:gd name="T3" fmla="*/ 12 h 12"/>
                      <a:gd name="T4" fmla="*/ 2 w 6"/>
                      <a:gd name="T5" fmla="*/ 7 h 12"/>
                      <a:gd name="T6" fmla="*/ 0 w 6"/>
                      <a:gd name="T7" fmla="*/ 2 h 12"/>
                      <a:gd name="T8" fmla="*/ 1 w 6"/>
                      <a:gd name="T9" fmla="*/ 0 h 12"/>
                      <a:gd name="T10" fmla="*/ 2 w 6"/>
                      <a:gd name="T11" fmla="*/ 3 h 12"/>
                      <a:gd name="T12" fmla="*/ 3 w 6"/>
                      <a:gd name="T13" fmla="*/ 2 h 12"/>
                      <a:gd name="T14" fmla="*/ 5 w 6"/>
                      <a:gd name="T15" fmla="*/ 4 h 12"/>
                      <a:gd name="T16" fmla="*/ 6 w 6"/>
                      <a:gd name="T17" fmla="*/ 8 h 12"/>
                      <a:gd name="T18" fmla="*/ 6 w 6"/>
                      <a:gd name="T19" fmla="*/ 10 h 12"/>
                      <a:gd name="T20" fmla="*/ 4 w 6"/>
                      <a:gd name="T2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2">
                        <a:moveTo>
                          <a:pt x="4" y="10"/>
                        </a:moveTo>
                        <a:lnTo>
                          <a:pt x="3" y="12"/>
                        </a:lnTo>
                        <a:lnTo>
                          <a:pt x="2" y="7"/>
                        </a:lnTo>
                        <a:lnTo>
                          <a:pt x="0" y="2"/>
                        </a:lnTo>
                        <a:lnTo>
                          <a:pt x="1" y="0"/>
                        </a:lnTo>
                        <a:lnTo>
                          <a:pt x="2" y="3"/>
                        </a:lnTo>
                        <a:lnTo>
                          <a:pt x="3" y="2"/>
                        </a:lnTo>
                        <a:lnTo>
                          <a:pt x="5" y="4"/>
                        </a:lnTo>
                        <a:lnTo>
                          <a:pt x="6" y="8"/>
                        </a:lnTo>
                        <a:lnTo>
                          <a:pt x="6" y="10"/>
                        </a:lnTo>
                        <a:lnTo>
                          <a:pt x="4" y="1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1" name="Freeform 618">
                    <a:extLst>
                      <a:ext uri="{FF2B5EF4-FFF2-40B4-BE49-F238E27FC236}">
                        <a16:creationId xmlns:a16="http://schemas.microsoft.com/office/drawing/2014/main" id="{EA44C2AF-E19B-4A67-B803-A4D106C8D2B5}"/>
                      </a:ext>
                    </a:extLst>
                  </p:cNvPr>
                  <p:cNvSpPr>
                    <a:spLocks/>
                  </p:cNvSpPr>
                  <p:nvPr/>
                </p:nvSpPr>
                <p:spPr bwMode="gray">
                  <a:xfrm>
                    <a:off x="5506545" y="2596708"/>
                    <a:ext cx="13105" cy="10723"/>
                  </a:xfrm>
                  <a:custGeom>
                    <a:avLst/>
                    <a:gdLst>
                      <a:gd name="T0" fmla="*/ 8 w 11"/>
                      <a:gd name="T1" fmla="*/ 2 h 9"/>
                      <a:gd name="T2" fmla="*/ 11 w 11"/>
                      <a:gd name="T3" fmla="*/ 6 h 9"/>
                      <a:gd name="T4" fmla="*/ 11 w 11"/>
                      <a:gd name="T5" fmla="*/ 8 h 9"/>
                      <a:gd name="T6" fmla="*/ 8 w 11"/>
                      <a:gd name="T7" fmla="*/ 7 h 9"/>
                      <a:gd name="T8" fmla="*/ 7 w 11"/>
                      <a:gd name="T9" fmla="*/ 9 h 9"/>
                      <a:gd name="T10" fmla="*/ 5 w 11"/>
                      <a:gd name="T11" fmla="*/ 8 h 9"/>
                      <a:gd name="T12" fmla="*/ 2 w 11"/>
                      <a:gd name="T13" fmla="*/ 9 h 9"/>
                      <a:gd name="T14" fmla="*/ 2 w 11"/>
                      <a:gd name="T15" fmla="*/ 7 h 9"/>
                      <a:gd name="T16" fmla="*/ 3 w 11"/>
                      <a:gd name="T17" fmla="*/ 6 h 9"/>
                      <a:gd name="T18" fmla="*/ 4 w 11"/>
                      <a:gd name="T19" fmla="*/ 4 h 9"/>
                      <a:gd name="T20" fmla="*/ 0 w 11"/>
                      <a:gd name="T21" fmla="*/ 5 h 9"/>
                      <a:gd name="T22" fmla="*/ 0 w 11"/>
                      <a:gd name="T23" fmla="*/ 3 h 9"/>
                      <a:gd name="T24" fmla="*/ 3 w 11"/>
                      <a:gd name="T25" fmla="*/ 3 h 9"/>
                      <a:gd name="T26" fmla="*/ 5 w 11"/>
                      <a:gd name="T27" fmla="*/ 3 h 9"/>
                      <a:gd name="T28" fmla="*/ 5 w 11"/>
                      <a:gd name="T29" fmla="*/ 1 h 9"/>
                      <a:gd name="T30" fmla="*/ 5 w 11"/>
                      <a:gd name="T31" fmla="*/ 0 h 9"/>
                      <a:gd name="T32" fmla="*/ 8 w 11"/>
                      <a:gd name="T3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9">
                        <a:moveTo>
                          <a:pt x="8" y="2"/>
                        </a:moveTo>
                        <a:lnTo>
                          <a:pt x="11" y="6"/>
                        </a:lnTo>
                        <a:lnTo>
                          <a:pt x="11" y="8"/>
                        </a:lnTo>
                        <a:lnTo>
                          <a:pt x="8" y="7"/>
                        </a:lnTo>
                        <a:lnTo>
                          <a:pt x="7" y="9"/>
                        </a:lnTo>
                        <a:lnTo>
                          <a:pt x="5" y="8"/>
                        </a:lnTo>
                        <a:lnTo>
                          <a:pt x="2" y="9"/>
                        </a:lnTo>
                        <a:lnTo>
                          <a:pt x="2" y="7"/>
                        </a:lnTo>
                        <a:lnTo>
                          <a:pt x="3" y="6"/>
                        </a:lnTo>
                        <a:lnTo>
                          <a:pt x="4" y="4"/>
                        </a:lnTo>
                        <a:lnTo>
                          <a:pt x="0" y="5"/>
                        </a:lnTo>
                        <a:lnTo>
                          <a:pt x="0" y="3"/>
                        </a:lnTo>
                        <a:lnTo>
                          <a:pt x="3" y="3"/>
                        </a:lnTo>
                        <a:lnTo>
                          <a:pt x="5" y="3"/>
                        </a:lnTo>
                        <a:lnTo>
                          <a:pt x="5" y="1"/>
                        </a:lnTo>
                        <a:lnTo>
                          <a:pt x="5" y="0"/>
                        </a:lnTo>
                        <a:lnTo>
                          <a:pt x="8" y="2"/>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2" name="Freeform 619">
                    <a:extLst>
                      <a:ext uri="{FF2B5EF4-FFF2-40B4-BE49-F238E27FC236}">
                        <a16:creationId xmlns:a16="http://schemas.microsoft.com/office/drawing/2014/main" id="{62FDD42A-EF4F-4900-B47C-57C5B7CADC26}"/>
                      </a:ext>
                    </a:extLst>
                  </p:cNvPr>
                  <p:cNvSpPr>
                    <a:spLocks/>
                  </p:cNvSpPr>
                  <p:nvPr/>
                </p:nvSpPr>
                <p:spPr bwMode="gray">
                  <a:xfrm>
                    <a:off x="5188445" y="2963655"/>
                    <a:ext cx="14297" cy="9531"/>
                  </a:xfrm>
                  <a:custGeom>
                    <a:avLst/>
                    <a:gdLst>
                      <a:gd name="T0" fmla="*/ 0 w 12"/>
                      <a:gd name="T1" fmla="*/ 5 h 8"/>
                      <a:gd name="T2" fmla="*/ 1 w 12"/>
                      <a:gd name="T3" fmla="*/ 5 h 8"/>
                      <a:gd name="T4" fmla="*/ 1 w 12"/>
                      <a:gd name="T5" fmla="*/ 3 h 8"/>
                      <a:gd name="T6" fmla="*/ 3 w 12"/>
                      <a:gd name="T7" fmla="*/ 4 h 8"/>
                      <a:gd name="T8" fmla="*/ 4 w 12"/>
                      <a:gd name="T9" fmla="*/ 3 h 8"/>
                      <a:gd name="T10" fmla="*/ 4 w 12"/>
                      <a:gd name="T11" fmla="*/ 2 h 8"/>
                      <a:gd name="T12" fmla="*/ 8 w 12"/>
                      <a:gd name="T13" fmla="*/ 0 h 8"/>
                      <a:gd name="T14" fmla="*/ 11 w 12"/>
                      <a:gd name="T15" fmla="*/ 0 h 8"/>
                      <a:gd name="T16" fmla="*/ 10 w 12"/>
                      <a:gd name="T17" fmla="*/ 1 h 8"/>
                      <a:gd name="T18" fmla="*/ 11 w 12"/>
                      <a:gd name="T19" fmla="*/ 2 h 8"/>
                      <a:gd name="T20" fmla="*/ 12 w 12"/>
                      <a:gd name="T21" fmla="*/ 4 h 8"/>
                      <a:gd name="T22" fmla="*/ 6 w 12"/>
                      <a:gd name="T23" fmla="*/ 6 h 8"/>
                      <a:gd name="T24" fmla="*/ 2 w 12"/>
                      <a:gd name="T25" fmla="*/ 8 h 8"/>
                      <a:gd name="T26" fmla="*/ 0 w 12"/>
                      <a:gd name="T27" fmla="*/ 6 h 8"/>
                      <a:gd name="T28" fmla="*/ 0 w 12"/>
                      <a:gd name="T2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8">
                        <a:moveTo>
                          <a:pt x="0" y="5"/>
                        </a:moveTo>
                        <a:lnTo>
                          <a:pt x="1" y="5"/>
                        </a:lnTo>
                        <a:lnTo>
                          <a:pt x="1" y="3"/>
                        </a:lnTo>
                        <a:lnTo>
                          <a:pt x="3" y="4"/>
                        </a:lnTo>
                        <a:lnTo>
                          <a:pt x="4" y="3"/>
                        </a:lnTo>
                        <a:lnTo>
                          <a:pt x="4" y="2"/>
                        </a:lnTo>
                        <a:lnTo>
                          <a:pt x="8" y="0"/>
                        </a:lnTo>
                        <a:lnTo>
                          <a:pt x="11" y="0"/>
                        </a:lnTo>
                        <a:lnTo>
                          <a:pt x="10" y="1"/>
                        </a:lnTo>
                        <a:lnTo>
                          <a:pt x="11" y="2"/>
                        </a:lnTo>
                        <a:lnTo>
                          <a:pt x="12" y="4"/>
                        </a:lnTo>
                        <a:lnTo>
                          <a:pt x="6" y="6"/>
                        </a:lnTo>
                        <a:lnTo>
                          <a:pt x="2" y="8"/>
                        </a:lnTo>
                        <a:lnTo>
                          <a:pt x="0" y="6"/>
                        </a:lnTo>
                        <a:lnTo>
                          <a:pt x="0"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3" name="Freeform 620">
                    <a:extLst>
                      <a:ext uri="{FF2B5EF4-FFF2-40B4-BE49-F238E27FC236}">
                        <a16:creationId xmlns:a16="http://schemas.microsoft.com/office/drawing/2014/main" id="{4266CC37-68A1-48D8-801D-157B75097690}"/>
                      </a:ext>
                    </a:extLst>
                  </p:cNvPr>
                  <p:cNvSpPr>
                    <a:spLocks/>
                  </p:cNvSpPr>
                  <p:nvPr/>
                </p:nvSpPr>
                <p:spPr bwMode="gray">
                  <a:xfrm>
                    <a:off x="5118153" y="3067305"/>
                    <a:ext cx="3574" cy="7149"/>
                  </a:xfrm>
                  <a:custGeom>
                    <a:avLst/>
                    <a:gdLst>
                      <a:gd name="T0" fmla="*/ 3 w 3"/>
                      <a:gd name="T1" fmla="*/ 1 h 6"/>
                      <a:gd name="T2" fmla="*/ 3 w 3"/>
                      <a:gd name="T3" fmla="*/ 0 h 6"/>
                      <a:gd name="T4" fmla="*/ 1 w 3"/>
                      <a:gd name="T5" fmla="*/ 3 h 6"/>
                      <a:gd name="T6" fmla="*/ 0 w 3"/>
                      <a:gd name="T7" fmla="*/ 5 h 6"/>
                      <a:gd name="T8" fmla="*/ 0 w 3"/>
                      <a:gd name="T9" fmla="*/ 6 h 6"/>
                      <a:gd name="T10" fmla="*/ 2 w 3"/>
                      <a:gd name="T11" fmla="*/ 5 h 6"/>
                      <a:gd name="T12" fmla="*/ 3 w 3"/>
                      <a:gd name="T13" fmla="*/ 2 h 6"/>
                      <a:gd name="T14" fmla="*/ 3 w 3"/>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3" y="1"/>
                        </a:moveTo>
                        <a:lnTo>
                          <a:pt x="3" y="0"/>
                        </a:lnTo>
                        <a:lnTo>
                          <a:pt x="1" y="3"/>
                        </a:lnTo>
                        <a:lnTo>
                          <a:pt x="0" y="5"/>
                        </a:lnTo>
                        <a:lnTo>
                          <a:pt x="0" y="6"/>
                        </a:lnTo>
                        <a:lnTo>
                          <a:pt x="2" y="5"/>
                        </a:lnTo>
                        <a:lnTo>
                          <a:pt x="3" y="2"/>
                        </a:lnTo>
                        <a:lnTo>
                          <a:pt x="3"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4" name="Freeform 621">
                    <a:extLst>
                      <a:ext uri="{FF2B5EF4-FFF2-40B4-BE49-F238E27FC236}">
                        <a16:creationId xmlns:a16="http://schemas.microsoft.com/office/drawing/2014/main" id="{D9E3905D-9B7A-427F-A121-637F95934FEC}"/>
                      </a:ext>
                    </a:extLst>
                  </p:cNvPr>
                  <p:cNvSpPr>
                    <a:spLocks/>
                  </p:cNvSpPr>
                  <p:nvPr/>
                </p:nvSpPr>
                <p:spPr bwMode="gray">
                  <a:xfrm>
                    <a:off x="5138406" y="3018459"/>
                    <a:ext cx="3574" cy="5956"/>
                  </a:xfrm>
                  <a:custGeom>
                    <a:avLst/>
                    <a:gdLst>
                      <a:gd name="T0" fmla="*/ 1 w 3"/>
                      <a:gd name="T1" fmla="*/ 5 h 5"/>
                      <a:gd name="T2" fmla="*/ 3 w 3"/>
                      <a:gd name="T3" fmla="*/ 1 h 5"/>
                      <a:gd name="T4" fmla="*/ 2 w 3"/>
                      <a:gd name="T5" fmla="*/ 0 h 5"/>
                      <a:gd name="T6" fmla="*/ 1 w 3"/>
                      <a:gd name="T7" fmla="*/ 0 h 5"/>
                      <a:gd name="T8" fmla="*/ 0 w 3"/>
                      <a:gd name="T9" fmla="*/ 0 h 5"/>
                      <a:gd name="T10" fmla="*/ 0 w 3"/>
                      <a:gd name="T11" fmla="*/ 5 h 5"/>
                      <a:gd name="T12" fmla="*/ 1 w 3"/>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5"/>
                        </a:moveTo>
                        <a:lnTo>
                          <a:pt x="3" y="1"/>
                        </a:lnTo>
                        <a:lnTo>
                          <a:pt x="2" y="0"/>
                        </a:lnTo>
                        <a:lnTo>
                          <a:pt x="1" y="0"/>
                        </a:lnTo>
                        <a:lnTo>
                          <a:pt x="0" y="0"/>
                        </a:lnTo>
                        <a:lnTo>
                          <a:pt x="0" y="5"/>
                        </a:lnTo>
                        <a:lnTo>
                          <a:pt x="1"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5" name="Freeform 622">
                    <a:extLst>
                      <a:ext uri="{FF2B5EF4-FFF2-40B4-BE49-F238E27FC236}">
                        <a16:creationId xmlns:a16="http://schemas.microsoft.com/office/drawing/2014/main" id="{5F08760B-F338-40B3-BB91-E6959391CA82}"/>
                      </a:ext>
                    </a:extLst>
                  </p:cNvPr>
                  <p:cNvSpPr>
                    <a:spLocks/>
                  </p:cNvSpPr>
                  <p:nvPr/>
                </p:nvSpPr>
                <p:spPr bwMode="gray">
                  <a:xfrm>
                    <a:off x="5122919" y="3038712"/>
                    <a:ext cx="2383" cy="4765"/>
                  </a:xfrm>
                  <a:custGeom>
                    <a:avLst/>
                    <a:gdLst>
                      <a:gd name="T0" fmla="*/ 0 w 2"/>
                      <a:gd name="T1" fmla="*/ 4 h 4"/>
                      <a:gd name="T2" fmla="*/ 1 w 2"/>
                      <a:gd name="T3" fmla="*/ 3 h 4"/>
                      <a:gd name="T4" fmla="*/ 2 w 2"/>
                      <a:gd name="T5" fmla="*/ 2 h 4"/>
                      <a:gd name="T6" fmla="*/ 2 w 2"/>
                      <a:gd name="T7" fmla="*/ 1 h 4"/>
                      <a:gd name="T8" fmla="*/ 0 w 2"/>
                      <a:gd name="T9" fmla="*/ 0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1" y="3"/>
                        </a:lnTo>
                        <a:lnTo>
                          <a:pt x="2" y="2"/>
                        </a:lnTo>
                        <a:lnTo>
                          <a:pt x="2" y="1"/>
                        </a:lnTo>
                        <a:lnTo>
                          <a:pt x="0" y="0"/>
                        </a:lnTo>
                        <a:lnTo>
                          <a:pt x="0"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6" name="Freeform 623">
                    <a:extLst>
                      <a:ext uri="{FF2B5EF4-FFF2-40B4-BE49-F238E27FC236}">
                        <a16:creationId xmlns:a16="http://schemas.microsoft.com/office/drawing/2014/main" id="{6042ED59-7E03-44A2-BDC2-A5599518F4F7}"/>
                      </a:ext>
                    </a:extLst>
                  </p:cNvPr>
                  <p:cNvSpPr>
                    <a:spLocks/>
                  </p:cNvSpPr>
                  <p:nvPr/>
                </p:nvSpPr>
                <p:spPr bwMode="gray">
                  <a:xfrm>
                    <a:off x="5128876" y="3113769"/>
                    <a:ext cx="2383" cy="7149"/>
                  </a:xfrm>
                  <a:custGeom>
                    <a:avLst/>
                    <a:gdLst>
                      <a:gd name="T0" fmla="*/ 2 w 2"/>
                      <a:gd name="T1" fmla="*/ 6 h 6"/>
                      <a:gd name="T2" fmla="*/ 2 w 2"/>
                      <a:gd name="T3" fmla="*/ 2 h 6"/>
                      <a:gd name="T4" fmla="*/ 1 w 2"/>
                      <a:gd name="T5" fmla="*/ 0 h 6"/>
                      <a:gd name="T6" fmla="*/ 0 w 2"/>
                      <a:gd name="T7" fmla="*/ 0 h 6"/>
                      <a:gd name="T8" fmla="*/ 0 w 2"/>
                      <a:gd name="T9" fmla="*/ 4 h 6"/>
                      <a:gd name="T10" fmla="*/ 0 w 2"/>
                      <a:gd name="T11" fmla="*/ 5 h 6"/>
                      <a:gd name="T12" fmla="*/ 2 w 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6"/>
                        </a:moveTo>
                        <a:lnTo>
                          <a:pt x="2" y="2"/>
                        </a:lnTo>
                        <a:lnTo>
                          <a:pt x="1" y="0"/>
                        </a:lnTo>
                        <a:lnTo>
                          <a:pt x="0" y="0"/>
                        </a:lnTo>
                        <a:lnTo>
                          <a:pt x="0" y="4"/>
                        </a:lnTo>
                        <a:lnTo>
                          <a:pt x="0" y="5"/>
                        </a:lnTo>
                        <a:lnTo>
                          <a:pt x="2"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7" name="Freeform 624">
                    <a:extLst>
                      <a:ext uri="{FF2B5EF4-FFF2-40B4-BE49-F238E27FC236}">
                        <a16:creationId xmlns:a16="http://schemas.microsoft.com/office/drawing/2014/main" id="{E7E7183E-09DC-4AFD-9688-0E3BE087DC9A}"/>
                      </a:ext>
                    </a:extLst>
                  </p:cNvPr>
                  <p:cNvSpPr>
                    <a:spLocks/>
                  </p:cNvSpPr>
                  <p:nvPr/>
                </p:nvSpPr>
                <p:spPr bwMode="gray">
                  <a:xfrm>
                    <a:off x="5126493" y="3135214"/>
                    <a:ext cx="1191" cy="7149"/>
                  </a:xfrm>
                  <a:custGeom>
                    <a:avLst/>
                    <a:gdLst>
                      <a:gd name="T0" fmla="*/ 1 w 1"/>
                      <a:gd name="T1" fmla="*/ 6 h 6"/>
                      <a:gd name="T2" fmla="*/ 1 w 1"/>
                      <a:gd name="T3" fmla="*/ 1 h 6"/>
                      <a:gd name="T4" fmla="*/ 0 w 1"/>
                      <a:gd name="T5" fmla="*/ 0 h 6"/>
                      <a:gd name="T6" fmla="*/ 0 w 1"/>
                      <a:gd name="T7" fmla="*/ 1 h 6"/>
                      <a:gd name="T8" fmla="*/ 0 w 1"/>
                      <a:gd name="T9" fmla="*/ 6 h 6"/>
                      <a:gd name="T10" fmla="*/ 1 w 1"/>
                      <a:gd name="T11" fmla="*/ 6 h 6"/>
                    </a:gdLst>
                    <a:ahLst/>
                    <a:cxnLst>
                      <a:cxn ang="0">
                        <a:pos x="T0" y="T1"/>
                      </a:cxn>
                      <a:cxn ang="0">
                        <a:pos x="T2" y="T3"/>
                      </a:cxn>
                      <a:cxn ang="0">
                        <a:pos x="T4" y="T5"/>
                      </a:cxn>
                      <a:cxn ang="0">
                        <a:pos x="T6" y="T7"/>
                      </a:cxn>
                      <a:cxn ang="0">
                        <a:pos x="T8" y="T9"/>
                      </a:cxn>
                      <a:cxn ang="0">
                        <a:pos x="T10" y="T11"/>
                      </a:cxn>
                    </a:cxnLst>
                    <a:rect l="0" t="0" r="r" b="b"/>
                    <a:pathLst>
                      <a:path w="1" h="6">
                        <a:moveTo>
                          <a:pt x="1" y="6"/>
                        </a:moveTo>
                        <a:lnTo>
                          <a:pt x="1" y="1"/>
                        </a:lnTo>
                        <a:lnTo>
                          <a:pt x="0" y="0"/>
                        </a:lnTo>
                        <a:lnTo>
                          <a:pt x="0" y="1"/>
                        </a:lnTo>
                        <a:lnTo>
                          <a:pt x="0" y="6"/>
                        </a:lnTo>
                        <a:lnTo>
                          <a:pt x="1" y="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8" name="Freeform 656">
                    <a:extLst>
                      <a:ext uri="{FF2B5EF4-FFF2-40B4-BE49-F238E27FC236}">
                        <a16:creationId xmlns:a16="http://schemas.microsoft.com/office/drawing/2014/main" id="{B8050010-9384-4A55-BAAB-ECC7E817B157}"/>
                      </a:ext>
                    </a:extLst>
                  </p:cNvPr>
                  <p:cNvSpPr>
                    <a:spLocks/>
                  </p:cNvSpPr>
                  <p:nvPr/>
                </p:nvSpPr>
                <p:spPr bwMode="gray">
                  <a:xfrm>
                    <a:off x="5122919" y="2597900"/>
                    <a:ext cx="490850" cy="586161"/>
                  </a:xfrm>
                  <a:custGeom>
                    <a:avLst/>
                    <a:gdLst>
                      <a:gd name="T0" fmla="*/ 393 w 412"/>
                      <a:gd name="T1" fmla="*/ 62 h 492"/>
                      <a:gd name="T2" fmla="*/ 382 w 412"/>
                      <a:gd name="T3" fmla="*/ 46 h 492"/>
                      <a:gd name="T4" fmla="*/ 392 w 412"/>
                      <a:gd name="T5" fmla="*/ 22 h 492"/>
                      <a:gd name="T6" fmla="*/ 373 w 412"/>
                      <a:gd name="T7" fmla="*/ 21 h 492"/>
                      <a:gd name="T8" fmla="*/ 364 w 412"/>
                      <a:gd name="T9" fmla="*/ 14 h 492"/>
                      <a:gd name="T10" fmla="*/ 352 w 412"/>
                      <a:gd name="T11" fmla="*/ 20 h 492"/>
                      <a:gd name="T12" fmla="*/ 340 w 412"/>
                      <a:gd name="T13" fmla="*/ 9 h 492"/>
                      <a:gd name="T14" fmla="*/ 320 w 412"/>
                      <a:gd name="T15" fmla="*/ 33 h 492"/>
                      <a:gd name="T16" fmla="*/ 311 w 412"/>
                      <a:gd name="T17" fmla="*/ 8 h 492"/>
                      <a:gd name="T18" fmla="*/ 290 w 412"/>
                      <a:gd name="T19" fmla="*/ 46 h 492"/>
                      <a:gd name="T20" fmla="*/ 273 w 412"/>
                      <a:gd name="T21" fmla="*/ 44 h 492"/>
                      <a:gd name="T22" fmla="*/ 269 w 412"/>
                      <a:gd name="T23" fmla="*/ 52 h 492"/>
                      <a:gd name="T24" fmla="*/ 253 w 412"/>
                      <a:gd name="T25" fmla="*/ 59 h 492"/>
                      <a:gd name="T26" fmla="*/ 243 w 412"/>
                      <a:gd name="T27" fmla="*/ 62 h 492"/>
                      <a:gd name="T28" fmla="*/ 230 w 412"/>
                      <a:gd name="T29" fmla="*/ 85 h 492"/>
                      <a:gd name="T30" fmla="*/ 210 w 412"/>
                      <a:gd name="T31" fmla="*/ 83 h 492"/>
                      <a:gd name="T32" fmla="*/ 204 w 412"/>
                      <a:gd name="T33" fmla="*/ 103 h 492"/>
                      <a:gd name="T34" fmla="*/ 183 w 412"/>
                      <a:gd name="T35" fmla="*/ 118 h 492"/>
                      <a:gd name="T36" fmla="*/ 183 w 412"/>
                      <a:gd name="T37" fmla="*/ 122 h 492"/>
                      <a:gd name="T38" fmla="*/ 170 w 412"/>
                      <a:gd name="T39" fmla="*/ 137 h 492"/>
                      <a:gd name="T40" fmla="*/ 162 w 412"/>
                      <a:gd name="T41" fmla="*/ 157 h 492"/>
                      <a:gd name="T42" fmla="*/ 150 w 412"/>
                      <a:gd name="T43" fmla="*/ 171 h 492"/>
                      <a:gd name="T44" fmla="*/ 132 w 412"/>
                      <a:gd name="T45" fmla="*/ 195 h 492"/>
                      <a:gd name="T46" fmla="*/ 126 w 412"/>
                      <a:gd name="T47" fmla="*/ 213 h 492"/>
                      <a:gd name="T48" fmla="*/ 122 w 412"/>
                      <a:gd name="T49" fmla="*/ 231 h 492"/>
                      <a:gd name="T50" fmla="*/ 112 w 412"/>
                      <a:gd name="T51" fmla="*/ 248 h 492"/>
                      <a:gd name="T52" fmla="*/ 104 w 412"/>
                      <a:gd name="T53" fmla="*/ 261 h 492"/>
                      <a:gd name="T54" fmla="*/ 88 w 412"/>
                      <a:gd name="T55" fmla="*/ 280 h 492"/>
                      <a:gd name="T56" fmla="*/ 92 w 412"/>
                      <a:gd name="T57" fmla="*/ 305 h 492"/>
                      <a:gd name="T58" fmla="*/ 82 w 412"/>
                      <a:gd name="T59" fmla="*/ 317 h 492"/>
                      <a:gd name="T60" fmla="*/ 66 w 412"/>
                      <a:gd name="T61" fmla="*/ 317 h 492"/>
                      <a:gd name="T62" fmla="*/ 48 w 412"/>
                      <a:gd name="T63" fmla="*/ 325 h 492"/>
                      <a:gd name="T64" fmla="*/ 40 w 412"/>
                      <a:gd name="T65" fmla="*/ 342 h 492"/>
                      <a:gd name="T66" fmla="*/ 22 w 412"/>
                      <a:gd name="T67" fmla="*/ 351 h 492"/>
                      <a:gd name="T68" fmla="*/ 15 w 412"/>
                      <a:gd name="T69" fmla="*/ 363 h 492"/>
                      <a:gd name="T70" fmla="*/ 15 w 412"/>
                      <a:gd name="T71" fmla="*/ 370 h 492"/>
                      <a:gd name="T72" fmla="*/ 5 w 412"/>
                      <a:gd name="T73" fmla="*/ 379 h 492"/>
                      <a:gd name="T74" fmla="*/ 21 w 412"/>
                      <a:gd name="T75" fmla="*/ 390 h 492"/>
                      <a:gd name="T76" fmla="*/ 37 w 412"/>
                      <a:gd name="T77" fmla="*/ 392 h 492"/>
                      <a:gd name="T78" fmla="*/ 16 w 412"/>
                      <a:gd name="T79" fmla="*/ 396 h 492"/>
                      <a:gd name="T80" fmla="*/ 0 w 412"/>
                      <a:gd name="T81" fmla="*/ 407 h 492"/>
                      <a:gd name="T82" fmla="*/ 8 w 412"/>
                      <a:gd name="T83" fmla="*/ 422 h 492"/>
                      <a:gd name="T84" fmla="*/ 25 w 412"/>
                      <a:gd name="T85" fmla="*/ 413 h 492"/>
                      <a:gd name="T86" fmla="*/ 11 w 412"/>
                      <a:gd name="T87" fmla="*/ 436 h 492"/>
                      <a:gd name="T88" fmla="*/ 5 w 412"/>
                      <a:gd name="T89" fmla="*/ 451 h 492"/>
                      <a:gd name="T90" fmla="*/ 19 w 412"/>
                      <a:gd name="T91" fmla="*/ 455 h 492"/>
                      <a:gd name="T92" fmla="*/ 24 w 412"/>
                      <a:gd name="T93" fmla="*/ 485 h 492"/>
                      <a:gd name="T94" fmla="*/ 55 w 412"/>
                      <a:gd name="T95" fmla="*/ 483 h 492"/>
                      <a:gd name="T96" fmla="*/ 85 w 412"/>
                      <a:gd name="T97" fmla="*/ 450 h 492"/>
                      <a:gd name="T98" fmla="*/ 87 w 412"/>
                      <a:gd name="T99" fmla="*/ 436 h 492"/>
                      <a:gd name="T100" fmla="*/ 98 w 412"/>
                      <a:gd name="T101" fmla="*/ 467 h 492"/>
                      <a:gd name="T102" fmla="*/ 115 w 412"/>
                      <a:gd name="T103" fmla="*/ 403 h 492"/>
                      <a:gd name="T104" fmla="*/ 112 w 412"/>
                      <a:gd name="T105" fmla="*/ 343 h 492"/>
                      <a:gd name="T106" fmla="*/ 141 w 412"/>
                      <a:gd name="T107" fmla="*/ 295 h 492"/>
                      <a:gd name="T108" fmla="*/ 157 w 412"/>
                      <a:gd name="T109" fmla="*/ 217 h 492"/>
                      <a:gd name="T110" fmla="*/ 183 w 412"/>
                      <a:gd name="T111" fmla="*/ 154 h 492"/>
                      <a:gd name="T112" fmla="*/ 211 w 412"/>
                      <a:gd name="T113" fmla="*/ 118 h 492"/>
                      <a:gd name="T114" fmla="*/ 239 w 412"/>
                      <a:gd name="T115" fmla="*/ 95 h 492"/>
                      <a:gd name="T116" fmla="*/ 277 w 412"/>
                      <a:gd name="T117" fmla="*/ 108 h 492"/>
                      <a:gd name="T118" fmla="*/ 329 w 412"/>
                      <a:gd name="T119" fmla="*/ 94 h 492"/>
                      <a:gd name="T120" fmla="*/ 383 w 412"/>
                      <a:gd name="T121" fmla="*/ 65 h 492"/>
                      <a:gd name="T122" fmla="*/ 399 w 412"/>
                      <a:gd name="T123" fmla="*/ 69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2" h="492">
                        <a:moveTo>
                          <a:pt x="411" y="63"/>
                        </a:moveTo>
                        <a:lnTo>
                          <a:pt x="404" y="62"/>
                        </a:lnTo>
                        <a:lnTo>
                          <a:pt x="403" y="68"/>
                        </a:lnTo>
                        <a:lnTo>
                          <a:pt x="402" y="68"/>
                        </a:lnTo>
                        <a:lnTo>
                          <a:pt x="402" y="67"/>
                        </a:lnTo>
                        <a:lnTo>
                          <a:pt x="399" y="65"/>
                        </a:lnTo>
                        <a:lnTo>
                          <a:pt x="398" y="64"/>
                        </a:lnTo>
                        <a:lnTo>
                          <a:pt x="398" y="67"/>
                        </a:lnTo>
                        <a:lnTo>
                          <a:pt x="398" y="68"/>
                        </a:lnTo>
                        <a:lnTo>
                          <a:pt x="396" y="65"/>
                        </a:lnTo>
                        <a:lnTo>
                          <a:pt x="393" y="66"/>
                        </a:lnTo>
                        <a:lnTo>
                          <a:pt x="389" y="68"/>
                        </a:lnTo>
                        <a:lnTo>
                          <a:pt x="391" y="64"/>
                        </a:lnTo>
                        <a:lnTo>
                          <a:pt x="393" y="62"/>
                        </a:lnTo>
                        <a:lnTo>
                          <a:pt x="395" y="62"/>
                        </a:lnTo>
                        <a:lnTo>
                          <a:pt x="396" y="60"/>
                        </a:lnTo>
                        <a:lnTo>
                          <a:pt x="395" y="58"/>
                        </a:lnTo>
                        <a:lnTo>
                          <a:pt x="394" y="56"/>
                        </a:lnTo>
                        <a:lnTo>
                          <a:pt x="388" y="57"/>
                        </a:lnTo>
                        <a:lnTo>
                          <a:pt x="389" y="55"/>
                        </a:lnTo>
                        <a:lnTo>
                          <a:pt x="387" y="54"/>
                        </a:lnTo>
                        <a:lnTo>
                          <a:pt x="383" y="51"/>
                        </a:lnTo>
                        <a:lnTo>
                          <a:pt x="380" y="49"/>
                        </a:lnTo>
                        <a:lnTo>
                          <a:pt x="376" y="47"/>
                        </a:lnTo>
                        <a:lnTo>
                          <a:pt x="375" y="46"/>
                        </a:lnTo>
                        <a:lnTo>
                          <a:pt x="376" y="45"/>
                        </a:lnTo>
                        <a:lnTo>
                          <a:pt x="376" y="43"/>
                        </a:lnTo>
                        <a:lnTo>
                          <a:pt x="382" y="46"/>
                        </a:lnTo>
                        <a:lnTo>
                          <a:pt x="396" y="49"/>
                        </a:lnTo>
                        <a:lnTo>
                          <a:pt x="407" y="40"/>
                        </a:lnTo>
                        <a:lnTo>
                          <a:pt x="411" y="39"/>
                        </a:lnTo>
                        <a:lnTo>
                          <a:pt x="412" y="37"/>
                        </a:lnTo>
                        <a:lnTo>
                          <a:pt x="412" y="33"/>
                        </a:lnTo>
                        <a:lnTo>
                          <a:pt x="408" y="31"/>
                        </a:lnTo>
                        <a:lnTo>
                          <a:pt x="406" y="27"/>
                        </a:lnTo>
                        <a:lnTo>
                          <a:pt x="402" y="27"/>
                        </a:lnTo>
                        <a:lnTo>
                          <a:pt x="399" y="25"/>
                        </a:lnTo>
                        <a:lnTo>
                          <a:pt x="402" y="24"/>
                        </a:lnTo>
                        <a:lnTo>
                          <a:pt x="398" y="21"/>
                        </a:lnTo>
                        <a:lnTo>
                          <a:pt x="396" y="19"/>
                        </a:lnTo>
                        <a:lnTo>
                          <a:pt x="394" y="21"/>
                        </a:lnTo>
                        <a:lnTo>
                          <a:pt x="392" y="22"/>
                        </a:lnTo>
                        <a:lnTo>
                          <a:pt x="392" y="20"/>
                        </a:lnTo>
                        <a:lnTo>
                          <a:pt x="391" y="19"/>
                        </a:lnTo>
                        <a:lnTo>
                          <a:pt x="386" y="21"/>
                        </a:lnTo>
                        <a:lnTo>
                          <a:pt x="385" y="20"/>
                        </a:lnTo>
                        <a:lnTo>
                          <a:pt x="385" y="19"/>
                        </a:lnTo>
                        <a:lnTo>
                          <a:pt x="385" y="17"/>
                        </a:lnTo>
                        <a:lnTo>
                          <a:pt x="385" y="15"/>
                        </a:lnTo>
                        <a:lnTo>
                          <a:pt x="384" y="13"/>
                        </a:lnTo>
                        <a:lnTo>
                          <a:pt x="383" y="12"/>
                        </a:lnTo>
                        <a:lnTo>
                          <a:pt x="381" y="13"/>
                        </a:lnTo>
                        <a:lnTo>
                          <a:pt x="379" y="12"/>
                        </a:lnTo>
                        <a:lnTo>
                          <a:pt x="377" y="12"/>
                        </a:lnTo>
                        <a:lnTo>
                          <a:pt x="374" y="17"/>
                        </a:lnTo>
                        <a:lnTo>
                          <a:pt x="373" y="21"/>
                        </a:lnTo>
                        <a:lnTo>
                          <a:pt x="373" y="26"/>
                        </a:lnTo>
                        <a:lnTo>
                          <a:pt x="374" y="30"/>
                        </a:lnTo>
                        <a:lnTo>
                          <a:pt x="370" y="32"/>
                        </a:lnTo>
                        <a:lnTo>
                          <a:pt x="368" y="30"/>
                        </a:lnTo>
                        <a:lnTo>
                          <a:pt x="364" y="31"/>
                        </a:lnTo>
                        <a:lnTo>
                          <a:pt x="364" y="29"/>
                        </a:lnTo>
                        <a:lnTo>
                          <a:pt x="367" y="27"/>
                        </a:lnTo>
                        <a:lnTo>
                          <a:pt x="369" y="22"/>
                        </a:lnTo>
                        <a:lnTo>
                          <a:pt x="368" y="20"/>
                        </a:lnTo>
                        <a:lnTo>
                          <a:pt x="364" y="23"/>
                        </a:lnTo>
                        <a:lnTo>
                          <a:pt x="361" y="23"/>
                        </a:lnTo>
                        <a:lnTo>
                          <a:pt x="365" y="20"/>
                        </a:lnTo>
                        <a:lnTo>
                          <a:pt x="363" y="16"/>
                        </a:lnTo>
                        <a:lnTo>
                          <a:pt x="364" y="14"/>
                        </a:lnTo>
                        <a:lnTo>
                          <a:pt x="369" y="15"/>
                        </a:lnTo>
                        <a:lnTo>
                          <a:pt x="372" y="11"/>
                        </a:lnTo>
                        <a:lnTo>
                          <a:pt x="372" y="6"/>
                        </a:lnTo>
                        <a:lnTo>
                          <a:pt x="368" y="6"/>
                        </a:lnTo>
                        <a:lnTo>
                          <a:pt x="369" y="3"/>
                        </a:lnTo>
                        <a:lnTo>
                          <a:pt x="367" y="2"/>
                        </a:lnTo>
                        <a:lnTo>
                          <a:pt x="365" y="2"/>
                        </a:lnTo>
                        <a:lnTo>
                          <a:pt x="361" y="4"/>
                        </a:lnTo>
                        <a:lnTo>
                          <a:pt x="358" y="0"/>
                        </a:lnTo>
                        <a:lnTo>
                          <a:pt x="357" y="6"/>
                        </a:lnTo>
                        <a:lnTo>
                          <a:pt x="356" y="11"/>
                        </a:lnTo>
                        <a:lnTo>
                          <a:pt x="355" y="15"/>
                        </a:lnTo>
                        <a:lnTo>
                          <a:pt x="353" y="17"/>
                        </a:lnTo>
                        <a:lnTo>
                          <a:pt x="352" y="20"/>
                        </a:lnTo>
                        <a:lnTo>
                          <a:pt x="352" y="23"/>
                        </a:lnTo>
                        <a:lnTo>
                          <a:pt x="350" y="24"/>
                        </a:lnTo>
                        <a:lnTo>
                          <a:pt x="350" y="26"/>
                        </a:lnTo>
                        <a:lnTo>
                          <a:pt x="350" y="30"/>
                        </a:lnTo>
                        <a:lnTo>
                          <a:pt x="346" y="30"/>
                        </a:lnTo>
                        <a:lnTo>
                          <a:pt x="342" y="35"/>
                        </a:lnTo>
                        <a:lnTo>
                          <a:pt x="342" y="30"/>
                        </a:lnTo>
                        <a:lnTo>
                          <a:pt x="344" y="25"/>
                        </a:lnTo>
                        <a:lnTo>
                          <a:pt x="341" y="21"/>
                        </a:lnTo>
                        <a:lnTo>
                          <a:pt x="343" y="19"/>
                        </a:lnTo>
                        <a:lnTo>
                          <a:pt x="344" y="12"/>
                        </a:lnTo>
                        <a:lnTo>
                          <a:pt x="343" y="9"/>
                        </a:lnTo>
                        <a:lnTo>
                          <a:pt x="342" y="8"/>
                        </a:lnTo>
                        <a:lnTo>
                          <a:pt x="340" y="9"/>
                        </a:lnTo>
                        <a:lnTo>
                          <a:pt x="330" y="26"/>
                        </a:lnTo>
                        <a:lnTo>
                          <a:pt x="329" y="28"/>
                        </a:lnTo>
                        <a:lnTo>
                          <a:pt x="327" y="33"/>
                        </a:lnTo>
                        <a:lnTo>
                          <a:pt x="324" y="36"/>
                        </a:lnTo>
                        <a:lnTo>
                          <a:pt x="322" y="41"/>
                        </a:lnTo>
                        <a:lnTo>
                          <a:pt x="325" y="38"/>
                        </a:lnTo>
                        <a:lnTo>
                          <a:pt x="318" y="49"/>
                        </a:lnTo>
                        <a:lnTo>
                          <a:pt x="316" y="50"/>
                        </a:lnTo>
                        <a:lnTo>
                          <a:pt x="316" y="47"/>
                        </a:lnTo>
                        <a:lnTo>
                          <a:pt x="316" y="43"/>
                        </a:lnTo>
                        <a:lnTo>
                          <a:pt x="318" y="41"/>
                        </a:lnTo>
                        <a:lnTo>
                          <a:pt x="319" y="40"/>
                        </a:lnTo>
                        <a:lnTo>
                          <a:pt x="319" y="38"/>
                        </a:lnTo>
                        <a:lnTo>
                          <a:pt x="320" y="33"/>
                        </a:lnTo>
                        <a:lnTo>
                          <a:pt x="320" y="30"/>
                        </a:lnTo>
                        <a:lnTo>
                          <a:pt x="321" y="25"/>
                        </a:lnTo>
                        <a:lnTo>
                          <a:pt x="327" y="17"/>
                        </a:lnTo>
                        <a:lnTo>
                          <a:pt x="330" y="13"/>
                        </a:lnTo>
                        <a:lnTo>
                          <a:pt x="327" y="11"/>
                        </a:lnTo>
                        <a:lnTo>
                          <a:pt x="323" y="15"/>
                        </a:lnTo>
                        <a:lnTo>
                          <a:pt x="320" y="15"/>
                        </a:lnTo>
                        <a:lnTo>
                          <a:pt x="320" y="11"/>
                        </a:lnTo>
                        <a:lnTo>
                          <a:pt x="318" y="10"/>
                        </a:lnTo>
                        <a:lnTo>
                          <a:pt x="317" y="8"/>
                        </a:lnTo>
                        <a:lnTo>
                          <a:pt x="317" y="6"/>
                        </a:lnTo>
                        <a:lnTo>
                          <a:pt x="314" y="10"/>
                        </a:lnTo>
                        <a:lnTo>
                          <a:pt x="313" y="8"/>
                        </a:lnTo>
                        <a:lnTo>
                          <a:pt x="311" y="8"/>
                        </a:lnTo>
                        <a:lnTo>
                          <a:pt x="311" y="15"/>
                        </a:lnTo>
                        <a:lnTo>
                          <a:pt x="306" y="13"/>
                        </a:lnTo>
                        <a:lnTo>
                          <a:pt x="308" y="17"/>
                        </a:lnTo>
                        <a:lnTo>
                          <a:pt x="311" y="20"/>
                        </a:lnTo>
                        <a:lnTo>
                          <a:pt x="311" y="21"/>
                        </a:lnTo>
                        <a:lnTo>
                          <a:pt x="307" y="24"/>
                        </a:lnTo>
                        <a:lnTo>
                          <a:pt x="305" y="27"/>
                        </a:lnTo>
                        <a:lnTo>
                          <a:pt x="305" y="30"/>
                        </a:lnTo>
                        <a:lnTo>
                          <a:pt x="299" y="30"/>
                        </a:lnTo>
                        <a:lnTo>
                          <a:pt x="295" y="34"/>
                        </a:lnTo>
                        <a:lnTo>
                          <a:pt x="294" y="38"/>
                        </a:lnTo>
                        <a:lnTo>
                          <a:pt x="290" y="42"/>
                        </a:lnTo>
                        <a:lnTo>
                          <a:pt x="290" y="44"/>
                        </a:lnTo>
                        <a:lnTo>
                          <a:pt x="290" y="46"/>
                        </a:lnTo>
                        <a:lnTo>
                          <a:pt x="290" y="49"/>
                        </a:lnTo>
                        <a:lnTo>
                          <a:pt x="289" y="54"/>
                        </a:lnTo>
                        <a:lnTo>
                          <a:pt x="287" y="54"/>
                        </a:lnTo>
                        <a:lnTo>
                          <a:pt x="285" y="52"/>
                        </a:lnTo>
                        <a:lnTo>
                          <a:pt x="285" y="50"/>
                        </a:lnTo>
                        <a:lnTo>
                          <a:pt x="287" y="49"/>
                        </a:lnTo>
                        <a:lnTo>
                          <a:pt x="283" y="47"/>
                        </a:lnTo>
                        <a:lnTo>
                          <a:pt x="285" y="45"/>
                        </a:lnTo>
                        <a:lnTo>
                          <a:pt x="284" y="44"/>
                        </a:lnTo>
                        <a:lnTo>
                          <a:pt x="276" y="43"/>
                        </a:lnTo>
                        <a:lnTo>
                          <a:pt x="277" y="46"/>
                        </a:lnTo>
                        <a:lnTo>
                          <a:pt x="275" y="47"/>
                        </a:lnTo>
                        <a:lnTo>
                          <a:pt x="273" y="46"/>
                        </a:lnTo>
                        <a:lnTo>
                          <a:pt x="273" y="44"/>
                        </a:lnTo>
                        <a:lnTo>
                          <a:pt x="272" y="41"/>
                        </a:lnTo>
                        <a:lnTo>
                          <a:pt x="271" y="42"/>
                        </a:lnTo>
                        <a:lnTo>
                          <a:pt x="270" y="39"/>
                        </a:lnTo>
                        <a:lnTo>
                          <a:pt x="269" y="41"/>
                        </a:lnTo>
                        <a:lnTo>
                          <a:pt x="268" y="39"/>
                        </a:lnTo>
                        <a:lnTo>
                          <a:pt x="266" y="41"/>
                        </a:lnTo>
                        <a:lnTo>
                          <a:pt x="266" y="45"/>
                        </a:lnTo>
                        <a:lnTo>
                          <a:pt x="265" y="43"/>
                        </a:lnTo>
                        <a:lnTo>
                          <a:pt x="264" y="39"/>
                        </a:lnTo>
                        <a:lnTo>
                          <a:pt x="262" y="38"/>
                        </a:lnTo>
                        <a:lnTo>
                          <a:pt x="262" y="46"/>
                        </a:lnTo>
                        <a:lnTo>
                          <a:pt x="268" y="49"/>
                        </a:lnTo>
                        <a:lnTo>
                          <a:pt x="269" y="49"/>
                        </a:lnTo>
                        <a:lnTo>
                          <a:pt x="269" y="52"/>
                        </a:lnTo>
                        <a:lnTo>
                          <a:pt x="269" y="55"/>
                        </a:lnTo>
                        <a:lnTo>
                          <a:pt x="269" y="58"/>
                        </a:lnTo>
                        <a:lnTo>
                          <a:pt x="270" y="62"/>
                        </a:lnTo>
                        <a:lnTo>
                          <a:pt x="270" y="65"/>
                        </a:lnTo>
                        <a:lnTo>
                          <a:pt x="268" y="64"/>
                        </a:lnTo>
                        <a:lnTo>
                          <a:pt x="262" y="55"/>
                        </a:lnTo>
                        <a:lnTo>
                          <a:pt x="258" y="51"/>
                        </a:lnTo>
                        <a:lnTo>
                          <a:pt x="259" y="57"/>
                        </a:lnTo>
                        <a:lnTo>
                          <a:pt x="257" y="56"/>
                        </a:lnTo>
                        <a:lnTo>
                          <a:pt x="256" y="60"/>
                        </a:lnTo>
                        <a:lnTo>
                          <a:pt x="255" y="60"/>
                        </a:lnTo>
                        <a:lnTo>
                          <a:pt x="254" y="62"/>
                        </a:lnTo>
                        <a:lnTo>
                          <a:pt x="253" y="60"/>
                        </a:lnTo>
                        <a:lnTo>
                          <a:pt x="253" y="59"/>
                        </a:lnTo>
                        <a:lnTo>
                          <a:pt x="254" y="55"/>
                        </a:lnTo>
                        <a:lnTo>
                          <a:pt x="252" y="57"/>
                        </a:lnTo>
                        <a:lnTo>
                          <a:pt x="249" y="60"/>
                        </a:lnTo>
                        <a:lnTo>
                          <a:pt x="248" y="63"/>
                        </a:lnTo>
                        <a:lnTo>
                          <a:pt x="247" y="64"/>
                        </a:lnTo>
                        <a:lnTo>
                          <a:pt x="247" y="68"/>
                        </a:lnTo>
                        <a:lnTo>
                          <a:pt x="248" y="70"/>
                        </a:lnTo>
                        <a:lnTo>
                          <a:pt x="243" y="75"/>
                        </a:lnTo>
                        <a:lnTo>
                          <a:pt x="242" y="80"/>
                        </a:lnTo>
                        <a:lnTo>
                          <a:pt x="239" y="83"/>
                        </a:lnTo>
                        <a:lnTo>
                          <a:pt x="242" y="77"/>
                        </a:lnTo>
                        <a:lnTo>
                          <a:pt x="243" y="73"/>
                        </a:lnTo>
                        <a:lnTo>
                          <a:pt x="243" y="67"/>
                        </a:lnTo>
                        <a:lnTo>
                          <a:pt x="243" y="62"/>
                        </a:lnTo>
                        <a:lnTo>
                          <a:pt x="243" y="55"/>
                        </a:lnTo>
                        <a:lnTo>
                          <a:pt x="239" y="57"/>
                        </a:lnTo>
                        <a:lnTo>
                          <a:pt x="238" y="60"/>
                        </a:lnTo>
                        <a:lnTo>
                          <a:pt x="235" y="65"/>
                        </a:lnTo>
                        <a:lnTo>
                          <a:pt x="234" y="72"/>
                        </a:lnTo>
                        <a:lnTo>
                          <a:pt x="232" y="77"/>
                        </a:lnTo>
                        <a:lnTo>
                          <a:pt x="232" y="62"/>
                        </a:lnTo>
                        <a:lnTo>
                          <a:pt x="225" y="63"/>
                        </a:lnTo>
                        <a:lnTo>
                          <a:pt x="222" y="68"/>
                        </a:lnTo>
                        <a:lnTo>
                          <a:pt x="222" y="70"/>
                        </a:lnTo>
                        <a:lnTo>
                          <a:pt x="222" y="76"/>
                        </a:lnTo>
                        <a:lnTo>
                          <a:pt x="225" y="80"/>
                        </a:lnTo>
                        <a:lnTo>
                          <a:pt x="228" y="81"/>
                        </a:lnTo>
                        <a:lnTo>
                          <a:pt x="230" y="85"/>
                        </a:lnTo>
                        <a:lnTo>
                          <a:pt x="230" y="88"/>
                        </a:lnTo>
                        <a:lnTo>
                          <a:pt x="227" y="88"/>
                        </a:lnTo>
                        <a:lnTo>
                          <a:pt x="225" y="82"/>
                        </a:lnTo>
                        <a:lnTo>
                          <a:pt x="222" y="81"/>
                        </a:lnTo>
                        <a:lnTo>
                          <a:pt x="219" y="76"/>
                        </a:lnTo>
                        <a:lnTo>
                          <a:pt x="217" y="73"/>
                        </a:lnTo>
                        <a:lnTo>
                          <a:pt x="214" y="74"/>
                        </a:lnTo>
                        <a:lnTo>
                          <a:pt x="215" y="79"/>
                        </a:lnTo>
                        <a:lnTo>
                          <a:pt x="219" y="82"/>
                        </a:lnTo>
                        <a:lnTo>
                          <a:pt x="217" y="85"/>
                        </a:lnTo>
                        <a:lnTo>
                          <a:pt x="214" y="84"/>
                        </a:lnTo>
                        <a:lnTo>
                          <a:pt x="213" y="85"/>
                        </a:lnTo>
                        <a:lnTo>
                          <a:pt x="213" y="81"/>
                        </a:lnTo>
                        <a:lnTo>
                          <a:pt x="210" y="83"/>
                        </a:lnTo>
                        <a:lnTo>
                          <a:pt x="210" y="81"/>
                        </a:lnTo>
                        <a:lnTo>
                          <a:pt x="211" y="77"/>
                        </a:lnTo>
                        <a:lnTo>
                          <a:pt x="209" y="76"/>
                        </a:lnTo>
                        <a:lnTo>
                          <a:pt x="209" y="77"/>
                        </a:lnTo>
                        <a:lnTo>
                          <a:pt x="206" y="84"/>
                        </a:lnTo>
                        <a:lnTo>
                          <a:pt x="207" y="87"/>
                        </a:lnTo>
                        <a:lnTo>
                          <a:pt x="208" y="89"/>
                        </a:lnTo>
                        <a:lnTo>
                          <a:pt x="201" y="93"/>
                        </a:lnTo>
                        <a:lnTo>
                          <a:pt x="200" y="94"/>
                        </a:lnTo>
                        <a:lnTo>
                          <a:pt x="199" y="97"/>
                        </a:lnTo>
                        <a:lnTo>
                          <a:pt x="199" y="99"/>
                        </a:lnTo>
                        <a:lnTo>
                          <a:pt x="200" y="102"/>
                        </a:lnTo>
                        <a:lnTo>
                          <a:pt x="202" y="101"/>
                        </a:lnTo>
                        <a:lnTo>
                          <a:pt x="204" y="103"/>
                        </a:lnTo>
                        <a:lnTo>
                          <a:pt x="200" y="103"/>
                        </a:lnTo>
                        <a:lnTo>
                          <a:pt x="201" y="106"/>
                        </a:lnTo>
                        <a:lnTo>
                          <a:pt x="201" y="108"/>
                        </a:lnTo>
                        <a:lnTo>
                          <a:pt x="197" y="107"/>
                        </a:lnTo>
                        <a:lnTo>
                          <a:pt x="196" y="107"/>
                        </a:lnTo>
                        <a:lnTo>
                          <a:pt x="199" y="110"/>
                        </a:lnTo>
                        <a:lnTo>
                          <a:pt x="197" y="111"/>
                        </a:lnTo>
                        <a:lnTo>
                          <a:pt x="193" y="110"/>
                        </a:lnTo>
                        <a:lnTo>
                          <a:pt x="193" y="112"/>
                        </a:lnTo>
                        <a:lnTo>
                          <a:pt x="191" y="111"/>
                        </a:lnTo>
                        <a:lnTo>
                          <a:pt x="186" y="113"/>
                        </a:lnTo>
                        <a:lnTo>
                          <a:pt x="184" y="116"/>
                        </a:lnTo>
                        <a:lnTo>
                          <a:pt x="183" y="117"/>
                        </a:lnTo>
                        <a:lnTo>
                          <a:pt x="183" y="118"/>
                        </a:lnTo>
                        <a:lnTo>
                          <a:pt x="186" y="120"/>
                        </a:lnTo>
                        <a:lnTo>
                          <a:pt x="188" y="119"/>
                        </a:lnTo>
                        <a:lnTo>
                          <a:pt x="190" y="118"/>
                        </a:lnTo>
                        <a:lnTo>
                          <a:pt x="195" y="120"/>
                        </a:lnTo>
                        <a:lnTo>
                          <a:pt x="198" y="118"/>
                        </a:lnTo>
                        <a:lnTo>
                          <a:pt x="199" y="119"/>
                        </a:lnTo>
                        <a:lnTo>
                          <a:pt x="200" y="121"/>
                        </a:lnTo>
                        <a:lnTo>
                          <a:pt x="197" y="121"/>
                        </a:lnTo>
                        <a:lnTo>
                          <a:pt x="195" y="123"/>
                        </a:lnTo>
                        <a:lnTo>
                          <a:pt x="195" y="127"/>
                        </a:lnTo>
                        <a:lnTo>
                          <a:pt x="191" y="125"/>
                        </a:lnTo>
                        <a:lnTo>
                          <a:pt x="187" y="125"/>
                        </a:lnTo>
                        <a:lnTo>
                          <a:pt x="187" y="123"/>
                        </a:lnTo>
                        <a:lnTo>
                          <a:pt x="183" y="122"/>
                        </a:lnTo>
                        <a:lnTo>
                          <a:pt x="179" y="125"/>
                        </a:lnTo>
                        <a:lnTo>
                          <a:pt x="178" y="127"/>
                        </a:lnTo>
                        <a:lnTo>
                          <a:pt x="181" y="132"/>
                        </a:lnTo>
                        <a:lnTo>
                          <a:pt x="181" y="134"/>
                        </a:lnTo>
                        <a:lnTo>
                          <a:pt x="179" y="134"/>
                        </a:lnTo>
                        <a:lnTo>
                          <a:pt x="180" y="138"/>
                        </a:lnTo>
                        <a:lnTo>
                          <a:pt x="181" y="141"/>
                        </a:lnTo>
                        <a:lnTo>
                          <a:pt x="179" y="140"/>
                        </a:lnTo>
                        <a:lnTo>
                          <a:pt x="179" y="144"/>
                        </a:lnTo>
                        <a:lnTo>
                          <a:pt x="176" y="144"/>
                        </a:lnTo>
                        <a:lnTo>
                          <a:pt x="175" y="133"/>
                        </a:lnTo>
                        <a:lnTo>
                          <a:pt x="172" y="133"/>
                        </a:lnTo>
                        <a:lnTo>
                          <a:pt x="171" y="137"/>
                        </a:lnTo>
                        <a:lnTo>
                          <a:pt x="170" y="137"/>
                        </a:lnTo>
                        <a:lnTo>
                          <a:pt x="169" y="138"/>
                        </a:lnTo>
                        <a:lnTo>
                          <a:pt x="171" y="139"/>
                        </a:lnTo>
                        <a:lnTo>
                          <a:pt x="171" y="140"/>
                        </a:lnTo>
                        <a:lnTo>
                          <a:pt x="169" y="141"/>
                        </a:lnTo>
                        <a:lnTo>
                          <a:pt x="166" y="142"/>
                        </a:lnTo>
                        <a:lnTo>
                          <a:pt x="166" y="145"/>
                        </a:lnTo>
                        <a:lnTo>
                          <a:pt x="166" y="147"/>
                        </a:lnTo>
                        <a:lnTo>
                          <a:pt x="169" y="150"/>
                        </a:lnTo>
                        <a:lnTo>
                          <a:pt x="166" y="151"/>
                        </a:lnTo>
                        <a:lnTo>
                          <a:pt x="168" y="152"/>
                        </a:lnTo>
                        <a:lnTo>
                          <a:pt x="166" y="153"/>
                        </a:lnTo>
                        <a:lnTo>
                          <a:pt x="165" y="157"/>
                        </a:lnTo>
                        <a:lnTo>
                          <a:pt x="163" y="157"/>
                        </a:lnTo>
                        <a:lnTo>
                          <a:pt x="162" y="157"/>
                        </a:lnTo>
                        <a:lnTo>
                          <a:pt x="162" y="158"/>
                        </a:lnTo>
                        <a:lnTo>
                          <a:pt x="165" y="159"/>
                        </a:lnTo>
                        <a:lnTo>
                          <a:pt x="171" y="157"/>
                        </a:lnTo>
                        <a:lnTo>
                          <a:pt x="167" y="162"/>
                        </a:lnTo>
                        <a:lnTo>
                          <a:pt x="165" y="163"/>
                        </a:lnTo>
                        <a:lnTo>
                          <a:pt x="159" y="162"/>
                        </a:lnTo>
                        <a:lnTo>
                          <a:pt x="158" y="161"/>
                        </a:lnTo>
                        <a:lnTo>
                          <a:pt x="158" y="158"/>
                        </a:lnTo>
                        <a:lnTo>
                          <a:pt x="156" y="159"/>
                        </a:lnTo>
                        <a:lnTo>
                          <a:pt x="153" y="162"/>
                        </a:lnTo>
                        <a:lnTo>
                          <a:pt x="151" y="166"/>
                        </a:lnTo>
                        <a:lnTo>
                          <a:pt x="148" y="168"/>
                        </a:lnTo>
                        <a:lnTo>
                          <a:pt x="148" y="171"/>
                        </a:lnTo>
                        <a:lnTo>
                          <a:pt x="150" y="171"/>
                        </a:lnTo>
                        <a:lnTo>
                          <a:pt x="150" y="174"/>
                        </a:lnTo>
                        <a:lnTo>
                          <a:pt x="149" y="175"/>
                        </a:lnTo>
                        <a:lnTo>
                          <a:pt x="147" y="176"/>
                        </a:lnTo>
                        <a:lnTo>
                          <a:pt x="146" y="181"/>
                        </a:lnTo>
                        <a:lnTo>
                          <a:pt x="144" y="181"/>
                        </a:lnTo>
                        <a:lnTo>
                          <a:pt x="142" y="182"/>
                        </a:lnTo>
                        <a:lnTo>
                          <a:pt x="140" y="182"/>
                        </a:lnTo>
                        <a:lnTo>
                          <a:pt x="137" y="185"/>
                        </a:lnTo>
                        <a:lnTo>
                          <a:pt x="139" y="188"/>
                        </a:lnTo>
                        <a:lnTo>
                          <a:pt x="139" y="189"/>
                        </a:lnTo>
                        <a:lnTo>
                          <a:pt x="135" y="190"/>
                        </a:lnTo>
                        <a:lnTo>
                          <a:pt x="135" y="193"/>
                        </a:lnTo>
                        <a:lnTo>
                          <a:pt x="132" y="193"/>
                        </a:lnTo>
                        <a:lnTo>
                          <a:pt x="132" y="195"/>
                        </a:lnTo>
                        <a:lnTo>
                          <a:pt x="131" y="196"/>
                        </a:lnTo>
                        <a:lnTo>
                          <a:pt x="131" y="198"/>
                        </a:lnTo>
                        <a:lnTo>
                          <a:pt x="135" y="200"/>
                        </a:lnTo>
                        <a:lnTo>
                          <a:pt x="133" y="201"/>
                        </a:lnTo>
                        <a:lnTo>
                          <a:pt x="131" y="202"/>
                        </a:lnTo>
                        <a:lnTo>
                          <a:pt x="130" y="201"/>
                        </a:lnTo>
                        <a:lnTo>
                          <a:pt x="129" y="202"/>
                        </a:lnTo>
                        <a:lnTo>
                          <a:pt x="130" y="206"/>
                        </a:lnTo>
                        <a:lnTo>
                          <a:pt x="131" y="209"/>
                        </a:lnTo>
                        <a:lnTo>
                          <a:pt x="133" y="206"/>
                        </a:lnTo>
                        <a:lnTo>
                          <a:pt x="134" y="207"/>
                        </a:lnTo>
                        <a:lnTo>
                          <a:pt x="133" y="210"/>
                        </a:lnTo>
                        <a:lnTo>
                          <a:pt x="127" y="211"/>
                        </a:lnTo>
                        <a:lnTo>
                          <a:pt x="126" y="213"/>
                        </a:lnTo>
                        <a:lnTo>
                          <a:pt x="126" y="216"/>
                        </a:lnTo>
                        <a:lnTo>
                          <a:pt x="123" y="219"/>
                        </a:lnTo>
                        <a:lnTo>
                          <a:pt x="121" y="219"/>
                        </a:lnTo>
                        <a:lnTo>
                          <a:pt x="119" y="223"/>
                        </a:lnTo>
                        <a:lnTo>
                          <a:pt x="122" y="223"/>
                        </a:lnTo>
                        <a:lnTo>
                          <a:pt x="124" y="220"/>
                        </a:lnTo>
                        <a:lnTo>
                          <a:pt x="127" y="219"/>
                        </a:lnTo>
                        <a:lnTo>
                          <a:pt x="127" y="222"/>
                        </a:lnTo>
                        <a:lnTo>
                          <a:pt x="129" y="226"/>
                        </a:lnTo>
                        <a:lnTo>
                          <a:pt x="123" y="224"/>
                        </a:lnTo>
                        <a:lnTo>
                          <a:pt x="123" y="226"/>
                        </a:lnTo>
                        <a:lnTo>
                          <a:pt x="124" y="227"/>
                        </a:lnTo>
                        <a:lnTo>
                          <a:pt x="122" y="229"/>
                        </a:lnTo>
                        <a:lnTo>
                          <a:pt x="122" y="231"/>
                        </a:lnTo>
                        <a:lnTo>
                          <a:pt x="122" y="233"/>
                        </a:lnTo>
                        <a:lnTo>
                          <a:pt x="121" y="234"/>
                        </a:lnTo>
                        <a:lnTo>
                          <a:pt x="119" y="233"/>
                        </a:lnTo>
                        <a:lnTo>
                          <a:pt x="118" y="235"/>
                        </a:lnTo>
                        <a:lnTo>
                          <a:pt x="119" y="237"/>
                        </a:lnTo>
                        <a:lnTo>
                          <a:pt x="121" y="239"/>
                        </a:lnTo>
                        <a:lnTo>
                          <a:pt x="122" y="245"/>
                        </a:lnTo>
                        <a:lnTo>
                          <a:pt x="119" y="242"/>
                        </a:lnTo>
                        <a:lnTo>
                          <a:pt x="117" y="241"/>
                        </a:lnTo>
                        <a:lnTo>
                          <a:pt x="115" y="238"/>
                        </a:lnTo>
                        <a:lnTo>
                          <a:pt x="116" y="243"/>
                        </a:lnTo>
                        <a:lnTo>
                          <a:pt x="115" y="244"/>
                        </a:lnTo>
                        <a:lnTo>
                          <a:pt x="113" y="245"/>
                        </a:lnTo>
                        <a:lnTo>
                          <a:pt x="112" y="248"/>
                        </a:lnTo>
                        <a:lnTo>
                          <a:pt x="114" y="249"/>
                        </a:lnTo>
                        <a:lnTo>
                          <a:pt x="115" y="248"/>
                        </a:lnTo>
                        <a:lnTo>
                          <a:pt x="116" y="245"/>
                        </a:lnTo>
                        <a:lnTo>
                          <a:pt x="117" y="246"/>
                        </a:lnTo>
                        <a:lnTo>
                          <a:pt x="116" y="248"/>
                        </a:lnTo>
                        <a:lnTo>
                          <a:pt x="116" y="250"/>
                        </a:lnTo>
                        <a:lnTo>
                          <a:pt x="117" y="252"/>
                        </a:lnTo>
                        <a:lnTo>
                          <a:pt x="115" y="254"/>
                        </a:lnTo>
                        <a:lnTo>
                          <a:pt x="112" y="252"/>
                        </a:lnTo>
                        <a:lnTo>
                          <a:pt x="110" y="255"/>
                        </a:lnTo>
                        <a:lnTo>
                          <a:pt x="109" y="254"/>
                        </a:lnTo>
                        <a:lnTo>
                          <a:pt x="106" y="257"/>
                        </a:lnTo>
                        <a:lnTo>
                          <a:pt x="106" y="259"/>
                        </a:lnTo>
                        <a:lnTo>
                          <a:pt x="104" y="261"/>
                        </a:lnTo>
                        <a:lnTo>
                          <a:pt x="102" y="262"/>
                        </a:lnTo>
                        <a:lnTo>
                          <a:pt x="100" y="268"/>
                        </a:lnTo>
                        <a:lnTo>
                          <a:pt x="103" y="267"/>
                        </a:lnTo>
                        <a:lnTo>
                          <a:pt x="106" y="265"/>
                        </a:lnTo>
                        <a:lnTo>
                          <a:pt x="107" y="266"/>
                        </a:lnTo>
                        <a:lnTo>
                          <a:pt x="102" y="269"/>
                        </a:lnTo>
                        <a:lnTo>
                          <a:pt x="102" y="271"/>
                        </a:lnTo>
                        <a:lnTo>
                          <a:pt x="103" y="274"/>
                        </a:lnTo>
                        <a:lnTo>
                          <a:pt x="102" y="276"/>
                        </a:lnTo>
                        <a:lnTo>
                          <a:pt x="98" y="278"/>
                        </a:lnTo>
                        <a:lnTo>
                          <a:pt x="94" y="274"/>
                        </a:lnTo>
                        <a:lnTo>
                          <a:pt x="94" y="274"/>
                        </a:lnTo>
                        <a:lnTo>
                          <a:pt x="91" y="278"/>
                        </a:lnTo>
                        <a:lnTo>
                          <a:pt x="88" y="280"/>
                        </a:lnTo>
                        <a:lnTo>
                          <a:pt x="88" y="282"/>
                        </a:lnTo>
                        <a:lnTo>
                          <a:pt x="86" y="284"/>
                        </a:lnTo>
                        <a:lnTo>
                          <a:pt x="81" y="291"/>
                        </a:lnTo>
                        <a:lnTo>
                          <a:pt x="80" y="293"/>
                        </a:lnTo>
                        <a:lnTo>
                          <a:pt x="81" y="296"/>
                        </a:lnTo>
                        <a:lnTo>
                          <a:pt x="81" y="297"/>
                        </a:lnTo>
                        <a:lnTo>
                          <a:pt x="75" y="301"/>
                        </a:lnTo>
                        <a:lnTo>
                          <a:pt x="75" y="304"/>
                        </a:lnTo>
                        <a:lnTo>
                          <a:pt x="76" y="305"/>
                        </a:lnTo>
                        <a:lnTo>
                          <a:pt x="79" y="304"/>
                        </a:lnTo>
                        <a:lnTo>
                          <a:pt x="78" y="308"/>
                        </a:lnTo>
                        <a:lnTo>
                          <a:pt x="80" y="312"/>
                        </a:lnTo>
                        <a:lnTo>
                          <a:pt x="82" y="312"/>
                        </a:lnTo>
                        <a:lnTo>
                          <a:pt x="92" y="305"/>
                        </a:lnTo>
                        <a:lnTo>
                          <a:pt x="99" y="301"/>
                        </a:lnTo>
                        <a:lnTo>
                          <a:pt x="100" y="300"/>
                        </a:lnTo>
                        <a:lnTo>
                          <a:pt x="102" y="301"/>
                        </a:lnTo>
                        <a:lnTo>
                          <a:pt x="101" y="302"/>
                        </a:lnTo>
                        <a:lnTo>
                          <a:pt x="97" y="305"/>
                        </a:lnTo>
                        <a:lnTo>
                          <a:pt x="94" y="305"/>
                        </a:lnTo>
                        <a:lnTo>
                          <a:pt x="92" y="307"/>
                        </a:lnTo>
                        <a:lnTo>
                          <a:pt x="89" y="309"/>
                        </a:lnTo>
                        <a:lnTo>
                          <a:pt x="90" y="312"/>
                        </a:lnTo>
                        <a:lnTo>
                          <a:pt x="90" y="312"/>
                        </a:lnTo>
                        <a:lnTo>
                          <a:pt x="85" y="314"/>
                        </a:lnTo>
                        <a:lnTo>
                          <a:pt x="83" y="314"/>
                        </a:lnTo>
                        <a:lnTo>
                          <a:pt x="81" y="315"/>
                        </a:lnTo>
                        <a:lnTo>
                          <a:pt x="82" y="317"/>
                        </a:lnTo>
                        <a:lnTo>
                          <a:pt x="81" y="318"/>
                        </a:lnTo>
                        <a:lnTo>
                          <a:pt x="78" y="317"/>
                        </a:lnTo>
                        <a:lnTo>
                          <a:pt x="78" y="314"/>
                        </a:lnTo>
                        <a:lnTo>
                          <a:pt x="76" y="310"/>
                        </a:lnTo>
                        <a:lnTo>
                          <a:pt x="75" y="309"/>
                        </a:lnTo>
                        <a:lnTo>
                          <a:pt x="73" y="309"/>
                        </a:lnTo>
                        <a:lnTo>
                          <a:pt x="72" y="310"/>
                        </a:lnTo>
                        <a:lnTo>
                          <a:pt x="70" y="310"/>
                        </a:lnTo>
                        <a:lnTo>
                          <a:pt x="68" y="313"/>
                        </a:lnTo>
                        <a:lnTo>
                          <a:pt x="68" y="314"/>
                        </a:lnTo>
                        <a:lnTo>
                          <a:pt x="70" y="316"/>
                        </a:lnTo>
                        <a:lnTo>
                          <a:pt x="70" y="317"/>
                        </a:lnTo>
                        <a:lnTo>
                          <a:pt x="67" y="319"/>
                        </a:lnTo>
                        <a:lnTo>
                          <a:pt x="66" y="317"/>
                        </a:lnTo>
                        <a:lnTo>
                          <a:pt x="66" y="315"/>
                        </a:lnTo>
                        <a:lnTo>
                          <a:pt x="65" y="313"/>
                        </a:lnTo>
                        <a:lnTo>
                          <a:pt x="57" y="317"/>
                        </a:lnTo>
                        <a:lnTo>
                          <a:pt x="56" y="318"/>
                        </a:lnTo>
                        <a:lnTo>
                          <a:pt x="55" y="321"/>
                        </a:lnTo>
                        <a:lnTo>
                          <a:pt x="53" y="321"/>
                        </a:lnTo>
                        <a:lnTo>
                          <a:pt x="54" y="323"/>
                        </a:lnTo>
                        <a:lnTo>
                          <a:pt x="53" y="324"/>
                        </a:lnTo>
                        <a:lnTo>
                          <a:pt x="50" y="324"/>
                        </a:lnTo>
                        <a:lnTo>
                          <a:pt x="50" y="323"/>
                        </a:lnTo>
                        <a:lnTo>
                          <a:pt x="50" y="322"/>
                        </a:lnTo>
                        <a:lnTo>
                          <a:pt x="49" y="322"/>
                        </a:lnTo>
                        <a:lnTo>
                          <a:pt x="48" y="323"/>
                        </a:lnTo>
                        <a:lnTo>
                          <a:pt x="48" y="325"/>
                        </a:lnTo>
                        <a:lnTo>
                          <a:pt x="48" y="325"/>
                        </a:lnTo>
                        <a:lnTo>
                          <a:pt x="45" y="325"/>
                        </a:lnTo>
                        <a:lnTo>
                          <a:pt x="41" y="327"/>
                        </a:lnTo>
                        <a:lnTo>
                          <a:pt x="40" y="331"/>
                        </a:lnTo>
                        <a:lnTo>
                          <a:pt x="39" y="335"/>
                        </a:lnTo>
                        <a:lnTo>
                          <a:pt x="37" y="333"/>
                        </a:lnTo>
                        <a:lnTo>
                          <a:pt x="34" y="333"/>
                        </a:lnTo>
                        <a:lnTo>
                          <a:pt x="32" y="335"/>
                        </a:lnTo>
                        <a:lnTo>
                          <a:pt x="31" y="337"/>
                        </a:lnTo>
                        <a:lnTo>
                          <a:pt x="34" y="339"/>
                        </a:lnTo>
                        <a:lnTo>
                          <a:pt x="32" y="340"/>
                        </a:lnTo>
                        <a:lnTo>
                          <a:pt x="35" y="341"/>
                        </a:lnTo>
                        <a:lnTo>
                          <a:pt x="38" y="340"/>
                        </a:lnTo>
                        <a:lnTo>
                          <a:pt x="40" y="342"/>
                        </a:lnTo>
                        <a:lnTo>
                          <a:pt x="41" y="343"/>
                        </a:lnTo>
                        <a:lnTo>
                          <a:pt x="39" y="345"/>
                        </a:lnTo>
                        <a:lnTo>
                          <a:pt x="40" y="347"/>
                        </a:lnTo>
                        <a:lnTo>
                          <a:pt x="37" y="346"/>
                        </a:lnTo>
                        <a:lnTo>
                          <a:pt x="35" y="346"/>
                        </a:lnTo>
                        <a:lnTo>
                          <a:pt x="28" y="345"/>
                        </a:lnTo>
                        <a:lnTo>
                          <a:pt x="27" y="345"/>
                        </a:lnTo>
                        <a:lnTo>
                          <a:pt x="25" y="347"/>
                        </a:lnTo>
                        <a:lnTo>
                          <a:pt x="23" y="346"/>
                        </a:lnTo>
                        <a:lnTo>
                          <a:pt x="21" y="347"/>
                        </a:lnTo>
                        <a:lnTo>
                          <a:pt x="21" y="348"/>
                        </a:lnTo>
                        <a:lnTo>
                          <a:pt x="23" y="349"/>
                        </a:lnTo>
                        <a:lnTo>
                          <a:pt x="21" y="349"/>
                        </a:lnTo>
                        <a:lnTo>
                          <a:pt x="22" y="351"/>
                        </a:lnTo>
                        <a:lnTo>
                          <a:pt x="24" y="351"/>
                        </a:lnTo>
                        <a:lnTo>
                          <a:pt x="25" y="350"/>
                        </a:lnTo>
                        <a:lnTo>
                          <a:pt x="23" y="353"/>
                        </a:lnTo>
                        <a:lnTo>
                          <a:pt x="24" y="355"/>
                        </a:lnTo>
                        <a:lnTo>
                          <a:pt x="25" y="360"/>
                        </a:lnTo>
                        <a:lnTo>
                          <a:pt x="24" y="360"/>
                        </a:lnTo>
                        <a:lnTo>
                          <a:pt x="23" y="356"/>
                        </a:lnTo>
                        <a:lnTo>
                          <a:pt x="21" y="354"/>
                        </a:lnTo>
                        <a:lnTo>
                          <a:pt x="19" y="356"/>
                        </a:lnTo>
                        <a:lnTo>
                          <a:pt x="17" y="358"/>
                        </a:lnTo>
                        <a:lnTo>
                          <a:pt x="16" y="361"/>
                        </a:lnTo>
                        <a:lnTo>
                          <a:pt x="18" y="362"/>
                        </a:lnTo>
                        <a:lnTo>
                          <a:pt x="18" y="365"/>
                        </a:lnTo>
                        <a:lnTo>
                          <a:pt x="15" y="363"/>
                        </a:lnTo>
                        <a:lnTo>
                          <a:pt x="14" y="361"/>
                        </a:lnTo>
                        <a:lnTo>
                          <a:pt x="12" y="361"/>
                        </a:lnTo>
                        <a:lnTo>
                          <a:pt x="8" y="361"/>
                        </a:lnTo>
                        <a:lnTo>
                          <a:pt x="8" y="363"/>
                        </a:lnTo>
                        <a:lnTo>
                          <a:pt x="8" y="365"/>
                        </a:lnTo>
                        <a:lnTo>
                          <a:pt x="3" y="361"/>
                        </a:lnTo>
                        <a:lnTo>
                          <a:pt x="2" y="362"/>
                        </a:lnTo>
                        <a:lnTo>
                          <a:pt x="5" y="366"/>
                        </a:lnTo>
                        <a:lnTo>
                          <a:pt x="3" y="368"/>
                        </a:lnTo>
                        <a:lnTo>
                          <a:pt x="3" y="369"/>
                        </a:lnTo>
                        <a:lnTo>
                          <a:pt x="12" y="369"/>
                        </a:lnTo>
                        <a:lnTo>
                          <a:pt x="19" y="367"/>
                        </a:lnTo>
                        <a:lnTo>
                          <a:pt x="15" y="369"/>
                        </a:lnTo>
                        <a:lnTo>
                          <a:pt x="15" y="370"/>
                        </a:lnTo>
                        <a:lnTo>
                          <a:pt x="19" y="370"/>
                        </a:lnTo>
                        <a:lnTo>
                          <a:pt x="21" y="369"/>
                        </a:lnTo>
                        <a:lnTo>
                          <a:pt x="22" y="370"/>
                        </a:lnTo>
                        <a:lnTo>
                          <a:pt x="19" y="371"/>
                        </a:lnTo>
                        <a:lnTo>
                          <a:pt x="15" y="372"/>
                        </a:lnTo>
                        <a:lnTo>
                          <a:pt x="10" y="372"/>
                        </a:lnTo>
                        <a:lnTo>
                          <a:pt x="8" y="371"/>
                        </a:lnTo>
                        <a:lnTo>
                          <a:pt x="7" y="371"/>
                        </a:lnTo>
                        <a:lnTo>
                          <a:pt x="3" y="373"/>
                        </a:lnTo>
                        <a:lnTo>
                          <a:pt x="3" y="375"/>
                        </a:lnTo>
                        <a:lnTo>
                          <a:pt x="1" y="375"/>
                        </a:lnTo>
                        <a:lnTo>
                          <a:pt x="1" y="375"/>
                        </a:lnTo>
                        <a:lnTo>
                          <a:pt x="0" y="378"/>
                        </a:lnTo>
                        <a:lnTo>
                          <a:pt x="5" y="379"/>
                        </a:lnTo>
                        <a:lnTo>
                          <a:pt x="4" y="381"/>
                        </a:lnTo>
                        <a:lnTo>
                          <a:pt x="5" y="383"/>
                        </a:lnTo>
                        <a:lnTo>
                          <a:pt x="3" y="384"/>
                        </a:lnTo>
                        <a:lnTo>
                          <a:pt x="1" y="387"/>
                        </a:lnTo>
                        <a:lnTo>
                          <a:pt x="2" y="388"/>
                        </a:lnTo>
                        <a:lnTo>
                          <a:pt x="1" y="390"/>
                        </a:lnTo>
                        <a:lnTo>
                          <a:pt x="1" y="392"/>
                        </a:lnTo>
                        <a:lnTo>
                          <a:pt x="2" y="393"/>
                        </a:lnTo>
                        <a:lnTo>
                          <a:pt x="2" y="395"/>
                        </a:lnTo>
                        <a:lnTo>
                          <a:pt x="6" y="396"/>
                        </a:lnTo>
                        <a:lnTo>
                          <a:pt x="15" y="392"/>
                        </a:lnTo>
                        <a:lnTo>
                          <a:pt x="17" y="394"/>
                        </a:lnTo>
                        <a:lnTo>
                          <a:pt x="20" y="394"/>
                        </a:lnTo>
                        <a:lnTo>
                          <a:pt x="21" y="390"/>
                        </a:lnTo>
                        <a:lnTo>
                          <a:pt x="24" y="386"/>
                        </a:lnTo>
                        <a:lnTo>
                          <a:pt x="24" y="388"/>
                        </a:lnTo>
                        <a:lnTo>
                          <a:pt x="24" y="392"/>
                        </a:lnTo>
                        <a:lnTo>
                          <a:pt x="25" y="394"/>
                        </a:lnTo>
                        <a:lnTo>
                          <a:pt x="28" y="394"/>
                        </a:lnTo>
                        <a:lnTo>
                          <a:pt x="31" y="392"/>
                        </a:lnTo>
                        <a:lnTo>
                          <a:pt x="32" y="394"/>
                        </a:lnTo>
                        <a:lnTo>
                          <a:pt x="35" y="390"/>
                        </a:lnTo>
                        <a:lnTo>
                          <a:pt x="36" y="383"/>
                        </a:lnTo>
                        <a:lnTo>
                          <a:pt x="40" y="381"/>
                        </a:lnTo>
                        <a:lnTo>
                          <a:pt x="40" y="383"/>
                        </a:lnTo>
                        <a:lnTo>
                          <a:pt x="38" y="387"/>
                        </a:lnTo>
                        <a:lnTo>
                          <a:pt x="37" y="390"/>
                        </a:lnTo>
                        <a:lnTo>
                          <a:pt x="37" y="392"/>
                        </a:lnTo>
                        <a:lnTo>
                          <a:pt x="38" y="391"/>
                        </a:lnTo>
                        <a:lnTo>
                          <a:pt x="40" y="390"/>
                        </a:lnTo>
                        <a:lnTo>
                          <a:pt x="42" y="391"/>
                        </a:lnTo>
                        <a:lnTo>
                          <a:pt x="38" y="394"/>
                        </a:lnTo>
                        <a:lnTo>
                          <a:pt x="33" y="396"/>
                        </a:lnTo>
                        <a:lnTo>
                          <a:pt x="32" y="399"/>
                        </a:lnTo>
                        <a:lnTo>
                          <a:pt x="34" y="401"/>
                        </a:lnTo>
                        <a:lnTo>
                          <a:pt x="30" y="403"/>
                        </a:lnTo>
                        <a:lnTo>
                          <a:pt x="30" y="400"/>
                        </a:lnTo>
                        <a:lnTo>
                          <a:pt x="29" y="398"/>
                        </a:lnTo>
                        <a:lnTo>
                          <a:pt x="27" y="396"/>
                        </a:lnTo>
                        <a:lnTo>
                          <a:pt x="23" y="396"/>
                        </a:lnTo>
                        <a:lnTo>
                          <a:pt x="20" y="397"/>
                        </a:lnTo>
                        <a:lnTo>
                          <a:pt x="16" y="396"/>
                        </a:lnTo>
                        <a:lnTo>
                          <a:pt x="14" y="397"/>
                        </a:lnTo>
                        <a:lnTo>
                          <a:pt x="11" y="396"/>
                        </a:lnTo>
                        <a:lnTo>
                          <a:pt x="8" y="399"/>
                        </a:lnTo>
                        <a:lnTo>
                          <a:pt x="3" y="397"/>
                        </a:lnTo>
                        <a:lnTo>
                          <a:pt x="1" y="401"/>
                        </a:lnTo>
                        <a:lnTo>
                          <a:pt x="1" y="404"/>
                        </a:lnTo>
                        <a:lnTo>
                          <a:pt x="4" y="404"/>
                        </a:lnTo>
                        <a:lnTo>
                          <a:pt x="5" y="404"/>
                        </a:lnTo>
                        <a:lnTo>
                          <a:pt x="5" y="408"/>
                        </a:lnTo>
                        <a:lnTo>
                          <a:pt x="3" y="407"/>
                        </a:lnTo>
                        <a:lnTo>
                          <a:pt x="1" y="405"/>
                        </a:lnTo>
                        <a:lnTo>
                          <a:pt x="1" y="406"/>
                        </a:lnTo>
                        <a:lnTo>
                          <a:pt x="0" y="406"/>
                        </a:lnTo>
                        <a:lnTo>
                          <a:pt x="0" y="407"/>
                        </a:lnTo>
                        <a:lnTo>
                          <a:pt x="3" y="412"/>
                        </a:lnTo>
                        <a:lnTo>
                          <a:pt x="5" y="413"/>
                        </a:lnTo>
                        <a:lnTo>
                          <a:pt x="8" y="410"/>
                        </a:lnTo>
                        <a:lnTo>
                          <a:pt x="11" y="409"/>
                        </a:lnTo>
                        <a:lnTo>
                          <a:pt x="7" y="413"/>
                        </a:lnTo>
                        <a:lnTo>
                          <a:pt x="6" y="416"/>
                        </a:lnTo>
                        <a:lnTo>
                          <a:pt x="7" y="417"/>
                        </a:lnTo>
                        <a:lnTo>
                          <a:pt x="4" y="418"/>
                        </a:lnTo>
                        <a:lnTo>
                          <a:pt x="2" y="420"/>
                        </a:lnTo>
                        <a:lnTo>
                          <a:pt x="3" y="422"/>
                        </a:lnTo>
                        <a:lnTo>
                          <a:pt x="5" y="424"/>
                        </a:lnTo>
                        <a:lnTo>
                          <a:pt x="5" y="426"/>
                        </a:lnTo>
                        <a:lnTo>
                          <a:pt x="7" y="425"/>
                        </a:lnTo>
                        <a:lnTo>
                          <a:pt x="8" y="422"/>
                        </a:lnTo>
                        <a:lnTo>
                          <a:pt x="8" y="425"/>
                        </a:lnTo>
                        <a:lnTo>
                          <a:pt x="11" y="429"/>
                        </a:lnTo>
                        <a:lnTo>
                          <a:pt x="9" y="429"/>
                        </a:lnTo>
                        <a:lnTo>
                          <a:pt x="6" y="431"/>
                        </a:lnTo>
                        <a:lnTo>
                          <a:pt x="6" y="433"/>
                        </a:lnTo>
                        <a:lnTo>
                          <a:pt x="8" y="434"/>
                        </a:lnTo>
                        <a:lnTo>
                          <a:pt x="11" y="432"/>
                        </a:lnTo>
                        <a:lnTo>
                          <a:pt x="12" y="429"/>
                        </a:lnTo>
                        <a:lnTo>
                          <a:pt x="12" y="425"/>
                        </a:lnTo>
                        <a:lnTo>
                          <a:pt x="15" y="423"/>
                        </a:lnTo>
                        <a:lnTo>
                          <a:pt x="18" y="420"/>
                        </a:lnTo>
                        <a:lnTo>
                          <a:pt x="21" y="414"/>
                        </a:lnTo>
                        <a:lnTo>
                          <a:pt x="24" y="412"/>
                        </a:lnTo>
                        <a:lnTo>
                          <a:pt x="25" y="413"/>
                        </a:lnTo>
                        <a:lnTo>
                          <a:pt x="25" y="414"/>
                        </a:lnTo>
                        <a:lnTo>
                          <a:pt x="29" y="413"/>
                        </a:lnTo>
                        <a:lnTo>
                          <a:pt x="32" y="414"/>
                        </a:lnTo>
                        <a:lnTo>
                          <a:pt x="27" y="416"/>
                        </a:lnTo>
                        <a:lnTo>
                          <a:pt x="27" y="419"/>
                        </a:lnTo>
                        <a:lnTo>
                          <a:pt x="25" y="421"/>
                        </a:lnTo>
                        <a:lnTo>
                          <a:pt x="25" y="417"/>
                        </a:lnTo>
                        <a:lnTo>
                          <a:pt x="24" y="417"/>
                        </a:lnTo>
                        <a:lnTo>
                          <a:pt x="21" y="421"/>
                        </a:lnTo>
                        <a:lnTo>
                          <a:pt x="18" y="425"/>
                        </a:lnTo>
                        <a:lnTo>
                          <a:pt x="20" y="426"/>
                        </a:lnTo>
                        <a:lnTo>
                          <a:pt x="20" y="427"/>
                        </a:lnTo>
                        <a:lnTo>
                          <a:pt x="17" y="429"/>
                        </a:lnTo>
                        <a:lnTo>
                          <a:pt x="11" y="436"/>
                        </a:lnTo>
                        <a:lnTo>
                          <a:pt x="14" y="437"/>
                        </a:lnTo>
                        <a:lnTo>
                          <a:pt x="19" y="437"/>
                        </a:lnTo>
                        <a:lnTo>
                          <a:pt x="20" y="436"/>
                        </a:lnTo>
                        <a:lnTo>
                          <a:pt x="21" y="437"/>
                        </a:lnTo>
                        <a:lnTo>
                          <a:pt x="15" y="439"/>
                        </a:lnTo>
                        <a:lnTo>
                          <a:pt x="14" y="441"/>
                        </a:lnTo>
                        <a:lnTo>
                          <a:pt x="14" y="442"/>
                        </a:lnTo>
                        <a:lnTo>
                          <a:pt x="11" y="442"/>
                        </a:lnTo>
                        <a:lnTo>
                          <a:pt x="9" y="443"/>
                        </a:lnTo>
                        <a:lnTo>
                          <a:pt x="7" y="442"/>
                        </a:lnTo>
                        <a:lnTo>
                          <a:pt x="5" y="446"/>
                        </a:lnTo>
                        <a:lnTo>
                          <a:pt x="3" y="448"/>
                        </a:lnTo>
                        <a:lnTo>
                          <a:pt x="3" y="451"/>
                        </a:lnTo>
                        <a:lnTo>
                          <a:pt x="5" y="451"/>
                        </a:lnTo>
                        <a:lnTo>
                          <a:pt x="5" y="452"/>
                        </a:lnTo>
                        <a:lnTo>
                          <a:pt x="7" y="452"/>
                        </a:lnTo>
                        <a:lnTo>
                          <a:pt x="8" y="450"/>
                        </a:lnTo>
                        <a:lnTo>
                          <a:pt x="10" y="452"/>
                        </a:lnTo>
                        <a:lnTo>
                          <a:pt x="11" y="452"/>
                        </a:lnTo>
                        <a:lnTo>
                          <a:pt x="12" y="450"/>
                        </a:lnTo>
                        <a:lnTo>
                          <a:pt x="12" y="448"/>
                        </a:lnTo>
                        <a:lnTo>
                          <a:pt x="14" y="450"/>
                        </a:lnTo>
                        <a:lnTo>
                          <a:pt x="18" y="447"/>
                        </a:lnTo>
                        <a:lnTo>
                          <a:pt x="20" y="446"/>
                        </a:lnTo>
                        <a:lnTo>
                          <a:pt x="21" y="447"/>
                        </a:lnTo>
                        <a:lnTo>
                          <a:pt x="17" y="452"/>
                        </a:lnTo>
                        <a:lnTo>
                          <a:pt x="19" y="452"/>
                        </a:lnTo>
                        <a:lnTo>
                          <a:pt x="19" y="455"/>
                        </a:lnTo>
                        <a:lnTo>
                          <a:pt x="17" y="457"/>
                        </a:lnTo>
                        <a:lnTo>
                          <a:pt x="16" y="459"/>
                        </a:lnTo>
                        <a:lnTo>
                          <a:pt x="14" y="461"/>
                        </a:lnTo>
                        <a:lnTo>
                          <a:pt x="15" y="463"/>
                        </a:lnTo>
                        <a:lnTo>
                          <a:pt x="15" y="464"/>
                        </a:lnTo>
                        <a:lnTo>
                          <a:pt x="13" y="464"/>
                        </a:lnTo>
                        <a:lnTo>
                          <a:pt x="11" y="464"/>
                        </a:lnTo>
                        <a:lnTo>
                          <a:pt x="10" y="463"/>
                        </a:lnTo>
                        <a:lnTo>
                          <a:pt x="10" y="463"/>
                        </a:lnTo>
                        <a:lnTo>
                          <a:pt x="7" y="472"/>
                        </a:lnTo>
                        <a:lnTo>
                          <a:pt x="11" y="477"/>
                        </a:lnTo>
                        <a:lnTo>
                          <a:pt x="17" y="482"/>
                        </a:lnTo>
                        <a:lnTo>
                          <a:pt x="21" y="485"/>
                        </a:lnTo>
                        <a:lnTo>
                          <a:pt x="24" y="485"/>
                        </a:lnTo>
                        <a:lnTo>
                          <a:pt x="27" y="481"/>
                        </a:lnTo>
                        <a:lnTo>
                          <a:pt x="27" y="486"/>
                        </a:lnTo>
                        <a:lnTo>
                          <a:pt x="26" y="490"/>
                        </a:lnTo>
                        <a:lnTo>
                          <a:pt x="28" y="489"/>
                        </a:lnTo>
                        <a:lnTo>
                          <a:pt x="31" y="490"/>
                        </a:lnTo>
                        <a:lnTo>
                          <a:pt x="32" y="487"/>
                        </a:lnTo>
                        <a:lnTo>
                          <a:pt x="36" y="488"/>
                        </a:lnTo>
                        <a:lnTo>
                          <a:pt x="34" y="490"/>
                        </a:lnTo>
                        <a:lnTo>
                          <a:pt x="38" y="492"/>
                        </a:lnTo>
                        <a:lnTo>
                          <a:pt x="42" y="491"/>
                        </a:lnTo>
                        <a:lnTo>
                          <a:pt x="46" y="488"/>
                        </a:lnTo>
                        <a:lnTo>
                          <a:pt x="47" y="484"/>
                        </a:lnTo>
                        <a:lnTo>
                          <a:pt x="49" y="487"/>
                        </a:lnTo>
                        <a:lnTo>
                          <a:pt x="55" y="483"/>
                        </a:lnTo>
                        <a:lnTo>
                          <a:pt x="61" y="476"/>
                        </a:lnTo>
                        <a:lnTo>
                          <a:pt x="64" y="474"/>
                        </a:lnTo>
                        <a:lnTo>
                          <a:pt x="65" y="470"/>
                        </a:lnTo>
                        <a:lnTo>
                          <a:pt x="67" y="469"/>
                        </a:lnTo>
                        <a:lnTo>
                          <a:pt x="68" y="467"/>
                        </a:lnTo>
                        <a:lnTo>
                          <a:pt x="72" y="462"/>
                        </a:lnTo>
                        <a:lnTo>
                          <a:pt x="72" y="460"/>
                        </a:lnTo>
                        <a:lnTo>
                          <a:pt x="75" y="462"/>
                        </a:lnTo>
                        <a:lnTo>
                          <a:pt x="79" y="462"/>
                        </a:lnTo>
                        <a:lnTo>
                          <a:pt x="81" y="461"/>
                        </a:lnTo>
                        <a:lnTo>
                          <a:pt x="83" y="457"/>
                        </a:lnTo>
                        <a:lnTo>
                          <a:pt x="83" y="455"/>
                        </a:lnTo>
                        <a:lnTo>
                          <a:pt x="85" y="453"/>
                        </a:lnTo>
                        <a:lnTo>
                          <a:pt x="85" y="450"/>
                        </a:lnTo>
                        <a:lnTo>
                          <a:pt x="83" y="448"/>
                        </a:lnTo>
                        <a:lnTo>
                          <a:pt x="81" y="446"/>
                        </a:lnTo>
                        <a:lnTo>
                          <a:pt x="83" y="445"/>
                        </a:lnTo>
                        <a:lnTo>
                          <a:pt x="83" y="444"/>
                        </a:lnTo>
                        <a:lnTo>
                          <a:pt x="82" y="440"/>
                        </a:lnTo>
                        <a:lnTo>
                          <a:pt x="83" y="441"/>
                        </a:lnTo>
                        <a:lnTo>
                          <a:pt x="85" y="443"/>
                        </a:lnTo>
                        <a:lnTo>
                          <a:pt x="85" y="446"/>
                        </a:lnTo>
                        <a:lnTo>
                          <a:pt x="87" y="445"/>
                        </a:lnTo>
                        <a:lnTo>
                          <a:pt x="87" y="443"/>
                        </a:lnTo>
                        <a:lnTo>
                          <a:pt x="85" y="441"/>
                        </a:lnTo>
                        <a:lnTo>
                          <a:pt x="85" y="437"/>
                        </a:lnTo>
                        <a:lnTo>
                          <a:pt x="85" y="435"/>
                        </a:lnTo>
                        <a:lnTo>
                          <a:pt x="87" y="436"/>
                        </a:lnTo>
                        <a:lnTo>
                          <a:pt x="88" y="435"/>
                        </a:lnTo>
                        <a:lnTo>
                          <a:pt x="89" y="435"/>
                        </a:lnTo>
                        <a:lnTo>
                          <a:pt x="89" y="438"/>
                        </a:lnTo>
                        <a:lnTo>
                          <a:pt x="88" y="439"/>
                        </a:lnTo>
                        <a:lnTo>
                          <a:pt x="87" y="440"/>
                        </a:lnTo>
                        <a:lnTo>
                          <a:pt x="88" y="444"/>
                        </a:lnTo>
                        <a:lnTo>
                          <a:pt x="89" y="452"/>
                        </a:lnTo>
                        <a:lnTo>
                          <a:pt x="89" y="455"/>
                        </a:lnTo>
                        <a:lnTo>
                          <a:pt x="92" y="455"/>
                        </a:lnTo>
                        <a:lnTo>
                          <a:pt x="94" y="457"/>
                        </a:lnTo>
                        <a:lnTo>
                          <a:pt x="96" y="457"/>
                        </a:lnTo>
                        <a:lnTo>
                          <a:pt x="97" y="459"/>
                        </a:lnTo>
                        <a:lnTo>
                          <a:pt x="98" y="460"/>
                        </a:lnTo>
                        <a:lnTo>
                          <a:pt x="98" y="467"/>
                        </a:lnTo>
                        <a:lnTo>
                          <a:pt x="99" y="463"/>
                        </a:lnTo>
                        <a:lnTo>
                          <a:pt x="100" y="465"/>
                        </a:lnTo>
                        <a:lnTo>
                          <a:pt x="102" y="464"/>
                        </a:lnTo>
                        <a:lnTo>
                          <a:pt x="105" y="453"/>
                        </a:lnTo>
                        <a:lnTo>
                          <a:pt x="103" y="450"/>
                        </a:lnTo>
                        <a:lnTo>
                          <a:pt x="103" y="444"/>
                        </a:lnTo>
                        <a:lnTo>
                          <a:pt x="107" y="438"/>
                        </a:lnTo>
                        <a:lnTo>
                          <a:pt x="107" y="435"/>
                        </a:lnTo>
                        <a:lnTo>
                          <a:pt x="115" y="431"/>
                        </a:lnTo>
                        <a:lnTo>
                          <a:pt x="116" y="429"/>
                        </a:lnTo>
                        <a:lnTo>
                          <a:pt x="117" y="424"/>
                        </a:lnTo>
                        <a:lnTo>
                          <a:pt x="116" y="422"/>
                        </a:lnTo>
                        <a:lnTo>
                          <a:pt x="118" y="413"/>
                        </a:lnTo>
                        <a:lnTo>
                          <a:pt x="115" y="403"/>
                        </a:lnTo>
                        <a:lnTo>
                          <a:pt x="113" y="400"/>
                        </a:lnTo>
                        <a:lnTo>
                          <a:pt x="113" y="398"/>
                        </a:lnTo>
                        <a:lnTo>
                          <a:pt x="118" y="396"/>
                        </a:lnTo>
                        <a:lnTo>
                          <a:pt x="120" y="393"/>
                        </a:lnTo>
                        <a:lnTo>
                          <a:pt x="122" y="387"/>
                        </a:lnTo>
                        <a:lnTo>
                          <a:pt x="122" y="382"/>
                        </a:lnTo>
                        <a:lnTo>
                          <a:pt x="115" y="377"/>
                        </a:lnTo>
                        <a:lnTo>
                          <a:pt x="113" y="373"/>
                        </a:lnTo>
                        <a:lnTo>
                          <a:pt x="113" y="366"/>
                        </a:lnTo>
                        <a:lnTo>
                          <a:pt x="113" y="354"/>
                        </a:lnTo>
                        <a:lnTo>
                          <a:pt x="112" y="350"/>
                        </a:lnTo>
                        <a:lnTo>
                          <a:pt x="111" y="349"/>
                        </a:lnTo>
                        <a:lnTo>
                          <a:pt x="111" y="345"/>
                        </a:lnTo>
                        <a:lnTo>
                          <a:pt x="112" y="343"/>
                        </a:lnTo>
                        <a:lnTo>
                          <a:pt x="112" y="338"/>
                        </a:lnTo>
                        <a:lnTo>
                          <a:pt x="113" y="335"/>
                        </a:lnTo>
                        <a:lnTo>
                          <a:pt x="113" y="331"/>
                        </a:lnTo>
                        <a:lnTo>
                          <a:pt x="115" y="328"/>
                        </a:lnTo>
                        <a:lnTo>
                          <a:pt x="114" y="327"/>
                        </a:lnTo>
                        <a:lnTo>
                          <a:pt x="111" y="323"/>
                        </a:lnTo>
                        <a:lnTo>
                          <a:pt x="111" y="318"/>
                        </a:lnTo>
                        <a:lnTo>
                          <a:pt x="112" y="312"/>
                        </a:lnTo>
                        <a:lnTo>
                          <a:pt x="114" y="308"/>
                        </a:lnTo>
                        <a:lnTo>
                          <a:pt x="121" y="299"/>
                        </a:lnTo>
                        <a:lnTo>
                          <a:pt x="126" y="295"/>
                        </a:lnTo>
                        <a:lnTo>
                          <a:pt x="132" y="293"/>
                        </a:lnTo>
                        <a:lnTo>
                          <a:pt x="137" y="295"/>
                        </a:lnTo>
                        <a:lnTo>
                          <a:pt x="141" y="295"/>
                        </a:lnTo>
                        <a:lnTo>
                          <a:pt x="144" y="292"/>
                        </a:lnTo>
                        <a:lnTo>
                          <a:pt x="145" y="288"/>
                        </a:lnTo>
                        <a:lnTo>
                          <a:pt x="145" y="282"/>
                        </a:lnTo>
                        <a:lnTo>
                          <a:pt x="143" y="279"/>
                        </a:lnTo>
                        <a:lnTo>
                          <a:pt x="139" y="275"/>
                        </a:lnTo>
                        <a:lnTo>
                          <a:pt x="139" y="272"/>
                        </a:lnTo>
                        <a:lnTo>
                          <a:pt x="144" y="262"/>
                        </a:lnTo>
                        <a:lnTo>
                          <a:pt x="149" y="252"/>
                        </a:lnTo>
                        <a:lnTo>
                          <a:pt x="152" y="237"/>
                        </a:lnTo>
                        <a:lnTo>
                          <a:pt x="152" y="229"/>
                        </a:lnTo>
                        <a:lnTo>
                          <a:pt x="152" y="223"/>
                        </a:lnTo>
                        <a:lnTo>
                          <a:pt x="152" y="219"/>
                        </a:lnTo>
                        <a:lnTo>
                          <a:pt x="153" y="217"/>
                        </a:lnTo>
                        <a:lnTo>
                          <a:pt x="157" y="217"/>
                        </a:lnTo>
                        <a:lnTo>
                          <a:pt x="162" y="213"/>
                        </a:lnTo>
                        <a:lnTo>
                          <a:pt x="163" y="210"/>
                        </a:lnTo>
                        <a:lnTo>
                          <a:pt x="164" y="204"/>
                        </a:lnTo>
                        <a:lnTo>
                          <a:pt x="166" y="199"/>
                        </a:lnTo>
                        <a:lnTo>
                          <a:pt x="172" y="190"/>
                        </a:lnTo>
                        <a:lnTo>
                          <a:pt x="174" y="187"/>
                        </a:lnTo>
                        <a:lnTo>
                          <a:pt x="178" y="183"/>
                        </a:lnTo>
                        <a:lnTo>
                          <a:pt x="180" y="179"/>
                        </a:lnTo>
                        <a:lnTo>
                          <a:pt x="180" y="176"/>
                        </a:lnTo>
                        <a:lnTo>
                          <a:pt x="180" y="173"/>
                        </a:lnTo>
                        <a:lnTo>
                          <a:pt x="176" y="166"/>
                        </a:lnTo>
                        <a:lnTo>
                          <a:pt x="177" y="162"/>
                        </a:lnTo>
                        <a:lnTo>
                          <a:pt x="182" y="157"/>
                        </a:lnTo>
                        <a:lnTo>
                          <a:pt x="183" y="154"/>
                        </a:lnTo>
                        <a:lnTo>
                          <a:pt x="184" y="151"/>
                        </a:lnTo>
                        <a:lnTo>
                          <a:pt x="185" y="146"/>
                        </a:lnTo>
                        <a:lnTo>
                          <a:pt x="187" y="142"/>
                        </a:lnTo>
                        <a:lnTo>
                          <a:pt x="193" y="137"/>
                        </a:lnTo>
                        <a:lnTo>
                          <a:pt x="196" y="136"/>
                        </a:lnTo>
                        <a:lnTo>
                          <a:pt x="200" y="138"/>
                        </a:lnTo>
                        <a:lnTo>
                          <a:pt x="202" y="141"/>
                        </a:lnTo>
                        <a:lnTo>
                          <a:pt x="204" y="142"/>
                        </a:lnTo>
                        <a:lnTo>
                          <a:pt x="206" y="137"/>
                        </a:lnTo>
                        <a:lnTo>
                          <a:pt x="208" y="131"/>
                        </a:lnTo>
                        <a:lnTo>
                          <a:pt x="209" y="128"/>
                        </a:lnTo>
                        <a:lnTo>
                          <a:pt x="208" y="121"/>
                        </a:lnTo>
                        <a:lnTo>
                          <a:pt x="209" y="119"/>
                        </a:lnTo>
                        <a:lnTo>
                          <a:pt x="211" y="118"/>
                        </a:lnTo>
                        <a:lnTo>
                          <a:pt x="214" y="117"/>
                        </a:lnTo>
                        <a:lnTo>
                          <a:pt x="222" y="118"/>
                        </a:lnTo>
                        <a:lnTo>
                          <a:pt x="235" y="123"/>
                        </a:lnTo>
                        <a:lnTo>
                          <a:pt x="238" y="122"/>
                        </a:lnTo>
                        <a:lnTo>
                          <a:pt x="239" y="120"/>
                        </a:lnTo>
                        <a:lnTo>
                          <a:pt x="236" y="117"/>
                        </a:lnTo>
                        <a:lnTo>
                          <a:pt x="236" y="114"/>
                        </a:lnTo>
                        <a:lnTo>
                          <a:pt x="238" y="111"/>
                        </a:lnTo>
                        <a:lnTo>
                          <a:pt x="239" y="106"/>
                        </a:lnTo>
                        <a:lnTo>
                          <a:pt x="240" y="105"/>
                        </a:lnTo>
                        <a:lnTo>
                          <a:pt x="241" y="102"/>
                        </a:lnTo>
                        <a:lnTo>
                          <a:pt x="240" y="99"/>
                        </a:lnTo>
                        <a:lnTo>
                          <a:pt x="239" y="98"/>
                        </a:lnTo>
                        <a:lnTo>
                          <a:pt x="239" y="95"/>
                        </a:lnTo>
                        <a:lnTo>
                          <a:pt x="240" y="94"/>
                        </a:lnTo>
                        <a:lnTo>
                          <a:pt x="247" y="94"/>
                        </a:lnTo>
                        <a:lnTo>
                          <a:pt x="248" y="92"/>
                        </a:lnTo>
                        <a:lnTo>
                          <a:pt x="251" y="91"/>
                        </a:lnTo>
                        <a:lnTo>
                          <a:pt x="253" y="92"/>
                        </a:lnTo>
                        <a:lnTo>
                          <a:pt x="255" y="91"/>
                        </a:lnTo>
                        <a:lnTo>
                          <a:pt x="255" y="88"/>
                        </a:lnTo>
                        <a:lnTo>
                          <a:pt x="254" y="84"/>
                        </a:lnTo>
                        <a:lnTo>
                          <a:pt x="258" y="82"/>
                        </a:lnTo>
                        <a:lnTo>
                          <a:pt x="262" y="84"/>
                        </a:lnTo>
                        <a:lnTo>
                          <a:pt x="265" y="88"/>
                        </a:lnTo>
                        <a:lnTo>
                          <a:pt x="274" y="100"/>
                        </a:lnTo>
                        <a:lnTo>
                          <a:pt x="275" y="106"/>
                        </a:lnTo>
                        <a:lnTo>
                          <a:pt x="277" y="108"/>
                        </a:lnTo>
                        <a:lnTo>
                          <a:pt x="284" y="109"/>
                        </a:lnTo>
                        <a:lnTo>
                          <a:pt x="288" y="111"/>
                        </a:lnTo>
                        <a:lnTo>
                          <a:pt x="292" y="111"/>
                        </a:lnTo>
                        <a:lnTo>
                          <a:pt x="296" y="108"/>
                        </a:lnTo>
                        <a:lnTo>
                          <a:pt x="301" y="103"/>
                        </a:lnTo>
                        <a:lnTo>
                          <a:pt x="304" y="105"/>
                        </a:lnTo>
                        <a:lnTo>
                          <a:pt x="307" y="108"/>
                        </a:lnTo>
                        <a:lnTo>
                          <a:pt x="308" y="111"/>
                        </a:lnTo>
                        <a:lnTo>
                          <a:pt x="311" y="112"/>
                        </a:lnTo>
                        <a:lnTo>
                          <a:pt x="315" y="110"/>
                        </a:lnTo>
                        <a:lnTo>
                          <a:pt x="319" y="107"/>
                        </a:lnTo>
                        <a:lnTo>
                          <a:pt x="321" y="103"/>
                        </a:lnTo>
                        <a:lnTo>
                          <a:pt x="329" y="97"/>
                        </a:lnTo>
                        <a:lnTo>
                          <a:pt x="329" y="94"/>
                        </a:lnTo>
                        <a:lnTo>
                          <a:pt x="329" y="87"/>
                        </a:lnTo>
                        <a:lnTo>
                          <a:pt x="329" y="83"/>
                        </a:lnTo>
                        <a:lnTo>
                          <a:pt x="330" y="71"/>
                        </a:lnTo>
                        <a:lnTo>
                          <a:pt x="334" y="62"/>
                        </a:lnTo>
                        <a:lnTo>
                          <a:pt x="337" y="58"/>
                        </a:lnTo>
                        <a:lnTo>
                          <a:pt x="340" y="56"/>
                        </a:lnTo>
                        <a:lnTo>
                          <a:pt x="348" y="55"/>
                        </a:lnTo>
                        <a:lnTo>
                          <a:pt x="359" y="50"/>
                        </a:lnTo>
                        <a:lnTo>
                          <a:pt x="365" y="49"/>
                        </a:lnTo>
                        <a:lnTo>
                          <a:pt x="367" y="50"/>
                        </a:lnTo>
                        <a:lnTo>
                          <a:pt x="370" y="56"/>
                        </a:lnTo>
                        <a:lnTo>
                          <a:pt x="373" y="59"/>
                        </a:lnTo>
                        <a:lnTo>
                          <a:pt x="378" y="60"/>
                        </a:lnTo>
                        <a:lnTo>
                          <a:pt x="383" y="65"/>
                        </a:lnTo>
                        <a:lnTo>
                          <a:pt x="385" y="73"/>
                        </a:lnTo>
                        <a:lnTo>
                          <a:pt x="386" y="78"/>
                        </a:lnTo>
                        <a:lnTo>
                          <a:pt x="380" y="85"/>
                        </a:lnTo>
                        <a:lnTo>
                          <a:pt x="379" y="89"/>
                        </a:lnTo>
                        <a:lnTo>
                          <a:pt x="379" y="92"/>
                        </a:lnTo>
                        <a:lnTo>
                          <a:pt x="382" y="94"/>
                        </a:lnTo>
                        <a:lnTo>
                          <a:pt x="383" y="94"/>
                        </a:lnTo>
                        <a:lnTo>
                          <a:pt x="385" y="91"/>
                        </a:lnTo>
                        <a:lnTo>
                          <a:pt x="386" y="90"/>
                        </a:lnTo>
                        <a:lnTo>
                          <a:pt x="386" y="87"/>
                        </a:lnTo>
                        <a:lnTo>
                          <a:pt x="386" y="86"/>
                        </a:lnTo>
                        <a:lnTo>
                          <a:pt x="396" y="80"/>
                        </a:lnTo>
                        <a:lnTo>
                          <a:pt x="398" y="78"/>
                        </a:lnTo>
                        <a:lnTo>
                          <a:pt x="399" y="69"/>
                        </a:lnTo>
                        <a:lnTo>
                          <a:pt x="406" y="73"/>
                        </a:lnTo>
                        <a:lnTo>
                          <a:pt x="410" y="72"/>
                        </a:lnTo>
                        <a:lnTo>
                          <a:pt x="410" y="71"/>
                        </a:lnTo>
                        <a:lnTo>
                          <a:pt x="411" y="67"/>
                        </a:lnTo>
                        <a:lnTo>
                          <a:pt x="411" y="64"/>
                        </a:lnTo>
                        <a:lnTo>
                          <a:pt x="411" y="6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29" name="Freeform 1406">
                    <a:extLst>
                      <a:ext uri="{FF2B5EF4-FFF2-40B4-BE49-F238E27FC236}">
                        <a16:creationId xmlns:a16="http://schemas.microsoft.com/office/drawing/2014/main" id="{9D72A1A9-165F-4206-8EDD-390B8332C312}"/>
                      </a:ext>
                    </a:extLst>
                  </p:cNvPr>
                  <p:cNvSpPr>
                    <a:spLocks/>
                  </p:cNvSpPr>
                  <p:nvPr/>
                </p:nvSpPr>
                <p:spPr bwMode="gray">
                  <a:xfrm>
                    <a:off x="5175339" y="2973186"/>
                    <a:ext cx="7149" cy="7149"/>
                  </a:xfrm>
                  <a:custGeom>
                    <a:avLst/>
                    <a:gdLst>
                      <a:gd name="T0" fmla="*/ 6 w 6"/>
                      <a:gd name="T1" fmla="*/ 3 h 6"/>
                      <a:gd name="T2" fmla="*/ 6 w 6"/>
                      <a:gd name="T3" fmla="*/ 2 h 6"/>
                      <a:gd name="T4" fmla="*/ 5 w 6"/>
                      <a:gd name="T5" fmla="*/ 0 h 6"/>
                      <a:gd name="T6" fmla="*/ 3 w 6"/>
                      <a:gd name="T7" fmla="*/ 0 h 6"/>
                      <a:gd name="T8" fmla="*/ 1 w 6"/>
                      <a:gd name="T9" fmla="*/ 1 h 6"/>
                      <a:gd name="T10" fmla="*/ 0 w 6"/>
                      <a:gd name="T11" fmla="*/ 2 h 6"/>
                      <a:gd name="T12" fmla="*/ 0 w 6"/>
                      <a:gd name="T13" fmla="*/ 2 h 6"/>
                      <a:gd name="T14" fmla="*/ 0 w 6"/>
                      <a:gd name="T15" fmla="*/ 2 h 6"/>
                      <a:gd name="T16" fmla="*/ 0 w 6"/>
                      <a:gd name="T17" fmla="*/ 3 h 6"/>
                      <a:gd name="T18" fmla="*/ 0 w 6"/>
                      <a:gd name="T19" fmla="*/ 3 h 6"/>
                      <a:gd name="T20" fmla="*/ 0 w 6"/>
                      <a:gd name="T21" fmla="*/ 3 h 6"/>
                      <a:gd name="T22" fmla="*/ 0 w 6"/>
                      <a:gd name="T23" fmla="*/ 4 h 6"/>
                      <a:gd name="T24" fmla="*/ 0 w 6"/>
                      <a:gd name="T25" fmla="*/ 4 h 6"/>
                      <a:gd name="T26" fmla="*/ 1 w 6"/>
                      <a:gd name="T27" fmla="*/ 3 h 6"/>
                      <a:gd name="T28" fmla="*/ 1 w 6"/>
                      <a:gd name="T29" fmla="*/ 3 h 6"/>
                      <a:gd name="T30" fmla="*/ 2 w 6"/>
                      <a:gd name="T31" fmla="*/ 4 h 6"/>
                      <a:gd name="T32" fmla="*/ 3 w 6"/>
                      <a:gd name="T33" fmla="*/ 4 h 6"/>
                      <a:gd name="T34" fmla="*/ 3 w 6"/>
                      <a:gd name="T35" fmla="*/ 4 h 6"/>
                      <a:gd name="T36" fmla="*/ 3 w 6"/>
                      <a:gd name="T37" fmla="*/ 4 h 6"/>
                      <a:gd name="T38" fmla="*/ 3 w 6"/>
                      <a:gd name="T39" fmla="*/ 4 h 6"/>
                      <a:gd name="T40" fmla="*/ 2 w 6"/>
                      <a:gd name="T41" fmla="*/ 4 h 6"/>
                      <a:gd name="T42" fmla="*/ 2 w 6"/>
                      <a:gd name="T43" fmla="*/ 4 h 6"/>
                      <a:gd name="T44" fmla="*/ 2 w 6"/>
                      <a:gd name="T45" fmla="*/ 5 h 6"/>
                      <a:gd name="T46" fmla="*/ 3 w 6"/>
                      <a:gd name="T47" fmla="*/ 6 h 6"/>
                      <a:gd name="T48" fmla="*/ 5 w 6"/>
                      <a:gd name="T49" fmla="*/ 5 h 6"/>
                      <a:gd name="T50" fmla="*/ 5 w 6"/>
                      <a:gd name="T51" fmla="*/ 5 h 6"/>
                      <a:gd name="T52" fmla="*/ 5 w 6"/>
                      <a:gd name="T53" fmla="*/ 4 h 6"/>
                      <a:gd name="T54" fmla="*/ 6 w 6"/>
                      <a:gd name="T55" fmla="*/ 4 h 6"/>
                      <a:gd name="T56" fmla="*/ 6 w 6"/>
                      <a:gd name="T57" fmla="*/ 4 h 6"/>
                      <a:gd name="T58" fmla="*/ 6 w 6"/>
                      <a:gd name="T59" fmla="*/ 3 h 6"/>
                      <a:gd name="T60" fmla="*/ 6 w 6"/>
                      <a:gd name="T6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 h="6">
                        <a:moveTo>
                          <a:pt x="6" y="3"/>
                        </a:moveTo>
                        <a:lnTo>
                          <a:pt x="6" y="2"/>
                        </a:lnTo>
                        <a:lnTo>
                          <a:pt x="5" y="0"/>
                        </a:lnTo>
                        <a:lnTo>
                          <a:pt x="3" y="0"/>
                        </a:lnTo>
                        <a:lnTo>
                          <a:pt x="1" y="1"/>
                        </a:lnTo>
                        <a:lnTo>
                          <a:pt x="0" y="2"/>
                        </a:lnTo>
                        <a:lnTo>
                          <a:pt x="0" y="2"/>
                        </a:lnTo>
                        <a:lnTo>
                          <a:pt x="0" y="2"/>
                        </a:lnTo>
                        <a:lnTo>
                          <a:pt x="0" y="3"/>
                        </a:lnTo>
                        <a:lnTo>
                          <a:pt x="0" y="3"/>
                        </a:lnTo>
                        <a:lnTo>
                          <a:pt x="0" y="3"/>
                        </a:lnTo>
                        <a:lnTo>
                          <a:pt x="0" y="4"/>
                        </a:lnTo>
                        <a:lnTo>
                          <a:pt x="0" y="4"/>
                        </a:lnTo>
                        <a:lnTo>
                          <a:pt x="1" y="3"/>
                        </a:lnTo>
                        <a:lnTo>
                          <a:pt x="1" y="3"/>
                        </a:lnTo>
                        <a:lnTo>
                          <a:pt x="2" y="4"/>
                        </a:lnTo>
                        <a:lnTo>
                          <a:pt x="3" y="4"/>
                        </a:lnTo>
                        <a:lnTo>
                          <a:pt x="3" y="4"/>
                        </a:lnTo>
                        <a:lnTo>
                          <a:pt x="3" y="4"/>
                        </a:lnTo>
                        <a:lnTo>
                          <a:pt x="3" y="4"/>
                        </a:lnTo>
                        <a:lnTo>
                          <a:pt x="2" y="4"/>
                        </a:lnTo>
                        <a:lnTo>
                          <a:pt x="2" y="4"/>
                        </a:lnTo>
                        <a:lnTo>
                          <a:pt x="2" y="5"/>
                        </a:lnTo>
                        <a:lnTo>
                          <a:pt x="3" y="6"/>
                        </a:lnTo>
                        <a:lnTo>
                          <a:pt x="5" y="5"/>
                        </a:lnTo>
                        <a:lnTo>
                          <a:pt x="5" y="5"/>
                        </a:lnTo>
                        <a:lnTo>
                          <a:pt x="5" y="4"/>
                        </a:lnTo>
                        <a:lnTo>
                          <a:pt x="6" y="4"/>
                        </a:lnTo>
                        <a:lnTo>
                          <a:pt x="6" y="4"/>
                        </a:lnTo>
                        <a:lnTo>
                          <a:pt x="6" y="3"/>
                        </a:lnTo>
                        <a:lnTo>
                          <a:pt x="6"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0" name="Freeform 1408">
                    <a:extLst>
                      <a:ext uri="{FF2B5EF4-FFF2-40B4-BE49-F238E27FC236}">
                        <a16:creationId xmlns:a16="http://schemas.microsoft.com/office/drawing/2014/main" id="{83556EE1-B1F8-452F-8A3B-53A07B1008AB}"/>
                      </a:ext>
                    </a:extLst>
                  </p:cNvPr>
                  <p:cNvSpPr>
                    <a:spLocks/>
                  </p:cNvSpPr>
                  <p:nvPr/>
                </p:nvSpPr>
                <p:spPr bwMode="gray">
                  <a:xfrm>
                    <a:off x="5183680" y="2957698"/>
                    <a:ext cx="11914" cy="7149"/>
                  </a:xfrm>
                  <a:custGeom>
                    <a:avLst/>
                    <a:gdLst>
                      <a:gd name="T0" fmla="*/ 10 w 10"/>
                      <a:gd name="T1" fmla="*/ 4 h 6"/>
                      <a:gd name="T2" fmla="*/ 10 w 10"/>
                      <a:gd name="T3" fmla="*/ 4 h 6"/>
                      <a:gd name="T4" fmla="*/ 9 w 10"/>
                      <a:gd name="T5" fmla="*/ 1 h 6"/>
                      <a:gd name="T6" fmla="*/ 9 w 10"/>
                      <a:gd name="T7" fmla="*/ 0 h 6"/>
                      <a:gd name="T8" fmla="*/ 8 w 10"/>
                      <a:gd name="T9" fmla="*/ 1 h 6"/>
                      <a:gd name="T10" fmla="*/ 8 w 10"/>
                      <a:gd name="T11" fmla="*/ 1 h 6"/>
                      <a:gd name="T12" fmla="*/ 7 w 10"/>
                      <a:gd name="T13" fmla="*/ 2 h 6"/>
                      <a:gd name="T14" fmla="*/ 7 w 10"/>
                      <a:gd name="T15" fmla="*/ 3 h 6"/>
                      <a:gd name="T16" fmla="*/ 4 w 10"/>
                      <a:gd name="T17" fmla="*/ 4 h 6"/>
                      <a:gd name="T18" fmla="*/ 3 w 10"/>
                      <a:gd name="T19" fmla="*/ 4 h 6"/>
                      <a:gd name="T20" fmla="*/ 3 w 10"/>
                      <a:gd name="T21" fmla="*/ 5 h 6"/>
                      <a:gd name="T22" fmla="*/ 2 w 10"/>
                      <a:gd name="T23" fmla="*/ 5 h 6"/>
                      <a:gd name="T24" fmla="*/ 2 w 10"/>
                      <a:gd name="T25" fmla="*/ 5 h 6"/>
                      <a:gd name="T26" fmla="*/ 0 w 10"/>
                      <a:gd name="T27" fmla="*/ 6 h 6"/>
                      <a:gd name="T28" fmla="*/ 0 w 10"/>
                      <a:gd name="T29" fmla="*/ 6 h 6"/>
                      <a:gd name="T30" fmla="*/ 0 w 10"/>
                      <a:gd name="T31" fmla="*/ 6 h 6"/>
                      <a:gd name="T32" fmla="*/ 1 w 10"/>
                      <a:gd name="T33" fmla="*/ 6 h 6"/>
                      <a:gd name="T34" fmla="*/ 1 w 10"/>
                      <a:gd name="T35" fmla="*/ 6 h 6"/>
                      <a:gd name="T36" fmla="*/ 5 w 10"/>
                      <a:gd name="T37" fmla="*/ 6 h 6"/>
                      <a:gd name="T38" fmla="*/ 7 w 10"/>
                      <a:gd name="T39" fmla="*/ 6 h 6"/>
                      <a:gd name="T40" fmla="*/ 8 w 10"/>
                      <a:gd name="T41" fmla="*/ 5 h 6"/>
                      <a:gd name="T42" fmla="*/ 8 w 10"/>
                      <a:gd name="T43" fmla="*/ 5 h 6"/>
                      <a:gd name="T44" fmla="*/ 9 w 10"/>
                      <a:gd name="T45" fmla="*/ 5 h 6"/>
                      <a:gd name="T46" fmla="*/ 9 w 10"/>
                      <a:gd name="T47" fmla="*/ 5 h 6"/>
                      <a:gd name="T48" fmla="*/ 9 w 10"/>
                      <a:gd name="T49" fmla="*/ 4 h 6"/>
                      <a:gd name="T50" fmla="*/ 10 w 10"/>
                      <a:gd name="T5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6">
                        <a:moveTo>
                          <a:pt x="10" y="4"/>
                        </a:moveTo>
                        <a:lnTo>
                          <a:pt x="10" y="4"/>
                        </a:lnTo>
                        <a:lnTo>
                          <a:pt x="9" y="1"/>
                        </a:lnTo>
                        <a:lnTo>
                          <a:pt x="9" y="0"/>
                        </a:lnTo>
                        <a:lnTo>
                          <a:pt x="8" y="1"/>
                        </a:lnTo>
                        <a:lnTo>
                          <a:pt x="8" y="1"/>
                        </a:lnTo>
                        <a:lnTo>
                          <a:pt x="7" y="2"/>
                        </a:lnTo>
                        <a:lnTo>
                          <a:pt x="7" y="3"/>
                        </a:lnTo>
                        <a:lnTo>
                          <a:pt x="4" y="4"/>
                        </a:lnTo>
                        <a:lnTo>
                          <a:pt x="3" y="4"/>
                        </a:lnTo>
                        <a:lnTo>
                          <a:pt x="3" y="5"/>
                        </a:lnTo>
                        <a:lnTo>
                          <a:pt x="2" y="5"/>
                        </a:lnTo>
                        <a:lnTo>
                          <a:pt x="2" y="5"/>
                        </a:lnTo>
                        <a:lnTo>
                          <a:pt x="0" y="6"/>
                        </a:lnTo>
                        <a:lnTo>
                          <a:pt x="0" y="6"/>
                        </a:lnTo>
                        <a:lnTo>
                          <a:pt x="0" y="6"/>
                        </a:lnTo>
                        <a:lnTo>
                          <a:pt x="1" y="6"/>
                        </a:lnTo>
                        <a:lnTo>
                          <a:pt x="1" y="6"/>
                        </a:lnTo>
                        <a:lnTo>
                          <a:pt x="5" y="6"/>
                        </a:lnTo>
                        <a:lnTo>
                          <a:pt x="7" y="6"/>
                        </a:lnTo>
                        <a:lnTo>
                          <a:pt x="8" y="5"/>
                        </a:lnTo>
                        <a:lnTo>
                          <a:pt x="8" y="5"/>
                        </a:lnTo>
                        <a:lnTo>
                          <a:pt x="9" y="5"/>
                        </a:lnTo>
                        <a:lnTo>
                          <a:pt x="9" y="5"/>
                        </a:lnTo>
                        <a:lnTo>
                          <a:pt x="9" y="4"/>
                        </a:lnTo>
                        <a:lnTo>
                          <a:pt x="10" y="4"/>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1" name="Freeform 1413">
                    <a:extLst>
                      <a:ext uri="{FF2B5EF4-FFF2-40B4-BE49-F238E27FC236}">
                        <a16:creationId xmlns:a16="http://schemas.microsoft.com/office/drawing/2014/main" id="{6DE00777-B515-4C43-8E5F-C03268014320}"/>
                      </a:ext>
                    </a:extLst>
                  </p:cNvPr>
                  <p:cNvSpPr>
                    <a:spLocks/>
                  </p:cNvSpPr>
                  <p:nvPr/>
                </p:nvSpPr>
                <p:spPr bwMode="gray">
                  <a:xfrm>
                    <a:off x="5269459" y="2759928"/>
                    <a:ext cx="7149" cy="14297"/>
                  </a:xfrm>
                  <a:custGeom>
                    <a:avLst/>
                    <a:gdLst>
                      <a:gd name="T0" fmla="*/ 10 w 10"/>
                      <a:gd name="T1" fmla="*/ 2 h 22"/>
                      <a:gd name="T2" fmla="*/ 10 w 10"/>
                      <a:gd name="T3" fmla="*/ 2 h 22"/>
                      <a:gd name="T4" fmla="*/ 10 w 10"/>
                      <a:gd name="T5" fmla="*/ 2 h 22"/>
                      <a:gd name="T6" fmla="*/ 10 w 10"/>
                      <a:gd name="T7" fmla="*/ 1 h 22"/>
                      <a:gd name="T8" fmla="*/ 8 w 10"/>
                      <a:gd name="T9" fmla="*/ 0 h 22"/>
                      <a:gd name="T10" fmla="*/ 7 w 10"/>
                      <a:gd name="T11" fmla="*/ 0 h 22"/>
                      <a:gd name="T12" fmla="*/ 0 w 10"/>
                      <a:gd name="T13" fmla="*/ 21 h 22"/>
                      <a:gd name="T14" fmla="*/ 0 w 10"/>
                      <a:gd name="T15" fmla="*/ 22 h 22"/>
                      <a:gd name="T16" fmla="*/ 1 w 10"/>
                      <a:gd name="T17" fmla="*/ 22 h 22"/>
                      <a:gd name="T18" fmla="*/ 6 w 10"/>
                      <a:gd name="T19" fmla="*/ 17 h 22"/>
                      <a:gd name="T20" fmla="*/ 9 w 10"/>
                      <a:gd name="T21" fmla="*/ 11 h 22"/>
                      <a:gd name="T22" fmla="*/ 10 w 10"/>
                      <a:gd name="T23" fmla="*/ 11 h 22"/>
                      <a:gd name="T24" fmla="*/ 10 w 10"/>
                      <a:gd name="T25" fmla="*/ 10 h 22"/>
                      <a:gd name="T26" fmla="*/ 9 w 10"/>
                      <a:gd name="T27" fmla="*/ 7 h 22"/>
                      <a:gd name="T28" fmla="*/ 9 w 10"/>
                      <a:gd name="T29" fmla="*/ 6 h 22"/>
                      <a:gd name="T30" fmla="*/ 9 w 10"/>
                      <a:gd name="T31" fmla="*/ 6 h 22"/>
                      <a:gd name="T32" fmla="*/ 8 w 10"/>
                      <a:gd name="T33" fmla="*/ 6 h 22"/>
                      <a:gd name="T34" fmla="*/ 8 w 10"/>
                      <a:gd name="T35" fmla="*/ 7 h 22"/>
                      <a:gd name="T36" fmla="*/ 8 w 10"/>
                      <a:gd name="T37" fmla="*/ 7 h 22"/>
                      <a:gd name="T38" fmla="*/ 8 w 10"/>
                      <a:gd name="T39" fmla="*/ 7 h 22"/>
                      <a:gd name="T40" fmla="*/ 7 w 10"/>
                      <a:gd name="T41" fmla="*/ 7 h 22"/>
                      <a:gd name="T42" fmla="*/ 7 w 10"/>
                      <a:gd name="T43" fmla="*/ 6 h 22"/>
                      <a:gd name="T44" fmla="*/ 9 w 10"/>
                      <a:gd name="T45" fmla="*/ 4 h 22"/>
                      <a:gd name="T46" fmla="*/ 9 w 10"/>
                      <a:gd name="T47" fmla="*/ 3 h 22"/>
                      <a:gd name="T48" fmla="*/ 10 w 10"/>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2">
                        <a:moveTo>
                          <a:pt x="10" y="2"/>
                        </a:moveTo>
                        <a:cubicBezTo>
                          <a:pt x="10" y="2"/>
                          <a:pt x="10" y="2"/>
                          <a:pt x="10" y="2"/>
                        </a:cubicBezTo>
                        <a:cubicBezTo>
                          <a:pt x="10" y="2"/>
                          <a:pt x="10" y="2"/>
                          <a:pt x="10" y="2"/>
                        </a:cubicBezTo>
                        <a:cubicBezTo>
                          <a:pt x="10" y="1"/>
                          <a:pt x="10" y="1"/>
                          <a:pt x="10" y="1"/>
                        </a:cubicBezTo>
                        <a:cubicBezTo>
                          <a:pt x="8" y="0"/>
                          <a:pt x="8" y="0"/>
                          <a:pt x="8" y="0"/>
                        </a:cubicBezTo>
                        <a:cubicBezTo>
                          <a:pt x="7" y="0"/>
                          <a:pt x="7" y="0"/>
                          <a:pt x="7" y="0"/>
                        </a:cubicBezTo>
                        <a:cubicBezTo>
                          <a:pt x="3" y="9"/>
                          <a:pt x="4" y="12"/>
                          <a:pt x="0" y="21"/>
                        </a:cubicBezTo>
                        <a:cubicBezTo>
                          <a:pt x="0" y="22"/>
                          <a:pt x="0" y="22"/>
                          <a:pt x="0" y="22"/>
                        </a:cubicBezTo>
                        <a:cubicBezTo>
                          <a:pt x="1" y="22"/>
                          <a:pt x="1" y="22"/>
                          <a:pt x="1" y="22"/>
                        </a:cubicBezTo>
                        <a:cubicBezTo>
                          <a:pt x="6" y="17"/>
                          <a:pt x="6" y="17"/>
                          <a:pt x="6" y="17"/>
                        </a:cubicBezTo>
                        <a:cubicBezTo>
                          <a:pt x="9" y="11"/>
                          <a:pt x="9" y="11"/>
                          <a:pt x="9" y="11"/>
                        </a:cubicBezTo>
                        <a:cubicBezTo>
                          <a:pt x="10" y="11"/>
                          <a:pt x="10" y="11"/>
                          <a:pt x="10" y="11"/>
                        </a:cubicBezTo>
                        <a:cubicBezTo>
                          <a:pt x="10" y="10"/>
                          <a:pt x="10" y="10"/>
                          <a:pt x="10" y="10"/>
                        </a:cubicBezTo>
                        <a:cubicBezTo>
                          <a:pt x="9" y="7"/>
                          <a:pt x="9" y="7"/>
                          <a:pt x="9" y="7"/>
                        </a:cubicBezTo>
                        <a:cubicBezTo>
                          <a:pt x="9" y="6"/>
                          <a:pt x="9" y="6"/>
                          <a:pt x="9" y="6"/>
                        </a:cubicBezTo>
                        <a:cubicBezTo>
                          <a:pt x="9" y="6"/>
                          <a:pt x="9" y="6"/>
                          <a:pt x="9" y="6"/>
                        </a:cubicBezTo>
                        <a:cubicBezTo>
                          <a:pt x="8" y="6"/>
                          <a:pt x="8" y="6"/>
                          <a:pt x="8" y="6"/>
                        </a:cubicBezTo>
                        <a:cubicBezTo>
                          <a:pt x="8" y="7"/>
                          <a:pt x="8" y="7"/>
                          <a:pt x="8" y="7"/>
                        </a:cubicBezTo>
                        <a:cubicBezTo>
                          <a:pt x="8" y="7"/>
                          <a:pt x="8" y="7"/>
                          <a:pt x="8" y="7"/>
                        </a:cubicBezTo>
                        <a:cubicBezTo>
                          <a:pt x="8" y="7"/>
                          <a:pt x="8" y="7"/>
                          <a:pt x="8" y="7"/>
                        </a:cubicBezTo>
                        <a:cubicBezTo>
                          <a:pt x="7" y="7"/>
                          <a:pt x="7" y="7"/>
                          <a:pt x="7" y="7"/>
                        </a:cubicBezTo>
                        <a:cubicBezTo>
                          <a:pt x="7" y="6"/>
                          <a:pt x="7" y="6"/>
                          <a:pt x="7" y="6"/>
                        </a:cubicBezTo>
                        <a:cubicBezTo>
                          <a:pt x="9" y="4"/>
                          <a:pt x="9" y="4"/>
                          <a:pt x="9" y="4"/>
                        </a:cubicBezTo>
                        <a:cubicBezTo>
                          <a:pt x="9" y="3"/>
                          <a:pt x="9" y="3"/>
                          <a:pt x="9" y="3"/>
                        </a:cubicBezTo>
                        <a:cubicBezTo>
                          <a:pt x="10" y="2"/>
                          <a:pt x="10" y="2"/>
                          <a:pt x="10" y="2"/>
                        </a:cubicBez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2" name="Freeform 1414">
                    <a:extLst>
                      <a:ext uri="{FF2B5EF4-FFF2-40B4-BE49-F238E27FC236}">
                        <a16:creationId xmlns:a16="http://schemas.microsoft.com/office/drawing/2014/main" id="{FFE0508D-1EE3-4B16-9177-A2E72BD9FAF5}"/>
                      </a:ext>
                    </a:extLst>
                  </p:cNvPr>
                  <p:cNvSpPr>
                    <a:spLocks/>
                  </p:cNvSpPr>
                  <p:nvPr/>
                </p:nvSpPr>
                <p:spPr bwMode="gray">
                  <a:xfrm>
                    <a:off x="5276608" y="2756354"/>
                    <a:ext cx="4765" cy="9531"/>
                  </a:xfrm>
                  <a:custGeom>
                    <a:avLst/>
                    <a:gdLst>
                      <a:gd name="T0" fmla="*/ 4 w 4"/>
                      <a:gd name="T1" fmla="*/ 1 h 8"/>
                      <a:gd name="T2" fmla="*/ 4 w 4"/>
                      <a:gd name="T3" fmla="*/ 1 h 8"/>
                      <a:gd name="T4" fmla="*/ 4 w 4"/>
                      <a:gd name="T5" fmla="*/ 1 h 8"/>
                      <a:gd name="T6" fmla="*/ 4 w 4"/>
                      <a:gd name="T7" fmla="*/ 1 h 8"/>
                      <a:gd name="T8" fmla="*/ 3 w 4"/>
                      <a:gd name="T9" fmla="*/ 0 h 8"/>
                      <a:gd name="T10" fmla="*/ 2 w 4"/>
                      <a:gd name="T11" fmla="*/ 0 h 8"/>
                      <a:gd name="T12" fmla="*/ 2 w 4"/>
                      <a:gd name="T13" fmla="*/ 1 h 8"/>
                      <a:gd name="T14" fmla="*/ 2 w 4"/>
                      <a:gd name="T15" fmla="*/ 1 h 8"/>
                      <a:gd name="T16" fmla="*/ 2 w 4"/>
                      <a:gd name="T17" fmla="*/ 1 h 8"/>
                      <a:gd name="T18" fmla="*/ 0 w 4"/>
                      <a:gd name="T19" fmla="*/ 5 h 8"/>
                      <a:gd name="T20" fmla="*/ 0 w 4"/>
                      <a:gd name="T21" fmla="*/ 5 h 8"/>
                      <a:gd name="T22" fmla="*/ 0 w 4"/>
                      <a:gd name="T23" fmla="*/ 6 h 8"/>
                      <a:gd name="T24" fmla="*/ 0 w 4"/>
                      <a:gd name="T25" fmla="*/ 7 h 8"/>
                      <a:gd name="T26" fmla="*/ 1 w 4"/>
                      <a:gd name="T27" fmla="*/ 7 h 8"/>
                      <a:gd name="T28" fmla="*/ 2 w 4"/>
                      <a:gd name="T29" fmla="*/ 8 h 8"/>
                      <a:gd name="T30" fmla="*/ 2 w 4"/>
                      <a:gd name="T31" fmla="*/ 8 h 8"/>
                      <a:gd name="T32" fmla="*/ 3 w 4"/>
                      <a:gd name="T33" fmla="*/ 7 h 8"/>
                      <a:gd name="T34" fmla="*/ 4 w 4"/>
                      <a:gd name="T35" fmla="*/ 6 h 8"/>
                      <a:gd name="T36" fmla="*/ 4 w 4"/>
                      <a:gd name="T37" fmla="*/ 2 h 8"/>
                      <a:gd name="T38" fmla="*/ 4 w 4"/>
                      <a:gd name="T39" fmla="*/ 2 h 8"/>
                      <a:gd name="T40" fmla="*/ 4 w 4"/>
                      <a:gd name="T4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8">
                        <a:moveTo>
                          <a:pt x="4" y="1"/>
                        </a:moveTo>
                        <a:lnTo>
                          <a:pt x="4" y="1"/>
                        </a:lnTo>
                        <a:lnTo>
                          <a:pt x="4" y="1"/>
                        </a:lnTo>
                        <a:lnTo>
                          <a:pt x="4" y="1"/>
                        </a:lnTo>
                        <a:lnTo>
                          <a:pt x="3" y="0"/>
                        </a:lnTo>
                        <a:lnTo>
                          <a:pt x="2" y="0"/>
                        </a:lnTo>
                        <a:lnTo>
                          <a:pt x="2" y="1"/>
                        </a:lnTo>
                        <a:lnTo>
                          <a:pt x="2" y="1"/>
                        </a:lnTo>
                        <a:lnTo>
                          <a:pt x="2" y="1"/>
                        </a:lnTo>
                        <a:lnTo>
                          <a:pt x="0" y="5"/>
                        </a:lnTo>
                        <a:lnTo>
                          <a:pt x="0" y="5"/>
                        </a:lnTo>
                        <a:lnTo>
                          <a:pt x="0" y="6"/>
                        </a:lnTo>
                        <a:lnTo>
                          <a:pt x="0" y="7"/>
                        </a:lnTo>
                        <a:lnTo>
                          <a:pt x="1" y="7"/>
                        </a:lnTo>
                        <a:lnTo>
                          <a:pt x="2" y="8"/>
                        </a:lnTo>
                        <a:lnTo>
                          <a:pt x="2" y="8"/>
                        </a:lnTo>
                        <a:lnTo>
                          <a:pt x="3" y="7"/>
                        </a:lnTo>
                        <a:lnTo>
                          <a:pt x="4" y="6"/>
                        </a:lnTo>
                        <a:lnTo>
                          <a:pt x="4" y="2"/>
                        </a:lnTo>
                        <a:lnTo>
                          <a:pt x="4" y="2"/>
                        </a:lnTo>
                        <a:lnTo>
                          <a:pt x="4"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3" name="Freeform 1415">
                    <a:extLst>
                      <a:ext uri="{FF2B5EF4-FFF2-40B4-BE49-F238E27FC236}">
                        <a16:creationId xmlns:a16="http://schemas.microsoft.com/office/drawing/2014/main" id="{1CB110DC-1390-42E6-97AA-31F6101DD83C}"/>
                      </a:ext>
                    </a:extLst>
                  </p:cNvPr>
                  <p:cNvSpPr>
                    <a:spLocks/>
                  </p:cNvSpPr>
                  <p:nvPr/>
                </p:nvSpPr>
                <p:spPr bwMode="gray">
                  <a:xfrm>
                    <a:off x="5281373" y="2750396"/>
                    <a:ext cx="13105" cy="11914"/>
                  </a:xfrm>
                  <a:custGeom>
                    <a:avLst/>
                    <a:gdLst>
                      <a:gd name="T0" fmla="*/ 1 w 11"/>
                      <a:gd name="T1" fmla="*/ 10 h 10"/>
                      <a:gd name="T2" fmla="*/ 2 w 11"/>
                      <a:gd name="T3" fmla="*/ 10 h 10"/>
                      <a:gd name="T4" fmla="*/ 2 w 11"/>
                      <a:gd name="T5" fmla="*/ 10 h 10"/>
                      <a:gd name="T6" fmla="*/ 4 w 11"/>
                      <a:gd name="T7" fmla="*/ 9 h 10"/>
                      <a:gd name="T8" fmla="*/ 5 w 11"/>
                      <a:gd name="T9" fmla="*/ 9 h 10"/>
                      <a:gd name="T10" fmla="*/ 7 w 11"/>
                      <a:gd name="T11" fmla="*/ 8 h 10"/>
                      <a:gd name="T12" fmla="*/ 7 w 11"/>
                      <a:gd name="T13" fmla="*/ 8 h 10"/>
                      <a:gd name="T14" fmla="*/ 7 w 11"/>
                      <a:gd name="T15" fmla="*/ 6 h 10"/>
                      <a:gd name="T16" fmla="*/ 7 w 11"/>
                      <a:gd name="T17" fmla="*/ 6 h 10"/>
                      <a:gd name="T18" fmla="*/ 6 w 11"/>
                      <a:gd name="T19" fmla="*/ 6 h 10"/>
                      <a:gd name="T20" fmla="*/ 7 w 11"/>
                      <a:gd name="T21" fmla="*/ 5 h 10"/>
                      <a:gd name="T22" fmla="*/ 7 w 11"/>
                      <a:gd name="T23" fmla="*/ 5 h 10"/>
                      <a:gd name="T24" fmla="*/ 8 w 11"/>
                      <a:gd name="T25" fmla="*/ 4 h 10"/>
                      <a:gd name="T26" fmla="*/ 9 w 11"/>
                      <a:gd name="T27" fmla="*/ 4 h 10"/>
                      <a:gd name="T28" fmla="*/ 10 w 11"/>
                      <a:gd name="T29" fmla="*/ 4 h 10"/>
                      <a:gd name="T30" fmla="*/ 10 w 11"/>
                      <a:gd name="T31" fmla="*/ 4 h 10"/>
                      <a:gd name="T32" fmla="*/ 11 w 11"/>
                      <a:gd name="T33" fmla="*/ 3 h 10"/>
                      <a:gd name="T34" fmla="*/ 11 w 11"/>
                      <a:gd name="T35" fmla="*/ 1 h 10"/>
                      <a:gd name="T36" fmla="*/ 11 w 11"/>
                      <a:gd name="T37" fmla="*/ 1 h 10"/>
                      <a:gd name="T38" fmla="*/ 11 w 11"/>
                      <a:gd name="T39" fmla="*/ 1 h 10"/>
                      <a:gd name="T40" fmla="*/ 10 w 11"/>
                      <a:gd name="T41" fmla="*/ 1 h 10"/>
                      <a:gd name="T42" fmla="*/ 10 w 11"/>
                      <a:gd name="T43" fmla="*/ 1 h 10"/>
                      <a:gd name="T44" fmla="*/ 10 w 11"/>
                      <a:gd name="T45" fmla="*/ 1 h 10"/>
                      <a:gd name="T46" fmla="*/ 10 w 11"/>
                      <a:gd name="T47" fmla="*/ 2 h 10"/>
                      <a:gd name="T48" fmla="*/ 8 w 11"/>
                      <a:gd name="T49" fmla="*/ 2 h 10"/>
                      <a:gd name="T50" fmla="*/ 8 w 11"/>
                      <a:gd name="T51" fmla="*/ 1 h 10"/>
                      <a:gd name="T52" fmla="*/ 8 w 11"/>
                      <a:gd name="T53" fmla="*/ 1 h 10"/>
                      <a:gd name="T54" fmla="*/ 6 w 11"/>
                      <a:gd name="T55" fmla="*/ 1 h 10"/>
                      <a:gd name="T56" fmla="*/ 4 w 11"/>
                      <a:gd name="T57" fmla="*/ 0 h 10"/>
                      <a:gd name="T58" fmla="*/ 4 w 11"/>
                      <a:gd name="T59" fmla="*/ 0 h 10"/>
                      <a:gd name="T60" fmla="*/ 3 w 11"/>
                      <a:gd name="T61" fmla="*/ 1 h 10"/>
                      <a:gd name="T62" fmla="*/ 2 w 11"/>
                      <a:gd name="T63" fmla="*/ 2 h 10"/>
                      <a:gd name="T64" fmla="*/ 2 w 11"/>
                      <a:gd name="T65" fmla="*/ 4 h 10"/>
                      <a:gd name="T66" fmla="*/ 1 w 11"/>
                      <a:gd name="T67" fmla="*/ 8 h 10"/>
                      <a:gd name="T68" fmla="*/ 1 w 11"/>
                      <a:gd name="T69" fmla="*/ 8 h 10"/>
                      <a:gd name="T70" fmla="*/ 1 w 11"/>
                      <a:gd name="T71" fmla="*/ 8 h 10"/>
                      <a:gd name="T72" fmla="*/ 0 w 11"/>
                      <a:gd name="T73" fmla="*/ 9 h 10"/>
                      <a:gd name="T74" fmla="*/ 0 w 11"/>
                      <a:gd name="T75" fmla="*/ 9 h 10"/>
                      <a:gd name="T76" fmla="*/ 1 w 11"/>
                      <a:gd name="T77" fmla="*/ 9 h 10"/>
                      <a:gd name="T78" fmla="*/ 1 w 11"/>
                      <a:gd name="T79" fmla="*/ 10 h 10"/>
                      <a:gd name="T80" fmla="*/ 1 w 11"/>
                      <a:gd name="T8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 h="10">
                        <a:moveTo>
                          <a:pt x="1" y="10"/>
                        </a:moveTo>
                        <a:lnTo>
                          <a:pt x="2" y="10"/>
                        </a:lnTo>
                        <a:lnTo>
                          <a:pt x="2" y="10"/>
                        </a:lnTo>
                        <a:lnTo>
                          <a:pt x="4" y="9"/>
                        </a:lnTo>
                        <a:lnTo>
                          <a:pt x="5" y="9"/>
                        </a:lnTo>
                        <a:lnTo>
                          <a:pt x="7" y="8"/>
                        </a:lnTo>
                        <a:lnTo>
                          <a:pt x="7" y="8"/>
                        </a:lnTo>
                        <a:lnTo>
                          <a:pt x="7" y="6"/>
                        </a:lnTo>
                        <a:lnTo>
                          <a:pt x="7" y="6"/>
                        </a:lnTo>
                        <a:lnTo>
                          <a:pt x="6" y="6"/>
                        </a:lnTo>
                        <a:lnTo>
                          <a:pt x="7" y="5"/>
                        </a:lnTo>
                        <a:lnTo>
                          <a:pt x="7" y="5"/>
                        </a:lnTo>
                        <a:lnTo>
                          <a:pt x="8" y="4"/>
                        </a:lnTo>
                        <a:lnTo>
                          <a:pt x="9" y="4"/>
                        </a:lnTo>
                        <a:lnTo>
                          <a:pt x="10" y="4"/>
                        </a:lnTo>
                        <a:lnTo>
                          <a:pt x="10" y="4"/>
                        </a:lnTo>
                        <a:lnTo>
                          <a:pt x="11" y="3"/>
                        </a:lnTo>
                        <a:lnTo>
                          <a:pt x="11" y="1"/>
                        </a:lnTo>
                        <a:lnTo>
                          <a:pt x="11" y="1"/>
                        </a:lnTo>
                        <a:lnTo>
                          <a:pt x="11" y="1"/>
                        </a:lnTo>
                        <a:lnTo>
                          <a:pt x="10" y="1"/>
                        </a:lnTo>
                        <a:lnTo>
                          <a:pt x="10" y="1"/>
                        </a:lnTo>
                        <a:lnTo>
                          <a:pt x="10" y="1"/>
                        </a:lnTo>
                        <a:lnTo>
                          <a:pt x="10" y="2"/>
                        </a:lnTo>
                        <a:lnTo>
                          <a:pt x="8" y="2"/>
                        </a:lnTo>
                        <a:lnTo>
                          <a:pt x="8" y="1"/>
                        </a:lnTo>
                        <a:lnTo>
                          <a:pt x="8" y="1"/>
                        </a:lnTo>
                        <a:lnTo>
                          <a:pt x="6" y="1"/>
                        </a:lnTo>
                        <a:lnTo>
                          <a:pt x="4" y="0"/>
                        </a:lnTo>
                        <a:lnTo>
                          <a:pt x="4" y="0"/>
                        </a:lnTo>
                        <a:lnTo>
                          <a:pt x="3" y="1"/>
                        </a:lnTo>
                        <a:lnTo>
                          <a:pt x="2" y="2"/>
                        </a:lnTo>
                        <a:lnTo>
                          <a:pt x="2" y="4"/>
                        </a:lnTo>
                        <a:lnTo>
                          <a:pt x="1" y="8"/>
                        </a:lnTo>
                        <a:lnTo>
                          <a:pt x="1" y="8"/>
                        </a:lnTo>
                        <a:lnTo>
                          <a:pt x="1" y="8"/>
                        </a:lnTo>
                        <a:lnTo>
                          <a:pt x="0" y="9"/>
                        </a:lnTo>
                        <a:lnTo>
                          <a:pt x="0" y="9"/>
                        </a:lnTo>
                        <a:lnTo>
                          <a:pt x="1" y="9"/>
                        </a:lnTo>
                        <a:lnTo>
                          <a:pt x="1" y="10"/>
                        </a:lnTo>
                        <a:lnTo>
                          <a:pt x="1" y="1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4" name="Freeform 1416">
                    <a:extLst>
                      <a:ext uri="{FF2B5EF4-FFF2-40B4-BE49-F238E27FC236}">
                        <a16:creationId xmlns:a16="http://schemas.microsoft.com/office/drawing/2014/main" id="{FC1AA4B3-FAE6-496B-869A-25FF02D6D083}"/>
                      </a:ext>
                    </a:extLst>
                  </p:cNvPr>
                  <p:cNvSpPr>
                    <a:spLocks/>
                  </p:cNvSpPr>
                  <p:nvPr/>
                </p:nvSpPr>
                <p:spPr bwMode="gray">
                  <a:xfrm>
                    <a:off x="5334986" y="2713463"/>
                    <a:ext cx="7149" cy="5956"/>
                  </a:xfrm>
                  <a:custGeom>
                    <a:avLst/>
                    <a:gdLst>
                      <a:gd name="T0" fmla="*/ 4 w 6"/>
                      <a:gd name="T1" fmla="*/ 5 h 5"/>
                      <a:gd name="T2" fmla="*/ 5 w 6"/>
                      <a:gd name="T3" fmla="*/ 5 h 5"/>
                      <a:gd name="T4" fmla="*/ 5 w 6"/>
                      <a:gd name="T5" fmla="*/ 5 h 5"/>
                      <a:gd name="T6" fmla="*/ 6 w 6"/>
                      <a:gd name="T7" fmla="*/ 5 h 5"/>
                      <a:gd name="T8" fmla="*/ 6 w 6"/>
                      <a:gd name="T9" fmla="*/ 3 h 5"/>
                      <a:gd name="T10" fmla="*/ 6 w 6"/>
                      <a:gd name="T11" fmla="*/ 2 h 5"/>
                      <a:gd name="T12" fmla="*/ 5 w 6"/>
                      <a:gd name="T13" fmla="*/ 1 h 5"/>
                      <a:gd name="T14" fmla="*/ 5 w 6"/>
                      <a:gd name="T15" fmla="*/ 1 h 5"/>
                      <a:gd name="T16" fmla="*/ 5 w 6"/>
                      <a:gd name="T17" fmla="*/ 1 h 5"/>
                      <a:gd name="T18" fmla="*/ 2 w 6"/>
                      <a:gd name="T19" fmla="*/ 0 h 5"/>
                      <a:gd name="T20" fmla="*/ 1 w 6"/>
                      <a:gd name="T21" fmla="*/ 0 h 5"/>
                      <a:gd name="T22" fmla="*/ 1 w 6"/>
                      <a:gd name="T23" fmla="*/ 0 h 5"/>
                      <a:gd name="T24" fmla="*/ 1 w 6"/>
                      <a:gd name="T25" fmla="*/ 0 h 5"/>
                      <a:gd name="T26" fmla="*/ 1 w 6"/>
                      <a:gd name="T27" fmla="*/ 0 h 5"/>
                      <a:gd name="T28" fmla="*/ 0 w 6"/>
                      <a:gd name="T29" fmla="*/ 1 h 5"/>
                      <a:gd name="T30" fmla="*/ 0 w 6"/>
                      <a:gd name="T31" fmla="*/ 1 h 5"/>
                      <a:gd name="T32" fmla="*/ 1 w 6"/>
                      <a:gd name="T33" fmla="*/ 2 h 5"/>
                      <a:gd name="T34" fmla="*/ 2 w 6"/>
                      <a:gd name="T35" fmla="*/ 4 h 5"/>
                      <a:gd name="T36" fmla="*/ 3 w 6"/>
                      <a:gd name="T37" fmla="*/ 5 h 5"/>
                      <a:gd name="T38" fmla="*/ 4 w 6"/>
                      <a:gd name="T39" fmla="*/ 5 h 5"/>
                      <a:gd name="T40" fmla="*/ 4 w 6"/>
                      <a:gd name="T41" fmla="*/ 5 h 5"/>
                      <a:gd name="T42" fmla="*/ 4 w 6"/>
                      <a:gd name="T4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5">
                        <a:moveTo>
                          <a:pt x="4" y="5"/>
                        </a:moveTo>
                        <a:lnTo>
                          <a:pt x="5" y="5"/>
                        </a:lnTo>
                        <a:lnTo>
                          <a:pt x="5" y="5"/>
                        </a:lnTo>
                        <a:lnTo>
                          <a:pt x="6" y="5"/>
                        </a:lnTo>
                        <a:lnTo>
                          <a:pt x="6" y="3"/>
                        </a:lnTo>
                        <a:lnTo>
                          <a:pt x="6" y="2"/>
                        </a:lnTo>
                        <a:lnTo>
                          <a:pt x="5" y="1"/>
                        </a:lnTo>
                        <a:lnTo>
                          <a:pt x="5" y="1"/>
                        </a:lnTo>
                        <a:lnTo>
                          <a:pt x="5" y="1"/>
                        </a:lnTo>
                        <a:lnTo>
                          <a:pt x="2" y="0"/>
                        </a:lnTo>
                        <a:lnTo>
                          <a:pt x="1" y="0"/>
                        </a:lnTo>
                        <a:lnTo>
                          <a:pt x="1" y="0"/>
                        </a:lnTo>
                        <a:lnTo>
                          <a:pt x="1" y="0"/>
                        </a:lnTo>
                        <a:lnTo>
                          <a:pt x="1" y="0"/>
                        </a:lnTo>
                        <a:lnTo>
                          <a:pt x="0" y="1"/>
                        </a:lnTo>
                        <a:lnTo>
                          <a:pt x="0" y="1"/>
                        </a:lnTo>
                        <a:lnTo>
                          <a:pt x="1" y="2"/>
                        </a:lnTo>
                        <a:lnTo>
                          <a:pt x="2" y="4"/>
                        </a:lnTo>
                        <a:lnTo>
                          <a:pt x="3" y="5"/>
                        </a:lnTo>
                        <a:lnTo>
                          <a:pt x="4" y="5"/>
                        </a:lnTo>
                        <a:lnTo>
                          <a:pt x="4" y="5"/>
                        </a:lnTo>
                        <a:lnTo>
                          <a:pt x="4"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5" name="Freeform 1417">
                    <a:extLst>
                      <a:ext uri="{FF2B5EF4-FFF2-40B4-BE49-F238E27FC236}">
                        <a16:creationId xmlns:a16="http://schemas.microsoft.com/office/drawing/2014/main" id="{3DD0481B-B527-4F89-873B-980AA455B484}"/>
                      </a:ext>
                    </a:extLst>
                  </p:cNvPr>
                  <p:cNvSpPr>
                    <a:spLocks/>
                  </p:cNvSpPr>
                  <p:nvPr/>
                </p:nvSpPr>
                <p:spPr bwMode="gray">
                  <a:xfrm>
                    <a:off x="5345708" y="2720612"/>
                    <a:ext cx="5956" cy="5956"/>
                  </a:xfrm>
                  <a:custGeom>
                    <a:avLst/>
                    <a:gdLst>
                      <a:gd name="T0" fmla="*/ 1 w 5"/>
                      <a:gd name="T1" fmla="*/ 5 h 5"/>
                      <a:gd name="T2" fmla="*/ 1 w 5"/>
                      <a:gd name="T3" fmla="*/ 5 h 5"/>
                      <a:gd name="T4" fmla="*/ 4 w 5"/>
                      <a:gd name="T5" fmla="*/ 5 h 5"/>
                      <a:gd name="T6" fmla="*/ 5 w 5"/>
                      <a:gd name="T7" fmla="*/ 5 h 5"/>
                      <a:gd name="T8" fmla="*/ 5 w 5"/>
                      <a:gd name="T9" fmla="*/ 5 h 5"/>
                      <a:gd name="T10" fmla="*/ 5 w 5"/>
                      <a:gd name="T11" fmla="*/ 4 h 5"/>
                      <a:gd name="T12" fmla="*/ 5 w 5"/>
                      <a:gd name="T13" fmla="*/ 4 h 5"/>
                      <a:gd name="T14" fmla="*/ 3 w 5"/>
                      <a:gd name="T15" fmla="*/ 0 h 5"/>
                      <a:gd name="T16" fmla="*/ 3 w 5"/>
                      <a:gd name="T17" fmla="*/ 0 h 5"/>
                      <a:gd name="T18" fmla="*/ 2 w 5"/>
                      <a:gd name="T19" fmla="*/ 0 h 5"/>
                      <a:gd name="T20" fmla="*/ 0 w 5"/>
                      <a:gd name="T21" fmla="*/ 4 h 5"/>
                      <a:gd name="T22" fmla="*/ 0 w 5"/>
                      <a:gd name="T23" fmla="*/ 4 h 5"/>
                      <a:gd name="T24" fmla="*/ 0 w 5"/>
                      <a:gd name="T25" fmla="*/ 5 h 5"/>
                      <a:gd name="T26" fmla="*/ 1 w 5"/>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5">
                        <a:moveTo>
                          <a:pt x="1" y="5"/>
                        </a:moveTo>
                        <a:lnTo>
                          <a:pt x="1" y="5"/>
                        </a:lnTo>
                        <a:lnTo>
                          <a:pt x="4" y="5"/>
                        </a:lnTo>
                        <a:lnTo>
                          <a:pt x="5" y="5"/>
                        </a:lnTo>
                        <a:lnTo>
                          <a:pt x="5" y="5"/>
                        </a:lnTo>
                        <a:lnTo>
                          <a:pt x="5" y="4"/>
                        </a:lnTo>
                        <a:lnTo>
                          <a:pt x="5" y="4"/>
                        </a:lnTo>
                        <a:lnTo>
                          <a:pt x="3" y="0"/>
                        </a:lnTo>
                        <a:lnTo>
                          <a:pt x="3" y="0"/>
                        </a:lnTo>
                        <a:lnTo>
                          <a:pt x="2" y="0"/>
                        </a:lnTo>
                        <a:lnTo>
                          <a:pt x="0" y="4"/>
                        </a:lnTo>
                        <a:lnTo>
                          <a:pt x="0" y="4"/>
                        </a:lnTo>
                        <a:lnTo>
                          <a:pt x="0" y="5"/>
                        </a:lnTo>
                        <a:lnTo>
                          <a:pt x="1"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6" name="Freeform 1418">
                    <a:extLst>
                      <a:ext uri="{FF2B5EF4-FFF2-40B4-BE49-F238E27FC236}">
                        <a16:creationId xmlns:a16="http://schemas.microsoft.com/office/drawing/2014/main" id="{A6CAFEA7-D59A-4D7A-9E82-21BBA7AABDDE}"/>
                      </a:ext>
                    </a:extLst>
                  </p:cNvPr>
                  <p:cNvSpPr>
                    <a:spLocks/>
                  </p:cNvSpPr>
                  <p:nvPr/>
                </p:nvSpPr>
                <p:spPr bwMode="gray">
                  <a:xfrm>
                    <a:off x="5350474" y="2718229"/>
                    <a:ext cx="7149" cy="5956"/>
                  </a:xfrm>
                  <a:custGeom>
                    <a:avLst/>
                    <a:gdLst>
                      <a:gd name="T0" fmla="*/ 2 w 6"/>
                      <a:gd name="T1" fmla="*/ 5 h 5"/>
                      <a:gd name="T2" fmla="*/ 2 w 6"/>
                      <a:gd name="T3" fmla="*/ 5 h 5"/>
                      <a:gd name="T4" fmla="*/ 3 w 6"/>
                      <a:gd name="T5" fmla="*/ 5 h 5"/>
                      <a:gd name="T6" fmla="*/ 4 w 6"/>
                      <a:gd name="T7" fmla="*/ 5 h 5"/>
                      <a:gd name="T8" fmla="*/ 6 w 6"/>
                      <a:gd name="T9" fmla="*/ 2 h 5"/>
                      <a:gd name="T10" fmla="*/ 6 w 6"/>
                      <a:gd name="T11" fmla="*/ 2 h 5"/>
                      <a:gd name="T12" fmla="*/ 6 w 6"/>
                      <a:gd name="T13" fmla="*/ 2 h 5"/>
                      <a:gd name="T14" fmla="*/ 6 w 6"/>
                      <a:gd name="T15" fmla="*/ 2 h 5"/>
                      <a:gd name="T16" fmla="*/ 6 w 6"/>
                      <a:gd name="T17" fmla="*/ 2 h 5"/>
                      <a:gd name="T18" fmla="*/ 6 w 6"/>
                      <a:gd name="T19" fmla="*/ 1 h 5"/>
                      <a:gd name="T20" fmla="*/ 5 w 6"/>
                      <a:gd name="T21" fmla="*/ 0 h 5"/>
                      <a:gd name="T22" fmla="*/ 4 w 6"/>
                      <a:gd name="T23" fmla="*/ 0 h 5"/>
                      <a:gd name="T24" fmla="*/ 4 w 6"/>
                      <a:gd name="T25" fmla="*/ 0 h 5"/>
                      <a:gd name="T26" fmla="*/ 1 w 6"/>
                      <a:gd name="T27" fmla="*/ 0 h 5"/>
                      <a:gd name="T28" fmla="*/ 1 w 6"/>
                      <a:gd name="T29" fmla="*/ 0 h 5"/>
                      <a:gd name="T30" fmla="*/ 0 w 6"/>
                      <a:gd name="T31" fmla="*/ 0 h 5"/>
                      <a:gd name="T32" fmla="*/ 0 w 6"/>
                      <a:gd name="T33" fmla="*/ 1 h 5"/>
                      <a:gd name="T34" fmla="*/ 1 w 6"/>
                      <a:gd name="T35" fmla="*/ 1 h 5"/>
                      <a:gd name="T36" fmla="*/ 1 w 6"/>
                      <a:gd name="T37" fmla="*/ 2 h 5"/>
                      <a:gd name="T38" fmla="*/ 2 w 6"/>
                      <a:gd name="T39" fmla="*/ 2 h 5"/>
                      <a:gd name="T40" fmla="*/ 2 w 6"/>
                      <a:gd name="T41" fmla="*/ 4 h 5"/>
                      <a:gd name="T42" fmla="*/ 2 w 6"/>
                      <a:gd name="T43" fmla="*/ 5 h 5"/>
                      <a:gd name="T44" fmla="*/ 2 w 6"/>
                      <a:gd name="T4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5">
                        <a:moveTo>
                          <a:pt x="2" y="5"/>
                        </a:moveTo>
                        <a:lnTo>
                          <a:pt x="2" y="5"/>
                        </a:lnTo>
                        <a:lnTo>
                          <a:pt x="3" y="5"/>
                        </a:lnTo>
                        <a:lnTo>
                          <a:pt x="4" y="5"/>
                        </a:lnTo>
                        <a:lnTo>
                          <a:pt x="6" y="2"/>
                        </a:lnTo>
                        <a:lnTo>
                          <a:pt x="6" y="2"/>
                        </a:lnTo>
                        <a:lnTo>
                          <a:pt x="6" y="2"/>
                        </a:lnTo>
                        <a:lnTo>
                          <a:pt x="6" y="2"/>
                        </a:lnTo>
                        <a:lnTo>
                          <a:pt x="6" y="2"/>
                        </a:lnTo>
                        <a:lnTo>
                          <a:pt x="6" y="1"/>
                        </a:lnTo>
                        <a:lnTo>
                          <a:pt x="5" y="0"/>
                        </a:lnTo>
                        <a:lnTo>
                          <a:pt x="4" y="0"/>
                        </a:lnTo>
                        <a:lnTo>
                          <a:pt x="4" y="0"/>
                        </a:lnTo>
                        <a:lnTo>
                          <a:pt x="1" y="0"/>
                        </a:lnTo>
                        <a:lnTo>
                          <a:pt x="1" y="0"/>
                        </a:lnTo>
                        <a:lnTo>
                          <a:pt x="0" y="0"/>
                        </a:lnTo>
                        <a:lnTo>
                          <a:pt x="0" y="1"/>
                        </a:lnTo>
                        <a:lnTo>
                          <a:pt x="1" y="1"/>
                        </a:lnTo>
                        <a:lnTo>
                          <a:pt x="1" y="2"/>
                        </a:lnTo>
                        <a:lnTo>
                          <a:pt x="2" y="2"/>
                        </a:lnTo>
                        <a:lnTo>
                          <a:pt x="2" y="4"/>
                        </a:lnTo>
                        <a:lnTo>
                          <a:pt x="2" y="5"/>
                        </a:lnTo>
                        <a:lnTo>
                          <a:pt x="2"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37" name="Freeform 1419">
                    <a:extLst>
                      <a:ext uri="{FF2B5EF4-FFF2-40B4-BE49-F238E27FC236}">
                        <a16:creationId xmlns:a16="http://schemas.microsoft.com/office/drawing/2014/main" id="{7357C2DF-FA13-4E3D-BE83-A9E56A69FDF2}"/>
                      </a:ext>
                    </a:extLst>
                  </p:cNvPr>
                  <p:cNvSpPr>
                    <a:spLocks/>
                  </p:cNvSpPr>
                  <p:nvPr/>
                </p:nvSpPr>
                <p:spPr bwMode="gray">
                  <a:xfrm>
                    <a:off x="5479143" y="2601473"/>
                    <a:ext cx="7149" cy="7149"/>
                  </a:xfrm>
                  <a:custGeom>
                    <a:avLst/>
                    <a:gdLst>
                      <a:gd name="T0" fmla="*/ 3 w 6"/>
                      <a:gd name="T1" fmla="*/ 5 h 6"/>
                      <a:gd name="T2" fmla="*/ 4 w 6"/>
                      <a:gd name="T3" fmla="*/ 5 h 6"/>
                      <a:gd name="T4" fmla="*/ 5 w 6"/>
                      <a:gd name="T5" fmla="*/ 5 h 6"/>
                      <a:gd name="T6" fmla="*/ 6 w 6"/>
                      <a:gd name="T7" fmla="*/ 4 h 6"/>
                      <a:gd name="T8" fmla="*/ 6 w 6"/>
                      <a:gd name="T9" fmla="*/ 3 h 6"/>
                      <a:gd name="T10" fmla="*/ 5 w 6"/>
                      <a:gd name="T11" fmla="*/ 1 h 6"/>
                      <a:gd name="T12" fmla="*/ 3 w 6"/>
                      <a:gd name="T13" fmla="*/ 0 h 6"/>
                      <a:gd name="T14" fmla="*/ 3 w 6"/>
                      <a:gd name="T15" fmla="*/ 0 h 6"/>
                      <a:gd name="T16" fmla="*/ 2 w 6"/>
                      <a:gd name="T17" fmla="*/ 0 h 6"/>
                      <a:gd name="T18" fmla="*/ 2 w 6"/>
                      <a:gd name="T19" fmla="*/ 0 h 6"/>
                      <a:gd name="T20" fmla="*/ 1 w 6"/>
                      <a:gd name="T21" fmla="*/ 0 h 6"/>
                      <a:gd name="T22" fmla="*/ 1 w 6"/>
                      <a:gd name="T23" fmla="*/ 0 h 6"/>
                      <a:gd name="T24" fmla="*/ 0 w 6"/>
                      <a:gd name="T25" fmla="*/ 1 h 6"/>
                      <a:gd name="T26" fmla="*/ 0 w 6"/>
                      <a:gd name="T27" fmla="*/ 2 h 6"/>
                      <a:gd name="T28" fmla="*/ 1 w 6"/>
                      <a:gd name="T29" fmla="*/ 4 h 6"/>
                      <a:gd name="T30" fmla="*/ 2 w 6"/>
                      <a:gd name="T31" fmla="*/ 5 h 6"/>
                      <a:gd name="T32" fmla="*/ 3 w 6"/>
                      <a:gd name="T33" fmla="*/ 6 h 6"/>
                      <a:gd name="T34" fmla="*/ 3 w 6"/>
                      <a:gd name="T35" fmla="*/ 6 h 6"/>
                      <a:gd name="T36" fmla="*/ 3 w 6"/>
                      <a:gd name="T3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6">
                        <a:moveTo>
                          <a:pt x="3" y="5"/>
                        </a:moveTo>
                        <a:lnTo>
                          <a:pt x="4" y="5"/>
                        </a:lnTo>
                        <a:lnTo>
                          <a:pt x="5" y="5"/>
                        </a:lnTo>
                        <a:lnTo>
                          <a:pt x="6" y="4"/>
                        </a:lnTo>
                        <a:lnTo>
                          <a:pt x="6" y="3"/>
                        </a:lnTo>
                        <a:lnTo>
                          <a:pt x="5" y="1"/>
                        </a:lnTo>
                        <a:lnTo>
                          <a:pt x="3" y="0"/>
                        </a:lnTo>
                        <a:lnTo>
                          <a:pt x="3" y="0"/>
                        </a:lnTo>
                        <a:lnTo>
                          <a:pt x="2" y="0"/>
                        </a:lnTo>
                        <a:lnTo>
                          <a:pt x="2" y="0"/>
                        </a:lnTo>
                        <a:lnTo>
                          <a:pt x="1" y="0"/>
                        </a:lnTo>
                        <a:lnTo>
                          <a:pt x="1" y="0"/>
                        </a:lnTo>
                        <a:lnTo>
                          <a:pt x="0" y="1"/>
                        </a:lnTo>
                        <a:lnTo>
                          <a:pt x="0" y="2"/>
                        </a:lnTo>
                        <a:lnTo>
                          <a:pt x="1" y="4"/>
                        </a:lnTo>
                        <a:lnTo>
                          <a:pt x="2" y="5"/>
                        </a:lnTo>
                        <a:lnTo>
                          <a:pt x="3" y="6"/>
                        </a:lnTo>
                        <a:lnTo>
                          <a:pt x="3" y="6"/>
                        </a:lnTo>
                        <a:lnTo>
                          <a:pt x="3" y="5"/>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nvGrpSpPr>
                <p:cNvPr id="1456" name="Gruppieren 1455">
                  <a:extLst>
                    <a:ext uri="{FF2B5EF4-FFF2-40B4-BE49-F238E27FC236}">
                      <a16:creationId xmlns:a16="http://schemas.microsoft.com/office/drawing/2014/main" id="{786A2163-76B2-410A-8C44-8F1353FEA462}"/>
                    </a:ext>
                  </a:extLst>
                </p:cNvPr>
                <p:cNvGrpSpPr/>
                <p:nvPr/>
              </p:nvGrpSpPr>
              <p:grpSpPr>
                <a:xfrm>
                  <a:off x="8018597" y="4330539"/>
                  <a:ext cx="181117" cy="223089"/>
                  <a:chOff x="8018597" y="4330539"/>
                  <a:chExt cx="181117" cy="223089"/>
                </a:xfrm>
                <a:grpFill/>
              </p:grpSpPr>
              <p:sp>
                <p:nvSpPr>
                  <p:cNvPr id="1297" name="Freeform 243">
                    <a:extLst>
                      <a:ext uri="{FF2B5EF4-FFF2-40B4-BE49-F238E27FC236}">
                        <a16:creationId xmlns:a16="http://schemas.microsoft.com/office/drawing/2014/main" id="{78645A77-2E9C-49B8-A88B-CE5F4120E36E}"/>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8" name="Freeform 244">
                    <a:extLst>
                      <a:ext uri="{FF2B5EF4-FFF2-40B4-BE49-F238E27FC236}">
                        <a16:creationId xmlns:a16="http://schemas.microsoft.com/office/drawing/2014/main" id="{B95E70D2-67DA-422D-A2BB-AD5496FBBFD5}"/>
                      </a:ext>
                    </a:extLst>
                  </p:cNvPr>
                  <p:cNvSpPr>
                    <a:spLocks/>
                  </p:cNvSpPr>
                  <p:nvPr/>
                </p:nvSpPr>
                <p:spPr bwMode="gray">
                  <a:xfrm>
                    <a:off x="8083279" y="4343476"/>
                    <a:ext cx="12935" cy="29100"/>
                  </a:xfrm>
                  <a:custGeom>
                    <a:avLst/>
                    <a:gdLst>
                      <a:gd name="T0" fmla="*/ 4 w 4"/>
                      <a:gd name="T1" fmla="*/ 3 h 9"/>
                      <a:gd name="T2" fmla="*/ 4 w 4"/>
                      <a:gd name="T3" fmla="*/ 0 h 9"/>
                      <a:gd name="T4" fmla="*/ 4 w 4"/>
                      <a:gd name="T5" fmla="*/ 1 h 9"/>
                      <a:gd name="T6" fmla="*/ 3 w 4"/>
                      <a:gd name="T7" fmla="*/ 4 h 9"/>
                      <a:gd name="T8" fmla="*/ 0 w 4"/>
                      <a:gd name="T9" fmla="*/ 7 h 9"/>
                      <a:gd name="T10" fmla="*/ 0 w 4"/>
                      <a:gd name="T11" fmla="*/ 9 h 9"/>
                      <a:gd name="T12" fmla="*/ 2 w 4"/>
                      <a:gd name="T13" fmla="*/ 8 h 9"/>
                      <a:gd name="T14" fmla="*/ 3 w 4"/>
                      <a:gd name="T15" fmla="*/ 5 h 9"/>
                      <a:gd name="T16" fmla="*/ 4 w 4"/>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4" y="3"/>
                        </a:moveTo>
                        <a:lnTo>
                          <a:pt x="4" y="0"/>
                        </a:lnTo>
                        <a:lnTo>
                          <a:pt x="4" y="1"/>
                        </a:lnTo>
                        <a:lnTo>
                          <a:pt x="3" y="4"/>
                        </a:lnTo>
                        <a:lnTo>
                          <a:pt x="0" y="7"/>
                        </a:lnTo>
                        <a:lnTo>
                          <a:pt x="0" y="9"/>
                        </a:lnTo>
                        <a:lnTo>
                          <a:pt x="2" y="8"/>
                        </a:lnTo>
                        <a:lnTo>
                          <a:pt x="3" y="5"/>
                        </a:lnTo>
                        <a:lnTo>
                          <a:pt x="4" y="3"/>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299" name="Freeform 245">
                    <a:extLst>
                      <a:ext uri="{FF2B5EF4-FFF2-40B4-BE49-F238E27FC236}">
                        <a16:creationId xmlns:a16="http://schemas.microsoft.com/office/drawing/2014/main" id="{DB1F2AC8-0913-4EC1-A531-3CDCEE99D430}"/>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0" name="Freeform 246">
                    <a:extLst>
                      <a:ext uri="{FF2B5EF4-FFF2-40B4-BE49-F238E27FC236}">
                        <a16:creationId xmlns:a16="http://schemas.microsoft.com/office/drawing/2014/main" id="{4A6357C6-E6FE-46C3-9628-0DA68E11C9A8}"/>
                      </a:ext>
                    </a:extLst>
                  </p:cNvPr>
                  <p:cNvSpPr>
                    <a:spLocks/>
                  </p:cNvSpPr>
                  <p:nvPr/>
                </p:nvSpPr>
                <p:spPr bwMode="gray">
                  <a:xfrm>
                    <a:off x="8041237" y="4466334"/>
                    <a:ext cx="16169" cy="12931"/>
                  </a:xfrm>
                  <a:custGeom>
                    <a:avLst/>
                    <a:gdLst>
                      <a:gd name="T0" fmla="*/ 1 w 5"/>
                      <a:gd name="T1" fmla="*/ 1 h 4"/>
                      <a:gd name="T2" fmla="*/ 0 w 5"/>
                      <a:gd name="T3" fmla="*/ 1 h 4"/>
                      <a:gd name="T4" fmla="*/ 2 w 5"/>
                      <a:gd name="T5" fmla="*/ 0 h 4"/>
                      <a:gd name="T6" fmla="*/ 5 w 5"/>
                      <a:gd name="T7" fmla="*/ 3 h 4"/>
                      <a:gd name="T8" fmla="*/ 5 w 5"/>
                      <a:gd name="T9" fmla="*/ 4 h 4"/>
                      <a:gd name="T10" fmla="*/ 1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1" y="1"/>
                        </a:moveTo>
                        <a:lnTo>
                          <a:pt x="0" y="1"/>
                        </a:lnTo>
                        <a:lnTo>
                          <a:pt x="2" y="0"/>
                        </a:lnTo>
                        <a:lnTo>
                          <a:pt x="5" y="3"/>
                        </a:lnTo>
                        <a:lnTo>
                          <a:pt x="5" y="4"/>
                        </a:lnTo>
                        <a:lnTo>
                          <a:pt x="1" y="1"/>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1" name="Freeform 247">
                    <a:extLst>
                      <a:ext uri="{FF2B5EF4-FFF2-40B4-BE49-F238E27FC236}">
                        <a16:creationId xmlns:a16="http://schemas.microsoft.com/office/drawing/2014/main" id="{C55A3BB1-7900-4F0A-A160-C14C138F63E8}"/>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2" name="Freeform 248">
                    <a:extLst>
                      <a:ext uri="{FF2B5EF4-FFF2-40B4-BE49-F238E27FC236}">
                        <a16:creationId xmlns:a16="http://schemas.microsoft.com/office/drawing/2014/main" id="{BA463FB7-59B2-4CE6-ADD3-B38D56D1571D}"/>
                      </a:ext>
                    </a:extLst>
                  </p:cNvPr>
                  <p:cNvSpPr>
                    <a:spLocks/>
                  </p:cNvSpPr>
                  <p:nvPr/>
                </p:nvSpPr>
                <p:spPr bwMode="gray">
                  <a:xfrm>
                    <a:off x="8031532" y="4476033"/>
                    <a:ext cx="16169" cy="6467"/>
                  </a:xfrm>
                  <a:custGeom>
                    <a:avLst/>
                    <a:gdLst>
                      <a:gd name="T0" fmla="*/ 0 w 5"/>
                      <a:gd name="T1" fmla="*/ 0 h 2"/>
                      <a:gd name="T2" fmla="*/ 2 w 5"/>
                      <a:gd name="T3" fmla="*/ 0 h 2"/>
                      <a:gd name="T4" fmla="*/ 5 w 5"/>
                      <a:gd name="T5" fmla="*/ 1 h 2"/>
                      <a:gd name="T6" fmla="*/ 5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lnTo>
                          <a:pt x="2" y="0"/>
                        </a:lnTo>
                        <a:lnTo>
                          <a:pt x="5" y="1"/>
                        </a:lnTo>
                        <a:lnTo>
                          <a:pt x="5" y="2"/>
                        </a:lnTo>
                        <a:lnTo>
                          <a:pt x="0"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3" name="Freeform 249">
                    <a:extLst>
                      <a:ext uri="{FF2B5EF4-FFF2-40B4-BE49-F238E27FC236}">
                        <a16:creationId xmlns:a16="http://schemas.microsoft.com/office/drawing/2014/main" id="{48877625-FC27-46EA-9FEC-E975A01A3959}"/>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4" name="Freeform 250">
                    <a:extLst>
                      <a:ext uri="{FF2B5EF4-FFF2-40B4-BE49-F238E27FC236}">
                        <a16:creationId xmlns:a16="http://schemas.microsoft.com/office/drawing/2014/main" id="{4F846EC0-48DB-47AA-8DB5-D982EA587FD2}"/>
                      </a:ext>
                    </a:extLst>
                  </p:cNvPr>
                  <p:cNvSpPr>
                    <a:spLocks/>
                  </p:cNvSpPr>
                  <p:nvPr/>
                </p:nvSpPr>
                <p:spPr bwMode="gray">
                  <a:xfrm>
                    <a:off x="8021830" y="4488967"/>
                    <a:ext cx="6469" cy="9699"/>
                  </a:xfrm>
                  <a:custGeom>
                    <a:avLst/>
                    <a:gdLst>
                      <a:gd name="T0" fmla="*/ 0 w 2"/>
                      <a:gd name="T1" fmla="*/ 0 h 3"/>
                      <a:gd name="T2" fmla="*/ 0 w 2"/>
                      <a:gd name="T3" fmla="*/ 3 h 3"/>
                      <a:gd name="T4" fmla="*/ 1 w 2"/>
                      <a:gd name="T5" fmla="*/ 3 h 3"/>
                      <a:gd name="T6" fmla="*/ 2 w 2"/>
                      <a:gd name="T7" fmla="*/ 2 h 3"/>
                      <a:gd name="T8" fmla="*/ 2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3"/>
                        </a:lnTo>
                        <a:lnTo>
                          <a:pt x="1" y="3"/>
                        </a:lnTo>
                        <a:lnTo>
                          <a:pt x="2" y="2"/>
                        </a:lnTo>
                        <a:lnTo>
                          <a:pt x="2" y="1"/>
                        </a:lnTo>
                        <a:lnTo>
                          <a:pt x="0" y="0"/>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sp>
                <p:nvSpPr>
                  <p:cNvPr id="1305" name="Freeform 481">
                    <a:extLst>
                      <a:ext uri="{FF2B5EF4-FFF2-40B4-BE49-F238E27FC236}">
                        <a16:creationId xmlns:a16="http://schemas.microsoft.com/office/drawing/2014/main" id="{9A0ADFF3-E806-4CCF-992B-A6BD74E60ACA}"/>
                      </a:ext>
                    </a:extLst>
                  </p:cNvPr>
                  <p:cNvSpPr>
                    <a:spLocks/>
                  </p:cNvSpPr>
                  <p:nvPr/>
                </p:nvSpPr>
                <p:spPr bwMode="gray">
                  <a:xfrm>
                    <a:off x="8018597" y="4330539"/>
                    <a:ext cx="181117" cy="223089"/>
                  </a:xfrm>
                  <a:custGeom>
                    <a:avLst/>
                    <a:gdLst>
                      <a:gd name="T0" fmla="*/ 35 w 56"/>
                      <a:gd name="T1" fmla="*/ 69 h 69"/>
                      <a:gd name="T2" fmla="*/ 33 w 56"/>
                      <a:gd name="T3" fmla="*/ 64 h 69"/>
                      <a:gd name="T4" fmla="*/ 33 w 56"/>
                      <a:gd name="T5" fmla="*/ 58 h 69"/>
                      <a:gd name="T6" fmla="*/ 28 w 56"/>
                      <a:gd name="T7" fmla="*/ 56 h 69"/>
                      <a:gd name="T8" fmla="*/ 25 w 56"/>
                      <a:gd name="T9" fmla="*/ 53 h 69"/>
                      <a:gd name="T10" fmla="*/ 22 w 56"/>
                      <a:gd name="T11" fmla="*/ 51 h 69"/>
                      <a:gd name="T12" fmla="*/ 14 w 56"/>
                      <a:gd name="T13" fmla="*/ 52 h 69"/>
                      <a:gd name="T14" fmla="*/ 4 w 56"/>
                      <a:gd name="T15" fmla="*/ 57 h 69"/>
                      <a:gd name="T16" fmla="*/ 0 w 56"/>
                      <a:gd name="T17" fmla="*/ 54 h 69"/>
                      <a:gd name="T18" fmla="*/ 3 w 56"/>
                      <a:gd name="T19" fmla="*/ 53 h 69"/>
                      <a:gd name="T20" fmla="*/ 8 w 56"/>
                      <a:gd name="T21" fmla="*/ 54 h 69"/>
                      <a:gd name="T22" fmla="*/ 12 w 56"/>
                      <a:gd name="T23" fmla="*/ 52 h 69"/>
                      <a:gd name="T24" fmla="*/ 7 w 56"/>
                      <a:gd name="T25" fmla="*/ 52 h 69"/>
                      <a:gd name="T26" fmla="*/ 6 w 56"/>
                      <a:gd name="T27" fmla="*/ 50 h 69"/>
                      <a:gd name="T28" fmla="*/ 15 w 56"/>
                      <a:gd name="T29" fmla="*/ 47 h 69"/>
                      <a:gd name="T30" fmla="*/ 22 w 56"/>
                      <a:gd name="T31" fmla="*/ 45 h 69"/>
                      <a:gd name="T32" fmla="*/ 17 w 56"/>
                      <a:gd name="T33" fmla="*/ 45 h 69"/>
                      <a:gd name="T34" fmla="*/ 12 w 56"/>
                      <a:gd name="T35" fmla="*/ 44 h 69"/>
                      <a:gd name="T36" fmla="*/ 11 w 56"/>
                      <a:gd name="T37" fmla="*/ 39 h 69"/>
                      <a:gd name="T38" fmla="*/ 17 w 56"/>
                      <a:gd name="T39" fmla="*/ 30 h 69"/>
                      <a:gd name="T40" fmla="*/ 21 w 56"/>
                      <a:gd name="T41" fmla="*/ 15 h 69"/>
                      <a:gd name="T42" fmla="*/ 25 w 56"/>
                      <a:gd name="T43" fmla="*/ 16 h 69"/>
                      <a:gd name="T44" fmla="*/ 26 w 56"/>
                      <a:gd name="T45" fmla="*/ 19 h 69"/>
                      <a:gd name="T46" fmla="*/ 24 w 56"/>
                      <a:gd name="T47" fmla="*/ 20 h 69"/>
                      <a:gd name="T48" fmla="*/ 24 w 56"/>
                      <a:gd name="T49" fmla="*/ 23 h 69"/>
                      <a:gd name="T50" fmla="*/ 24 w 56"/>
                      <a:gd name="T51" fmla="*/ 27 h 69"/>
                      <a:gd name="T52" fmla="*/ 28 w 56"/>
                      <a:gd name="T53" fmla="*/ 30 h 69"/>
                      <a:gd name="T54" fmla="*/ 30 w 56"/>
                      <a:gd name="T55" fmla="*/ 29 h 69"/>
                      <a:gd name="T56" fmla="*/ 29 w 56"/>
                      <a:gd name="T57" fmla="*/ 25 h 69"/>
                      <a:gd name="T58" fmla="*/ 30 w 56"/>
                      <a:gd name="T59" fmla="*/ 24 h 69"/>
                      <a:gd name="T60" fmla="*/ 31 w 56"/>
                      <a:gd name="T61" fmla="*/ 19 h 69"/>
                      <a:gd name="T62" fmla="*/ 32 w 56"/>
                      <a:gd name="T63" fmla="*/ 15 h 69"/>
                      <a:gd name="T64" fmla="*/ 30 w 56"/>
                      <a:gd name="T65" fmla="*/ 13 h 69"/>
                      <a:gd name="T66" fmla="*/ 30 w 56"/>
                      <a:gd name="T67" fmla="*/ 8 h 69"/>
                      <a:gd name="T68" fmla="*/ 33 w 56"/>
                      <a:gd name="T69" fmla="*/ 3 h 69"/>
                      <a:gd name="T70" fmla="*/ 39 w 56"/>
                      <a:gd name="T71" fmla="*/ 1 h 69"/>
                      <a:gd name="T72" fmla="*/ 46 w 56"/>
                      <a:gd name="T73" fmla="*/ 0 h 69"/>
                      <a:gd name="T74" fmla="*/ 52 w 56"/>
                      <a:gd name="T75" fmla="*/ 1 h 69"/>
                      <a:gd name="T76" fmla="*/ 56 w 56"/>
                      <a:gd name="T77" fmla="*/ 4 h 69"/>
                      <a:gd name="T78" fmla="*/ 48 w 56"/>
                      <a:gd name="T79" fmla="*/ 21 h 69"/>
                      <a:gd name="T80" fmla="*/ 55 w 56"/>
                      <a:gd name="T81" fmla="*/ 26 h 69"/>
                      <a:gd name="T82" fmla="*/ 52 w 56"/>
                      <a:gd name="T83" fmla="*/ 32 h 69"/>
                      <a:gd name="T84" fmla="*/ 49 w 56"/>
                      <a:gd name="T85" fmla="*/ 37 h 69"/>
                      <a:gd name="T86" fmla="*/ 45 w 56"/>
                      <a:gd name="T87" fmla="*/ 41 h 69"/>
                      <a:gd name="T88" fmla="*/ 38 w 56"/>
                      <a:gd name="T89" fmla="*/ 39 h 69"/>
                      <a:gd name="T90" fmla="*/ 39 w 56"/>
                      <a:gd name="T91" fmla="*/ 46 h 69"/>
                      <a:gd name="T92" fmla="*/ 39 w 56"/>
                      <a:gd name="T93" fmla="*/ 52 h 69"/>
                      <a:gd name="T94" fmla="*/ 38 w 56"/>
                      <a:gd name="T95" fmla="*/ 60 h 69"/>
                      <a:gd name="T96" fmla="*/ 39 w 56"/>
                      <a:gd name="T97" fmla="*/ 6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 h="69">
                        <a:moveTo>
                          <a:pt x="39" y="69"/>
                        </a:moveTo>
                        <a:lnTo>
                          <a:pt x="35" y="69"/>
                        </a:lnTo>
                        <a:lnTo>
                          <a:pt x="33" y="67"/>
                        </a:lnTo>
                        <a:lnTo>
                          <a:pt x="33" y="64"/>
                        </a:lnTo>
                        <a:lnTo>
                          <a:pt x="33" y="61"/>
                        </a:lnTo>
                        <a:lnTo>
                          <a:pt x="33" y="58"/>
                        </a:lnTo>
                        <a:lnTo>
                          <a:pt x="30" y="56"/>
                        </a:lnTo>
                        <a:lnTo>
                          <a:pt x="28" y="56"/>
                        </a:lnTo>
                        <a:lnTo>
                          <a:pt x="26" y="55"/>
                        </a:lnTo>
                        <a:lnTo>
                          <a:pt x="25" y="53"/>
                        </a:lnTo>
                        <a:lnTo>
                          <a:pt x="24" y="53"/>
                        </a:lnTo>
                        <a:lnTo>
                          <a:pt x="22" y="51"/>
                        </a:lnTo>
                        <a:lnTo>
                          <a:pt x="18" y="51"/>
                        </a:lnTo>
                        <a:lnTo>
                          <a:pt x="14" y="52"/>
                        </a:lnTo>
                        <a:lnTo>
                          <a:pt x="10" y="55"/>
                        </a:lnTo>
                        <a:lnTo>
                          <a:pt x="4" y="57"/>
                        </a:lnTo>
                        <a:lnTo>
                          <a:pt x="0" y="54"/>
                        </a:lnTo>
                        <a:lnTo>
                          <a:pt x="0" y="54"/>
                        </a:lnTo>
                        <a:lnTo>
                          <a:pt x="0" y="53"/>
                        </a:lnTo>
                        <a:lnTo>
                          <a:pt x="3" y="53"/>
                        </a:lnTo>
                        <a:lnTo>
                          <a:pt x="5" y="55"/>
                        </a:lnTo>
                        <a:lnTo>
                          <a:pt x="8" y="54"/>
                        </a:lnTo>
                        <a:lnTo>
                          <a:pt x="11" y="54"/>
                        </a:lnTo>
                        <a:lnTo>
                          <a:pt x="12" y="52"/>
                        </a:lnTo>
                        <a:lnTo>
                          <a:pt x="9" y="52"/>
                        </a:lnTo>
                        <a:lnTo>
                          <a:pt x="7" y="52"/>
                        </a:lnTo>
                        <a:lnTo>
                          <a:pt x="5" y="52"/>
                        </a:lnTo>
                        <a:lnTo>
                          <a:pt x="6" y="50"/>
                        </a:lnTo>
                        <a:lnTo>
                          <a:pt x="12" y="49"/>
                        </a:lnTo>
                        <a:lnTo>
                          <a:pt x="15" y="47"/>
                        </a:lnTo>
                        <a:lnTo>
                          <a:pt x="20" y="46"/>
                        </a:lnTo>
                        <a:lnTo>
                          <a:pt x="22" y="45"/>
                        </a:lnTo>
                        <a:lnTo>
                          <a:pt x="21" y="43"/>
                        </a:lnTo>
                        <a:lnTo>
                          <a:pt x="17" y="45"/>
                        </a:lnTo>
                        <a:lnTo>
                          <a:pt x="14" y="45"/>
                        </a:lnTo>
                        <a:lnTo>
                          <a:pt x="12" y="44"/>
                        </a:lnTo>
                        <a:lnTo>
                          <a:pt x="11" y="42"/>
                        </a:lnTo>
                        <a:lnTo>
                          <a:pt x="11" y="39"/>
                        </a:lnTo>
                        <a:lnTo>
                          <a:pt x="11" y="38"/>
                        </a:lnTo>
                        <a:lnTo>
                          <a:pt x="17" y="30"/>
                        </a:lnTo>
                        <a:lnTo>
                          <a:pt x="19" y="20"/>
                        </a:lnTo>
                        <a:lnTo>
                          <a:pt x="21" y="15"/>
                        </a:lnTo>
                        <a:lnTo>
                          <a:pt x="24" y="14"/>
                        </a:lnTo>
                        <a:lnTo>
                          <a:pt x="25" y="16"/>
                        </a:lnTo>
                        <a:lnTo>
                          <a:pt x="26" y="17"/>
                        </a:lnTo>
                        <a:lnTo>
                          <a:pt x="26" y="19"/>
                        </a:lnTo>
                        <a:lnTo>
                          <a:pt x="26" y="19"/>
                        </a:lnTo>
                        <a:lnTo>
                          <a:pt x="24" y="20"/>
                        </a:lnTo>
                        <a:lnTo>
                          <a:pt x="24" y="21"/>
                        </a:lnTo>
                        <a:lnTo>
                          <a:pt x="24" y="23"/>
                        </a:lnTo>
                        <a:lnTo>
                          <a:pt x="24" y="26"/>
                        </a:lnTo>
                        <a:lnTo>
                          <a:pt x="24" y="27"/>
                        </a:lnTo>
                        <a:lnTo>
                          <a:pt x="25" y="29"/>
                        </a:lnTo>
                        <a:lnTo>
                          <a:pt x="28" y="30"/>
                        </a:lnTo>
                        <a:lnTo>
                          <a:pt x="30" y="30"/>
                        </a:lnTo>
                        <a:lnTo>
                          <a:pt x="30" y="29"/>
                        </a:lnTo>
                        <a:lnTo>
                          <a:pt x="30" y="27"/>
                        </a:lnTo>
                        <a:lnTo>
                          <a:pt x="29" y="25"/>
                        </a:lnTo>
                        <a:lnTo>
                          <a:pt x="28" y="24"/>
                        </a:lnTo>
                        <a:lnTo>
                          <a:pt x="30" y="24"/>
                        </a:lnTo>
                        <a:lnTo>
                          <a:pt x="31" y="22"/>
                        </a:lnTo>
                        <a:lnTo>
                          <a:pt x="31" y="19"/>
                        </a:lnTo>
                        <a:lnTo>
                          <a:pt x="33" y="15"/>
                        </a:lnTo>
                        <a:lnTo>
                          <a:pt x="32" y="15"/>
                        </a:lnTo>
                        <a:lnTo>
                          <a:pt x="30" y="15"/>
                        </a:lnTo>
                        <a:lnTo>
                          <a:pt x="30" y="13"/>
                        </a:lnTo>
                        <a:lnTo>
                          <a:pt x="29" y="9"/>
                        </a:lnTo>
                        <a:lnTo>
                          <a:pt x="30" y="8"/>
                        </a:lnTo>
                        <a:lnTo>
                          <a:pt x="31" y="6"/>
                        </a:lnTo>
                        <a:lnTo>
                          <a:pt x="33" y="3"/>
                        </a:lnTo>
                        <a:lnTo>
                          <a:pt x="37" y="2"/>
                        </a:lnTo>
                        <a:lnTo>
                          <a:pt x="39" y="1"/>
                        </a:lnTo>
                        <a:lnTo>
                          <a:pt x="43" y="2"/>
                        </a:lnTo>
                        <a:lnTo>
                          <a:pt x="46" y="0"/>
                        </a:lnTo>
                        <a:lnTo>
                          <a:pt x="50" y="0"/>
                        </a:lnTo>
                        <a:lnTo>
                          <a:pt x="52" y="1"/>
                        </a:lnTo>
                        <a:lnTo>
                          <a:pt x="55" y="3"/>
                        </a:lnTo>
                        <a:lnTo>
                          <a:pt x="56" y="4"/>
                        </a:lnTo>
                        <a:lnTo>
                          <a:pt x="53" y="18"/>
                        </a:lnTo>
                        <a:lnTo>
                          <a:pt x="48" y="21"/>
                        </a:lnTo>
                        <a:lnTo>
                          <a:pt x="50" y="24"/>
                        </a:lnTo>
                        <a:lnTo>
                          <a:pt x="55" y="26"/>
                        </a:lnTo>
                        <a:lnTo>
                          <a:pt x="54" y="29"/>
                        </a:lnTo>
                        <a:lnTo>
                          <a:pt x="52" y="32"/>
                        </a:lnTo>
                        <a:lnTo>
                          <a:pt x="50" y="34"/>
                        </a:lnTo>
                        <a:lnTo>
                          <a:pt x="49" y="37"/>
                        </a:lnTo>
                        <a:lnTo>
                          <a:pt x="47" y="40"/>
                        </a:lnTo>
                        <a:lnTo>
                          <a:pt x="45" y="41"/>
                        </a:lnTo>
                        <a:lnTo>
                          <a:pt x="42" y="39"/>
                        </a:lnTo>
                        <a:lnTo>
                          <a:pt x="38" y="39"/>
                        </a:lnTo>
                        <a:lnTo>
                          <a:pt x="38" y="42"/>
                        </a:lnTo>
                        <a:lnTo>
                          <a:pt x="39" y="46"/>
                        </a:lnTo>
                        <a:lnTo>
                          <a:pt x="40" y="49"/>
                        </a:lnTo>
                        <a:lnTo>
                          <a:pt x="39" y="52"/>
                        </a:lnTo>
                        <a:lnTo>
                          <a:pt x="39" y="58"/>
                        </a:lnTo>
                        <a:lnTo>
                          <a:pt x="38" y="60"/>
                        </a:lnTo>
                        <a:lnTo>
                          <a:pt x="38" y="62"/>
                        </a:lnTo>
                        <a:lnTo>
                          <a:pt x="39" y="67"/>
                        </a:lnTo>
                        <a:lnTo>
                          <a:pt x="39" y="69"/>
                        </a:lnTo>
                      </a:path>
                    </a:pathLst>
                  </a:custGeom>
                  <a:grpFill/>
                  <a:ln w="63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sp>
              <p:nvSpPr>
                <p:cNvPr id="1296" name="Freeform 660">
                  <a:extLst>
                    <a:ext uri="{FF2B5EF4-FFF2-40B4-BE49-F238E27FC236}">
                      <a16:creationId xmlns:a16="http://schemas.microsoft.com/office/drawing/2014/main" id="{92369920-6DC5-4C81-ADA0-7B9804E277FA}"/>
                    </a:ext>
                  </a:extLst>
                </p:cNvPr>
                <p:cNvSpPr>
                  <a:spLocks/>
                </p:cNvSpPr>
                <p:nvPr/>
              </p:nvSpPr>
              <p:spPr bwMode="gray">
                <a:xfrm>
                  <a:off x="7979734" y="4495456"/>
                  <a:ext cx="174647" cy="151959"/>
                </a:xfrm>
                <a:custGeom>
                  <a:avLst/>
                  <a:gdLst>
                    <a:gd name="T0" fmla="*/ 46 w 54"/>
                    <a:gd name="T1" fmla="*/ 46 h 47"/>
                    <a:gd name="T2" fmla="*/ 43 w 54"/>
                    <a:gd name="T3" fmla="*/ 47 h 47"/>
                    <a:gd name="T4" fmla="*/ 41 w 54"/>
                    <a:gd name="T5" fmla="*/ 46 h 47"/>
                    <a:gd name="T6" fmla="*/ 38 w 54"/>
                    <a:gd name="T7" fmla="*/ 44 h 47"/>
                    <a:gd name="T8" fmla="*/ 35 w 54"/>
                    <a:gd name="T9" fmla="*/ 42 h 47"/>
                    <a:gd name="T10" fmla="*/ 36 w 54"/>
                    <a:gd name="T11" fmla="*/ 41 h 47"/>
                    <a:gd name="T12" fmla="*/ 34 w 54"/>
                    <a:gd name="T13" fmla="*/ 40 h 47"/>
                    <a:gd name="T14" fmla="*/ 34 w 54"/>
                    <a:gd name="T15" fmla="*/ 33 h 47"/>
                    <a:gd name="T16" fmla="*/ 32 w 54"/>
                    <a:gd name="T17" fmla="*/ 33 h 47"/>
                    <a:gd name="T18" fmla="*/ 30 w 54"/>
                    <a:gd name="T19" fmla="*/ 35 h 47"/>
                    <a:gd name="T20" fmla="*/ 29 w 54"/>
                    <a:gd name="T21" fmla="*/ 38 h 47"/>
                    <a:gd name="T22" fmla="*/ 26 w 54"/>
                    <a:gd name="T23" fmla="*/ 38 h 47"/>
                    <a:gd name="T24" fmla="*/ 24 w 54"/>
                    <a:gd name="T25" fmla="*/ 37 h 47"/>
                    <a:gd name="T26" fmla="*/ 23 w 54"/>
                    <a:gd name="T27" fmla="*/ 31 h 47"/>
                    <a:gd name="T28" fmla="*/ 22 w 54"/>
                    <a:gd name="T29" fmla="*/ 29 h 47"/>
                    <a:gd name="T30" fmla="*/ 21 w 54"/>
                    <a:gd name="T31" fmla="*/ 27 h 47"/>
                    <a:gd name="T32" fmla="*/ 17 w 54"/>
                    <a:gd name="T33" fmla="*/ 26 h 47"/>
                    <a:gd name="T34" fmla="*/ 13 w 54"/>
                    <a:gd name="T35" fmla="*/ 24 h 47"/>
                    <a:gd name="T36" fmla="*/ 10 w 54"/>
                    <a:gd name="T37" fmla="*/ 24 h 47"/>
                    <a:gd name="T38" fmla="*/ 7 w 54"/>
                    <a:gd name="T39" fmla="*/ 18 h 47"/>
                    <a:gd name="T40" fmla="*/ 4 w 54"/>
                    <a:gd name="T41" fmla="*/ 18 h 47"/>
                    <a:gd name="T42" fmla="*/ 1 w 54"/>
                    <a:gd name="T43" fmla="*/ 17 h 47"/>
                    <a:gd name="T44" fmla="*/ 0 w 54"/>
                    <a:gd name="T45" fmla="*/ 14 h 47"/>
                    <a:gd name="T46" fmla="*/ 0 w 54"/>
                    <a:gd name="T47" fmla="*/ 8 h 47"/>
                    <a:gd name="T48" fmla="*/ 7 w 54"/>
                    <a:gd name="T49" fmla="*/ 4 h 47"/>
                    <a:gd name="T50" fmla="*/ 10 w 54"/>
                    <a:gd name="T51" fmla="*/ 3 h 47"/>
                    <a:gd name="T52" fmla="*/ 12 w 54"/>
                    <a:gd name="T53" fmla="*/ 3 h 47"/>
                    <a:gd name="T54" fmla="*/ 12 w 54"/>
                    <a:gd name="T55" fmla="*/ 3 h 47"/>
                    <a:gd name="T56" fmla="*/ 16 w 54"/>
                    <a:gd name="T57" fmla="*/ 6 h 47"/>
                    <a:gd name="T58" fmla="*/ 22 w 54"/>
                    <a:gd name="T59" fmla="*/ 4 h 47"/>
                    <a:gd name="T60" fmla="*/ 26 w 54"/>
                    <a:gd name="T61" fmla="*/ 1 h 47"/>
                    <a:gd name="T62" fmla="*/ 30 w 54"/>
                    <a:gd name="T63" fmla="*/ 0 h 47"/>
                    <a:gd name="T64" fmla="*/ 34 w 54"/>
                    <a:gd name="T65" fmla="*/ 0 h 47"/>
                    <a:gd name="T66" fmla="*/ 36 w 54"/>
                    <a:gd name="T67" fmla="*/ 2 h 47"/>
                    <a:gd name="T68" fmla="*/ 37 w 54"/>
                    <a:gd name="T69" fmla="*/ 2 h 47"/>
                    <a:gd name="T70" fmla="*/ 38 w 54"/>
                    <a:gd name="T71" fmla="*/ 4 h 47"/>
                    <a:gd name="T72" fmla="*/ 40 w 54"/>
                    <a:gd name="T73" fmla="*/ 5 h 47"/>
                    <a:gd name="T74" fmla="*/ 42 w 54"/>
                    <a:gd name="T75" fmla="*/ 5 h 47"/>
                    <a:gd name="T76" fmla="*/ 45 w 54"/>
                    <a:gd name="T77" fmla="*/ 7 h 47"/>
                    <a:gd name="T78" fmla="*/ 45 w 54"/>
                    <a:gd name="T79" fmla="*/ 10 h 47"/>
                    <a:gd name="T80" fmla="*/ 45 w 54"/>
                    <a:gd name="T81" fmla="*/ 13 h 47"/>
                    <a:gd name="T82" fmla="*/ 45 w 54"/>
                    <a:gd name="T83" fmla="*/ 16 h 47"/>
                    <a:gd name="T84" fmla="*/ 47 w 54"/>
                    <a:gd name="T85" fmla="*/ 18 h 47"/>
                    <a:gd name="T86" fmla="*/ 51 w 54"/>
                    <a:gd name="T87" fmla="*/ 18 h 47"/>
                    <a:gd name="T88" fmla="*/ 52 w 54"/>
                    <a:gd name="T89" fmla="*/ 20 h 47"/>
                    <a:gd name="T90" fmla="*/ 53 w 54"/>
                    <a:gd name="T91" fmla="*/ 22 h 47"/>
                    <a:gd name="T92" fmla="*/ 54 w 54"/>
                    <a:gd name="T93" fmla="*/ 25 h 47"/>
                    <a:gd name="T94" fmla="*/ 54 w 54"/>
                    <a:gd name="T95" fmla="*/ 27 h 47"/>
                    <a:gd name="T96" fmla="*/ 51 w 54"/>
                    <a:gd name="T97" fmla="*/ 32 h 47"/>
                    <a:gd name="T98" fmla="*/ 50 w 54"/>
                    <a:gd name="T99" fmla="*/ 33 h 47"/>
                    <a:gd name="T100" fmla="*/ 47 w 54"/>
                    <a:gd name="T101" fmla="*/ 34 h 47"/>
                    <a:gd name="T102" fmla="*/ 45 w 54"/>
                    <a:gd name="T103" fmla="*/ 38 h 47"/>
                    <a:gd name="T104" fmla="*/ 46 w 54"/>
                    <a:gd name="T105" fmla="*/ 42 h 47"/>
                    <a:gd name="T106" fmla="*/ 46 w 54"/>
                    <a:gd name="T107"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 h="47">
                      <a:moveTo>
                        <a:pt x="46" y="46"/>
                      </a:moveTo>
                      <a:lnTo>
                        <a:pt x="43" y="47"/>
                      </a:lnTo>
                      <a:lnTo>
                        <a:pt x="41" y="46"/>
                      </a:lnTo>
                      <a:lnTo>
                        <a:pt x="38" y="44"/>
                      </a:lnTo>
                      <a:lnTo>
                        <a:pt x="35" y="42"/>
                      </a:lnTo>
                      <a:lnTo>
                        <a:pt x="36" y="41"/>
                      </a:lnTo>
                      <a:lnTo>
                        <a:pt x="34" y="40"/>
                      </a:lnTo>
                      <a:lnTo>
                        <a:pt x="34" y="33"/>
                      </a:lnTo>
                      <a:lnTo>
                        <a:pt x="32" y="33"/>
                      </a:lnTo>
                      <a:lnTo>
                        <a:pt x="30" y="35"/>
                      </a:lnTo>
                      <a:lnTo>
                        <a:pt x="29" y="38"/>
                      </a:lnTo>
                      <a:lnTo>
                        <a:pt x="26" y="38"/>
                      </a:lnTo>
                      <a:lnTo>
                        <a:pt x="24" y="37"/>
                      </a:lnTo>
                      <a:lnTo>
                        <a:pt x="23" y="31"/>
                      </a:lnTo>
                      <a:lnTo>
                        <a:pt x="22" y="29"/>
                      </a:lnTo>
                      <a:lnTo>
                        <a:pt x="21" y="27"/>
                      </a:lnTo>
                      <a:lnTo>
                        <a:pt x="17" y="26"/>
                      </a:lnTo>
                      <a:lnTo>
                        <a:pt x="13" y="24"/>
                      </a:lnTo>
                      <a:lnTo>
                        <a:pt x="10" y="24"/>
                      </a:lnTo>
                      <a:lnTo>
                        <a:pt x="7" y="18"/>
                      </a:lnTo>
                      <a:lnTo>
                        <a:pt x="4" y="18"/>
                      </a:lnTo>
                      <a:lnTo>
                        <a:pt x="1" y="17"/>
                      </a:lnTo>
                      <a:lnTo>
                        <a:pt x="0" y="14"/>
                      </a:lnTo>
                      <a:lnTo>
                        <a:pt x="0" y="8"/>
                      </a:lnTo>
                      <a:lnTo>
                        <a:pt x="7" y="4"/>
                      </a:lnTo>
                      <a:lnTo>
                        <a:pt x="10" y="3"/>
                      </a:lnTo>
                      <a:lnTo>
                        <a:pt x="12" y="3"/>
                      </a:lnTo>
                      <a:lnTo>
                        <a:pt x="12" y="3"/>
                      </a:lnTo>
                      <a:lnTo>
                        <a:pt x="16" y="6"/>
                      </a:lnTo>
                      <a:lnTo>
                        <a:pt x="22" y="4"/>
                      </a:lnTo>
                      <a:lnTo>
                        <a:pt x="26" y="1"/>
                      </a:lnTo>
                      <a:lnTo>
                        <a:pt x="30" y="0"/>
                      </a:lnTo>
                      <a:lnTo>
                        <a:pt x="34" y="0"/>
                      </a:lnTo>
                      <a:lnTo>
                        <a:pt x="36" y="2"/>
                      </a:lnTo>
                      <a:lnTo>
                        <a:pt x="37" y="2"/>
                      </a:lnTo>
                      <a:lnTo>
                        <a:pt x="38" y="4"/>
                      </a:lnTo>
                      <a:lnTo>
                        <a:pt x="40" y="5"/>
                      </a:lnTo>
                      <a:lnTo>
                        <a:pt x="42" y="5"/>
                      </a:lnTo>
                      <a:lnTo>
                        <a:pt x="45" y="7"/>
                      </a:lnTo>
                      <a:lnTo>
                        <a:pt x="45" y="10"/>
                      </a:lnTo>
                      <a:lnTo>
                        <a:pt x="45" y="13"/>
                      </a:lnTo>
                      <a:lnTo>
                        <a:pt x="45" y="16"/>
                      </a:lnTo>
                      <a:lnTo>
                        <a:pt x="47" y="18"/>
                      </a:lnTo>
                      <a:lnTo>
                        <a:pt x="51" y="18"/>
                      </a:lnTo>
                      <a:lnTo>
                        <a:pt x="52" y="20"/>
                      </a:lnTo>
                      <a:lnTo>
                        <a:pt x="53" y="22"/>
                      </a:lnTo>
                      <a:lnTo>
                        <a:pt x="54" y="25"/>
                      </a:lnTo>
                      <a:lnTo>
                        <a:pt x="54" y="27"/>
                      </a:lnTo>
                      <a:lnTo>
                        <a:pt x="51" y="32"/>
                      </a:lnTo>
                      <a:lnTo>
                        <a:pt x="50" y="33"/>
                      </a:lnTo>
                      <a:lnTo>
                        <a:pt x="47" y="34"/>
                      </a:lnTo>
                      <a:lnTo>
                        <a:pt x="45" y="38"/>
                      </a:lnTo>
                      <a:lnTo>
                        <a:pt x="46" y="42"/>
                      </a:lnTo>
                      <a:lnTo>
                        <a:pt x="46" y="46"/>
                      </a:lnTo>
                    </a:path>
                  </a:pathLst>
                </a:custGeom>
                <a:grpFill/>
                <a:ln w="635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GB" b="0" i="0" dirty="0">
                    <a:latin typeface="Locator" panose="02000500030000020004" pitchFamily="2" charset="77"/>
                  </a:endParaRPr>
                </a:p>
              </p:txBody>
            </p:sp>
          </p:grpSp>
        </p:grpSp>
      </p:grpSp>
      <p:sp>
        <p:nvSpPr>
          <p:cNvPr id="1461" name="Textplatzhalter 1460">
            <a:extLst>
              <a:ext uri="{FF2B5EF4-FFF2-40B4-BE49-F238E27FC236}">
                <a16:creationId xmlns:a16="http://schemas.microsoft.com/office/drawing/2014/main" id="{676EB053-446D-4C87-A9ED-35741FDC9F9F}"/>
              </a:ext>
            </a:extLst>
          </p:cNvPr>
          <p:cNvSpPr>
            <a:spLocks noGrp="1"/>
          </p:cNvSpPr>
          <p:nvPr>
            <p:ph type="body" sz="quarter" idx="14"/>
          </p:nvPr>
        </p:nvSpPr>
        <p:spPr>
          <a:xfrm>
            <a:off x="371475" y="3414434"/>
            <a:ext cx="5097462" cy="247042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01" name="Textplatzhalter 13">
            <a:extLst>
              <a:ext uri="{FF2B5EF4-FFF2-40B4-BE49-F238E27FC236}">
                <a16:creationId xmlns:a16="http://schemas.microsoft.com/office/drawing/2014/main" id="{BDEE2C6F-AD75-4611-9DC2-85FA6F1494C9}"/>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pic>
        <p:nvPicPr>
          <p:cNvPr id="199" name="Image 198">
            <a:extLst>
              <a:ext uri="{FF2B5EF4-FFF2-40B4-BE49-F238E27FC236}">
                <a16:creationId xmlns:a16="http://schemas.microsoft.com/office/drawing/2014/main" id="{0E6F6270-6362-1B41-8DC9-70A7FEFDCF4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25693" b="29231"/>
          <a:stretch/>
        </p:blipFill>
        <p:spPr>
          <a:xfrm>
            <a:off x="10196622" y="6112566"/>
            <a:ext cx="1863791" cy="594658"/>
          </a:xfrm>
          <a:prstGeom prst="rect">
            <a:avLst/>
          </a:prstGeom>
        </p:spPr>
      </p:pic>
    </p:spTree>
    <p:extLst>
      <p:ext uri="{BB962C8B-B14F-4D97-AF65-F5344CB8AC3E}">
        <p14:creationId xmlns:p14="http://schemas.microsoft.com/office/powerpoint/2010/main" val="32366894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3D24A8-A10A-429D-8132-4F92DA4C749B}"/>
              </a:ext>
            </a:extLst>
          </p:cNvPr>
          <p:cNvSpPr>
            <a:spLocks noGrp="1"/>
          </p:cNvSpPr>
          <p:nvPr>
            <p:ph type="title"/>
          </p:nvPr>
        </p:nvSpPr>
        <p:spPr>
          <a:xfrm>
            <a:off x="371475" y="1379716"/>
            <a:ext cx="10007837" cy="516012"/>
          </a:xfrm>
        </p:spPr>
        <p:txBody>
          <a:bodyPr anchor="t" anchorCtr="0"/>
          <a:lstStyle/>
          <a:p>
            <a:r>
              <a:rPr lang="de-DE" dirty="0"/>
              <a:t>Mastertitelformat bearbeiten</a:t>
            </a:r>
          </a:p>
        </p:txBody>
      </p:sp>
      <p:sp>
        <p:nvSpPr>
          <p:cNvPr id="3" name="Datumsplatzhalter 2">
            <a:extLst>
              <a:ext uri="{FF2B5EF4-FFF2-40B4-BE49-F238E27FC236}">
                <a16:creationId xmlns:a16="http://schemas.microsoft.com/office/drawing/2014/main" id="{8B7689E6-C990-4459-8D52-490450179A59}"/>
              </a:ext>
            </a:extLst>
          </p:cNvPr>
          <p:cNvSpPr>
            <a:spLocks noGrp="1"/>
          </p:cNvSpPr>
          <p:nvPr>
            <p:ph type="dt" sz="half" idx="10"/>
          </p:nvPr>
        </p:nvSpPr>
        <p:spPr>
          <a:xfrm>
            <a:off x="371475" y="6242050"/>
            <a:ext cx="792163" cy="365125"/>
          </a:xfrm>
          <a:prstGeom prst="rect">
            <a:avLst/>
          </a:prstGeom>
        </p:spPr>
        <p:txBody>
          <a:bodyPr/>
          <a:lstStyle/>
          <a:p>
            <a:endParaRPr lang="de-DE" dirty="0"/>
          </a:p>
        </p:txBody>
      </p:sp>
      <p:sp>
        <p:nvSpPr>
          <p:cNvPr id="4" name="Fußzeilenplatzhalter 3">
            <a:extLst>
              <a:ext uri="{FF2B5EF4-FFF2-40B4-BE49-F238E27FC236}">
                <a16:creationId xmlns:a16="http://schemas.microsoft.com/office/drawing/2014/main" id="{B402AB66-75AD-482E-9C3F-BE55B3C64B92}"/>
              </a:ext>
            </a:extLst>
          </p:cNvPr>
          <p:cNvSpPr>
            <a:spLocks noGrp="1"/>
          </p:cNvSpPr>
          <p:nvPr>
            <p:ph type="ftr" sz="quarter" idx="11"/>
          </p:nvPr>
        </p:nvSpPr>
        <p:spPr/>
        <p:txBody>
          <a:bodyPr/>
          <a:lstStyle/>
          <a:p>
            <a:r>
              <a:rPr lang="fr-FR" dirty="0"/>
              <a:t>2 | La SCPI Primopierre</a:t>
            </a:r>
            <a:endParaRPr lang="de-DE" dirty="0"/>
          </a:p>
        </p:txBody>
      </p:sp>
      <p:sp>
        <p:nvSpPr>
          <p:cNvPr id="6" name="Textplatzhalter 13">
            <a:extLst>
              <a:ext uri="{FF2B5EF4-FFF2-40B4-BE49-F238E27FC236}">
                <a16:creationId xmlns:a16="http://schemas.microsoft.com/office/drawing/2014/main" id="{1262EE97-8276-47B4-B3C5-B5D9776D0769}"/>
              </a:ext>
            </a:extLst>
          </p:cNvPr>
          <p:cNvSpPr>
            <a:spLocks noGrp="1"/>
          </p:cNvSpPr>
          <p:nvPr>
            <p:ph type="body" sz="quarter" idx="17" hasCustomPrompt="1"/>
          </p:nvPr>
        </p:nvSpPr>
        <p:spPr>
          <a:xfrm>
            <a:off x="1163638" y="5895976"/>
            <a:ext cx="8732837" cy="571499"/>
          </a:xfrm>
        </p:spPr>
        <p:txBody>
          <a:bodyPr/>
          <a:lstStyle>
            <a:lvl1pPr>
              <a:lnSpc>
                <a:spcPct val="90000"/>
              </a:lnSpc>
              <a:spcBef>
                <a:spcPts val="0"/>
              </a:spcBef>
              <a:defRPr sz="1000" b="1"/>
            </a:lvl1pPr>
            <a:lvl2pPr marL="228600" indent="-228600">
              <a:lnSpc>
                <a:spcPct val="90000"/>
              </a:lnSpc>
              <a:spcBef>
                <a:spcPts val="0"/>
              </a:spcBef>
              <a:buAutoNum type="arabicPlain"/>
              <a:defRPr sz="1000" b="0"/>
            </a:lvl2pPr>
            <a:lvl3pPr>
              <a:defRPr sz="1000"/>
            </a:lvl3pPr>
            <a:lvl4pPr>
              <a:defRPr sz="1000"/>
            </a:lvl4pPr>
            <a:lvl5pPr>
              <a:defRPr sz="1000"/>
            </a:lvl5pPr>
          </a:lstStyle>
          <a:p>
            <a:pPr lvl="0"/>
            <a:r>
              <a:rPr lang="de-DE" dirty="0"/>
              <a:t>Source/Note </a:t>
            </a:r>
            <a:r>
              <a:rPr lang="de-DE" dirty="0" err="1"/>
              <a:t>to</a:t>
            </a:r>
            <a:r>
              <a:rPr lang="de-DE" dirty="0"/>
              <a:t> </a:t>
            </a:r>
            <a:r>
              <a:rPr lang="de-DE" dirty="0" err="1"/>
              <a:t>come</a:t>
            </a:r>
            <a:endParaRPr lang="de-DE" dirty="0"/>
          </a:p>
          <a:p>
            <a:pPr lvl="0"/>
            <a:r>
              <a:rPr lang="de-DE" dirty="0"/>
              <a:t>Note</a:t>
            </a:r>
          </a:p>
          <a:p>
            <a:pPr lvl="1"/>
            <a:r>
              <a:rPr lang="de-DE" dirty="0"/>
              <a:t>Note 1</a:t>
            </a:r>
          </a:p>
          <a:p>
            <a:pPr lvl="1"/>
            <a:r>
              <a:rPr lang="de-DE" dirty="0"/>
              <a:t>Note 2</a:t>
            </a:r>
          </a:p>
        </p:txBody>
      </p:sp>
      <p:sp>
        <p:nvSpPr>
          <p:cNvPr id="8" name="Foliennummernplatzhalter 5">
            <a:extLst>
              <a:ext uri="{FF2B5EF4-FFF2-40B4-BE49-F238E27FC236}">
                <a16:creationId xmlns:a16="http://schemas.microsoft.com/office/drawing/2014/main" id="{9700EECA-90D8-B44A-B113-61522261CE69}"/>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28279279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140D827-0098-4EBC-8F8A-96AA2E42C363}"/>
              </a:ext>
            </a:extLst>
          </p:cNvPr>
          <p:cNvSpPr>
            <a:spLocks noGrp="1"/>
          </p:cNvSpPr>
          <p:nvPr>
            <p:ph type="ftr" sz="quarter" idx="11"/>
          </p:nvPr>
        </p:nvSpPr>
        <p:spPr/>
        <p:txBody>
          <a:bodyPr/>
          <a:lstStyle/>
          <a:p>
            <a:r>
              <a:rPr lang="fr-FR" dirty="0"/>
              <a:t>2 | La SCPI Primopierre</a:t>
            </a:r>
            <a:endParaRPr lang="de-DE" dirty="0"/>
          </a:p>
        </p:txBody>
      </p:sp>
      <p:sp>
        <p:nvSpPr>
          <p:cNvPr id="5" name="Foliennummernplatzhalter 5">
            <a:extLst>
              <a:ext uri="{FF2B5EF4-FFF2-40B4-BE49-F238E27FC236}">
                <a16:creationId xmlns:a16="http://schemas.microsoft.com/office/drawing/2014/main" id="{80567016-2135-B544-989A-C5AFAD59026F}"/>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24627910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Leer">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BCB60A-7644-6F47-8851-CBE3360DD037}"/>
              </a:ext>
            </a:extLst>
          </p:cNvPr>
          <p:cNvSpPr/>
          <p:nvPr userDrawn="1"/>
        </p:nvSpPr>
        <p:spPr>
          <a:xfrm>
            <a:off x="0" y="0"/>
            <a:ext cx="12192000" cy="1985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Locator" panose="02000500030000020004" pitchFamily="2" charset="77"/>
            </a:endParaRPr>
          </a:p>
        </p:txBody>
      </p:sp>
      <p:sp>
        <p:nvSpPr>
          <p:cNvPr id="6" name="Foliennummernplatzhalter 5">
            <a:extLst>
              <a:ext uri="{FF2B5EF4-FFF2-40B4-BE49-F238E27FC236}">
                <a16:creationId xmlns:a16="http://schemas.microsoft.com/office/drawing/2014/main" id="{851D3238-0CBA-5D4A-A3B9-6AC056B8AD36}"/>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841941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49101-89F1-354B-A868-A0E0B2946F6F}"/>
              </a:ext>
            </a:extLst>
          </p:cNvPr>
          <p:cNvSpPr>
            <a:spLocks noGrp="1"/>
          </p:cNvSpPr>
          <p:nvPr>
            <p:ph type="title"/>
          </p:nvPr>
        </p:nvSpPr>
        <p:spPr>
          <a:xfrm>
            <a:off x="371475" y="1379716"/>
            <a:ext cx="10007837" cy="516012"/>
          </a:xfrm>
        </p:spPr>
        <p:txBody>
          <a:bodyPr/>
          <a:lstStyle/>
          <a:p>
            <a:r>
              <a:rPr lang="fr-FR"/>
              <a:t>Modifiez le style du titre</a:t>
            </a:r>
          </a:p>
        </p:txBody>
      </p:sp>
      <p:sp>
        <p:nvSpPr>
          <p:cNvPr id="3" name="Espace réservé de la date 2">
            <a:extLst>
              <a:ext uri="{FF2B5EF4-FFF2-40B4-BE49-F238E27FC236}">
                <a16:creationId xmlns:a16="http://schemas.microsoft.com/office/drawing/2014/main" id="{0133CF38-4CB9-4D4D-823C-5AAB64A70E88}"/>
              </a:ext>
            </a:extLst>
          </p:cNvPr>
          <p:cNvSpPr>
            <a:spLocks noGrp="1"/>
          </p:cNvSpPr>
          <p:nvPr>
            <p:ph type="dt" sz="half" idx="10"/>
          </p:nvPr>
        </p:nvSpPr>
        <p:spPr>
          <a:xfrm>
            <a:off x="371475" y="6242050"/>
            <a:ext cx="792163" cy="365125"/>
          </a:xfrm>
          <a:prstGeom prst="rect">
            <a:avLst/>
          </a:prstGeom>
        </p:spPr>
        <p:txBody>
          <a:bodyPr/>
          <a:lstStyle/>
          <a:p>
            <a:endParaRPr lang="de-DE" dirty="0"/>
          </a:p>
        </p:txBody>
      </p:sp>
      <p:sp>
        <p:nvSpPr>
          <p:cNvPr id="4" name="Espace réservé du pied de page 3">
            <a:extLst>
              <a:ext uri="{FF2B5EF4-FFF2-40B4-BE49-F238E27FC236}">
                <a16:creationId xmlns:a16="http://schemas.microsoft.com/office/drawing/2014/main" id="{40391927-54E7-6E4C-9728-788D897FC065}"/>
              </a:ext>
            </a:extLst>
          </p:cNvPr>
          <p:cNvSpPr>
            <a:spLocks noGrp="1"/>
          </p:cNvSpPr>
          <p:nvPr>
            <p:ph type="ftr" sz="quarter" idx="11"/>
          </p:nvPr>
        </p:nvSpPr>
        <p:spPr/>
        <p:txBody>
          <a:bodyPr/>
          <a:lstStyle/>
          <a:p>
            <a:r>
              <a:rPr lang="fr-FR" dirty="0"/>
              <a:t>2 | La SCPI Primopierre</a:t>
            </a:r>
          </a:p>
        </p:txBody>
      </p:sp>
      <p:sp>
        <p:nvSpPr>
          <p:cNvPr id="8" name="Foliennummernplatzhalter 5">
            <a:extLst>
              <a:ext uri="{FF2B5EF4-FFF2-40B4-BE49-F238E27FC236}">
                <a16:creationId xmlns:a16="http://schemas.microsoft.com/office/drawing/2014/main" id="{15E211A3-2AC7-EE44-8266-2FDD7B850DDB}"/>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322920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image" Target="../media/image13.emf"/><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image" Target="../media/image3.svg"/><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C815F5F-2D72-4935-BADB-204C95840F53}"/>
              </a:ext>
            </a:extLst>
          </p:cNvPr>
          <p:cNvSpPr>
            <a:spLocks noGrp="1"/>
          </p:cNvSpPr>
          <p:nvPr>
            <p:ph type="title"/>
          </p:nvPr>
        </p:nvSpPr>
        <p:spPr>
          <a:xfrm>
            <a:off x="1163638" y="1379716"/>
            <a:ext cx="10007837" cy="516012"/>
          </a:xfrm>
          <a:prstGeom prst="rect">
            <a:avLst/>
          </a:prstGeom>
        </p:spPr>
        <p:txBody>
          <a:bodyPr vert="horz" lIns="0" tIns="0" rIns="0" bIns="0" rtlCol="0" anchor="t" anchorCtr="0">
            <a:noAutofit/>
          </a:bodyPr>
          <a:lstStyle/>
          <a:p>
            <a:r>
              <a:rPr lang="de-DE" dirty="0" err="1"/>
              <a:t>Titre</a:t>
            </a:r>
            <a:r>
              <a:rPr lang="de-DE" dirty="0"/>
              <a:t> </a:t>
            </a:r>
            <a:r>
              <a:rPr lang="de-DE" dirty="0" err="1"/>
              <a:t>sur</a:t>
            </a:r>
            <a:r>
              <a:rPr lang="de-DE" dirty="0"/>
              <a:t> </a:t>
            </a:r>
            <a:r>
              <a:rPr lang="de-DE" dirty="0" err="1"/>
              <a:t>une</a:t>
            </a:r>
            <a:r>
              <a:rPr lang="de-DE" dirty="0"/>
              <a:t> </a:t>
            </a:r>
            <a:r>
              <a:rPr lang="de-DE" dirty="0" err="1"/>
              <a:t>ligne</a:t>
            </a:r>
            <a:endParaRPr lang="de-DE" dirty="0"/>
          </a:p>
        </p:txBody>
      </p:sp>
      <p:sp>
        <p:nvSpPr>
          <p:cNvPr id="3" name="Textplatzhalter 2">
            <a:extLst>
              <a:ext uri="{FF2B5EF4-FFF2-40B4-BE49-F238E27FC236}">
                <a16:creationId xmlns:a16="http://schemas.microsoft.com/office/drawing/2014/main" id="{5193E1D1-BBE6-4CEA-85B5-D7B6A265F511}"/>
              </a:ext>
            </a:extLst>
          </p:cNvPr>
          <p:cNvSpPr>
            <a:spLocks noGrp="1"/>
          </p:cNvSpPr>
          <p:nvPr>
            <p:ph type="body" idx="1"/>
          </p:nvPr>
        </p:nvSpPr>
        <p:spPr>
          <a:xfrm>
            <a:off x="1163638" y="2060580"/>
            <a:ext cx="10008000" cy="3816346"/>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977B2C5F-795A-4147-A52D-690D6052F02F}"/>
              </a:ext>
            </a:extLst>
          </p:cNvPr>
          <p:cNvSpPr>
            <a:spLocks noGrp="1"/>
          </p:cNvSpPr>
          <p:nvPr>
            <p:ph type="ftr" sz="quarter" idx="3"/>
          </p:nvPr>
        </p:nvSpPr>
        <p:spPr>
          <a:xfrm>
            <a:off x="371475" y="150776"/>
            <a:ext cx="10800000" cy="365125"/>
          </a:xfrm>
          <a:prstGeom prst="rect">
            <a:avLst/>
          </a:prstGeom>
        </p:spPr>
        <p:txBody>
          <a:bodyPr vert="horz" lIns="0" tIns="0" rIns="0" bIns="0" rtlCol="0" anchor="ctr"/>
          <a:lstStyle>
            <a:lvl1pPr algn="l">
              <a:defRPr sz="1000">
                <a:solidFill>
                  <a:schemeClr val="tx2"/>
                </a:solidFill>
                <a:latin typeface="+mj-lt"/>
              </a:defRPr>
            </a:lvl1pPr>
          </a:lstStyle>
          <a:p>
            <a:r>
              <a:rPr lang="fr-FR" dirty="0"/>
              <a:t>2 | La SCPI Primopierre</a:t>
            </a:r>
          </a:p>
        </p:txBody>
      </p:sp>
      <p:cxnSp>
        <p:nvCxnSpPr>
          <p:cNvPr id="12" name="Gerader Verbinder 11">
            <a:extLst>
              <a:ext uri="{FF2B5EF4-FFF2-40B4-BE49-F238E27FC236}">
                <a16:creationId xmlns:a16="http://schemas.microsoft.com/office/drawing/2014/main" id="{206888B8-C6DE-4BA0-AD35-87030F75E44C}"/>
              </a:ext>
            </a:extLst>
          </p:cNvPr>
          <p:cNvCxnSpPr>
            <a:cxnSpLocks/>
          </p:cNvCxnSpPr>
          <p:nvPr userDrawn="1"/>
        </p:nvCxnSpPr>
        <p:spPr>
          <a:xfrm>
            <a:off x="380544" y="543537"/>
            <a:ext cx="1145696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7A9D0BE-14E1-474C-B2F7-6DD23AB6C2C6}"/>
              </a:ext>
            </a:extLst>
          </p:cNvPr>
          <p:cNvSpPr/>
          <p:nvPr userDrawn="1"/>
        </p:nvSpPr>
        <p:spPr>
          <a:xfrm>
            <a:off x="9012480" y="6448138"/>
            <a:ext cx="2701381" cy="246221"/>
          </a:xfrm>
          <a:prstGeom prst="rect">
            <a:avLst/>
          </a:prstGeom>
        </p:spPr>
        <p:txBody>
          <a:bodyPr wrap="none">
            <a:spAutoFit/>
          </a:bodyPr>
          <a:lstStyle/>
          <a:p>
            <a:pPr algn="r"/>
            <a:r>
              <a:rPr lang="fr-FR" sz="1000" b="0" i="0" u="none" strike="noStrike" dirty="0">
                <a:solidFill>
                  <a:schemeClr val="tx2"/>
                </a:solidFill>
                <a:effectLst/>
                <a:latin typeface="+mn-lt"/>
              </a:rPr>
              <a:t>Document réservé aux professionnels </a:t>
            </a:r>
            <a:r>
              <a:rPr lang="fr-FR" sz="1000" b="0" i="0" u="none" strike="noStrike" dirty="0">
                <a:solidFill>
                  <a:schemeClr val="tx2"/>
                </a:solidFill>
                <a:effectLst/>
                <a:latin typeface="Locator" panose="02000500030000020004" pitchFamily="2" charset="77"/>
              </a:rPr>
              <a:t>|  </a:t>
            </a:r>
            <a:endParaRPr lang="fr-FR" sz="1000" dirty="0">
              <a:solidFill>
                <a:schemeClr val="tx2"/>
              </a:solidFill>
              <a:latin typeface="Locator" panose="02000500030000020004" pitchFamily="2" charset="77"/>
            </a:endParaRPr>
          </a:p>
        </p:txBody>
      </p:sp>
      <p:pic>
        <p:nvPicPr>
          <p:cNvPr id="15" name="Image 14">
            <a:extLst>
              <a:ext uri="{FF2B5EF4-FFF2-40B4-BE49-F238E27FC236}">
                <a16:creationId xmlns:a16="http://schemas.microsoft.com/office/drawing/2014/main" id="{C3AFB4BF-18D0-3447-B3FE-2C31F49D2E89}"/>
              </a:ext>
            </a:extLst>
          </p:cNvPr>
          <p:cNvPicPr>
            <a:picLocks noChangeAspect="1"/>
          </p:cNvPicPr>
          <p:nvPr userDrawn="1"/>
        </p:nvPicPr>
        <p:blipFill rotWithShape="1">
          <a:blip r:embed="rId21" cstate="screen">
            <a:extLst>
              <a:ext uri="{28A0092B-C50C-407E-A947-70E740481C1C}">
                <a14:useLocalDpi xmlns:a14="http://schemas.microsoft.com/office/drawing/2010/main"/>
              </a:ext>
            </a:extLst>
          </a:blip>
          <a:srcRect t="25693" b="29231"/>
          <a:stretch/>
        </p:blipFill>
        <p:spPr>
          <a:xfrm>
            <a:off x="380545" y="6359236"/>
            <a:ext cx="1328986" cy="424024"/>
          </a:xfrm>
          <a:prstGeom prst="rect">
            <a:avLst/>
          </a:prstGeom>
        </p:spPr>
      </p:pic>
      <p:sp>
        <p:nvSpPr>
          <p:cNvPr id="16" name="Foliennummernplatzhalter 5">
            <a:extLst>
              <a:ext uri="{FF2B5EF4-FFF2-40B4-BE49-F238E27FC236}">
                <a16:creationId xmlns:a16="http://schemas.microsoft.com/office/drawing/2014/main" id="{2FD799B2-C83F-3145-8E5B-43D4C71E30E9}"/>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mn-lt"/>
              </a:defRPr>
            </a:lvl1pPr>
          </a:lstStyle>
          <a:p>
            <a:fld id="{0772F24B-437C-4CC1-91CB-525B4F7036A6}" type="slidenum">
              <a:rPr lang="de-DE" smtClean="0"/>
              <a:pPr/>
              <a:t>‹N°›</a:t>
            </a:fld>
            <a:endParaRPr lang="de-DE" dirty="0"/>
          </a:p>
        </p:txBody>
      </p:sp>
    </p:spTree>
    <p:extLst>
      <p:ext uri="{BB962C8B-B14F-4D97-AF65-F5344CB8AC3E}">
        <p14:creationId xmlns:p14="http://schemas.microsoft.com/office/powerpoint/2010/main" val="187988586"/>
      </p:ext>
    </p:extLst>
  </p:cSld>
  <p:clrMap bg1="lt1" tx1="dk1" bg2="lt2" tx2="dk2" accent1="accent1" accent2="accent2" accent3="accent3" accent4="accent4" accent5="accent5" accent6="accent6" hlink="hlink" folHlink="folHlink"/>
  <p:sldLayoutIdLst>
    <p:sldLayoutId id="2147483673" r:id="rId1"/>
    <p:sldLayoutId id="2147483649" r:id="rId2"/>
    <p:sldLayoutId id="2147483660" r:id="rId3"/>
    <p:sldLayoutId id="2147483661" r:id="rId4"/>
    <p:sldLayoutId id="2147483662" r:id="rId5"/>
    <p:sldLayoutId id="2147483674" r:id="rId6"/>
    <p:sldLayoutId id="2147483651" r:id="rId7"/>
    <p:sldLayoutId id="2147483663" r:id="rId8"/>
    <p:sldLayoutId id="2147483665" r:id="rId9"/>
    <p:sldLayoutId id="2147483650" r:id="rId10"/>
    <p:sldLayoutId id="2147483666" r:id="rId11"/>
    <p:sldLayoutId id="2147483667" r:id="rId12"/>
    <p:sldLayoutId id="2147483668" r:id="rId13"/>
    <p:sldLayoutId id="2147483669" r:id="rId14"/>
    <p:sldLayoutId id="2147483670" r:id="rId15"/>
    <p:sldLayoutId id="2147483654" r:id="rId16"/>
    <p:sldLayoutId id="2147483671" r:id="rId17"/>
    <p:sldLayoutId id="2147483655" r:id="rId18"/>
    <p:sldLayoutId id="2147483672" r:id="rId19"/>
  </p:sldLayoutIdLst>
  <p:hf hdr="0" dt="0"/>
  <p:txStyles>
    <p:title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p:titleStyle>
    <p:bodyStyle>
      <a:lvl1pPr marL="0" indent="0" algn="l" defTabSz="914400" rtl="0" eaLnBrk="1" latinLnBrk="0" hangingPunct="1">
        <a:lnSpc>
          <a:spcPct val="100000"/>
        </a:lnSpc>
        <a:spcBef>
          <a:spcPts val="600"/>
        </a:spcBef>
        <a:buClr>
          <a:schemeClr val="accent4"/>
        </a:buClr>
        <a:buFontTx/>
        <a:buNone/>
        <a:defRPr sz="1800" b="0" i="0" kern="1200">
          <a:solidFill>
            <a:schemeClr val="tx1"/>
          </a:solidFill>
          <a:latin typeface="Locator" panose="02000500030000020004" pitchFamily="2" charset="77"/>
          <a:ea typeface="+mn-ea"/>
          <a:cs typeface="+mn-cs"/>
        </a:defRPr>
      </a:lvl1pPr>
      <a:lvl2pPr marL="0" indent="0" algn="l" defTabSz="914400" rtl="0" eaLnBrk="1" latinLnBrk="0" hangingPunct="1">
        <a:lnSpc>
          <a:spcPct val="100000"/>
        </a:lnSpc>
        <a:spcBef>
          <a:spcPts val="600"/>
        </a:spcBef>
        <a:buClr>
          <a:schemeClr val="accent4"/>
        </a:buClr>
        <a:buFontTx/>
        <a:buNone/>
        <a:defRPr sz="1800" b="0" i="0" kern="1200">
          <a:solidFill>
            <a:schemeClr val="tx1"/>
          </a:solidFill>
          <a:latin typeface="Locator" panose="02000500030000020004" pitchFamily="2" charset="77"/>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22">
            <a:extLst>
              <a:ext uri="{96DAC541-7B7A-43D3-8B79-37D633B846F1}">
                <asvg:svgBlip xmlns:asvg="http://schemas.microsoft.com/office/drawing/2016/SVG/main" r:embed="rId23"/>
              </a:ext>
            </a:extLst>
          </a:blip>
        </a:buBlip>
        <a:defRPr sz="1800" b="0" i="0" kern="1200">
          <a:solidFill>
            <a:schemeClr val="tx1"/>
          </a:solidFill>
          <a:latin typeface="Locator" panose="02000500030000020004" pitchFamily="2" charset="77"/>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22">
            <a:extLst>
              <a:ext uri="{96DAC541-7B7A-43D3-8B79-37D633B846F1}">
                <asvg:svgBlip xmlns:asvg="http://schemas.microsoft.com/office/drawing/2016/SVG/main" r:embed="rId23"/>
              </a:ext>
            </a:extLst>
          </a:blip>
        </a:buBlip>
        <a:tabLst/>
        <a:defRPr sz="1800" b="0" i="0" kern="1200">
          <a:solidFill>
            <a:schemeClr val="tx1"/>
          </a:solidFill>
          <a:latin typeface="Locator" panose="02000500030000020004" pitchFamily="2" charset="77"/>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22">
            <a:extLst>
              <a:ext uri="{96DAC541-7B7A-43D3-8B79-37D633B846F1}">
                <asvg:svgBlip xmlns:asvg="http://schemas.microsoft.com/office/drawing/2016/SVG/main" r:embed="rId23"/>
              </a:ext>
            </a:extLst>
          </a:blip>
        </a:buBlip>
        <a:tabLst/>
        <a:defRPr sz="1800" b="0" i="0" kern="1200">
          <a:solidFill>
            <a:schemeClr val="tx1"/>
          </a:solidFill>
          <a:latin typeface="Locator" panose="02000500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17" userDrawn="1">
          <p15:clr>
            <a:srgbClr val="F26B43"/>
          </p15:clr>
        </p15:guide>
        <p15:guide id="3" pos="234" userDrawn="1">
          <p15:clr>
            <a:srgbClr val="F26B43"/>
          </p15:clr>
        </p15:guide>
        <p15:guide id="4" pos="7469" userDrawn="1">
          <p15:clr>
            <a:srgbClr val="F26B43"/>
          </p15:clr>
        </p15:guide>
        <p15:guide id="5" pos="733" userDrawn="1">
          <p15:clr>
            <a:srgbClr val="F26B43"/>
          </p15:clr>
        </p15:guide>
        <p15:guide id="6" orient="horz" pos="3702" userDrawn="1">
          <p15:clr>
            <a:srgbClr val="F26B43"/>
          </p15:clr>
        </p15:guide>
        <p15:guide id="7" orient="horz" pos="867" userDrawn="1">
          <p15:clr>
            <a:srgbClr val="F26B43"/>
          </p15:clr>
        </p15:guide>
        <p15:guide id="8" orient="horz" pos="1298" userDrawn="1">
          <p15:clr>
            <a:srgbClr val="F26B43"/>
          </p15:clr>
        </p15:guide>
        <p15:guide id="9" pos="395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C815F5F-2D72-4935-BADB-204C95840F53}"/>
              </a:ext>
            </a:extLst>
          </p:cNvPr>
          <p:cNvSpPr>
            <a:spLocks noGrp="1"/>
          </p:cNvSpPr>
          <p:nvPr>
            <p:ph type="title"/>
          </p:nvPr>
        </p:nvSpPr>
        <p:spPr>
          <a:xfrm>
            <a:off x="1163638" y="1379716"/>
            <a:ext cx="10007837" cy="516012"/>
          </a:xfrm>
          <a:prstGeom prst="rect">
            <a:avLst/>
          </a:prstGeom>
        </p:spPr>
        <p:txBody>
          <a:bodyPr vert="horz" lIns="0" tIns="0" rIns="0" bIns="0" rtlCol="0" anchor="t" anchorCtr="0">
            <a:noAutofit/>
          </a:bodyPr>
          <a:lstStyle/>
          <a:p>
            <a:r>
              <a:rPr lang="de-DE" dirty="0" err="1"/>
              <a:t>Titre</a:t>
            </a:r>
            <a:r>
              <a:rPr lang="de-DE" dirty="0"/>
              <a:t> </a:t>
            </a:r>
            <a:r>
              <a:rPr lang="de-DE" dirty="0" err="1"/>
              <a:t>sur</a:t>
            </a:r>
            <a:r>
              <a:rPr lang="de-DE" dirty="0"/>
              <a:t> </a:t>
            </a:r>
            <a:r>
              <a:rPr lang="de-DE" dirty="0" err="1"/>
              <a:t>une</a:t>
            </a:r>
            <a:r>
              <a:rPr lang="de-DE" dirty="0"/>
              <a:t> </a:t>
            </a:r>
            <a:r>
              <a:rPr lang="de-DE" dirty="0" err="1"/>
              <a:t>ligne</a:t>
            </a:r>
            <a:endParaRPr lang="de-DE" dirty="0"/>
          </a:p>
        </p:txBody>
      </p:sp>
      <p:sp>
        <p:nvSpPr>
          <p:cNvPr id="3" name="Textplatzhalter 2">
            <a:extLst>
              <a:ext uri="{FF2B5EF4-FFF2-40B4-BE49-F238E27FC236}">
                <a16:creationId xmlns:a16="http://schemas.microsoft.com/office/drawing/2014/main" id="{5193E1D1-BBE6-4CEA-85B5-D7B6A265F511}"/>
              </a:ext>
            </a:extLst>
          </p:cNvPr>
          <p:cNvSpPr>
            <a:spLocks noGrp="1"/>
          </p:cNvSpPr>
          <p:nvPr>
            <p:ph type="body" idx="1"/>
          </p:nvPr>
        </p:nvSpPr>
        <p:spPr>
          <a:xfrm>
            <a:off x="1163638" y="2060580"/>
            <a:ext cx="10008000" cy="3816346"/>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977B2C5F-795A-4147-A52D-690D6052F02F}"/>
              </a:ext>
            </a:extLst>
          </p:cNvPr>
          <p:cNvSpPr>
            <a:spLocks noGrp="1"/>
          </p:cNvSpPr>
          <p:nvPr>
            <p:ph type="ftr" sz="quarter" idx="3"/>
          </p:nvPr>
        </p:nvSpPr>
        <p:spPr>
          <a:xfrm>
            <a:off x="371475" y="150776"/>
            <a:ext cx="10800000" cy="365125"/>
          </a:xfrm>
          <a:prstGeom prst="rect">
            <a:avLst/>
          </a:prstGeom>
        </p:spPr>
        <p:txBody>
          <a:bodyPr vert="horz" lIns="0" tIns="0" rIns="0" bIns="0" rtlCol="0" anchor="ctr"/>
          <a:lstStyle>
            <a:lvl1pPr algn="l">
              <a:defRPr sz="1000">
                <a:solidFill>
                  <a:schemeClr val="tx2"/>
                </a:solidFill>
                <a:latin typeface="+mj-lt"/>
              </a:defRPr>
            </a:lvl1pPr>
          </a:lstStyle>
          <a:p>
            <a:r>
              <a:rPr lang="fr-FR" dirty="0"/>
              <a:t>2 | La SCPI Primopierre</a:t>
            </a:r>
          </a:p>
        </p:txBody>
      </p:sp>
      <p:cxnSp>
        <p:nvCxnSpPr>
          <p:cNvPr id="12" name="Gerader Verbinder 11">
            <a:extLst>
              <a:ext uri="{FF2B5EF4-FFF2-40B4-BE49-F238E27FC236}">
                <a16:creationId xmlns:a16="http://schemas.microsoft.com/office/drawing/2014/main" id="{206888B8-C6DE-4BA0-AD35-87030F75E44C}"/>
              </a:ext>
            </a:extLst>
          </p:cNvPr>
          <p:cNvCxnSpPr>
            <a:cxnSpLocks/>
          </p:cNvCxnSpPr>
          <p:nvPr userDrawn="1"/>
        </p:nvCxnSpPr>
        <p:spPr>
          <a:xfrm>
            <a:off x="380544" y="543537"/>
            <a:ext cx="1145696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A3E51F84-4B9D-E541-B828-F32BAD6228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76178" y="6152240"/>
            <a:ext cx="1320019" cy="934360"/>
          </a:xfrm>
          <a:prstGeom prst="rect">
            <a:avLst/>
          </a:prstGeom>
        </p:spPr>
      </p:pic>
      <p:sp>
        <p:nvSpPr>
          <p:cNvPr id="18" name="Rectangle 17">
            <a:extLst>
              <a:ext uri="{FF2B5EF4-FFF2-40B4-BE49-F238E27FC236}">
                <a16:creationId xmlns:a16="http://schemas.microsoft.com/office/drawing/2014/main" id="{B8E18EE0-E1DB-8A40-A2FD-C18663EF4688}"/>
              </a:ext>
            </a:extLst>
          </p:cNvPr>
          <p:cNvSpPr/>
          <p:nvPr userDrawn="1"/>
        </p:nvSpPr>
        <p:spPr>
          <a:xfrm>
            <a:off x="9012480" y="6448138"/>
            <a:ext cx="2701381" cy="246221"/>
          </a:xfrm>
          <a:prstGeom prst="rect">
            <a:avLst/>
          </a:prstGeom>
        </p:spPr>
        <p:txBody>
          <a:bodyPr wrap="none">
            <a:spAutoFit/>
          </a:bodyPr>
          <a:lstStyle/>
          <a:p>
            <a:pPr algn="r"/>
            <a:r>
              <a:rPr lang="fr-FR" sz="1000" b="0" i="0" u="none" strike="noStrike" dirty="0">
                <a:solidFill>
                  <a:schemeClr val="tx2"/>
                </a:solidFill>
                <a:effectLst/>
                <a:latin typeface="+mn-lt"/>
              </a:rPr>
              <a:t>Document réservé aux professionnels </a:t>
            </a:r>
            <a:r>
              <a:rPr lang="fr-FR" sz="1000" b="0" i="0" u="none" strike="noStrike" dirty="0">
                <a:solidFill>
                  <a:schemeClr val="tx2"/>
                </a:solidFill>
                <a:effectLst/>
                <a:latin typeface="Locator" panose="02000500030000020004" pitchFamily="2" charset="77"/>
              </a:rPr>
              <a:t>|  </a:t>
            </a:r>
            <a:endParaRPr lang="fr-FR" sz="1000" dirty="0">
              <a:solidFill>
                <a:schemeClr val="tx2"/>
              </a:solidFill>
              <a:latin typeface="Locator" panose="02000500030000020004" pitchFamily="2" charset="77"/>
            </a:endParaRPr>
          </a:p>
        </p:txBody>
      </p:sp>
      <p:sp>
        <p:nvSpPr>
          <p:cNvPr id="19" name="Foliennummernplatzhalter 5">
            <a:extLst>
              <a:ext uri="{FF2B5EF4-FFF2-40B4-BE49-F238E27FC236}">
                <a16:creationId xmlns:a16="http://schemas.microsoft.com/office/drawing/2014/main" id="{FB77223B-03EA-E849-B254-B373A4D8C98C}"/>
              </a:ext>
            </a:extLst>
          </p:cNvPr>
          <p:cNvSpPr>
            <a:spLocks noGrp="1"/>
          </p:cNvSpPr>
          <p:nvPr>
            <p:ph type="sldNum" sz="quarter" idx="4"/>
          </p:nvPr>
        </p:nvSpPr>
        <p:spPr>
          <a:xfrm>
            <a:off x="11481661" y="6388686"/>
            <a:ext cx="464401" cy="365125"/>
          </a:xfrm>
          <a:prstGeom prst="rect">
            <a:avLst/>
          </a:prstGeom>
        </p:spPr>
        <p:txBody>
          <a:bodyPr vert="horz" lIns="36000" tIns="36000" rIns="36000" bIns="36000" rtlCol="0" anchor="ctr"/>
          <a:lstStyle>
            <a:lvl1pPr algn="ctr">
              <a:defRPr sz="1000" b="0" i="0">
                <a:solidFill>
                  <a:schemeClr val="tx1"/>
                </a:solidFill>
                <a:latin typeface="Locator" panose="02000500030000020004" pitchFamily="2" charset="77"/>
              </a:defRPr>
            </a:lvl1pPr>
          </a:lstStyle>
          <a:p>
            <a:fld id="{0772F24B-437C-4CC1-91CB-525B4F7036A6}" type="slidenum">
              <a:rPr lang="de-DE" smtClean="0"/>
              <a:pPr/>
              <a:t>‹N°›</a:t>
            </a:fld>
            <a:endParaRPr lang="de-DE" sz="1000" dirty="0"/>
          </a:p>
        </p:txBody>
      </p:sp>
      <p:sp>
        <p:nvSpPr>
          <p:cNvPr id="9" name="Rectangle 8">
            <a:extLst>
              <a:ext uri="{FF2B5EF4-FFF2-40B4-BE49-F238E27FC236}">
                <a16:creationId xmlns:a16="http://schemas.microsoft.com/office/drawing/2014/main" id="{640CA111-DDAB-45E1-948C-84281712FEB9}"/>
              </a:ext>
            </a:extLst>
          </p:cNvPr>
          <p:cNvSpPr/>
          <p:nvPr userDrawn="1"/>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Tree>
    <p:extLst>
      <p:ext uri="{BB962C8B-B14F-4D97-AF65-F5344CB8AC3E}">
        <p14:creationId xmlns:p14="http://schemas.microsoft.com/office/powerpoint/2010/main" val="167153703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Lst>
  <p:hf hdr="0" dt="0"/>
  <p:txStyles>
    <p:title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p:titleStyle>
    <p:bodyStyle>
      <a:lvl1pPr marL="0" indent="0" algn="l" defTabSz="914400" rtl="0" eaLnBrk="1" latinLnBrk="0" hangingPunct="1">
        <a:lnSpc>
          <a:spcPct val="100000"/>
        </a:lnSpc>
        <a:spcBef>
          <a:spcPts val="600"/>
        </a:spcBef>
        <a:buClr>
          <a:schemeClr val="accent4"/>
        </a:buClr>
        <a:buFontTx/>
        <a:buNone/>
        <a:defRPr sz="1800" b="0" i="0" kern="1200">
          <a:solidFill>
            <a:schemeClr val="tx1"/>
          </a:solidFill>
          <a:latin typeface="Locator" panose="02000500030000020004" pitchFamily="2" charset="77"/>
          <a:ea typeface="+mn-ea"/>
          <a:cs typeface="+mn-cs"/>
        </a:defRPr>
      </a:lvl1pPr>
      <a:lvl2pPr marL="0" indent="0" algn="l" defTabSz="914400" rtl="0" eaLnBrk="1" latinLnBrk="0" hangingPunct="1">
        <a:lnSpc>
          <a:spcPct val="100000"/>
        </a:lnSpc>
        <a:spcBef>
          <a:spcPts val="600"/>
        </a:spcBef>
        <a:buClr>
          <a:schemeClr val="accent4"/>
        </a:buClr>
        <a:buFontTx/>
        <a:buNone/>
        <a:defRPr sz="1800" b="0" i="0" kern="1200">
          <a:solidFill>
            <a:schemeClr val="tx1"/>
          </a:solidFill>
          <a:latin typeface="Locator" panose="02000500030000020004" pitchFamily="2" charset="77"/>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22">
            <a:extLst>
              <a:ext uri="{96DAC541-7B7A-43D3-8B79-37D633B846F1}">
                <asvg:svgBlip xmlns:asvg="http://schemas.microsoft.com/office/drawing/2016/SVG/main" r:embed="rId23"/>
              </a:ext>
            </a:extLst>
          </a:blip>
        </a:buBlip>
        <a:defRPr sz="1800" b="0" i="0" kern="1200">
          <a:solidFill>
            <a:schemeClr val="tx1"/>
          </a:solidFill>
          <a:latin typeface="Locator" panose="02000500030000020004" pitchFamily="2" charset="77"/>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22">
            <a:extLst>
              <a:ext uri="{96DAC541-7B7A-43D3-8B79-37D633B846F1}">
                <asvg:svgBlip xmlns:asvg="http://schemas.microsoft.com/office/drawing/2016/SVG/main" r:embed="rId23"/>
              </a:ext>
            </a:extLst>
          </a:blip>
        </a:buBlip>
        <a:tabLst/>
        <a:defRPr sz="1800" b="0" i="0" kern="1200">
          <a:solidFill>
            <a:schemeClr val="tx1"/>
          </a:solidFill>
          <a:latin typeface="Locator" panose="02000500030000020004" pitchFamily="2" charset="77"/>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22">
            <a:extLst>
              <a:ext uri="{96DAC541-7B7A-43D3-8B79-37D633B846F1}">
                <asvg:svgBlip xmlns:asvg="http://schemas.microsoft.com/office/drawing/2016/SVG/main" r:embed="rId23"/>
              </a:ext>
            </a:extLst>
          </a:blip>
        </a:buBlip>
        <a:tabLst/>
        <a:defRPr sz="1800" b="0" i="0" kern="1200">
          <a:solidFill>
            <a:schemeClr val="tx1"/>
          </a:solidFill>
          <a:latin typeface="Locator" panose="02000500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17">
          <p15:clr>
            <a:srgbClr val="F26B43"/>
          </p15:clr>
        </p15:guide>
        <p15:guide id="3" pos="234">
          <p15:clr>
            <a:srgbClr val="F26B43"/>
          </p15:clr>
        </p15:guide>
        <p15:guide id="4" pos="7038">
          <p15:clr>
            <a:srgbClr val="F26B43"/>
          </p15:clr>
        </p15:guide>
        <p15:guide id="5" pos="733">
          <p15:clr>
            <a:srgbClr val="F26B43"/>
          </p15:clr>
        </p15:guide>
        <p15:guide id="6" orient="horz" pos="3702">
          <p15:clr>
            <a:srgbClr val="F26B43"/>
          </p15:clr>
        </p15:guide>
        <p15:guide id="7" orient="horz" pos="867">
          <p15:clr>
            <a:srgbClr val="F26B43"/>
          </p15:clr>
        </p15:guide>
        <p15:guide id="8" orient="horz" pos="1298">
          <p15:clr>
            <a:srgbClr val="F26B43"/>
          </p15:clr>
        </p15:guide>
        <p15:guide id="9" pos="395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image" Target="../media/image24.emf"/><Relationship Id="rId3" Type="http://schemas.openxmlformats.org/officeDocument/2006/relationships/image" Target="../media/image15.emf"/><Relationship Id="rId7" Type="http://schemas.openxmlformats.org/officeDocument/2006/relationships/image" Target="../media/image19.emf"/><Relationship Id="rId12" Type="http://schemas.openxmlformats.org/officeDocument/2006/relationships/image" Target="../media/image23.emf"/><Relationship Id="rId17" Type="http://schemas.openxmlformats.org/officeDocument/2006/relationships/image" Target="../media/image28.emf"/><Relationship Id="rId2" Type="http://schemas.openxmlformats.org/officeDocument/2006/relationships/notesSlide" Target="../notesSlides/notesSlide4.xml"/><Relationship Id="rId16" Type="http://schemas.openxmlformats.org/officeDocument/2006/relationships/image" Target="../media/image27.emf"/><Relationship Id="rId1" Type="http://schemas.openxmlformats.org/officeDocument/2006/relationships/slideLayout" Target="../slideLayouts/slideLayout17.xml"/><Relationship Id="rId6" Type="http://schemas.openxmlformats.org/officeDocument/2006/relationships/image" Target="../media/image18.emf"/><Relationship Id="rId11" Type="http://schemas.openxmlformats.org/officeDocument/2006/relationships/chart" Target="../charts/chart1.xml"/><Relationship Id="rId5" Type="http://schemas.openxmlformats.org/officeDocument/2006/relationships/image" Target="../media/image17.emf"/><Relationship Id="rId15" Type="http://schemas.openxmlformats.org/officeDocument/2006/relationships/image" Target="../media/image26.emf"/><Relationship Id="rId10" Type="http://schemas.openxmlformats.org/officeDocument/2006/relationships/image" Target="../media/image22.emf"/><Relationship Id="rId4" Type="http://schemas.openxmlformats.org/officeDocument/2006/relationships/image" Target="../media/image16.emf"/><Relationship Id="rId9" Type="http://schemas.openxmlformats.org/officeDocument/2006/relationships/image" Target="../media/image21.emf"/><Relationship Id="rId14" Type="http://schemas.openxmlformats.org/officeDocument/2006/relationships/image" Target="../media/image25.emf"/></Relationships>
</file>

<file path=ppt/slides/_rels/slide5.xml.rels><?xml version="1.0" encoding="UTF-8" standalone="yes"?>
<Relationships xmlns="http://schemas.openxmlformats.org/package/2006/relationships"><Relationship Id="rId8" Type="http://schemas.openxmlformats.org/officeDocument/2006/relationships/chart" Target="../charts/chart4.xml"/><Relationship Id="rId13" Type="http://schemas.openxmlformats.org/officeDocument/2006/relationships/chart" Target="../charts/chart9.xml"/><Relationship Id="rId3" Type="http://schemas.openxmlformats.org/officeDocument/2006/relationships/image" Target="../media/image2.png"/><Relationship Id="rId7" Type="http://schemas.openxmlformats.org/officeDocument/2006/relationships/chart" Target="../charts/chart3.xml"/><Relationship Id="rId12" Type="http://schemas.openxmlformats.org/officeDocument/2006/relationships/chart" Target="../charts/chart8.xml"/><Relationship Id="rId2" Type="http://schemas.openxmlformats.org/officeDocument/2006/relationships/notesSlide" Target="../notesSlides/notesSlide5.xml"/><Relationship Id="rId16" Type="http://schemas.openxmlformats.org/officeDocument/2006/relationships/chart" Target="../charts/chart12.xml"/><Relationship Id="rId1" Type="http://schemas.openxmlformats.org/officeDocument/2006/relationships/slideLayout" Target="../slideLayouts/slideLayout17.xml"/><Relationship Id="rId6" Type="http://schemas.openxmlformats.org/officeDocument/2006/relationships/chart" Target="../charts/chart2.xml"/><Relationship Id="rId11" Type="http://schemas.openxmlformats.org/officeDocument/2006/relationships/chart" Target="../charts/chart7.xml"/><Relationship Id="rId5" Type="http://schemas.openxmlformats.org/officeDocument/2006/relationships/image" Target="../media/image29.emf"/><Relationship Id="rId15" Type="http://schemas.openxmlformats.org/officeDocument/2006/relationships/chart" Target="../charts/chart11.xml"/><Relationship Id="rId10" Type="http://schemas.openxmlformats.org/officeDocument/2006/relationships/chart" Target="../charts/chart6.xml"/><Relationship Id="rId4" Type="http://schemas.openxmlformats.org/officeDocument/2006/relationships/image" Target="../media/image3.svg"/><Relationship Id="rId9" Type="http://schemas.openxmlformats.org/officeDocument/2006/relationships/chart" Target="../charts/chart5.xml"/><Relationship Id="rId14" Type="http://schemas.openxmlformats.org/officeDocument/2006/relationships/chart" Target="../charts/chart10.xml"/></Relationships>
</file>

<file path=ppt/slides/_rels/slide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png"/><Relationship Id="rId7"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3.svg"/><Relationship Id="rId9" Type="http://schemas.openxmlformats.org/officeDocument/2006/relationships/image" Target="../media/image34.emf"/></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37.tiff"/><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36.emf"/><Relationship Id="rId11" Type="http://schemas.openxmlformats.org/officeDocument/2006/relationships/image" Target="../media/image41.png"/><Relationship Id="rId5" Type="http://schemas.openxmlformats.org/officeDocument/2006/relationships/image" Target="../media/image35.emf"/><Relationship Id="rId10" Type="http://schemas.openxmlformats.org/officeDocument/2006/relationships/image" Target="../media/image40.emf"/><Relationship Id="rId4" Type="http://schemas.openxmlformats.org/officeDocument/2006/relationships/image" Target="../media/image3.svg"/><Relationship Id="rId9" Type="http://schemas.openxmlformats.org/officeDocument/2006/relationships/image" Target="../media/image3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2.emf"/><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6.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jpeg"/><Relationship Id="rId7"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36.xml"/><Relationship Id="rId6" Type="http://schemas.openxmlformats.org/officeDocument/2006/relationships/image" Target="../media/image48.jpeg"/><Relationship Id="rId5" Type="http://schemas.openxmlformats.org/officeDocument/2006/relationships/image" Target="../media/image47.png"/><Relationship Id="rId10" Type="http://schemas.openxmlformats.org/officeDocument/2006/relationships/image" Target="../media/image52.jpeg"/><Relationship Id="rId4" Type="http://schemas.openxmlformats.org/officeDocument/2006/relationships/hyperlink" Target="https://www.maisonapart.com/edito/construire-renover/construire-faire-construire/palmares-des-pyramides-d-or-2009-3127.php" TargetMode="External"/><Relationship Id="rId9"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png"/><Relationship Id="rId7" Type="http://schemas.openxmlformats.org/officeDocument/2006/relationships/hyperlink" Target="https://www.hines.com/properties/qu4drans-paris" TargetMode="External"/><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image" Target="../media/image56.jpeg"/><Relationship Id="rId11" Type="http://schemas.openxmlformats.org/officeDocument/2006/relationships/image" Target="../media/image60.png"/><Relationship Id="rId5" Type="http://schemas.openxmlformats.org/officeDocument/2006/relationships/image" Target="../media/image55.jpeg"/><Relationship Id="rId10" Type="http://schemas.openxmlformats.org/officeDocument/2006/relationships/image" Target="../media/image59.jpeg"/><Relationship Id="rId4" Type="http://schemas.openxmlformats.org/officeDocument/2006/relationships/image" Target="../media/image54.jpeg"/><Relationship Id="rId9"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jpeg"/><Relationship Id="rId7"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36.xml"/><Relationship Id="rId6" Type="http://schemas.openxmlformats.org/officeDocument/2006/relationships/image" Target="../media/image64.jpe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sv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image" Target="../media/image69.jpeg"/><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sv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hyperlink" Target="https://www.lelabelisr.fr/" TargetMode="External"/><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2.png"/><Relationship Id="rId7" Type="http://schemas.openxmlformats.org/officeDocument/2006/relationships/image" Target="../media/image72.png"/><Relationship Id="rId12"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71.png"/><Relationship Id="rId11" Type="http://schemas.openxmlformats.org/officeDocument/2006/relationships/image" Target="../media/image6.png"/><Relationship Id="rId5" Type="http://schemas.openxmlformats.org/officeDocument/2006/relationships/image" Target="../media/image70.png"/><Relationship Id="rId10" Type="http://schemas.openxmlformats.org/officeDocument/2006/relationships/image" Target="../media/image75.jpeg"/><Relationship Id="rId4" Type="http://schemas.openxmlformats.org/officeDocument/2006/relationships/image" Target="../media/image3.svg"/><Relationship Id="rId9" Type="http://schemas.openxmlformats.org/officeDocument/2006/relationships/image" Target="../media/image74.png"/></Relationships>
</file>

<file path=ppt/slides/_rels/slide1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77.emf"/><Relationship Id="rId7"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image" Target="../media/image79.emf"/><Relationship Id="rId4" Type="http://schemas.openxmlformats.org/officeDocument/2006/relationships/image" Target="../media/image78.emf"/></Relationships>
</file>

<file path=ppt/slides/_rels/slide19.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80.emf"/><Relationship Id="rId7"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chart" Target="../charts/chart13.xml"/><Relationship Id="rId5" Type="http://schemas.openxmlformats.org/officeDocument/2006/relationships/image" Target="../media/image82.emf"/><Relationship Id="rId4" Type="http://schemas.openxmlformats.org/officeDocument/2006/relationships/image" Target="../media/image81.emf"/></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0.emf"/></Relationships>
</file>

<file path=ppt/slides/_rels/slide21.xml.rels><?xml version="1.0" encoding="UTF-8" standalone="yes"?>
<Relationships xmlns="http://schemas.openxmlformats.org/package/2006/relationships"><Relationship Id="rId8" Type="http://schemas.openxmlformats.org/officeDocument/2006/relationships/hyperlink" Target="https://www.primonialreim.fr/documents/14836074/14836293/SCPI+Primopierre+-+Note+d%27information.pdf/9f7ca363-89d3-c809-5bda-e0990c3bea00?t=1632153917150" TargetMode="External"/><Relationship Id="rId13" Type="http://schemas.openxmlformats.org/officeDocument/2006/relationships/hyperlink" Target="https://www.primonialreim.fr/documents/14836074/14836287/SCPI+Primopierre+-+Reporting+ISR.pdf/c0894c40-57ff-d602-eb92-912d82b2a525?t=1635327839587" TargetMode="External"/><Relationship Id="rId18" Type="http://schemas.openxmlformats.org/officeDocument/2006/relationships/hyperlink" Target="https://www.primonialreim.fr/documents/14836074/14836296/SCPI+Primopierre+-+L%27Essentiel.pdf/ed3ef9a9-939e-6ec4-e93c-6135250db8cf?t=1635519529651" TargetMode="External"/><Relationship Id="rId26" Type="http://schemas.openxmlformats.org/officeDocument/2006/relationships/hyperlink" Target="https://www.primonialreim.fr/documents/14836074/14836287/SCPI+Primopierre+-+Bulletin+trimestriel.pdf/53fbf379-f487-37e2-c0cc-dda50f6f784c?t=1652782521677" TargetMode="External"/><Relationship Id="rId3" Type="http://schemas.openxmlformats.org/officeDocument/2006/relationships/hyperlink" Target="https://www.primonialreim.fr/documents/14836074/14836296/SCPI+Primopierre+-+L%27Essentiel.pdf/ed3ef9a9-939e-6ec4-e93c-6135250db8cf?t=1661509615129" TargetMode="External"/><Relationship Id="rId21" Type="http://schemas.openxmlformats.org/officeDocument/2006/relationships/image" Target="../media/image90.png"/><Relationship Id="rId7" Type="http://schemas.openxmlformats.org/officeDocument/2006/relationships/hyperlink" Target="https://www.primonialreim.fr/documents/14836074/14836290/SCPI+Primopierre+-+Rapport+annuel.pdf/d5fc3a0c-7799-e46c-8714-0505d6ead487?t=1652882232516" TargetMode="External"/><Relationship Id="rId12" Type="http://schemas.openxmlformats.org/officeDocument/2006/relationships/hyperlink" Target="https://www.primonialreim.fr/documents/14836074/14836293/SCPI+Primopierre+-+DIC.pdf/323b8ba7-f70a-e57a-9ed3-229624cfa55f?t=1634716746127" TargetMode="External"/><Relationship Id="rId17" Type="http://schemas.openxmlformats.org/officeDocument/2006/relationships/image" Target="../media/image87.png"/><Relationship Id="rId25" Type="http://schemas.openxmlformats.org/officeDocument/2006/relationships/image" Target="../media/image94.jpeg"/><Relationship Id="rId2" Type="http://schemas.openxmlformats.org/officeDocument/2006/relationships/notesSlide" Target="../notesSlides/notesSlide21.xml"/><Relationship Id="rId16" Type="http://schemas.openxmlformats.org/officeDocument/2006/relationships/hyperlink" Target="https://youtu.be/xknLKJuDR1M" TargetMode="External"/><Relationship Id="rId20" Type="http://schemas.openxmlformats.org/officeDocument/2006/relationships/image" Target="../media/image89.jpeg"/><Relationship Id="rId29" Type="http://schemas.openxmlformats.org/officeDocument/2006/relationships/image" Target="../media/image96.png"/><Relationship Id="rId1" Type="http://schemas.openxmlformats.org/officeDocument/2006/relationships/slideLayout" Target="../slideLayouts/slideLayout17.xml"/><Relationship Id="rId6" Type="http://schemas.openxmlformats.org/officeDocument/2006/relationships/hyperlink" Target="https://www.primonialreim.fr/documents/14836074/14836287/SCPI+Primopierre+-+Bulletin+trimestriel.pdf/53fbf379-f487-37e2-c0cc-dda50f6f784c?t=1659451078603" TargetMode="External"/><Relationship Id="rId11" Type="http://schemas.openxmlformats.org/officeDocument/2006/relationships/image" Target="../media/image85.png"/><Relationship Id="rId24" Type="http://schemas.openxmlformats.org/officeDocument/2006/relationships/image" Target="../media/image93.png"/><Relationship Id="rId5" Type="http://schemas.openxmlformats.org/officeDocument/2006/relationships/hyperlink" Target="https://www.primonialreim.fr/documents/14836074/14836167/Book_Patrimoine_Primonial_REIM_31.12.18.pdf/d60280f8-6a3e-6f7e-823e-e9edbd1ecb9b?t=1631872290797" TargetMode="External"/><Relationship Id="rId15" Type="http://schemas.openxmlformats.org/officeDocument/2006/relationships/hyperlink" Target="https://www.primonialreim.fr/documents/14836074/14836293/SCPI+Primopierre+-+Politique+d%27engagement+ESG.pdf/7d8da984-e858-c6ea-6127-eb378cb8c017?t=1632153369078" TargetMode="External"/><Relationship Id="rId23" Type="http://schemas.openxmlformats.org/officeDocument/2006/relationships/image" Target="../media/image92.png"/><Relationship Id="rId28" Type="http://schemas.openxmlformats.org/officeDocument/2006/relationships/hyperlink" Target="https://www.primonialreim.fr/documents/14836074/14836293/Code+de+Transparence.pdf/093951c1-c11f-5cea-1d8e-22cf689bf12e?t=1643826976333" TargetMode="External"/><Relationship Id="rId10" Type="http://schemas.openxmlformats.org/officeDocument/2006/relationships/hyperlink" Target="https://www.primonialreim.fr/documents/14836074/14836293/SCPI+Primopierre+-+Statuts.pdf/75cbe25a-999a-c063-3d2d-1c63dde932f9?t=1632145834463" TargetMode="External"/><Relationship Id="rId19" Type="http://schemas.openxmlformats.org/officeDocument/2006/relationships/image" Target="../media/image88.jpeg"/><Relationship Id="rId4" Type="http://schemas.openxmlformats.org/officeDocument/2006/relationships/hyperlink" Target="https://www.paperturn-view.com/fr/primonial-reim/primonial-reim-patrimoine-juin-2018?pid=Mjk29359&amp;p=5&amp;v=3.1" TargetMode="External"/><Relationship Id="rId9" Type="http://schemas.openxmlformats.org/officeDocument/2006/relationships/hyperlink" Target="https://www.primonialreim.com/documents/43619/43748/Note%20d%27information%20-%20Statuts%20-%20DIC?version=1.11" TargetMode="External"/><Relationship Id="rId14" Type="http://schemas.openxmlformats.org/officeDocument/2006/relationships/image" Target="../media/image86.png"/><Relationship Id="rId22" Type="http://schemas.openxmlformats.org/officeDocument/2006/relationships/image" Target="../media/image91.png"/><Relationship Id="rId27" Type="http://schemas.openxmlformats.org/officeDocument/2006/relationships/image" Target="../media/image95.png"/></Relationships>
</file>

<file path=ppt/slides/_rels/slide2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www.primonial.com/" TargetMode="External"/><Relationship Id="rId2" Type="http://schemas.openxmlformats.org/officeDocument/2006/relationships/hyperlink" Target="https://www.caisse-epargne.fr/documents-informations-cles-investisseur" TargetMode="Externa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7.xml"/><Relationship Id="rId5" Type="http://schemas.openxmlformats.org/officeDocument/2006/relationships/image" Target="../media/image98.emf"/><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3.svg"/></Relationships>
</file>

<file path=ppt/slides/_rels/slide2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2.png"/><Relationship Id="rId7" Type="http://schemas.openxmlformats.org/officeDocument/2006/relationships/image" Target="../media/image101.pn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100.png"/><Relationship Id="rId5" Type="http://schemas.openxmlformats.org/officeDocument/2006/relationships/image" Target="../media/image99.emf"/><Relationship Id="rId4" Type="http://schemas.openxmlformats.org/officeDocument/2006/relationships/image" Target="../media/image3.svg"/><Relationship Id="rId9" Type="http://schemas.openxmlformats.org/officeDocument/2006/relationships/image" Target="../media/image103.png"/></Relationships>
</file>

<file path=ppt/slides/_rels/slide30.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2.png"/><Relationship Id="rId7" Type="http://schemas.openxmlformats.org/officeDocument/2006/relationships/image" Target="../media/image105.png"/><Relationship Id="rId2" Type="http://schemas.openxmlformats.org/officeDocument/2006/relationships/notesSlide" Target="../notesSlides/notesSlide26.xml"/><Relationship Id="rId1" Type="http://schemas.openxmlformats.org/officeDocument/2006/relationships/slideLayout" Target="../slideLayouts/slideLayout17.xml"/><Relationship Id="rId6" Type="http://schemas.openxmlformats.org/officeDocument/2006/relationships/image" Target="../media/image104.png"/><Relationship Id="rId5" Type="http://schemas.openxmlformats.org/officeDocument/2006/relationships/image" Target="../media/image99.emf"/><Relationship Id="rId4" Type="http://schemas.openxmlformats.org/officeDocument/2006/relationships/image" Target="../media/image3.svg"/><Relationship Id="rId9" Type="http://schemas.openxmlformats.org/officeDocument/2006/relationships/image" Target="../media/image107.png"/></Relationships>
</file>

<file path=ppt/slides/_rels/slide31.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2.png"/><Relationship Id="rId7" Type="http://schemas.openxmlformats.org/officeDocument/2006/relationships/image" Target="../media/image110.jpe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3.svg"/><Relationship Id="rId9" Type="http://schemas.openxmlformats.org/officeDocument/2006/relationships/image" Target="../media/image99.emf"/></Relationships>
</file>

<file path=ppt/slides/_rels/slide32.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2.png"/><Relationship Id="rId7" Type="http://schemas.openxmlformats.org/officeDocument/2006/relationships/image" Target="../media/image99.emf"/><Relationship Id="rId2" Type="http://schemas.openxmlformats.org/officeDocument/2006/relationships/notesSlide" Target="../notesSlides/notesSlide28.xml"/><Relationship Id="rId1" Type="http://schemas.openxmlformats.org/officeDocument/2006/relationships/slideLayout" Target="../slideLayouts/slideLayout17.xml"/><Relationship Id="rId6" Type="http://schemas.openxmlformats.org/officeDocument/2006/relationships/image" Target="../media/image113.png"/><Relationship Id="rId5" Type="http://schemas.openxmlformats.org/officeDocument/2006/relationships/image" Target="../media/image112.png"/><Relationship Id="rId10" Type="http://schemas.openxmlformats.org/officeDocument/2006/relationships/image" Target="../media/image116.png"/><Relationship Id="rId4" Type="http://schemas.openxmlformats.org/officeDocument/2006/relationships/image" Target="../media/image3.svg"/><Relationship Id="rId9" Type="http://schemas.openxmlformats.org/officeDocument/2006/relationships/image" Target="../media/image115.png"/></Relationships>
</file>

<file path=ppt/slides/_rels/slide33.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image" Target="../media/image2.png"/><Relationship Id="rId7" Type="http://schemas.openxmlformats.org/officeDocument/2006/relationships/image" Target="../media/image118.png"/><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image" Target="../media/image117.png"/><Relationship Id="rId5" Type="http://schemas.openxmlformats.org/officeDocument/2006/relationships/image" Target="../media/image99.emf"/><Relationship Id="rId10" Type="http://schemas.openxmlformats.org/officeDocument/2006/relationships/image" Target="../media/image121.jpeg"/><Relationship Id="rId4" Type="http://schemas.openxmlformats.org/officeDocument/2006/relationships/image" Target="../media/image3.svg"/><Relationship Id="rId9" Type="http://schemas.openxmlformats.org/officeDocument/2006/relationships/image" Target="../media/image120.jpeg"/></Relationships>
</file>

<file path=ppt/slides/_rels/slide34.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2.png"/><Relationship Id="rId7" Type="http://schemas.openxmlformats.org/officeDocument/2006/relationships/image" Target="../media/image123.png"/><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openxmlformats.org/officeDocument/2006/relationships/image" Target="../media/image122.png"/><Relationship Id="rId5" Type="http://schemas.openxmlformats.org/officeDocument/2006/relationships/image" Target="../media/image99.emf"/><Relationship Id="rId4" Type="http://schemas.openxmlformats.org/officeDocument/2006/relationships/image" Target="../media/image3.svg"/><Relationship Id="rId9" Type="http://schemas.openxmlformats.org/officeDocument/2006/relationships/image" Target="../media/image125.jpeg"/></Relationships>
</file>

<file path=ppt/slides/_rels/slide35.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image" Target="../media/image2.png"/><Relationship Id="rId7" Type="http://schemas.openxmlformats.org/officeDocument/2006/relationships/image" Target="../media/image127.jpe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126.jpeg"/><Relationship Id="rId5" Type="http://schemas.openxmlformats.org/officeDocument/2006/relationships/image" Target="../media/image99.emf"/><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image" Target="../media/image99.emf"/><Relationship Id="rId7" Type="http://schemas.openxmlformats.org/officeDocument/2006/relationships/image" Target="../media/image130.jpeg"/><Relationship Id="rId2" Type="http://schemas.openxmlformats.org/officeDocument/2006/relationships/notesSlide" Target="../notesSlides/notesSlide32.xml"/><Relationship Id="rId1" Type="http://schemas.openxmlformats.org/officeDocument/2006/relationships/slideLayout" Target="../slideLayouts/slideLayout17.xml"/><Relationship Id="rId6" Type="http://schemas.openxmlformats.org/officeDocument/2006/relationships/image" Target="../media/image129.jpeg"/><Relationship Id="rId5" Type="http://schemas.openxmlformats.org/officeDocument/2006/relationships/image" Target="../media/image3.sv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99.emf"/><Relationship Id="rId7" Type="http://schemas.openxmlformats.org/officeDocument/2006/relationships/image" Target="../media/image133.png"/><Relationship Id="rId2" Type="http://schemas.openxmlformats.org/officeDocument/2006/relationships/notesSlide" Target="../notesSlides/notesSlide33.xml"/><Relationship Id="rId1" Type="http://schemas.openxmlformats.org/officeDocument/2006/relationships/slideLayout" Target="../slideLayouts/slideLayout17.xml"/><Relationship Id="rId6" Type="http://schemas.openxmlformats.org/officeDocument/2006/relationships/image" Target="../media/image132.png"/><Relationship Id="rId5" Type="http://schemas.openxmlformats.org/officeDocument/2006/relationships/image" Target="../media/image3.svg"/><Relationship Id="rId10" Type="http://schemas.openxmlformats.org/officeDocument/2006/relationships/image" Target="../media/image136.png"/><Relationship Id="rId4" Type="http://schemas.openxmlformats.org/officeDocument/2006/relationships/image" Target="../media/image2.png"/><Relationship Id="rId9" Type="http://schemas.openxmlformats.org/officeDocument/2006/relationships/image" Target="../media/image135.png"/></Relationships>
</file>

<file path=ppt/slides/_rels/slide38.xml.rels><?xml version="1.0" encoding="UTF-8" standalone="yes"?>
<Relationships xmlns="http://schemas.openxmlformats.org/package/2006/relationships"><Relationship Id="rId8" Type="http://schemas.openxmlformats.org/officeDocument/2006/relationships/image" Target="../media/image139.jpeg"/><Relationship Id="rId3" Type="http://schemas.openxmlformats.org/officeDocument/2006/relationships/image" Target="../media/image99.emf"/><Relationship Id="rId7" Type="http://schemas.openxmlformats.org/officeDocument/2006/relationships/image" Target="../media/image138.jpeg"/><Relationship Id="rId2" Type="http://schemas.openxmlformats.org/officeDocument/2006/relationships/notesSlide" Target="../notesSlides/notesSlide34.xml"/><Relationship Id="rId1" Type="http://schemas.openxmlformats.org/officeDocument/2006/relationships/slideLayout" Target="../slideLayouts/slideLayout17.xml"/><Relationship Id="rId6" Type="http://schemas.openxmlformats.org/officeDocument/2006/relationships/image" Target="../media/image137.jpeg"/><Relationship Id="rId5" Type="http://schemas.openxmlformats.org/officeDocument/2006/relationships/image" Target="../media/image3.sv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2.png"/><Relationship Id="rId7" Type="http://schemas.openxmlformats.org/officeDocument/2006/relationships/image" Target="../media/image141.png"/><Relationship Id="rId2" Type="http://schemas.openxmlformats.org/officeDocument/2006/relationships/notesSlide" Target="../notesSlides/notesSlide35.xml"/><Relationship Id="rId1" Type="http://schemas.openxmlformats.org/officeDocument/2006/relationships/slideLayout" Target="../slideLayouts/slideLayout17.xml"/><Relationship Id="rId6" Type="http://schemas.openxmlformats.org/officeDocument/2006/relationships/image" Target="../media/image140.jpeg"/><Relationship Id="rId5" Type="http://schemas.openxmlformats.org/officeDocument/2006/relationships/image" Target="../media/image99.emf"/><Relationship Id="rId4" Type="http://schemas.openxmlformats.org/officeDocument/2006/relationships/image" Target="../media/image3.svg"/><Relationship Id="rId9" Type="http://schemas.openxmlformats.org/officeDocument/2006/relationships/image" Target="../media/image143.png"/></Relationships>
</file>

<file path=ppt/slides/_rels/slide40.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99.emf"/><Relationship Id="rId7" Type="http://schemas.openxmlformats.org/officeDocument/2006/relationships/image" Target="../media/image145.png"/><Relationship Id="rId2" Type="http://schemas.openxmlformats.org/officeDocument/2006/relationships/notesSlide" Target="../notesSlides/notesSlide36.xml"/><Relationship Id="rId1" Type="http://schemas.openxmlformats.org/officeDocument/2006/relationships/slideLayout" Target="../slideLayouts/slideLayout17.xml"/><Relationship Id="rId6" Type="http://schemas.openxmlformats.org/officeDocument/2006/relationships/image" Target="../media/image144.jpeg"/><Relationship Id="rId5" Type="http://schemas.openxmlformats.org/officeDocument/2006/relationships/image" Target="../media/image3.sv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2.png"/><Relationship Id="rId7" Type="http://schemas.openxmlformats.org/officeDocument/2006/relationships/image" Target="../media/image148.png"/><Relationship Id="rId2" Type="http://schemas.openxmlformats.org/officeDocument/2006/relationships/notesSlide" Target="../notesSlides/notesSlide37.xml"/><Relationship Id="rId1" Type="http://schemas.openxmlformats.org/officeDocument/2006/relationships/slideLayout" Target="../slideLayouts/slideLayout17.xml"/><Relationship Id="rId6" Type="http://schemas.openxmlformats.org/officeDocument/2006/relationships/image" Target="../media/image147.jpeg"/><Relationship Id="rId5" Type="http://schemas.openxmlformats.org/officeDocument/2006/relationships/image" Target="../media/image99.emf"/><Relationship Id="rId4" Type="http://schemas.openxmlformats.org/officeDocument/2006/relationships/image" Target="../media/image3.svg"/></Relationships>
</file>

<file path=ppt/slides/_rels/slide42.xml.rels><?xml version="1.0" encoding="UTF-8" standalone="yes"?>
<Relationships xmlns="http://schemas.openxmlformats.org/package/2006/relationships"><Relationship Id="rId8" Type="http://schemas.openxmlformats.org/officeDocument/2006/relationships/image" Target="../media/image151.jpeg"/><Relationship Id="rId3" Type="http://schemas.openxmlformats.org/officeDocument/2006/relationships/image" Target="../media/image2.png"/><Relationship Id="rId7" Type="http://schemas.openxmlformats.org/officeDocument/2006/relationships/image" Target="../media/image150.jpeg"/><Relationship Id="rId2" Type="http://schemas.openxmlformats.org/officeDocument/2006/relationships/notesSlide" Target="../notesSlides/notesSlide38.xml"/><Relationship Id="rId1" Type="http://schemas.openxmlformats.org/officeDocument/2006/relationships/slideLayout" Target="../slideLayouts/slideLayout17.xml"/><Relationship Id="rId6" Type="http://schemas.openxmlformats.org/officeDocument/2006/relationships/hyperlink" Target="https://www.west-plaza.fr/" TargetMode="External"/><Relationship Id="rId5" Type="http://schemas.openxmlformats.org/officeDocument/2006/relationships/image" Target="../media/image99.emf"/><Relationship Id="rId4" Type="http://schemas.openxmlformats.org/officeDocument/2006/relationships/image" Target="../media/image3.svg"/></Relationships>
</file>

<file path=ppt/slides/_rels/slide43.xml.rels><?xml version="1.0" encoding="UTF-8" standalone="yes"?>
<Relationships xmlns="http://schemas.openxmlformats.org/package/2006/relationships"><Relationship Id="rId8" Type="http://schemas.openxmlformats.org/officeDocument/2006/relationships/image" Target="../media/image154.jpeg"/><Relationship Id="rId3" Type="http://schemas.openxmlformats.org/officeDocument/2006/relationships/image" Target="../media/image99.emf"/><Relationship Id="rId7" Type="http://schemas.openxmlformats.org/officeDocument/2006/relationships/image" Target="../media/image153.jpeg"/><Relationship Id="rId2" Type="http://schemas.openxmlformats.org/officeDocument/2006/relationships/notesSlide" Target="../notesSlides/notesSlide39.xml"/><Relationship Id="rId1" Type="http://schemas.openxmlformats.org/officeDocument/2006/relationships/slideLayout" Target="../slideLayouts/slideLayout17.xml"/><Relationship Id="rId6" Type="http://schemas.openxmlformats.org/officeDocument/2006/relationships/image" Target="../media/image152.jpeg"/><Relationship Id="rId5" Type="http://schemas.openxmlformats.org/officeDocument/2006/relationships/image" Target="../media/image3.sv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40.xml"/><Relationship Id="rId1" Type="http://schemas.openxmlformats.org/officeDocument/2006/relationships/slideLayout" Target="../slideLayouts/slideLayout17.xml"/><Relationship Id="rId4" Type="http://schemas.openxmlformats.org/officeDocument/2006/relationships/image" Target="../media/image15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365C11-39BB-DC49-AC86-350C41CD7209}"/>
              </a:ext>
            </a:extLst>
          </p:cNvPr>
          <p:cNvSpPr>
            <a:spLocks noGrp="1"/>
          </p:cNvSpPr>
          <p:nvPr>
            <p:ph type="ctrTitle"/>
          </p:nvPr>
        </p:nvSpPr>
        <p:spPr/>
        <p:txBody>
          <a:bodyPr/>
          <a:lstStyle/>
          <a:p>
            <a:r>
              <a:rPr lang="fr-FR" dirty="0"/>
              <a:t>La SCPI de référence </a:t>
            </a:r>
            <a:br>
              <a:rPr lang="fr-FR" dirty="0"/>
            </a:br>
            <a:r>
              <a:rPr lang="fr-FR" dirty="0"/>
              <a:t>investie principalement </a:t>
            </a:r>
            <a:br>
              <a:rPr lang="fr-FR" dirty="0"/>
            </a:br>
            <a:r>
              <a:rPr lang="fr-FR" dirty="0"/>
              <a:t>en immobilier de bureaux</a:t>
            </a:r>
          </a:p>
        </p:txBody>
      </p:sp>
      <p:sp>
        <p:nvSpPr>
          <p:cNvPr id="3" name="Sous-titre 2">
            <a:extLst>
              <a:ext uri="{FF2B5EF4-FFF2-40B4-BE49-F238E27FC236}">
                <a16:creationId xmlns:a16="http://schemas.microsoft.com/office/drawing/2014/main" id="{A6317F0D-3702-1B44-ADD4-3BD2471D0476}"/>
              </a:ext>
            </a:extLst>
          </p:cNvPr>
          <p:cNvSpPr>
            <a:spLocks noGrp="1"/>
          </p:cNvSpPr>
          <p:nvPr>
            <p:ph type="subTitle" idx="1"/>
          </p:nvPr>
        </p:nvSpPr>
        <p:spPr/>
        <p:txBody>
          <a:bodyPr/>
          <a:lstStyle/>
          <a:p>
            <a:r>
              <a:rPr lang="fr-FR" dirty="0">
                <a:latin typeface="Geon Expanded Medium" panose="020B0605030302020204" pitchFamily="34" charset="77"/>
              </a:rPr>
              <a:t>SCPI </a:t>
            </a:r>
            <a:br>
              <a:rPr lang="fr-FR" dirty="0">
                <a:latin typeface="Geon Expanded Medium" panose="020B0605030302020204" pitchFamily="34" charset="77"/>
              </a:rPr>
            </a:br>
            <a:r>
              <a:rPr lang="fr-FR" dirty="0">
                <a:latin typeface="Geon Expanded Medium" panose="020B0605030302020204" pitchFamily="34" charset="77"/>
              </a:rPr>
              <a:t>Primopierre</a:t>
            </a:r>
          </a:p>
        </p:txBody>
      </p:sp>
      <p:sp>
        <p:nvSpPr>
          <p:cNvPr id="5" name="Espace réservé du texte 4">
            <a:extLst>
              <a:ext uri="{FF2B5EF4-FFF2-40B4-BE49-F238E27FC236}">
                <a16:creationId xmlns:a16="http://schemas.microsoft.com/office/drawing/2014/main" id="{1AF7697C-59F1-8D47-B870-B34D7DB2744B}"/>
              </a:ext>
            </a:extLst>
          </p:cNvPr>
          <p:cNvSpPr>
            <a:spLocks noGrp="1"/>
          </p:cNvSpPr>
          <p:nvPr>
            <p:ph type="body" sz="quarter" idx="13"/>
          </p:nvPr>
        </p:nvSpPr>
        <p:spPr>
          <a:xfrm>
            <a:off x="7197725" y="4932905"/>
            <a:ext cx="4465508" cy="466725"/>
          </a:xfrm>
        </p:spPr>
        <p:txBody>
          <a:bodyPr/>
          <a:lstStyle/>
          <a:p>
            <a:pPr algn="r"/>
            <a:r>
              <a:rPr lang="fr-FR" dirty="0"/>
              <a:t>Septembre 2022</a:t>
            </a:r>
          </a:p>
        </p:txBody>
      </p:sp>
    </p:spTree>
    <p:extLst>
      <p:ext uri="{BB962C8B-B14F-4D97-AF65-F5344CB8AC3E}">
        <p14:creationId xmlns:p14="http://schemas.microsoft.com/office/powerpoint/2010/main" val="648133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7">
            <a:extLst>
              <a:ext uri="{FF2B5EF4-FFF2-40B4-BE49-F238E27FC236}">
                <a16:creationId xmlns:a16="http://schemas.microsoft.com/office/drawing/2014/main" id="{D11A4816-8CAD-3542-A739-757136B7F25A}"/>
              </a:ext>
            </a:extLst>
          </p:cNvPr>
          <p:cNvSpPr>
            <a:spLocks noGrp="1"/>
          </p:cNvSpPr>
          <p:nvPr>
            <p:ph type="title"/>
          </p:nvPr>
        </p:nvSpPr>
        <p:spPr>
          <a:xfrm>
            <a:off x="371475" y="1027689"/>
            <a:ext cx="6018173" cy="1188000"/>
          </a:xfrm>
        </p:spPr>
        <p:txBody>
          <a:bodyPr/>
          <a:lstStyle/>
          <a:p>
            <a:r>
              <a:rPr lang="de-DE" sz="8000" dirty="0"/>
              <a:t>Sommaire</a:t>
            </a:r>
          </a:p>
        </p:txBody>
      </p:sp>
      <p:sp>
        <p:nvSpPr>
          <p:cNvPr id="5" name="Textplatzhalter 53">
            <a:extLst>
              <a:ext uri="{FF2B5EF4-FFF2-40B4-BE49-F238E27FC236}">
                <a16:creationId xmlns:a16="http://schemas.microsoft.com/office/drawing/2014/main" id="{CB8DAC0A-C9BF-4D41-8ED9-FD478726D15B}"/>
              </a:ext>
            </a:extLst>
          </p:cNvPr>
          <p:cNvSpPr>
            <a:spLocks noGrp="1"/>
          </p:cNvSpPr>
          <p:nvPr>
            <p:ph type="body" sz="quarter" idx="10"/>
          </p:nvPr>
        </p:nvSpPr>
        <p:spPr>
          <a:xfrm>
            <a:off x="962952" y="2468071"/>
            <a:ext cx="5133048" cy="3749849"/>
          </a:xfrm>
        </p:spPr>
        <p:txBody>
          <a:bodyPr/>
          <a:lstStyle/>
          <a:p>
            <a:pPr marL="0" indent="0">
              <a:buNone/>
            </a:pPr>
            <a:r>
              <a:rPr lang="fr-FR" dirty="0"/>
              <a:t>1.1  Primonial REIM, un acteur incontournable de la gestion d’actifs immobiliers en Europe</a:t>
            </a:r>
            <a:br>
              <a:rPr lang="fr-FR" sz="1000" dirty="0"/>
            </a:br>
            <a:br>
              <a:rPr lang="fr-FR" sz="1000" dirty="0"/>
            </a:br>
            <a:r>
              <a:rPr lang="fr-FR" dirty="0">
                <a:effectLst/>
              </a:rPr>
              <a:t>1.2  Primonial REIM France, un acteur majeur de l'épargne immobilière en France</a:t>
            </a:r>
            <a:endParaRPr lang="fr-FR" dirty="0"/>
          </a:p>
          <a:p>
            <a:pPr>
              <a:buFont typeface="+mj-lt"/>
              <a:buAutoNum type="arabicPeriod" startAt="2"/>
            </a:pPr>
            <a:r>
              <a:rPr lang="fr-FR" dirty="0"/>
              <a:t>La SCPI Primopierre </a:t>
            </a:r>
            <a:br>
              <a:rPr lang="fr-FR" dirty="0"/>
            </a:br>
            <a:r>
              <a:rPr lang="fr-FR" dirty="0"/>
              <a:t>au 30 septembre 2022</a:t>
            </a:r>
          </a:p>
          <a:p>
            <a:pPr marL="0" indent="0">
              <a:buNone/>
            </a:pPr>
            <a:endParaRPr lang="fr-FR" dirty="0"/>
          </a:p>
        </p:txBody>
      </p:sp>
    </p:spTree>
    <p:extLst>
      <p:ext uri="{BB962C8B-B14F-4D97-AF65-F5344CB8AC3E}">
        <p14:creationId xmlns:p14="http://schemas.microsoft.com/office/powerpoint/2010/main" val="883809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F7A4E8C-35A7-4E51-9646-4E9505DB6263}"/>
              </a:ext>
            </a:extLst>
          </p:cNvPr>
          <p:cNvSpPr>
            <a:spLocks noGrp="1"/>
          </p:cNvSpPr>
          <p:nvPr>
            <p:ph type="title"/>
          </p:nvPr>
        </p:nvSpPr>
        <p:spPr>
          <a:xfrm>
            <a:off x="867569" y="3024967"/>
            <a:ext cx="10456862" cy="1368000"/>
          </a:xfrm>
        </p:spPr>
        <p:txBody>
          <a:bodyPr/>
          <a:lstStyle/>
          <a:p>
            <a:r>
              <a:rPr lang="fr-FR" dirty="0"/>
              <a:t>Primonial REIM,</a:t>
            </a:r>
            <a:br>
              <a:rPr lang="fr-FR" dirty="0"/>
            </a:br>
            <a:r>
              <a:rPr lang="fr-FR" sz="4000" dirty="0"/>
              <a:t>un acteur incontournable de la gestion d’actifs immobiliers en Europe</a:t>
            </a:r>
          </a:p>
        </p:txBody>
      </p:sp>
      <p:sp>
        <p:nvSpPr>
          <p:cNvPr id="5" name="Textplatzhalter 4">
            <a:extLst>
              <a:ext uri="{FF2B5EF4-FFF2-40B4-BE49-F238E27FC236}">
                <a16:creationId xmlns:a16="http://schemas.microsoft.com/office/drawing/2014/main" id="{4948BC66-F99E-4C03-A01C-0DDDDA7A9B02}"/>
              </a:ext>
            </a:extLst>
          </p:cNvPr>
          <p:cNvSpPr>
            <a:spLocks noGrp="1"/>
          </p:cNvSpPr>
          <p:nvPr>
            <p:ph type="body" sz="quarter" idx="10"/>
          </p:nvPr>
        </p:nvSpPr>
        <p:spPr/>
        <p:txBody>
          <a:bodyPr/>
          <a:lstStyle/>
          <a:p>
            <a:r>
              <a:rPr lang="de-DE" dirty="0"/>
              <a:t>1.1</a:t>
            </a:r>
          </a:p>
        </p:txBody>
      </p:sp>
    </p:spTree>
    <p:extLst>
      <p:ext uri="{BB962C8B-B14F-4D97-AF65-F5344CB8AC3E}">
        <p14:creationId xmlns:p14="http://schemas.microsoft.com/office/powerpoint/2010/main" val="3470753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ußzeilenplatzhalter 2">
            <a:extLst>
              <a:ext uri="{FF2B5EF4-FFF2-40B4-BE49-F238E27FC236}">
                <a16:creationId xmlns:a16="http://schemas.microsoft.com/office/drawing/2014/main" id="{C9149968-6D4E-B848-9857-C28D13AA9D65}"/>
              </a:ext>
            </a:extLst>
          </p:cNvPr>
          <p:cNvSpPr>
            <a:spLocks noGrp="1"/>
          </p:cNvSpPr>
          <p:nvPr>
            <p:ph type="ftr" sz="quarter" idx="11"/>
          </p:nvPr>
        </p:nvSpPr>
        <p:spPr/>
        <p:txBody>
          <a:bodyPr/>
          <a:lstStyle/>
          <a:p>
            <a:r>
              <a:rPr lang="fr-FR" dirty="0"/>
              <a:t>1.1 | Primonial REIM, un acteur incontournable de la gestion d’actifs immobiliers en Europe</a:t>
            </a:r>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4</a:t>
            </a:fld>
            <a:endParaRPr lang="de-DE" dirty="0"/>
          </a:p>
        </p:txBody>
      </p:sp>
      <p:sp>
        <p:nvSpPr>
          <p:cNvPr id="107" name="Titel 1">
            <a:extLst>
              <a:ext uri="{FF2B5EF4-FFF2-40B4-BE49-F238E27FC236}">
                <a16:creationId xmlns:a16="http://schemas.microsoft.com/office/drawing/2014/main" id="{162D2367-2AF9-0D40-A6FA-13D80D12B084}"/>
              </a:ext>
            </a:extLst>
          </p:cNvPr>
          <p:cNvSpPr txBox="1">
            <a:spLocks/>
          </p:cNvSpPr>
          <p:nvPr/>
        </p:nvSpPr>
        <p:spPr>
          <a:xfrm>
            <a:off x="371476" y="743761"/>
            <a:ext cx="10800000" cy="516012"/>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Primonial REIM, un acteur incontournable </a:t>
            </a:r>
            <a:br>
              <a:rPr lang="fr-FR" sz="2800" dirty="0">
                <a:latin typeface="Geon Expanded" panose="020B0505030302020204" pitchFamily="34" charset="0"/>
              </a:rPr>
            </a:br>
            <a:r>
              <a:rPr lang="fr-FR" sz="2800" dirty="0">
                <a:latin typeface="Geon Expanded" panose="020B0505030302020204" pitchFamily="34" charset="0"/>
              </a:rPr>
              <a:t>de la gestion d’actifs immobiliers en Europe</a:t>
            </a:r>
          </a:p>
        </p:txBody>
      </p:sp>
      <p:pic>
        <p:nvPicPr>
          <p:cNvPr id="113" name="Image 112">
            <a:extLst>
              <a:ext uri="{FF2B5EF4-FFF2-40B4-BE49-F238E27FC236}">
                <a16:creationId xmlns:a16="http://schemas.microsoft.com/office/drawing/2014/main" id="{9268A148-B653-F348-BA6E-680547623CFB}"/>
              </a:ext>
            </a:extLst>
          </p:cNvPr>
          <p:cNvPicPr>
            <a:picLocks noChangeAspect="1"/>
          </p:cNvPicPr>
          <p:nvPr/>
        </p:nvPicPr>
        <p:blipFill>
          <a:blip r:embed="rId3"/>
          <a:stretch>
            <a:fillRect/>
          </a:stretch>
        </p:blipFill>
        <p:spPr>
          <a:xfrm>
            <a:off x="1050178" y="1941011"/>
            <a:ext cx="571500" cy="406400"/>
          </a:xfrm>
          <a:prstGeom prst="rect">
            <a:avLst/>
          </a:prstGeom>
        </p:spPr>
      </p:pic>
      <p:sp>
        <p:nvSpPr>
          <p:cNvPr id="114" name="Rectangle 113">
            <a:extLst>
              <a:ext uri="{FF2B5EF4-FFF2-40B4-BE49-F238E27FC236}">
                <a16:creationId xmlns:a16="http://schemas.microsoft.com/office/drawing/2014/main" id="{A2946206-2551-7E42-9950-20309CB3F1E0}"/>
              </a:ext>
            </a:extLst>
          </p:cNvPr>
          <p:cNvSpPr/>
          <p:nvPr/>
        </p:nvSpPr>
        <p:spPr>
          <a:xfrm>
            <a:off x="1580521" y="1890296"/>
            <a:ext cx="1548251" cy="507831"/>
          </a:xfrm>
          <a:prstGeom prst="rect">
            <a:avLst/>
          </a:prstGeom>
        </p:spPr>
        <p:txBody>
          <a:bodyPr wrap="square">
            <a:spAutoFit/>
          </a:bodyPr>
          <a:lstStyle/>
          <a:p>
            <a:pPr algn="ctr"/>
            <a:r>
              <a:rPr lang="fr-FR" b="1" dirty="0">
                <a:solidFill>
                  <a:srgbClr val="05675F"/>
                </a:solidFill>
                <a:latin typeface="Geon Expanded Bold" panose="020B0505030302020204" pitchFamily="34" charset="77"/>
              </a:rPr>
              <a:t>33,5 Mds €</a:t>
            </a:r>
          </a:p>
          <a:p>
            <a:pPr algn="ctr"/>
            <a:r>
              <a:rPr lang="fr-FR" sz="900" dirty="0">
                <a:latin typeface="Work Sans Medium" pitchFamily="2" charset="0"/>
              </a:rPr>
              <a:t>d’encours sous gestion</a:t>
            </a:r>
          </a:p>
        </p:txBody>
      </p:sp>
      <p:pic>
        <p:nvPicPr>
          <p:cNvPr id="111" name="Image 110">
            <a:extLst>
              <a:ext uri="{FF2B5EF4-FFF2-40B4-BE49-F238E27FC236}">
                <a16:creationId xmlns:a16="http://schemas.microsoft.com/office/drawing/2014/main" id="{98DE369A-2A01-B34B-AF25-8FC5E4646538}"/>
              </a:ext>
            </a:extLst>
          </p:cNvPr>
          <p:cNvPicPr>
            <a:picLocks noChangeAspect="1"/>
          </p:cNvPicPr>
          <p:nvPr/>
        </p:nvPicPr>
        <p:blipFill>
          <a:blip r:embed="rId4"/>
          <a:stretch>
            <a:fillRect/>
          </a:stretch>
        </p:blipFill>
        <p:spPr>
          <a:xfrm>
            <a:off x="3280343" y="1912584"/>
            <a:ext cx="584200" cy="431800"/>
          </a:xfrm>
          <a:prstGeom prst="rect">
            <a:avLst/>
          </a:prstGeom>
        </p:spPr>
      </p:pic>
      <p:sp>
        <p:nvSpPr>
          <p:cNvPr id="115" name="Rectangle 114">
            <a:extLst>
              <a:ext uri="{FF2B5EF4-FFF2-40B4-BE49-F238E27FC236}">
                <a16:creationId xmlns:a16="http://schemas.microsoft.com/office/drawing/2014/main" id="{B99AE33F-4E16-124C-8D7C-160745CBDCCC}"/>
              </a:ext>
            </a:extLst>
          </p:cNvPr>
          <p:cNvSpPr/>
          <p:nvPr/>
        </p:nvSpPr>
        <p:spPr>
          <a:xfrm>
            <a:off x="3979852" y="1874569"/>
            <a:ext cx="1047083" cy="507831"/>
          </a:xfrm>
          <a:prstGeom prst="rect">
            <a:avLst/>
          </a:prstGeom>
        </p:spPr>
        <p:txBody>
          <a:bodyPr wrap="none">
            <a:spAutoFit/>
          </a:bodyPr>
          <a:lstStyle/>
          <a:p>
            <a:pPr algn="ctr"/>
            <a:r>
              <a:rPr lang="fr-FR" b="1" dirty="0">
                <a:solidFill>
                  <a:srgbClr val="05675F"/>
                </a:solidFill>
                <a:latin typeface="Geon Expanded Bold" panose="020B0505030302020204" pitchFamily="34" charset="77"/>
              </a:rPr>
              <a:t>96 056</a:t>
            </a:r>
          </a:p>
          <a:p>
            <a:pPr algn="ctr"/>
            <a:r>
              <a:rPr lang="fr-FR" sz="900" dirty="0">
                <a:latin typeface="Work Sans Medium" pitchFamily="2" charset="0"/>
              </a:rPr>
              <a:t>associés</a:t>
            </a:r>
          </a:p>
        </p:txBody>
      </p:sp>
      <p:pic>
        <p:nvPicPr>
          <p:cNvPr id="112" name="Image 111">
            <a:extLst>
              <a:ext uri="{FF2B5EF4-FFF2-40B4-BE49-F238E27FC236}">
                <a16:creationId xmlns:a16="http://schemas.microsoft.com/office/drawing/2014/main" id="{BD237319-FDB2-984E-B912-2C18B919C7A9}"/>
              </a:ext>
            </a:extLst>
          </p:cNvPr>
          <p:cNvPicPr>
            <a:picLocks noChangeAspect="1"/>
          </p:cNvPicPr>
          <p:nvPr/>
        </p:nvPicPr>
        <p:blipFill>
          <a:blip r:embed="rId5"/>
          <a:stretch>
            <a:fillRect/>
          </a:stretch>
        </p:blipFill>
        <p:spPr>
          <a:xfrm>
            <a:off x="999378" y="2929254"/>
            <a:ext cx="673100" cy="520700"/>
          </a:xfrm>
          <a:prstGeom prst="rect">
            <a:avLst/>
          </a:prstGeom>
        </p:spPr>
      </p:pic>
      <p:sp>
        <p:nvSpPr>
          <p:cNvPr id="116" name="Rectangle 115">
            <a:extLst>
              <a:ext uri="{FF2B5EF4-FFF2-40B4-BE49-F238E27FC236}">
                <a16:creationId xmlns:a16="http://schemas.microsoft.com/office/drawing/2014/main" id="{0F586607-401F-3545-B7ED-3E1BC8CB50C4}"/>
              </a:ext>
            </a:extLst>
          </p:cNvPr>
          <p:cNvSpPr/>
          <p:nvPr/>
        </p:nvSpPr>
        <p:spPr>
          <a:xfrm>
            <a:off x="1620354" y="2992722"/>
            <a:ext cx="1468587" cy="507831"/>
          </a:xfrm>
          <a:prstGeom prst="rect">
            <a:avLst/>
          </a:prstGeom>
        </p:spPr>
        <p:txBody>
          <a:bodyPr wrap="square">
            <a:spAutoFit/>
          </a:bodyPr>
          <a:lstStyle/>
          <a:p>
            <a:pPr algn="ctr"/>
            <a:r>
              <a:rPr lang="fr-FR" b="1">
                <a:solidFill>
                  <a:srgbClr val="05675F"/>
                </a:solidFill>
                <a:latin typeface="Geon Expanded Bold" panose="020B0505030302020204" pitchFamily="34" charset="77"/>
              </a:rPr>
              <a:t>1 526</a:t>
            </a:r>
            <a:endParaRPr lang="fr-FR" b="1" dirty="0">
              <a:solidFill>
                <a:srgbClr val="05675F"/>
              </a:solidFill>
              <a:latin typeface="Geon Expanded Bold" panose="020B0505030302020204" pitchFamily="34" charset="77"/>
            </a:endParaRPr>
          </a:p>
          <a:p>
            <a:pPr algn="ctr"/>
            <a:r>
              <a:rPr lang="fr-FR" sz="900" dirty="0">
                <a:latin typeface="Work Sans Medium" pitchFamily="2" charset="0"/>
              </a:rPr>
              <a:t>immeubles</a:t>
            </a:r>
          </a:p>
        </p:txBody>
      </p:sp>
      <p:sp>
        <p:nvSpPr>
          <p:cNvPr id="118" name="Rectangle 117">
            <a:extLst>
              <a:ext uri="{FF2B5EF4-FFF2-40B4-BE49-F238E27FC236}">
                <a16:creationId xmlns:a16="http://schemas.microsoft.com/office/drawing/2014/main" id="{A9C5CD46-0583-8C4E-B93C-0C365F8877E8}"/>
              </a:ext>
            </a:extLst>
          </p:cNvPr>
          <p:cNvSpPr/>
          <p:nvPr/>
        </p:nvSpPr>
        <p:spPr>
          <a:xfrm>
            <a:off x="3682776" y="4118102"/>
            <a:ext cx="1521968" cy="507831"/>
          </a:xfrm>
          <a:prstGeom prst="rect">
            <a:avLst/>
          </a:prstGeom>
        </p:spPr>
        <p:txBody>
          <a:bodyPr wrap="square">
            <a:spAutoFit/>
          </a:bodyPr>
          <a:lstStyle/>
          <a:p>
            <a:pPr algn="ctr"/>
            <a:r>
              <a:rPr lang="fr-FR" b="1" dirty="0">
                <a:solidFill>
                  <a:srgbClr val="05675F"/>
                </a:solidFill>
                <a:latin typeface="Geon Expanded Bold" panose="020B0505030302020204" pitchFamily="34" charset="77"/>
              </a:rPr>
              <a:t>47 %</a:t>
            </a:r>
          </a:p>
          <a:p>
            <a:pPr algn="ctr"/>
            <a:r>
              <a:rPr lang="fr-FR" sz="900" dirty="0">
                <a:latin typeface="Work Sans Medium" pitchFamily="2" charset="0"/>
              </a:rPr>
              <a:t>institutionnels</a:t>
            </a:r>
          </a:p>
        </p:txBody>
      </p:sp>
      <p:cxnSp>
        <p:nvCxnSpPr>
          <p:cNvPr id="128" name="Connecteur droit 127">
            <a:extLst>
              <a:ext uri="{FF2B5EF4-FFF2-40B4-BE49-F238E27FC236}">
                <a16:creationId xmlns:a16="http://schemas.microsoft.com/office/drawing/2014/main" id="{3593952A-9D85-9D4B-8FB6-154F56700278}"/>
              </a:ext>
            </a:extLst>
          </p:cNvPr>
          <p:cNvCxnSpPr>
            <a:cxnSpLocks/>
          </p:cNvCxnSpPr>
          <p:nvPr/>
        </p:nvCxnSpPr>
        <p:spPr>
          <a:xfrm flipH="1">
            <a:off x="3094682" y="1809345"/>
            <a:ext cx="18169" cy="5896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Connecteur droit 128">
            <a:extLst>
              <a:ext uri="{FF2B5EF4-FFF2-40B4-BE49-F238E27FC236}">
                <a16:creationId xmlns:a16="http://schemas.microsoft.com/office/drawing/2014/main" id="{6337CDC7-FF0D-A94D-BA4D-41B75B4D08A8}"/>
              </a:ext>
            </a:extLst>
          </p:cNvPr>
          <p:cNvCxnSpPr>
            <a:cxnSpLocks/>
          </p:cNvCxnSpPr>
          <p:nvPr/>
        </p:nvCxnSpPr>
        <p:spPr>
          <a:xfrm>
            <a:off x="3094682" y="2962346"/>
            <a:ext cx="0" cy="62808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here are many variations of passages of Lorem Ipsum…">
            <a:extLst>
              <a:ext uri="{FF2B5EF4-FFF2-40B4-BE49-F238E27FC236}">
                <a16:creationId xmlns:a16="http://schemas.microsoft.com/office/drawing/2014/main" id="{547D8646-1F10-0740-90D0-09D3F6972F11}"/>
              </a:ext>
            </a:extLst>
          </p:cNvPr>
          <p:cNvSpPr txBox="1">
            <a:spLocks/>
          </p:cNvSpPr>
          <p:nvPr/>
        </p:nvSpPr>
        <p:spPr>
          <a:xfrm>
            <a:off x="7577784" y="1997282"/>
            <a:ext cx="3958167" cy="4047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latinLnBrk="0">
              <a:lnSpc>
                <a:spcPct val="130000"/>
              </a:lnSpc>
              <a:spcBef>
                <a:spcPts val="0"/>
              </a:spcBef>
              <a:spcAft>
                <a:spcPts val="0"/>
              </a:spcAft>
              <a:buClrTx/>
              <a:buSzTx/>
              <a:buFontTx/>
              <a:buNone/>
              <a:tabLst/>
              <a:defRPr sz="1400"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nSpc>
                <a:spcPct val="100000"/>
              </a:lnSpc>
            </a:pPr>
            <a:r>
              <a:rPr lang="fr-FR" dirty="0">
                <a:solidFill>
                  <a:schemeClr val="tx2"/>
                </a:solidFill>
                <a:latin typeface="+mn-lt"/>
              </a:rPr>
              <a:t>TYPOLOGIE PAR CLASSE D’ACTIFS</a:t>
            </a:r>
            <a:r>
              <a:rPr lang="fr-FR" b="1" dirty="0">
                <a:solidFill>
                  <a:schemeClr val="tx2"/>
                </a:solidFill>
                <a:latin typeface="+mn-lt"/>
              </a:rPr>
              <a:t>*</a:t>
            </a:r>
          </a:p>
        </p:txBody>
      </p:sp>
      <p:pic>
        <p:nvPicPr>
          <p:cNvPr id="34" name="Image 33">
            <a:extLst>
              <a:ext uri="{FF2B5EF4-FFF2-40B4-BE49-F238E27FC236}">
                <a16:creationId xmlns:a16="http://schemas.microsoft.com/office/drawing/2014/main" id="{F51DEE6D-3E9B-0B44-896C-4613D1420F1D}"/>
              </a:ext>
            </a:extLst>
          </p:cNvPr>
          <p:cNvPicPr>
            <a:picLocks noChangeAspect="1"/>
          </p:cNvPicPr>
          <p:nvPr/>
        </p:nvPicPr>
        <p:blipFill>
          <a:blip r:embed="rId6"/>
          <a:stretch>
            <a:fillRect/>
          </a:stretch>
        </p:blipFill>
        <p:spPr>
          <a:xfrm>
            <a:off x="7001976" y="1874569"/>
            <a:ext cx="419260" cy="516012"/>
          </a:xfrm>
          <a:prstGeom prst="rect">
            <a:avLst/>
          </a:prstGeom>
        </p:spPr>
      </p:pic>
      <p:cxnSp>
        <p:nvCxnSpPr>
          <p:cNvPr id="56" name="Connecteur droit 55">
            <a:extLst>
              <a:ext uri="{FF2B5EF4-FFF2-40B4-BE49-F238E27FC236}">
                <a16:creationId xmlns:a16="http://schemas.microsoft.com/office/drawing/2014/main" id="{521394DB-351C-DD47-8434-B7779E228E12}"/>
              </a:ext>
            </a:extLst>
          </p:cNvPr>
          <p:cNvCxnSpPr>
            <a:cxnSpLocks/>
          </p:cNvCxnSpPr>
          <p:nvPr/>
        </p:nvCxnSpPr>
        <p:spPr>
          <a:xfrm>
            <a:off x="3094682" y="4057977"/>
            <a:ext cx="0" cy="628080"/>
          </a:xfrm>
          <a:prstGeom prst="line">
            <a:avLst/>
          </a:prstGeom>
        </p:spPr>
        <p:style>
          <a:lnRef idx="1">
            <a:schemeClr val="accent1"/>
          </a:lnRef>
          <a:fillRef idx="0">
            <a:schemeClr val="accent1"/>
          </a:fillRef>
          <a:effectRef idx="0">
            <a:schemeClr val="accent1"/>
          </a:effectRef>
          <a:fontRef idx="minor">
            <a:schemeClr val="tx1"/>
          </a:fontRef>
        </p:style>
      </p:cxnSp>
      <p:grpSp>
        <p:nvGrpSpPr>
          <p:cNvPr id="30" name="Groupe 29">
            <a:extLst>
              <a:ext uri="{FF2B5EF4-FFF2-40B4-BE49-F238E27FC236}">
                <a16:creationId xmlns:a16="http://schemas.microsoft.com/office/drawing/2014/main" id="{4A37DEF7-A7BD-5F49-A31F-D633D16E369E}"/>
              </a:ext>
            </a:extLst>
          </p:cNvPr>
          <p:cNvGrpSpPr/>
          <p:nvPr/>
        </p:nvGrpSpPr>
        <p:grpSpPr>
          <a:xfrm>
            <a:off x="968184" y="2680236"/>
            <a:ext cx="4179596" cy="2251826"/>
            <a:chOff x="455226" y="2872149"/>
            <a:chExt cx="4667519" cy="2251826"/>
          </a:xfrm>
        </p:grpSpPr>
        <p:cxnSp>
          <p:nvCxnSpPr>
            <p:cNvPr id="125" name="Connecteur droit 124">
              <a:extLst>
                <a:ext uri="{FF2B5EF4-FFF2-40B4-BE49-F238E27FC236}">
                  <a16:creationId xmlns:a16="http://schemas.microsoft.com/office/drawing/2014/main" id="{82A29CE5-1CE1-FB48-BBCA-580E2A13D055}"/>
                </a:ext>
              </a:extLst>
            </p:cNvPr>
            <p:cNvCxnSpPr>
              <a:cxnSpLocks/>
            </p:cNvCxnSpPr>
            <p:nvPr/>
          </p:nvCxnSpPr>
          <p:spPr>
            <a:xfrm>
              <a:off x="455226" y="2872149"/>
              <a:ext cx="46675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7029276A-556E-4D4F-8B9C-486F654268B0}"/>
                </a:ext>
              </a:extLst>
            </p:cNvPr>
            <p:cNvCxnSpPr>
              <a:cxnSpLocks/>
            </p:cNvCxnSpPr>
            <p:nvPr/>
          </p:nvCxnSpPr>
          <p:spPr>
            <a:xfrm>
              <a:off x="455226" y="3972001"/>
              <a:ext cx="45669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7A4B17B9-C86B-9E46-A268-30EBD9BE632E}"/>
                </a:ext>
              </a:extLst>
            </p:cNvPr>
            <p:cNvCxnSpPr>
              <a:cxnSpLocks/>
            </p:cNvCxnSpPr>
            <p:nvPr/>
          </p:nvCxnSpPr>
          <p:spPr>
            <a:xfrm>
              <a:off x="455226" y="5123975"/>
              <a:ext cx="4566943"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5" name="Connecteur droit 54">
            <a:extLst>
              <a:ext uri="{FF2B5EF4-FFF2-40B4-BE49-F238E27FC236}">
                <a16:creationId xmlns:a16="http://schemas.microsoft.com/office/drawing/2014/main" id="{09CC5815-6548-0046-8025-A6F4B0321FA3}"/>
              </a:ext>
            </a:extLst>
          </p:cNvPr>
          <p:cNvCxnSpPr>
            <a:cxnSpLocks/>
          </p:cNvCxnSpPr>
          <p:nvPr/>
        </p:nvCxnSpPr>
        <p:spPr>
          <a:xfrm>
            <a:off x="5942948" y="1941011"/>
            <a:ext cx="0" cy="4388933"/>
          </a:xfrm>
          <a:prstGeom prst="line">
            <a:avLst/>
          </a:prstGeom>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486FB2BA-CE15-BC44-B778-120A3AFA1F5B}"/>
              </a:ext>
            </a:extLst>
          </p:cNvPr>
          <p:cNvSpPr/>
          <p:nvPr/>
        </p:nvSpPr>
        <p:spPr>
          <a:xfrm>
            <a:off x="3682776" y="2943464"/>
            <a:ext cx="1521968" cy="646331"/>
          </a:xfrm>
          <a:prstGeom prst="rect">
            <a:avLst/>
          </a:prstGeom>
        </p:spPr>
        <p:txBody>
          <a:bodyPr wrap="square">
            <a:spAutoFit/>
          </a:bodyPr>
          <a:lstStyle/>
          <a:p>
            <a:pPr lvl="0" algn="ctr"/>
            <a:r>
              <a:rPr lang="fr-FR" sz="900" b="1" dirty="0">
                <a:solidFill>
                  <a:srgbClr val="142832"/>
                </a:solidFill>
                <a:latin typeface="Locator Medium" panose="02000600050000090004" pitchFamily="2" charset="0"/>
              </a:rPr>
              <a:t>      </a:t>
            </a:r>
            <a:r>
              <a:rPr lang="fr-FR" sz="900" dirty="0">
                <a:solidFill>
                  <a:srgbClr val="142832"/>
                </a:solidFill>
                <a:latin typeface="Work Sans Medium" pitchFamily="2" charset="0"/>
              </a:rPr>
              <a:t>un patrimoine</a:t>
            </a:r>
          </a:p>
          <a:p>
            <a:pPr lvl="0" algn="ctr"/>
            <a:r>
              <a:rPr lang="fr-FR" sz="900" dirty="0">
                <a:solidFill>
                  <a:srgbClr val="142832"/>
                </a:solidFill>
                <a:latin typeface="Work Sans Medium" pitchFamily="2" charset="0"/>
              </a:rPr>
              <a:t>    localisé dans</a:t>
            </a:r>
          </a:p>
          <a:p>
            <a:pPr algn="ctr"/>
            <a:r>
              <a:rPr lang="fr-FR" b="1">
                <a:solidFill>
                  <a:srgbClr val="05675F"/>
                </a:solidFill>
                <a:latin typeface="Geon Expanded Bold" panose="020B0505030302020204" pitchFamily="34" charset="77"/>
              </a:rPr>
              <a:t>11</a:t>
            </a:r>
            <a:r>
              <a:rPr lang="fr-FR" b="1">
                <a:solidFill>
                  <a:srgbClr val="3B665E"/>
                </a:solidFill>
                <a:latin typeface="Geon Expanded Bold" panose="020B0505030302020204" pitchFamily="34" charset="77"/>
              </a:rPr>
              <a:t> </a:t>
            </a:r>
            <a:r>
              <a:rPr lang="fr-FR" sz="900" dirty="0">
                <a:latin typeface="Work Sans Medium" pitchFamily="2" charset="0"/>
              </a:rPr>
              <a:t>pays européens</a:t>
            </a:r>
          </a:p>
        </p:txBody>
      </p:sp>
      <p:pic>
        <p:nvPicPr>
          <p:cNvPr id="15" name="Image 14">
            <a:extLst>
              <a:ext uri="{FF2B5EF4-FFF2-40B4-BE49-F238E27FC236}">
                <a16:creationId xmlns:a16="http://schemas.microsoft.com/office/drawing/2014/main" id="{B07C1749-E5CC-8142-AC4B-AE7E3A19D377}"/>
              </a:ext>
            </a:extLst>
          </p:cNvPr>
          <p:cNvPicPr>
            <a:picLocks noChangeAspect="1"/>
          </p:cNvPicPr>
          <p:nvPr/>
        </p:nvPicPr>
        <p:blipFill>
          <a:blip r:embed="rId7"/>
          <a:stretch>
            <a:fillRect/>
          </a:stretch>
        </p:blipFill>
        <p:spPr>
          <a:xfrm>
            <a:off x="1030255" y="5205918"/>
            <a:ext cx="596900" cy="469900"/>
          </a:xfrm>
          <a:prstGeom prst="rect">
            <a:avLst/>
          </a:prstGeom>
        </p:spPr>
      </p:pic>
      <p:sp>
        <p:nvSpPr>
          <p:cNvPr id="46" name="Rectangle 45">
            <a:extLst>
              <a:ext uri="{FF2B5EF4-FFF2-40B4-BE49-F238E27FC236}">
                <a16:creationId xmlns:a16="http://schemas.microsoft.com/office/drawing/2014/main" id="{393C7677-6041-FF4D-847D-27DAB1E36E91}"/>
              </a:ext>
            </a:extLst>
          </p:cNvPr>
          <p:cNvSpPr/>
          <p:nvPr/>
        </p:nvSpPr>
        <p:spPr>
          <a:xfrm>
            <a:off x="1516506" y="5107719"/>
            <a:ext cx="1521968" cy="646331"/>
          </a:xfrm>
          <a:prstGeom prst="rect">
            <a:avLst/>
          </a:prstGeom>
        </p:spPr>
        <p:txBody>
          <a:bodyPr wrap="square">
            <a:spAutoFit/>
          </a:bodyPr>
          <a:lstStyle/>
          <a:p>
            <a:pPr algn="ctr"/>
            <a:r>
              <a:rPr lang="fr-FR" b="1" dirty="0">
                <a:solidFill>
                  <a:srgbClr val="05675F"/>
                </a:solidFill>
                <a:latin typeface="Geon Expanded Bold" panose="020B0505030302020204" pitchFamily="34" charset="77"/>
              </a:rPr>
              <a:t>61</a:t>
            </a:r>
          </a:p>
          <a:p>
            <a:pPr algn="ctr"/>
            <a:r>
              <a:rPr lang="fr-FR" sz="900" dirty="0">
                <a:latin typeface="Work Sans Medium" pitchFamily="2" charset="0"/>
              </a:rPr>
              <a:t>fonds</a:t>
            </a:r>
          </a:p>
          <a:p>
            <a:pPr algn="ctr"/>
            <a:r>
              <a:rPr lang="fr-FR" sz="900" dirty="0">
                <a:latin typeface="Work Sans Medium" pitchFamily="2" charset="0"/>
              </a:rPr>
              <a:t>d’investissement</a:t>
            </a:r>
          </a:p>
        </p:txBody>
      </p:sp>
      <p:pic>
        <p:nvPicPr>
          <p:cNvPr id="16" name="Image 15">
            <a:extLst>
              <a:ext uri="{FF2B5EF4-FFF2-40B4-BE49-F238E27FC236}">
                <a16:creationId xmlns:a16="http://schemas.microsoft.com/office/drawing/2014/main" id="{8F17879F-2DB6-254F-A7FA-452CEB64033B}"/>
              </a:ext>
            </a:extLst>
          </p:cNvPr>
          <p:cNvPicPr>
            <a:picLocks noChangeAspect="1"/>
          </p:cNvPicPr>
          <p:nvPr/>
        </p:nvPicPr>
        <p:blipFill>
          <a:blip r:embed="rId8"/>
          <a:stretch>
            <a:fillRect/>
          </a:stretch>
        </p:blipFill>
        <p:spPr>
          <a:xfrm>
            <a:off x="3235893" y="4098967"/>
            <a:ext cx="520700" cy="546100"/>
          </a:xfrm>
          <a:prstGeom prst="rect">
            <a:avLst/>
          </a:prstGeom>
        </p:spPr>
      </p:pic>
      <p:pic>
        <p:nvPicPr>
          <p:cNvPr id="47" name="Image 46">
            <a:extLst>
              <a:ext uri="{FF2B5EF4-FFF2-40B4-BE49-F238E27FC236}">
                <a16:creationId xmlns:a16="http://schemas.microsoft.com/office/drawing/2014/main" id="{206DDFCE-E3A8-494E-B42C-A961C2D4F65A}"/>
              </a:ext>
            </a:extLst>
          </p:cNvPr>
          <p:cNvPicPr>
            <a:picLocks noChangeAspect="1"/>
          </p:cNvPicPr>
          <p:nvPr/>
        </p:nvPicPr>
        <p:blipFill>
          <a:blip r:embed="rId9"/>
          <a:stretch>
            <a:fillRect/>
          </a:stretch>
        </p:blipFill>
        <p:spPr>
          <a:xfrm>
            <a:off x="3210493" y="2998036"/>
            <a:ext cx="571500" cy="571500"/>
          </a:xfrm>
          <a:prstGeom prst="rect">
            <a:avLst/>
          </a:prstGeom>
        </p:spPr>
      </p:pic>
      <p:pic>
        <p:nvPicPr>
          <p:cNvPr id="18" name="Image 17">
            <a:extLst>
              <a:ext uri="{FF2B5EF4-FFF2-40B4-BE49-F238E27FC236}">
                <a16:creationId xmlns:a16="http://schemas.microsoft.com/office/drawing/2014/main" id="{C1BC6A6F-FBD7-744D-87F2-DF378BB55BEA}"/>
              </a:ext>
            </a:extLst>
          </p:cNvPr>
          <p:cNvPicPr>
            <a:picLocks noChangeAspect="1"/>
          </p:cNvPicPr>
          <p:nvPr/>
        </p:nvPicPr>
        <p:blipFill>
          <a:blip r:embed="rId10"/>
          <a:stretch>
            <a:fillRect/>
          </a:stretch>
        </p:blipFill>
        <p:spPr>
          <a:xfrm>
            <a:off x="1308562" y="4073867"/>
            <a:ext cx="431800" cy="546100"/>
          </a:xfrm>
          <a:prstGeom prst="rect">
            <a:avLst/>
          </a:prstGeom>
        </p:spPr>
      </p:pic>
      <p:sp>
        <p:nvSpPr>
          <p:cNvPr id="50" name="Rectangle 49">
            <a:extLst>
              <a:ext uri="{FF2B5EF4-FFF2-40B4-BE49-F238E27FC236}">
                <a16:creationId xmlns:a16="http://schemas.microsoft.com/office/drawing/2014/main" id="{FEB661F4-0EA7-9B49-8A58-58DC7CE7F3C7}"/>
              </a:ext>
            </a:extLst>
          </p:cNvPr>
          <p:cNvSpPr/>
          <p:nvPr/>
        </p:nvSpPr>
        <p:spPr>
          <a:xfrm>
            <a:off x="1575798" y="4080358"/>
            <a:ext cx="1521968" cy="507831"/>
          </a:xfrm>
          <a:prstGeom prst="rect">
            <a:avLst/>
          </a:prstGeom>
        </p:spPr>
        <p:txBody>
          <a:bodyPr wrap="square">
            <a:spAutoFit/>
          </a:bodyPr>
          <a:lstStyle/>
          <a:p>
            <a:pPr algn="ctr"/>
            <a:r>
              <a:rPr lang="fr-FR" b="1" dirty="0">
                <a:solidFill>
                  <a:srgbClr val="05675F"/>
                </a:solidFill>
                <a:latin typeface="Geon Expanded Bold" panose="020B0505030302020204" pitchFamily="34" charset="77"/>
              </a:rPr>
              <a:t>53 %</a:t>
            </a:r>
          </a:p>
          <a:p>
            <a:pPr algn="ctr"/>
            <a:r>
              <a:rPr lang="fr-FR" sz="900" dirty="0">
                <a:solidFill>
                  <a:srgbClr val="142832"/>
                </a:solidFill>
                <a:latin typeface="Work Sans Medium" pitchFamily="2" charset="0"/>
              </a:rPr>
              <a:t>particuliers</a:t>
            </a:r>
          </a:p>
        </p:txBody>
      </p:sp>
      <p:sp>
        <p:nvSpPr>
          <p:cNvPr id="52" name="Rectangle 51">
            <a:extLst>
              <a:ext uri="{FF2B5EF4-FFF2-40B4-BE49-F238E27FC236}">
                <a16:creationId xmlns:a16="http://schemas.microsoft.com/office/drawing/2014/main" id="{AF8C3438-67AE-0044-A331-253FAE3A21F3}"/>
              </a:ext>
            </a:extLst>
          </p:cNvPr>
          <p:cNvSpPr/>
          <p:nvPr/>
        </p:nvSpPr>
        <p:spPr>
          <a:xfrm>
            <a:off x="3682776" y="5170946"/>
            <a:ext cx="1521968" cy="646331"/>
          </a:xfrm>
          <a:prstGeom prst="rect">
            <a:avLst/>
          </a:prstGeom>
        </p:spPr>
        <p:txBody>
          <a:bodyPr wrap="square">
            <a:spAutoFit/>
          </a:bodyPr>
          <a:lstStyle/>
          <a:p>
            <a:pPr algn="ctr"/>
            <a:r>
              <a:rPr lang="fr-FR" b="1" dirty="0">
                <a:solidFill>
                  <a:srgbClr val="05675F"/>
                </a:solidFill>
                <a:latin typeface="Geon Expanded Bold" panose="020B0505030302020204" pitchFamily="34" charset="77"/>
              </a:rPr>
              <a:t>+ 400</a:t>
            </a:r>
          </a:p>
          <a:p>
            <a:pPr algn="ctr"/>
            <a:r>
              <a:rPr lang="fr-FR" sz="900" dirty="0">
                <a:latin typeface="Work Sans Medium" pitchFamily="2" charset="0"/>
              </a:rPr>
              <a:t>collaborateurs</a:t>
            </a:r>
          </a:p>
          <a:p>
            <a:pPr algn="ctr"/>
            <a:r>
              <a:rPr lang="fr-FR" sz="900" dirty="0">
                <a:latin typeface="Work Sans Medium" pitchFamily="2" charset="0"/>
              </a:rPr>
              <a:t>en Europe</a:t>
            </a:r>
          </a:p>
        </p:txBody>
      </p:sp>
      <p:cxnSp>
        <p:nvCxnSpPr>
          <p:cNvPr id="57" name="Connecteur droit 56">
            <a:extLst>
              <a:ext uri="{FF2B5EF4-FFF2-40B4-BE49-F238E27FC236}">
                <a16:creationId xmlns:a16="http://schemas.microsoft.com/office/drawing/2014/main" id="{C261203E-4E2B-AB41-A8F6-E3C45EDEE399}"/>
              </a:ext>
            </a:extLst>
          </p:cNvPr>
          <p:cNvCxnSpPr>
            <a:cxnSpLocks/>
          </p:cNvCxnSpPr>
          <p:nvPr/>
        </p:nvCxnSpPr>
        <p:spPr>
          <a:xfrm>
            <a:off x="3094682" y="5180071"/>
            <a:ext cx="0" cy="62808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0" name="Groupe 129">
            <a:extLst>
              <a:ext uri="{FF2B5EF4-FFF2-40B4-BE49-F238E27FC236}">
                <a16:creationId xmlns:a16="http://schemas.microsoft.com/office/drawing/2014/main" id="{A349992B-A929-CA43-8B10-45D1033F1117}"/>
              </a:ext>
            </a:extLst>
          </p:cNvPr>
          <p:cNvGrpSpPr/>
          <p:nvPr/>
        </p:nvGrpSpPr>
        <p:grpSpPr>
          <a:xfrm>
            <a:off x="6702085" y="1961406"/>
            <a:ext cx="4220253" cy="3579213"/>
            <a:chOff x="5024777" y="2524414"/>
            <a:chExt cx="4220253" cy="3579213"/>
          </a:xfrm>
        </p:grpSpPr>
        <p:cxnSp>
          <p:nvCxnSpPr>
            <p:cNvPr id="63" name="Connecteur en angle 62">
              <a:extLst>
                <a:ext uri="{FF2B5EF4-FFF2-40B4-BE49-F238E27FC236}">
                  <a16:creationId xmlns:a16="http://schemas.microsoft.com/office/drawing/2014/main" id="{D510CFE4-B2A0-5940-9C79-BA1751B98865}"/>
                </a:ext>
              </a:extLst>
            </p:cNvPr>
            <p:cNvCxnSpPr>
              <a:cxnSpLocks/>
              <a:endCxn id="22" idx="1"/>
            </p:cNvCxnSpPr>
            <p:nvPr/>
          </p:nvCxnSpPr>
          <p:spPr>
            <a:xfrm flipV="1">
              <a:off x="6779259" y="4101792"/>
              <a:ext cx="552377" cy="54749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aphicFrame>
          <p:nvGraphicFramePr>
            <p:cNvPr id="2" name="Graphique 1">
              <a:extLst>
                <a:ext uri="{FF2B5EF4-FFF2-40B4-BE49-F238E27FC236}">
                  <a16:creationId xmlns:a16="http://schemas.microsoft.com/office/drawing/2014/main" id="{7B7D1509-605D-C647-826D-92CF15987E54}"/>
                </a:ext>
              </a:extLst>
            </p:cNvPr>
            <p:cNvGraphicFramePr/>
            <p:nvPr/>
          </p:nvGraphicFramePr>
          <p:xfrm>
            <a:off x="5024777" y="2524414"/>
            <a:ext cx="2119058" cy="3185704"/>
          </p:xfrm>
          <a:graphic>
            <a:graphicData uri="http://schemas.openxmlformats.org/drawingml/2006/chart">
              <c:chart xmlns:c="http://schemas.openxmlformats.org/drawingml/2006/chart" xmlns:r="http://schemas.openxmlformats.org/officeDocument/2006/relationships" r:id="rId11"/>
            </a:graphicData>
          </a:graphic>
        </p:graphicFrame>
        <p:pic>
          <p:nvPicPr>
            <p:cNvPr id="22" name="Image 21">
              <a:extLst>
                <a:ext uri="{FF2B5EF4-FFF2-40B4-BE49-F238E27FC236}">
                  <a16:creationId xmlns:a16="http://schemas.microsoft.com/office/drawing/2014/main" id="{7B88A224-1E98-824B-B0CF-6DD1C6377F7F}"/>
                </a:ext>
              </a:extLst>
            </p:cNvPr>
            <p:cNvPicPr>
              <a:picLocks noChangeAspect="1"/>
            </p:cNvPicPr>
            <p:nvPr/>
          </p:nvPicPr>
          <p:blipFill>
            <a:blip r:embed="rId12"/>
            <a:stretch>
              <a:fillRect/>
            </a:stretch>
          </p:blipFill>
          <p:spPr>
            <a:xfrm>
              <a:off x="7331636" y="3928411"/>
              <a:ext cx="366026" cy="346761"/>
            </a:xfrm>
            <a:prstGeom prst="rect">
              <a:avLst/>
            </a:prstGeom>
          </p:spPr>
        </p:pic>
        <p:pic>
          <p:nvPicPr>
            <p:cNvPr id="23" name="Image 22">
              <a:extLst>
                <a:ext uri="{FF2B5EF4-FFF2-40B4-BE49-F238E27FC236}">
                  <a16:creationId xmlns:a16="http://schemas.microsoft.com/office/drawing/2014/main" id="{B4FF1303-BF0C-1949-85BE-AB19460E458B}"/>
                </a:ext>
              </a:extLst>
            </p:cNvPr>
            <p:cNvPicPr>
              <a:picLocks noChangeAspect="1"/>
            </p:cNvPicPr>
            <p:nvPr/>
          </p:nvPicPr>
          <p:blipFill>
            <a:blip r:embed="rId13"/>
            <a:stretch>
              <a:fillRect/>
            </a:stretch>
          </p:blipFill>
          <p:spPr>
            <a:xfrm>
              <a:off x="7331636" y="4562782"/>
              <a:ext cx="391426" cy="306333"/>
            </a:xfrm>
            <a:prstGeom prst="rect">
              <a:avLst/>
            </a:prstGeom>
          </p:spPr>
        </p:pic>
        <p:pic>
          <p:nvPicPr>
            <p:cNvPr id="24" name="Image 23">
              <a:extLst>
                <a:ext uri="{FF2B5EF4-FFF2-40B4-BE49-F238E27FC236}">
                  <a16:creationId xmlns:a16="http://schemas.microsoft.com/office/drawing/2014/main" id="{8A227B3D-43FB-9C46-A7CE-37D9CADD1E2F}"/>
                </a:ext>
              </a:extLst>
            </p:cNvPr>
            <p:cNvPicPr>
              <a:picLocks noChangeAspect="1"/>
            </p:cNvPicPr>
            <p:nvPr/>
          </p:nvPicPr>
          <p:blipFill>
            <a:blip r:embed="rId14"/>
            <a:stretch>
              <a:fillRect/>
            </a:stretch>
          </p:blipFill>
          <p:spPr>
            <a:xfrm>
              <a:off x="7331636" y="5067016"/>
              <a:ext cx="353326" cy="374110"/>
            </a:xfrm>
            <a:prstGeom prst="rect">
              <a:avLst/>
            </a:prstGeom>
          </p:spPr>
        </p:pic>
        <p:pic>
          <p:nvPicPr>
            <p:cNvPr id="25" name="Image 24">
              <a:extLst>
                <a:ext uri="{FF2B5EF4-FFF2-40B4-BE49-F238E27FC236}">
                  <a16:creationId xmlns:a16="http://schemas.microsoft.com/office/drawing/2014/main" id="{CC636034-7958-3641-8622-BE994958A769}"/>
                </a:ext>
              </a:extLst>
            </p:cNvPr>
            <p:cNvPicPr>
              <a:picLocks noChangeAspect="1"/>
            </p:cNvPicPr>
            <p:nvPr/>
          </p:nvPicPr>
          <p:blipFill>
            <a:blip r:embed="rId15"/>
            <a:stretch>
              <a:fillRect/>
            </a:stretch>
          </p:blipFill>
          <p:spPr>
            <a:xfrm>
              <a:off x="5264876" y="5659834"/>
              <a:ext cx="372376" cy="335138"/>
            </a:xfrm>
            <a:prstGeom prst="rect">
              <a:avLst/>
            </a:prstGeom>
          </p:spPr>
        </p:pic>
        <p:sp>
          <p:nvSpPr>
            <p:cNvPr id="59" name="Rectangle 58">
              <a:extLst>
                <a:ext uri="{FF2B5EF4-FFF2-40B4-BE49-F238E27FC236}">
                  <a16:creationId xmlns:a16="http://schemas.microsoft.com/office/drawing/2014/main" id="{1358D370-D10F-4140-A06E-74E10A622811}"/>
                </a:ext>
              </a:extLst>
            </p:cNvPr>
            <p:cNvSpPr/>
            <p:nvPr/>
          </p:nvSpPr>
          <p:spPr>
            <a:xfrm>
              <a:off x="7723062" y="3184231"/>
              <a:ext cx="1521968" cy="507831"/>
            </a:xfrm>
            <a:prstGeom prst="rect">
              <a:avLst/>
            </a:prstGeom>
          </p:spPr>
          <p:txBody>
            <a:bodyPr wrap="square">
              <a:spAutoFit/>
            </a:bodyPr>
            <a:lstStyle/>
            <a:p>
              <a:r>
                <a:rPr lang="fr-FR" b="1" dirty="0">
                  <a:solidFill>
                    <a:schemeClr val="tx2"/>
                  </a:solidFill>
                  <a:latin typeface="Geon Expanded Bold" panose="020B0505030302020204" pitchFamily="34" charset="77"/>
                </a:rPr>
                <a:t>34% </a:t>
              </a:r>
              <a:r>
                <a:rPr lang="fr-FR" sz="900" dirty="0">
                  <a:solidFill>
                    <a:schemeClr val="tx2"/>
                  </a:solidFill>
                  <a:latin typeface="Work Sans Medium" pitchFamily="2" charset="0"/>
                </a:rPr>
                <a:t>Santé/éducation</a:t>
              </a:r>
            </a:p>
          </p:txBody>
        </p:sp>
        <p:sp>
          <p:nvSpPr>
            <p:cNvPr id="65" name="Rectangle 64">
              <a:extLst>
                <a:ext uri="{FF2B5EF4-FFF2-40B4-BE49-F238E27FC236}">
                  <a16:creationId xmlns:a16="http://schemas.microsoft.com/office/drawing/2014/main" id="{74FEC143-E0F6-E246-92A1-93A7CA719C4F}"/>
                </a:ext>
              </a:extLst>
            </p:cNvPr>
            <p:cNvSpPr/>
            <p:nvPr/>
          </p:nvSpPr>
          <p:spPr>
            <a:xfrm>
              <a:off x="7723062" y="3837116"/>
              <a:ext cx="1521968" cy="507831"/>
            </a:xfrm>
            <a:prstGeom prst="rect">
              <a:avLst/>
            </a:prstGeom>
          </p:spPr>
          <p:txBody>
            <a:bodyPr wrap="square">
              <a:spAutoFit/>
            </a:bodyPr>
            <a:lstStyle/>
            <a:p>
              <a:r>
                <a:rPr lang="fr-FR" b="1" dirty="0">
                  <a:solidFill>
                    <a:schemeClr val="tx2"/>
                  </a:solidFill>
                  <a:latin typeface="Geon Expanded Bold" panose="020B0505030302020204" pitchFamily="34" charset="77"/>
                </a:rPr>
                <a:t>7% </a:t>
              </a:r>
              <a:br>
                <a:rPr lang="fr-FR" b="1" dirty="0">
                  <a:solidFill>
                    <a:schemeClr val="tx2"/>
                  </a:solidFill>
                  <a:latin typeface="Geon Expanded Bold" panose="020B0505030302020204" pitchFamily="34" charset="77"/>
                </a:rPr>
              </a:br>
              <a:r>
                <a:rPr lang="fr-FR" sz="900" dirty="0">
                  <a:solidFill>
                    <a:schemeClr val="tx2"/>
                  </a:solidFill>
                  <a:latin typeface="Work Sans Medium" pitchFamily="2" charset="0"/>
                </a:rPr>
                <a:t>Commerces</a:t>
              </a:r>
            </a:p>
          </p:txBody>
        </p:sp>
        <p:sp>
          <p:nvSpPr>
            <p:cNvPr id="66" name="Rectangle 65">
              <a:extLst>
                <a:ext uri="{FF2B5EF4-FFF2-40B4-BE49-F238E27FC236}">
                  <a16:creationId xmlns:a16="http://schemas.microsoft.com/office/drawing/2014/main" id="{3ECD6C5D-3335-B245-B7AC-854EDA07DAC5}"/>
                </a:ext>
              </a:extLst>
            </p:cNvPr>
            <p:cNvSpPr/>
            <p:nvPr/>
          </p:nvSpPr>
          <p:spPr>
            <a:xfrm>
              <a:off x="7723062" y="4434493"/>
              <a:ext cx="1521968" cy="507831"/>
            </a:xfrm>
            <a:prstGeom prst="rect">
              <a:avLst/>
            </a:prstGeom>
          </p:spPr>
          <p:txBody>
            <a:bodyPr wrap="square">
              <a:spAutoFit/>
            </a:bodyPr>
            <a:lstStyle/>
            <a:p>
              <a:r>
                <a:rPr lang="fr-FR" b="1" dirty="0">
                  <a:solidFill>
                    <a:schemeClr val="tx2"/>
                  </a:solidFill>
                  <a:latin typeface="Geon Expanded Bold" panose="020B0505030302020204" pitchFamily="34" charset="77"/>
                </a:rPr>
                <a:t>10%</a:t>
              </a:r>
            </a:p>
            <a:p>
              <a:r>
                <a:rPr lang="fr-FR" sz="900" dirty="0">
                  <a:solidFill>
                    <a:schemeClr val="tx2"/>
                  </a:solidFill>
                  <a:latin typeface="Work Sans Medium" pitchFamily="2" charset="0"/>
                </a:rPr>
                <a:t>Résidentiel</a:t>
              </a:r>
            </a:p>
          </p:txBody>
        </p:sp>
        <p:sp>
          <p:nvSpPr>
            <p:cNvPr id="67" name="Rectangle 66">
              <a:extLst>
                <a:ext uri="{FF2B5EF4-FFF2-40B4-BE49-F238E27FC236}">
                  <a16:creationId xmlns:a16="http://schemas.microsoft.com/office/drawing/2014/main" id="{F62F3887-0DAC-7345-AD77-1EAF27E7710D}"/>
                </a:ext>
              </a:extLst>
            </p:cNvPr>
            <p:cNvSpPr/>
            <p:nvPr/>
          </p:nvSpPr>
          <p:spPr>
            <a:xfrm>
              <a:off x="7723062" y="5000156"/>
              <a:ext cx="1521968" cy="507831"/>
            </a:xfrm>
            <a:prstGeom prst="rect">
              <a:avLst/>
            </a:prstGeom>
          </p:spPr>
          <p:txBody>
            <a:bodyPr wrap="square">
              <a:spAutoFit/>
            </a:bodyPr>
            <a:lstStyle/>
            <a:p>
              <a:r>
                <a:rPr lang="fr-FR" b="1" dirty="0">
                  <a:solidFill>
                    <a:schemeClr val="tx2"/>
                  </a:solidFill>
                  <a:latin typeface="Geon Expanded Bold" panose="020B0505030302020204" pitchFamily="34" charset="77"/>
                </a:rPr>
                <a:t>4%</a:t>
              </a:r>
            </a:p>
            <a:p>
              <a:r>
                <a:rPr lang="fr-FR" sz="900" dirty="0">
                  <a:solidFill>
                    <a:schemeClr val="tx2"/>
                  </a:solidFill>
                  <a:latin typeface="Work Sans Medium" pitchFamily="2" charset="0"/>
                </a:rPr>
                <a:t>Hôtellerie</a:t>
              </a:r>
            </a:p>
          </p:txBody>
        </p:sp>
        <p:sp>
          <p:nvSpPr>
            <p:cNvPr id="68" name="Rectangle 67">
              <a:extLst>
                <a:ext uri="{FF2B5EF4-FFF2-40B4-BE49-F238E27FC236}">
                  <a16:creationId xmlns:a16="http://schemas.microsoft.com/office/drawing/2014/main" id="{3FC4B57F-8747-DA4D-869A-45C57F0331DC}"/>
                </a:ext>
              </a:extLst>
            </p:cNvPr>
            <p:cNvSpPr/>
            <p:nvPr/>
          </p:nvSpPr>
          <p:spPr>
            <a:xfrm>
              <a:off x="5656302" y="5595796"/>
              <a:ext cx="1521968" cy="507831"/>
            </a:xfrm>
            <a:prstGeom prst="rect">
              <a:avLst/>
            </a:prstGeom>
          </p:spPr>
          <p:txBody>
            <a:bodyPr wrap="square">
              <a:spAutoFit/>
            </a:bodyPr>
            <a:lstStyle/>
            <a:p>
              <a:r>
                <a:rPr lang="fr-FR" b="1" dirty="0">
                  <a:solidFill>
                    <a:schemeClr val="tx2"/>
                  </a:solidFill>
                  <a:latin typeface="Geon Expanded Bold" panose="020B0505030302020204" pitchFamily="34" charset="77"/>
                </a:rPr>
                <a:t>45%</a:t>
              </a:r>
            </a:p>
            <a:p>
              <a:r>
                <a:rPr lang="fr-FR" sz="900" dirty="0">
                  <a:solidFill>
                    <a:schemeClr val="tx2"/>
                  </a:solidFill>
                  <a:latin typeface="Work Sans Medium" pitchFamily="2" charset="0"/>
                </a:rPr>
                <a:t>Bureaux</a:t>
              </a:r>
            </a:p>
          </p:txBody>
        </p:sp>
        <p:pic>
          <p:nvPicPr>
            <p:cNvPr id="31" name="Image 30">
              <a:extLst>
                <a:ext uri="{FF2B5EF4-FFF2-40B4-BE49-F238E27FC236}">
                  <a16:creationId xmlns:a16="http://schemas.microsoft.com/office/drawing/2014/main" id="{8AF222EF-3DC3-DE4A-93AF-2E88F3B48A23}"/>
                </a:ext>
              </a:extLst>
            </p:cNvPr>
            <p:cNvPicPr>
              <a:picLocks noChangeAspect="1"/>
            </p:cNvPicPr>
            <p:nvPr/>
          </p:nvPicPr>
          <p:blipFill>
            <a:blip r:embed="rId16"/>
            <a:stretch>
              <a:fillRect/>
            </a:stretch>
          </p:blipFill>
          <p:spPr>
            <a:xfrm>
              <a:off x="7279978" y="3260048"/>
              <a:ext cx="443084" cy="346761"/>
            </a:xfrm>
            <a:prstGeom prst="rect">
              <a:avLst/>
            </a:prstGeom>
          </p:spPr>
        </p:pic>
        <p:cxnSp>
          <p:nvCxnSpPr>
            <p:cNvPr id="86" name="Connecteur droit 85">
              <a:extLst>
                <a:ext uri="{FF2B5EF4-FFF2-40B4-BE49-F238E27FC236}">
                  <a16:creationId xmlns:a16="http://schemas.microsoft.com/office/drawing/2014/main" id="{D339CF53-BA42-1C4B-9F1F-1A246C956926}"/>
                </a:ext>
              </a:extLst>
            </p:cNvPr>
            <p:cNvCxnSpPr>
              <a:cxnSpLocks/>
              <a:endCxn id="31" idx="1"/>
            </p:cNvCxnSpPr>
            <p:nvPr/>
          </p:nvCxnSpPr>
          <p:spPr>
            <a:xfrm flipV="1">
              <a:off x="6779259" y="3433429"/>
              <a:ext cx="500719" cy="47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Connecteur en angle 87">
              <a:extLst>
                <a:ext uri="{FF2B5EF4-FFF2-40B4-BE49-F238E27FC236}">
                  <a16:creationId xmlns:a16="http://schemas.microsoft.com/office/drawing/2014/main" id="{3A7E6CDB-7804-5B4E-A158-2C252E87FA86}"/>
                </a:ext>
              </a:extLst>
            </p:cNvPr>
            <p:cNvCxnSpPr>
              <a:cxnSpLocks/>
              <a:endCxn id="23" idx="1"/>
            </p:cNvCxnSpPr>
            <p:nvPr/>
          </p:nvCxnSpPr>
          <p:spPr>
            <a:xfrm flipV="1">
              <a:off x="6506924" y="4715949"/>
              <a:ext cx="824712" cy="22095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7" name="Connecteur en angle 96">
              <a:extLst>
                <a:ext uri="{FF2B5EF4-FFF2-40B4-BE49-F238E27FC236}">
                  <a16:creationId xmlns:a16="http://schemas.microsoft.com/office/drawing/2014/main" id="{40472F3D-E39D-4644-8DC5-EA7E859C3A4B}"/>
                </a:ext>
              </a:extLst>
            </p:cNvPr>
            <p:cNvCxnSpPr>
              <a:cxnSpLocks/>
              <a:endCxn id="24" idx="1"/>
            </p:cNvCxnSpPr>
            <p:nvPr/>
          </p:nvCxnSpPr>
          <p:spPr>
            <a:xfrm>
              <a:off x="5900476" y="4936900"/>
              <a:ext cx="1431160" cy="317171"/>
            </a:xfrm>
            <a:prstGeom prst="bentConnector3">
              <a:avLst>
                <a:gd name="adj1" fmla="val -112"/>
              </a:avLst>
            </a:prstGeom>
          </p:spPr>
          <p:style>
            <a:lnRef idx="1">
              <a:schemeClr val="accent1"/>
            </a:lnRef>
            <a:fillRef idx="0">
              <a:schemeClr val="accent1"/>
            </a:fillRef>
            <a:effectRef idx="0">
              <a:schemeClr val="accent1"/>
            </a:effectRef>
            <a:fontRef idx="minor">
              <a:schemeClr val="tx1"/>
            </a:fontRef>
          </p:style>
        </p:cxnSp>
        <p:cxnSp>
          <p:nvCxnSpPr>
            <p:cNvPr id="117" name="Connecteur en angle 116">
              <a:extLst>
                <a:ext uri="{FF2B5EF4-FFF2-40B4-BE49-F238E27FC236}">
                  <a16:creationId xmlns:a16="http://schemas.microsoft.com/office/drawing/2014/main" id="{63BCCDC2-AF77-C642-AACC-F24FF14DBE7A}"/>
                </a:ext>
              </a:extLst>
            </p:cNvPr>
            <p:cNvCxnSpPr>
              <a:cxnSpLocks/>
            </p:cNvCxnSpPr>
            <p:nvPr/>
          </p:nvCxnSpPr>
          <p:spPr>
            <a:xfrm rot="16200000" flipH="1">
              <a:off x="5118930" y="5046657"/>
              <a:ext cx="912870" cy="25145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pic>
        <p:nvPicPr>
          <p:cNvPr id="51" name="Image 50">
            <a:extLst>
              <a:ext uri="{FF2B5EF4-FFF2-40B4-BE49-F238E27FC236}">
                <a16:creationId xmlns:a16="http://schemas.microsoft.com/office/drawing/2014/main" id="{A22C9D6A-5358-7E44-9C2E-24801ECF74DD}"/>
              </a:ext>
            </a:extLst>
          </p:cNvPr>
          <p:cNvPicPr>
            <a:picLocks noChangeAspect="1"/>
          </p:cNvPicPr>
          <p:nvPr/>
        </p:nvPicPr>
        <p:blipFill>
          <a:blip r:embed="rId17"/>
          <a:stretch>
            <a:fillRect/>
          </a:stretch>
        </p:blipFill>
        <p:spPr>
          <a:xfrm>
            <a:off x="3256112" y="5180071"/>
            <a:ext cx="539082" cy="550313"/>
          </a:xfrm>
          <a:prstGeom prst="rect">
            <a:avLst/>
          </a:prstGeom>
        </p:spPr>
      </p:pic>
      <p:sp>
        <p:nvSpPr>
          <p:cNvPr id="3" name="Rectangle 2">
            <a:extLst>
              <a:ext uri="{FF2B5EF4-FFF2-40B4-BE49-F238E27FC236}">
                <a16:creationId xmlns:a16="http://schemas.microsoft.com/office/drawing/2014/main" id="{DD320AC5-8DC5-E841-97B3-6ED7FA4D45C2}"/>
              </a:ext>
            </a:extLst>
          </p:cNvPr>
          <p:cNvSpPr/>
          <p:nvPr/>
        </p:nvSpPr>
        <p:spPr>
          <a:xfrm>
            <a:off x="921214" y="5906017"/>
            <a:ext cx="2242304" cy="338554"/>
          </a:xfrm>
          <a:prstGeom prst="rect">
            <a:avLst/>
          </a:prstGeom>
        </p:spPr>
        <p:txBody>
          <a:bodyPr wrap="square">
            <a:spAutoFit/>
          </a:bodyPr>
          <a:lstStyle/>
          <a:p>
            <a:r>
              <a:rPr lang="fr-FR" sz="800" dirty="0">
                <a:latin typeface="Work Sans Light" pitchFamily="2" charset="0"/>
              </a:rPr>
              <a:t>Source des données : Primonial REIM</a:t>
            </a:r>
          </a:p>
          <a:p>
            <a:r>
              <a:rPr lang="fr-FR" sz="800" dirty="0">
                <a:latin typeface="Work Sans Light" pitchFamily="2" charset="0"/>
              </a:rPr>
              <a:t>Chiffres au 30/06/2022</a:t>
            </a:r>
          </a:p>
        </p:txBody>
      </p:sp>
      <p:sp>
        <p:nvSpPr>
          <p:cNvPr id="53" name="Rectangle 52">
            <a:extLst>
              <a:ext uri="{FF2B5EF4-FFF2-40B4-BE49-F238E27FC236}">
                <a16:creationId xmlns:a16="http://schemas.microsoft.com/office/drawing/2014/main" id="{12ED9264-E641-C649-A69D-F18D6D2191F4}"/>
              </a:ext>
            </a:extLst>
          </p:cNvPr>
          <p:cNvSpPr/>
          <p:nvPr/>
        </p:nvSpPr>
        <p:spPr>
          <a:xfrm>
            <a:off x="6849464" y="5618279"/>
            <a:ext cx="2990725" cy="338554"/>
          </a:xfrm>
          <a:prstGeom prst="rect">
            <a:avLst/>
          </a:prstGeom>
        </p:spPr>
        <p:txBody>
          <a:bodyPr wrap="square">
            <a:spAutoFit/>
          </a:bodyPr>
          <a:lstStyle/>
          <a:p>
            <a:r>
              <a:rPr lang="fr-FR" sz="800" dirty="0">
                <a:latin typeface="Work Sans Light" pitchFamily="2" charset="0"/>
              </a:rPr>
              <a:t>*Source Primonial REIM au 30/06/22</a:t>
            </a:r>
          </a:p>
          <a:p>
            <a:r>
              <a:rPr lang="fr-FR" sz="800" dirty="0">
                <a:latin typeface="Work Sans Light" pitchFamily="2" charset="0"/>
              </a:rPr>
              <a:t>– en % de la valeur vénale du patrimoine (Hors Droits)</a:t>
            </a:r>
          </a:p>
        </p:txBody>
      </p:sp>
    </p:spTree>
    <p:extLst>
      <p:ext uri="{BB962C8B-B14F-4D97-AF65-F5344CB8AC3E}">
        <p14:creationId xmlns:p14="http://schemas.microsoft.com/office/powerpoint/2010/main" val="514971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1.1 | Primonial REIM, un acteur incontournable de la gestion d’actifs immobiliers en Europe</a:t>
            </a:r>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5</a:t>
            </a:fld>
            <a:endParaRPr lang="de-DE" dirty="0"/>
          </a:p>
        </p:txBody>
      </p:sp>
      <p:sp>
        <p:nvSpPr>
          <p:cNvPr id="134" name="Titel 1">
            <a:extLst>
              <a:ext uri="{FF2B5EF4-FFF2-40B4-BE49-F238E27FC236}">
                <a16:creationId xmlns:a16="http://schemas.microsoft.com/office/drawing/2014/main" id="{BB5142F2-1421-9C4B-BD37-30B8A759E24B}"/>
              </a:ext>
            </a:extLst>
          </p:cNvPr>
          <p:cNvSpPr txBox="1">
            <a:spLocks/>
          </p:cNvSpPr>
          <p:nvPr/>
        </p:nvSpPr>
        <p:spPr>
          <a:xfrm>
            <a:off x="368424" y="855849"/>
            <a:ext cx="7533495"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Concevoir et gérer</a:t>
            </a:r>
            <a:br>
              <a:rPr lang="fr-FR" sz="2800" dirty="0">
                <a:latin typeface="Geon Expanded" panose="020B0505030302020204" pitchFamily="34" charset="0"/>
              </a:rPr>
            </a:br>
            <a:r>
              <a:rPr lang="fr-FR" sz="2800" dirty="0">
                <a:latin typeface="Geon Expanded" panose="020B0505030302020204" pitchFamily="34" charset="0"/>
              </a:rPr>
              <a:t>une allocation d’actifs résiliente</a:t>
            </a:r>
          </a:p>
          <a:p>
            <a:endParaRPr lang="fr-FR" sz="2400" dirty="0"/>
          </a:p>
        </p:txBody>
      </p:sp>
      <p:sp>
        <p:nvSpPr>
          <p:cNvPr id="138" name="Inhaltsplatzhalter 2">
            <a:extLst>
              <a:ext uri="{FF2B5EF4-FFF2-40B4-BE49-F238E27FC236}">
                <a16:creationId xmlns:a16="http://schemas.microsoft.com/office/drawing/2014/main" id="{A589F92E-5A89-7045-A350-B9D597205CA6}"/>
              </a:ext>
            </a:extLst>
          </p:cNvPr>
          <p:cNvSpPr txBox="1">
            <a:spLocks/>
          </p:cNvSpPr>
          <p:nvPr/>
        </p:nvSpPr>
        <p:spPr>
          <a:xfrm>
            <a:off x="358926" y="1884855"/>
            <a:ext cx="4283794" cy="3928368"/>
          </a:xfrm>
          <a:prstGeom prst="rect">
            <a:avLst/>
          </a:prstGeom>
        </p:spPr>
        <p:txBody>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buClrTx/>
            </a:pPr>
            <a:r>
              <a:rPr lang="fr-FR" sz="1200" b="0" dirty="0">
                <a:solidFill>
                  <a:srgbClr val="005249"/>
                </a:solidFill>
              </a:rPr>
              <a:t>Nos investissements se portent en priorité sur :</a:t>
            </a:r>
          </a:p>
          <a:p>
            <a:pPr lvl="0">
              <a:spcBef>
                <a:spcPts val="0"/>
              </a:spcBef>
              <a:buClrTx/>
            </a:pPr>
            <a:r>
              <a:rPr lang="fr-FR" sz="1200" b="0" dirty="0">
                <a:solidFill>
                  <a:schemeClr val="accent4"/>
                </a:solidFill>
              </a:rPr>
              <a:t>En France</a:t>
            </a:r>
          </a:p>
          <a:p>
            <a:pPr marL="228600" indent="-228600">
              <a:buClr>
                <a:schemeClr val="tx2"/>
              </a:buClr>
              <a:buFont typeface="+mj-lt"/>
              <a:buAutoNum type="arabicPeriod"/>
            </a:pPr>
            <a:r>
              <a:rPr lang="fr-FR" sz="1200" b="0" dirty="0">
                <a:solidFill>
                  <a:srgbClr val="005249"/>
                </a:solidFill>
              </a:rPr>
              <a:t>Des actifs de bureaux, </a:t>
            </a:r>
            <a:r>
              <a:rPr lang="fr-FR" sz="1200" b="0" dirty="0" err="1">
                <a:solidFill>
                  <a:srgbClr val="005249"/>
                </a:solidFill>
              </a:rPr>
              <a:t>core</a:t>
            </a:r>
            <a:r>
              <a:rPr lang="fr-FR" sz="1200" b="0" dirty="0">
                <a:solidFill>
                  <a:srgbClr val="005249"/>
                </a:solidFill>
              </a:rPr>
              <a:t>/</a:t>
            </a:r>
            <a:r>
              <a:rPr lang="fr-FR" sz="1200" b="0" dirty="0" err="1">
                <a:solidFill>
                  <a:srgbClr val="005249"/>
                </a:solidFill>
              </a:rPr>
              <a:t>core</a:t>
            </a:r>
            <a:r>
              <a:rPr lang="fr-FR" sz="1200" b="0" dirty="0">
                <a:solidFill>
                  <a:srgbClr val="005249"/>
                </a:solidFill>
              </a:rPr>
              <a:t>+, </a:t>
            </a:r>
            <a:br>
              <a:rPr lang="fr-FR" sz="1200" b="0" dirty="0">
                <a:solidFill>
                  <a:srgbClr val="005249"/>
                </a:solidFill>
                <a:latin typeface="Work Sans Light" pitchFamily="2" charset="0"/>
              </a:rPr>
            </a:br>
            <a:r>
              <a:rPr lang="fr-FR" sz="1200" b="0" dirty="0">
                <a:latin typeface="Work Sans Light" pitchFamily="2" charset="0"/>
              </a:rPr>
              <a:t>localisés au cœur du Grand Paris, “immeuble siège” occupés par de grands corporate.</a:t>
            </a:r>
            <a:br>
              <a:rPr lang="fr-FR" sz="1200" b="0" dirty="0">
                <a:latin typeface="Locator Light" panose="02000500040000020004" pitchFamily="2" charset="77"/>
              </a:rPr>
            </a:br>
            <a:endParaRPr lang="fr-FR" sz="1200" b="0" dirty="0">
              <a:latin typeface="Locator Light" panose="02000500040000020004" pitchFamily="2" charset="77"/>
            </a:endParaRPr>
          </a:p>
          <a:p>
            <a:pPr>
              <a:spcBef>
                <a:spcPts val="1200"/>
              </a:spcBef>
              <a:buClr>
                <a:schemeClr val="tx2"/>
              </a:buClr>
            </a:pPr>
            <a:r>
              <a:rPr lang="fr-FR" sz="1200" b="0" dirty="0">
                <a:solidFill>
                  <a:schemeClr val="accent4"/>
                </a:solidFill>
              </a:rPr>
              <a:t>En zone Euro</a:t>
            </a:r>
          </a:p>
          <a:p>
            <a:pPr marL="228600" indent="-228600">
              <a:buClr>
                <a:schemeClr val="tx2"/>
              </a:buClr>
              <a:buFont typeface="+mj-lt"/>
              <a:buAutoNum type="arabicPeriod" startAt="2"/>
            </a:pPr>
            <a:r>
              <a:rPr lang="fr-FR" sz="1200" b="0" dirty="0">
                <a:solidFill>
                  <a:srgbClr val="005249"/>
                </a:solidFill>
              </a:rPr>
              <a:t>Les </a:t>
            </a:r>
            <a:r>
              <a:rPr lang="fr-FR" sz="1200" b="0" dirty="0">
                <a:solidFill>
                  <a:schemeClr val="accent1"/>
                </a:solidFill>
              </a:rPr>
              <a:t>é</a:t>
            </a:r>
            <a:r>
              <a:rPr lang="fr-FR" sz="1200" b="0" dirty="0">
                <a:solidFill>
                  <a:srgbClr val="005249"/>
                </a:solidFill>
              </a:rPr>
              <a:t>tablissements de sant</a:t>
            </a:r>
            <a:r>
              <a:rPr lang="fr-FR" sz="1200" b="0" dirty="0">
                <a:solidFill>
                  <a:schemeClr val="accent1"/>
                </a:solidFill>
              </a:rPr>
              <a:t>é</a:t>
            </a:r>
            <a:r>
              <a:rPr lang="fr-FR" sz="1200" b="0" dirty="0">
                <a:solidFill>
                  <a:srgbClr val="005249"/>
                </a:solidFill>
              </a:rPr>
              <a:t>/</a:t>
            </a:r>
            <a:r>
              <a:rPr lang="fr-FR" sz="1200" b="0" dirty="0">
                <a:solidFill>
                  <a:schemeClr val="accent1"/>
                </a:solidFill>
              </a:rPr>
              <a:t>é</a:t>
            </a:r>
            <a:r>
              <a:rPr lang="fr-FR" sz="1200" b="0" dirty="0">
                <a:solidFill>
                  <a:srgbClr val="005249"/>
                </a:solidFill>
              </a:rPr>
              <a:t>ducation </a:t>
            </a:r>
            <a:r>
              <a:rPr lang="fr-FR" sz="1200" b="0" dirty="0">
                <a:latin typeface="Work Sans Light" pitchFamily="2" charset="0"/>
              </a:rPr>
              <a:t>(résidences seniors, maisons de retraites, établissements médicalisés, crèches, écoles, centres de formation...) localisés dans tous les pays de la zone euro, loués à long terme à des opérateurs pan-européens.</a:t>
            </a:r>
          </a:p>
          <a:p>
            <a:pPr marL="228600" indent="-228600">
              <a:buClr>
                <a:schemeClr val="tx2"/>
              </a:buClr>
              <a:buFont typeface="+mj-lt"/>
              <a:buAutoNum type="arabicPeriod" startAt="2"/>
            </a:pPr>
            <a:r>
              <a:rPr lang="fr-FR" sz="1200" b="0" dirty="0">
                <a:solidFill>
                  <a:srgbClr val="005249"/>
                </a:solidFill>
              </a:rPr>
              <a:t>L’immobilier r</a:t>
            </a:r>
            <a:r>
              <a:rPr lang="fr-FR" sz="1200" b="0" dirty="0">
                <a:solidFill>
                  <a:schemeClr val="accent1"/>
                </a:solidFill>
              </a:rPr>
              <a:t>é</a:t>
            </a:r>
            <a:r>
              <a:rPr lang="fr-FR" sz="1200" b="0" dirty="0">
                <a:solidFill>
                  <a:srgbClr val="005249"/>
                </a:solidFill>
              </a:rPr>
              <a:t>sidentiel </a:t>
            </a:r>
            <a:r>
              <a:rPr lang="fr-FR" sz="1200" b="0" dirty="0">
                <a:latin typeface="Work Sans Light" pitchFamily="2" charset="0"/>
              </a:rPr>
              <a:t>localisés dans des métropoles européennes en zone tendue (logements libres ou abordables, </a:t>
            </a:r>
            <a:r>
              <a:rPr lang="fr-FR" sz="1200" b="0" dirty="0" err="1">
                <a:latin typeface="Work Sans Light" pitchFamily="2" charset="0"/>
              </a:rPr>
              <a:t>build</a:t>
            </a:r>
            <a:r>
              <a:rPr lang="fr-FR" sz="1200" b="0" dirty="0">
                <a:latin typeface="Work Sans Light" pitchFamily="2" charset="0"/>
              </a:rPr>
              <a:t>- to-</a:t>
            </a:r>
            <a:r>
              <a:rPr lang="fr-FR" sz="1200" b="0" dirty="0" err="1">
                <a:latin typeface="Work Sans Light" pitchFamily="2" charset="0"/>
              </a:rPr>
              <a:t>rent</a:t>
            </a:r>
            <a:r>
              <a:rPr lang="fr-FR" sz="1200" b="0" dirty="0">
                <a:latin typeface="Work Sans Light" pitchFamily="2" charset="0"/>
              </a:rPr>
              <a:t>...).</a:t>
            </a:r>
          </a:p>
          <a:p>
            <a:pPr marL="228600" indent="-228600">
              <a:buClr>
                <a:schemeClr val="tx2"/>
              </a:buClr>
              <a:buFont typeface="+mj-lt"/>
              <a:buAutoNum type="arabicPeriod" startAt="2"/>
            </a:pPr>
            <a:r>
              <a:rPr lang="fr-FR" sz="1200" b="0" dirty="0">
                <a:solidFill>
                  <a:srgbClr val="005249"/>
                </a:solidFill>
              </a:rPr>
              <a:t>Les commerces en pieds d’immeubles </a:t>
            </a:r>
            <a:r>
              <a:rPr lang="fr-FR" sz="1200" b="0" dirty="0">
                <a:latin typeface="Work Sans Light" pitchFamily="2" charset="0"/>
              </a:rPr>
              <a:t>dans des emplacement n°1 en zone euro (alimentaire, enseignes nationales...).</a:t>
            </a:r>
          </a:p>
          <a:p>
            <a:pPr marL="228600" indent="-228600">
              <a:buClr>
                <a:schemeClr val="tx2"/>
              </a:buClr>
              <a:buFont typeface="+mj-lt"/>
              <a:buAutoNum type="arabicPeriod" startAt="2"/>
            </a:pPr>
            <a:r>
              <a:rPr lang="fr-FR" sz="1200" b="0" dirty="0">
                <a:solidFill>
                  <a:srgbClr val="005249"/>
                </a:solidFill>
              </a:rPr>
              <a:t>L'hôtellerie économique </a:t>
            </a:r>
            <a:r>
              <a:rPr lang="fr-FR" sz="1200" b="0" dirty="0">
                <a:latin typeface="Work Sans Light" pitchFamily="2" charset="0"/>
              </a:rPr>
              <a:t>adossé à des opérateurs majeurs en zone euro.</a:t>
            </a:r>
          </a:p>
          <a:p>
            <a:pPr marL="228600" indent="-228600">
              <a:buClr>
                <a:schemeClr val="tx2"/>
              </a:buClr>
              <a:buFont typeface="+mj-lt"/>
              <a:buAutoNum type="arabicPeriod" startAt="2"/>
            </a:pPr>
            <a:endParaRPr lang="fr-FR" sz="1200" b="0" dirty="0">
              <a:latin typeface="Locator Light" panose="02000500040000020004" pitchFamily="2" charset="77"/>
            </a:endParaRPr>
          </a:p>
        </p:txBody>
      </p:sp>
      <p:sp>
        <p:nvSpPr>
          <p:cNvPr id="145" name="Inhaltsplatzhalter 2">
            <a:extLst>
              <a:ext uri="{FF2B5EF4-FFF2-40B4-BE49-F238E27FC236}">
                <a16:creationId xmlns:a16="http://schemas.microsoft.com/office/drawing/2014/main" id="{18DC633F-91D4-E743-B301-2DA40DEC155C}"/>
              </a:ext>
            </a:extLst>
          </p:cNvPr>
          <p:cNvSpPr txBox="1">
            <a:spLocks/>
          </p:cNvSpPr>
          <p:nvPr/>
        </p:nvSpPr>
        <p:spPr>
          <a:xfrm>
            <a:off x="4702614" y="2035353"/>
            <a:ext cx="1916997" cy="1169860"/>
          </a:xfrm>
          <a:prstGeom prst="rect">
            <a:avLst/>
          </a:prstGeom>
        </p:spPr>
        <p:txBody>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b="0" dirty="0">
                <a:solidFill>
                  <a:schemeClr val="accent4"/>
                </a:solidFill>
              </a:rPr>
              <a:t>COMPOSITION </a:t>
            </a:r>
            <a:br>
              <a:rPr lang="fr-FR" sz="1200" b="0" dirty="0">
                <a:solidFill>
                  <a:schemeClr val="accent4"/>
                </a:solidFill>
              </a:rPr>
            </a:br>
            <a:r>
              <a:rPr lang="fr-FR" sz="1200" b="0" dirty="0">
                <a:solidFill>
                  <a:schemeClr val="accent4"/>
                </a:solidFill>
              </a:rPr>
              <a:t>DU PATRIMOINE IMMOBILIER EUROPÉEN</a:t>
            </a:r>
          </a:p>
        </p:txBody>
      </p:sp>
      <p:pic>
        <p:nvPicPr>
          <p:cNvPr id="34" name="Image 33">
            <a:extLst>
              <a:ext uri="{FF2B5EF4-FFF2-40B4-BE49-F238E27FC236}">
                <a16:creationId xmlns:a16="http://schemas.microsoft.com/office/drawing/2014/main" id="{79055AA8-FF1D-8B4E-9A82-84D0EBBCCBAD}"/>
              </a:ext>
            </a:extLst>
          </p:cNvPr>
          <p:cNvPicPr>
            <a:picLocks noChangeAspect="1"/>
          </p:cNvPicPr>
          <p:nvPr/>
        </p:nvPicPr>
        <p:blipFill>
          <a:blip r:embed="rId5"/>
          <a:stretch>
            <a:fillRect/>
          </a:stretch>
        </p:blipFill>
        <p:spPr>
          <a:xfrm>
            <a:off x="5893060" y="1219200"/>
            <a:ext cx="6156590" cy="5303569"/>
          </a:xfrm>
          <a:prstGeom prst="rect">
            <a:avLst/>
          </a:prstGeom>
        </p:spPr>
      </p:pic>
      <p:sp>
        <p:nvSpPr>
          <p:cNvPr id="37" name="Ellipse 36">
            <a:extLst>
              <a:ext uri="{FF2B5EF4-FFF2-40B4-BE49-F238E27FC236}">
                <a16:creationId xmlns:a16="http://schemas.microsoft.com/office/drawing/2014/main" id="{F8188BD9-3E00-1948-95B6-B195E7A45A35}"/>
              </a:ext>
            </a:extLst>
          </p:cNvPr>
          <p:cNvSpPr/>
          <p:nvPr/>
        </p:nvSpPr>
        <p:spPr>
          <a:xfrm>
            <a:off x="9493026" y="2438685"/>
            <a:ext cx="532643" cy="516919"/>
          </a:xfrm>
          <a:prstGeom prst="ellipse">
            <a:avLst/>
          </a:prstGeom>
          <a:solidFill>
            <a:srgbClr val="008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40" name="Ellipse 39">
            <a:extLst>
              <a:ext uri="{FF2B5EF4-FFF2-40B4-BE49-F238E27FC236}">
                <a16:creationId xmlns:a16="http://schemas.microsoft.com/office/drawing/2014/main" id="{2971853F-9895-184B-A8E0-9C7219A47C3A}"/>
              </a:ext>
            </a:extLst>
          </p:cNvPr>
          <p:cNvSpPr/>
          <p:nvPr/>
        </p:nvSpPr>
        <p:spPr>
          <a:xfrm>
            <a:off x="8687206" y="2762227"/>
            <a:ext cx="396552" cy="40213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graphicFrame>
        <p:nvGraphicFramePr>
          <p:cNvPr id="41" name="Graphique 40">
            <a:extLst>
              <a:ext uri="{FF2B5EF4-FFF2-40B4-BE49-F238E27FC236}">
                <a16:creationId xmlns:a16="http://schemas.microsoft.com/office/drawing/2014/main" id="{38D27FA7-02CD-C44B-8DD9-82F889A3067A}"/>
              </a:ext>
            </a:extLst>
          </p:cNvPr>
          <p:cNvGraphicFramePr/>
          <p:nvPr/>
        </p:nvGraphicFramePr>
        <p:xfrm>
          <a:off x="7597796" y="3003396"/>
          <a:ext cx="2060786" cy="25289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2" name="Graphique 41">
            <a:extLst>
              <a:ext uri="{FF2B5EF4-FFF2-40B4-BE49-F238E27FC236}">
                <a16:creationId xmlns:a16="http://schemas.microsoft.com/office/drawing/2014/main" id="{5BB62052-9B82-BC49-B511-20DB4585243B}"/>
              </a:ext>
            </a:extLst>
          </p:cNvPr>
          <p:cNvGraphicFramePr/>
          <p:nvPr/>
        </p:nvGraphicFramePr>
        <p:xfrm>
          <a:off x="6725230" y="4378244"/>
          <a:ext cx="1481763" cy="203687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5" name="Graphique 44">
            <a:extLst>
              <a:ext uri="{FF2B5EF4-FFF2-40B4-BE49-F238E27FC236}">
                <a16:creationId xmlns:a16="http://schemas.microsoft.com/office/drawing/2014/main" id="{7B2C150D-5660-A245-BFE0-3FA2A89B205E}"/>
              </a:ext>
            </a:extLst>
          </p:cNvPr>
          <p:cNvGraphicFramePr/>
          <p:nvPr/>
        </p:nvGraphicFramePr>
        <p:xfrm>
          <a:off x="9535252" y="4267868"/>
          <a:ext cx="1159224" cy="170586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6" name="Graphique 45">
            <a:extLst>
              <a:ext uri="{FF2B5EF4-FFF2-40B4-BE49-F238E27FC236}">
                <a16:creationId xmlns:a16="http://schemas.microsoft.com/office/drawing/2014/main" id="{9DF1D2C8-6A51-3140-827C-50585BB2EE4B}"/>
              </a:ext>
            </a:extLst>
          </p:cNvPr>
          <p:cNvGraphicFramePr/>
          <p:nvPr/>
        </p:nvGraphicFramePr>
        <p:xfrm>
          <a:off x="9507929" y="3543473"/>
          <a:ext cx="1846575" cy="83477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8" name="Graphique 47">
            <a:extLst>
              <a:ext uri="{FF2B5EF4-FFF2-40B4-BE49-F238E27FC236}">
                <a16:creationId xmlns:a16="http://schemas.microsoft.com/office/drawing/2014/main" id="{86DF0B9D-BCAE-F742-9D8F-D0ECF541B40C}"/>
              </a:ext>
            </a:extLst>
          </p:cNvPr>
          <p:cNvGraphicFramePr/>
          <p:nvPr/>
        </p:nvGraphicFramePr>
        <p:xfrm>
          <a:off x="6181967" y="1697400"/>
          <a:ext cx="1086525" cy="763629"/>
        </p:xfrm>
        <a:graphic>
          <a:graphicData uri="http://schemas.openxmlformats.org/drawingml/2006/chart">
            <c:chart xmlns:c="http://schemas.openxmlformats.org/drawingml/2006/chart" xmlns:r="http://schemas.openxmlformats.org/officeDocument/2006/relationships" r:id="rId10"/>
          </a:graphicData>
        </a:graphic>
      </p:graphicFrame>
      <p:sp>
        <p:nvSpPr>
          <p:cNvPr id="49" name="ZoneTexte 48">
            <a:extLst>
              <a:ext uri="{FF2B5EF4-FFF2-40B4-BE49-F238E27FC236}">
                <a16:creationId xmlns:a16="http://schemas.microsoft.com/office/drawing/2014/main" id="{FE33EB54-868A-0542-9283-3F810562AF12}"/>
              </a:ext>
            </a:extLst>
          </p:cNvPr>
          <p:cNvSpPr txBox="1"/>
          <p:nvPr/>
        </p:nvSpPr>
        <p:spPr>
          <a:xfrm>
            <a:off x="8540946" y="2240447"/>
            <a:ext cx="943973" cy="184667"/>
          </a:xfrm>
          <a:prstGeom prst="rect">
            <a:avLst/>
          </a:prstGeom>
          <a:noFill/>
        </p:spPr>
        <p:txBody>
          <a:bodyPr wrap="square" rtlCol="0">
            <a:spAutoFit/>
          </a:bodyPr>
          <a:lstStyle/>
          <a:p>
            <a:pPr algn="ctr"/>
            <a:r>
              <a:rPr lang="fr-FR" sz="600" b="1" dirty="0">
                <a:latin typeface="Geon Expanded Bold" panose="020B0605030302020204" pitchFamily="34" charset="77"/>
              </a:rPr>
              <a:t>&lt;1%</a:t>
            </a:r>
          </a:p>
        </p:txBody>
      </p:sp>
      <p:sp>
        <p:nvSpPr>
          <p:cNvPr id="50" name="ZoneTexte 49">
            <a:extLst>
              <a:ext uri="{FF2B5EF4-FFF2-40B4-BE49-F238E27FC236}">
                <a16:creationId xmlns:a16="http://schemas.microsoft.com/office/drawing/2014/main" id="{D207E1C1-5A9E-C649-BC01-D6703A18B15E}"/>
              </a:ext>
            </a:extLst>
          </p:cNvPr>
          <p:cNvSpPr txBox="1"/>
          <p:nvPr/>
        </p:nvSpPr>
        <p:spPr>
          <a:xfrm>
            <a:off x="6210500" y="1890749"/>
            <a:ext cx="943973" cy="230832"/>
          </a:xfrm>
          <a:prstGeom prst="rect">
            <a:avLst/>
          </a:prstGeom>
          <a:noFill/>
        </p:spPr>
        <p:txBody>
          <a:bodyPr wrap="square" rtlCol="0">
            <a:spAutoFit/>
          </a:bodyPr>
          <a:lstStyle/>
          <a:p>
            <a:pPr algn="ctr"/>
            <a:r>
              <a:rPr lang="fr-FR" sz="900" b="1" dirty="0">
                <a:latin typeface="Geon Expanded Bold" panose="020B0605030302020204" pitchFamily="34" charset="77"/>
              </a:rPr>
              <a:t>&lt;1%</a:t>
            </a:r>
          </a:p>
        </p:txBody>
      </p:sp>
      <p:sp>
        <p:nvSpPr>
          <p:cNvPr id="51" name="ZoneTexte 50">
            <a:extLst>
              <a:ext uri="{FF2B5EF4-FFF2-40B4-BE49-F238E27FC236}">
                <a16:creationId xmlns:a16="http://schemas.microsoft.com/office/drawing/2014/main" id="{09B4ABBF-73A5-0946-8652-5B80F3E68734}"/>
              </a:ext>
            </a:extLst>
          </p:cNvPr>
          <p:cNvSpPr txBox="1"/>
          <p:nvPr/>
        </p:nvSpPr>
        <p:spPr>
          <a:xfrm>
            <a:off x="6935779" y="5077183"/>
            <a:ext cx="943973" cy="246222"/>
          </a:xfrm>
          <a:prstGeom prst="rect">
            <a:avLst/>
          </a:prstGeom>
          <a:noFill/>
        </p:spPr>
        <p:txBody>
          <a:bodyPr wrap="square" rtlCol="0">
            <a:spAutoFit/>
          </a:bodyPr>
          <a:lstStyle/>
          <a:p>
            <a:pPr algn="ctr"/>
            <a:r>
              <a:rPr lang="fr-FR" sz="1000" b="1" dirty="0">
                <a:solidFill>
                  <a:schemeClr val="bg1"/>
                </a:solidFill>
                <a:latin typeface="Geon Expanded Bold" panose="020B0605030302020204" pitchFamily="34" charset="77"/>
              </a:rPr>
              <a:t>2%</a:t>
            </a:r>
          </a:p>
        </p:txBody>
      </p:sp>
      <p:sp>
        <p:nvSpPr>
          <p:cNvPr id="52" name="ZoneTexte 51">
            <a:extLst>
              <a:ext uri="{FF2B5EF4-FFF2-40B4-BE49-F238E27FC236}">
                <a16:creationId xmlns:a16="http://schemas.microsoft.com/office/drawing/2014/main" id="{BB3B65A1-83AF-B44D-B5F8-0137FCF3356B}"/>
              </a:ext>
            </a:extLst>
          </p:cNvPr>
          <p:cNvSpPr txBox="1"/>
          <p:nvPr/>
        </p:nvSpPr>
        <p:spPr>
          <a:xfrm>
            <a:off x="8149918" y="3877585"/>
            <a:ext cx="819281" cy="246222"/>
          </a:xfrm>
          <a:prstGeom prst="rect">
            <a:avLst/>
          </a:prstGeom>
          <a:noFill/>
        </p:spPr>
        <p:txBody>
          <a:bodyPr wrap="square" rtlCol="0">
            <a:spAutoFit/>
          </a:bodyPr>
          <a:lstStyle/>
          <a:p>
            <a:pPr algn="ctr"/>
            <a:r>
              <a:rPr lang="fr-FR" sz="1000" b="1" dirty="0">
                <a:solidFill>
                  <a:schemeClr val="bg1"/>
                </a:solidFill>
                <a:latin typeface="Geon Expanded Bold" panose="020B0605030302020204" pitchFamily="34" charset="77"/>
              </a:rPr>
              <a:t>75%</a:t>
            </a:r>
          </a:p>
        </p:txBody>
      </p:sp>
      <p:sp>
        <p:nvSpPr>
          <p:cNvPr id="53" name="ZoneTexte 52">
            <a:extLst>
              <a:ext uri="{FF2B5EF4-FFF2-40B4-BE49-F238E27FC236}">
                <a16:creationId xmlns:a16="http://schemas.microsoft.com/office/drawing/2014/main" id="{1F4A2AE3-CF49-714E-A69F-B36C4FA4DB85}"/>
              </a:ext>
            </a:extLst>
          </p:cNvPr>
          <p:cNvSpPr txBox="1"/>
          <p:nvPr/>
        </p:nvSpPr>
        <p:spPr>
          <a:xfrm>
            <a:off x="9613004" y="4826415"/>
            <a:ext cx="943973" cy="246222"/>
          </a:xfrm>
          <a:prstGeom prst="rect">
            <a:avLst/>
          </a:prstGeom>
          <a:noFill/>
        </p:spPr>
        <p:txBody>
          <a:bodyPr wrap="square" rtlCol="0">
            <a:spAutoFit/>
          </a:bodyPr>
          <a:lstStyle/>
          <a:p>
            <a:pPr algn="ctr"/>
            <a:r>
              <a:rPr lang="fr-FR" sz="1000" b="1" dirty="0">
                <a:solidFill>
                  <a:schemeClr val="bg1"/>
                </a:solidFill>
                <a:latin typeface="Geon Expanded Bold" panose="020B0605030302020204" pitchFamily="34" charset="77"/>
              </a:rPr>
              <a:t>3%</a:t>
            </a:r>
          </a:p>
        </p:txBody>
      </p:sp>
      <p:sp>
        <p:nvSpPr>
          <p:cNvPr id="54" name="ZoneTexte 53">
            <a:extLst>
              <a:ext uri="{FF2B5EF4-FFF2-40B4-BE49-F238E27FC236}">
                <a16:creationId xmlns:a16="http://schemas.microsoft.com/office/drawing/2014/main" id="{27C5690B-AEDA-A84E-8AA7-3442F214A592}"/>
              </a:ext>
            </a:extLst>
          </p:cNvPr>
          <p:cNvSpPr txBox="1"/>
          <p:nvPr/>
        </p:nvSpPr>
        <p:spPr>
          <a:xfrm>
            <a:off x="9900538" y="3744087"/>
            <a:ext cx="943973" cy="246222"/>
          </a:xfrm>
          <a:prstGeom prst="rect">
            <a:avLst/>
          </a:prstGeom>
          <a:noFill/>
        </p:spPr>
        <p:txBody>
          <a:bodyPr wrap="square" rtlCol="0">
            <a:spAutoFit/>
          </a:bodyPr>
          <a:lstStyle/>
          <a:p>
            <a:pPr algn="ctr"/>
            <a:r>
              <a:rPr lang="fr-FR" sz="1000" b="1" dirty="0">
                <a:solidFill>
                  <a:schemeClr val="bg1"/>
                </a:solidFill>
                <a:latin typeface="Geon Expanded Bold" panose="020B0605030302020204" pitchFamily="34" charset="77"/>
              </a:rPr>
              <a:t>&lt;1%</a:t>
            </a:r>
          </a:p>
        </p:txBody>
      </p:sp>
      <p:graphicFrame>
        <p:nvGraphicFramePr>
          <p:cNvPr id="57" name="Graphique 56">
            <a:extLst>
              <a:ext uri="{FF2B5EF4-FFF2-40B4-BE49-F238E27FC236}">
                <a16:creationId xmlns:a16="http://schemas.microsoft.com/office/drawing/2014/main" id="{52975CE3-89EF-4D4D-BA95-481F2476FC98}"/>
              </a:ext>
            </a:extLst>
          </p:cNvPr>
          <p:cNvGraphicFramePr/>
          <p:nvPr/>
        </p:nvGraphicFramePr>
        <p:xfrm>
          <a:off x="8366587" y="2652897"/>
          <a:ext cx="1086525" cy="763629"/>
        </p:xfrm>
        <a:graphic>
          <a:graphicData uri="http://schemas.openxmlformats.org/drawingml/2006/chart">
            <c:chart xmlns:c="http://schemas.openxmlformats.org/drawingml/2006/chart" xmlns:r="http://schemas.openxmlformats.org/officeDocument/2006/relationships" r:id="rId11"/>
          </a:graphicData>
        </a:graphic>
      </p:graphicFrame>
      <p:sp>
        <p:nvSpPr>
          <p:cNvPr id="58" name="ZoneTexte 57">
            <a:extLst>
              <a:ext uri="{FF2B5EF4-FFF2-40B4-BE49-F238E27FC236}">
                <a16:creationId xmlns:a16="http://schemas.microsoft.com/office/drawing/2014/main" id="{A71E17CF-A53C-5445-B672-77FA5AD1F6BB}"/>
              </a:ext>
            </a:extLst>
          </p:cNvPr>
          <p:cNvSpPr txBox="1"/>
          <p:nvPr/>
        </p:nvSpPr>
        <p:spPr>
          <a:xfrm>
            <a:off x="8586450" y="2852851"/>
            <a:ext cx="586642" cy="215444"/>
          </a:xfrm>
          <a:prstGeom prst="rect">
            <a:avLst/>
          </a:prstGeom>
          <a:noFill/>
        </p:spPr>
        <p:txBody>
          <a:bodyPr wrap="square" rtlCol="0">
            <a:spAutoFit/>
          </a:bodyPr>
          <a:lstStyle/>
          <a:p>
            <a:pPr algn="ctr"/>
            <a:r>
              <a:rPr lang="fr-FR" sz="800" b="1" dirty="0">
                <a:solidFill>
                  <a:schemeClr val="bg1"/>
                </a:solidFill>
                <a:latin typeface="Geon Expanded Bold" panose="020B0605030302020204" pitchFamily="34" charset="77"/>
              </a:rPr>
              <a:t>2%</a:t>
            </a:r>
          </a:p>
        </p:txBody>
      </p:sp>
      <p:sp>
        <p:nvSpPr>
          <p:cNvPr id="60" name="ZoneTexte 59">
            <a:extLst>
              <a:ext uri="{FF2B5EF4-FFF2-40B4-BE49-F238E27FC236}">
                <a16:creationId xmlns:a16="http://schemas.microsoft.com/office/drawing/2014/main" id="{D512417A-4393-E741-A6A8-95B110B37FE8}"/>
              </a:ext>
            </a:extLst>
          </p:cNvPr>
          <p:cNvSpPr txBox="1"/>
          <p:nvPr/>
        </p:nvSpPr>
        <p:spPr>
          <a:xfrm>
            <a:off x="9302739" y="2562894"/>
            <a:ext cx="943973" cy="246222"/>
          </a:xfrm>
          <a:prstGeom prst="rect">
            <a:avLst/>
          </a:prstGeom>
          <a:noFill/>
        </p:spPr>
        <p:txBody>
          <a:bodyPr wrap="square" rtlCol="0">
            <a:spAutoFit/>
          </a:bodyPr>
          <a:lstStyle/>
          <a:p>
            <a:pPr algn="ctr"/>
            <a:r>
              <a:rPr lang="fr-FR" sz="1000" b="1" dirty="0">
                <a:solidFill>
                  <a:schemeClr val="bg1"/>
                </a:solidFill>
                <a:latin typeface="Geon Expanded Bold" panose="020B0605030302020204" pitchFamily="34" charset="77"/>
              </a:rPr>
              <a:t>16%</a:t>
            </a:r>
          </a:p>
        </p:txBody>
      </p:sp>
      <p:graphicFrame>
        <p:nvGraphicFramePr>
          <p:cNvPr id="61" name="Graphique 60">
            <a:extLst>
              <a:ext uri="{FF2B5EF4-FFF2-40B4-BE49-F238E27FC236}">
                <a16:creationId xmlns:a16="http://schemas.microsoft.com/office/drawing/2014/main" id="{0E599881-59AC-C743-98E5-0985BE815179}"/>
              </a:ext>
            </a:extLst>
          </p:cNvPr>
          <p:cNvGraphicFramePr/>
          <p:nvPr/>
        </p:nvGraphicFramePr>
        <p:xfrm>
          <a:off x="9181600" y="2002719"/>
          <a:ext cx="1310732" cy="1654657"/>
        </p:xfrm>
        <a:graphic>
          <a:graphicData uri="http://schemas.openxmlformats.org/drawingml/2006/chart">
            <c:chart xmlns:c="http://schemas.openxmlformats.org/drawingml/2006/chart" xmlns:r="http://schemas.openxmlformats.org/officeDocument/2006/relationships" r:id="rId12"/>
          </a:graphicData>
        </a:graphic>
      </p:graphicFrame>
      <p:grpSp>
        <p:nvGrpSpPr>
          <p:cNvPr id="2" name="Group 4">
            <a:extLst>
              <a:ext uri="{FF2B5EF4-FFF2-40B4-BE49-F238E27FC236}">
                <a16:creationId xmlns:a16="http://schemas.microsoft.com/office/drawing/2014/main" id="{235A2154-6757-46C0-A73C-5D6E4C10E9D5}"/>
              </a:ext>
            </a:extLst>
          </p:cNvPr>
          <p:cNvGrpSpPr>
            <a:grpSpLocks noChangeAspect="1"/>
          </p:cNvGrpSpPr>
          <p:nvPr/>
        </p:nvGrpSpPr>
        <p:grpSpPr bwMode="auto">
          <a:xfrm>
            <a:off x="4803029" y="3201988"/>
            <a:ext cx="2124076" cy="3727452"/>
            <a:chOff x="2794" y="2017"/>
            <a:chExt cx="1338" cy="2348"/>
          </a:xfrm>
        </p:grpSpPr>
        <p:sp>
          <p:nvSpPr>
            <p:cNvPr id="5" name="AutoShape 3">
              <a:extLst>
                <a:ext uri="{FF2B5EF4-FFF2-40B4-BE49-F238E27FC236}">
                  <a16:creationId xmlns:a16="http://schemas.microsoft.com/office/drawing/2014/main" id="{9ADBA584-43B3-4AC3-8704-4AF92FDFFEFC}"/>
                </a:ext>
              </a:extLst>
            </p:cNvPr>
            <p:cNvSpPr>
              <a:spLocks noChangeAspect="1" noChangeArrowheads="1" noTextEdit="1"/>
            </p:cNvSpPr>
            <p:nvPr/>
          </p:nvSpPr>
          <p:spPr bwMode="auto">
            <a:xfrm>
              <a:off x="3430" y="3294"/>
              <a:ext cx="702" cy="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Rectangle 6">
              <a:extLst>
                <a:ext uri="{FF2B5EF4-FFF2-40B4-BE49-F238E27FC236}">
                  <a16:creationId xmlns:a16="http://schemas.microsoft.com/office/drawing/2014/main" id="{3F322B1B-EF1C-4BE5-A90E-C47B40EF505C}"/>
                </a:ext>
              </a:extLst>
            </p:cNvPr>
            <p:cNvSpPr>
              <a:spLocks noChangeArrowheads="1"/>
            </p:cNvSpPr>
            <p:nvPr/>
          </p:nvSpPr>
          <p:spPr bwMode="auto">
            <a:xfrm>
              <a:off x="3015" y="2030"/>
              <a:ext cx="67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i="0" u="none" strike="noStrike" cap="none" normalizeH="0" baseline="0" dirty="0">
                  <a:ln>
                    <a:noFill/>
                  </a:ln>
                  <a:solidFill>
                    <a:srgbClr val="05675F"/>
                  </a:solidFill>
                  <a:effectLst/>
                  <a:latin typeface="Work Sans Medium" pitchFamily="2" charset="0"/>
                </a:rPr>
                <a:t>Bureau</a:t>
              </a:r>
              <a:endParaRPr kumimoji="0" lang="fr-FR" altLang="fr-FR" sz="1200" i="0" u="none" strike="noStrike" cap="none" normalizeH="0" baseline="0" dirty="0">
                <a:ln>
                  <a:noFill/>
                </a:ln>
                <a:solidFill>
                  <a:schemeClr val="tx1"/>
                </a:solidFill>
                <a:effectLst/>
                <a:latin typeface="Work Sans Medium" pitchFamily="2" charset="0"/>
              </a:endParaRPr>
            </a:p>
          </p:txBody>
        </p:sp>
        <p:sp>
          <p:nvSpPr>
            <p:cNvPr id="11" name="Rectangle 9">
              <a:extLst>
                <a:ext uri="{FF2B5EF4-FFF2-40B4-BE49-F238E27FC236}">
                  <a16:creationId xmlns:a16="http://schemas.microsoft.com/office/drawing/2014/main" id="{A9911B16-7219-4BAB-A890-DCBEE2687A89}"/>
                </a:ext>
              </a:extLst>
            </p:cNvPr>
            <p:cNvSpPr>
              <a:spLocks noChangeArrowheads="1"/>
            </p:cNvSpPr>
            <p:nvPr/>
          </p:nvSpPr>
          <p:spPr bwMode="auto">
            <a:xfrm>
              <a:off x="3197" y="2053"/>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Rectangle 11">
              <a:extLst>
                <a:ext uri="{FF2B5EF4-FFF2-40B4-BE49-F238E27FC236}">
                  <a16:creationId xmlns:a16="http://schemas.microsoft.com/office/drawing/2014/main" id="{463DBC2B-A9A9-4D81-BBC1-B6EC8565C6F6}"/>
                </a:ext>
              </a:extLst>
            </p:cNvPr>
            <p:cNvSpPr>
              <a:spLocks noChangeArrowheads="1"/>
            </p:cNvSpPr>
            <p:nvPr/>
          </p:nvSpPr>
          <p:spPr bwMode="auto">
            <a:xfrm>
              <a:off x="3292" y="2053"/>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 name="Freeform 12">
              <a:extLst>
                <a:ext uri="{FF2B5EF4-FFF2-40B4-BE49-F238E27FC236}">
                  <a16:creationId xmlns:a16="http://schemas.microsoft.com/office/drawing/2014/main" id="{6ABB1280-02E3-4A5E-96BA-2CD7F0159103}"/>
                </a:ext>
              </a:extLst>
            </p:cNvPr>
            <p:cNvSpPr>
              <a:spLocks/>
            </p:cNvSpPr>
            <p:nvPr/>
          </p:nvSpPr>
          <p:spPr bwMode="auto">
            <a:xfrm>
              <a:off x="2794" y="2017"/>
              <a:ext cx="150" cy="150"/>
            </a:xfrm>
            <a:custGeom>
              <a:avLst/>
              <a:gdLst>
                <a:gd name="T0" fmla="*/ 0 w 175"/>
                <a:gd name="T1" fmla="*/ 175 h 175"/>
                <a:gd name="T2" fmla="*/ 0 w 175"/>
                <a:gd name="T3" fmla="*/ 175 h 175"/>
                <a:gd name="T4" fmla="*/ 175 w 175"/>
                <a:gd name="T5" fmla="*/ 175 h 175"/>
                <a:gd name="T6" fmla="*/ 175 w 175"/>
                <a:gd name="T7" fmla="*/ 0 h 175"/>
                <a:gd name="T8" fmla="*/ 0 w 175"/>
                <a:gd name="T9" fmla="*/ 0 h 175"/>
                <a:gd name="T10" fmla="*/ 0 w 175"/>
                <a:gd name="T11" fmla="*/ 175 h 175"/>
              </a:gdLst>
              <a:ahLst/>
              <a:cxnLst>
                <a:cxn ang="0">
                  <a:pos x="T0" y="T1"/>
                </a:cxn>
                <a:cxn ang="0">
                  <a:pos x="T2" y="T3"/>
                </a:cxn>
                <a:cxn ang="0">
                  <a:pos x="T4" y="T5"/>
                </a:cxn>
                <a:cxn ang="0">
                  <a:pos x="T6" y="T7"/>
                </a:cxn>
                <a:cxn ang="0">
                  <a:pos x="T8" y="T9"/>
                </a:cxn>
                <a:cxn ang="0">
                  <a:pos x="T10" y="T11"/>
                </a:cxn>
              </a:cxnLst>
              <a:rect l="0" t="0" r="r" b="b"/>
              <a:pathLst>
                <a:path w="175" h="175">
                  <a:moveTo>
                    <a:pt x="0" y="175"/>
                  </a:moveTo>
                  <a:lnTo>
                    <a:pt x="0" y="175"/>
                  </a:lnTo>
                  <a:lnTo>
                    <a:pt x="175" y="175"/>
                  </a:lnTo>
                  <a:lnTo>
                    <a:pt x="175" y="0"/>
                  </a:lnTo>
                  <a:lnTo>
                    <a:pt x="0" y="0"/>
                  </a:lnTo>
                  <a:lnTo>
                    <a:pt x="0" y="175"/>
                  </a:lnTo>
                  <a:close/>
                </a:path>
              </a:pathLst>
            </a:custGeom>
            <a:solidFill>
              <a:srgbClr val="E6E4D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23" name="Freeform 21">
              <a:extLst>
                <a:ext uri="{FF2B5EF4-FFF2-40B4-BE49-F238E27FC236}">
                  <a16:creationId xmlns:a16="http://schemas.microsoft.com/office/drawing/2014/main" id="{AE6F271D-9A78-41F0-A09C-801BE2DA5D0D}"/>
                </a:ext>
              </a:extLst>
            </p:cNvPr>
            <p:cNvSpPr>
              <a:spLocks/>
            </p:cNvSpPr>
            <p:nvPr/>
          </p:nvSpPr>
          <p:spPr bwMode="auto">
            <a:xfrm>
              <a:off x="2794" y="2484"/>
              <a:ext cx="150" cy="151"/>
            </a:xfrm>
            <a:custGeom>
              <a:avLst/>
              <a:gdLst>
                <a:gd name="T0" fmla="*/ 0 w 175"/>
                <a:gd name="T1" fmla="*/ 176 h 176"/>
                <a:gd name="T2" fmla="*/ 0 w 175"/>
                <a:gd name="T3" fmla="*/ 176 h 176"/>
                <a:gd name="T4" fmla="*/ 175 w 175"/>
                <a:gd name="T5" fmla="*/ 176 h 176"/>
                <a:gd name="T6" fmla="*/ 175 w 175"/>
                <a:gd name="T7" fmla="*/ 0 h 176"/>
                <a:gd name="T8" fmla="*/ 0 w 175"/>
                <a:gd name="T9" fmla="*/ 0 h 176"/>
                <a:gd name="T10" fmla="*/ 0 w 175"/>
                <a:gd name="T11" fmla="*/ 176 h 176"/>
              </a:gdLst>
              <a:ahLst/>
              <a:cxnLst>
                <a:cxn ang="0">
                  <a:pos x="T0" y="T1"/>
                </a:cxn>
                <a:cxn ang="0">
                  <a:pos x="T2" y="T3"/>
                </a:cxn>
                <a:cxn ang="0">
                  <a:pos x="T4" y="T5"/>
                </a:cxn>
                <a:cxn ang="0">
                  <a:pos x="T6" y="T7"/>
                </a:cxn>
                <a:cxn ang="0">
                  <a:pos x="T8" y="T9"/>
                </a:cxn>
                <a:cxn ang="0">
                  <a:pos x="T10" y="T11"/>
                </a:cxn>
              </a:cxnLst>
              <a:rect l="0" t="0" r="r" b="b"/>
              <a:pathLst>
                <a:path w="175" h="176">
                  <a:moveTo>
                    <a:pt x="0" y="176"/>
                  </a:moveTo>
                  <a:lnTo>
                    <a:pt x="0" y="176"/>
                  </a:lnTo>
                  <a:lnTo>
                    <a:pt x="175" y="176"/>
                  </a:lnTo>
                  <a:lnTo>
                    <a:pt x="175" y="0"/>
                  </a:lnTo>
                  <a:lnTo>
                    <a:pt x="0" y="0"/>
                  </a:lnTo>
                  <a:lnTo>
                    <a:pt x="0" y="176"/>
                  </a:lnTo>
                  <a:close/>
                </a:path>
              </a:pathLst>
            </a:custGeom>
            <a:solidFill>
              <a:srgbClr val="4CC2A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44" name="Freeform 36">
              <a:extLst>
                <a:ext uri="{FF2B5EF4-FFF2-40B4-BE49-F238E27FC236}">
                  <a16:creationId xmlns:a16="http://schemas.microsoft.com/office/drawing/2014/main" id="{10ACD0F5-C635-4610-921E-3655491489C9}"/>
                </a:ext>
              </a:extLst>
            </p:cNvPr>
            <p:cNvSpPr>
              <a:spLocks/>
            </p:cNvSpPr>
            <p:nvPr/>
          </p:nvSpPr>
          <p:spPr bwMode="auto">
            <a:xfrm>
              <a:off x="2794" y="2251"/>
              <a:ext cx="150" cy="150"/>
            </a:xfrm>
            <a:custGeom>
              <a:avLst/>
              <a:gdLst>
                <a:gd name="T0" fmla="*/ 0 w 175"/>
                <a:gd name="T1" fmla="*/ 175 h 175"/>
                <a:gd name="T2" fmla="*/ 0 w 175"/>
                <a:gd name="T3" fmla="*/ 175 h 175"/>
                <a:gd name="T4" fmla="*/ 175 w 175"/>
                <a:gd name="T5" fmla="*/ 175 h 175"/>
                <a:gd name="T6" fmla="*/ 175 w 175"/>
                <a:gd name="T7" fmla="*/ 0 h 175"/>
                <a:gd name="T8" fmla="*/ 0 w 175"/>
                <a:gd name="T9" fmla="*/ 0 h 175"/>
                <a:gd name="T10" fmla="*/ 0 w 175"/>
                <a:gd name="T11" fmla="*/ 175 h 175"/>
              </a:gdLst>
              <a:ahLst/>
              <a:cxnLst>
                <a:cxn ang="0">
                  <a:pos x="T0" y="T1"/>
                </a:cxn>
                <a:cxn ang="0">
                  <a:pos x="T2" y="T3"/>
                </a:cxn>
                <a:cxn ang="0">
                  <a:pos x="T4" y="T5"/>
                </a:cxn>
                <a:cxn ang="0">
                  <a:pos x="T6" y="T7"/>
                </a:cxn>
                <a:cxn ang="0">
                  <a:pos x="T8" y="T9"/>
                </a:cxn>
                <a:cxn ang="0">
                  <a:pos x="T10" y="T11"/>
                </a:cxn>
              </a:cxnLst>
              <a:rect l="0" t="0" r="r" b="b"/>
              <a:pathLst>
                <a:path w="175" h="175">
                  <a:moveTo>
                    <a:pt x="0" y="175"/>
                  </a:moveTo>
                  <a:lnTo>
                    <a:pt x="0" y="175"/>
                  </a:lnTo>
                  <a:lnTo>
                    <a:pt x="175" y="175"/>
                  </a:lnTo>
                  <a:lnTo>
                    <a:pt x="175" y="0"/>
                  </a:lnTo>
                  <a:lnTo>
                    <a:pt x="0" y="0"/>
                  </a:lnTo>
                  <a:lnTo>
                    <a:pt x="0" y="175"/>
                  </a:lnTo>
                  <a:close/>
                </a:path>
              </a:pathLst>
            </a:custGeom>
            <a:solidFill>
              <a:srgbClr val="05675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59" name="Rectangle 37">
              <a:extLst>
                <a:ext uri="{FF2B5EF4-FFF2-40B4-BE49-F238E27FC236}">
                  <a16:creationId xmlns:a16="http://schemas.microsoft.com/office/drawing/2014/main" id="{1042AC5D-74A4-49A8-BE8F-9FB41603A38D}"/>
                </a:ext>
              </a:extLst>
            </p:cNvPr>
            <p:cNvSpPr>
              <a:spLocks noChangeArrowheads="1"/>
            </p:cNvSpPr>
            <p:nvPr/>
          </p:nvSpPr>
          <p:spPr bwMode="auto">
            <a:xfrm>
              <a:off x="3010" y="27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62" name="Rectangle 38">
              <a:extLst>
                <a:ext uri="{FF2B5EF4-FFF2-40B4-BE49-F238E27FC236}">
                  <a16:creationId xmlns:a16="http://schemas.microsoft.com/office/drawing/2014/main" id="{D0A34651-C562-402B-B6F4-FC6B1D99162F}"/>
                </a:ext>
              </a:extLst>
            </p:cNvPr>
            <p:cNvSpPr>
              <a:spLocks noChangeArrowheads="1"/>
            </p:cNvSpPr>
            <p:nvPr/>
          </p:nvSpPr>
          <p:spPr bwMode="auto">
            <a:xfrm>
              <a:off x="3063" y="27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63" name="Rectangle 39">
              <a:extLst>
                <a:ext uri="{FF2B5EF4-FFF2-40B4-BE49-F238E27FC236}">
                  <a16:creationId xmlns:a16="http://schemas.microsoft.com/office/drawing/2014/main" id="{77D24226-5671-4049-8145-A6E8C93FAEF1}"/>
                </a:ext>
              </a:extLst>
            </p:cNvPr>
            <p:cNvSpPr>
              <a:spLocks noChangeArrowheads="1"/>
            </p:cNvSpPr>
            <p:nvPr/>
          </p:nvSpPr>
          <p:spPr bwMode="auto">
            <a:xfrm>
              <a:off x="3110" y="27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28" name="Rectangle 40">
              <a:extLst>
                <a:ext uri="{FF2B5EF4-FFF2-40B4-BE49-F238E27FC236}">
                  <a16:creationId xmlns:a16="http://schemas.microsoft.com/office/drawing/2014/main" id="{24B0FFD7-B8D5-4EE0-A7B0-AE5E9402A9C0}"/>
                </a:ext>
              </a:extLst>
            </p:cNvPr>
            <p:cNvSpPr>
              <a:spLocks noChangeArrowheads="1"/>
            </p:cNvSpPr>
            <p:nvPr/>
          </p:nvSpPr>
          <p:spPr bwMode="auto">
            <a:xfrm>
              <a:off x="3152" y="27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1" name="Rectangle 43">
              <a:extLst>
                <a:ext uri="{FF2B5EF4-FFF2-40B4-BE49-F238E27FC236}">
                  <a16:creationId xmlns:a16="http://schemas.microsoft.com/office/drawing/2014/main" id="{8BB18D8E-EE2C-4334-90CD-C12AAAF74F27}"/>
                </a:ext>
              </a:extLst>
            </p:cNvPr>
            <p:cNvSpPr>
              <a:spLocks noChangeArrowheads="1"/>
            </p:cNvSpPr>
            <p:nvPr/>
          </p:nvSpPr>
          <p:spPr bwMode="auto">
            <a:xfrm>
              <a:off x="3269" y="27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2" name="Rectangle 44">
              <a:extLst>
                <a:ext uri="{FF2B5EF4-FFF2-40B4-BE49-F238E27FC236}">
                  <a16:creationId xmlns:a16="http://schemas.microsoft.com/office/drawing/2014/main" id="{3BCC9859-C66D-40E2-9E05-63F8541FAE63}"/>
                </a:ext>
              </a:extLst>
            </p:cNvPr>
            <p:cNvSpPr>
              <a:spLocks noChangeArrowheads="1"/>
            </p:cNvSpPr>
            <p:nvPr/>
          </p:nvSpPr>
          <p:spPr bwMode="auto">
            <a:xfrm>
              <a:off x="3318" y="27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5" name="Rectangle 46">
              <a:extLst>
                <a:ext uri="{FF2B5EF4-FFF2-40B4-BE49-F238E27FC236}">
                  <a16:creationId xmlns:a16="http://schemas.microsoft.com/office/drawing/2014/main" id="{85EC54B8-30C8-4D3F-9419-CFCCE2F63190}"/>
                </a:ext>
              </a:extLst>
            </p:cNvPr>
            <p:cNvSpPr>
              <a:spLocks noChangeArrowheads="1"/>
            </p:cNvSpPr>
            <p:nvPr/>
          </p:nvSpPr>
          <p:spPr bwMode="auto">
            <a:xfrm>
              <a:off x="3419" y="275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6" name="Freeform 47">
              <a:extLst>
                <a:ext uri="{FF2B5EF4-FFF2-40B4-BE49-F238E27FC236}">
                  <a16:creationId xmlns:a16="http://schemas.microsoft.com/office/drawing/2014/main" id="{11E99AF3-9B5E-4E6C-87A2-89D7AE69B882}"/>
                </a:ext>
              </a:extLst>
            </p:cNvPr>
            <p:cNvSpPr>
              <a:spLocks/>
            </p:cNvSpPr>
            <p:nvPr/>
          </p:nvSpPr>
          <p:spPr bwMode="auto">
            <a:xfrm>
              <a:off x="2794" y="2719"/>
              <a:ext cx="150" cy="150"/>
            </a:xfrm>
            <a:custGeom>
              <a:avLst/>
              <a:gdLst>
                <a:gd name="T0" fmla="*/ 0 w 175"/>
                <a:gd name="T1" fmla="*/ 175 h 175"/>
                <a:gd name="T2" fmla="*/ 0 w 175"/>
                <a:gd name="T3" fmla="*/ 175 h 175"/>
                <a:gd name="T4" fmla="*/ 175 w 175"/>
                <a:gd name="T5" fmla="*/ 175 h 175"/>
                <a:gd name="T6" fmla="*/ 175 w 175"/>
                <a:gd name="T7" fmla="*/ 0 h 175"/>
                <a:gd name="T8" fmla="*/ 0 w 175"/>
                <a:gd name="T9" fmla="*/ 0 h 175"/>
                <a:gd name="T10" fmla="*/ 0 w 175"/>
                <a:gd name="T11" fmla="*/ 175 h 175"/>
              </a:gdLst>
              <a:ahLst/>
              <a:cxnLst>
                <a:cxn ang="0">
                  <a:pos x="T0" y="T1"/>
                </a:cxn>
                <a:cxn ang="0">
                  <a:pos x="T2" y="T3"/>
                </a:cxn>
                <a:cxn ang="0">
                  <a:pos x="T4" y="T5"/>
                </a:cxn>
                <a:cxn ang="0">
                  <a:pos x="T6" y="T7"/>
                </a:cxn>
                <a:cxn ang="0">
                  <a:pos x="T8" y="T9"/>
                </a:cxn>
                <a:cxn ang="0">
                  <a:pos x="T10" y="T11"/>
                </a:cxn>
              </a:cxnLst>
              <a:rect l="0" t="0" r="r" b="b"/>
              <a:pathLst>
                <a:path w="175" h="175">
                  <a:moveTo>
                    <a:pt x="0" y="175"/>
                  </a:moveTo>
                  <a:lnTo>
                    <a:pt x="0" y="175"/>
                  </a:lnTo>
                  <a:lnTo>
                    <a:pt x="175" y="175"/>
                  </a:lnTo>
                  <a:lnTo>
                    <a:pt x="175" y="0"/>
                  </a:lnTo>
                  <a:lnTo>
                    <a:pt x="0" y="0"/>
                  </a:lnTo>
                  <a:lnTo>
                    <a:pt x="0" y="175"/>
                  </a:lnTo>
                  <a:close/>
                </a:path>
              </a:pathLst>
            </a:custGeom>
            <a:solidFill>
              <a:srgbClr val="4E968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37" name="Rectangle 48">
              <a:extLst>
                <a:ext uri="{FF2B5EF4-FFF2-40B4-BE49-F238E27FC236}">
                  <a16:creationId xmlns:a16="http://schemas.microsoft.com/office/drawing/2014/main" id="{2F97F08C-765C-4365-AAEF-4F071517AB59}"/>
                </a:ext>
              </a:extLst>
            </p:cNvPr>
            <p:cNvSpPr>
              <a:spLocks noChangeArrowheads="1"/>
            </p:cNvSpPr>
            <p:nvPr/>
          </p:nvSpPr>
          <p:spPr bwMode="auto">
            <a:xfrm>
              <a:off x="3010" y="29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9" name="Rectangle 49">
              <a:extLst>
                <a:ext uri="{FF2B5EF4-FFF2-40B4-BE49-F238E27FC236}">
                  <a16:creationId xmlns:a16="http://schemas.microsoft.com/office/drawing/2014/main" id="{1D268E87-E972-47CF-B24B-180D7A7342BE}"/>
                </a:ext>
              </a:extLst>
            </p:cNvPr>
            <p:cNvSpPr>
              <a:spLocks noChangeArrowheads="1"/>
            </p:cNvSpPr>
            <p:nvPr/>
          </p:nvSpPr>
          <p:spPr bwMode="auto">
            <a:xfrm>
              <a:off x="3066" y="29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0" name="Rectangle 50">
              <a:extLst>
                <a:ext uri="{FF2B5EF4-FFF2-40B4-BE49-F238E27FC236}">
                  <a16:creationId xmlns:a16="http://schemas.microsoft.com/office/drawing/2014/main" id="{F7A1053A-A2AA-4EA2-A546-39C8323C9B1B}"/>
                </a:ext>
              </a:extLst>
            </p:cNvPr>
            <p:cNvSpPr>
              <a:spLocks noChangeArrowheads="1"/>
            </p:cNvSpPr>
            <p:nvPr/>
          </p:nvSpPr>
          <p:spPr bwMode="auto">
            <a:xfrm>
              <a:off x="3150" y="29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1" name="Rectangle 51">
              <a:extLst>
                <a:ext uri="{FF2B5EF4-FFF2-40B4-BE49-F238E27FC236}">
                  <a16:creationId xmlns:a16="http://schemas.microsoft.com/office/drawing/2014/main" id="{BC1A1296-2D19-4C3D-83B8-C0FCC21E2A1F}"/>
                </a:ext>
              </a:extLst>
            </p:cNvPr>
            <p:cNvSpPr>
              <a:spLocks noChangeArrowheads="1"/>
            </p:cNvSpPr>
            <p:nvPr/>
          </p:nvSpPr>
          <p:spPr bwMode="auto">
            <a:xfrm>
              <a:off x="3195" y="29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6" name="Rectangle 55">
              <a:extLst>
                <a:ext uri="{FF2B5EF4-FFF2-40B4-BE49-F238E27FC236}">
                  <a16:creationId xmlns:a16="http://schemas.microsoft.com/office/drawing/2014/main" id="{E150E640-161A-41E8-A73B-88CE24AA31F9}"/>
                </a:ext>
              </a:extLst>
            </p:cNvPr>
            <p:cNvSpPr>
              <a:spLocks noChangeArrowheads="1"/>
            </p:cNvSpPr>
            <p:nvPr/>
          </p:nvSpPr>
          <p:spPr bwMode="auto">
            <a:xfrm>
              <a:off x="3331" y="29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7" name="Rectangle 56">
              <a:extLst>
                <a:ext uri="{FF2B5EF4-FFF2-40B4-BE49-F238E27FC236}">
                  <a16:creationId xmlns:a16="http://schemas.microsoft.com/office/drawing/2014/main" id="{902ADB89-366D-410A-B30C-2F7035B1F533}"/>
                </a:ext>
              </a:extLst>
            </p:cNvPr>
            <p:cNvSpPr>
              <a:spLocks noChangeArrowheads="1"/>
            </p:cNvSpPr>
            <p:nvPr/>
          </p:nvSpPr>
          <p:spPr bwMode="auto">
            <a:xfrm>
              <a:off x="3353" y="29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48" name="Freeform 57">
              <a:extLst>
                <a:ext uri="{FF2B5EF4-FFF2-40B4-BE49-F238E27FC236}">
                  <a16:creationId xmlns:a16="http://schemas.microsoft.com/office/drawing/2014/main" id="{214D401F-583A-4C48-93BB-9E5AD0287E3F}"/>
                </a:ext>
              </a:extLst>
            </p:cNvPr>
            <p:cNvSpPr>
              <a:spLocks/>
            </p:cNvSpPr>
            <p:nvPr/>
          </p:nvSpPr>
          <p:spPr bwMode="auto">
            <a:xfrm>
              <a:off x="2794" y="2952"/>
              <a:ext cx="150" cy="151"/>
            </a:xfrm>
            <a:custGeom>
              <a:avLst/>
              <a:gdLst>
                <a:gd name="T0" fmla="*/ 0 w 175"/>
                <a:gd name="T1" fmla="*/ 176 h 176"/>
                <a:gd name="T2" fmla="*/ 0 w 175"/>
                <a:gd name="T3" fmla="*/ 176 h 176"/>
                <a:gd name="T4" fmla="*/ 175 w 175"/>
                <a:gd name="T5" fmla="*/ 176 h 176"/>
                <a:gd name="T6" fmla="*/ 175 w 175"/>
                <a:gd name="T7" fmla="*/ 0 h 176"/>
                <a:gd name="T8" fmla="*/ 0 w 175"/>
                <a:gd name="T9" fmla="*/ 0 h 176"/>
                <a:gd name="T10" fmla="*/ 0 w 175"/>
                <a:gd name="T11" fmla="*/ 176 h 176"/>
              </a:gdLst>
              <a:ahLst/>
              <a:cxnLst>
                <a:cxn ang="0">
                  <a:pos x="T0" y="T1"/>
                </a:cxn>
                <a:cxn ang="0">
                  <a:pos x="T2" y="T3"/>
                </a:cxn>
                <a:cxn ang="0">
                  <a:pos x="T4" y="T5"/>
                </a:cxn>
                <a:cxn ang="0">
                  <a:pos x="T6" y="T7"/>
                </a:cxn>
                <a:cxn ang="0">
                  <a:pos x="T8" y="T9"/>
                </a:cxn>
                <a:cxn ang="0">
                  <a:pos x="T10" y="T11"/>
                </a:cxn>
              </a:cxnLst>
              <a:rect l="0" t="0" r="r" b="b"/>
              <a:pathLst>
                <a:path w="175" h="176">
                  <a:moveTo>
                    <a:pt x="0" y="176"/>
                  </a:moveTo>
                  <a:lnTo>
                    <a:pt x="0" y="176"/>
                  </a:lnTo>
                  <a:lnTo>
                    <a:pt x="175" y="176"/>
                  </a:lnTo>
                  <a:lnTo>
                    <a:pt x="175" y="0"/>
                  </a:lnTo>
                  <a:lnTo>
                    <a:pt x="0" y="0"/>
                  </a:lnTo>
                  <a:lnTo>
                    <a:pt x="0" y="176"/>
                  </a:lnTo>
                  <a:close/>
                </a:path>
              </a:pathLst>
            </a:custGeom>
            <a:solidFill>
              <a:srgbClr val="AAE1C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85" name="Rectangle 84">
            <a:extLst>
              <a:ext uri="{FF2B5EF4-FFF2-40B4-BE49-F238E27FC236}">
                <a16:creationId xmlns:a16="http://schemas.microsoft.com/office/drawing/2014/main" id="{AE648012-ABA4-4CE7-8F58-7A9D050690C7}"/>
              </a:ext>
            </a:extLst>
          </p:cNvPr>
          <p:cNvSpPr>
            <a:spLocks noChangeArrowheads="1"/>
          </p:cNvSpPr>
          <p:nvPr/>
        </p:nvSpPr>
        <p:spPr bwMode="auto">
          <a:xfrm>
            <a:off x="5142752" y="3595688"/>
            <a:ext cx="126600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sz="1200" dirty="0">
                <a:solidFill>
                  <a:schemeClr val="tx2"/>
                </a:solidFill>
                <a:latin typeface="Work Sans Medium" pitchFamily="2" charset="0"/>
              </a:rPr>
              <a:t>Santé/éducation</a:t>
            </a:r>
            <a:endParaRPr kumimoji="0" lang="fr-FR" altLang="fr-FR" sz="1200" b="0" i="0" u="none" strike="noStrike" cap="none" normalizeH="0" baseline="0" dirty="0">
              <a:ln>
                <a:noFill/>
              </a:ln>
              <a:solidFill>
                <a:schemeClr val="tx1"/>
              </a:solidFill>
              <a:effectLst/>
              <a:latin typeface="Work Sans Medium" pitchFamily="2" charset="0"/>
            </a:endParaRPr>
          </a:p>
        </p:txBody>
      </p:sp>
      <p:sp>
        <p:nvSpPr>
          <p:cNvPr id="86" name="Rectangle 85">
            <a:extLst>
              <a:ext uri="{FF2B5EF4-FFF2-40B4-BE49-F238E27FC236}">
                <a16:creationId xmlns:a16="http://schemas.microsoft.com/office/drawing/2014/main" id="{105E69B6-BFA2-4D5D-B086-654B545BE54F}"/>
              </a:ext>
            </a:extLst>
          </p:cNvPr>
          <p:cNvSpPr>
            <a:spLocks noChangeArrowheads="1"/>
          </p:cNvSpPr>
          <p:nvPr/>
        </p:nvSpPr>
        <p:spPr bwMode="auto">
          <a:xfrm>
            <a:off x="5127287" y="3976174"/>
            <a:ext cx="119933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sz="1200" dirty="0">
                <a:solidFill>
                  <a:schemeClr val="tx2"/>
                </a:solidFill>
                <a:latin typeface="Work Sans Medium" pitchFamily="2" charset="0"/>
              </a:rPr>
              <a:t>Commerce</a:t>
            </a:r>
            <a:endParaRPr kumimoji="0" lang="fr-FR" altLang="fr-FR" sz="1200" b="0" i="0" u="none" strike="noStrike" cap="none" normalizeH="0" baseline="0" dirty="0">
              <a:ln>
                <a:noFill/>
              </a:ln>
              <a:solidFill>
                <a:schemeClr val="tx1"/>
              </a:solidFill>
              <a:effectLst/>
              <a:latin typeface="Work Sans Medium" pitchFamily="2" charset="0"/>
            </a:endParaRPr>
          </a:p>
        </p:txBody>
      </p:sp>
      <p:sp>
        <p:nvSpPr>
          <p:cNvPr id="87" name="Rectangle 86">
            <a:extLst>
              <a:ext uri="{FF2B5EF4-FFF2-40B4-BE49-F238E27FC236}">
                <a16:creationId xmlns:a16="http://schemas.microsoft.com/office/drawing/2014/main" id="{E0C3D27B-EC5C-4383-9819-8E5DC606233F}"/>
              </a:ext>
            </a:extLst>
          </p:cNvPr>
          <p:cNvSpPr>
            <a:spLocks noChangeArrowheads="1"/>
          </p:cNvSpPr>
          <p:nvPr/>
        </p:nvSpPr>
        <p:spPr bwMode="auto">
          <a:xfrm>
            <a:off x="5132544" y="4332030"/>
            <a:ext cx="119933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sz="1200" dirty="0">
                <a:solidFill>
                  <a:schemeClr val="tx2"/>
                </a:solidFill>
                <a:latin typeface="Work Sans Medium" pitchFamily="2" charset="0"/>
              </a:rPr>
              <a:t>Résidentiel</a:t>
            </a:r>
            <a:endParaRPr kumimoji="0" lang="fr-FR" altLang="fr-FR" sz="1200" b="0" i="0" u="none" strike="noStrike" cap="none" normalizeH="0" baseline="0" dirty="0">
              <a:ln>
                <a:noFill/>
              </a:ln>
              <a:solidFill>
                <a:schemeClr val="tx1"/>
              </a:solidFill>
              <a:effectLst/>
              <a:latin typeface="Work Sans Medium" pitchFamily="2" charset="0"/>
            </a:endParaRPr>
          </a:p>
        </p:txBody>
      </p:sp>
      <p:sp>
        <p:nvSpPr>
          <p:cNvPr id="88" name="Rectangle 87">
            <a:extLst>
              <a:ext uri="{FF2B5EF4-FFF2-40B4-BE49-F238E27FC236}">
                <a16:creationId xmlns:a16="http://schemas.microsoft.com/office/drawing/2014/main" id="{DA0CA331-FDC9-45EF-AD9B-927F122A9F5E}"/>
              </a:ext>
            </a:extLst>
          </p:cNvPr>
          <p:cNvSpPr>
            <a:spLocks noChangeArrowheads="1"/>
          </p:cNvSpPr>
          <p:nvPr/>
        </p:nvSpPr>
        <p:spPr bwMode="auto">
          <a:xfrm>
            <a:off x="5127287" y="4712516"/>
            <a:ext cx="119933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sz="1200" dirty="0">
                <a:solidFill>
                  <a:schemeClr val="tx2"/>
                </a:solidFill>
                <a:latin typeface="Work Sans Medium" pitchFamily="2" charset="0"/>
              </a:rPr>
              <a:t>Hôtellerie</a:t>
            </a:r>
            <a:endParaRPr kumimoji="0" lang="fr-FR" altLang="fr-FR" sz="1200" b="0" i="0" u="none" strike="noStrike" cap="none" normalizeH="0" baseline="0" dirty="0">
              <a:ln>
                <a:noFill/>
              </a:ln>
              <a:solidFill>
                <a:schemeClr val="tx1"/>
              </a:solidFill>
              <a:effectLst/>
              <a:latin typeface="Work Sans Medium" pitchFamily="2" charset="0"/>
            </a:endParaRPr>
          </a:p>
        </p:txBody>
      </p:sp>
      <p:graphicFrame>
        <p:nvGraphicFramePr>
          <p:cNvPr id="64" name="Graphique 63">
            <a:extLst>
              <a:ext uri="{FF2B5EF4-FFF2-40B4-BE49-F238E27FC236}">
                <a16:creationId xmlns:a16="http://schemas.microsoft.com/office/drawing/2014/main" id="{0587C9B8-C48A-4B27-8D20-DC5F2E2EB647}"/>
              </a:ext>
            </a:extLst>
          </p:cNvPr>
          <p:cNvGraphicFramePr/>
          <p:nvPr/>
        </p:nvGraphicFramePr>
        <p:xfrm>
          <a:off x="8431701" y="1991123"/>
          <a:ext cx="1153696" cy="660781"/>
        </p:xfrm>
        <a:graphic>
          <a:graphicData uri="http://schemas.openxmlformats.org/drawingml/2006/chart">
            <c:chart xmlns:c="http://schemas.openxmlformats.org/drawingml/2006/chart" xmlns:r="http://schemas.openxmlformats.org/officeDocument/2006/relationships" r:id="rId13"/>
          </a:graphicData>
        </a:graphic>
      </p:graphicFrame>
      <p:sp>
        <p:nvSpPr>
          <p:cNvPr id="6" name="ZoneTexte 5">
            <a:extLst>
              <a:ext uri="{FF2B5EF4-FFF2-40B4-BE49-F238E27FC236}">
                <a16:creationId xmlns:a16="http://schemas.microsoft.com/office/drawing/2014/main" id="{6BEADACF-1732-4045-AFBB-47CAAF3EFDEA}"/>
              </a:ext>
            </a:extLst>
          </p:cNvPr>
          <p:cNvSpPr txBox="1"/>
          <p:nvPr/>
        </p:nvSpPr>
        <p:spPr>
          <a:xfrm>
            <a:off x="8740052" y="2478973"/>
            <a:ext cx="793441" cy="184666"/>
          </a:xfrm>
          <a:prstGeom prst="rect">
            <a:avLst/>
          </a:prstGeom>
          <a:noFill/>
        </p:spPr>
        <p:txBody>
          <a:bodyPr wrap="square" rtlCol="0">
            <a:spAutoFit/>
          </a:bodyPr>
          <a:lstStyle/>
          <a:p>
            <a:r>
              <a:rPr lang="fr-FR" sz="600" dirty="0">
                <a:solidFill>
                  <a:srgbClr val="05675F"/>
                </a:solidFill>
                <a:latin typeface="Locator" panose="02000500030000020004" pitchFamily="50" charset="0"/>
              </a:rPr>
              <a:t>PAYS-BAS</a:t>
            </a:r>
          </a:p>
        </p:txBody>
      </p:sp>
      <p:graphicFrame>
        <p:nvGraphicFramePr>
          <p:cNvPr id="65" name="Graphique 64">
            <a:extLst>
              <a:ext uri="{FF2B5EF4-FFF2-40B4-BE49-F238E27FC236}">
                <a16:creationId xmlns:a16="http://schemas.microsoft.com/office/drawing/2014/main" id="{5FC3A8D6-619F-4884-981E-803A4E189395}"/>
              </a:ext>
            </a:extLst>
          </p:cNvPr>
          <p:cNvGraphicFramePr/>
          <p:nvPr/>
        </p:nvGraphicFramePr>
        <p:xfrm>
          <a:off x="8781607" y="2991653"/>
          <a:ext cx="961680" cy="675886"/>
        </p:xfrm>
        <a:graphic>
          <a:graphicData uri="http://schemas.openxmlformats.org/drawingml/2006/chart">
            <c:chart xmlns:c="http://schemas.openxmlformats.org/drawingml/2006/chart" xmlns:r="http://schemas.openxmlformats.org/officeDocument/2006/relationships" r:id="rId14"/>
          </a:graphicData>
        </a:graphic>
      </p:graphicFrame>
      <p:sp>
        <p:nvSpPr>
          <p:cNvPr id="66" name="ZoneTexte 65">
            <a:extLst>
              <a:ext uri="{FF2B5EF4-FFF2-40B4-BE49-F238E27FC236}">
                <a16:creationId xmlns:a16="http://schemas.microsoft.com/office/drawing/2014/main" id="{61E9EBFA-9E61-4C84-8A6B-1589F4F1E18F}"/>
              </a:ext>
            </a:extLst>
          </p:cNvPr>
          <p:cNvSpPr txBox="1"/>
          <p:nvPr/>
        </p:nvSpPr>
        <p:spPr>
          <a:xfrm>
            <a:off x="8961555" y="3141816"/>
            <a:ext cx="586642" cy="215444"/>
          </a:xfrm>
          <a:prstGeom prst="rect">
            <a:avLst/>
          </a:prstGeom>
          <a:noFill/>
        </p:spPr>
        <p:txBody>
          <a:bodyPr wrap="square" rtlCol="0">
            <a:spAutoFit/>
          </a:bodyPr>
          <a:lstStyle/>
          <a:p>
            <a:pPr algn="ctr"/>
            <a:r>
              <a:rPr lang="fr-FR" sz="800" b="1" dirty="0">
                <a:solidFill>
                  <a:schemeClr val="bg1"/>
                </a:solidFill>
                <a:latin typeface="Geon Expanded Bold" panose="020B0605030302020204" pitchFamily="34" charset="77"/>
              </a:rPr>
              <a:t>&lt;1%</a:t>
            </a:r>
          </a:p>
        </p:txBody>
      </p:sp>
      <p:graphicFrame>
        <p:nvGraphicFramePr>
          <p:cNvPr id="67" name="Graphique 66">
            <a:extLst>
              <a:ext uri="{FF2B5EF4-FFF2-40B4-BE49-F238E27FC236}">
                <a16:creationId xmlns:a16="http://schemas.microsoft.com/office/drawing/2014/main" id="{CB3CDBB1-ECC2-45D1-9743-6BC1A50CABC4}"/>
              </a:ext>
            </a:extLst>
          </p:cNvPr>
          <p:cNvGraphicFramePr/>
          <p:nvPr/>
        </p:nvGraphicFramePr>
        <p:xfrm>
          <a:off x="9847392" y="3039525"/>
          <a:ext cx="1310732" cy="661516"/>
        </p:xfrm>
        <a:graphic>
          <a:graphicData uri="http://schemas.openxmlformats.org/drawingml/2006/chart">
            <c:chart xmlns:c="http://schemas.openxmlformats.org/drawingml/2006/chart" xmlns:r="http://schemas.openxmlformats.org/officeDocument/2006/relationships" r:id="rId15"/>
          </a:graphicData>
        </a:graphic>
      </p:graphicFrame>
      <p:sp>
        <p:nvSpPr>
          <p:cNvPr id="116" name="ZoneTexte 115">
            <a:extLst>
              <a:ext uri="{FF2B5EF4-FFF2-40B4-BE49-F238E27FC236}">
                <a16:creationId xmlns:a16="http://schemas.microsoft.com/office/drawing/2014/main" id="{7B60D97A-2118-4489-B357-A2CB9A821D95}"/>
              </a:ext>
            </a:extLst>
          </p:cNvPr>
          <p:cNvSpPr txBox="1"/>
          <p:nvPr/>
        </p:nvSpPr>
        <p:spPr>
          <a:xfrm>
            <a:off x="10128448" y="3230751"/>
            <a:ext cx="560047" cy="215444"/>
          </a:xfrm>
          <a:prstGeom prst="rect">
            <a:avLst/>
          </a:prstGeom>
          <a:noFill/>
        </p:spPr>
        <p:txBody>
          <a:bodyPr wrap="square" rtlCol="0">
            <a:spAutoFit/>
          </a:bodyPr>
          <a:lstStyle/>
          <a:p>
            <a:pPr algn="ctr"/>
            <a:r>
              <a:rPr lang="fr-FR" sz="800" b="1" dirty="0">
                <a:solidFill>
                  <a:srgbClr val="05675F"/>
                </a:solidFill>
                <a:latin typeface="Geon Expanded Bold" panose="020B0605030302020204" pitchFamily="34" charset="77"/>
              </a:rPr>
              <a:t>&lt;1%</a:t>
            </a:r>
          </a:p>
        </p:txBody>
      </p:sp>
      <p:graphicFrame>
        <p:nvGraphicFramePr>
          <p:cNvPr id="68" name="Graphique 67">
            <a:extLst>
              <a:ext uri="{FF2B5EF4-FFF2-40B4-BE49-F238E27FC236}">
                <a16:creationId xmlns:a16="http://schemas.microsoft.com/office/drawing/2014/main" id="{D890A4DE-50A8-90F4-638B-9295E1903EF8}"/>
              </a:ext>
            </a:extLst>
          </p:cNvPr>
          <p:cNvGraphicFramePr/>
          <p:nvPr>
            <p:extLst>
              <p:ext uri="{D42A27DB-BD31-4B8C-83A1-F6EECF244321}">
                <p14:modId xmlns:p14="http://schemas.microsoft.com/office/powerpoint/2010/main" val="1455373322"/>
              </p:ext>
            </p:extLst>
          </p:nvPr>
        </p:nvGraphicFramePr>
        <p:xfrm>
          <a:off x="10941535" y="5651257"/>
          <a:ext cx="1310732" cy="661516"/>
        </p:xfrm>
        <a:graphic>
          <a:graphicData uri="http://schemas.openxmlformats.org/drawingml/2006/chart">
            <c:chart xmlns:c="http://schemas.openxmlformats.org/drawingml/2006/chart" xmlns:r="http://schemas.openxmlformats.org/officeDocument/2006/relationships" r:id="rId16"/>
          </a:graphicData>
        </a:graphic>
      </p:graphicFrame>
      <p:sp>
        <p:nvSpPr>
          <p:cNvPr id="69" name="ZoneTexte 68">
            <a:extLst>
              <a:ext uri="{FF2B5EF4-FFF2-40B4-BE49-F238E27FC236}">
                <a16:creationId xmlns:a16="http://schemas.microsoft.com/office/drawing/2014/main" id="{5F4A3FBB-B434-A148-4500-364EDC497AE4}"/>
              </a:ext>
            </a:extLst>
          </p:cNvPr>
          <p:cNvSpPr txBox="1"/>
          <p:nvPr/>
        </p:nvSpPr>
        <p:spPr>
          <a:xfrm>
            <a:off x="11220385" y="5845734"/>
            <a:ext cx="560047" cy="215444"/>
          </a:xfrm>
          <a:prstGeom prst="rect">
            <a:avLst/>
          </a:prstGeom>
          <a:noFill/>
        </p:spPr>
        <p:txBody>
          <a:bodyPr wrap="square" rtlCol="0">
            <a:spAutoFit/>
          </a:bodyPr>
          <a:lstStyle/>
          <a:p>
            <a:pPr algn="ctr"/>
            <a:r>
              <a:rPr lang="fr-FR" sz="800" b="1" dirty="0">
                <a:solidFill>
                  <a:srgbClr val="05675F"/>
                </a:solidFill>
                <a:latin typeface="Geon Expanded Bold" panose="020B0605030302020204" pitchFamily="34" charset="77"/>
              </a:rPr>
              <a:t>&lt;1%</a:t>
            </a:r>
          </a:p>
        </p:txBody>
      </p:sp>
      <p:sp>
        <p:nvSpPr>
          <p:cNvPr id="70" name="Rectangle 69">
            <a:extLst>
              <a:ext uri="{FF2B5EF4-FFF2-40B4-BE49-F238E27FC236}">
                <a16:creationId xmlns:a16="http://schemas.microsoft.com/office/drawing/2014/main" id="{50ABBC74-9F98-4A87-9E4A-3634C5881A80}"/>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262409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ußzeilenplatzhalter 2">
            <a:extLst>
              <a:ext uri="{FF2B5EF4-FFF2-40B4-BE49-F238E27FC236}">
                <a16:creationId xmlns:a16="http://schemas.microsoft.com/office/drawing/2014/main" id="{CBE649D5-2A12-0647-BCBA-DFB2B48DBDE8}"/>
              </a:ext>
            </a:extLst>
          </p:cNvPr>
          <p:cNvSpPr>
            <a:spLocks noGrp="1"/>
          </p:cNvSpPr>
          <p:nvPr>
            <p:ph type="ftr" sz="quarter" idx="11"/>
          </p:nvPr>
        </p:nvSpPr>
        <p:spPr/>
        <p:txBody>
          <a:bodyPr/>
          <a:lstStyle/>
          <a:p>
            <a:r>
              <a:rPr lang="fr-FR" dirty="0"/>
              <a:t>1.1 | Primonial REIM, un acteur incontournable de la gestion d’actifs immobiliers en Europe</a:t>
            </a:r>
          </a:p>
        </p:txBody>
      </p:sp>
      <p:sp>
        <p:nvSpPr>
          <p:cNvPr id="17" name="Foliennummernplatzhalter 3">
            <a:extLst>
              <a:ext uri="{FF2B5EF4-FFF2-40B4-BE49-F238E27FC236}">
                <a16:creationId xmlns:a16="http://schemas.microsoft.com/office/drawing/2014/main" id="{76B63A36-5DED-4D45-8EE5-7A5599BEF4EF}"/>
              </a:ext>
            </a:extLst>
          </p:cNvPr>
          <p:cNvSpPr>
            <a:spLocks noGrp="1"/>
          </p:cNvSpPr>
          <p:nvPr>
            <p:ph type="sldNum" sz="quarter" idx="4"/>
          </p:nvPr>
        </p:nvSpPr>
        <p:spPr/>
        <p:txBody>
          <a:bodyPr/>
          <a:lstStyle/>
          <a:p>
            <a:fld id="{0772F24B-437C-4CC1-91CB-525B4F7036A6}" type="slidenum">
              <a:rPr lang="de-DE" smtClean="0">
                <a:solidFill>
                  <a:srgbClr val="000000"/>
                </a:solidFill>
              </a:rPr>
              <a:t>6</a:t>
            </a:fld>
            <a:endParaRPr lang="de-DE" dirty="0">
              <a:solidFill>
                <a:srgbClr val="000000"/>
              </a:solidFill>
            </a:endParaRPr>
          </a:p>
        </p:txBody>
      </p:sp>
      <p:sp>
        <p:nvSpPr>
          <p:cNvPr id="134" name="Titel 1">
            <a:extLst>
              <a:ext uri="{FF2B5EF4-FFF2-40B4-BE49-F238E27FC236}">
                <a16:creationId xmlns:a16="http://schemas.microsoft.com/office/drawing/2014/main" id="{BB5142F2-1421-9C4B-BD37-30B8A759E24B}"/>
              </a:ext>
            </a:extLst>
          </p:cNvPr>
          <p:cNvSpPr txBox="1">
            <a:spLocks/>
          </p:cNvSpPr>
          <p:nvPr/>
        </p:nvSpPr>
        <p:spPr>
          <a:xfrm>
            <a:off x="304197" y="810454"/>
            <a:ext cx="8847859" cy="526988"/>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Notre engagement sociétal</a:t>
            </a:r>
          </a:p>
        </p:txBody>
      </p:sp>
      <p:sp>
        <p:nvSpPr>
          <p:cNvPr id="38" name="Inhaltsplatzhalter 2">
            <a:extLst>
              <a:ext uri="{FF2B5EF4-FFF2-40B4-BE49-F238E27FC236}">
                <a16:creationId xmlns:a16="http://schemas.microsoft.com/office/drawing/2014/main" id="{623F5DA6-D281-7849-BD63-7E5E59DA21D3}"/>
              </a:ext>
            </a:extLst>
          </p:cNvPr>
          <p:cNvSpPr txBox="1">
            <a:spLocks/>
          </p:cNvSpPr>
          <p:nvPr/>
        </p:nvSpPr>
        <p:spPr>
          <a:xfrm>
            <a:off x="351710" y="1610888"/>
            <a:ext cx="2294203" cy="4408364"/>
          </a:xfrm>
          <a:prstGeom prst="rect">
            <a:avLst/>
          </a:prstGeom>
        </p:spPr>
        <p:txBody>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buClr>
                <a:schemeClr val="tx2"/>
              </a:buClr>
            </a:pPr>
            <a:r>
              <a:rPr lang="fr-FR" b="0" dirty="0">
                <a:solidFill>
                  <a:srgbClr val="005249"/>
                </a:solidFill>
                <a:latin typeface="Geon Expanded Medium" panose="020B0605030302020204" pitchFamily="34" charset="77"/>
              </a:rPr>
              <a:t>LA RSE AU COEUR </a:t>
            </a:r>
            <a:br>
              <a:rPr lang="fr-FR" b="0" dirty="0">
                <a:solidFill>
                  <a:srgbClr val="005249"/>
                </a:solidFill>
                <a:latin typeface="Geon Expanded Medium" panose="020B0605030302020204" pitchFamily="34" charset="77"/>
              </a:rPr>
            </a:br>
            <a:r>
              <a:rPr lang="fr-FR" b="0" dirty="0">
                <a:solidFill>
                  <a:srgbClr val="005249"/>
                </a:solidFill>
                <a:latin typeface="Geon Expanded Medium" panose="020B0605030302020204" pitchFamily="34" charset="77"/>
              </a:rPr>
              <a:t>DE LA PROPOSITION</a:t>
            </a:r>
            <a:br>
              <a:rPr lang="fr-FR" b="0" dirty="0">
                <a:solidFill>
                  <a:srgbClr val="005249"/>
                </a:solidFill>
                <a:latin typeface="Geon Expanded Medium" panose="020B0605030302020204" pitchFamily="34" charset="77"/>
              </a:rPr>
            </a:br>
            <a:r>
              <a:rPr lang="fr-FR" b="0" dirty="0">
                <a:solidFill>
                  <a:srgbClr val="005249"/>
                </a:solidFill>
                <a:latin typeface="Geon Expanded Medium" panose="020B0605030302020204" pitchFamily="34" charset="77"/>
              </a:rPr>
              <a:t>DE VALEUR</a:t>
            </a:r>
          </a:p>
          <a:p>
            <a:pPr>
              <a:buClr>
                <a:schemeClr val="tx2"/>
              </a:buClr>
            </a:pPr>
            <a:r>
              <a:rPr lang="fr-FR" sz="1100" b="0" dirty="0">
                <a:latin typeface="Work Sans Light" pitchFamily="2" charset="0"/>
              </a:rPr>
              <a:t>Acteur responsable conscient des impacts de l’immobilier sur la planète et sur la société, Primonial REIM se sent pleinement concerné par les changements climatiques, les défis de l’urbanisme  pour une ville plus inclusive, la dimension humaine. </a:t>
            </a:r>
          </a:p>
          <a:p>
            <a:pPr>
              <a:buClr>
                <a:schemeClr val="tx2"/>
              </a:buClr>
            </a:pPr>
            <a:r>
              <a:rPr lang="fr-FR" sz="1100" b="0" dirty="0">
                <a:latin typeface="Work Sans Light" pitchFamily="2" charset="0"/>
              </a:rPr>
              <a:t>Nous incluons la RSE en permanence au fonctionnement de l’entreprise et à l’ensemble des solutions d’investissements que nous élaborons.</a:t>
            </a:r>
            <a:br>
              <a:rPr lang="fr-FR" sz="1100" b="0" dirty="0">
                <a:latin typeface="Locator Light" panose="02000500040000020004" pitchFamily="2" charset="77"/>
              </a:rPr>
            </a:br>
            <a:br>
              <a:rPr lang="fr-FR" sz="1100" b="0" dirty="0">
                <a:latin typeface="Locator Light" panose="02000500040000020004" pitchFamily="2" charset="77"/>
              </a:rPr>
            </a:br>
            <a:endParaRPr lang="fr-FR" sz="1100" dirty="0">
              <a:latin typeface="Locator Medium" panose="02000600050000090004" pitchFamily="2" charset="0"/>
            </a:endParaRPr>
          </a:p>
        </p:txBody>
      </p:sp>
      <p:sp>
        <p:nvSpPr>
          <p:cNvPr id="41" name="Rectangle 40">
            <a:extLst>
              <a:ext uri="{FF2B5EF4-FFF2-40B4-BE49-F238E27FC236}">
                <a16:creationId xmlns:a16="http://schemas.microsoft.com/office/drawing/2014/main" id="{6053B05F-113E-9943-AEDE-557BEDE3A7E4}"/>
              </a:ext>
            </a:extLst>
          </p:cNvPr>
          <p:cNvSpPr/>
          <p:nvPr/>
        </p:nvSpPr>
        <p:spPr>
          <a:xfrm>
            <a:off x="3485545" y="3016850"/>
            <a:ext cx="5365614" cy="3216265"/>
          </a:xfrm>
          <a:prstGeom prst="rect">
            <a:avLst/>
          </a:prstGeom>
        </p:spPr>
        <p:txBody>
          <a:bodyPr wrap="square">
            <a:spAutoFit/>
          </a:bodyPr>
          <a:lstStyle/>
          <a:p>
            <a:pPr lvl="0">
              <a:spcBef>
                <a:spcPts val="1200"/>
              </a:spcBef>
              <a:buClr>
                <a:srgbClr val="00695F"/>
              </a:buClr>
            </a:pPr>
            <a:r>
              <a:rPr lang="fr-FR" sz="1200" dirty="0">
                <a:solidFill>
                  <a:srgbClr val="006C62"/>
                </a:solidFill>
                <a:latin typeface="Work Sans Medium" pitchFamily="2" charset="0"/>
              </a:rPr>
              <a:t>Certification et gamme de Primonial REIM</a:t>
            </a:r>
            <a:br>
              <a:rPr lang="fr-FR" sz="1200" b="1" dirty="0">
                <a:solidFill>
                  <a:srgbClr val="006C62"/>
                </a:solidFill>
                <a:latin typeface="Locator" pitchFamily="2" charset="0"/>
              </a:rPr>
            </a:br>
            <a:r>
              <a:rPr lang="fr-FR" sz="1100" dirty="0">
                <a:solidFill>
                  <a:srgbClr val="142832"/>
                </a:solidFill>
                <a:latin typeface="Work Sans Light" pitchFamily="2" charset="0"/>
              </a:rPr>
              <a:t>Primonial REIM propose une gamme de fonds axée sur les investissements responsables qui répond soit à une démarche d’impact, soit à un label ISR (France uniquement). Ces fonds se fixent des objectifs précis et obéissent à des process spécifiques.</a:t>
            </a:r>
          </a:p>
          <a:p>
            <a:pPr lvl="0">
              <a:spcBef>
                <a:spcPts val="1200"/>
              </a:spcBef>
              <a:buClr>
                <a:srgbClr val="00695F"/>
              </a:buClr>
            </a:pPr>
            <a:endParaRPr lang="fr-FR" sz="300" dirty="0">
              <a:solidFill>
                <a:srgbClr val="142832"/>
              </a:solidFill>
              <a:latin typeface="Locator Light" panose="02000500040000020004" pitchFamily="2" charset="77"/>
            </a:endParaRPr>
          </a:p>
          <a:p>
            <a:pPr lvl="0">
              <a:spcBef>
                <a:spcPts val="1200"/>
              </a:spcBef>
              <a:buClr>
                <a:srgbClr val="00695F"/>
              </a:buClr>
            </a:pPr>
            <a:r>
              <a:rPr lang="fr-FR" sz="1200" dirty="0">
                <a:solidFill>
                  <a:srgbClr val="006C62"/>
                </a:solidFill>
                <a:latin typeface="Work Sans Medium" pitchFamily="2" charset="0"/>
              </a:rPr>
              <a:t>Pionnier des investissements en infrastructures sociales</a:t>
            </a:r>
          </a:p>
          <a:p>
            <a:pPr marL="171450" indent="-171450">
              <a:spcBef>
                <a:spcPts val="600"/>
              </a:spcBef>
              <a:buClr>
                <a:srgbClr val="00695F"/>
              </a:buClr>
              <a:buFont typeface="Arial" panose="020B0604020202020204" pitchFamily="34" charset="0"/>
              <a:buChar char="•"/>
            </a:pPr>
            <a:r>
              <a:rPr lang="fr-FR" sz="1200" dirty="0">
                <a:solidFill>
                  <a:schemeClr val="accent4"/>
                </a:solidFill>
                <a:latin typeface="Work Sans Medium" pitchFamily="2" charset="0"/>
              </a:rPr>
              <a:t>Leader européen dans l’immobilier de l’éducation et de la santé</a:t>
            </a:r>
            <a:br>
              <a:rPr lang="fr-FR" sz="1100" dirty="0">
                <a:solidFill>
                  <a:srgbClr val="005249"/>
                </a:solidFill>
                <a:latin typeface="Locator" panose="02000500030000020004" pitchFamily="2" charset="77"/>
              </a:rPr>
            </a:br>
            <a:r>
              <a:rPr lang="fr-FR" sz="1100" dirty="0">
                <a:solidFill>
                  <a:srgbClr val="142832"/>
                </a:solidFill>
                <a:latin typeface="Work Sans Light" pitchFamily="2" charset="0"/>
              </a:rPr>
              <a:t>Favoriser l’accès aux soins et faciliter l’acquisition des savoirs sont devenus les piliers de notre modèle. De pionnier dans ces secteurs, nous sommes rapidement devenus un leader dans l’immobilier de santé et d’éducation. </a:t>
            </a:r>
          </a:p>
          <a:p>
            <a:pPr marL="171450" lvl="0" indent="-171450">
              <a:spcBef>
                <a:spcPts val="600"/>
              </a:spcBef>
              <a:buClr>
                <a:srgbClr val="00695F"/>
              </a:buClr>
              <a:buFont typeface="Arial" panose="020B0604020202020204" pitchFamily="34" charset="0"/>
              <a:buChar char="•"/>
            </a:pPr>
            <a:r>
              <a:rPr lang="fr-FR" sz="1200" dirty="0">
                <a:solidFill>
                  <a:schemeClr val="accent4"/>
                </a:solidFill>
                <a:latin typeface="Work Sans Medium" pitchFamily="2" charset="0"/>
              </a:rPr>
              <a:t>Acteur engagé dans le résidentiel abordable</a:t>
            </a:r>
            <a:br>
              <a:rPr lang="fr-FR" sz="1200" dirty="0">
                <a:solidFill>
                  <a:srgbClr val="005249"/>
                </a:solidFill>
                <a:latin typeface="Locator" panose="02000500030000020004" pitchFamily="2" charset="77"/>
              </a:rPr>
            </a:br>
            <a:r>
              <a:rPr lang="fr-FR" sz="1100" dirty="0">
                <a:solidFill>
                  <a:srgbClr val="142832"/>
                </a:solidFill>
                <a:latin typeface="Work Sans Light" pitchFamily="2" charset="0"/>
              </a:rPr>
              <a:t>Engagés dans le secteur résidentiel, nous avons mis en place des partenariats clés pour développer une offre de logements abordables afin de contribuer à rendre les métropoles plus inclusives en favorisant l’accès au logement au plus grand nombre.</a:t>
            </a:r>
          </a:p>
        </p:txBody>
      </p:sp>
      <p:pic>
        <p:nvPicPr>
          <p:cNvPr id="6" name="Image 5">
            <a:extLst>
              <a:ext uri="{FF2B5EF4-FFF2-40B4-BE49-F238E27FC236}">
                <a16:creationId xmlns:a16="http://schemas.microsoft.com/office/drawing/2014/main" id="{8B797787-8991-A343-B0C6-981A297D82CE}"/>
              </a:ext>
            </a:extLst>
          </p:cNvPr>
          <p:cNvPicPr>
            <a:picLocks noChangeAspect="1"/>
          </p:cNvPicPr>
          <p:nvPr/>
        </p:nvPicPr>
        <p:blipFill>
          <a:blip r:embed="rId5"/>
          <a:stretch>
            <a:fillRect/>
          </a:stretch>
        </p:blipFill>
        <p:spPr>
          <a:xfrm>
            <a:off x="2919161" y="4336506"/>
            <a:ext cx="520700" cy="381000"/>
          </a:xfrm>
          <a:prstGeom prst="rect">
            <a:avLst/>
          </a:prstGeom>
        </p:spPr>
      </p:pic>
      <p:pic>
        <p:nvPicPr>
          <p:cNvPr id="7" name="Image 6">
            <a:extLst>
              <a:ext uri="{FF2B5EF4-FFF2-40B4-BE49-F238E27FC236}">
                <a16:creationId xmlns:a16="http://schemas.microsoft.com/office/drawing/2014/main" id="{6CB6CB77-8880-A644-952E-9EDF30DE7F4F}"/>
              </a:ext>
            </a:extLst>
          </p:cNvPr>
          <p:cNvPicPr>
            <a:picLocks noChangeAspect="1"/>
          </p:cNvPicPr>
          <p:nvPr/>
        </p:nvPicPr>
        <p:blipFill>
          <a:blip r:embed="rId6"/>
          <a:stretch>
            <a:fillRect/>
          </a:stretch>
        </p:blipFill>
        <p:spPr>
          <a:xfrm>
            <a:off x="2990167" y="1736228"/>
            <a:ext cx="482600" cy="368300"/>
          </a:xfrm>
          <a:prstGeom prst="rect">
            <a:avLst/>
          </a:prstGeom>
        </p:spPr>
      </p:pic>
      <p:cxnSp>
        <p:nvCxnSpPr>
          <p:cNvPr id="45" name="Connecteur droit 44">
            <a:extLst>
              <a:ext uri="{FF2B5EF4-FFF2-40B4-BE49-F238E27FC236}">
                <a16:creationId xmlns:a16="http://schemas.microsoft.com/office/drawing/2014/main" id="{19D6566B-8818-5940-B6CB-4B7653E81ADC}"/>
              </a:ext>
            </a:extLst>
          </p:cNvPr>
          <p:cNvCxnSpPr>
            <a:cxnSpLocks/>
          </p:cNvCxnSpPr>
          <p:nvPr/>
        </p:nvCxnSpPr>
        <p:spPr>
          <a:xfrm>
            <a:off x="2790112" y="1736228"/>
            <a:ext cx="0" cy="4388933"/>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126FBC05-8B14-A945-B030-AC0585DBA132}"/>
              </a:ext>
            </a:extLst>
          </p:cNvPr>
          <p:cNvSpPr/>
          <p:nvPr/>
        </p:nvSpPr>
        <p:spPr>
          <a:xfrm>
            <a:off x="3517372" y="1685572"/>
            <a:ext cx="5476205" cy="1569660"/>
          </a:xfrm>
          <a:prstGeom prst="rect">
            <a:avLst/>
          </a:prstGeom>
        </p:spPr>
        <p:txBody>
          <a:bodyPr wrap="square">
            <a:spAutoFit/>
          </a:bodyPr>
          <a:lstStyle/>
          <a:p>
            <a:pPr lvl="0">
              <a:spcBef>
                <a:spcPts val="1200"/>
              </a:spcBef>
              <a:buClr>
                <a:srgbClr val="00695F"/>
              </a:buClr>
            </a:pPr>
            <a:r>
              <a:rPr lang="fr-FR" sz="1200" dirty="0">
                <a:solidFill>
                  <a:srgbClr val="006C62"/>
                </a:solidFill>
                <a:latin typeface="Work Sans Medium" pitchFamily="2" charset="0"/>
              </a:rPr>
              <a:t>Une approche ESG structurée et intégrée à l’échelle européenne </a:t>
            </a:r>
            <a:br>
              <a:rPr lang="fr-FR" sz="1200" b="1" dirty="0">
                <a:solidFill>
                  <a:srgbClr val="006C62"/>
                </a:solidFill>
                <a:latin typeface="Locator" pitchFamily="2" charset="0"/>
              </a:rPr>
            </a:br>
            <a:r>
              <a:rPr lang="fr-FR" sz="1100" dirty="0">
                <a:solidFill>
                  <a:srgbClr val="142832"/>
                </a:solidFill>
                <a:latin typeface="Work Sans Light" pitchFamily="2" charset="0"/>
              </a:rPr>
              <a:t>Dans une démarche européenne de management de l’énergie menant à une décarbonisation progressive de notre portefeuille immobilier et à une meilleure gestion des ressources, nos acquisitions font l'objet d’un processus de sélection rigoureux via des grilles de notation spécifiques sur la base de critères extra-financiers. En phase de gestion, nous faisons de l’amélioration continue des performances environnementales de notre parc immobilier une priorité. </a:t>
            </a:r>
          </a:p>
          <a:p>
            <a:pPr lvl="0">
              <a:spcBef>
                <a:spcPts val="1200"/>
              </a:spcBef>
              <a:buClr>
                <a:srgbClr val="00695F"/>
              </a:buClr>
            </a:pPr>
            <a:endParaRPr lang="fr-FR" sz="800" b="1" dirty="0">
              <a:solidFill>
                <a:srgbClr val="142832"/>
              </a:solidFill>
              <a:latin typeface="Locator Light" panose="02000500040000020004" pitchFamily="2" charset="77"/>
            </a:endParaRPr>
          </a:p>
        </p:txBody>
      </p:sp>
      <p:pic>
        <p:nvPicPr>
          <p:cNvPr id="5" name="Image 4" descr="Une image contenant extérieur, personne, herbe, debout&#10;&#10;Description générée automatiquement">
            <a:extLst>
              <a:ext uri="{FF2B5EF4-FFF2-40B4-BE49-F238E27FC236}">
                <a16:creationId xmlns:a16="http://schemas.microsoft.com/office/drawing/2014/main" id="{A3147243-27F1-411B-BBDD-D9B4AFAB220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67567" y="4197317"/>
            <a:ext cx="3124433" cy="2085863"/>
          </a:xfrm>
          <a:prstGeom prst="rect">
            <a:avLst/>
          </a:prstGeom>
        </p:spPr>
      </p:pic>
      <p:sp>
        <p:nvSpPr>
          <p:cNvPr id="10" name="Rectangle 9">
            <a:extLst>
              <a:ext uri="{FF2B5EF4-FFF2-40B4-BE49-F238E27FC236}">
                <a16:creationId xmlns:a16="http://schemas.microsoft.com/office/drawing/2014/main" id="{CD3DE0D2-DC37-4B7C-93E2-C9630443D0D4}"/>
              </a:ext>
            </a:extLst>
          </p:cNvPr>
          <p:cNvSpPr/>
          <p:nvPr/>
        </p:nvSpPr>
        <p:spPr>
          <a:xfrm>
            <a:off x="9202704" y="4378324"/>
            <a:ext cx="2854156" cy="1777318"/>
          </a:xfrm>
          <a:prstGeom prst="rect">
            <a:avLst/>
          </a:prstGeom>
          <a:solidFill>
            <a:schemeClr val="bg1">
              <a:alpha val="8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5538C7B4-A08C-6242-8E91-07C5B192342E}"/>
              </a:ext>
            </a:extLst>
          </p:cNvPr>
          <p:cNvSpPr/>
          <p:nvPr/>
        </p:nvSpPr>
        <p:spPr>
          <a:xfrm>
            <a:off x="9389156" y="4405151"/>
            <a:ext cx="2526474" cy="769441"/>
          </a:xfrm>
          <a:prstGeom prst="rect">
            <a:avLst/>
          </a:prstGeom>
        </p:spPr>
        <p:txBody>
          <a:bodyPr wrap="square">
            <a:spAutoFit/>
          </a:bodyPr>
          <a:lstStyle/>
          <a:p>
            <a:pPr algn="ctr"/>
            <a:r>
              <a:rPr lang="fr-FR" sz="2000" dirty="0">
                <a:solidFill>
                  <a:schemeClr val="tx2"/>
                </a:solidFill>
              </a:rPr>
              <a:t>1</a:t>
            </a:r>
            <a:r>
              <a:rPr lang="fr-FR" sz="2000" baseline="30000" dirty="0">
                <a:solidFill>
                  <a:schemeClr val="tx2"/>
                </a:solidFill>
              </a:rPr>
              <a:t>er</a:t>
            </a:r>
          </a:p>
          <a:p>
            <a:pPr algn="ctr"/>
            <a:r>
              <a:rPr lang="fr-FR" sz="1200" dirty="0">
                <a:solidFill>
                  <a:schemeClr val="tx2"/>
                </a:solidFill>
                <a:latin typeface="Work Sans Light" pitchFamily="2" charset="0"/>
              </a:rPr>
              <a:t>gérant européen</a:t>
            </a:r>
          </a:p>
          <a:p>
            <a:pPr algn="ctr"/>
            <a:r>
              <a:rPr lang="fr-FR" sz="1200" dirty="0">
                <a:solidFill>
                  <a:schemeClr val="tx2"/>
                </a:solidFill>
                <a:latin typeface="Work Sans Light" pitchFamily="2" charset="0"/>
              </a:rPr>
              <a:t>de l’immobilier de santé</a:t>
            </a:r>
          </a:p>
        </p:txBody>
      </p:sp>
      <p:sp>
        <p:nvSpPr>
          <p:cNvPr id="44" name="Rectangle 43">
            <a:extLst>
              <a:ext uri="{FF2B5EF4-FFF2-40B4-BE49-F238E27FC236}">
                <a16:creationId xmlns:a16="http://schemas.microsoft.com/office/drawing/2014/main" id="{DD9BE863-D075-DC4B-8ABF-72C89D52B815}"/>
              </a:ext>
            </a:extLst>
          </p:cNvPr>
          <p:cNvSpPr/>
          <p:nvPr/>
        </p:nvSpPr>
        <p:spPr>
          <a:xfrm>
            <a:off x="9539166" y="5264451"/>
            <a:ext cx="2347424" cy="584775"/>
          </a:xfrm>
          <a:prstGeom prst="rect">
            <a:avLst/>
          </a:prstGeom>
        </p:spPr>
        <p:txBody>
          <a:bodyPr wrap="square">
            <a:spAutoFit/>
          </a:bodyPr>
          <a:lstStyle/>
          <a:p>
            <a:pPr algn="ctr"/>
            <a:r>
              <a:rPr lang="fr-FR" sz="2000" b="1" dirty="0">
                <a:solidFill>
                  <a:schemeClr val="tx2"/>
                </a:solidFill>
                <a:latin typeface="+mj-lt"/>
              </a:rPr>
              <a:t>+</a:t>
            </a:r>
            <a:r>
              <a:rPr lang="fr-FR" sz="2000" dirty="0">
                <a:solidFill>
                  <a:schemeClr val="tx2"/>
                </a:solidFill>
                <a:latin typeface="+mj-lt"/>
              </a:rPr>
              <a:t> </a:t>
            </a:r>
            <a:r>
              <a:rPr lang="fr-FR" sz="2000" dirty="0">
                <a:solidFill>
                  <a:schemeClr val="tx2"/>
                </a:solidFill>
              </a:rPr>
              <a:t>de 10 Mds €</a:t>
            </a:r>
          </a:p>
          <a:p>
            <a:pPr algn="ctr"/>
            <a:r>
              <a:rPr lang="fr-FR" sz="1200" dirty="0">
                <a:solidFill>
                  <a:schemeClr val="tx2"/>
                </a:solidFill>
                <a:latin typeface="Work Sans Light" pitchFamily="2" charset="0"/>
              </a:rPr>
              <a:t>d’encours sous gestion</a:t>
            </a:r>
          </a:p>
        </p:txBody>
      </p:sp>
      <p:pic>
        <p:nvPicPr>
          <p:cNvPr id="18" name="Grafik 9">
            <a:extLst>
              <a:ext uri="{FF2B5EF4-FFF2-40B4-BE49-F238E27FC236}">
                <a16:creationId xmlns:a16="http://schemas.microsoft.com/office/drawing/2014/main" id="{EF7EE00A-5005-456F-BE3B-0EFD88ED8E6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535315" y="4101100"/>
            <a:ext cx="188935" cy="192433"/>
          </a:xfrm>
          <a:prstGeom prst="rect">
            <a:avLst/>
          </a:prstGeom>
        </p:spPr>
      </p:pic>
      <p:cxnSp>
        <p:nvCxnSpPr>
          <p:cNvPr id="20" name="Connecteur droit 19">
            <a:extLst>
              <a:ext uri="{FF2B5EF4-FFF2-40B4-BE49-F238E27FC236}">
                <a16:creationId xmlns:a16="http://schemas.microsoft.com/office/drawing/2014/main" id="{1505DB64-196A-43D3-AE8D-63ECD6C9003F}"/>
              </a:ext>
            </a:extLst>
          </p:cNvPr>
          <p:cNvCxnSpPr>
            <a:cxnSpLocks/>
          </p:cNvCxnSpPr>
          <p:nvPr/>
        </p:nvCxnSpPr>
        <p:spPr>
          <a:xfrm>
            <a:off x="9067565" y="1685075"/>
            <a:ext cx="0" cy="2129995"/>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 avec coins arrondis en diagonale 22">
            <a:extLst>
              <a:ext uri="{FF2B5EF4-FFF2-40B4-BE49-F238E27FC236}">
                <a16:creationId xmlns:a16="http://schemas.microsoft.com/office/drawing/2014/main" id="{90BE8D8D-756C-46D7-829C-B67AB168D128}"/>
              </a:ext>
            </a:extLst>
          </p:cNvPr>
          <p:cNvSpPr/>
          <p:nvPr/>
        </p:nvSpPr>
        <p:spPr>
          <a:xfrm>
            <a:off x="9209985" y="1708818"/>
            <a:ext cx="2736077" cy="2085863"/>
          </a:xfrm>
          <a:prstGeom prst="round2DiagRect">
            <a:avLst>
              <a:gd name="adj1" fmla="val 26572"/>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0" u="none" strike="noStrike" baseline="0" dirty="0">
                <a:latin typeface="Work Sans Medium" pitchFamily="2" charset="0"/>
              </a:rPr>
              <a:t>Primonial REIM visera à moyen terme (2022) la certification </a:t>
            </a:r>
            <a:r>
              <a:rPr lang="fr-FR" sz="1400" i="0" u="none" strike="noStrike" baseline="0" dirty="0" err="1">
                <a:latin typeface="Work Sans Medium" pitchFamily="2" charset="0"/>
              </a:rPr>
              <a:t>Bcorp</a:t>
            </a:r>
            <a:r>
              <a:rPr lang="fr-FR" sz="1400" i="0" u="none" strike="noStrike" baseline="0" dirty="0">
                <a:latin typeface="Work Sans Medium" pitchFamily="2" charset="0"/>
              </a:rPr>
              <a:t>, ce qui en ferait la première société de gestion européenne à obtenir ce label extrêmement sélectif (5% des candidats acceptés).</a:t>
            </a:r>
            <a:endParaRPr lang="fr-FR" sz="1400" dirty="0">
              <a:latin typeface="Work Sans Medium" pitchFamily="2" charset="0"/>
            </a:endParaRPr>
          </a:p>
        </p:txBody>
      </p:sp>
      <p:pic>
        <p:nvPicPr>
          <p:cNvPr id="21" name="Image 20">
            <a:extLst>
              <a:ext uri="{FF2B5EF4-FFF2-40B4-BE49-F238E27FC236}">
                <a16:creationId xmlns:a16="http://schemas.microsoft.com/office/drawing/2014/main" id="{915E737D-49DB-48CD-B931-1229BA7CDE96}"/>
              </a:ext>
            </a:extLst>
          </p:cNvPr>
          <p:cNvPicPr>
            <a:picLocks noChangeAspect="1"/>
          </p:cNvPicPr>
          <p:nvPr/>
        </p:nvPicPr>
        <p:blipFill>
          <a:blip r:embed="rId9"/>
          <a:stretch>
            <a:fillRect/>
          </a:stretch>
        </p:blipFill>
        <p:spPr>
          <a:xfrm>
            <a:off x="3017143" y="3048000"/>
            <a:ext cx="368300" cy="381000"/>
          </a:xfrm>
          <a:prstGeom prst="rect">
            <a:avLst/>
          </a:prstGeom>
        </p:spPr>
      </p:pic>
      <p:sp>
        <p:nvSpPr>
          <p:cNvPr id="2" name="Rectangle 1">
            <a:extLst>
              <a:ext uri="{FF2B5EF4-FFF2-40B4-BE49-F238E27FC236}">
                <a16:creationId xmlns:a16="http://schemas.microsoft.com/office/drawing/2014/main" id="{073500DA-A026-8150-40AE-5D25352B29BD}"/>
              </a:ext>
            </a:extLst>
          </p:cNvPr>
          <p:cNvSpPr/>
          <p:nvPr/>
        </p:nvSpPr>
        <p:spPr>
          <a:xfrm>
            <a:off x="9152056" y="5955884"/>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2368137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ußzeilenplatzhalter 2">
            <a:extLst>
              <a:ext uri="{FF2B5EF4-FFF2-40B4-BE49-F238E27FC236}">
                <a16:creationId xmlns:a16="http://schemas.microsoft.com/office/drawing/2014/main" id="{1D01E7D7-36FD-644F-BE92-49B71A8B53C6}"/>
              </a:ext>
            </a:extLst>
          </p:cNvPr>
          <p:cNvSpPr>
            <a:spLocks noGrp="1"/>
          </p:cNvSpPr>
          <p:nvPr>
            <p:ph type="ftr" sz="quarter" idx="11"/>
          </p:nvPr>
        </p:nvSpPr>
        <p:spPr/>
        <p:txBody>
          <a:bodyPr/>
          <a:lstStyle/>
          <a:p>
            <a:r>
              <a:rPr lang="fr-FR" dirty="0"/>
              <a:t>1.1 | Primonial REIM, un acteur incontournable de la gestion d’actifs immobiliers en Europe</a:t>
            </a:r>
          </a:p>
        </p:txBody>
      </p:sp>
      <p:sp>
        <p:nvSpPr>
          <p:cNvPr id="20" name="Foliennummernplatzhalter 3">
            <a:extLst>
              <a:ext uri="{FF2B5EF4-FFF2-40B4-BE49-F238E27FC236}">
                <a16:creationId xmlns:a16="http://schemas.microsoft.com/office/drawing/2014/main" id="{B0FE3D13-5B74-3B47-AA15-EB985B6DF81D}"/>
              </a:ext>
            </a:extLst>
          </p:cNvPr>
          <p:cNvSpPr>
            <a:spLocks noGrp="1"/>
          </p:cNvSpPr>
          <p:nvPr>
            <p:ph type="sldNum" sz="quarter" idx="4"/>
          </p:nvPr>
        </p:nvSpPr>
        <p:spPr/>
        <p:txBody>
          <a:bodyPr/>
          <a:lstStyle/>
          <a:p>
            <a:fld id="{0772F24B-437C-4CC1-91CB-525B4F7036A6}" type="slidenum">
              <a:rPr lang="de-DE" smtClean="0">
                <a:solidFill>
                  <a:srgbClr val="000000"/>
                </a:solidFill>
              </a:rPr>
              <a:t>7</a:t>
            </a:fld>
            <a:endParaRPr lang="de-DE" dirty="0">
              <a:solidFill>
                <a:srgbClr val="000000"/>
              </a:solidFill>
            </a:endParaRPr>
          </a:p>
        </p:txBody>
      </p:sp>
      <p:sp>
        <p:nvSpPr>
          <p:cNvPr id="134" name="Titel 1">
            <a:extLst>
              <a:ext uri="{FF2B5EF4-FFF2-40B4-BE49-F238E27FC236}">
                <a16:creationId xmlns:a16="http://schemas.microsoft.com/office/drawing/2014/main" id="{BB5142F2-1421-9C4B-BD37-30B8A759E24B}"/>
              </a:ext>
            </a:extLst>
          </p:cNvPr>
          <p:cNvSpPr txBox="1">
            <a:spLocks/>
          </p:cNvSpPr>
          <p:nvPr/>
        </p:nvSpPr>
        <p:spPr>
          <a:xfrm>
            <a:off x="311283" y="801431"/>
            <a:ext cx="8847859" cy="526988"/>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Notre engagement sociétal</a:t>
            </a:r>
          </a:p>
        </p:txBody>
      </p:sp>
      <p:sp>
        <p:nvSpPr>
          <p:cNvPr id="38" name="Inhaltsplatzhalter 2">
            <a:extLst>
              <a:ext uri="{FF2B5EF4-FFF2-40B4-BE49-F238E27FC236}">
                <a16:creationId xmlns:a16="http://schemas.microsoft.com/office/drawing/2014/main" id="{623F5DA6-D281-7849-BD63-7E5E59DA21D3}"/>
              </a:ext>
            </a:extLst>
          </p:cNvPr>
          <p:cNvSpPr txBox="1">
            <a:spLocks/>
          </p:cNvSpPr>
          <p:nvPr/>
        </p:nvSpPr>
        <p:spPr>
          <a:xfrm>
            <a:off x="394850" y="1562719"/>
            <a:ext cx="2050830" cy="4408364"/>
          </a:xfrm>
          <a:prstGeom prst="rect">
            <a:avLst/>
          </a:prstGeom>
        </p:spPr>
        <p:txBody>
          <a:bodyPr anchor="ct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buClr>
                <a:schemeClr val="tx2"/>
              </a:buClr>
            </a:pPr>
            <a:r>
              <a:rPr lang="fr-FR" b="0" dirty="0">
                <a:solidFill>
                  <a:srgbClr val="005249"/>
                </a:solidFill>
                <a:latin typeface="Geon Expanded Medium" panose="020B0605030302020204" pitchFamily="34" charset="77"/>
              </a:rPr>
              <a:t>Lorsque nous soutenons une </a:t>
            </a:r>
            <a:r>
              <a:rPr lang="fr-FR" sz="2000" dirty="0">
                <a:solidFill>
                  <a:srgbClr val="005249"/>
                </a:solidFill>
                <a:latin typeface="Geon Expanded Medium" panose="020B0605030302020204" pitchFamily="34" charset="77"/>
              </a:rPr>
              <a:t>association</a:t>
            </a:r>
            <a:r>
              <a:rPr lang="fr-FR" b="0" dirty="0">
                <a:solidFill>
                  <a:srgbClr val="005249"/>
                </a:solidFill>
                <a:latin typeface="Geon Expanded Medium" panose="020B0605030302020204" pitchFamily="34" charset="77"/>
              </a:rPr>
              <a:t>, nous avons l’impression non seulement d’être </a:t>
            </a:r>
            <a:r>
              <a:rPr lang="fr-FR" sz="2000" dirty="0">
                <a:solidFill>
                  <a:srgbClr val="005249"/>
                </a:solidFill>
                <a:latin typeface="Geon Expanded Medium" panose="020B0605030302020204" pitchFamily="34" charset="77"/>
              </a:rPr>
              <a:t>utiles</a:t>
            </a:r>
            <a:r>
              <a:rPr lang="fr-FR" b="0" dirty="0">
                <a:solidFill>
                  <a:srgbClr val="005249"/>
                </a:solidFill>
                <a:latin typeface="Geon Expanded Medium" panose="020B0605030302020204" pitchFamily="34" charset="77"/>
              </a:rPr>
              <a:t>, mais d’être partie prenante d’une </a:t>
            </a:r>
            <a:r>
              <a:rPr lang="fr-FR" sz="2000" dirty="0">
                <a:solidFill>
                  <a:srgbClr val="005249"/>
                </a:solidFill>
                <a:latin typeface="Geon Expanded Medium" panose="020B0605030302020204" pitchFamily="34" charset="77"/>
              </a:rPr>
              <a:t>aventure commune</a:t>
            </a:r>
            <a:r>
              <a:rPr lang="fr-FR" b="0" dirty="0">
                <a:solidFill>
                  <a:srgbClr val="005249"/>
                </a:solidFill>
                <a:latin typeface="Geon Expanded Medium" panose="020B0605030302020204" pitchFamily="34" charset="77"/>
              </a:rPr>
              <a:t>.</a:t>
            </a:r>
          </a:p>
        </p:txBody>
      </p:sp>
      <p:sp>
        <p:nvSpPr>
          <p:cNvPr id="41" name="Rectangle 40">
            <a:extLst>
              <a:ext uri="{FF2B5EF4-FFF2-40B4-BE49-F238E27FC236}">
                <a16:creationId xmlns:a16="http://schemas.microsoft.com/office/drawing/2014/main" id="{6053B05F-113E-9943-AEDE-557BEDE3A7E4}"/>
              </a:ext>
            </a:extLst>
          </p:cNvPr>
          <p:cNvSpPr/>
          <p:nvPr/>
        </p:nvSpPr>
        <p:spPr>
          <a:xfrm>
            <a:off x="3402783" y="1763150"/>
            <a:ext cx="4565885" cy="1200329"/>
          </a:xfrm>
          <a:prstGeom prst="rect">
            <a:avLst/>
          </a:prstGeom>
        </p:spPr>
        <p:txBody>
          <a:bodyPr wrap="square">
            <a:spAutoFit/>
          </a:bodyPr>
          <a:lstStyle/>
          <a:p>
            <a:pPr lvl="0">
              <a:spcBef>
                <a:spcPts val="1200"/>
              </a:spcBef>
              <a:buClr>
                <a:srgbClr val="00695F"/>
              </a:buClr>
            </a:pPr>
            <a:r>
              <a:rPr lang="fr-FR" sz="1200" dirty="0">
                <a:solidFill>
                  <a:srgbClr val="006C62"/>
                </a:solidFill>
                <a:latin typeface="Work Sans Medium" pitchFamily="2" charset="0"/>
              </a:rPr>
              <a:t>Animer un réseau de mécénat en Europe</a:t>
            </a:r>
          </a:p>
          <a:p>
            <a:pPr>
              <a:spcBef>
                <a:spcPts val="600"/>
              </a:spcBef>
              <a:buClr>
                <a:srgbClr val="00695F"/>
              </a:buClr>
            </a:pPr>
            <a:r>
              <a:rPr lang="fr-FR" sz="1100" dirty="0">
                <a:solidFill>
                  <a:srgbClr val="142832"/>
                </a:solidFill>
                <a:latin typeface="Work Sans Light" pitchFamily="2" charset="0"/>
              </a:rPr>
              <a:t>Le mécénat est un moyen supplémentaire de promouvoir nos valeurs et nos convictions. Il est inscrit dans les gènes de l’activité immobilière de Primonial REIM depuis son démarrage et constitue aujourd’hui une véritable signature partout en Europe sur les sujets qui nous sont chers : la santé et l’éducation.</a:t>
            </a:r>
          </a:p>
        </p:txBody>
      </p:sp>
      <p:cxnSp>
        <p:nvCxnSpPr>
          <p:cNvPr id="45" name="Connecteur droit 44">
            <a:extLst>
              <a:ext uri="{FF2B5EF4-FFF2-40B4-BE49-F238E27FC236}">
                <a16:creationId xmlns:a16="http://schemas.microsoft.com/office/drawing/2014/main" id="{19D6566B-8818-5940-B6CB-4B7653E81ADC}"/>
              </a:ext>
            </a:extLst>
          </p:cNvPr>
          <p:cNvCxnSpPr>
            <a:cxnSpLocks/>
          </p:cNvCxnSpPr>
          <p:nvPr/>
        </p:nvCxnSpPr>
        <p:spPr>
          <a:xfrm>
            <a:off x="2801114" y="1701545"/>
            <a:ext cx="0" cy="4388933"/>
          </a:xfrm>
          <a:prstGeom prst="line">
            <a:avLst/>
          </a:prstGeom>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532D1F21-1295-1E48-9553-A8896A353ED8}"/>
              </a:ext>
            </a:extLst>
          </p:cNvPr>
          <p:cNvPicPr>
            <a:picLocks noChangeAspect="1"/>
          </p:cNvPicPr>
          <p:nvPr/>
        </p:nvPicPr>
        <p:blipFill>
          <a:blip r:embed="rId5"/>
          <a:stretch>
            <a:fillRect/>
          </a:stretch>
        </p:blipFill>
        <p:spPr>
          <a:xfrm>
            <a:off x="486821" y="1533844"/>
            <a:ext cx="633460" cy="429118"/>
          </a:xfrm>
          <a:prstGeom prst="rect">
            <a:avLst/>
          </a:prstGeom>
        </p:spPr>
      </p:pic>
      <p:pic>
        <p:nvPicPr>
          <p:cNvPr id="15" name="Image 14">
            <a:extLst>
              <a:ext uri="{FF2B5EF4-FFF2-40B4-BE49-F238E27FC236}">
                <a16:creationId xmlns:a16="http://schemas.microsoft.com/office/drawing/2014/main" id="{64543E12-6294-DC41-B24C-0C50EA36D7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1905700" y="5486734"/>
            <a:ext cx="423376" cy="286803"/>
          </a:xfrm>
          <a:prstGeom prst="rect">
            <a:avLst/>
          </a:prstGeom>
        </p:spPr>
      </p:pic>
      <p:sp>
        <p:nvSpPr>
          <p:cNvPr id="16" name="Rectangle 15">
            <a:extLst>
              <a:ext uri="{FF2B5EF4-FFF2-40B4-BE49-F238E27FC236}">
                <a16:creationId xmlns:a16="http://schemas.microsoft.com/office/drawing/2014/main" id="{68AFAF75-F815-D041-8542-57235CA88128}"/>
              </a:ext>
            </a:extLst>
          </p:cNvPr>
          <p:cNvSpPr/>
          <p:nvPr/>
        </p:nvSpPr>
        <p:spPr>
          <a:xfrm>
            <a:off x="3402783" y="4934753"/>
            <a:ext cx="4565886" cy="1200329"/>
          </a:xfrm>
          <a:prstGeom prst="rect">
            <a:avLst/>
          </a:prstGeom>
        </p:spPr>
        <p:txBody>
          <a:bodyPr wrap="square">
            <a:spAutoFit/>
          </a:bodyPr>
          <a:lstStyle/>
          <a:p>
            <a:pPr lvl="0">
              <a:spcBef>
                <a:spcPts val="1200"/>
              </a:spcBef>
              <a:buClr>
                <a:srgbClr val="00695F"/>
              </a:buClr>
            </a:pPr>
            <a:r>
              <a:rPr lang="fr-FR" sz="1200" dirty="0">
                <a:solidFill>
                  <a:srgbClr val="006C62"/>
                </a:solidFill>
                <a:latin typeface="Work Sans Medium" pitchFamily="2" charset="0"/>
              </a:rPr>
              <a:t>Mobiliser nos collaborateurs</a:t>
            </a:r>
          </a:p>
          <a:p>
            <a:pPr>
              <a:spcBef>
                <a:spcPts val="600"/>
              </a:spcBef>
              <a:buClr>
                <a:srgbClr val="00695F"/>
              </a:buClr>
            </a:pPr>
            <a:r>
              <a:rPr lang="fr-FR" sz="1100" dirty="0">
                <a:solidFill>
                  <a:srgbClr val="142832"/>
                </a:solidFill>
                <a:latin typeface="Work Sans Light" pitchFamily="2" charset="0"/>
              </a:rPr>
              <a:t>Nos équipes s’investissent à nos côtés pour apporter une aide concrète aux associations que nous soutenons. Leur participation active et solidaire nous conforte dans notre démarche sociétale et crée une dynamique interne positive qui permet de fédérer les collaborateurs autour de projets porteurs de sens.</a:t>
            </a:r>
          </a:p>
        </p:txBody>
      </p:sp>
      <p:pic>
        <p:nvPicPr>
          <p:cNvPr id="14" name="Image 13">
            <a:extLst>
              <a:ext uri="{FF2B5EF4-FFF2-40B4-BE49-F238E27FC236}">
                <a16:creationId xmlns:a16="http://schemas.microsoft.com/office/drawing/2014/main" id="{4391E85E-531A-614A-BF22-AC47B63A0C8F}"/>
              </a:ext>
            </a:extLst>
          </p:cNvPr>
          <p:cNvPicPr>
            <a:picLocks noChangeAspect="1"/>
          </p:cNvPicPr>
          <p:nvPr/>
        </p:nvPicPr>
        <p:blipFill>
          <a:blip r:embed="rId6"/>
          <a:stretch>
            <a:fillRect/>
          </a:stretch>
        </p:blipFill>
        <p:spPr>
          <a:xfrm>
            <a:off x="3009083" y="1847066"/>
            <a:ext cx="393700" cy="368300"/>
          </a:xfrm>
          <a:prstGeom prst="rect">
            <a:avLst/>
          </a:prstGeom>
        </p:spPr>
      </p:pic>
      <p:pic>
        <p:nvPicPr>
          <p:cNvPr id="2" name="Image 1">
            <a:extLst>
              <a:ext uri="{FF2B5EF4-FFF2-40B4-BE49-F238E27FC236}">
                <a16:creationId xmlns:a16="http://schemas.microsoft.com/office/drawing/2014/main" id="{32C5ADEB-A32E-984F-A5D9-FF2C47A384E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057914" y="1567298"/>
            <a:ext cx="3852000" cy="1874920"/>
          </a:xfrm>
          <a:prstGeom prst="rect">
            <a:avLst/>
          </a:prstGeom>
        </p:spPr>
      </p:pic>
      <p:pic>
        <p:nvPicPr>
          <p:cNvPr id="8" name="Image 7" descr="Une image contenant texte&#10;&#10;Description générée automatiquement">
            <a:extLst>
              <a:ext uri="{FF2B5EF4-FFF2-40B4-BE49-F238E27FC236}">
                <a16:creationId xmlns:a16="http://schemas.microsoft.com/office/drawing/2014/main" id="{0AC68A5B-CB49-473F-B447-9490AD141AE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51784" y="3140968"/>
            <a:ext cx="2297146" cy="713980"/>
          </a:xfrm>
          <a:prstGeom prst="rect">
            <a:avLst/>
          </a:prstGeom>
        </p:spPr>
      </p:pic>
      <p:pic>
        <p:nvPicPr>
          <p:cNvPr id="7" name="Image 6" descr="Une image contenant herbe, bébé, petit, pose&#10;&#10;Description générée automatiquement">
            <a:extLst>
              <a:ext uri="{FF2B5EF4-FFF2-40B4-BE49-F238E27FC236}">
                <a16:creationId xmlns:a16="http://schemas.microsoft.com/office/drawing/2014/main" id="{E6C29AA4-E50B-41B8-8916-60A19C978F9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045519" y="3526656"/>
            <a:ext cx="3852000" cy="2567999"/>
          </a:xfrm>
          <a:prstGeom prst="rect">
            <a:avLst/>
          </a:prstGeom>
        </p:spPr>
      </p:pic>
      <p:pic>
        <p:nvPicPr>
          <p:cNvPr id="10" name="Image 9">
            <a:extLst>
              <a:ext uri="{FF2B5EF4-FFF2-40B4-BE49-F238E27FC236}">
                <a16:creationId xmlns:a16="http://schemas.microsoft.com/office/drawing/2014/main" id="{46B420F8-0CCE-46E8-B3F0-141F5A2E8EB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43402" y="4041823"/>
            <a:ext cx="1653423" cy="699566"/>
          </a:xfrm>
          <a:prstGeom prst="rect">
            <a:avLst/>
          </a:prstGeom>
        </p:spPr>
      </p:pic>
      <p:pic>
        <p:nvPicPr>
          <p:cNvPr id="4" name="Image 3">
            <a:extLst>
              <a:ext uri="{FF2B5EF4-FFF2-40B4-BE49-F238E27FC236}">
                <a16:creationId xmlns:a16="http://schemas.microsoft.com/office/drawing/2014/main" id="{568437F4-5AD1-40D2-87A4-44569DF71B0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635585" y="3936856"/>
            <a:ext cx="743175" cy="743175"/>
          </a:xfrm>
          <a:prstGeom prst="rect">
            <a:avLst/>
          </a:prstGeom>
        </p:spPr>
      </p:pic>
    </p:spTree>
    <p:extLst>
      <p:ext uri="{BB962C8B-B14F-4D97-AF65-F5344CB8AC3E}">
        <p14:creationId xmlns:p14="http://schemas.microsoft.com/office/powerpoint/2010/main" val="168932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F7A4E8C-35A7-4E51-9646-4E9505DB6263}"/>
              </a:ext>
            </a:extLst>
          </p:cNvPr>
          <p:cNvSpPr>
            <a:spLocks noGrp="1"/>
          </p:cNvSpPr>
          <p:nvPr>
            <p:ph type="title"/>
          </p:nvPr>
        </p:nvSpPr>
        <p:spPr/>
        <p:txBody>
          <a:bodyPr/>
          <a:lstStyle/>
          <a:p>
            <a:r>
              <a:rPr lang="fr-FR" dirty="0"/>
              <a:t>Primonial REIM France, </a:t>
            </a:r>
            <a:br>
              <a:rPr lang="fr-FR" dirty="0"/>
            </a:br>
            <a:r>
              <a:rPr lang="fr-FR" dirty="0"/>
              <a:t>un acteur majeur de l'épargne immobilière </a:t>
            </a:r>
          </a:p>
        </p:txBody>
      </p:sp>
      <p:sp>
        <p:nvSpPr>
          <p:cNvPr id="5" name="Textplatzhalter 4">
            <a:extLst>
              <a:ext uri="{FF2B5EF4-FFF2-40B4-BE49-F238E27FC236}">
                <a16:creationId xmlns:a16="http://schemas.microsoft.com/office/drawing/2014/main" id="{4948BC66-F99E-4C03-A01C-0DDDDA7A9B02}"/>
              </a:ext>
            </a:extLst>
          </p:cNvPr>
          <p:cNvSpPr>
            <a:spLocks noGrp="1"/>
          </p:cNvSpPr>
          <p:nvPr>
            <p:ph type="body" sz="quarter" idx="10"/>
          </p:nvPr>
        </p:nvSpPr>
        <p:spPr/>
        <p:txBody>
          <a:bodyPr/>
          <a:lstStyle/>
          <a:p>
            <a:r>
              <a:rPr lang="de-DE" dirty="0"/>
              <a:t>1.2</a:t>
            </a:r>
          </a:p>
        </p:txBody>
      </p:sp>
    </p:spTree>
    <p:extLst>
      <p:ext uri="{BB962C8B-B14F-4D97-AF65-F5344CB8AC3E}">
        <p14:creationId xmlns:p14="http://schemas.microsoft.com/office/powerpoint/2010/main" val="207741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 avec coins arrondis en diagonale 54">
            <a:extLst>
              <a:ext uri="{FF2B5EF4-FFF2-40B4-BE49-F238E27FC236}">
                <a16:creationId xmlns:a16="http://schemas.microsoft.com/office/drawing/2014/main" id="{88A223D0-C813-C549-BE26-A20541923E6F}"/>
              </a:ext>
            </a:extLst>
          </p:cNvPr>
          <p:cNvSpPr/>
          <p:nvPr/>
        </p:nvSpPr>
        <p:spPr>
          <a:xfrm>
            <a:off x="5876209" y="2086898"/>
            <a:ext cx="4145002" cy="4065481"/>
          </a:xfrm>
          <a:prstGeom prst="round2DiagRect">
            <a:avLst>
              <a:gd name="adj1" fmla="val 0"/>
              <a:gd name="adj2" fmla="val 0"/>
            </a:avLst>
          </a:prstGeom>
          <a:solidFill>
            <a:schemeClr val="accent1">
              <a:alpha val="70000"/>
            </a:schemeClr>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noAutofit/>
          </a:bodyPr>
          <a:lstStyle/>
          <a:p>
            <a:pPr marL="0" marR="0" indent="0" algn="l" defTabSz="457200" rtl="0" fontAlgn="auto" latinLnBrk="0" hangingPunct="0">
              <a:lnSpc>
                <a:spcPct val="93000"/>
              </a:lnSpc>
              <a:spcBef>
                <a:spcPts val="0"/>
              </a:spcBef>
              <a:spcAft>
                <a:spcPts val="0"/>
              </a:spcAft>
              <a:buClrTx/>
              <a:buSzTx/>
              <a:buFontTx/>
              <a:buNone/>
              <a:tabLst/>
            </a:pPr>
            <a:endParaRPr kumimoji="0" lang="fr-FR" sz="1200" u="none" strike="noStrike" cap="none" spc="0" normalizeH="0" baseline="0" dirty="0">
              <a:ln>
                <a:noFill/>
              </a:ln>
              <a:effectLst/>
              <a:uFillTx/>
              <a:latin typeface="Locator" panose="02000500030000020004" pitchFamily="2" charset="77"/>
              <a:ea typeface="Raleway"/>
              <a:cs typeface="Raleway"/>
              <a:sym typeface="Raleway"/>
            </a:endParaRPr>
          </a:p>
        </p:txBody>
      </p:sp>
      <p:sp>
        <p:nvSpPr>
          <p:cNvPr id="56" name="Rectangle : avec coins arrondis en diagonale 55">
            <a:extLst>
              <a:ext uri="{FF2B5EF4-FFF2-40B4-BE49-F238E27FC236}">
                <a16:creationId xmlns:a16="http://schemas.microsoft.com/office/drawing/2014/main" id="{FF2AF33E-9186-F846-810C-C0EC6994667D}"/>
              </a:ext>
            </a:extLst>
          </p:cNvPr>
          <p:cNvSpPr/>
          <p:nvPr/>
        </p:nvSpPr>
        <p:spPr>
          <a:xfrm>
            <a:off x="459326" y="2078712"/>
            <a:ext cx="5338631" cy="4065481"/>
          </a:xfrm>
          <a:prstGeom prst="round2DiagRect">
            <a:avLst>
              <a:gd name="adj1" fmla="val 0"/>
              <a:gd name="adj2" fmla="val 0"/>
            </a:avLst>
          </a:prstGeom>
          <a:solidFill>
            <a:schemeClr val="accent1">
              <a:alpha val="70000"/>
            </a:schemeClr>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noAutofit/>
          </a:bodyPr>
          <a:lstStyle/>
          <a:p>
            <a:pPr marL="0" marR="0" indent="0" algn="l" defTabSz="457200" rtl="0" fontAlgn="auto" latinLnBrk="0" hangingPunct="0">
              <a:lnSpc>
                <a:spcPct val="93000"/>
              </a:lnSpc>
              <a:spcBef>
                <a:spcPts val="0"/>
              </a:spcBef>
              <a:spcAft>
                <a:spcPts val="0"/>
              </a:spcAft>
              <a:buClrTx/>
              <a:buSzTx/>
              <a:buFontTx/>
              <a:buNone/>
              <a:tabLst/>
            </a:pPr>
            <a:endParaRPr kumimoji="0" lang="fr-FR" sz="1200" u="none" strike="noStrike" cap="none" spc="0" normalizeH="0" baseline="0" dirty="0">
              <a:ln>
                <a:noFill/>
              </a:ln>
              <a:effectLst/>
              <a:uFillTx/>
              <a:latin typeface="Locator" panose="02000500030000020004" pitchFamily="2" charset="77"/>
              <a:ea typeface="Raleway"/>
              <a:cs typeface="Raleway"/>
              <a:sym typeface="Raleway"/>
            </a:endParaRPr>
          </a:p>
        </p:txBody>
      </p:sp>
      <p:sp>
        <p:nvSpPr>
          <p:cNvPr id="58" name="Rectangle 57">
            <a:extLst>
              <a:ext uri="{FF2B5EF4-FFF2-40B4-BE49-F238E27FC236}">
                <a16:creationId xmlns:a16="http://schemas.microsoft.com/office/drawing/2014/main" id="{D8E2CC26-4A15-994B-87D2-8824369983BC}"/>
              </a:ext>
            </a:extLst>
          </p:cNvPr>
          <p:cNvSpPr/>
          <p:nvPr/>
        </p:nvSpPr>
        <p:spPr>
          <a:xfrm>
            <a:off x="475261" y="2544167"/>
            <a:ext cx="9505561" cy="18792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59" name="Titre 2">
            <a:extLst>
              <a:ext uri="{FF2B5EF4-FFF2-40B4-BE49-F238E27FC236}">
                <a16:creationId xmlns:a16="http://schemas.microsoft.com/office/drawing/2014/main" id="{1B76A7F7-325C-C346-8D87-E313188E39CD}"/>
              </a:ext>
            </a:extLst>
          </p:cNvPr>
          <p:cNvSpPr txBox="1">
            <a:spLocks/>
          </p:cNvSpPr>
          <p:nvPr/>
        </p:nvSpPr>
        <p:spPr>
          <a:xfrm>
            <a:off x="687729" y="2734762"/>
            <a:ext cx="9164319" cy="1560409"/>
          </a:xfrm>
          <a:prstGeom prst="rect">
            <a:avLst/>
          </a:prstGeom>
          <a:noFill/>
          <a:ln w="22225">
            <a:solidFill>
              <a:schemeClr val="bg1"/>
            </a:solidFill>
          </a:ln>
          <a:extLst>
            <a:ext uri="{C572A759-6A51-4108-AA02-DFA0A04FC94B}">
              <ma14:wrappingTextBoxFlag xmlns:ma14="http://schemas.microsoft.com/office/mac/drawingml/2011/main" xmlns="" val="1"/>
            </a:ext>
          </a:extLst>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fromWordArt="0" anchor="t" anchorCtr="0" forceAA="0" compatLnSpc="1">
            <a:prstTxWarp prst="textNoShape">
              <a:avLst/>
            </a:prstTxWarp>
            <a:noAutofit/>
          </a:bodyPr>
          <a:lstStyle>
            <a:defPPr marL="0" marR="0" indent="0" algn="l" defTabSz="437998" rtl="0" fontAlgn="auto" latinLnBrk="1" hangingPunct="0">
              <a:lnSpc>
                <a:spcPct val="100000"/>
              </a:lnSpc>
              <a:spcBef>
                <a:spcPts val="0"/>
              </a:spcBef>
              <a:spcAft>
                <a:spcPts val="0"/>
              </a:spcAft>
              <a:buClrTx/>
              <a:buSzTx/>
              <a:buFontTx/>
              <a:buNone/>
              <a:tabLst/>
              <a:defRPr kumimoji="0" sz="862" b="0" i="0" u="none" strike="noStrike" cap="none" spc="0" normalizeH="0" baseline="0">
                <a:ln>
                  <a:noFill/>
                </a:ln>
                <a:solidFill>
                  <a:srgbClr val="000000"/>
                </a:solidFill>
                <a:effectLst/>
                <a:uFillTx/>
              </a:defRPr>
            </a:defPPr>
            <a:lvl1pPr algn="l" defTabSz="457200">
              <a:lnSpc>
                <a:spcPct val="93000"/>
              </a:lnSpc>
              <a:defRPr sz="1800">
                <a:solidFill>
                  <a:srgbClr val="1F2025"/>
                </a:solidFill>
                <a:latin typeface="Raleway"/>
                <a:ea typeface="Raleway"/>
                <a:cs typeface="Raleway"/>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a:r>
              <a:rPr lang="fr-FR" sz="1600" dirty="0">
                <a:solidFill>
                  <a:schemeClr val="bg1"/>
                </a:solidFill>
                <a:latin typeface="+mn-lt"/>
                <a:ea typeface="+mn-ea"/>
                <a:cs typeface="Arial" panose="020B0604020202020204" pitchFamily="34" charset="0"/>
              </a:rPr>
              <a:t>Gamme responsable: 8,7 Mds€</a:t>
            </a:r>
          </a:p>
        </p:txBody>
      </p:sp>
      <p:sp>
        <p:nvSpPr>
          <p:cNvPr id="60" name="Rectangle 59">
            <a:extLst>
              <a:ext uri="{FF2B5EF4-FFF2-40B4-BE49-F238E27FC236}">
                <a16:creationId xmlns:a16="http://schemas.microsoft.com/office/drawing/2014/main" id="{AA38EFFA-1D23-F542-A392-9D6DD745E97F}"/>
              </a:ext>
            </a:extLst>
          </p:cNvPr>
          <p:cNvSpPr/>
          <p:nvPr/>
        </p:nvSpPr>
        <p:spPr>
          <a:xfrm>
            <a:off x="10107463" y="1729198"/>
            <a:ext cx="2034708" cy="4414995"/>
          </a:xfrm>
          <a:prstGeom prst="rect">
            <a:avLst/>
          </a:prstGeom>
          <a:ln>
            <a:solidFill>
              <a:schemeClr val="accent2">
                <a:lumMod val="75000"/>
              </a:schemeClr>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noAutofit/>
          </a:bodyPr>
          <a:lstStyle/>
          <a:p>
            <a:pPr marL="0" marR="0" indent="0" algn="l" defTabSz="457200" rtl="0" fontAlgn="auto" latinLnBrk="0" hangingPunct="0">
              <a:lnSpc>
                <a:spcPct val="93000"/>
              </a:lnSpc>
              <a:spcBef>
                <a:spcPts val="0"/>
              </a:spcBef>
              <a:spcAft>
                <a:spcPts val="0"/>
              </a:spcAft>
              <a:buClrTx/>
              <a:buSzTx/>
              <a:buFontTx/>
              <a:buNone/>
              <a:tabLst/>
            </a:pPr>
            <a:endParaRPr kumimoji="0" lang="fr-FR" sz="1200" u="none" strike="noStrike" cap="none" spc="0" normalizeH="0" baseline="0" dirty="0">
              <a:ln>
                <a:solidFill>
                  <a:schemeClr val="accent5">
                    <a:lumMod val="50000"/>
                  </a:schemeClr>
                </a:solidFill>
              </a:ln>
              <a:solidFill>
                <a:schemeClr val="accent2"/>
              </a:solidFill>
              <a:effectLst/>
              <a:uFillTx/>
              <a:latin typeface="Locator" panose="02000500030000020004" pitchFamily="2" charset="77"/>
              <a:ea typeface="Raleway"/>
              <a:cs typeface="Raleway"/>
              <a:sym typeface="Raleway"/>
            </a:endParaRPr>
          </a:p>
        </p:txBody>
      </p:sp>
      <p:sp>
        <p:nvSpPr>
          <p:cNvPr id="57" name="Fußzeilenplatzhalter 2">
            <a:extLst>
              <a:ext uri="{FF2B5EF4-FFF2-40B4-BE49-F238E27FC236}">
                <a16:creationId xmlns:a16="http://schemas.microsoft.com/office/drawing/2014/main" id="{8AB36E1B-38C2-FE4C-ABFF-0ECADC8B54C1}"/>
              </a:ext>
            </a:extLst>
          </p:cNvPr>
          <p:cNvSpPr>
            <a:spLocks noGrp="1"/>
          </p:cNvSpPr>
          <p:nvPr>
            <p:ph type="ftr" sz="quarter" idx="11"/>
          </p:nvPr>
        </p:nvSpPr>
        <p:spPr/>
        <p:txBody>
          <a:bodyPr/>
          <a:lstStyle/>
          <a:p>
            <a:r>
              <a:rPr lang="fr-FR" dirty="0"/>
              <a:t>1.2 | Primonial REIM France, un acteur majeur de l'épargne immobilière</a:t>
            </a:r>
          </a:p>
        </p:txBody>
      </p:sp>
      <p:sp>
        <p:nvSpPr>
          <p:cNvPr id="69" name="Foliennummernplatzhalter 3">
            <a:extLst>
              <a:ext uri="{FF2B5EF4-FFF2-40B4-BE49-F238E27FC236}">
                <a16:creationId xmlns:a16="http://schemas.microsoft.com/office/drawing/2014/main" id="{43A9A0C3-6395-234A-A8A4-4B4C4DD58FD7}"/>
              </a:ext>
            </a:extLst>
          </p:cNvPr>
          <p:cNvSpPr>
            <a:spLocks noGrp="1"/>
          </p:cNvSpPr>
          <p:nvPr>
            <p:ph type="sldNum" sz="quarter" idx="4"/>
          </p:nvPr>
        </p:nvSpPr>
        <p:spPr/>
        <p:txBody>
          <a:bodyPr/>
          <a:lstStyle/>
          <a:p>
            <a:fld id="{0772F24B-437C-4CC1-91CB-525B4F7036A6}" type="slidenum">
              <a:rPr lang="de-DE" smtClean="0">
                <a:solidFill>
                  <a:srgbClr val="000000"/>
                </a:solidFill>
              </a:rPr>
              <a:t>9</a:t>
            </a:fld>
            <a:endParaRPr lang="de-DE" dirty="0">
              <a:solidFill>
                <a:srgbClr val="000000"/>
              </a:solidFill>
            </a:endParaRPr>
          </a:p>
        </p:txBody>
      </p:sp>
      <p:sp>
        <p:nvSpPr>
          <p:cNvPr id="63" name="Titel 1">
            <a:extLst>
              <a:ext uri="{FF2B5EF4-FFF2-40B4-BE49-F238E27FC236}">
                <a16:creationId xmlns:a16="http://schemas.microsoft.com/office/drawing/2014/main" id="{38176492-0BA6-AF4A-B8C6-E5C28E037045}"/>
              </a:ext>
            </a:extLst>
          </p:cNvPr>
          <p:cNvSpPr txBox="1">
            <a:spLocks/>
          </p:cNvSpPr>
          <p:nvPr/>
        </p:nvSpPr>
        <p:spPr>
          <a:xfrm>
            <a:off x="371475" y="800537"/>
            <a:ext cx="11682845" cy="719035"/>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Gamme de fonds de Primonial REIM France</a:t>
            </a:r>
            <a:br>
              <a:rPr lang="fr-FR" b="1" dirty="0">
                <a:latin typeface="Geon Expanded Bold" panose="020B0505030302020204" pitchFamily="34" charset="0"/>
              </a:rPr>
            </a:br>
            <a:r>
              <a:rPr lang="fr-FR" sz="1600" dirty="0">
                <a:latin typeface="Geon Expanded" panose="020B0505030302020204" pitchFamily="34" charset="0"/>
              </a:rPr>
              <a:t>(Chiffres au 30/06/2022)</a:t>
            </a:r>
          </a:p>
        </p:txBody>
      </p:sp>
      <p:sp>
        <p:nvSpPr>
          <p:cNvPr id="64" name="Titre 2">
            <a:extLst>
              <a:ext uri="{FF2B5EF4-FFF2-40B4-BE49-F238E27FC236}">
                <a16:creationId xmlns:a16="http://schemas.microsoft.com/office/drawing/2014/main" id="{ACF98053-DBAA-4C46-81B0-01910B4F363B}"/>
              </a:ext>
            </a:extLst>
          </p:cNvPr>
          <p:cNvSpPr txBox="1">
            <a:spLocks/>
          </p:cNvSpPr>
          <p:nvPr/>
        </p:nvSpPr>
        <p:spPr>
          <a:xfrm>
            <a:off x="5894996" y="2154408"/>
            <a:ext cx="4057103" cy="420365"/>
          </a:xfrm>
          <a:prstGeom prst="rect">
            <a:avLst/>
          </a:prstGeom>
          <a:noFill/>
          <a:ln>
            <a:noFill/>
          </a:ln>
          <a:extLst>
            <a:ext uri="{C572A759-6A51-4108-AA02-DFA0A04FC94B}">
              <ma14:wrappingTextBoxFlag xmlns:ma14="http://schemas.microsoft.com/office/mac/drawingml/2011/main" xmlns="" val="1"/>
            </a:ext>
          </a:extLst>
        </p:spPr>
        <p:style>
          <a:lnRef idx="2">
            <a:schemeClr val="dk1"/>
          </a:lnRef>
          <a:fillRef idx="1">
            <a:schemeClr val="lt1"/>
          </a:fillRef>
          <a:effectRef idx="0">
            <a:schemeClr val="dk1"/>
          </a:effectRef>
          <a:fontRef idx="minor">
            <a:schemeClr val="dk1"/>
          </a:fontRef>
        </p:style>
        <p:txBody>
          <a:bodyPr lIns="50800" tIns="50800" rIns="50800" bIns="50800" anchor="ctr">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r>
              <a:rPr lang="fr-FR" sz="1800" dirty="0">
                <a:solidFill>
                  <a:schemeClr val="bg1"/>
                </a:solidFill>
                <a:latin typeface="+mn-lt"/>
                <a:cs typeface="Arial" panose="020B0604020202020204" pitchFamily="34" charset="0"/>
              </a:rPr>
              <a:t>Unités de compte </a:t>
            </a:r>
            <a:r>
              <a:rPr lang="fr-FR" sz="1800" b="1" dirty="0">
                <a:solidFill>
                  <a:schemeClr val="bg1"/>
                </a:solidFill>
                <a:latin typeface="+mn-lt"/>
                <a:cs typeface="Arial" panose="020B0604020202020204" pitchFamily="34" charset="0"/>
              </a:rPr>
              <a:t>: </a:t>
            </a:r>
            <a:r>
              <a:rPr lang="fr-FR" sz="1800" dirty="0">
                <a:solidFill>
                  <a:schemeClr val="accent4"/>
                </a:solidFill>
                <a:latin typeface="+mn-lt"/>
                <a:cs typeface="Arial" panose="020B0604020202020204" pitchFamily="34" charset="0"/>
              </a:rPr>
              <a:t>7,3 Mds</a:t>
            </a:r>
            <a:r>
              <a:rPr lang="fr-FR" sz="1800" b="1" dirty="0">
                <a:solidFill>
                  <a:schemeClr val="accent4"/>
                </a:solidFill>
                <a:latin typeface="+mn-lt"/>
                <a:cs typeface="Arial" panose="020B0604020202020204" pitchFamily="34" charset="0"/>
              </a:rPr>
              <a:t>€</a:t>
            </a:r>
          </a:p>
        </p:txBody>
      </p:sp>
      <p:sp>
        <p:nvSpPr>
          <p:cNvPr id="65" name="Espace réservé du texte 4">
            <a:extLst>
              <a:ext uri="{FF2B5EF4-FFF2-40B4-BE49-F238E27FC236}">
                <a16:creationId xmlns:a16="http://schemas.microsoft.com/office/drawing/2014/main" id="{10F2E006-7B9A-CF4D-9FDB-73022A654B24}"/>
              </a:ext>
            </a:extLst>
          </p:cNvPr>
          <p:cNvSpPr txBox="1">
            <a:spLocks/>
          </p:cNvSpPr>
          <p:nvPr/>
        </p:nvSpPr>
        <p:spPr>
          <a:xfrm>
            <a:off x="395908" y="5064880"/>
            <a:ext cx="1491546" cy="82531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PATRIMMO COMMERCE</a:t>
            </a:r>
          </a:p>
          <a:p>
            <a:pPr algn="ctr"/>
            <a:r>
              <a:rPr lang="fr-FR" sz="1000" dirty="0">
                <a:solidFill>
                  <a:schemeClr val="bg1"/>
                </a:solidFill>
                <a:latin typeface="+mn-lt"/>
              </a:rPr>
              <a:t>Murs de magasins</a:t>
            </a:r>
          </a:p>
          <a:p>
            <a:pPr algn="ctr"/>
            <a:r>
              <a:rPr lang="fr-FR" sz="1000" dirty="0">
                <a:solidFill>
                  <a:schemeClr val="accent4"/>
                </a:solidFill>
                <a:latin typeface="+mn-lt"/>
              </a:rPr>
              <a:t>759 M</a:t>
            </a:r>
            <a:r>
              <a:rPr lang="fr-FR" sz="1000" b="1" dirty="0">
                <a:solidFill>
                  <a:schemeClr val="accent4"/>
                </a:solidFill>
                <a:latin typeface="+mn-lt"/>
              </a:rPr>
              <a:t>€</a:t>
            </a:r>
          </a:p>
        </p:txBody>
      </p:sp>
      <p:sp>
        <p:nvSpPr>
          <p:cNvPr id="66" name="Espace réservé du texte 4">
            <a:extLst>
              <a:ext uri="{FF2B5EF4-FFF2-40B4-BE49-F238E27FC236}">
                <a16:creationId xmlns:a16="http://schemas.microsoft.com/office/drawing/2014/main" id="{9D504C50-0C97-7649-B73A-89DCDA60B4AD}"/>
              </a:ext>
            </a:extLst>
          </p:cNvPr>
          <p:cNvSpPr txBox="1">
            <a:spLocks/>
          </p:cNvSpPr>
          <p:nvPr/>
        </p:nvSpPr>
        <p:spPr>
          <a:xfrm>
            <a:off x="1712812" y="5064880"/>
            <a:ext cx="1491546" cy="64863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PRIMOFAMILY</a:t>
            </a:r>
          </a:p>
          <a:p>
            <a:pPr algn="ctr"/>
            <a:r>
              <a:rPr lang="fr-FR" sz="1000" dirty="0">
                <a:solidFill>
                  <a:schemeClr val="bg1"/>
                </a:solidFill>
                <a:latin typeface="+mn-lt"/>
              </a:rPr>
              <a:t>Immobilier </a:t>
            </a:r>
            <a:br>
              <a:rPr lang="fr-FR" sz="1000" dirty="0">
                <a:solidFill>
                  <a:schemeClr val="bg1"/>
                </a:solidFill>
                <a:latin typeface="+mn-lt"/>
              </a:rPr>
            </a:br>
            <a:r>
              <a:rPr lang="fr-FR" sz="1000" dirty="0">
                <a:solidFill>
                  <a:schemeClr val="bg1"/>
                </a:solidFill>
                <a:latin typeface="+mn-lt"/>
              </a:rPr>
              <a:t>du quotidien </a:t>
            </a:r>
            <a:br>
              <a:rPr lang="fr-FR" sz="1000" dirty="0">
                <a:solidFill>
                  <a:schemeClr val="bg1"/>
                </a:solidFill>
                <a:latin typeface="+mn-lt"/>
              </a:rPr>
            </a:br>
            <a:r>
              <a:rPr lang="fr-FR" sz="1000" dirty="0">
                <a:solidFill>
                  <a:schemeClr val="bg1"/>
                </a:solidFill>
                <a:latin typeface="+mn-lt"/>
              </a:rPr>
              <a:t>zone euro</a:t>
            </a:r>
          </a:p>
          <a:p>
            <a:pPr algn="ctr"/>
            <a:r>
              <a:rPr lang="fr-FR" sz="1000" dirty="0">
                <a:solidFill>
                  <a:schemeClr val="accent4"/>
                </a:solidFill>
                <a:latin typeface="+mn-lt"/>
              </a:rPr>
              <a:t>228 M</a:t>
            </a:r>
            <a:r>
              <a:rPr lang="fr-FR" sz="1000" b="1" dirty="0">
                <a:solidFill>
                  <a:schemeClr val="accent4"/>
                </a:solidFill>
                <a:latin typeface="+mn-lt"/>
              </a:rPr>
              <a:t>€</a:t>
            </a:r>
          </a:p>
        </p:txBody>
      </p:sp>
      <p:sp>
        <p:nvSpPr>
          <p:cNvPr id="67" name="Espace réservé du texte 4">
            <a:extLst>
              <a:ext uri="{FF2B5EF4-FFF2-40B4-BE49-F238E27FC236}">
                <a16:creationId xmlns:a16="http://schemas.microsoft.com/office/drawing/2014/main" id="{95E52865-03CA-8E4B-81F3-58FCE80B4F54}"/>
              </a:ext>
            </a:extLst>
          </p:cNvPr>
          <p:cNvSpPr txBox="1">
            <a:spLocks/>
          </p:cNvSpPr>
          <p:nvPr/>
        </p:nvSpPr>
        <p:spPr>
          <a:xfrm>
            <a:off x="7081955" y="4973689"/>
            <a:ext cx="1770576" cy="129665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SCI CAPIMMO</a:t>
            </a:r>
          </a:p>
          <a:p>
            <a:pPr algn="ctr"/>
            <a:r>
              <a:rPr lang="fr-FR" sz="1000" dirty="0">
                <a:solidFill>
                  <a:schemeClr val="bg1"/>
                </a:solidFill>
                <a:latin typeface="+mn-lt"/>
              </a:rPr>
              <a:t>Multi stratégies paneuropéen</a:t>
            </a:r>
          </a:p>
          <a:p>
            <a:pPr algn="ctr"/>
            <a:r>
              <a:rPr lang="fr-FR" sz="1000" dirty="0">
                <a:solidFill>
                  <a:schemeClr val="accent4"/>
                </a:solidFill>
                <a:latin typeface="+mn-lt"/>
              </a:rPr>
              <a:t>6,9 Mds</a:t>
            </a:r>
            <a:r>
              <a:rPr lang="fr-FR" sz="1000" b="1" dirty="0">
                <a:solidFill>
                  <a:schemeClr val="accent4"/>
                </a:solidFill>
                <a:latin typeface="+mn-lt"/>
              </a:rPr>
              <a:t>€</a:t>
            </a:r>
            <a:r>
              <a:rPr lang="fr-FR" sz="1000" dirty="0">
                <a:solidFill>
                  <a:schemeClr val="accent4"/>
                </a:solidFill>
                <a:latin typeface="+mn-lt"/>
              </a:rPr>
              <a:t> </a:t>
            </a:r>
            <a:br>
              <a:rPr lang="fr-FR" sz="1000" dirty="0">
                <a:solidFill>
                  <a:schemeClr val="accent4"/>
                </a:solidFill>
                <a:latin typeface="+mn-lt"/>
              </a:rPr>
            </a:br>
            <a:r>
              <a:rPr lang="fr-FR" sz="1000" dirty="0">
                <a:solidFill>
                  <a:schemeClr val="bg1"/>
                </a:solidFill>
                <a:latin typeface="+mn-lt"/>
              </a:rPr>
              <a:t>assurance-vie</a:t>
            </a:r>
          </a:p>
        </p:txBody>
      </p:sp>
      <p:sp>
        <p:nvSpPr>
          <p:cNvPr id="68" name="Espace réservé du texte 4">
            <a:extLst>
              <a:ext uri="{FF2B5EF4-FFF2-40B4-BE49-F238E27FC236}">
                <a16:creationId xmlns:a16="http://schemas.microsoft.com/office/drawing/2014/main" id="{4ECE34D1-E489-4E4E-814E-E21E861E3B98}"/>
              </a:ext>
            </a:extLst>
          </p:cNvPr>
          <p:cNvSpPr txBox="1">
            <a:spLocks/>
          </p:cNvSpPr>
          <p:nvPr/>
        </p:nvSpPr>
        <p:spPr>
          <a:xfrm>
            <a:off x="5787331" y="4965503"/>
            <a:ext cx="1635953" cy="129665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OPCI PREIMium</a:t>
            </a:r>
            <a:br>
              <a:rPr lang="fr-FR" sz="1200" dirty="0">
                <a:solidFill>
                  <a:schemeClr val="bg1"/>
                </a:solidFill>
                <a:latin typeface="+mn-lt"/>
              </a:rPr>
            </a:br>
            <a:r>
              <a:rPr lang="fr-FR" sz="1000" dirty="0">
                <a:solidFill>
                  <a:schemeClr val="bg1"/>
                </a:solidFill>
                <a:latin typeface="+mn-lt"/>
              </a:rPr>
              <a:t>OPCI Grand Public</a:t>
            </a:r>
          </a:p>
          <a:p>
            <a:pPr algn="ctr"/>
            <a:r>
              <a:rPr lang="fr-FR" sz="1000" dirty="0">
                <a:solidFill>
                  <a:schemeClr val="accent4"/>
                </a:solidFill>
                <a:latin typeface="+mn-lt"/>
              </a:rPr>
              <a:t>287 M</a:t>
            </a:r>
            <a:r>
              <a:rPr lang="fr-FR" sz="1000" b="1" dirty="0">
                <a:solidFill>
                  <a:schemeClr val="accent4"/>
                </a:solidFill>
                <a:latin typeface="+mn-lt"/>
              </a:rPr>
              <a:t>€</a:t>
            </a:r>
            <a:br>
              <a:rPr lang="fr-FR" sz="1000" dirty="0">
                <a:solidFill>
                  <a:schemeClr val="bg1"/>
                </a:solidFill>
                <a:latin typeface="+mn-lt"/>
              </a:rPr>
            </a:br>
            <a:r>
              <a:rPr lang="fr-FR" sz="1000" dirty="0">
                <a:solidFill>
                  <a:schemeClr val="bg1"/>
                </a:solidFill>
                <a:latin typeface="+mn-lt"/>
              </a:rPr>
              <a:t>Parts A, B, C</a:t>
            </a:r>
          </a:p>
        </p:txBody>
      </p:sp>
      <p:sp>
        <p:nvSpPr>
          <p:cNvPr id="70" name="Espace réservé du texte 4">
            <a:extLst>
              <a:ext uri="{FF2B5EF4-FFF2-40B4-BE49-F238E27FC236}">
                <a16:creationId xmlns:a16="http://schemas.microsoft.com/office/drawing/2014/main" id="{E851300E-EEB4-3242-A65D-554DBFE036FC}"/>
              </a:ext>
            </a:extLst>
          </p:cNvPr>
          <p:cNvSpPr txBox="1">
            <a:spLocks/>
          </p:cNvSpPr>
          <p:nvPr/>
        </p:nvSpPr>
        <p:spPr>
          <a:xfrm>
            <a:off x="501643" y="3604286"/>
            <a:ext cx="1491546" cy="61585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PRIMOPIERRE</a:t>
            </a:r>
          </a:p>
          <a:p>
            <a:pPr algn="ctr"/>
            <a:r>
              <a:rPr lang="fr-FR" sz="1000" dirty="0">
                <a:solidFill>
                  <a:schemeClr val="bg1"/>
                </a:solidFill>
                <a:latin typeface="+mn-lt"/>
              </a:rPr>
              <a:t>Bureaux</a:t>
            </a:r>
          </a:p>
          <a:p>
            <a:pPr algn="ctr"/>
            <a:r>
              <a:rPr lang="fr-FR" sz="1000" dirty="0">
                <a:solidFill>
                  <a:schemeClr val="accent4"/>
                </a:solidFill>
                <a:latin typeface="+mn-lt"/>
              </a:rPr>
              <a:t>3,8 Mds</a:t>
            </a:r>
            <a:r>
              <a:rPr lang="fr-FR" sz="1000" b="1" dirty="0">
                <a:solidFill>
                  <a:schemeClr val="accent4"/>
                </a:solidFill>
                <a:latin typeface="+mn-lt"/>
              </a:rPr>
              <a:t>€</a:t>
            </a:r>
          </a:p>
        </p:txBody>
      </p:sp>
      <p:sp>
        <p:nvSpPr>
          <p:cNvPr id="71" name="Espace réservé du texte 4">
            <a:extLst>
              <a:ext uri="{FF2B5EF4-FFF2-40B4-BE49-F238E27FC236}">
                <a16:creationId xmlns:a16="http://schemas.microsoft.com/office/drawing/2014/main" id="{C544D697-0128-5F43-B242-0FB35BCD7F50}"/>
              </a:ext>
            </a:extLst>
          </p:cNvPr>
          <p:cNvSpPr txBox="1">
            <a:spLocks/>
          </p:cNvSpPr>
          <p:nvPr/>
        </p:nvSpPr>
        <p:spPr>
          <a:xfrm>
            <a:off x="2076838" y="3604286"/>
            <a:ext cx="1491546" cy="61585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PRIMOVIE</a:t>
            </a:r>
          </a:p>
          <a:p>
            <a:pPr algn="ctr"/>
            <a:r>
              <a:rPr lang="fr-FR" sz="1000" dirty="0">
                <a:solidFill>
                  <a:schemeClr val="bg1"/>
                </a:solidFill>
                <a:latin typeface="+mn-lt"/>
              </a:rPr>
              <a:t>Santé / éducation</a:t>
            </a:r>
          </a:p>
          <a:p>
            <a:pPr algn="ctr"/>
            <a:r>
              <a:rPr lang="fr-FR" sz="1000" dirty="0">
                <a:solidFill>
                  <a:schemeClr val="accent4"/>
                </a:solidFill>
                <a:latin typeface="+mn-lt"/>
              </a:rPr>
              <a:t> 4,6 Mds</a:t>
            </a:r>
            <a:r>
              <a:rPr lang="fr-FR" sz="1000" b="1" dirty="0">
                <a:solidFill>
                  <a:schemeClr val="accent4"/>
                </a:solidFill>
                <a:latin typeface="+mn-lt"/>
              </a:rPr>
              <a:t>€</a:t>
            </a:r>
          </a:p>
        </p:txBody>
      </p:sp>
      <p:sp>
        <p:nvSpPr>
          <p:cNvPr id="72" name="Espace réservé du texte 4">
            <a:extLst>
              <a:ext uri="{FF2B5EF4-FFF2-40B4-BE49-F238E27FC236}">
                <a16:creationId xmlns:a16="http://schemas.microsoft.com/office/drawing/2014/main" id="{EA4040CD-F96A-3944-946C-A403BAAAD1D0}"/>
              </a:ext>
            </a:extLst>
          </p:cNvPr>
          <p:cNvSpPr txBox="1">
            <a:spLocks/>
          </p:cNvSpPr>
          <p:nvPr/>
        </p:nvSpPr>
        <p:spPr>
          <a:xfrm>
            <a:off x="3727088" y="3616669"/>
            <a:ext cx="2419229" cy="89296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100" dirty="0">
                <a:solidFill>
                  <a:schemeClr val="bg1"/>
                </a:solidFill>
                <a:latin typeface="+mn-lt"/>
              </a:rPr>
              <a:t>PATRIMMO CROISSANCE IMPACT</a:t>
            </a:r>
          </a:p>
          <a:p>
            <a:pPr algn="ctr"/>
            <a:r>
              <a:rPr lang="fr-FR" sz="1000" dirty="0">
                <a:solidFill>
                  <a:schemeClr val="bg1"/>
                </a:solidFill>
                <a:latin typeface="+mn-lt"/>
              </a:rPr>
              <a:t>Logements intermédiaires</a:t>
            </a:r>
          </a:p>
          <a:p>
            <a:pPr algn="ctr"/>
            <a:r>
              <a:rPr lang="fr-FR" sz="1000" dirty="0">
                <a:solidFill>
                  <a:schemeClr val="accent4"/>
                </a:solidFill>
                <a:latin typeface="+mn-lt"/>
              </a:rPr>
              <a:t> 178 M</a:t>
            </a:r>
            <a:r>
              <a:rPr lang="fr-FR" sz="1000" b="1" dirty="0">
                <a:solidFill>
                  <a:schemeClr val="accent4"/>
                </a:solidFill>
                <a:latin typeface="+mn-lt"/>
              </a:rPr>
              <a:t>€</a:t>
            </a:r>
          </a:p>
        </p:txBody>
      </p:sp>
      <p:sp>
        <p:nvSpPr>
          <p:cNvPr id="73" name="Espace réservé du texte 4">
            <a:extLst>
              <a:ext uri="{FF2B5EF4-FFF2-40B4-BE49-F238E27FC236}">
                <a16:creationId xmlns:a16="http://schemas.microsoft.com/office/drawing/2014/main" id="{872621DE-75DE-BA4A-A437-E3828C55BC65}"/>
              </a:ext>
            </a:extLst>
          </p:cNvPr>
          <p:cNvSpPr txBox="1">
            <a:spLocks/>
          </p:cNvSpPr>
          <p:nvPr/>
        </p:nvSpPr>
        <p:spPr>
          <a:xfrm>
            <a:off x="6615457" y="3327919"/>
            <a:ext cx="3024221" cy="83072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lnSpc>
                <a:spcPct val="100000"/>
              </a:lnSpc>
            </a:pPr>
            <a:r>
              <a:rPr lang="fr-FR" sz="1200" dirty="0">
                <a:solidFill>
                  <a:schemeClr val="bg1"/>
                </a:solidFill>
                <a:latin typeface="+mn-lt"/>
              </a:rPr>
              <a:t>OPCI PREIM ISR</a:t>
            </a:r>
            <a:br>
              <a:rPr lang="fr-FR" sz="1200" dirty="0">
                <a:solidFill>
                  <a:schemeClr val="bg1"/>
                </a:solidFill>
                <a:latin typeface="+mn-lt"/>
              </a:rPr>
            </a:br>
            <a:r>
              <a:rPr lang="fr-FR" sz="1000" dirty="0">
                <a:solidFill>
                  <a:schemeClr val="bg1"/>
                </a:solidFill>
                <a:latin typeface="+mn-lt"/>
              </a:rPr>
              <a:t>OPCI Grand Public</a:t>
            </a:r>
          </a:p>
          <a:p>
            <a:pPr algn="ctr">
              <a:lnSpc>
                <a:spcPct val="100000"/>
              </a:lnSpc>
            </a:pPr>
            <a:r>
              <a:rPr lang="fr-FR" sz="1000" dirty="0">
                <a:solidFill>
                  <a:schemeClr val="bg1"/>
                </a:solidFill>
                <a:latin typeface="+mn-lt"/>
              </a:rPr>
              <a:t>-</a:t>
            </a:r>
            <a:br>
              <a:rPr lang="fr-FR" sz="1000" dirty="0">
                <a:solidFill>
                  <a:schemeClr val="bg1"/>
                </a:solidFill>
                <a:latin typeface="+mn-lt"/>
              </a:rPr>
            </a:br>
            <a:r>
              <a:rPr lang="fr-FR" sz="1000" dirty="0">
                <a:solidFill>
                  <a:schemeClr val="bg1"/>
                </a:solidFill>
                <a:latin typeface="+mn-lt"/>
              </a:rPr>
              <a:t>Parts Vie, Compte Titre, Institutionnel</a:t>
            </a:r>
          </a:p>
          <a:p>
            <a:pPr algn="ctr">
              <a:lnSpc>
                <a:spcPct val="150000"/>
              </a:lnSpc>
            </a:pPr>
            <a:r>
              <a:rPr lang="fr-FR" sz="1000" dirty="0">
                <a:solidFill>
                  <a:schemeClr val="accent4"/>
                </a:solidFill>
                <a:latin typeface="+mn-lt"/>
              </a:rPr>
              <a:t> 89,0 M</a:t>
            </a:r>
            <a:r>
              <a:rPr lang="fr-FR" sz="1000" b="1" dirty="0">
                <a:solidFill>
                  <a:schemeClr val="accent4"/>
                </a:solidFill>
                <a:latin typeface="+mn-lt"/>
              </a:rPr>
              <a:t>€</a:t>
            </a:r>
          </a:p>
          <a:p>
            <a:pPr algn="ctr">
              <a:lnSpc>
                <a:spcPct val="100000"/>
              </a:lnSpc>
            </a:pPr>
            <a:endParaRPr lang="fr-FR" sz="1000" dirty="0">
              <a:solidFill>
                <a:schemeClr val="bg1"/>
              </a:solidFill>
              <a:latin typeface="+mn-lt"/>
            </a:endParaRPr>
          </a:p>
        </p:txBody>
      </p:sp>
      <p:sp>
        <p:nvSpPr>
          <p:cNvPr id="74" name="Titre 2">
            <a:extLst>
              <a:ext uri="{FF2B5EF4-FFF2-40B4-BE49-F238E27FC236}">
                <a16:creationId xmlns:a16="http://schemas.microsoft.com/office/drawing/2014/main" id="{CB5EB7A0-C3C9-F34F-9648-100A6F84C00F}"/>
              </a:ext>
            </a:extLst>
          </p:cNvPr>
          <p:cNvSpPr txBox="1">
            <a:spLocks/>
          </p:cNvSpPr>
          <p:nvPr/>
        </p:nvSpPr>
        <p:spPr>
          <a:xfrm>
            <a:off x="10520546" y="2579692"/>
            <a:ext cx="1196192" cy="618844"/>
          </a:xfrm>
          <a:prstGeom prst="rect">
            <a:avLst/>
          </a:prstGeom>
          <a:noFill/>
          <a:ln w="12700">
            <a:miter lim="400000"/>
          </a:ln>
          <a:extLst>
            <a:ext uri="{C572A759-6A51-4108-AA02-DFA0A04FC94B}">
              <ma14:wrappingTextBoxFlag xmlns="" xmlns:ma14="http://schemas.microsoft.com/office/mac/drawingml/2011/main"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r>
              <a:rPr lang="en" sz="1200" dirty="0">
                <a:solidFill>
                  <a:schemeClr val="tx1"/>
                </a:solidFill>
                <a:latin typeface="+mn-lt"/>
                <a:cs typeface="Arial" panose="020B0604020202020204" pitchFamily="34" charset="0"/>
              </a:rPr>
              <a:t>Club deals</a:t>
            </a:r>
            <a:br>
              <a:rPr lang="en" sz="1200" dirty="0">
                <a:solidFill>
                  <a:schemeClr val="tx1"/>
                </a:solidFill>
                <a:latin typeface="+mn-lt"/>
                <a:cs typeface="Arial" panose="020B0604020202020204" pitchFamily="34" charset="0"/>
              </a:rPr>
            </a:br>
            <a:endParaRPr lang="en" sz="1200" dirty="0">
              <a:solidFill>
                <a:schemeClr val="tx1"/>
              </a:solidFill>
              <a:latin typeface="+mn-lt"/>
              <a:cs typeface="Arial" panose="020B0604020202020204" pitchFamily="34" charset="0"/>
            </a:endParaRPr>
          </a:p>
        </p:txBody>
      </p:sp>
      <p:sp>
        <p:nvSpPr>
          <p:cNvPr id="75" name="Espace réservé du texte 4">
            <a:extLst>
              <a:ext uri="{FF2B5EF4-FFF2-40B4-BE49-F238E27FC236}">
                <a16:creationId xmlns:a16="http://schemas.microsoft.com/office/drawing/2014/main" id="{63D5D287-529D-484A-A576-215CCC4D08B4}"/>
              </a:ext>
            </a:extLst>
          </p:cNvPr>
          <p:cNvSpPr txBox="1">
            <a:spLocks/>
          </p:cNvSpPr>
          <p:nvPr/>
        </p:nvSpPr>
        <p:spPr>
          <a:xfrm>
            <a:off x="10298111" y="4483780"/>
            <a:ext cx="1661496" cy="140641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tx1"/>
                </a:solidFill>
                <a:latin typeface="+mn-lt"/>
              </a:rPr>
              <a:t>OPCI, SCI, SAS Dédiées</a:t>
            </a:r>
          </a:p>
          <a:p>
            <a:pPr algn="ctr"/>
            <a:r>
              <a:rPr lang="fr-FR" sz="1200" dirty="0">
                <a:solidFill>
                  <a:schemeClr val="tx1"/>
                </a:solidFill>
                <a:latin typeface="+mn-lt"/>
              </a:rPr>
              <a:t>bureaux, santé </a:t>
            </a:r>
            <a:r>
              <a:rPr lang="fr-FR" sz="1200" b="1" dirty="0">
                <a:solidFill>
                  <a:schemeClr val="tx1"/>
                </a:solidFill>
                <a:latin typeface="+mn-lt"/>
              </a:rPr>
              <a:t>/</a:t>
            </a:r>
            <a:r>
              <a:rPr lang="fr-FR" sz="1200" dirty="0">
                <a:solidFill>
                  <a:schemeClr val="tx1"/>
                </a:solidFill>
                <a:latin typeface="+mn-lt"/>
              </a:rPr>
              <a:t> éducation, commerces, résidentiel</a:t>
            </a:r>
          </a:p>
        </p:txBody>
      </p:sp>
      <p:sp>
        <p:nvSpPr>
          <p:cNvPr id="76" name="Espace réservé du texte 4">
            <a:extLst>
              <a:ext uri="{FF2B5EF4-FFF2-40B4-BE49-F238E27FC236}">
                <a16:creationId xmlns:a16="http://schemas.microsoft.com/office/drawing/2014/main" id="{A0F4CFDB-C00D-664F-843F-28B30795093A}"/>
              </a:ext>
            </a:extLst>
          </p:cNvPr>
          <p:cNvSpPr txBox="1">
            <a:spLocks/>
          </p:cNvSpPr>
          <p:nvPr/>
        </p:nvSpPr>
        <p:spPr>
          <a:xfrm>
            <a:off x="3029716" y="5064880"/>
            <a:ext cx="1491546" cy="61585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UFIFRANCE</a:t>
            </a:r>
            <a:br>
              <a:rPr lang="fr-FR" sz="1200" dirty="0">
                <a:solidFill>
                  <a:schemeClr val="bg1"/>
                </a:solidFill>
                <a:latin typeface="+mn-lt"/>
              </a:rPr>
            </a:br>
            <a:r>
              <a:rPr lang="fr-FR" sz="1200" dirty="0">
                <a:solidFill>
                  <a:schemeClr val="bg1"/>
                </a:solidFill>
                <a:latin typeface="+mn-lt"/>
              </a:rPr>
              <a:t>IMMOBILIER</a:t>
            </a:r>
          </a:p>
          <a:p>
            <a:pPr algn="ctr"/>
            <a:r>
              <a:rPr lang="fr-FR" sz="1000" dirty="0">
                <a:solidFill>
                  <a:schemeClr val="bg1"/>
                </a:solidFill>
                <a:latin typeface="+mn-lt"/>
              </a:rPr>
              <a:t>Bureaux</a:t>
            </a:r>
          </a:p>
          <a:p>
            <a:pPr algn="ctr"/>
            <a:r>
              <a:rPr lang="fr-FR" sz="1000" dirty="0">
                <a:solidFill>
                  <a:schemeClr val="accent4"/>
                </a:solidFill>
                <a:latin typeface="+mn-lt"/>
              </a:rPr>
              <a:t>315 M</a:t>
            </a:r>
            <a:r>
              <a:rPr lang="fr-FR" sz="1000" b="1" dirty="0">
                <a:solidFill>
                  <a:schemeClr val="accent4"/>
                </a:solidFill>
                <a:latin typeface="+mn-lt"/>
              </a:rPr>
              <a:t>€</a:t>
            </a:r>
          </a:p>
        </p:txBody>
      </p:sp>
      <p:sp>
        <p:nvSpPr>
          <p:cNvPr id="77" name="Espace réservé du texte 4">
            <a:extLst>
              <a:ext uri="{FF2B5EF4-FFF2-40B4-BE49-F238E27FC236}">
                <a16:creationId xmlns:a16="http://schemas.microsoft.com/office/drawing/2014/main" id="{16D8658D-8E93-C944-A6B1-717885362FB0}"/>
              </a:ext>
            </a:extLst>
          </p:cNvPr>
          <p:cNvSpPr txBox="1">
            <a:spLocks/>
          </p:cNvSpPr>
          <p:nvPr/>
        </p:nvSpPr>
        <p:spPr>
          <a:xfrm>
            <a:off x="4346621" y="5064880"/>
            <a:ext cx="1491546" cy="82531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PATRIMMO HABITATION</a:t>
            </a:r>
          </a:p>
          <a:p>
            <a:pPr algn="ctr"/>
            <a:r>
              <a:rPr lang="fr-FR" sz="1000" dirty="0">
                <a:solidFill>
                  <a:schemeClr val="bg1"/>
                </a:solidFill>
                <a:latin typeface="+mn-lt"/>
              </a:rPr>
              <a:t>Résidentiel </a:t>
            </a:r>
            <a:br>
              <a:rPr lang="fr-FR" sz="1000" dirty="0">
                <a:solidFill>
                  <a:schemeClr val="bg1"/>
                </a:solidFill>
                <a:latin typeface="+mn-lt"/>
              </a:rPr>
            </a:br>
            <a:r>
              <a:rPr lang="fr-FR" sz="1000" dirty="0">
                <a:solidFill>
                  <a:schemeClr val="bg1"/>
                </a:solidFill>
                <a:latin typeface="+mn-lt"/>
              </a:rPr>
              <a:t>Scellier BBC</a:t>
            </a:r>
          </a:p>
          <a:p>
            <a:pPr algn="ctr"/>
            <a:r>
              <a:rPr lang="fr-FR" sz="1000" dirty="0">
                <a:solidFill>
                  <a:schemeClr val="accent4"/>
                </a:solidFill>
                <a:latin typeface="+mn-lt"/>
              </a:rPr>
              <a:t>69 M</a:t>
            </a:r>
            <a:r>
              <a:rPr lang="fr-FR" sz="1000" b="1" dirty="0">
                <a:solidFill>
                  <a:schemeClr val="accent4"/>
                </a:solidFill>
                <a:latin typeface="+mn-lt"/>
              </a:rPr>
              <a:t>€</a:t>
            </a:r>
          </a:p>
        </p:txBody>
      </p:sp>
      <p:sp>
        <p:nvSpPr>
          <p:cNvPr id="78" name="Titre 2">
            <a:extLst>
              <a:ext uri="{FF2B5EF4-FFF2-40B4-BE49-F238E27FC236}">
                <a16:creationId xmlns:a16="http://schemas.microsoft.com/office/drawing/2014/main" id="{0C301762-7899-784C-96D7-91A0671792AB}"/>
              </a:ext>
            </a:extLst>
          </p:cNvPr>
          <p:cNvSpPr txBox="1">
            <a:spLocks/>
          </p:cNvSpPr>
          <p:nvPr/>
        </p:nvSpPr>
        <p:spPr>
          <a:xfrm>
            <a:off x="10099461" y="1623435"/>
            <a:ext cx="2050710" cy="729504"/>
          </a:xfrm>
          <a:prstGeom prst="rect">
            <a:avLst/>
          </a:prstGeom>
          <a:solidFill>
            <a:schemeClr val="accent2">
              <a:lumMod val="75000"/>
            </a:schemeClr>
          </a:solidFill>
          <a:ln w="12700">
            <a:miter lim="400000"/>
          </a:ln>
          <a:extLst>
            <a:ext uri="{C572A759-6A51-4108-AA02-DFA0A04FC94B}">
              <ma14:wrappingTextBoxFlag xmlns="" xmlns:ma14="http://schemas.microsoft.com/office/mac/drawingml/2011/main" val="1"/>
            </a:ext>
          </a:extLst>
        </p:spPr>
        <p:txBody>
          <a:bodyPr lIns="50800" tIns="50800" rIns="50800" bIns="50800" anchor="ctr">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r>
              <a:rPr lang="fr-FR" sz="1800" dirty="0">
                <a:solidFill>
                  <a:schemeClr val="bg1"/>
                </a:solidFill>
                <a:latin typeface="+mn-lt"/>
                <a:cs typeface="Arial" panose="020B0604020202020204" pitchFamily="34" charset="0"/>
              </a:rPr>
              <a:t>Institutionnel </a:t>
            </a:r>
          </a:p>
          <a:p>
            <a:pPr algn="ctr" hangingPunct="1"/>
            <a:r>
              <a:rPr lang="fr-FR" sz="1800" dirty="0">
                <a:solidFill>
                  <a:schemeClr val="accent4"/>
                </a:solidFill>
                <a:latin typeface="+mn-lt"/>
                <a:cs typeface="Arial" panose="020B0604020202020204" pitchFamily="34" charset="0"/>
              </a:rPr>
              <a:t>13,7 Mds</a:t>
            </a:r>
            <a:r>
              <a:rPr lang="fr-FR" sz="1800" b="1" dirty="0">
                <a:solidFill>
                  <a:schemeClr val="accent4"/>
                </a:solidFill>
                <a:latin typeface="+mn-lt"/>
                <a:cs typeface="Arial" panose="020B0604020202020204" pitchFamily="34" charset="0"/>
              </a:rPr>
              <a:t>€</a:t>
            </a:r>
          </a:p>
        </p:txBody>
      </p:sp>
      <p:sp>
        <p:nvSpPr>
          <p:cNvPr id="79" name="Titre 2">
            <a:extLst>
              <a:ext uri="{FF2B5EF4-FFF2-40B4-BE49-F238E27FC236}">
                <a16:creationId xmlns:a16="http://schemas.microsoft.com/office/drawing/2014/main" id="{FBE618DE-37B9-3445-87A7-CDE6B8FCD0BE}"/>
              </a:ext>
            </a:extLst>
          </p:cNvPr>
          <p:cNvSpPr txBox="1">
            <a:spLocks/>
          </p:cNvSpPr>
          <p:nvPr/>
        </p:nvSpPr>
        <p:spPr>
          <a:xfrm>
            <a:off x="451030" y="1623435"/>
            <a:ext cx="9570179" cy="469867"/>
          </a:xfrm>
          <a:prstGeom prst="rect">
            <a:avLst/>
          </a:prstGeom>
          <a:solidFill>
            <a:schemeClr val="accent1"/>
          </a:solidFill>
          <a:ln w="12700">
            <a:solidFill>
              <a:schemeClr val="bg1"/>
            </a:solidFill>
            <a:miter lim="400000"/>
          </a:ln>
          <a:extLst>
            <a:ext uri="{C572A759-6A51-4108-AA02-DFA0A04FC94B}">
              <ma14:wrappingTextBoxFlag xmlns:ma14="http://schemas.microsoft.com/office/mac/drawingml/2011/main" xmlns="" val="1"/>
            </a:ext>
          </a:extLst>
        </p:spPr>
        <p:txBody>
          <a:bodyPr lIns="50800" tIns="50800" rIns="50800" bIns="50800" anchor="ctr">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r>
              <a:rPr lang="en" sz="2000" dirty="0">
                <a:solidFill>
                  <a:schemeClr val="bg1"/>
                </a:solidFill>
                <a:latin typeface="+mn-lt"/>
                <a:cs typeface="Arial" panose="020B0604020202020204" pitchFamily="34" charset="0"/>
              </a:rPr>
              <a:t>Grand public </a:t>
            </a:r>
            <a:r>
              <a:rPr lang="en" sz="2000" b="1" dirty="0">
                <a:solidFill>
                  <a:schemeClr val="bg1"/>
                </a:solidFill>
                <a:latin typeface="+mn-lt"/>
                <a:cs typeface="Arial" panose="020B0604020202020204" pitchFamily="34" charset="0"/>
              </a:rPr>
              <a:t>: </a:t>
            </a:r>
            <a:r>
              <a:rPr lang="en" sz="2000" dirty="0">
                <a:solidFill>
                  <a:schemeClr val="accent4"/>
                </a:solidFill>
                <a:latin typeface="+mn-lt"/>
                <a:cs typeface="Arial" panose="020B0604020202020204" pitchFamily="34" charset="0"/>
              </a:rPr>
              <a:t>17,2 Mds</a:t>
            </a:r>
            <a:r>
              <a:rPr lang="en" sz="2000" b="1" dirty="0">
                <a:solidFill>
                  <a:schemeClr val="accent4"/>
                </a:solidFill>
                <a:latin typeface="+mn-lt"/>
                <a:cs typeface="Arial" panose="020B0604020202020204" pitchFamily="34" charset="0"/>
              </a:rPr>
              <a:t>€</a:t>
            </a:r>
          </a:p>
        </p:txBody>
      </p:sp>
      <p:pic>
        <p:nvPicPr>
          <p:cNvPr id="80" name="Image 79">
            <a:extLst>
              <a:ext uri="{FF2B5EF4-FFF2-40B4-BE49-F238E27FC236}">
                <a16:creationId xmlns:a16="http://schemas.microsoft.com/office/drawing/2014/main" id="{19E829D3-6586-FD45-8778-2D31D823E5F8}"/>
              </a:ext>
            </a:extLst>
          </p:cNvPr>
          <p:cNvPicPr>
            <a:picLocks noChangeAspect="1"/>
          </p:cNvPicPr>
          <p:nvPr/>
        </p:nvPicPr>
        <p:blipFill>
          <a:blip r:embed="rId3">
            <a:biLevel thresh="25000"/>
          </a:blip>
          <a:stretch>
            <a:fillRect/>
          </a:stretch>
        </p:blipFill>
        <p:spPr>
          <a:xfrm>
            <a:off x="979847" y="3113558"/>
            <a:ext cx="553822" cy="470749"/>
          </a:xfrm>
          <a:prstGeom prst="rect">
            <a:avLst/>
          </a:prstGeom>
        </p:spPr>
      </p:pic>
      <p:pic>
        <p:nvPicPr>
          <p:cNvPr id="81" name="Image 80">
            <a:extLst>
              <a:ext uri="{FF2B5EF4-FFF2-40B4-BE49-F238E27FC236}">
                <a16:creationId xmlns:a16="http://schemas.microsoft.com/office/drawing/2014/main" id="{2A73AB3E-33FA-034F-80EC-2DB600B87E9B}"/>
              </a:ext>
            </a:extLst>
          </p:cNvPr>
          <p:cNvPicPr>
            <a:picLocks noChangeAspect="1"/>
          </p:cNvPicPr>
          <p:nvPr/>
        </p:nvPicPr>
        <p:blipFill>
          <a:blip r:embed="rId4">
            <a:biLevel thresh="25000"/>
          </a:blip>
          <a:stretch>
            <a:fillRect/>
          </a:stretch>
        </p:blipFill>
        <p:spPr>
          <a:xfrm>
            <a:off x="2552062" y="3130692"/>
            <a:ext cx="579619" cy="453615"/>
          </a:xfrm>
          <a:prstGeom prst="rect">
            <a:avLst/>
          </a:prstGeom>
        </p:spPr>
      </p:pic>
      <p:sp>
        <p:nvSpPr>
          <p:cNvPr id="82" name="Titre 2">
            <a:extLst>
              <a:ext uri="{FF2B5EF4-FFF2-40B4-BE49-F238E27FC236}">
                <a16:creationId xmlns:a16="http://schemas.microsoft.com/office/drawing/2014/main" id="{0DB47426-3C84-6443-B1C4-3C48413B0533}"/>
              </a:ext>
            </a:extLst>
          </p:cNvPr>
          <p:cNvSpPr txBox="1">
            <a:spLocks/>
          </p:cNvSpPr>
          <p:nvPr/>
        </p:nvSpPr>
        <p:spPr>
          <a:xfrm>
            <a:off x="1404680" y="2086898"/>
            <a:ext cx="2355494" cy="529901"/>
          </a:xfrm>
          <a:prstGeom prst="rect">
            <a:avLst/>
          </a:prstGeom>
          <a:noFill/>
          <a:ln>
            <a:noFill/>
          </a:ln>
          <a:extLst>
            <a:ext uri="{C572A759-6A51-4108-AA02-DFA0A04FC94B}">
              <ma14:wrappingTextBoxFlag xmlns:ma14="http://schemas.microsoft.com/office/mac/drawingml/2011/main" xmlns="" val="1"/>
            </a:ext>
          </a:extLst>
        </p:spPr>
        <p:style>
          <a:lnRef idx="2">
            <a:schemeClr val="dk1"/>
          </a:lnRef>
          <a:fillRef idx="1">
            <a:schemeClr val="lt1"/>
          </a:fillRef>
          <a:effectRef idx="0">
            <a:schemeClr val="dk1"/>
          </a:effectRef>
          <a:fontRef idx="minor">
            <a:schemeClr val="dk1"/>
          </a:fontRef>
        </p:style>
        <p:txBody>
          <a:bodyPr lIns="50800" tIns="50800" rIns="50800" bIns="50800" anchor="ctr">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r>
              <a:rPr lang="fr-FR" sz="1800" dirty="0">
                <a:solidFill>
                  <a:schemeClr val="bg1"/>
                </a:solidFill>
                <a:latin typeface="+mn-lt"/>
                <a:cs typeface="Arial" panose="020B0604020202020204" pitchFamily="34" charset="0"/>
              </a:rPr>
              <a:t>SCPI</a:t>
            </a:r>
            <a:r>
              <a:rPr lang="fr-FR" sz="1800" b="1" dirty="0">
                <a:solidFill>
                  <a:schemeClr val="bg1"/>
                </a:solidFill>
                <a:latin typeface="+mn-lt"/>
                <a:cs typeface="Arial" panose="020B0604020202020204" pitchFamily="34" charset="0"/>
              </a:rPr>
              <a:t> : </a:t>
            </a:r>
            <a:r>
              <a:rPr lang="fr-FR" sz="1800" dirty="0">
                <a:solidFill>
                  <a:schemeClr val="accent4"/>
                </a:solidFill>
                <a:latin typeface="+mn-lt"/>
                <a:cs typeface="Arial" panose="020B0604020202020204" pitchFamily="34" charset="0"/>
              </a:rPr>
              <a:t>9,9 Mds</a:t>
            </a:r>
            <a:r>
              <a:rPr lang="fr-FR" sz="1800" b="1" dirty="0">
                <a:solidFill>
                  <a:schemeClr val="accent4"/>
                </a:solidFill>
                <a:latin typeface="+mn-lt"/>
                <a:cs typeface="Arial" panose="020B0604020202020204" pitchFamily="34" charset="0"/>
              </a:rPr>
              <a:t>€</a:t>
            </a:r>
          </a:p>
        </p:txBody>
      </p:sp>
      <p:pic>
        <p:nvPicPr>
          <p:cNvPr id="83" name="Image 82">
            <a:extLst>
              <a:ext uri="{FF2B5EF4-FFF2-40B4-BE49-F238E27FC236}">
                <a16:creationId xmlns:a16="http://schemas.microsoft.com/office/drawing/2014/main" id="{C6B77A3D-9FA7-984C-9B20-6C051456AB6D}"/>
              </a:ext>
            </a:extLst>
          </p:cNvPr>
          <p:cNvPicPr>
            <a:picLocks noChangeAspect="1"/>
          </p:cNvPicPr>
          <p:nvPr/>
        </p:nvPicPr>
        <p:blipFill>
          <a:blip r:embed="rId5">
            <a:biLevel thresh="25000"/>
          </a:blip>
          <a:stretch>
            <a:fillRect/>
          </a:stretch>
        </p:blipFill>
        <p:spPr>
          <a:xfrm>
            <a:off x="4637515" y="3161737"/>
            <a:ext cx="553822" cy="433426"/>
          </a:xfrm>
          <a:prstGeom prst="rect">
            <a:avLst/>
          </a:prstGeom>
        </p:spPr>
      </p:pic>
      <p:pic>
        <p:nvPicPr>
          <p:cNvPr id="84" name="Image 83">
            <a:extLst>
              <a:ext uri="{FF2B5EF4-FFF2-40B4-BE49-F238E27FC236}">
                <a16:creationId xmlns:a16="http://schemas.microsoft.com/office/drawing/2014/main" id="{09AAC381-3F7C-3F44-9952-84B0017B7A33}"/>
              </a:ext>
            </a:extLst>
          </p:cNvPr>
          <p:cNvPicPr>
            <a:picLocks noChangeAspect="1"/>
          </p:cNvPicPr>
          <p:nvPr/>
        </p:nvPicPr>
        <p:blipFill>
          <a:blip r:embed="rId3">
            <a:biLevel thresh="25000"/>
          </a:blip>
          <a:stretch>
            <a:fillRect/>
          </a:stretch>
        </p:blipFill>
        <p:spPr>
          <a:xfrm>
            <a:off x="7134691" y="2941822"/>
            <a:ext cx="380782" cy="323665"/>
          </a:xfrm>
          <a:prstGeom prst="rect">
            <a:avLst/>
          </a:prstGeom>
        </p:spPr>
      </p:pic>
      <p:pic>
        <p:nvPicPr>
          <p:cNvPr id="85" name="Image 84">
            <a:extLst>
              <a:ext uri="{FF2B5EF4-FFF2-40B4-BE49-F238E27FC236}">
                <a16:creationId xmlns:a16="http://schemas.microsoft.com/office/drawing/2014/main" id="{811A684C-9C36-714F-A795-36414969B95D}"/>
              </a:ext>
            </a:extLst>
          </p:cNvPr>
          <p:cNvPicPr>
            <a:picLocks noChangeAspect="1"/>
          </p:cNvPicPr>
          <p:nvPr/>
        </p:nvPicPr>
        <p:blipFill>
          <a:blip r:embed="rId4">
            <a:biLevel thresh="25000"/>
          </a:blip>
          <a:stretch>
            <a:fillRect/>
          </a:stretch>
        </p:blipFill>
        <p:spPr>
          <a:xfrm>
            <a:off x="7601754" y="2940776"/>
            <a:ext cx="398519" cy="311884"/>
          </a:xfrm>
          <a:prstGeom prst="rect">
            <a:avLst/>
          </a:prstGeom>
        </p:spPr>
      </p:pic>
      <p:pic>
        <p:nvPicPr>
          <p:cNvPr id="86" name="Image 85">
            <a:extLst>
              <a:ext uri="{FF2B5EF4-FFF2-40B4-BE49-F238E27FC236}">
                <a16:creationId xmlns:a16="http://schemas.microsoft.com/office/drawing/2014/main" id="{4D75C7CD-8FB8-1E42-91CF-C6DF643CA1B8}"/>
              </a:ext>
            </a:extLst>
          </p:cNvPr>
          <p:cNvPicPr>
            <a:picLocks noChangeAspect="1"/>
          </p:cNvPicPr>
          <p:nvPr/>
        </p:nvPicPr>
        <p:blipFill>
          <a:blip r:embed="rId5">
            <a:biLevel thresh="25000"/>
          </a:blip>
          <a:stretch>
            <a:fillRect/>
          </a:stretch>
        </p:blipFill>
        <p:spPr>
          <a:xfrm>
            <a:off x="8586238" y="2943925"/>
            <a:ext cx="406591" cy="318202"/>
          </a:xfrm>
          <a:prstGeom prst="rect">
            <a:avLst/>
          </a:prstGeom>
        </p:spPr>
      </p:pic>
      <p:pic>
        <p:nvPicPr>
          <p:cNvPr id="87" name="Image 86">
            <a:extLst>
              <a:ext uri="{FF2B5EF4-FFF2-40B4-BE49-F238E27FC236}">
                <a16:creationId xmlns:a16="http://schemas.microsoft.com/office/drawing/2014/main" id="{B0F36B73-60D1-AF45-9410-5BB39FCB2FC2}"/>
              </a:ext>
            </a:extLst>
          </p:cNvPr>
          <p:cNvPicPr>
            <a:picLocks noChangeAspect="1"/>
          </p:cNvPicPr>
          <p:nvPr/>
        </p:nvPicPr>
        <p:blipFill>
          <a:blip r:embed="rId6">
            <a:biLevel thresh="25000"/>
          </a:blip>
          <a:stretch>
            <a:fillRect/>
          </a:stretch>
        </p:blipFill>
        <p:spPr>
          <a:xfrm>
            <a:off x="8118657" y="2941822"/>
            <a:ext cx="361743" cy="323665"/>
          </a:xfrm>
          <a:prstGeom prst="rect">
            <a:avLst/>
          </a:prstGeom>
        </p:spPr>
      </p:pic>
      <p:grpSp>
        <p:nvGrpSpPr>
          <p:cNvPr id="89" name="Groupe 88">
            <a:extLst>
              <a:ext uri="{FF2B5EF4-FFF2-40B4-BE49-F238E27FC236}">
                <a16:creationId xmlns:a16="http://schemas.microsoft.com/office/drawing/2014/main" id="{F610690D-8A3E-304E-A890-4212F2B704B1}"/>
              </a:ext>
            </a:extLst>
          </p:cNvPr>
          <p:cNvGrpSpPr/>
          <p:nvPr/>
        </p:nvGrpSpPr>
        <p:grpSpPr>
          <a:xfrm>
            <a:off x="6034009" y="4632882"/>
            <a:ext cx="1208768" cy="238007"/>
            <a:chOff x="5728810" y="4761226"/>
            <a:chExt cx="1643803" cy="323666"/>
          </a:xfrm>
        </p:grpSpPr>
        <p:pic>
          <p:nvPicPr>
            <p:cNvPr id="90" name="Image 89">
              <a:extLst>
                <a:ext uri="{FF2B5EF4-FFF2-40B4-BE49-F238E27FC236}">
                  <a16:creationId xmlns:a16="http://schemas.microsoft.com/office/drawing/2014/main" id="{FC84EA1E-168B-404F-9E99-915296911875}"/>
                </a:ext>
              </a:extLst>
            </p:cNvPr>
            <p:cNvPicPr>
              <a:picLocks noChangeAspect="1"/>
            </p:cNvPicPr>
            <p:nvPr/>
          </p:nvPicPr>
          <p:blipFill>
            <a:blip r:embed="rId3">
              <a:biLevel thresh="25000"/>
            </a:blip>
            <a:stretch>
              <a:fillRect/>
            </a:stretch>
          </p:blipFill>
          <p:spPr>
            <a:xfrm>
              <a:off x="5728810" y="4761227"/>
              <a:ext cx="380782" cy="323665"/>
            </a:xfrm>
            <a:prstGeom prst="rect">
              <a:avLst/>
            </a:prstGeom>
          </p:spPr>
        </p:pic>
        <p:pic>
          <p:nvPicPr>
            <p:cNvPr id="91" name="Image 90">
              <a:extLst>
                <a:ext uri="{FF2B5EF4-FFF2-40B4-BE49-F238E27FC236}">
                  <a16:creationId xmlns:a16="http://schemas.microsoft.com/office/drawing/2014/main" id="{8B3A7814-7D41-624E-966D-24BCF46F9C00}"/>
                </a:ext>
              </a:extLst>
            </p:cNvPr>
            <p:cNvPicPr>
              <a:picLocks noChangeAspect="1"/>
            </p:cNvPicPr>
            <p:nvPr/>
          </p:nvPicPr>
          <p:blipFill>
            <a:blip r:embed="rId4">
              <a:biLevel thresh="25000"/>
            </a:blip>
            <a:stretch>
              <a:fillRect/>
            </a:stretch>
          </p:blipFill>
          <p:spPr>
            <a:xfrm>
              <a:off x="6134303" y="4761227"/>
              <a:ext cx="413573" cy="323665"/>
            </a:xfrm>
            <a:prstGeom prst="rect">
              <a:avLst/>
            </a:prstGeom>
          </p:spPr>
        </p:pic>
        <p:pic>
          <p:nvPicPr>
            <p:cNvPr id="92" name="Image 91">
              <a:extLst>
                <a:ext uri="{FF2B5EF4-FFF2-40B4-BE49-F238E27FC236}">
                  <a16:creationId xmlns:a16="http://schemas.microsoft.com/office/drawing/2014/main" id="{E1BAAD1B-611C-AC4A-8021-1FA69933D014}"/>
                </a:ext>
              </a:extLst>
            </p:cNvPr>
            <p:cNvPicPr>
              <a:picLocks noChangeAspect="1"/>
            </p:cNvPicPr>
            <p:nvPr/>
          </p:nvPicPr>
          <p:blipFill>
            <a:blip r:embed="rId5">
              <a:biLevel thresh="25000"/>
            </a:blip>
            <a:stretch>
              <a:fillRect/>
            </a:stretch>
          </p:blipFill>
          <p:spPr>
            <a:xfrm>
              <a:off x="6959040" y="4761226"/>
              <a:ext cx="413573" cy="323666"/>
            </a:xfrm>
            <a:prstGeom prst="rect">
              <a:avLst/>
            </a:prstGeom>
          </p:spPr>
        </p:pic>
        <p:pic>
          <p:nvPicPr>
            <p:cNvPr id="93" name="Image 92">
              <a:extLst>
                <a:ext uri="{FF2B5EF4-FFF2-40B4-BE49-F238E27FC236}">
                  <a16:creationId xmlns:a16="http://schemas.microsoft.com/office/drawing/2014/main" id="{1C2CF267-7F6A-6042-98C2-0830734801C3}"/>
                </a:ext>
              </a:extLst>
            </p:cNvPr>
            <p:cNvPicPr>
              <a:picLocks noChangeAspect="1"/>
            </p:cNvPicPr>
            <p:nvPr/>
          </p:nvPicPr>
          <p:blipFill>
            <a:blip r:embed="rId6">
              <a:biLevel thresh="25000"/>
            </a:blip>
            <a:stretch>
              <a:fillRect/>
            </a:stretch>
          </p:blipFill>
          <p:spPr>
            <a:xfrm>
              <a:off x="6572587" y="4761227"/>
              <a:ext cx="361743" cy="323665"/>
            </a:xfrm>
            <a:prstGeom prst="rect">
              <a:avLst/>
            </a:prstGeom>
          </p:spPr>
        </p:pic>
      </p:grpSp>
      <p:pic>
        <p:nvPicPr>
          <p:cNvPr id="99" name="Image 98">
            <a:extLst>
              <a:ext uri="{FF2B5EF4-FFF2-40B4-BE49-F238E27FC236}">
                <a16:creationId xmlns:a16="http://schemas.microsoft.com/office/drawing/2014/main" id="{14977599-7B7D-054F-BAFA-29D3D23AE355}"/>
              </a:ext>
            </a:extLst>
          </p:cNvPr>
          <p:cNvPicPr>
            <a:picLocks noChangeAspect="1"/>
          </p:cNvPicPr>
          <p:nvPr/>
        </p:nvPicPr>
        <p:blipFill>
          <a:blip r:embed="rId3">
            <a:biLevel thresh="25000"/>
          </a:blip>
          <a:stretch>
            <a:fillRect/>
          </a:stretch>
        </p:blipFill>
        <p:spPr>
          <a:xfrm>
            <a:off x="895821" y="4509637"/>
            <a:ext cx="525778" cy="446911"/>
          </a:xfrm>
          <a:prstGeom prst="rect">
            <a:avLst/>
          </a:prstGeom>
        </p:spPr>
      </p:pic>
      <p:pic>
        <p:nvPicPr>
          <p:cNvPr id="100" name="Image 99">
            <a:extLst>
              <a:ext uri="{FF2B5EF4-FFF2-40B4-BE49-F238E27FC236}">
                <a16:creationId xmlns:a16="http://schemas.microsoft.com/office/drawing/2014/main" id="{77782A40-ADFC-A646-AF8A-DE869CD6E035}"/>
              </a:ext>
            </a:extLst>
          </p:cNvPr>
          <p:cNvPicPr>
            <a:picLocks noChangeAspect="1"/>
          </p:cNvPicPr>
          <p:nvPr/>
        </p:nvPicPr>
        <p:blipFill>
          <a:blip r:embed="rId4">
            <a:biLevel thresh="25000"/>
          </a:blip>
          <a:stretch>
            <a:fillRect/>
          </a:stretch>
        </p:blipFill>
        <p:spPr>
          <a:xfrm>
            <a:off x="2173057" y="4509636"/>
            <a:ext cx="571055" cy="446912"/>
          </a:xfrm>
          <a:prstGeom prst="rect">
            <a:avLst/>
          </a:prstGeom>
        </p:spPr>
      </p:pic>
      <p:pic>
        <p:nvPicPr>
          <p:cNvPr id="101" name="Image 100">
            <a:extLst>
              <a:ext uri="{FF2B5EF4-FFF2-40B4-BE49-F238E27FC236}">
                <a16:creationId xmlns:a16="http://schemas.microsoft.com/office/drawing/2014/main" id="{4ACB6856-8E58-ED42-A22B-84245D646755}"/>
              </a:ext>
            </a:extLst>
          </p:cNvPr>
          <p:cNvPicPr>
            <a:picLocks noChangeAspect="1"/>
          </p:cNvPicPr>
          <p:nvPr/>
        </p:nvPicPr>
        <p:blipFill>
          <a:blip r:embed="rId5">
            <a:biLevel thresh="25000"/>
          </a:blip>
          <a:stretch>
            <a:fillRect/>
          </a:stretch>
        </p:blipFill>
        <p:spPr>
          <a:xfrm>
            <a:off x="4808632" y="4509634"/>
            <a:ext cx="571056" cy="446913"/>
          </a:xfrm>
          <a:prstGeom prst="rect">
            <a:avLst/>
          </a:prstGeom>
        </p:spPr>
      </p:pic>
      <p:pic>
        <p:nvPicPr>
          <p:cNvPr id="102" name="Image 101">
            <a:extLst>
              <a:ext uri="{FF2B5EF4-FFF2-40B4-BE49-F238E27FC236}">
                <a16:creationId xmlns:a16="http://schemas.microsoft.com/office/drawing/2014/main" id="{479815A3-DE4B-3F4C-8E4C-B9B4052ACF83}"/>
              </a:ext>
            </a:extLst>
          </p:cNvPr>
          <p:cNvPicPr>
            <a:picLocks noChangeAspect="1"/>
          </p:cNvPicPr>
          <p:nvPr/>
        </p:nvPicPr>
        <p:blipFill>
          <a:blip r:embed="rId6">
            <a:biLevel thresh="25000"/>
          </a:blip>
          <a:stretch>
            <a:fillRect/>
          </a:stretch>
        </p:blipFill>
        <p:spPr>
          <a:xfrm>
            <a:off x="3514788" y="4509636"/>
            <a:ext cx="499489" cy="446912"/>
          </a:xfrm>
          <a:prstGeom prst="rect">
            <a:avLst/>
          </a:prstGeom>
        </p:spPr>
      </p:pic>
      <p:pic>
        <p:nvPicPr>
          <p:cNvPr id="103" name="Image 102">
            <a:extLst>
              <a:ext uri="{FF2B5EF4-FFF2-40B4-BE49-F238E27FC236}">
                <a16:creationId xmlns:a16="http://schemas.microsoft.com/office/drawing/2014/main" id="{74722C59-CA1B-7A40-AA55-1A0623CCE544}"/>
              </a:ext>
            </a:extLst>
          </p:cNvPr>
          <p:cNvPicPr>
            <a:picLocks noChangeAspect="1"/>
          </p:cNvPicPr>
          <p:nvPr/>
        </p:nvPicPr>
        <p:blipFill>
          <a:blip r:embed="rId3">
            <a:duotone>
              <a:prstClr val="black"/>
              <a:srgbClr val="D9C3A5">
                <a:tint val="50000"/>
                <a:satMod val="180000"/>
              </a:srgbClr>
            </a:duotone>
          </a:blip>
          <a:stretch>
            <a:fillRect/>
          </a:stretch>
        </p:blipFill>
        <p:spPr>
          <a:xfrm>
            <a:off x="10465459" y="3070565"/>
            <a:ext cx="623009" cy="529558"/>
          </a:xfrm>
          <a:prstGeom prst="rect">
            <a:avLst/>
          </a:prstGeom>
        </p:spPr>
      </p:pic>
      <p:pic>
        <p:nvPicPr>
          <p:cNvPr id="104" name="Image 103">
            <a:extLst>
              <a:ext uri="{FF2B5EF4-FFF2-40B4-BE49-F238E27FC236}">
                <a16:creationId xmlns:a16="http://schemas.microsoft.com/office/drawing/2014/main" id="{61D78522-A2C8-E14D-B7D0-75CAB895B8EF}"/>
              </a:ext>
            </a:extLst>
          </p:cNvPr>
          <p:cNvPicPr>
            <a:picLocks noChangeAspect="1"/>
          </p:cNvPicPr>
          <p:nvPr/>
        </p:nvPicPr>
        <p:blipFill>
          <a:blip r:embed="rId4">
            <a:duotone>
              <a:prstClr val="black"/>
              <a:srgbClr val="D9C3A5">
                <a:tint val="50000"/>
                <a:satMod val="180000"/>
              </a:srgbClr>
            </a:duotone>
          </a:blip>
          <a:stretch>
            <a:fillRect/>
          </a:stretch>
        </p:blipFill>
        <p:spPr>
          <a:xfrm>
            <a:off x="11166719" y="3070565"/>
            <a:ext cx="676659" cy="529558"/>
          </a:xfrm>
          <a:prstGeom prst="rect">
            <a:avLst/>
          </a:prstGeom>
        </p:spPr>
      </p:pic>
      <p:pic>
        <p:nvPicPr>
          <p:cNvPr id="105" name="Image 104">
            <a:extLst>
              <a:ext uri="{FF2B5EF4-FFF2-40B4-BE49-F238E27FC236}">
                <a16:creationId xmlns:a16="http://schemas.microsoft.com/office/drawing/2014/main" id="{6D19756C-17B1-4848-B835-9887053010C9}"/>
              </a:ext>
            </a:extLst>
          </p:cNvPr>
          <p:cNvPicPr>
            <a:picLocks noChangeAspect="1"/>
          </p:cNvPicPr>
          <p:nvPr/>
        </p:nvPicPr>
        <p:blipFill>
          <a:blip r:embed="rId5">
            <a:duotone>
              <a:prstClr val="black"/>
              <a:srgbClr val="D9C3A5">
                <a:tint val="50000"/>
                <a:satMod val="180000"/>
              </a:srgbClr>
            </a:duotone>
          </a:blip>
          <a:stretch>
            <a:fillRect/>
          </a:stretch>
        </p:blipFill>
        <p:spPr>
          <a:xfrm>
            <a:off x="11139266" y="3703003"/>
            <a:ext cx="676659" cy="529560"/>
          </a:xfrm>
          <a:prstGeom prst="rect">
            <a:avLst/>
          </a:prstGeom>
        </p:spPr>
      </p:pic>
      <p:pic>
        <p:nvPicPr>
          <p:cNvPr id="106" name="Image 105">
            <a:extLst>
              <a:ext uri="{FF2B5EF4-FFF2-40B4-BE49-F238E27FC236}">
                <a16:creationId xmlns:a16="http://schemas.microsoft.com/office/drawing/2014/main" id="{450224F5-1205-524D-A1D0-A9E4F8CD232D}"/>
              </a:ext>
            </a:extLst>
          </p:cNvPr>
          <p:cNvPicPr>
            <a:picLocks noChangeAspect="1"/>
          </p:cNvPicPr>
          <p:nvPr/>
        </p:nvPicPr>
        <p:blipFill>
          <a:blip r:embed="rId6">
            <a:duotone>
              <a:prstClr val="black"/>
              <a:srgbClr val="D9C3A5">
                <a:tint val="50000"/>
                <a:satMod val="180000"/>
              </a:srgbClr>
            </a:duotone>
          </a:blip>
          <a:stretch>
            <a:fillRect/>
          </a:stretch>
        </p:blipFill>
        <p:spPr>
          <a:xfrm>
            <a:off x="10473624" y="3703985"/>
            <a:ext cx="591858" cy="529558"/>
          </a:xfrm>
          <a:prstGeom prst="rect">
            <a:avLst/>
          </a:prstGeom>
        </p:spPr>
      </p:pic>
      <p:sp>
        <p:nvSpPr>
          <p:cNvPr id="107" name="Flèche vers le bas 106">
            <a:extLst>
              <a:ext uri="{FF2B5EF4-FFF2-40B4-BE49-F238E27FC236}">
                <a16:creationId xmlns:a16="http://schemas.microsoft.com/office/drawing/2014/main" id="{F06B4FEB-CAFA-054D-B778-50141BBF8921}"/>
              </a:ext>
            </a:extLst>
          </p:cNvPr>
          <p:cNvSpPr/>
          <p:nvPr/>
        </p:nvSpPr>
        <p:spPr>
          <a:xfrm>
            <a:off x="7840592" y="2544167"/>
            <a:ext cx="573950" cy="377061"/>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108" name="Flèche vers le bas 107">
            <a:extLst>
              <a:ext uri="{FF2B5EF4-FFF2-40B4-BE49-F238E27FC236}">
                <a16:creationId xmlns:a16="http://schemas.microsoft.com/office/drawing/2014/main" id="{7B3E4AB0-8B22-9A4F-BFDE-3812C5331CCC}"/>
              </a:ext>
            </a:extLst>
          </p:cNvPr>
          <p:cNvSpPr/>
          <p:nvPr/>
        </p:nvSpPr>
        <p:spPr>
          <a:xfrm>
            <a:off x="2372494" y="2545202"/>
            <a:ext cx="573950" cy="376026"/>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grpSp>
        <p:nvGrpSpPr>
          <p:cNvPr id="88" name="Groupe 87">
            <a:extLst>
              <a:ext uri="{FF2B5EF4-FFF2-40B4-BE49-F238E27FC236}">
                <a16:creationId xmlns:a16="http://schemas.microsoft.com/office/drawing/2014/main" id="{46D90FDA-AE69-6C8B-FDE9-8D76AE911C6F}"/>
              </a:ext>
            </a:extLst>
          </p:cNvPr>
          <p:cNvGrpSpPr/>
          <p:nvPr/>
        </p:nvGrpSpPr>
        <p:grpSpPr>
          <a:xfrm>
            <a:off x="7380837" y="4632798"/>
            <a:ext cx="1208768" cy="238007"/>
            <a:chOff x="5728810" y="4761226"/>
            <a:chExt cx="1643803" cy="323666"/>
          </a:xfrm>
        </p:grpSpPr>
        <p:pic>
          <p:nvPicPr>
            <p:cNvPr id="109" name="Image 108">
              <a:extLst>
                <a:ext uri="{FF2B5EF4-FFF2-40B4-BE49-F238E27FC236}">
                  <a16:creationId xmlns:a16="http://schemas.microsoft.com/office/drawing/2014/main" id="{887AE509-6764-A93F-B3CE-783399C778E5}"/>
                </a:ext>
              </a:extLst>
            </p:cNvPr>
            <p:cNvPicPr>
              <a:picLocks noChangeAspect="1"/>
            </p:cNvPicPr>
            <p:nvPr/>
          </p:nvPicPr>
          <p:blipFill>
            <a:blip r:embed="rId3">
              <a:biLevel thresh="25000"/>
            </a:blip>
            <a:stretch>
              <a:fillRect/>
            </a:stretch>
          </p:blipFill>
          <p:spPr>
            <a:xfrm>
              <a:off x="5728810" y="4761227"/>
              <a:ext cx="380782" cy="323665"/>
            </a:xfrm>
            <a:prstGeom prst="rect">
              <a:avLst/>
            </a:prstGeom>
          </p:spPr>
        </p:pic>
        <p:pic>
          <p:nvPicPr>
            <p:cNvPr id="110" name="Image 109">
              <a:extLst>
                <a:ext uri="{FF2B5EF4-FFF2-40B4-BE49-F238E27FC236}">
                  <a16:creationId xmlns:a16="http://schemas.microsoft.com/office/drawing/2014/main" id="{63D9741E-1EDA-A4DD-FC66-AAC93C5C7035}"/>
                </a:ext>
              </a:extLst>
            </p:cNvPr>
            <p:cNvPicPr>
              <a:picLocks noChangeAspect="1"/>
            </p:cNvPicPr>
            <p:nvPr/>
          </p:nvPicPr>
          <p:blipFill>
            <a:blip r:embed="rId4">
              <a:biLevel thresh="25000"/>
            </a:blip>
            <a:stretch>
              <a:fillRect/>
            </a:stretch>
          </p:blipFill>
          <p:spPr>
            <a:xfrm>
              <a:off x="6134303" y="4761227"/>
              <a:ext cx="413573" cy="323665"/>
            </a:xfrm>
            <a:prstGeom prst="rect">
              <a:avLst/>
            </a:prstGeom>
          </p:spPr>
        </p:pic>
        <p:pic>
          <p:nvPicPr>
            <p:cNvPr id="111" name="Image 110">
              <a:extLst>
                <a:ext uri="{FF2B5EF4-FFF2-40B4-BE49-F238E27FC236}">
                  <a16:creationId xmlns:a16="http://schemas.microsoft.com/office/drawing/2014/main" id="{EB5AEC7D-0A5E-844F-8CC7-AB32BD3BAABC}"/>
                </a:ext>
              </a:extLst>
            </p:cNvPr>
            <p:cNvPicPr>
              <a:picLocks noChangeAspect="1"/>
            </p:cNvPicPr>
            <p:nvPr/>
          </p:nvPicPr>
          <p:blipFill>
            <a:blip r:embed="rId5">
              <a:biLevel thresh="25000"/>
            </a:blip>
            <a:stretch>
              <a:fillRect/>
            </a:stretch>
          </p:blipFill>
          <p:spPr>
            <a:xfrm>
              <a:off x="6959040" y="4761226"/>
              <a:ext cx="413573" cy="323666"/>
            </a:xfrm>
            <a:prstGeom prst="rect">
              <a:avLst/>
            </a:prstGeom>
          </p:spPr>
        </p:pic>
        <p:pic>
          <p:nvPicPr>
            <p:cNvPr id="112" name="Image 111">
              <a:extLst>
                <a:ext uri="{FF2B5EF4-FFF2-40B4-BE49-F238E27FC236}">
                  <a16:creationId xmlns:a16="http://schemas.microsoft.com/office/drawing/2014/main" id="{267CFC65-30C2-8C94-3C49-7946E9C7EB79}"/>
                </a:ext>
              </a:extLst>
            </p:cNvPr>
            <p:cNvPicPr>
              <a:picLocks noChangeAspect="1"/>
            </p:cNvPicPr>
            <p:nvPr/>
          </p:nvPicPr>
          <p:blipFill>
            <a:blip r:embed="rId6">
              <a:biLevel thresh="25000"/>
            </a:blip>
            <a:stretch>
              <a:fillRect/>
            </a:stretch>
          </p:blipFill>
          <p:spPr>
            <a:xfrm>
              <a:off x="6572587" y="4761227"/>
              <a:ext cx="361743" cy="323665"/>
            </a:xfrm>
            <a:prstGeom prst="rect">
              <a:avLst/>
            </a:prstGeom>
          </p:spPr>
        </p:pic>
      </p:grpSp>
      <p:grpSp>
        <p:nvGrpSpPr>
          <p:cNvPr id="114" name="Groupe 113">
            <a:extLst>
              <a:ext uri="{FF2B5EF4-FFF2-40B4-BE49-F238E27FC236}">
                <a16:creationId xmlns:a16="http://schemas.microsoft.com/office/drawing/2014/main" id="{1A3F80D6-E151-9357-C478-6FF0D0D89E51}"/>
              </a:ext>
            </a:extLst>
          </p:cNvPr>
          <p:cNvGrpSpPr/>
          <p:nvPr/>
        </p:nvGrpSpPr>
        <p:grpSpPr>
          <a:xfrm>
            <a:off x="8679960" y="4632582"/>
            <a:ext cx="1208768" cy="238007"/>
            <a:chOff x="5728810" y="4761226"/>
            <a:chExt cx="1643803" cy="323666"/>
          </a:xfrm>
        </p:grpSpPr>
        <p:pic>
          <p:nvPicPr>
            <p:cNvPr id="115" name="Image 114">
              <a:extLst>
                <a:ext uri="{FF2B5EF4-FFF2-40B4-BE49-F238E27FC236}">
                  <a16:creationId xmlns:a16="http://schemas.microsoft.com/office/drawing/2014/main" id="{B088D193-8608-7CFF-BA64-5A5C6F7550F7}"/>
                </a:ext>
              </a:extLst>
            </p:cNvPr>
            <p:cNvPicPr>
              <a:picLocks noChangeAspect="1"/>
            </p:cNvPicPr>
            <p:nvPr/>
          </p:nvPicPr>
          <p:blipFill>
            <a:blip r:embed="rId3">
              <a:biLevel thresh="25000"/>
            </a:blip>
            <a:stretch>
              <a:fillRect/>
            </a:stretch>
          </p:blipFill>
          <p:spPr>
            <a:xfrm>
              <a:off x="5728810" y="4761227"/>
              <a:ext cx="380782" cy="323665"/>
            </a:xfrm>
            <a:prstGeom prst="rect">
              <a:avLst/>
            </a:prstGeom>
          </p:spPr>
        </p:pic>
        <p:pic>
          <p:nvPicPr>
            <p:cNvPr id="116" name="Image 115">
              <a:extLst>
                <a:ext uri="{FF2B5EF4-FFF2-40B4-BE49-F238E27FC236}">
                  <a16:creationId xmlns:a16="http://schemas.microsoft.com/office/drawing/2014/main" id="{F3A8ADD6-D7D0-0C68-2986-C441912E62FB}"/>
                </a:ext>
              </a:extLst>
            </p:cNvPr>
            <p:cNvPicPr>
              <a:picLocks noChangeAspect="1"/>
            </p:cNvPicPr>
            <p:nvPr/>
          </p:nvPicPr>
          <p:blipFill>
            <a:blip r:embed="rId4">
              <a:biLevel thresh="25000"/>
            </a:blip>
            <a:stretch>
              <a:fillRect/>
            </a:stretch>
          </p:blipFill>
          <p:spPr>
            <a:xfrm>
              <a:off x="6134303" y="4761227"/>
              <a:ext cx="413573" cy="323665"/>
            </a:xfrm>
            <a:prstGeom prst="rect">
              <a:avLst/>
            </a:prstGeom>
          </p:spPr>
        </p:pic>
        <p:pic>
          <p:nvPicPr>
            <p:cNvPr id="117" name="Image 116">
              <a:extLst>
                <a:ext uri="{FF2B5EF4-FFF2-40B4-BE49-F238E27FC236}">
                  <a16:creationId xmlns:a16="http://schemas.microsoft.com/office/drawing/2014/main" id="{C380E2DB-C63D-0D0D-9072-A98808956D7B}"/>
                </a:ext>
              </a:extLst>
            </p:cNvPr>
            <p:cNvPicPr>
              <a:picLocks noChangeAspect="1"/>
            </p:cNvPicPr>
            <p:nvPr/>
          </p:nvPicPr>
          <p:blipFill>
            <a:blip r:embed="rId5">
              <a:biLevel thresh="25000"/>
            </a:blip>
            <a:stretch>
              <a:fillRect/>
            </a:stretch>
          </p:blipFill>
          <p:spPr>
            <a:xfrm>
              <a:off x="6959040" y="4761226"/>
              <a:ext cx="413573" cy="323666"/>
            </a:xfrm>
            <a:prstGeom prst="rect">
              <a:avLst/>
            </a:prstGeom>
          </p:spPr>
        </p:pic>
        <p:pic>
          <p:nvPicPr>
            <p:cNvPr id="118" name="Image 117">
              <a:extLst>
                <a:ext uri="{FF2B5EF4-FFF2-40B4-BE49-F238E27FC236}">
                  <a16:creationId xmlns:a16="http://schemas.microsoft.com/office/drawing/2014/main" id="{60F98BF0-7DC0-B40F-6DDE-A924F1E2E4FE}"/>
                </a:ext>
              </a:extLst>
            </p:cNvPr>
            <p:cNvPicPr>
              <a:picLocks noChangeAspect="1"/>
            </p:cNvPicPr>
            <p:nvPr/>
          </p:nvPicPr>
          <p:blipFill>
            <a:blip r:embed="rId6">
              <a:biLevel thresh="25000"/>
            </a:blip>
            <a:stretch>
              <a:fillRect/>
            </a:stretch>
          </p:blipFill>
          <p:spPr>
            <a:xfrm>
              <a:off x="6572587" y="4761227"/>
              <a:ext cx="361743" cy="323665"/>
            </a:xfrm>
            <a:prstGeom prst="rect">
              <a:avLst/>
            </a:prstGeom>
          </p:spPr>
        </p:pic>
      </p:grpSp>
      <p:sp>
        <p:nvSpPr>
          <p:cNvPr id="119" name="Espace réservé du texte 4">
            <a:extLst>
              <a:ext uri="{FF2B5EF4-FFF2-40B4-BE49-F238E27FC236}">
                <a16:creationId xmlns:a16="http://schemas.microsoft.com/office/drawing/2014/main" id="{A12B5B89-ADC6-0D04-204C-F6E93469CAFE}"/>
              </a:ext>
            </a:extLst>
          </p:cNvPr>
          <p:cNvSpPr txBox="1">
            <a:spLocks/>
          </p:cNvSpPr>
          <p:nvPr/>
        </p:nvSpPr>
        <p:spPr>
          <a:xfrm>
            <a:off x="8328887" y="4973473"/>
            <a:ext cx="1770576" cy="1286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r>
              <a:rPr lang="fr-FR" sz="1200" dirty="0">
                <a:solidFill>
                  <a:schemeClr val="bg1"/>
                </a:solidFill>
                <a:latin typeface="+mn-lt"/>
              </a:rPr>
              <a:t>SCI CAP </a:t>
            </a:r>
            <a:r>
              <a:rPr lang="fr-FR" sz="1200" cap="all" dirty="0">
                <a:solidFill>
                  <a:schemeClr val="bg1"/>
                </a:solidFill>
                <a:latin typeface="+mn-lt"/>
              </a:rPr>
              <a:t>SANté</a:t>
            </a:r>
          </a:p>
          <a:p>
            <a:pPr algn="ctr"/>
            <a:r>
              <a:rPr lang="fr-FR" sz="1000" dirty="0">
                <a:solidFill>
                  <a:schemeClr val="bg1"/>
                </a:solidFill>
                <a:latin typeface="+mn-lt"/>
              </a:rPr>
              <a:t>Santé</a:t>
            </a:r>
          </a:p>
          <a:p>
            <a:pPr algn="ctr"/>
            <a:r>
              <a:rPr lang="fr-FR" sz="1000" dirty="0">
                <a:solidFill>
                  <a:schemeClr val="bg1"/>
                </a:solidFill>
                <a:latin typeface="+mn-lt"/>
              </a:rPr>
              <a:t>Paneuropéen</a:t>
            </a:r>
          </a:p>
          <a:p>
            <a:pPr algn="ctr"/>
            <a:r>
              <a:rPr lang="fr-FR" sz="1000" dirty="0">
                <a:solidFill>
                  <a:schemeClr val="accent4"/>
                </a:solidFill>
                <a:latin typeface="+mn-lt"/>
              </a:rPr>
              <a:t>Lancé en 2022 </a:t>
            </a:r>
            <a:br>
              <a:rPr lang="fr-FR" sz="1000" dirty="0">
                <a:solidFill>
                  <a:schemeClr val="accent4"/>
                </a:solidFill>
                <a:latin typeface="+mn-lt"/>
              </a:rPr>
            </a:br>
            <a:r>
              <a:rPr lang="fr-FR" sz="1000" dirty="0">
                <a:solidFill>
                  <a:schemeClr val="bg1"/>
                </a:solidFill>
                <a:latin typeface="+mn-lt"/>
              </a:rPr>
              <a:t>assurance-vie</a:t>
            </a:r>
          </a:p>
        </p:txBody>
      </p:sp>
      <p:pic>
        <p:nvPicPr>
          <p:cNvPr id="2" name="Graphique 1">
            <a:extLst>
              <a:ext uri="{FF2B5EF4-FFF2-40B4-BE49-F238E27FC236}">
                <a16:creationId xmlns:a16="http://schemas.microsoft.com/office/drawing/2014/main" id="{B91A3F12-62BA-1468-BE10-E2FFC36B102C}"/>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865125" y="3514966"/>
            <a:ext cx="339778" cy="366903"/>
          </a:xfrm>
          <a:prstGeom prst="rect">
            <a:avLst/>
          </a:prstGeom>
        </p:spPr>
      </p:pic>
      <p:pic>
        <p:nvPicPr>
          <p:cNvPr id="4" name="Graphique 3">
            <a:extLst>
              <a:ext uri="{FF2B5EF4-FFF2-40B4-BE49-F238E27FC236}">
                <a16:creationId xmlns:a16="http://schemas.microsoft.com/office/drawing/2014/main" id="{27DC5797-6C36-9D49-A5AD-E5AC7088C90E}"/>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316166" y="3494145"/>
            <a:ext cx="339778" cy="366903"/>
          </a:xfrm>
          <a:prstGeom prst="rect">
            <a:avLst/>
          </a:prstGeom>
        </p:spPr>
      </p:pic>
      <p:pic>
        <p:nvPicPr>
          <p:cNvPr id="5" name="Graphique 4">
            <a:extLst>
              <a:ext uri="{FF2B5EF4-FFF2-40B4-BE49-F238E27FC236}">
                <a16:creationId xmlns:a16="http://schemas.microsoft.com/office/drawing/2014/main" id="{3660BFD7-89AD-1D54-7E53-011A2F760B5B}"/>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942481" y="3376379"/>
            <a:ext cx="339778" cy="366903"/>
          </a:xfrm>
          <a:prstGeom prst="rect">
            <a:avLst/>
          </a:prstGeom>
        </p:spPr>
      </p:pic>
    </p:spTree>
    <p:extLst>
      <p:ext uri="{BB962C8B-B14F-4D97-AF65-F5344CB8AC3E}">
        <p14:creationId xmlns:p14="http://schemas.microsoft.com/office/powerpoint/2010/main" val="3997504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Espace réservé pour une image  39" descr="Une image contenant ciel, extérieur, bâtiment, route&#10;&#10;Description générée automatiquement">
            <a:extLst>
              <a:ext uri="{FF2B5EF4-FFF2-40B4-BE49-F238E27FC236}">
                <a16:creationId xmlns:a16="http://schemas.microsoft.com/office/drawing/2014/main" id="{8599EF45-86BD-9E48-A0D4-E6D54B17054A}"/>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a:fillRect/>
          </a:stretch>
        </p:blipFill>
        <p:spPr>
          <a:xfrm>
            <a:off x="549818" y="4280249"/>
            <a:ext cx="1632313" cy="1397285"/>
          </a:xfrm>
          <a:prstGeom prst="round2DiagRect">
            <a:avLst>
              <a:gd name="adj1" fmla="val 50000"/>
              <a:gd name="adj2" fmla="val 0"/>
            </a:avLst>
          </a:prstGeom>
        </p:spPr>
      </p:pic>
      <p:pic>
        <p:nvPicPr>
          <p:cNvPr id="355" name="Espace réservé pour une image  33" descr="Une image contenant bâtiment, extérieur, route, ciel&#10;&#10;Description générée automatiquement">
            <a:extLst>
              <a:ext uri="{FF2B5EF4-FFF2-40B4-BE49-F238E27FC236}">
                <a16:creationId xmlns:a16="http://schemas.microsoft.com/office/drawing/2014/main" id="{16001BF0-96FC-8143-931C-459F0E6ACA1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136254" y="4280249"/>
            <a:ext cx="1632313" cy="1397285"/>
          </a:xfrm>
          <a:prstGeom prst="round2DiagRect">
            <a:avLst>
              <a:gd name="adj1" fmla="val 50000"/>
              <a:gd name="adj2" fmla="val 0"/>
            </a:avLst>
          </a:prstGeom>
        </p:spPr>
      </p:pic>
      <p:pic>
        <p:nvPicPr>
          <p:cNvPr id="356" name="Espace réservé pour une image  45">
            <a:extLst>
              <a:ext uri="{FF2B5EF4-FFF2-40B4-BE49-F238E27FC236}">
                <a16:creationId xmlns:a16="http://schemas.microsoft.com/office/drawing/2014/main" id="{8952B151-E8E1-C249-91E6-BBB690EB25E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549818" y="1891456"/>
            <a:ext cx="1870374" cy="1397285"/>
          </a:xfrm>
          <a:prstGeom prst="round2DiagRect">
            <a:avLst>
              <a:gd name="adj1" fmla="val 50000"/>
              <a:gd name="adj2" fmla="val 0"/>
            </a:avLst>
          </a:prstGeom>
        </p:spPr>
      </p:pic>
      <p:pic>
        <p:nvPicPr>
          <p:cNvPr id="357" name="Espace réservé pour une image  37" descr="Une image contenant extérieur, herbe, arbre, ciel&#10;&#10;Description générée automatiquement">
            <a:extLst>
              <a:ext uri="{FF2B5EF4-FFF2-40B4-BE49-F238E27FC236}">
                <a16:creationId xmlns:a16="http://schemas.microsoft.com/office/drawing/2014/main" id="{4DC038A9-F30A-6F45-A50F-D40C1E0F1981}"/>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136254" y="1863421"/>
            <a:ext cx="1632313" cy="1397285"/>
          </a:xfrm>
          <a:prstGeom prst="round2DiagRect">
            <a:avLst>
              <a:gd name="adj1" fmla="val 50000"/>
              <a:gd name="adj2" fmla="val 0"/>
            </a:avLst>
          </a:prstGeom>
        </p:spPr>
      </p:pic>
      <p:pic>
        <p:nvPicPr>
          <p:cNvPr id="358" name="Espace réservé pour une image  39" descr="Une image contenant extérieur, bâtiment, terrain, personne&#10;&#10;Description générée automatiquement">
            <a:extLst>
              <a:ext uri="{FF2B5EF4-FFF2-40B4-BE49-F238E27FC236}">
                <a16:creationId xmlns:a16="http://schemas.microsoft.com/office/drawing/2014/main" id="{6C13C7B2-90B1-DB49-A3F1-C55779917C5E}"/>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5311576" y="1863421"/>
            <a:ext cx="1632313" cy="1397285"/>
          </a:xfrm>
          <a:prstGeom prst="round2DiagRect">
            <a:avLst>
              <a:gd name="adj1" fmla="val 50000"/>
              <a:gd name="adj2" fmla="val 0"/>
            </a:avLst>
          </a:prstGeom>
        </p:spPr>
      </p:pic>
      <p:pic>
        <p:nvPicPr>
          <p:cNvPr id="359" name="Espace réservé pour une image  41" descr="Une image contenant bâtiment, extérieur, ciel, route&#10;&#10;Description générée automatiquement">
            <a:extLst>
              <a:ext uri="{FF2B5EF4-FFF2-40B4-BE49-F238E27FC236}">
                <a16:creationId xmlns:a16="http://schemas.microsoft.com/office/drawing/2014/main" id="{4E44ECD9-05D9-A249-83DF-DAF64F3F40E8}"/>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7409415" y="1863421"/>
            <a:ext cx="1632313" cy="1397285"/>
          </a:xfrm>
          <a:prstGeom prst="round2DiagRect">
            <a:avLst>
              <a:gd name="adj1" fmla="val 50000"/>
              <a:gd name="adj2" fmla="val 0"/>
            </a:avLst>
          </a:prstGeom>
        </p:spPr>
      </p:pic>
      <p:pic>
        <p:nvPicPr>
          <p:cNvPr id="360" name="Espace réservé pour une image  43" descr="Une image contenant ciel, extérieur, bâtiment, arbre&#10;&#10;Description générée automatiquement">
            <a:extLst>
              <a:ext uri="{FF2B5EF4-FFF2-40B4-BE49-F238E27FC236}">
                <a16:creationId xmlns:a16="http://schemas.microsoft.com/office/drawing/2014/main" id="{2A3A6071-7EFB-5944-A41B-D8DDB88ABAFE}"/>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9442757" y="1863421"/>
            <a:ext cx="1632313" cy="1397285"/>
          </a:xfrm>
          <a:prstGeom prst="round2DiagRect">
            <a:avLst>
              <a:gd name="adj1" fmla="val 50000"/>
              <a:gd name="adj2" fmla="val 0"/>
            </a:avLst>
          </a:prstGeom>
        </p:spPr>
      </p:pic>
      <p:sp>
        <p:nvSpPr>
          <p:cNvPr id="361" name="ZoneTexte 360">
            <a:extLst>
              <a:ext uri="{FF2B5EF4-FFF2-40B4-BE49-F238E27FC236}">
                <a16:creationId xmlns:a16="http://schemas.microsoft.com/office/drawing/2014/main" id="{5390FA11-6F80-0340-B0FC-1268A7110A96}"/>
              </a:ext>
            </a:extLst>
          </p:cNvPr>
          <p:cNvSpPr txBox="1"/>
          <p:nvPr/>
        </p:nvSpPr>
        <p:spPr>
          <a:xfrm>
            <a:off x="459326" y="3555698"/>
            <a:ext cx="1575210" cy="276999"/>
          </a:xfrm>
          <a:prstGeom prst="rect">
            <a:avLst/>
          </a:prstGeom>
          <a:noFill/>
        </p:spPr>
        <p:txBody>
          <a:bodyPr wrap="square" rtlCol="0">
            <a:spAutoFit/>
          </a:bodyPr>
          <a:lstStyle/>
          <a:p>
            <a:pPr algn="l"/>
            <a:r>
              <a:rPr lang="fr-FR" sz="1200" dirty="0"/>
              <a:t>Primopierre</a:t>
            </a:r>
          </a:p>
        </p:txBody>
      </p:sp>
      <p:sp>
        <p:nvSpPr>
          <p:cNvPr id="362" name="ZoneTexte 361">
            <a:extLst>
              <a:ext uri="{FF2B5EF4-FFF2-40B4-BE49-F238E27FC236}">
                <a16:creationId xmlns:a16="http://schemas.microsoft.com/office/drawing/2014/main" id="{DB80648B-E34D-2E4C-AD41-30A99FBFDBAD}"/>
              </a:ext>
            </a:extLst>
          </p:cNvPr>
          <p:cNvSpPr txBox="1"/>
          <p:nvPr/>
        </p:nvSpPr>
        <p:spPr>
          <a:xfrm>
            <a:off x="459326" y="5971979"/>
            <a:ext cx="2323761" cy="276999"/>
          </a:xfrm>
          <a:prstGeom prst="rect">
            <a:avLst/>
          </a:prstGeom>
          <a:noFill/>
        </p:spPr>
        <p:txBody>
          <a:bodyPr wrap="square" rtlCol="0">
            <a:spAutoFit/>
          </a:bodyPr>
          <a:lstStyle/>
          <a:p>
            <a:pPr algn="l"/>
            <a:r>
              <a:rPr lang="fr-FR" sz="1200" dirty="0"/>
              <a:t>SCI Primonial Capimmo</a:t>
            </a:r>
          </a:p>
        </p:txBody>
      </p:sp>
      <p:sp>
        <p:nvSpPr>
          <p:cNvPr id="363" name="ZoneTexte 362">
            <a:extLst>
              <a:ext uri="{FF2B5EF4-FFF2-40B4-BE49-F238E27FC236}">
                <a16:creationId xmlns:a16="http://schemas.microsoft.com/office/drawing/2014/main" id="{B7E93ABF-566D-F144-B4FA-68A2F79434B2}"/>
              </a:ext>
            </a:extLst>
          </p:cNvPr>
          <p:cNvSpPr txBox="1"/>
          <p:nvPr/>
        </p:nvSpPr>
        <p:spPr>
          <a:xfrm>
            <a:off x="3036067" y="3549420"/>
            <a:ext cx="931658" cy="276999"/>
          </a:xfrm>
          <a:prstGeom prst="rect">
            <a:avLst/>
          </a:prstGeom>
          <a:noFill/>
        </p:spPr>
        <p:txBody>
          <a:bodyPr wrap="square" rtlCol="0">
            <a:spAutoFit/>
          </a:bodyPr>
          <a:lstStyle/>
          <a:p>
            <a:pPr algn="l"/>
            <a:r>
              <a:rPr lang="fr-FR" sz="1200" dirty="0"/>
              <a:t>Primovie</a:t>
            </a:r>
          </a:p>
        </p:txBody>
      </p:sp>
      <p:sp>
        <p:nvSpPr>
          <p:cNvPr id="364" name="ZoneTexte 363">
            <a:extLst>
              <a:ext uri="{FF2B5EF4-FFF2-40B4-BE49-F238E27FC236}">
                <a16:creationId xmlns:a16="http://schemas.microsoft.com/office/drawing/2014/main" id="{32A7C23C-3160-0849-84D3-566DED097F4D}"/>
              </a:ext>
            </a:extLst>
          </p:cNvPr>
          <p:cNvSpPr txBox="1"/>
          <p:nvPr/>
        </p:nvSpPr>
        <p:spPr>
          <a:xfrm>
            <a:off x="459326" y="3249087"/>
            <a:ext cx="1913753" cy="400110"/>
          </a:xfrm>
          <a:prstGeom prst="rect">
            <a:avLst/>
          </a:prstGeom>
          <a:noFill/>
        </p:spPr>
        <p:txBody>
          <a:bodyPr wrap="square" rtlCol="0">
            <a:spAutoFit/>
          </a:bodyPr>
          <a:lstStyle/>
          <a:p>
            <a:r>
              <a:rPr lang="fr-FR" sz="2000" dirty="0">
                <a:solidFill>
                  <a:schemeClr val="accent1"/>
                </a:solidFill>
              </a:rPr>
              <a:t>+4,77%</a:t>
            </a:r>
          </a:p>
        </p:txBody>
      </p:sp>
      <p:sp>
        <p:nvSpPr>
          <p:cNvPr id="365" name="ZoneTexte 364">
            <a:extLst>
              <a:ext uri="{FF2B5EF4-FFF2-40B4-BE49-F238E27FC236}">
                <a16:creationId xmlns:a16="http://schemas.microsoft.com/office/drawing/2014/main" id="{22382756-91B7-5241-8E38-47870A7C9490}"/>
              </a:ext>
            </a:extLst>
          </p:cNvPr>
          <p:cNvSpPr txBox="1"/>
          <p:nvPr/>
        </p:nvSpPr>
        <p:spPr>
          <a:xfrm>
            <a:off x="0" y="5629868"/>
            <a:ext cx="1913753" cy="400110"/>
          </a:xfrm>
          <a:prstGeom prst="rect">
            <a:avLst/>
          </a:prstGeom>
          <a:noFill/>
        </p:spPr>
        <p:txBody>
          <a:bodyPr wrap="square" rtlCol="0">
            <a:spAutoFit/>
          </a:bodyPr>
          <a:lstStyle/>
          <a:p>
            <a:pPr algn="ctr"/>
            <a:r>
              <a:rPr lang="fr-FR" sz="2000" dirty="0">
                <a:solidFill>
                  <a:schemeClr val="accent1"/>
                </a:solidFill>
              </a:rPr>
              <a:t>+4,12%</a:t>
            </a:r>
          </a:p>
        </p:txBody>
      </p:sp>
      <p:sp>
        <p:nvSpPr>
          <p:cNvPr id="366" name="ZoneTexte 365">
            <a:extLst>
              <a:ext uri="{FF2B5EF4-FFF2-40B4-BE49-F238E27FC236}">
                <a16:creationId xmlns:a16="http://schemas.microsoft.com/office/drawing/2014/main" id="{A69FB3B4-1EB4-AD4B-BD73-47FB0476BF23}"/>
              </a:ext>
            </a:extLst>
          </p:cNvPr>
          <p:cNvSpPr txBox="1"/>
          <p:nvPr/>
        </p:nvSpPr>
        <p:spPr>
          <a:xfrm>
            <a:off x="3045555" y="5953319"/>
            <a:ext cx="2323761" cy="276999"/>
          </a:xfrm>
          <a:prstGeom prst="rect">
            <a:avLst/>
          </a:prstGeom>
          <a:noFill/>
        </p:spPr>
        <p:txBody>
          <a:bodyPr wrap="square" rtlCol="0">
            <a:spAutoFit/>
          </a:bodyPr>
          <a:lstStyle>
            <a:defPPr>
              <a:defRPr lang="fr-FR"/>
            </a:defPPr>
            <a:lvl1pPr algn="ctr">
              <a:defRPr sz="1400" i="1">
                <a:solidFill>
                  <a:srgbClr val="51748D"/>
                </a:solidFill>
              </a:defRPr>
            </a:lvl1pPr>
          </a:lstStyle>
          <a:p>
            <a:pPr algn="l"/>
            <a:r>
              <a:rPr lang="fr-FR" sz="1200" i="0" dirty="0">
                <a:solidFill>
                  <a:schemeClr val="tx1"/>
                </a:solidFill>
              </a:rPr>
              <a:t>OPCI PREIMium Parts B</a:t>
            </a:r>
          </a:p>
        </p:txBody>
      </p:sp>
      <p:sp>
        <p:nvSpPr>
          <p:cNvPr id="367" name="ZoneTexte 366">
            <a:extLst>
              <a:ext uri="{FF2B5EF4-FFF2-40B4-BE49-F238E27FC236}">
                <a16:creationId xmlns:a16="http://schemas.microsoft.com/office/drawing/2014/main" id="{F0A984DC-1040-EB44-B7A9-EE3271A45CCC}"/>
              </a:ext>
            </a:extLst>
          </p:cNvPr>
          <p:cNvSpPr txBox="1"/>
          <p:nvPr/>
        </p:nvSpPr>
        <p:spPr>
          <a:xfrm>
            <a:off x="2560190" y="5650557"/>
            <a:ext cx="1913753" cy="400110"/>
          </a:xfrm>
          <a:prstGeom prst="rect">
            <a:avLst/>
          </a:prstGeom>
          <a:noFill/>
        </p:spPr>
        <p:txBody>
          <a:bodyPr wrap="square" rtlCol="0">
            <a:spAutoFit/>
          </a:bodyPr>
          <a:lstStyle/>
          <a:p>
            <a:pPr algn="ctr"/>
            <a:r>
              <a:rPr lang="fr-FR" sz="2000" dirty="0">
                <a:solidFill>
                  <a:schemeClr val="accent1"/>
                </a:solidFill>
              </a:rPr>
              <a:t>+1,67%</a:t>
            </a:r>
          </a:p>
        </p:txBody>
      </p:sp>
      <p:sp>
        <p:nvSpPr>
          <p:cNvPr id="368" name="ZoneTexte 367">
            <a:extLst>
              <a:ext uri="{FF2B5EF4-FFF2-40B4-BE49-F238E27FC236}">
                <a16:creationId xmlns:a16="http://schemas.microsoft.com/office/drawing/2014/main" id="{08DC3B95-054C-0C45-9F1C-34C438CC1D81}"/>
              </a:ext>
            </a:extLst>
          </p:cNvPr>
          <p:cNvSpPr txBox="1"/>
          <p:nvPr/>
        </p:nvSpPr>
        <p:spPr>
          <a:xfrm>
            <a:off x="3054965" y="3225896"/>
            <a:ext cx="1913753" cy="400110"/>
          </a:xfrm>
          <a:prstGeom prst="rect">
            <a:avLst/>
          </a:prstGeom>
          <a:noFill/>
        </p:spPr>
        <p:txBody>
          <a:bodyPr wrap="square" rtlCol="0">
            <a:spAutoFit/>
          </a:bodyPr>
          <a:lstStyle/>
          <a:p>
            <a:r>
              <a:rPr lang="fr-FR" sz="2000" dirty="0">
                <a:solidFill>
                  <a:schemeClr val="accent1"/>
                </a:solidFill>
              </a:rPr>
              <a:t>+4,60%</a:t>
            </a:r>
          </a:p>
        </p:txBody>
      </p:sp>
      <p:sp>
        <p:nvSpPr>
          <p:cNvPr id="369" name="ZoneTexte 368">
            <a:extLst>
              <a:ext uri="{FF2B5EF4-FFF2-40B4-BE49-F238E27FC236}">
                <a16:creationId xmlns:a16="http://schemas.microsoft.com/office/drawing/2014/main" id="{230F926A-302B-BC4D-9AC7-2765D981B7C0}"/>
              </a:ext>
            </a:extLst>
          </p:cNvPr>
          <p:cNvSpPr txBox="1"/>
          <p:nvPr/>
        </p:nvSpPr>
        <p:spPr>
          <a:xfrm>
            <a:off x="5236324" y="3530760"/>
            <a:ext cx="1775072" cy="276999"/>
          </a:xfrm>
          <a:prstGeom prst="rect">
            <a:avLst/>
          </a:prstGeom>
          <a:noFill/>
        </p:spPr>
        <p:txBody>
          <a:bodyPr wrap="square" rtlCol="0">
            <a:spAutoFit/>
          </a:bodyPr>
          <a:lstStyle/>
          <a:p>
            <a:pPr algn="l"/>
            <a:r>
              <a:rPr lang="fr-FR" sz="1200" dirty="0"/>
              <a:t>Patrimmo Commerce</a:t>
            </a:r>
          </a:p>
        </p:txBody>
      </p:sp>
      <p:sp>
        <p:nvSpPr>
          <p:cNvPr id="370" name="ZoneTexte 369">
            <a:extLst>
              <a:ext uri="{FF2B5EF4-FFF2-40B4-BE49-F238E27FC236}">
                <a16:creationId xmlns:a16="http://schemas.microsoft.com/office/drawing/2014/main" id="{114980B6-3826-584A-A223-FD59974286C9}"/>
              </a:ext>
            </a:extLst>
          </p:cNvPr>
          <p:cNvSpPr txBox="1"/>
          <p:nvPr/>
        </p:nvSpPr>
        <p:spPr>
          <a:xfrm>
            <a:off x="7350253" y="3559372"/>
            <a:ext cx="1424797" cy="276999"/>
          </a:xfrm>
          <a:prstGeom prst="rect">
            <a:avLst/>
          </a:prstGeom>
          <a:noFill/>
        </p:spPr>
        <p:txBody>
          <a:bodyPr wrap="square" rtlCol="0">
            <a:spAutoFit/>
          </a:bodyPr>
          <a:lstStyle/>
          <a:p>
            <a:pPr algn="l"/>
            <a:r>
              <a:rPr lang="fr-FR" sz="1200" dirty="0"/>
              <a:t>Primofamily</a:t>
            </a:r>
          </a:p>
        </p:txBody>
      </p:sp>
      <p:sp>
        <p:nvSpPr>
          <p:cNvPr id="371" name="ZoneTexte 370">
            <a:extLst>
              <a:ext uri="{FF2B5EF4-FFF2-40B4-BE49-F238E27FC236}">
                <a16:creationId xmlns:a16="http://schemas.microsoft.com/office/drawing/2014/main" id="{FE245B0E-609E-1649-BB38-5CACCC963E5A}"/>
              </a:ext>
            </a:extLst>
          </p:cNvPr>
          <p:cNvSpPr txBox="1"/>
          <p:nvPr/>
        </p:nvSpPr>
        <p:spPr>
          <a:xfrm>
            <a:off x="9310262" y="3493440"/>
            <a:ext cx="1763967" cy="461665"/>
          </a:xfrm>
          <a:prstGeom prst="rect">
            <a:avLst/>
          </a:prstGeom>
          <a:noFill/>
        </p:spPr>
        <p:txBody>
          <a:bodyPr wrap="square" rtlCol="0">
            <a:spAutoFit/>
          </a:bodyPr>
          <a:lstStyle/>
          <a:p>
            <a:pPr algn="l"/>
            <a:r>
              <a:rPr lang="fr-FR" sz="1200" dirty="0"/>
              <a:t>Patrimmo Croissance</a:t>
            </a:r>
          </a:p>
        </p:txBody>
      </p:sp>
      <p:sp>
        <p:nvSpPr>
          <p:cNvPr id="372" name="ZoneTexte 371">
            <a:extLst>
              <a:ext uri="{FF2B5EF4-FFF2-40B4-BE49-F238E27FC236}">
                <a16:creationId xmlns:a16="http://schemas.microsoft.com/office/drawing/2014/main" id="{36D3C7EA-F2C0-BE45-8B28-DD02A857A7FD}"/>
              </a:ext>
            </a:extLst>
          </p:cNvPr>
          <p:cNvSpPr txBox="1"/>
          <p:nvPr/>
        </p:nvSpPr>
        <p:spPr>
          <a:xfrm>
            <a:off x="5187538" y="3207236"/>
            <a:ext cx="1913753" cy="400110"/>
          </a:xfrm>
          <a:prstGeom prst="rect">
            <a:avLst/>
          </a:prstGeom>
          <a:noFill/>
        </p:spPr>
        <p:txBody>
          <a:bodyPr wrap="square" rtlCol="0">
            <a:spAutoFit/>
          </a:bodyPr>
          <a:lstStyle/>
          <a:p>
            <a:r>
              <a:rPr lang="fr-FR" sz="2000" dirty="0">
                <a:solidFill>
                  <a:schemeClr val="accent1"/>
                </a:solidFill>
              </a:rPr>
              <a:t>+3,19%</a:t>
            </a:r>
          </a:p>
        </p:txBody>
      </p:sp>
      <p:sp>
        <p:nvSpPr>
          <p:cNvPr id="373" name="ZoneTexte 372">
            <a:extLst>
              <a:ext uri="{FF2B5EF4-FFF2-40B4-BE49-F238E27FC236}">
                <a16:creationId xmlns:a16="http://schemas.microsoft.com/office/drawing/2014/main" id="{512E1DC3-27CD-EC4D-84BD-EC9362256F6F}"/>
              </a:ext>
            </a:extLst>
          </p:cNvPr>
          <p:cNvSpPr txBox="1"/>
          <p:nvPr/>
        </p:nvSpPr>
        <p:spPr>
          <a:xfrm>
            <a:off x="7399172" y="3213456"/>
            <a:ext cx="1913753" cy="400110"/>
          </a:xfrm>
          <a:prstGeom prst="rect">
            <a:avLst/>
          </a:prstGeom>
          <a:noFill/>
        </p:spPr>
        <p:txBody>
          <a:bodyPr wrap="square" rtlCol="0">
            <a:spAutoFit/>
          </a:bodyPr>
          <a:lstStyle/>
          <a:p>
            <a:r>
              <a:rPr lang="fr-FR" sz="2000" dirty="0">
                <a:solidFill>
                  <a:schemeClr val="accent1"/>
                </a:solidFill>
              </a:rPr>
              <a:t>+3,03%</a:t>
            </a:r>
          </a:p>
        </p:txBody>
      </p:sp>
      <p:sp>
        <p:nvSpPr>
          <p:cNvPr id="374" name="ZoneTexte 373">
            <a:extLst>
              <a:ext uri="{FF2B5EF4-FFF2-40B4-BE49-F238E27FC236}">
                <a16:creationId xmlns:a16="http://schemas.microsoft.com/office/drawing/2014/main" id="{494F5207-91F5-D844-9818-F6F86D3B5A26}"/>
              </a:ext>
            </a:extLst>
          </p:cNvPr>
          <p:cNvSpPr txBox="1"/>
          <p:nvPr/>
        </p:nvSpPr>
        <p:spPr>
          <a:xfrm>
            <a:off x="9302036" y="3207236"/>
            <a:ext cx="1913753" cy="400110"/>
          </a:xfrm>
          <a:prstGeom prst="rect">
            <a:avLst/>
          </a:prstGeom>
          <a:noFill/>
        </p:spPr>
        <p:txBody>
          <a:bodyPr wrap="square" rtlCol="0">
            <a:spAutoFit/>
          </a:bodyPr>
          <a:lstStyle/>
          <a:p>
            <a:r>
              <a:rPr lang="fr-FR" sz="2000" dirty="0">
                <a:solidFill>
                  <a:schemeClr val="accent1"/>
                </a:solidFill>
              </a:rPr>
              <a:t>+5,00%</a:t>
            </a:r>
          </a:p>
        </p:txBody>
      </p:sp>
      <p:sp>
        <p:nvSpPr>
          <p:cNvPr id="375" name="Titre 1">
            <a:extLst>
              <a:ext uri="{FF2B5EF4-FFF2-40B4-BE49-F238E27FC236}">
                <a16:creationId xmlns:a16="http://schemas.microsoft.com/office/drawing/2014/main" id="{69E61CB4-0408-ED44-B979-95018D94A60C}"/>
              </a:ext>
            </a:extLst>
          </p:cNvPr>
          <p:cNvSpPr txBox="1">
            <a:spLocks/>
          </p:cNvSpPr>
          <p:nvPr/>
        </p:nvSpPr>
        <p:spPr>
          <a:xfrm>
            <a:off x="459326" y="3906310"/>
            <a:ext cx="3711346" cy="47058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61"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35"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71"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06"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42"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178"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13"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49"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884"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1"/>
            <a:r>
              <a:rPr lang="en-GB" sz="1400" dirty="0">
                <a:latin typeface="+mn-lt"/>
              </a:rPr>
              <a:t>UNITÉS DE COMPTE</a:t>
            </a:r>
            <a:endParaRPr lang="fr-FR" sz="1400" dirty="0">
              <a:latin typeface="+mn-lt"/>
            </a:endParaRPr>
          </a:p>
        </p:txBody>
      </p:sp>
      <p:cxnSp>
        <p:nvCxnSpPr>
          <p:cNvPr id="377" name="Connecteur droit 376">
            <a:extLst>
              <a:ext uri="{FF2B5EF4-FFF2-40B4-BE49-F238E27FC236}">
                <a16:creationId xmlns:a16="http://schemas.microsoft.com/office/drawing/2014/main" id="{5363E02F-86C2-5F49-9D26-BBC5575508FA}"/>
              </a:ext>
            </a:extLst>
          </p:cNvPr>
          <p:cNvCxnSpPr>
            <a:cxnSpLocks/>
          </p:cNvCxnSpPr>
          <p:nvPr/>
        </p:nvCxnSpPr>
        <p:spPr>
          <a:xfrm>
            <a:off x="2420192" y="4077072"/>
            <a:ext cx="49029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78" name="Titre 1">
            <a:extLst>
              <a:ext uri="{FF2B5EF4-FFF2-40B4-BE49-F238E27FC236}">
                <a16:creationId xmlns:a16="http://schemas.microsoft.com/office/drawing/2014/main" id="{A13DBF5F-5EBE-1041-820C-CD626651B2B5}"/>
              </a:ext>
            </a:extLst>
          </p:cNvPr>
          <p:cNvSpPr txBox="1">
            <a:spLocks/>
          </p:cNvSpPr>
          <p:nvPr/>
        </p:nvSpPr>
        <p:spPr>
          <a:xfrm>
            <a:off x="459326" y="1573195"/>
            <a:ext cx="3711346" cy="47058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61"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35"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71"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06"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42"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178"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13"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49"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884" algn="r" defTabSz="361961"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r>
              <a:rPr lang="en-GB" sz="1400" dirty="0">
                <a:latin typeface="+mn-lt"/>
              </a:rPr>
              <a:t>SCPI</a:t>
            </a:r>
          </a:p>
        </p:txBody>
      </p:sp>
      <p:cxnSp>
        <p:nvCxnSpPr>
          <p:cNvPr id="381" name="Connecteur droit 380">
            <a:extLst>
              <a:ext uri="{FF2B5EF4-FFF2-40B4-BE49-F238E27FC236}">
                <a16:creationId xmlns:a16="http://schemas.microsoft.com/office/drawing/2014/main" id="{5BD0EC5A-84AB-3345-A612-ABF4AB59FE74}"/>
              </a:ext>
            </a:extLst>
          </p:cNvPr>
          <p:cNvCxnSpPr>
            <a:cxnSpLocks/>
          </p:cNvCxnSpPr>
          <p:nvPr/>
        </p:nvCxnSpPr>
        <p:spPr>
          <a:xfrm flipV="1">
            <a:off x="1055440" y="1723977"/>
            <a:ext cx="10018789" cy="363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184BBAA3-7151-064A-AB31-9036B32EDE24}"/>
              </a:ext>
            </a:extLst>
          </p:cNvPr>
          <p:cNvSpPr txBox="1"/>
          <p:nvPr/>
        </p:nvSpPr>
        <p:spPr>
          <a:xfrm>
            <a:off x="2680855" y="6438353"/>
            <a:ext cx="7241634" cy="307777"/>
          </a:xfrm>
          <a:prstGeom prst="rect">
            <a:avLst/>
          </a:prstGeom>
          <a:noFill/>
        </p:spPr>
        <p:txBody>
          <a:bodyPr wrap="square" rtlCol="0">
            <a:spAutoFit/>
          </a:bodyPr>
          <a:lstStyle/>
          <a:p>
            <a:r>
              <a:rPr lang="fr-FR" sz="1400" b="1" dirty="0"/>
              <a:t>Les performances passées ne préjugent pas des performances futures</a:t>
            </a:r>
          </a:p>
        </p:txBody>
      </p:sp>
      <p:sp>
        <p:nvSpPr>
          <p:cNvPr id="31" name="Fußzeilenplatzhalter 2">
            <a:extLst>
              <a:ext uri="{FF2B5EF4-FFF2-40B4-BE49-F238E27FC236}">
                <a16:creationId xmlns:a16="http://schemas.microsoft.com/office/drawing/2014/main" id="{0D3A0AA1-49F5-4A60-8AF2-71D5F98A4137}"/>
              </a:ext>
            </a:extLst>
          </p:cNvPr>
          <p:cNvSpPr>
            <a:spLocks noGrp="1"/>
          </p:cNvSpPr>
          <p:nvPr>
            <p:ph type="ftr" sz="quarter" idx="11"/>
          </p:nvPr>
        </p:nvSpPr>
        <p:spPr/>
        <p:txBody>
          <a:bodyPr/>
          <a:lstStyle/>
          <a:p>
            <a:r>
              <a:rPr lang="fr-FR" dirty="0"/>
              <a:t>1.2 | Primonial REIM France, un acteur majeur de l'épargne immobilière</a:t>
            </a:r>
          </a:p>
        </p:txBody>
      </p:sp>
      <p:sp>
        <p:nvSpPr>
          <p:cNvPr id="32" name="Foliennummernplatzhalter 3">
            <a:extLst>
              <a:ext uri="{FF2B5EF4-FFF2-40B4-BE49-F238E27FC236}">
                <a16:creationId xmlns:a16="http://schemas.microsoft.com/office/drawing/2014/main" id="{1093CDE6-77A7-F04A-AB2E-FEB4C05950FF}"/>
              </a:ext>
            </a:extLst>
          </p:cNvPr>
          <p:cNvSpPr>
            <a:spLocks noGrp="1"/>
          </p:cNvSpPr>
          <p:nvPr>
            <p:ph type="sldNum" sz="quarter" idx="4"/>
          </p:nvPr>
        </p:nvSpPr>
        <p:spPr/>
        <p:txBody>
          <a:bodyPr/>
          <a:lstStyle/>
          <a:p>
            <a:fld id="{0772F24B-437C-4CC1-91CB-525B4F7036A6}" type="slidenum">
              <a:rPr lang="de-DE" smtClean="0">
                <a:solidFill>
                  <a:srgbClr val="000000"/>
                </a:solidFill>
              </a:rPr>
              <a:t>10</a:t>
            </a:fld>
            <a:endParaRPr lang="de-DE" dirty="0">
              <a:solidFill>
                <a:srgbClr val="000000"/>
              </a:solidFill>
            </a:endParaRPr>
          </a:p>
        </p:txBody>
      </p:sp>
      <p:sp>
        <p:nvSpPr>
          <p:cNvPr id="33" name="Titel 1">
            <a:extLst>
              <a:ext uri="{FF2B5EF4-FFF2-40B4-BE49-F238E27FC236}">
                <a16:creationId xmlns:a16="http://schemas.microsoft.com/office/drawing/2014/main" id="{E8564EAB-7F13-C63C-0F61-F99CA3D448FF}"/>
              </a:ext>
            </a:extLst>
          </p:cNvPr>
          <p:cNvSpPr txBox="1">
            <a:spLocks/>
          </p:cNvSpPr>
          <p:nvPr/>
        </p:nvSpPr>
        <p:spPr>
          <a:xfrm>
            <a:off x="371475" y="679814"/>
            <a:ext cx="11784253" cy="526988"/>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Performances annuelles des fonds Primonial REIM France </a:t>
            </a:r>
            <a:br>
              <a:rPr lang="fr-FR" sz="2800" dirty="0">
                <a:latin typeface="Geon Expanded" panose="020B0505030302020204" pitchFamily="34" charset="0"/>
              </a:rPr>
            </a:br>
            <a:r>
              <a:rPr lang="fr-FR" sz="2800" dirty="0">
                <a:latin typeface="Geon Expanded" panose="020B0505030302020204" pitchFamily="34" charset="0"/>
              </a:rPr>
              <a:t>au 31/12/2021 </a:t>
            </a:r>
            <a:r>
              <a:rPr lang="fr-FR" sz="2400" dirty="0">
                <a:latin typeface="Geon Expanded" panose="020B0505030302020204" pitchFamily="34" charset="0"/>
              </a:rPr>
              <a:t>(brutes de frais )</a:t>
            </a:r>
            <a:endParaRPr lang="fr-FR" sz="2800" dirty="0">
              <a:latin typeface="Geon Expanded" panose="020B0505030302020204" pitchFamily="34" charset="0"/>
            </a:endParaRPr>
          </a:p>
        </p:txBody>
      </p:sp>
    </p:spTree>
    <p:extLst>
      <p:ext uri="{BB962C8B-B14F-4D97-AF65-F5344CB8AC3E}">
        <p14:creationId xmlns:p14="http://schemas.microsoft.com/office/powerpoint/2010/main" val="3794156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itel 1">
            <a:extLst>
              <a:ext uri="{FF2B5EF4-FFF2-40B4-BE49-F238E27FC236}">
                <a16:creationId xmlns:a16="http://schemas.microsoft.com/office/drawing/2014/main" id="{BB5142F2-1421-9C4B-BD37-30B8A759E24B}"/>
              </a:ext>
            </a:extLst>
          </p:cNvPr>
          <p:cNvSpPr txBox="1">
            <a:spLocks/>
          </p:cNvSpPr>
          <p:nvPr/>
        </p:nvSpPr>
        <p:spPr>
          <a:xfrm>
            <a:off x="367932" y="807862"/>
            <a:ext cx="8847859"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Exemples d’acquisitions </a:t>
            </a:r>
          </a:p>
          <a:p>
            <a:r>
              <a:rPr lang="fr-FR" sz="2800" dirty="0">
                <a:latin typeface="Geon Expanded" panose="020B0505030302020204" pitchFamily="34" charset="0"/>
              </a:rPr>
              <a:t>Primonial REIM France </a:t>
            </a:r>
          </a:p>
          <a:p>
            <a:r>
              <a:rPr lang="fr-FR" sz="2800" dirty="0">
                <a:latin typeface="Geon Expanded" panose="020B0505030302020204" pitchFamily="34" charset="0"/>
              </a:rPr>
              <a:t>(1/2)</a:t>
            </a:r>
          </a:p>
        </p:txBody>
      </p:sp>
      <p:pic>
        <p:nvPicPr>
          <p:cNvPr id="152" name="Espace réservé pour une image  39">
            <a:extLst>
              <a:ext uri="{FF2B5EF4-FFF2-40B4-BE49-F238E27FC236}">
                <a16:creationId xmlns:a16="http://schemas.microsoft.com/office/drawing/2014/main" id="{17D3D6D9-E48C-8146-93EB-90E36ADAC9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553"/>
          <a:stretch/>
        </p:blipFill>
        <p:spPr>
          <a:xfrm>
            <a:off x="4965384" y="1998455"/>
            <a:ext cx="1357074" cy="1850207"/>
          </a:xfrm>
          <a:prstGeom prst="round2DiagRect">
            <a:avLst/>
          </a:prstGeom>
        </p:spPr>
      </p:pic>
      <p:pic>
        <p:nvPicPr>
          <p:cNvPr id="153" name="Espace réservé pour une image  62">
            <a:extLst>
              <a:ext uri="{FF2B5EF4-FFF2-40B4-BE49-F238E27FC236}">
                <a16:creationId xmlns:a16="http://schemas.microsoft.com/office/drawing/2014/main" id="{AE89B293-DDD5-2247-BE91-C8083A7F40F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rot="5400000">
            <a:off x="9551464" y="2084102"/>
            <a:ext cx="1564564" cy="1223826"/>
          </a:xfrm>
          <a:prstGeom prst="round2DiagRect">
            <a:avLst>
              <a:gd name="adj1" fmla="val 0"/>
              <a:gd name="adj2" fmla="val 17843"/>
            </a:avLst>
          </a:prstGeom>
          <a:solidFill>
            <a:schemeClr val="bg1">
              <a:lumMod val="95000"/>
            </a:schemeClr>
          </a:solidFill>
          <a:ln w="12700">
            <a:miter lim="400000"/>
          </a:ln>
          <a:extLst>
            <a:ext uri="{C572A759-6A51-4108-AA02-DFA0A04FC94B}">
              <ma14:wrappingTextBoxFlag xmlns:ma14="http://schemas.microsoft.com/office/mac/drawingml/2011/main" xmlns="" val="1"/>
            </a:ext>
          </a:extLst>
        </p:spPr>
      </p:pic>
      <p:pic>
        <p:nvPicPr>
          <p:cNvPr id="154" name="Espace réservé pour une image  45">
            <a:extLst>
              <a:ext uri="{FF2B5EF4-FFF2-40B4-BE49-F238E27FC236}">
                <a16:creationId xmlns:a16="http://schemas.microsoft.com/office/drawing/2014/main" id="{0E215FE5-C483-724D-BF33-757ECB60236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482420" y="1497486"/>
            <a:ext cx="1357074" cy="1705601"/>
          </a:xfrm>
          <a:prstGeom prst="round2DiagRect">
            <a:avLst>
              <a:gd name="adj1" fmla="val 19343"/>
              <a:gd name="adj2" fmla="val 0"/>
            </a:avLst>
          </a:prstGeom>
          <a:solidFill>
            <a:schemeClr val="bg1">
              <a:lumMod val="85000"/>
            </a:schemeClr>
          </a:solidFill>
          <a:ln w="12700">
            <a:miter lim="400000"/>
          </a:ln>
          <a:extLst>
            <a:ext uri="{C572A759-6A51-4108-AA02-DFA0A04FC94B}">
              <ma14:wrappingTextBoxFlag xmlns:ma14="http://schemas.microsoft.com/office/mac/drawingml/2011/main" xmlns="" val="1"/>
            </a:ext>
          </a:extLst>
        </p:spPr>
      </p:pic>
      <p:pic>
        <p:nvPicPr>
          <p:cNvPr id="155" name="Espace réservé pour une image  35" descr="Une image contenant extérieur, arbre, bâtiment, ciel&#10;&#10;Description générée automatiquement">
            <a:extLst>
              <a:ext uri="{FF2B5EF4-FFF2-40B4-BE49-F238E27FC236}">
                <a16:creationId xmlns:a16="http://schemas.microsoft.com/office/drawing/2014/main" id="{697D2735-7822-7E41-89A2-20C277E43420}"/>
              </a:ext>
            </a:extLst>
          </p:cNvPr>
          <p:cNvPicPr>
            <a:picLocks noChangeAspect="1"/>
          </p:cNvPicPr>
          <p:nvPr/>
        </p:nvPicPr>
        <p:blipFill>
          <a:blip r:embed="rId6" cstate="email">
            <a:extLst>
              <a:ext uri="{28A0092B-C50C-407E-A947-70E740481C1C}">
                <a14:useLocalDpi xmlns:a14="http://schemas.microsoft.com/office/drawing/2010/main"/>
              </a:ext>
              <a:ext uri="{837473B0-CC2E-450A-ABE3-18F120FF3D39}">
                <a1611:picAttrSrcUrl xmlns:a1611="http://schemas.microsoft.com/office/drawing/2016/11/main" r:id="rId7"/>
              </a:ext>
            </a:extLst>
          </a:blip>
          <a:srcRect/>
          <a:stretch>
            <a:fillRect/>
          </a:stretch>
        </p:blipFill>
        <p:spPr>
          <a:xfrm>
            <a:off x="2097866" y="3298655"/>
            <a:ext cx="1216089" cy="1817661"/>
          </a:xfrm>
          <a:prstGeom prst="round2DiagRect">
            <a:avLst/>
          </a:prstGeom>
        </p:spPr>
      </p:pic>
      <p:pic>
        <p:nvPicPr>
          <p:cNvPr id="156" name="Espace réservé pour une image  37">
            <a:extLst>
              <a:ext uri="{FF2B5EF4-FFF2-40B4-BE49-F238E27FC236}">
                <a16:creationId xmlns:a16="http://schemas.microsoft.com/office/drawing/2014/main" id="{BC0D0A2A-D6FF-0844-A20D-BE5C97D73366}"/>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3519837" y="2632394"/>
            <a:ext cx="1272025" cy="1853328"/>
          </a:xfrm>
          <a:prstGeom prst="round2DiagRect">
            <a:avLst/>
          </a:prstGeom>
        </p:spPr>
      </p:pic>
      <p:pic>
        <p:nvPicPr>
          <p:cNvPr id="157" name="Espace réservé pour une image  62" descr="Une image contenant bâtiment, table, plante, intérieur&#10;&#10;Description générée automatiquement">
            <a:extLst>
              <a:ext uri="{FF2B5EF4-FFF2-40B4-BE49-F238E27FC236}">
                <a16:creationId xmlns:a16="http://schemas.microsoft.com/office/drawing/2014/main" id="{0DD74893-2038-E144-AB47-A19E8CC4A6D0}"/>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8083359" y="2656570"/>
            <a:ext cx="1223826" cy="1637736"/>
          </a:xfrm>
          <a:prstGeom prst="round2DiagRect">
            <a:avLst/>
          </a:prstGeom>
        </p:spPr>
      </p:pic>
      <p:pic>
        <p:nvPicPr>
          <p:cNvPr id="158" name="Espace réservé pour une image  56">
            <a:extLst>
              <a:ext uri="{FF2B5EF4-FFF2-40B4-BE49-F238E27FC236}">
                <a16:creationId xmlns:a16="http://schemas.microsoft.com/office/drawing/2014/main" id="{0B639ACD-4F1D-664A-A919-89BE2FB12624}"/>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535571" y="3113767"/>
            <a:ext cx="1292443" cy="2040564"/>
          </a:xfrm>
          <a:prstGeom prst="round2DiagRect">
            <a:avLst/>
          </a:prstGeom>
        </p:spPr>
      </p:pic>
      <p:pic>
        <p:nvPicPr>
          <p:cNvPr id="159" name="Espace réservé pour une image  54" descr="Une image contenant bâtiment, extérieur, route, ciel&#10;&#10;Description générée automatiquement">
            <a:extLst>
              <a:ext uri="{FF2B5EF4-FFF2-40B4-BE49-F238E27FC236}">
                <a16:creationId xmlns:a16="http://schemas.microsoft.com/office/drawing/2014/main" id="{76417E2B-993F-1341-9529-D5F0EFD4100C}"/>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5079125" y="3741256"/>
            <a:ext cx="1223826" cy="1853518"/>
          </a:xfrm>
          <a:prstGeom prst="round2DiagRect">
            <a:avLst/>
          </a:prstGeom>
        </p:spPr>
      </p:pic>
      <p:sp>
        <p:nvSpPr>
          <p:cNvPr id="160" name="Rectangle 159">
            <a:extLst>
              <a:ext uri="{FF2B5EF4-FFF2-40B4-BE49-F238E27FC236}">
                <a16:creationId xmlns:a16="http://schemas.microsoft.com/office/drawing/2014/main" id="{CE4AB9FE-CFCE-5B43-8779-93DD97C39CEF}"/>
              </a:ext>
            </a:extLst>
          </p:cNvPr>
          <p:cNvSpPr/>
          <p:nvPr/>
        </p:nvSpPr>
        <p:spPr>
          <a:xfrm rot="20249756">
            <a:off x="1608268" y="3198729"/>
            <a:ext cx="9869390" cy="61609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noAutofit/>
          </a:bodyPr>
          <a:lstStyle/>
          <a:p>
            <a:pPr algn="l" defTabSz="457174">
              <a:lnSpc>
                <a:spcPct val="93000"/>
              </a:lnSpc>
            </a:pPr>
            <a:endParaRPr lang="fr-FR" sz="1800" dirty="0">
              <a:solidFill>
                <a:srgbClr val="1F2025"/>
              </a:solidFill>
              <a:latin typeface="Locator" panose="02000500030000020004" pitchFamily="2" charset="77"/>
              <a:ea typeface="Raleway"/>
              <a:cs typeface="Raleway"/>
              <a:sym typeface="Raleway"/>
            </a:endParaRPr>
          </a:p>
        </p:txBody>
      </p:sp>
      <p:sp>
        <p:nvSpPr>
          <p:cNvPr id="161" name="Titre 2">
            <a:extLst>
              <a:ext uri="{FF2B5EF4-FFF2-40B4-BE49-F238E27FC236}">
                <a16:creationId xmlns:a16="http://schemas.microsoft.com/office/drawing/2014/main" id="{E22C089E-2C41-D64F-A48F-CB991F16118F}"/>
              </a:ext>
            </a:extLst>
          </p:cNvPr>
          <p:cNvSpPr txBox="1">
            <a:spLocks/>
          </p:cNvSpPr>
          <p:nvPr/>
        </p:nvSpPr>
        <p:spPr>
          <a:xfrm rot="20252892">
            <a:off x="3609132" y="3912825"/>
            <a:ext cx="3081432" cy="61696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r>
              <a:rPr lang="fr-FR" dirty="0">
                <a:solidFill>
                  <a:schemeClr val="accent4"/>
                </a:solidFill>
                <a:latin typeface="+mn-lt"/>
                <a:cs typeface="Arial" panose="020B0604020202020204" pitchFamily="34" charset="0"/>
              </a:rPr>
              <a:t>Commerce</a:t>
            </a:r>
          </a:p>
        </p:txBody>
      </p:sp>
      <p:sp>
        <p:nvSpPr>
          <p:cNvPr id="162" name="Espace réservé du texte 4">
            <a:extLst>
              <a:ext uri="{FF2B5EF4-FFF2-40B4-BE49-F238E27FC236}">
                <a16:creationId xmlns:a16="http://schemas.microsoft.com/office/drawing/2014/main" id="{C5B10A02-1CD4-354B-80A3-5F25C192600C}"/>
              </a:ext>
            </a:extLst>
          </p:cNvPr>
          <p:cNvSpPr txBox="1">
            <a:spLocks/>
          </p:cNvSpPr>
          <p:nvPr/>
        </p:nvSpPr>
        <p:spPr>
          <a:xfrm>
            <a:off x="8086577" y="4294306"/>
            <a:ext cx="1426490" cy="13250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accent4"/>
                </a:solidFill>
                <a:latin typeface="+mn-lt"/>
              </a:rPr>
              <a:t>Basilix Shopping Center</a:t>
            </a:r>
          </a:p>
          <a:p>
            <a:r>
              <a:rPr lang="fr-FR" dirty="0">
                <a:solidFill>
                  <a:schemeClr val="tx1"/>
                </a:solidFill>
                <a:latin typeface="Work Sans Medium" pitchFamily="2" charset="0"/>
              </a:rPr>
              <a:t>Bruxelles Belgique</a:t>
            </a:r>
          </a:p>
          <a:p>
            <a:r>
              <a:rPr lang="fr-FR" dirty="0">
                <a:solidFill>
                  <a:schemeClr val="tx1"/>
                </a:solidFill>
                <a:latin typeface="Work Sans Medium" pitchFamily="2" charset="0"/>
              </a:rPr>
              <a:t>18 273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58,3 M</a:t>
            </a:r>
            <a:r>
              <a:rPr lang="fr-FR" b="1" dirty="0">
                <a:solidFill>
                  <a:schemeClr val="tx1"/>
                </a:solidFill>
                <a:latin typeface="Work Sans Medium" pitchFamily="2" charset="0"/>
              </a:rPr>
              <a:t>€</a:t>
            </a:r>
          </a:p>
        </p:txBody>
      </p:sp>
      <p:sp>
        <p:nvSpPr>
          <p:cNvPr id="163" name="Espace réservé du texte 4">
            <a:extLst>
              <a:ext uri="{FF2B5EF4-FFF2-40B4-BE49-F238E27FC236}">
                <a16:creationId xmlns:a16="http://schemas.microsoft.com/office/drawing/2014/main" id="{9DE78D74-BD93-2940-90FA-7EA51D2D4518}"/>
              </a:ext>
            </a:extLst>
          </p:cNvPr>
          <p:cNvSpPr txBox="1">
            <a:spLocks/>
          </p:cNvSpPr>
          <p:nvPr/>
        </p:nvSpPr>
        <p:spPr>
          <a:xfrm>
            <a:off x="6512984" y="5260308"/>
            <a:ext cx="1315030" cy="13250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accent4"/>
                </a:solidFill>
                <a:latin typeface="+mn-lt"/>
              </a:rPr>
              <a:t>Big Fernand </a:t>
            </a:r>
            <a:br>
              <a:rPr lang="fr-FR" sz="1400" dirty="0">
                <a:solidFill>
                  <a:schemeClr val="tx1"/>
                </a:solidFill>
                <a:latin typeface="Locator" panose="02000500030000020004" pitchFamily="2" charset="77"/>
              </a:rPr>
            </a:br>
            <a:r>
              <a:rPr lang="fr-FR" dirty="0">
                <a:solidFill>
                  <a:schemeClr val="tx1"/>
                </a:solidFill>
                <a:latin typeface="Work Sans Medium" pitchFamily="2" charset="0"/>
              </a:rPr>
              <a:t>Paris 8</a:t>
            </a:r>
            <a:r>
              <a:rPr lang="fr-FR" baseline="30000" dirty="0">
                <a:solidFill>
                  <a:schemeClr val="tx1"/>
                </a:solidFill>
                <a:latin typeface="Work Sans Medium" pitchFamily="2" charset="0"/>
              </a:rPr>
              <a:t>e</a:t>
            </a:r>
            <a:r>
              <a:rPr lang="fr-FR" dirty="0">
                <a:solidFill>
                  <a:schemeClr val="tx1"/>
                </a:solidFill>
                <a:latin typeface="Work Sans Medium" pitchFamily="2" charset="0"/>
              </a:rPr>
              <a:t> </a:t>
            </a:r>
          </a:p>
          <a:p>
            <a:r>
              <a:rPr lang="fr-FR" dirty="0">
                <a:solidFill>
                  <a:schemeClr val="tx1"/>
                </a:solidFill>
                <a:latin typeface="Work Sans Medium" pitchFamily="2" charset="0"/>
              </a:rPr>
              <a:t>183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2,7 M</a:t>
            </a:r>
            <a:r>
              <a:rPr lang="fr-FR" b="1" dirty="0">
                <a:solidFill>
                  <a:schemeClr val="tx1"/>
                </a:solidFill>
                <a:latin typeface="Work Sans Medium" pitchFamily="2" charset="0"/>
              </a:rPr>
              <a:t>€</a:t>
            </a:r>
          </a:p>
        </p:txBody>
      </p:sp>
      <p:sp>
        <p:nvSpPr>
          <p:cNvPr id="164" name="Titre 2">
            <a:extLst>
              <a:ext uri="{FF2B5EF4-FFF2-40B4-BE49-F238E27FC236}">
                <a16:creationId xmlns:a16="http://schemas.microsoft.com/office/drawing/2014/main" id="{73A991E2-BE47-B54C-9FB4-075F5B06F4D9}"/>
              </a:ext>
            </a:extLst>
          </p:cNvPr>
          <p:cNvSpPr txBox="1">
            <a:spLocks/>
          </p:cNvSpPr>
          <p:nvPr/>
        </p:nvSpPr>
        <p:spPr>
          <a:xfrm rot="20256656">
            <a:off x="7961847" y="1555065"/>
            <a:ext cx="2753290" cy="76573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1"/>
            <a:r>
              <a:rPr lang="fr-FR" dirty="0">
                <a:solidFill>
                  <a:schemeClr val="tx2"/>
                </a:solidFill>
                <a:latin typeface="+mn-lt"/>
                <a:cs typeface="Arial" panose="020B0604020202020204" pitchFamily="34" charset="0"/>
              </a:rPr>
              <a:t>Bureau</a:t>
            </a:r>
          </a:p>
        </p:txBody>
      </p:sp>
      <p:sp>
        <p:nvSpPr>
          <p:cNvPr id="165" name="Espace réservé du texte 4">
            <a:extLst>
              <a:ext uri="{FF2B5EF4-FFF2-40B4-BE49-F238E27FC236}">
                <a16:creationId xmlns:a16="http://schemas.microsoft.com/office/drawing/2014/main" id="{297D649A-234F-F947-B6DB-95AAF766B881}"/>
              </a:ext>
            </a:extLst>
          </p:cNvPr>
          <p:cNvSpPr txBox="1">
            <a:spLocks/>
          </p:cNvSpPr>
          <p:nvPr/>
        </p:nvSpPr>
        <p:spPr>
          <a:xfrm>
            <a:off x="3832863" y="5022387"/>
            <a:ext cx="1426490" cy="94810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accent4"/>
                </a:solidFill>
                <a:latin typeface="+mn-lt"/>
              </a:rPr>
              <a:t>Les Voûtes </a:t>
            </a:r>
            <a:br>
              <a:rPr lang="fr-FR" sz="1200" dirty="0">
                <a:solidFill>
                  <a:schemeClr val="accent4"/>
                </a:solidFill>
                <a:latin typeface="+mn-lt"/>
              </a:rPr>
            </a:br>
            <a:r>
              <a:rPr lang="fr-FR" sz="1200" dirty="0">
                <a:solidFill>
                  <a:schemeClr val="accent4"/>
                </a:solidFill>
                <a:latin typeface="+mn-lt"/>
              </a:rPr>
              <a:t>de la Major</a:t>
            </a:r>
          </a:p>
          <a:p>
            <a:r>
              <a:rPr lang="fr-FR" dirty="0">
                <a:solidFill>
                  <a:schemeClr val="tx1"/>
                </a:solidFill>
                <a:latin typeface="Work Sans Medium" pitchFamily="2" charset="0"/>
              </a:rPr>
              <a:t>Marseille</a:t>
            </a:r>
          </a:p>
          <a:p>
            <a:r>
              <a:rPr lang="fr-FR" dirty="0">
                <a:solidFill>
                  <a:schemeClr val="tx1"/>
                </a:solidFill>
                <a:latin typeface="Work Sans Medium" pitchFamily="2" charset="0"/>
              </a:rPr>
              <a:t>6 369 m</a:t>
            </a:r>
            <a:r>
              <a:rPr lang="fr-FR" baseline="30000" dirty="0">
                <a:solidFill>
                  <a:schemeClr val="tx1"/>
                </a:solidFill>
                <a:latin typeface="Work Sans Medium" pitchFamily="2" charset="0"/>
              </a:rPr>
              <a:t>2 </a:t>
            </a:r>
            <a:r>
              <a:rPr lang="fr-FR" dirty="0">
                <a:solidFill>
                  <a:schemeClr val="tx1"/>
                </a:solidFill>
                <a:latin typeface="Work Sans Medium" pitchFamily="2" charset="0"/>
              </a:rPr>
              <a:t>/ 28 M</a:t>
            </a:r>
            <a:r>
              <a:rPr lang="fr-FR" b="1" dirty="0">
                <a:solidFill>
                  <a:schemeClr val="tx1"/>
                </a:solidFill>
                <a:latin typeface="Work Sans Medium" pitchFamily="2" charset="0"/>
              </a:rPr>
              <a:t>€</a:t>
            </a:r>
          </a:p>
        </p:txBody>
      </p:sp>
      <p:sp>
        <p:nvSpPr>
          <p:cNvPr id="166" name="Espace réservé du texte 4">
            <a:extLst>
              <a:ext uri="{FF2B5EF4-FFF2-40B4-BE49-F238E27FC236}">
                <a16:creationId xmlns:a16="http://schemas.microsoft.com/office/drawing/2014/main" id="{C3689D4F-3D46-2B43-B53F-51D6B8068490}"/>
              </a:ext>
            </a:extLst>
          </p:cNvPr>
          <p:cNvSpPr txBox="1">
            <a:spLocks/>
          </p:cNvSpPr>
          <p:nvPr/>
        </p:nvSpPr>
        <p:spPr>
          <a:xfrm>
            <a:off x="4996336" y="1274226"/>
            <a:ext cx="1426490" cy="13250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tx2"/>
                </a:solidFill>
                <a:latin typeface="+mn-lt"/>
              </a:rPr>
              <a:t>Le Valmy</a:t>
            </a:r>
            <a:br>
              <a:rPr lang="fr-FR" sz="1400" dirty="0">
                <a:solidFill>
                  <a:schemeClr val="tx1"/>
                </a:solidFill>
                <a:latin typeface="Locator" panose="02000500030000020004" pitchFamily="2" charset="77"/>
              </a:rPr>
            </a:br>
            <a:r>
              <a:rPr lang="fr-FR" dirty="0">
                <a:solidFill>
                  <a:schemeClr val="tx1"/>
                </a:solidFill>
                <a:latin typeface="Work Sans Medium" pitchFamily="2" charset="0"/>
              </a:rPr>
              <a:t>Montreuil</a:t>
            </a:r>
          </a:p>
          <a:p>
            <a:r>
              <a:rPr lang="fr-FR" dirty="0">
                <a:solidFill>
                  <a:schemeClr val="tx1"/>
                </a:solidFill>
                <a:latin typeface="Work Sans Medium" pitchFamily="2" charset="0"/>
              </a:rPr>
              <a:t>29 449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215 M</a:t>
            </a:r>
            <a:r>
              <a:rPr lang="fr-FR" b="1" dirty="0">
                <a:solidFill>
                  <a:schemeClr val="tx1"/>
                </a:solidFill>
                <a:latin typeface="Work Sans Medium" pitchFamily="2" charset="0"/>
              </a:rPr>
              <a:t>€</a:t>
            </a:r>
          </a:p>
        </p:txBody>
      </p:sp>
      <p:sp>
        <p:nvSpPr>
          <p:cNvPr id="167" name="Espace réservé du texte 4">
            <a:extLst>
              <a:ext uri="{FF2B5EF4-FFF2-40B4-BE49-F238E27FC236}">
                <a16:creationId xmlns:a16="http://schemas.microsoft.com/office/drawing/2014/main" id="{AD3452D1-8299-9C4C-A9D0-238C9F02412A}"/>
              </a:ext>
            </a:extLst>
          </p:cNvPr>
          <p:cNvSpPr txBox="1">
            <a:spLocks/>
          </p:cNvSpPr>
          <p:nvPr/>
        </p:nvSpPr>
        <p:spPr>
          <a:xfrm>
            <a:off x="3478600" y="1963254"/>
            <a:ext cx="1509424" cy="13250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tx2"/>
                </a:solidFill>
                <a:latin typeface="+mn-lt"/>
              </a:rPr>
              <a:t>Le Shift</a:t>
            </a:r>
            <a:br>
              <a:rPr lang="fr-FR" sz="1400" dirty="0">
                <a:solidFill>
                  <a:schemeClr val="tx1"/>
                </a:solidFill>
                <a:latin typeface="Locator" panose="02000500030000020004" pitchFamily="2" charset="77"/>
              </a:rPr>
            </a:br>
            <a:r>
              <a:rPr lang="fr-FR" dirty="0">
                <a:solidFill>
                  <a:schemeClr val="tx1"/>
                </a:solidFill>
                <a:latin typeface="Work Sans Medium" pitchFamily="2" charset="0"/>
              </a:rPr>
              <a:t>Issy-les-Moulineaux</a:t>
            </a:r>
            <a:endParaRPr lang="fi" dirty="0">
              <a:solidFill>
                <a:schemeClr val="tx1"/>
              </a:solidFill>
              <a:latin typeface="Work Sans Medium" pitchFamily="2" charset="0"/>
            </a:endParaRPr>
          </a:p>
          <a:p>
            <a:r>
              <a:rPr lang="fi" dirty="0">
                <a:solidFill>
                  <a:schemeClr val="tx1"/>
                </a:solidFill>
                <a:latin typeface="Work Sans Medium" pitchFamily="2" charset="0"/>
              </a:rPr>
              <a:t>47 000 m</a:t>
            </a:r>
            <a:r>
              <a:rPr lang="fr-FR" baseline="30000" dirty="0">
                <a:solidFill>
                  <a:schemeClr val="tx1"/>
                </a:solidFill>
                <a:latin typeface="Work Sans Medium" pitchFamily="2" charset="0"/>
              </a:rPr>
              <a:t>2 </a:t>
            </a:r>
            <a:r>
              <a:rPr lang="fi" dirty="0">
                <a:solidFill>
                  <a:schemeClr val="tx1"/>
                </a:solidFill>
                <a:latin typeface="Work Sans Medium" pitchFamily="2" charset="0"/>
              </a:rPr>
              <a:t>/ 620 M</a:t>
            </a:r>
            <a:r>
              <a:rPr lang="fi" b="1" dirty="0">
                <a:solidFill>
                  <a:schemeClr val="tx1"/>
                </a:solidFill>
                <a:latin typeface="Work Sans Medium" pitchFamily="2" charset="0"/>
              </a:rPr>
              <a:t>€</a:t>
            </a:r>
          </a:p>
        </p:txBody>
      </p:sp>
      <p:sp>
        <p:nvSpPr>
          <p:cNvPr id="168" name="Espace réservé du texte 4">
            <a:extLst>
              <a:ext uri="{FF2B5EF4-FFF2-40B4-BE49-F238E27FC236}">
                <a16:creationId xmlns:a16="http://schemas.microsoft.com/office/drawing/2014/main" id="{58FC0A74-0CC0-7740-AA9C-7250A87003D7}"/>
              </a:ext>
            </a:extLst>
          </p:cNvPr>
          <p:cNvSpPr txBox="1">
            <a:spLocks/>
          </p:cNvSpPr>
          <p:nvPr/>
        </p:nvSpPr>
        <p:spPr>
          <a:xfrm>
            <a:off x="1995447" y="2600447"/>
            <a:ext cx="1610286" cy="13250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tx2"/>
                </a:solidFill>
                <a:latin typeface="+mn-lt"/>
              </a:rPr>
              <a:t>Quadrans</a:t>
            </a:r>
            <a:br>
              <a:rPr lang="fr-FR" sz="1400" dirty="0">
                <a:solidFill>
                  <a:schemeClr val="tx1"/>
                </a:solidFill>
                <a:latin typeface="Locator" panose="02000500030000020004" pitchFamily="2" charset="77"/>
              </a:rPr>
            </a:br>
            <a:r>
              <a:rPr lang="fr-FR" dirty="0">
                <a:solidFill>
                  <a:schemeClr val="tx1"/>
                </a:solidFill>
                <a:latin typeface="Work Sans Medium" pitchFamily="2" charset="0"/>
              </a:rPr>
              <a:t>Paris 15</a:t>
            </a:r>
            <a:r>
              <a:rPr lang="fr-FR" baseline="30000" dirty="0">
                <a:solidFill>
                  <a:schemeClr val="tx1"/>
                </a:solidFill>
                <a:latin typeface="Work Sans Medium" pitchFamily="2" charset="0"/>
              </a:rPr>
              <a:t>e</a:t>
            </a:r>
            <a:r>
              <a:rPr lang="fr-FR" dirty="0">
                <a:solidFill>
                  <a:schemeClr val="tx1"/>
                </a:solidFill>
                <a:latin typeface="Work Sans Medium" pitchFamily="2" charset="0"/>
              </a:rPr>
              <a:t> </a:t>
            </a:r>
          </a:p>
          <a:p>
            <a:r>
              <a:rPr lang="fr-FR" dirty="0">
                <a:solidFill>
                  <a:schemeClr val="tx1"/>
                </a:solidFill>
                <a:latin typeface="Work Sans Medium" pitchFamily="2" charset="0"/>
              </a:rPr>
              <a:t>85 596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1,14 Md</a:t>
            </a:r>
            <a:r>
              <a:rPr lang="fr-FR" b="1" dirty="0">
                <a:solidFill>
                  <a:schemeClr val="tx1"/>
                </a:solidFill>
                <a:latin typeface="Work Sans Medium" pitchFamily="2" charset="0"/>
              </a:rPr>
              <a:t>€</a:t>
            </a:r>
            <a:endParaRPr lang="fi" b="1" dirty="0">
              <a:solidFill>
                <a:schemeClr val="tx1"/>
              </a:solidFill>
              <a:latin typeface="Work Sans Medium" pitchFamily="2" charset="0"/>
            </a:endParaRPr>
          </a:p>
        </p:txBody>
      </p:sp>
      <p:sp>
        <p:nvSpPr>
          <p:cNvPr id="169" name="Espace réservé du numéro de diapositive 63">
            <a:extLst>
              <a:ext uri="{FF2B5EF4-FFF2-40B4-BE49-F238E27FC236}">
                <a16:creationId xmlns:a16="http://schemas.microsoft.com/office/drawing/2014/main" id="{7C488C1D-D8A6-3845-815A-24C95B98B2FB}"/>
              </a:ext>
            </a:extLst>
          </p:cNvPr>
          <p:cNvSpPr txBox="1">
            <a:spLocks/>
          </p:cNvSpPr>
          <p:nvPr/>
        </p:nvSpPr>
        <p:spPr>
          <a:xfrm>
            <a:off x="577622" y="5871865"/>
            <a:ext cx="7766277" cy="533479"/>
          </a:xfrm>
          <a:prstGeom prst="rect">
            <a:avLst/>
          </a:prstGeom>
          <a:ln w="12700">
            <a:miter lim="400000"/>
          </a:ln>
        </p:spPr>
        <p:txBody>
          <a:bodyPr wrap="square" lIns="50800" tIns="50800" rIns="50800" bIns="50800">
            <a:spAutoFit/>
          </a:bodyPr>
          <a:lstStyle>
            <a:defPPr marL="0" marR="0" indent="0" algn="l" defTabSz="437998" rtl="0" fontAlgn="auto" latinLnBrk="1" hangingPunct="0">
              <a:lnSpc>
                <a:spcPct val="100000"/>
              </a:lnSpc>
              <a:spcBef>
                <a:spcPts val="0"/>
              </a:spcBef>
              <a:spcAft>
                <a:spcPts val="0"/>
              </a:spcAft>
              <a:buClrTx/>
              <a:buSzTx/>
              <a:buFontTx/>
              <a:buNone/>
              <a:tabLst/>
              <a:defRPr kumimoji="0" sz="862" b="0" i="0" u="none" strike="noStrike" cap="none" spc="0" normalizeH="0" baseline="0">
                <a:ln>
                  <a:noFill/>
                </a:ln>
                <a:solidFill>
                  <a:srgbClr val="000000"/>
                </a:solidFill>
                <a:effectLst/>
                <a:uFillTx/>
              </a:defRPr>
            </a:defPPr>
            <a:lvl1pPr marL="0" marR="0" indent="0" algn="l" defTabSz="395415" rtl="0" fontAlgn="auto" latinLnBrk="0" hangingPunct="0">
              <a:lnSpc>
                <a:spcPct val="100000"/>
              </a:lnSpc>
              <a:spcBef>
                <a:spcPts val="0"/>
              </a:spcBef>
              <a:spcAft>
                <a:spcPts val="0"/>
              </a:spcAft>
              <a:buClrTx/>
              <a:buSzTx/>
              <a:buFontTx/>
              <a:buNone/>
              <a:tabLst/>
              <a:defRPr kumimoji="0" sz="1009" b="1" i="0" u="none" strike="noStrike" cap="none" spc="0" normalizeH="0" baseline="0">
                <a:ln>
                  <a:noFill/>
                </a:ln>
                <a:solidFill>
                  <a:schemeClr val="tx2">
                    <a:lumMod val="75000"/>
                  </a:schemeClr>
                </a:solidFill>
                <a:effectLst/>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0" marR="0" indent="109499"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2pPr>
            <a:lvl3pPr marL="0" marR="0" indent="218999"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3pPr>
            <a:lvl4pPr marL="0" marR="0" indent="328498"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4pPr>
            <a:lvl5pPr marL="0" marR="0" indent="437998"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5pPr>
            <a:lvl6pPr marL="0" marR="0" indent="547497"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6pPr>
            <a:lvl7pPr marL="0" marR="0" indent="656996"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7pPr>
            <a:lvl8pPr marL="0" marR="0" indent="766496"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8pPr>
            <a:lvl9pPr marL="0" marR="0" indent="875995"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9pPr>
          </a:lstStyle>
          <a:p>
            <a:r>
              <a:rPr lang="fr-FR" sz="1400" dirty="0">
                <a:solidFill>
                  <a:schemeClr val="tx1"/>
                </a:solidFill>
                <a:latin typeface="Work Sans Light" pitchFamily="2" charset="0"/>
              </a:rPr>
              <a:t>Source des données : Primonial REIM France</a:t>
            </a:r>
          </a:p>
          <a:p>
            <a:r>
              <a:rPr lang="fr-FR" sz="1400" dirty="0">
                <a:solidFill>
                  <a:schemeClr val="tx1"/>
                </a:solidFill>
                <a:latin typeface="Work Sans Light" pitchFamily="2" charset="0"/>
              </a:rPr>
              <a:t>Les investissements passés ne préjugent pas des investissements futurs</a:t>
            </a:r>
          </a:p>
        </p:txBody>
      </p:sp>
      <p:cxnSp>
        <p:nvCxnSpPr>
          <p:cNvPr id="170" name="Connecteur droit 169">
            <a:extLst>
              <a:ext uri="{FF2B5EF4-FFF2-40B4-BE49-F238E27FC236}">
                <a16:creationId xmlns:a16="http://schemas.microsoft.com/office/drawing/2014/main" id="{194A615B-7959-284F-BB55-AB2E7D614B1B}"/>
              </a:ext>
            </a:extLst>
          </p:cNvPr>
          <p:cNvCxnSpPr>
            <a:cxnSpLocks/>
          </p:cNvCxnSpPr>
          <p:nvPr/>
        </p:nvCxnSpPr>
        <p:spPr>
          <a:xfrm flipH="1">
            <a:off x="1589075" y="1991428"/>
            <a:ext cx="8119312" cy="3354622"/>
          </a:xfrm>
          <a:prstGeom prst="line">
            <a:avLst/>
          </a:prstGeom>
          <a:noFill/>
          <a:ln w="6350" cap="flat">
            <a:solidFill>
              <a:srgbClr val="51748D"/>
            </a:solidFill>
            <a:prstDash val="solid"/>
            <a:miter lim="400000"/>
          </a:ln>
          <a:effectLst/>
          <a:sp3d/>
        </p:spPr>
        <p:style>
          <a:lnRef idx="0">
            <a:scrgbClr r="0" g="0" b="0"/>
          </a:lnRef>
          <a:fillRef idx="0">
            <a:scrgbClr r="0" g="0" b="0"/>
          </a:fillRef>
          <a:effectRef idx="0">
            <a:scrgbClr r="0" g="0" b="0"/>
          </a:effectRef>
          <a:fontRef idx="none"/>
        </p:style>
      </p:cxnSp>
      <p:cxnSp>
        <p:nvCxnSpPr>
          <p:cNvPr id="171" name="Connecteur droit 170">
            <a:extLst>
              <a:ext uri="{FF2B5EF4-FFF2-40B4-BE49-F238E27FC236}">
                <a16:creationId xmlns:a16="http://schemas.microsoft.com/office/drawing/2014/main" id="{12107469-8ECC-5043-A069-BF5300EA43CB}"/>
              </a:ext>
            </a:extLst>
          </p:cNvPr>
          <p:cNvCxnSpPr>
            <a:cxnSpLocks/>
          </p:cNvCxnSpPr>
          <p:nvPr/>
        </p:nvCxnSpPr>
        <p:spPr>
          <a:xfrm flipH="1">
            <a:off x="3790764" y="1913733"/>
            <a:ext cx="7380712" cy="3062848"/>
          </a:xfrm>
          <a:prstGeom prst="line">
            <a:avLst/>
          </a:prstGeom>
          <a:ln/>
        </p:spPr>
        <p:style>
          <a:lnRef idx="1">
            <a:schemeClr val="accent4"/>
          </a:lnRef>
          <a:fillRef idx="0">
            <a:schemeClr val="accent4"/>
          </a:fillRef>
          <a:effectRef idx="0">
            <a:schemeClr val="accent4"/>
          </a:effectRef>
          <a:fontRef idx="minor">
            <a:schemeClr val="tx1"/>
          </a:fontRef>
        </p:style>
      </p:cxnSp>
      <p:sp>
        <p:nvSpPr>
          <p:cNvPr id="172" name="Espace réservé du texte 4">
            <a:extLst>
              <a:ext uri="{FF2B5EF4-FFF2-40B4-BE49-F238E27FC236}">
                <a16:creationId xmlns:a16="http://schemas.microsoft.com/office/drawing/2014/main" id="{269D7820-38E8-764B-BE82-4479FEAC4C8E}"/>
              </a:ext>
            </a:extLst>
          </p:cNvPr>
          <p:cNvSpPr txBox="1">
            <a:spLocks/>
          </p:cNvSpPr>
          <p:nvPr/>
        </p:nvSpPr>
        <p:spPr>
          <a:xfrm>
            <a:off x="6451113" y="796980"/>
            <a:ext cx="1426490" cy="13250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en-GB" sz="1200" dirty="0">
                <a:solidFill>
                  <a:schemeClr val="tx2"/>
                </a:solidFill>
                <a:latin typeface="+mn-lt"/>
              </a:rPr>
              <a:t>Le Lumière</a:t>
            </a:r>
            <a:br>
              <a:rPr lang="en-GB" sz="1400" dirty="0">
                <a:solidFill>
                  <a:schemeClr val="tx1"/>
                </a:solidFill>
                <a:latin typeface="Locator" panose="02000500030000020004" pitchFamily="2" charset="77"/>
              </a:rPr>
            </a:br>
            <a:r>
              <a:rPr lang="en-GB" dirty="0">
                <a:solidFill>
                  <a:schemeClr val="tx1"/>
                </a:solidFill>
                <a:latin typeface="Work Sans Medium" pitchFamily="2" charset="0"/>
              </a:rPr>
              <a:t>Paris 12</a:t>
            </a:r>
            <a:r>
              <a:rPr lang="en-GB" baseline="30000" dirty="0">
                <a:solidFill>
                  <a:schemeClr val="tx1"/>
                </a:solidFill>
                <a:latin typeface="Work Sans Medium" pitchFamily="2" charset="0"/>
              </a:rPr>
              <a:t>e</a:t>
            </a:r>
            <a:r>
              <a:rPr lang="en-GB" dirty="0">
                <a:solidFill>
                  <a:schemeClr val="tx1"/>
                </a:solidFill>
                <a:latin typeface="Work Sans Medium" pitchFamily="2" charset="0"/>
              </a:rPr>
              <a:t> </a:t>
            </a:r>
          </a:p>
          <a:p>
            <a:r>
              <a:rPr lang="en-GB" dirty="0">
                <a:solidFill>
                  <a:schemeClr val="tx1"/>
                </a:solidFill>
                <a:latin typeface="Work Sans Medium" pitchFamily="2" charset="0"/>
              </a:rPr>
              <a:t>136 524 m</a:t>
            </a:r>
            <a:r>
              <a:rPr lang="en-GB" baseline="30000" dirty="0">
                <a:solidFill>
                  <a:schemeClr val="tx1"/>
                </a:solidFill>
                <a:latin typeface="Work Sans Medium" pitchFamily="2" charset="0"/>
              </a:rPr>
              <a:t>2</a:t>
            </a:r>
            <a:r>
              <a:rPr lang="en-GB" dirty="0">
                <a:solidFill>
                  <a:schemeClr val="tx1"/>
                </a:solidFill>
                <a:latin typeface="Work Sans Medium" pitchFamily="2" charset="0"/>
              </a:rPr>
              <a:t> / 1 Md</a:t>
            </a:r>
            <a:r>
              <a:rPr lang="en-GB" b="1" dirty="0">
                <a:solidFill>
                  <a:schemeClr val="tx1"/>
                </a:solidFill>
                <a:latin typeface="Work Sans Medium" pitchFamily="2" charset="0"/>
              </a:rPr>
              <a:t>€</a:t>
            </a:r>
          </a:p>
        </p:txBody>
      </p:sp>
      <p:sp>
        <p:nvSpPr>
          <p:cNvPr id="173" name="Espace réservé du texte 4">
            <a:extLst>
              <a:ext uri="{FF2B5EF4-FFF2-40B4-BE49-F238E27FC236}">
                <a16:creationId xmlns:a16="http://schemas.microsoft.com/office/drawing/2014/main" id="{4EAE9874-E309-2241-B077-BA83D2FAC880}"/>
              </a:ext>
            </a:extLst>
          </p:cNvPr>
          <p:cNvSpPr txBox="1">
            <a:spLocks/>
          </p:cNvSpPr>
          <p:nvPr/>
        </p:nvSpPr>
        <p:spPr>
          <a:xfrm>
            <a:off x="9708387" y="3506775"/>
            <a:ext cx="1511410" cy="13250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accent4"/>
                </a:solidFill>
                <a:latin typeface="+mn-lt"/>
              </a:rPr>
              <a:t>Portefeuille </a:t>
            </a:r>
            <a:br>
              <a:rPr lang="fr-FR" sz="1200" dirty="0">
                <a:solidFill>
                  <a:schemeClr val="accent4"/>
                </a:solidFill>
                <a:latin typeface="+mn-lt"/>
              </a:rPr>
            </a:br>
            <a:r>
              <a:rPr lang="fr-FR" sz="1200" dirty="0">
                <a:solidFill>
                  <a:schemeClr val="accent4"/>
                </a:solidFill>
                <a:latin typeface="+mn-lt"/>
              </a:rPr>
              <a:t>High Street Retail Pays-Bas</a:t>
            </a:r>
          </a:p>
          <a:p>
            <a:r>
              <a:rPr lang="fr-FR" dirty="0">
                <a:solidFill>
                  <a:schemeClr val="tx1"/>
                </a:solidFill>
                <a:latin typeface="Work Sans Medium" pitchFamily="2" charset="0"/>
              </a:rPr>
              <a:t>22 villes - Pays-Bas </a:t>
            </a:r>
          </a:p>
          <a:p>
            <a:r>
              <a:rPr lang="fr-FR" dirty="0">
                <a:solidFill>
                  <a:schemeClr val="tx1"/>
                </a:solidFill>
                <a:latin typeface="Work Sans Medium" pitchFamily="2" charset="0"/>
              </a:rPr>
              <a:t>15 619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98,5 M</a:t>
            </a:r>
            <a:r>
              <a:rPr lang="fr-FR" b="1" dirty="0">
                <a:solidFill>
                  <a:schemeClr val="tx1"/>
                </a:solidFill>
                <a:latin typeface="Work Sans Medium" pitchFamily="2" charset="0"/>
              </a:rPr>
              <a:t>€</a:t>
            </a:r>
          </a:p>
        </p:txBody>
      </p:sp>
      <p:sp>
        <p:nvSpPr>
          <p:cNvPr id="28" name="Fußzeilenplatzhalter 2">
            <a:extLst>
              <a:ext uri="{FF2B5EF4-FFF2-40B4-BE49-F238E27FC236}">
                <a16:creationId xmlns:a16="http://schemas.microsoft.com/office/drawing/2014/main" id="{6C04355B-77B5-4EFF-ADE2-BEA75FBD95EA}"/>
              </a:ext>
            </a:extLst>
          </p:cNvPr>
          <p:cNvSpPr>
            <a:spLocks noGrp="1"/>
          </p:cNvSpPr>
          <p:nvPr>
            <p:ph type="ftr" sz="quarter" idx="11"/>
          </p:nvPr>
        </p:nvSpPr>
        <p:spPr/>
        <p:txBody>
          <a:bodyPr/>
          <a:lstStyle/>
          <a:p>
            <a:r>
              <a:rPr lang="fr-FR" dirty="0"/>
              <a:t>1.2 | Primonial REIM France, un acteur majeur de l'épargne immobilière</a:t>
            </a:r>
          </a:p>
        </p:txBody>
      </p:sp>
      <p:sp>
        <p:nvSpPr>
          <p:cNvPr id="27" name="Foliennummernplatzhalter 3">
            <a:extLst>
              <a:ext uri="{FF2B5EF4-FFF2-40B4-BE49-F238E27FC236}">
                <a16:creationId xmlns:a16="http://schemas.microsoft.com/office/drawing/2014/main" id="{BD8121DD-E851-164B-937C-427A196B049C}"/>
              </a:ext>
            </a:extLst>
          </p:cNvPr>
          <p:cNvSpPr>
            <a:spLocks noGrp="1"/>
          </p:cNvSpPr>
          <p:nvPr>
            <p:ph type="sldNum" sz="quarter" idx="4"/>
          </p:nvPr>
        </p:nvSpPr>
        <p:spPr/>
        <p:txBody>
          <a:bodyPr/>
          <a:lstStyle/>
          <a:p>
            <a:fld id="{0772F24B-437C-4CC1-91CB-525B4F7036A6}" type="slidenum">
              <a:rPr lang="de-DE" smtClean="0">
                <a:solidFill>
                  <a:srgbClr val="000000"/>
                </a:solidFill>
              </a:rPr>
              <a:t>11</a:t>
            </a:fld>
            <a:endParaRPr lang="de-DE" dirty="0">
              <a:solidFill>
                <a:srgbClr val="000000"/>
              </a:solidFill>
            </a:endParaRPr>
          </a:p>
        </p:txBody>
      </p:sp>
    </p:spTree>
    <p:extLst>
      <p:ext uri="{BB962C8B-B14F-4D97-AF65-F5344CB8AC3E}">
        <p14:creationId xmlns:p14="http://schemas.microsoft.com/office/powerpoint/2010/main" val="239938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2159BB72-6390-3046-B044-5E39752BBF46}"/>
              </a:ext>
            </a:extLst>
          </p:cNvPr>
          <p:cNvGrpSpPr>
            <a:grpSpLocks noChangeAspect="1"/>
          </p:cNvGrpSpPr>
          <p:nvPr/>
        </p:nvGrpSpPr>
        <p:grpSpPr>
          <a:xfrm>
            <a:off x="1631504" y="514429"/>
            <a:ext cx="10764368" cy="6110150"/>
            <a:chOff x="611800" y="-73747"/>
            <a:chExt cx="13937936" cy="7911553"/>
          </a:xfrm>
        </p:grpSpPr>
        <p:pic>
          <p:nvPicPr>
            <p:cNvPr id="27" name="Picture 2">
              <a:extLst>
                <a:ext uri="{FF2B5EF4-FFF2-40B4-BE49-F238E27FC236}">
                  <a16:creationId xmlns:a16="http://schemas.microsoft.com/office/drawing/2014/main" id="{E4B08140-D054-954E-B6C3-329DBE295DA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962"/>
            <a:stretch/>
          </p:blipFill>
          <p:spPr bwMode="auto">
            <a:xfrm>
              <a:off x="10711891" y="2270377"/>
              <a:ext cx="1464744" cy="1757869"/>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Espace réservé pour une image  51" descr="Une image contenant extérieur, route, bâtiment, ciel&#10;&#10;Description générée automatiquement">
              <a:extLst>
                <a:ext uri="{FF2B5EF4-FFF2-40B4-BE49-F238E27FC236}">
                  <a16:creationId xmlns:a16="http://schemas.microsoft.com/office/drawing/2014/main" id="{FCDE50A2-891C-AE41-A3D5-6DB8E96701F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681594" y="4749380"/>
              <a:ext cx="1435592" cy="2034882"/>
            </a:xfrm>
            <a:prstGeom prst="round2DiagRect">
              <a:avLst/>
            </a:prstGeom>
          </p:spPr>
        </p:pic>
        <p:pic>
          <p:nvPicPr>
            <p:cNvPr id="29" name="Espace réservé pour une image  49" descr="Une image contenant bâtiment, extérieur, immeuble résidentiel, ciel&#10;&#10;Description générée automatiquement">
              <a:extLst>
                <a:ext uri="{FF2B5EF4-FFF2-40B4-BE49-F238E27FC236}">
                  <a16:creationId xmlns:a16="http://schemas.microsoft.com/office/drawing/2014/main" id="{48C2D0C2-1B28-EF4C-BB08-6064E42B509C}"/>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52707" y="4091350"/>
              <a:ext cx="1435592" cy="2034882"/>
            </a:xfrm>
            <a:prstGeom prst="round2DiagRect">
              <a:avLst/>
            </a:prstGeom>
          </p:spPr>
        </p:pic>
        <p:pic>
          <p:nvPicPr>
            <p:cNvPr id="30" name="Espace réservé pour une image  38">
              <a:extLst>
                <a:ext uri="{FF2B5EF4-FFF2-40B4-BE49-F238E27FC236}">
                  <a16:creationId xmlns:a16="http://schemas.microsoft.com/office/drawing/2014/main" id="{699DD36B-B541-F24B-AC19-4BB90A7FBECE}"/>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055607" y="2979597"/>
              <a:ext cx="1435592" cy="2034882"/>
            </a:xfrm>
            <a:prstGeom prst="round2DiagRect">
              <a:avLst/>
            </a:prstGeom>
          </p:spPr>
        </p:pic>
        <p:pic>
          <p:nvPicPr>
            <p:cNvPr id="31" name="Espace réservé pour une image  22" descr="Une image contenant bâtiment, extérieur, ciel, route&#10;&#10;Description générée automatiquement">
              <a:extLst>
                <a:ext uri="{FF2B5EF4-FFF2-40B4-BE49-F238E27FC236}">
                  <a16:creationId xmlns:a16="http://schemas.microsoft.com/office/drawing/2014/main" id="{6ABE2DA4-17C9-C34E-9AEB-FC8F6410C31B}"/>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295242" y="3456269"/>
              <a:ext cx="1426516" cy="2034674"/>
            </a:xfrm>
            <a:prstGeom prst="round2DiagRect">
              <a:avLst/>
            </a:prstGeom>
          </p:spPr>
        </p:pic>
        <p:pic>
          <p:nvPicPr>
            <p:cNvPr id="32" name="Espace réservé pour une image  66" descr="Une image contenant extérieur, ciel, bâtiment, arbre&#10;&#10;Description générée automatiquement">
              <a:extLst>
                <a:ext uri="{FF2B5EF4-FFF2-40B4-BE49-F238E27FC236}">
                  <a16:creationId xmlns:a16="http://schemas.microsoft.com/office/drawing/2014/main" id="{94A51B89-ADFF-E348-9E76-4F6C9C80D158}"/>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7629091" y="1687315"/>
              <a:ext cx="1426516" cy="2034674"/>
            </a:xfrm>
            <a:prstGeom prst="round2DiagRect">
              <a:avLst/>
            </a:prstGeom>
          </p:spPr>
        </p:pic>
        <p:pic>
          <p:nvPicPr>
            <p:cNvPr id="33" name="Espace réservé pour une image  68">
              <a:extLst>
                <a:ext uri="{FF2B5EF4-FFF2-40B4-BE49-F238E27FC236}">
                  <a16:creationId xmlns:a16="http://schemas.microsoft.com/office/drawing/2014/main" id="{D715DED9-40C4-FF43-A5A6-4AEEC9F6AB1C}"/>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9526650" y="865825"/>
              <a:ext cx="1496383" cy="2006442"/>
            </a:xfrm>
            <a:prstGeom prst="round2DiagRect">
              <a:avLst/>
            </a:prstGeom>
          </p:spPr>
        </p:pic>
        <p:pic>
          <p:nvPicPr>
            <p:cNvPr id="34" name="Espace réservé pour une image  64" descr="Une image contenant ciel, bâtiment&#10;&#10;Description générée automatiquement">
              <a:extLst>
                <a:ext uri="{FF2B5EF4-FFF2-40B4-BE49-F238E27FC236}">
                  <a16:creationId xmlns:a16="http://schemas.microsoft.com/office/drawing/2014/main" id="{6E193B47-8578-484A-AFCD-43CFB5FDCC3D}"/>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4929552" y="2762500"/>
              <a:ext cx="1426516" cy="2034674"/>
            </a:xfrm>
            <a:prstGeom prst="round2DiagRect">
              <a:avLst/>
            </a:prstGeom>
          </p:spPr>
        </p:pic>
        <p:sp>
          <p:nvSpPr>
            <p:cNvPr id="35" name="Rectangle 34">
              <a:extLst>
                <a:ext uri="{FF2B5EF4-FFF2-40B4-BE49-F238E27FC236}">
                  <a16:creationId xmlns:a16="http://schemas.microsoft.com/office/drawing/2014/main" id="{F0A691ED-E03E-7241-AE73-717065B6A08C}"/>
                </a:ext>
              </a:extLst>
            </p:cNvPr>
            <p:cNvSpPr/>
            <p:nvPr/>
          </p:nvSpPr>
          <p:spPr>
            <a:xfrm rot="20249756">
              <a:off x="1145383" y="3906320"/>
              <a:ext cx="11938985" cy="5205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noAutofit/>
            </a:bodyPr>
            <a:lstStyle/>
            <a:p>
              <a:pPr algn="l" defTabSz="457174">
                <a:lnSpc>
                  <a:spcPct val="93000"/>
                </a:lnSpc>
              </a:pPr>
              <a:endParaRPr lang="fr-FR" sz="1800" dirty="0">
                <a:solidFill>
                  <a:srgbClr val="1F2025"/>
                </a:solidFill>
                <a:latin typeface="Locator" panose="02000500030000020004" pitchFamily="2" charset="77"/>
                <a:ea typeface="Raleway"/>
                <a:cs typeface="Raleway"/>
                <a:sym typeface="Raleway"/>
              </a:endParaRPr>
            </a:p>
          </p:txBody>
        </p:sp>
        <p:sp>
          <p:nvSpPr>
            <p:cNvPr id="36" name="Espace réservé du texte 4">
              <a:extLst>
                <a:ext uri="{FF2B5EF4-FFF2-40B4-BE49-F238E27FC236}">
                  <a16:creationId xmlns:a16="http://schemas.microsoft.com/office/drawing/2014/main" id="{D8F6A17D-51DE-2349-AA09-DA31EE6D732A}"/>
                </a:ext>
              </a:extLst>
            </p:cNvPr>
            <p:cNvSpPr txBox="1">
              <a:spLocks/>
            </p:cNvSpPr>
            <p:nvPr/>
          </p:nvSpPr>
          <p:spPr>
            <a:xfrm>
              <a:off x="8995612" y="5108791"/>
              <a:ext cx="1950273" cy="145468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rgbClr val="05675F"/>
                  </a:solidFill>
                  <a:latin typeface="+mn-lt"/>
                </a:rPr>
                <a:t>B&amp;B Nice</a:t>
              </a:r>
              <a:br>
                <a:rPr lang="fr-FR" sz="1400" dirty="0">
                  <a:solidFill>
                    <a:schemeClr val="tx1"/>
                  </a:solidFill>
                  <a:latin typeface="+mn-lt"/>
                </a:rPr>
              </a:br>
              <a:r>
                <a:rPr lang="pt" dirty="0">
                  <a:solidFill>
                    <a:schemeClr val="tx1"/>
                  </a:solidFill>
                  <a:latin typeface="Work Sans Medium" pitchFamily="2" charset="0"/>
                </a:rPr>
                <a:t>Nice</a:t>
              </a:r>
            </a:p>
            <a:p>
              <a:r>
                <a:rPr lang="pt" dirty="0">
                  <a:solidFill>
                    <a:schemeClr val="tx1"/>
                  </a:solidFill>
                  <a:latin typeface="Work Sans Medium" pitchFamily="2" charset="0"/>
                </a:rPr>
                <a:t>3 619 m</a:t>
              </a:r>
              <a:r>
                <a:rPr lang="fr-FR" baseline="30000" dirty="0">
                  <a:solidFill>
                    <a:schemeClr val="tx1"/>
                  </a:solidFill>
                  <a:latin typeface="Work Sans Medium" pitchFamily="2" charset="0"/>
                </a:rPr>
                <a:t>2</a:t>
              </a:r>
              <a:r>
                <a:rPr lang="pt" dirty="0">
                  <a:solidFill>
                    <a:schemeClr val="tx1"/>
                  </a:solidFill>
                  <a:latin typeface="Work Sans Medium" pitchFamily="2" charset="0"/>
                </a:rPr>
                <a:t> / 14,9 M</a:t>
              </a:r>
              <a:r>
                <a:rPr lang="pt" b="1" dirty="0">
                  <a:solidFill>
                    <a:schemeClr val="tx1"/>
                  </a:solidFill>
                  <a:latin typeface="Work Sans Medium" pitchFamily="2" charset="0"/>
                </a:rPr>
                <a:t>€</a:t>
              </a:r>
            </a:p>
          </p:txBody>
        </p:sp>
        <p:sp>
          <p:nvSpPr>
            <p:cNvPr id="37" name="Espace réservé du texte 4">
              <a:extLst>
                <a:ext uri="{FF2B5EF4-FFF2-40B4-BE49-F238E27FC236}">
                  <a16:creationId xmlns:a16="http://schemas.microsoft.com/office/drawing/2014/main" id="{FE819945-737A-604D-86F3-0199ED197E8E}"/>
                </a:ext>
              </a:extLst>
            </p:cNvPr>
            <p:cNvSpPr txBox="1">
              <a:spLocks/>
            </p:cNvSpPr>
            <p:nvPr/>
          </p:nvSpPr>
          <p:spPr>
            <a:xfrm>
              <a:off x="6281923" y="6180837"/>
              <a:ext cx="2005629" cy="104087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tx2"/>
                  </a:solidFill>
                  <a:latin typeface="+mn-lt"/>
                </a:rPr>
                <a:t>PTF Saphir </a:t>
              </a:r>
              <a:br>
                <a:rPr lang="fr-FR" sz="1400" dirty="0">
                  <a:solidFill>
                    <a:schemeClr val="tx1"/>
                  </a:solidFill>
                  <a:latin typeface="Locator" panose="02000500030000020004" pitchFamily="2" charset="77"/>
                </a:rPr>
              </a:br>
              <a:r>
                <a:rPr lang="fr-FR" sz="1400" dirty="0" err="1">
                  <a:solidFill>
                    <a:schemeClr val="tx1"/>
                  </a:solidFill>
                  <a:latin typeface="Work Sans Medium" pitchFamily="2" charset="0"/>
                </a:rPr>
                <a:t>î</a:t>
              </a:r>
              <a:r>
                <a:rPr lang="fr-FR" dirty="0" err="1">
                  <a:solidFill>
                    <a:schemeClr val="tx1"/>
                  </a:solidFill>
                  <a:latin typeface="Work Sans Medium" pitchFamily="2" charset="0"/>
                </a:rPr>
                <a:t>le-de-France</a:t>
              </a:r>
              <a:endParaRPr lang="fr-FR" dirty="0">
                <a:solidFill>
                  <a:schemeClr val="tx1"/>
                </a:solidFill>
                <a:latin typeface="Work Sans Medium" pitchFamily="2" charset="0"/>
              </a:endParaRPr>
            </a:p>
            <a:p>
              <a:r>
                <a:rPr lang="fr-FR" dirty="0">
                  <a:solidFill>
                    <a:schemeClr val="tx1"/>
                  </a:solidFill>
                  <a:latin typeface="Work Sans Medium" pitchFamily="2" charset="0"/>
                </a:rPr>
                <a:t>12 actifs</a:t>
              </a:r>
            </a:p>
            <a:p>
              <a:r>
                <a:rPr lang="fr-FR" dirty="0">
                  <a:solidFill>
                    <a:schemeClr val="tx1"/>
                  </a:solidFill>
                  <a:latin typeface="Work Sans Medium" pitchFamily="2" charset="0"/>
                </a:rPr>
                <a:t>42 687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150 M€</a:t>
              </a:r>
            </a:p>
          </p:txBody>
        </p:sp>
        <p:sp>
          <p:nvSpPr>
            <p:cNvPr id="38" name="Espace réservé du texte 4">
              <a:extLst>
                <a:ext uri="{FF2B5EF4-FFF2-40B4-BE49-F238E27FC236}">
                  <a16:creationId xmlns:a16="http://schemas.microsoft.com/office/drawing/2014/main" id="{7C80BB6F-FA5B-284D-9DDE-3A134BD72CB9}"/>
                </a:ext>
              </a:extLst>
            </p:cNvPr>
            <p:cNvSpPr txBox="1">
              <a:spLocks/>
            </p:cNvSpPr>
            <p:nvPr/>
          </p:nvSpPr>
          <p:spPr>
            <a:xfrm>
              <a:off x="2401521" y="6383126"/>
              <a:ext cx="2259919" cy="145468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r"/>
              <a:r>
                <a:rPr lang="fr-FR" sz="1200" dirty="0">
                  <a:solidFill>
                    <a:schemeClr val="tx2"/>
                  </a:solidFill>
                  <a:latin typeface="+mn-lt"/>
                </a:rPr>
                <a:t>Rue de la République </a:t>
              </a:r>
            </a:p>
            <a:p>
              <a:pPr algn="r"/>
              <a:r>
                <a:rPr lang="fr-FR" dirty="0">
                  <a:solidFill>
                    <a:schemeClr val="tx1"/>
                  </a:solidFill>
                  <a:latin typeface="Work Sans Medium" pitchFamily="2" charset="0"/>
                </a:rPr>
                <a:t>Marseille</a:t>
              </a:r>
            </a:p>
            <a:p>
              <a:pPr algn="r"/>
              <a:r>
                <a:rPr lang="fr-FR" dirty="0">
                  <a:solidFill>
                    <a:schemeClr val="tx1"/>
                  </a:solidFill>
                  <a:latin typeface="Work Sans Medium" pitchFamily="2" charset="0"/>
                </a:rPr>
                <a:t>1 347 lots résidentiels</a:t>
              </a:r>
            </a:p>
            <a:p>
              <a:pPr algn="r"/>
              <a:r>
                <a:rPr lang="fr-FR" dirty="0">
                  <a:solidFill>
                    <a:schemeClr val="tx1"/>
                  </a:solidFill>
                  <a:latin typeface="Work Sans Medium" pitchFamily="2" charset="0"/>
                </a:rPr>
                <a:t>127 000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400 M</a:t>
              </a:r>
              <a:r>
                <a:rPr lang="fr-FR" b="1" dirty="0">
                  <a:solidFill>
                    <a:schemeClr val="tx1"/>
                  </a:solidFill>
                  <a:latin typeface="Work Sans Medium" pitchFamily="2" charset="0"/>
                </a:rPr>
                <a:t>€</a:t>
              </a:r>
            </a:p>
          </p:txBody>
        </p:sp>
        <p:sp>
          <p:nvSpPr>
            <p:cNvPr id="39" name="Espace réservé du texte 4">
              <a:extLst>
                <a:ext uri="{FF2B5EF4-FFF2-40B4-BE49-F238E27FC236}">
                  <a16:creationId xmlns:a16="http://schemas.microsoft.com/office/drawing/2014/main" id="{EE45D3A4-4F05-0945-A32F-4C1660CD80A1}"/>
                </a:ext>
              </a:extLst>
            </p:cNvPr>
            <p:cNvSpPr txBox="1">
              <a:spLocks/>
            </p:cNvSpPr>
            <p:nvPr/>
          </p:nvSpPr>
          <p:spPr>
            <a:xfrm>
              <a:off x="9431375" y="-73747"/>
              <a:ext cx="2788283" cy="83150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accent6"/>
                  </a:solidFill>
                  <a:latin typeface="+mn-lt"/>
                </a:rPr>
                <a:t>Portefeuille Corton</a:t>
              </a:r>
            </a:p>
            <a:p>
              <a:r>
                <a:rPr lang="fr-FR" dirty="0">
                  <a:solidFill>
                    <a:schemeClr val="tx1"/>
                  </a:solidFill>
                  <a:latin typeface="Work Sans Medium" pitchFamily="2" charset="0"/>
                </a:rPr>
                <a:t>France</a:t>
              </a:r>
            </a:p>
            <a:p>
              <a:r>
                <a:rPr lang="fr-FR" dirty="0">
                  <a:solidFill>
                    <a:schemeClr val="tx1"/>
                  </a:solidFill>
                  <a:latin typeface="Work Sans Medium" pitchFamily="2" charset="0"/>
                </a:rPr>
                <a:t>121 890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Confidentiel</a:t>
              </a:r>
              <a:endParaRPr lang="fr-FR" b="1" dirty="0">
                <a:solidFill>
                  <a:schemeClr val="tx1"/>
                </a:solidFill>
                <a:latin typeface="Work Sans Medium" pitchFamily="2" charset="0"/>
              </a:endParaRPr>
            </a:p>
          </p:txBody>
        </p:sp>
        <p:sp>
          <p:nvSpPr>
            <p:cNvPr id="40" name="Espace réservé du texte 4">
              <a:extLst>
                <a:ext uri="{FF2B5EF4-FFF2-40B4-BE49-F238E27FC236}">
                  <a16:creationId xmlns:a16="http://schemas.microsoft.com/office/drawing/2014/main" id="{C3A8D6DB-9BB5-AA44-969E-98FE2AFCA3FF}"/>
                </a:ext>
              </a:extLst>
            </p:cNvPr>
            <p:cNvSpPr txBox="1">
              <a:spLocks/>
            </p:cNvSpPr>
            <p:nvPr/>
          </p:nvSpPr>
          <p:spPr>
            <a:xfrm>
              <a:off x="7459348" y="537082"/>
              <a:ext cx="2081591" cy="145468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accent6"/>
                  </a:solidFill>
                  <a:latin typeface="+mn-lt"/>
                </a:rPr>
                <a:t>Pôle Sante </a:t>
              </a:r>
              <a:br>
                <a:rPr lang="fr-FR" sz="1200" dirty="0">
                  <a:solidFill>
                    <a:schemeClr val="accent6"/>
                  </a:solidFill>
                  <a:latin typeface="+mn-lt"/>
                </a:rPr>
              </a:br>
              <a:r>
                <a:rPr lang="fr-FR" sz="1200" dirty="0">
                  <a:solidFill>
                    <a:schemeClr val="accent6"/>
                  </a:solidFill>
                  <a:latin typeface="+mn-lt"/>
                </a:rPr>
                <a:t>Léonard de Vinci </a:t>
              </a:r>
              <a:br>
                <a:rPr lang="fr-FR" sz="1400" dirty="0">
                  <a:solidFill>
                    <a:schemeClr val="tx1"/>
                  </a:solidFill>
                  <a:latin typeface="Locator" panose="02000500030000020004" pitchFamily="2" charset="77"/>
                </a:rPr>
              </a:br>
              <a:r>
                <a:rPr lang="fr-FR" dirty="0">
                  <a:solidFill>
                    <a:schemeClr val="tx1"/>
                  </a:solidFill>
                  <a:latin typeface="Work Sans Medium" pitchFamily="2" charset="0"/>
                </a:rPr>
                <a:t>Tours</a:t>
              </a:r>
            </a:p>
            <a:p>
              <a:r>
                <a:rPr lang="fr-FR" dirty="0">
                  <a:solidFill>
                    <a:schemeClr val="tx1"/>
                  </a:solidFill>
                  <a:latin typeface="Work Sans Medium" pitchFamily="2" charset="0"/>
                </a:rPr>
                <a:t>43 000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90 M</a:t>
              </a:r>
              <a:r>
                <a:rPr lang="fr-FR" b="1" dirty="0">
                  <a:solidFill>
                    <a:schemeClr val="tx1"/>
                  </a:solidFill>
                  <a:latin typeface="Work Sans Medium" pitchFamily="2" charset="0"/>
                </a:rPr>
                <a:t>€</a:t>
              </a:r>
            </a:p>
          </p:txBody>
        </p:sp>
        <p:sp>
          <p:nvSpPr>
            <p:cNvPr id="41" name="Espace réservé du texte 4">
              <a:extLst>
                <a:ext uri="{FF2B5EF4-FFF2-40B4-BE49-F238E27FC236}">
                  <a16:creationId xmlns:a16="http://schemas.microsoft.com/office/drawing/2014/main" id="{2FA6AB22-7315-AA47-926C-DB9272E7CF2E}"/>
                </a:ext>
              </a:extLst>
            </p:cNvPr>
            <p:cNvSpPr txBox="1">
              <a:spLocks/>
            </p:cNvSpPr>
            <p:nvPr/>
          </p:nvSpPr>
          <p:spPr>
            <a:xfrm>
              <a:off x="611800" y="3375426"/>
              <a:ext cx="2491724" cy="145468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r"/>
              <a:r>
                <a:rPr lang="fr-FR" sz="1200" dirty="0">
                  <a:solidFill>
                    <a:schemeClr val="accent4"/>
                  </a:solidFill>
                  <a:latin typeface="Work Sans Medium" pitchFamily="2" charset="0"/>
                </a:rPr>
                <a:t>Université Européenne de Madrid</a:t>
              </a:r>
              <a:br>
                <a:rPr lang="fr-FR" sz="1200" dirty="0">
                  <a:solidFill>
                    <a:schemeClr val="tx1"/>
                  </a:solidFill>
                  <a:latin typeface="Work Sans Medium" pitchFamily="2" charset="0"/>
                </a:rPr>
              </a:br>
              <a:r>
                <a:rPr lang="fr-FR" dirty="0">
                  <a:solidFill>
                    <a:schemeClr val="tx1"/>
                  </a:solidFill>
                  <a:latin typeface="Work Sans Medium" pitchFamily="2" charset="0"/>
                </a:rPr>
                <a:t>Espagne</a:t>
              </a:r>
            </a:p>
            <a:p>
              <a:pPr algn="r"/>
              <a:r>
                <a:rPr lang="fr-FR" dirty="0">
                  <a:solidFill>
                    <a:schemeClr val="tx1"/>
                  </a:solidFill>
                  <a:latin typeface="Work Sans Medium" pitchFamily="2" charset="0"/>
                </a:rPr>
                <a:t>14 686 m</a:t>
              </a:r>
              <a:r>
                <a:rPr lang="fr-FR" baseline="30000" dirty="0">
                  <a:solidFill>
                    <a:schemeClr val="tx1"/>
                  </a:solidFill>
                  <a:latin typeface="Work Sans Medium" pitchFamily="2" charset="0"/>
                </a:rPr>
                <a:t>2</a:t>
              </a:r>
              <a:r>
                <a:rPr lang="fr-FR" dirty="0">
                  <a:solidFill>
                    <a:schemeClr val="tx1"/>
                  </a:solidFill>
                  <a:latin typeface="Work Sans Medium" pitchFamily="2" charset="0"/>
                </a:rPr>
                <a:t> / 39 M</a:t>
              </a:r>
              <a:r>
                <a:rPr lang="fr-FR" b="1" dirty="0">
                  <a:solidFill>
                    <a:schemeClr val="tx1"/>
                  </a:solidFill>
                  <a:latin typeface="Work Sans Medium" pitchFamily="2" charset="0"/>
                </a:rPr>
                <a:t>€</a:t>
              </a:r>
            </a:p>
          </p:txBody>
        </p:sp>
        <p:sp>
          <p:nvSpPr>
            <p:cNvPr id="42" name="Espace réservé du texte 4">
              <a:extLst>
                <a:ext uri="{FF2B5EF4-FFF2-40B4-BE49-F238E27FC236}">
                  <a16:creationId xmlns:a16="http://schemas.microsoft.com/office/drawing/2014/main" id="{FA34714C-6ACE-A24E-9BC7-0984254DB474}"/>
                </a:ext>
              </a:extLst>
            </p:cNvPr>
            <p:cNvSpPr txBox="1">
              <a:spLocks/>
            </p:cNvSpPr>
            <p:nvPr/>
          </p:nvSpPr>
          <p:spPr>
            <a:xfrm>
              <a:off x="4643765" y="1455796"/>
              <a:ext cx="2125659" cy="145468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fr-FR" sz="1200" dirty="0">
                  <a:solidFill>
                    <a:schemeClr val="accent4"/>
                  </a:solidFill>
                  <a:latin typeface="Work Sans Medium" pitchFamily="2" charset="0"/>
                </a:rPr>
                <a:t>École Internationale </a:t>
              </a:r>
              <a:br>
                <a:rPr lang="fr-FR" sz="1200" dirty="0">
                  <a:solidFill>
                    <a:schemeClr val="accent4"/>
                  </a:solidFill>
                  <a:latin typeface="Work Sans Medium" pitchFamily="2" charset="0"/>
                </a:rPr>
              </a:br>
              <a:r>
                <a:rPr lang="fr-FR" sz="1200" dirty="0">
                  <a:solidFill>
                    <a:schemeClr val="accent4"/>
                  </a:solidFill>
                  <a:latin typeface="Work Sans Medium" pitchFamily="2" charset="0"/>
                </a:rPr>
                <a:t>de Milan</a:t>
              </a:r>
              <a:br>
                <a:rPr lang="fr-FR" sz="1400" dirty="0">
                  <a:solidFill>
                    <a:schemeClr val="tx1"/>
                  </a:solidFill>
                  <a:latin typeface="Locator" panose="02000500030000020004" pitchFamily="2" charset="77"/>
                </a:rPr>
              </a:br>
              <a:r>
                <a:rPr lang="de" dirty="0" err="1">
                  <a:solidFill>
                    <a:schemeClr val="tx1"/>
                  </a:solidFill>
                  <a:latin typeface="Work Sans Medium" pitchFamily="2" charset="0"/>
                </a:rPr>
                <a:t>Italie</a:t>
              </a:r>
              <a:endParaRPr lang="de" dirty="0">
                <a:solidFill>
                  <a:schemeClr val="tx1"/>
                </a:solidFill>
                <a:latin typeface="Work Sans Medium" pitchFamily="2" charset="0"/>
              </a:endParaRPr>
            </a:p>
            <a:p>
              <a:r>
                <a:rPr lang="de" dirty="0">
                  <a:solidFill>
                    <a:schemeClr val="tx1"/>
                  </a:solidFill>
                  <a:latin typeface="Work Sans Medium" pitchFamily="2" charset="0"/>
                </a:rPr>
                <a:t>12 200 m</a:t>
              </a:r>
              <a:r>
                <a:rPr lang="fr-FR" baseline="30000" dirty="0">
                  <a:solidFill>
                    <a:schemeClr val="tx1"/>
                  </a:solidFill>
                  <a:latin typeface="Work Sans Medium" pitchFamily="2" charset="0"/>
                </a:rPr>
                <a:t>2</a:t>
              </a:r>
              <a:r>
                <a:rPr lang="de" dirty="0">
                  <a:solidFill>
                    <a:schemeClr val="tx1"/>
                  </a:solidFill>
                  <a:latin typeface="Work Sans Medium" pitchFamily="2" charset="0"/>
                </a:rPr>
                <a:t> / 34,2 M</a:t>
              </a:r>
              <a:r>
                <a:rPr lang="de" b="1" dirty="0">
                  <a:solidFill>
                    <a:schemeClr val="tx1"/>
                  </a:solidFill>
                  <a:latin typeface="Work Sans Medium" pitchFamily="2" charset="0"/>
                </a:rPr>
                <a:t>€</a:t>
              </a:r>
            </a:p>
          </p:txBody>
        </p:sp>
        <p:sp>
          <p:nvSpPr>
            <p:cNvPr id="43" name="Titre 2">
              <a:extLst>
                <a:ext uri="{FF2B5EF4-FFF2-40B4-BE49-F238E27FC236}">
                  <a16:creationId xmlns:a16="http://schemas.microsoft.com/office/drawing/2014/main" id="{778C186F-088E-074A-87F7-44B196D22550}"/>
                </a:ext>
              </a:extLst>
            </p:cNvPr>
            <p:cNvSpPr txBox="1">
              <a:spLocks/>
            </p:cNvSpPr>
            <p:nvPr/>
          </p:nvSpPr>
          <p:spPr>
            <a:xfrm rot="20252892">
              <a:off x="843980" y="5226990"/>
              <a:ext cx="3614631" cy="67733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r>
                <a:rPr lang="fr-FR" dirty="0" err="1">
                  <a:solidFill>
                    <a:schemeClr val="accent4"/>
                  </a:solidFill>
                  <a:latin typeface="+mn-lt"/>
                  <a:cs typeface="Arial" panose="020B0604020202020204" pitchFamily="34" charset="0"/>
                </a:rPr>
                <a:t>É֤ducation</a:t>
              </a:r>
              <a:endParaRPr lang="fr-FR" dirty="0">
                <a:solidFill>
                  <a:schemeClr val="accent4"/>
                </a:solidFill>
                <a:latin typeface="+mn-lt"/>
                <a:cs typeface="Arial" panose="020B0604020202020204" pitchFamily="34" charset="0"/>
              </a:endParaRPr>
            </a:p>
          </p:txBody>
        </p:sp>
        <p:sp>
          <p:nvSpPr>
            <p:cNvPr id="44" name="Titre 2">
              <a:extLst>
                <a:ext uri="{FF2B5EF4-FFF2-40B4-BE49-F238E27FC236}">
                  <a16:creationId xmlns:a16="http://schemas.microsoft.com/office/drawing/2014/main" id="{7784DEB9-7E4A-DF45-846D-8614F3BE3AF8}"/>
                </a:ext>
              </a:extLst>
            </p:cNvPr>
            <p:cNvSpPr txBox="1">
              <a:spLocks/>
            </p:cNvSpPr>
            <p:nvPr/>
          </p:nvSpPr>
          <p:spPr>
            <a:xfrm rot="20256656">
              <a:off x="11320028" y="948479"/>
              <a:ext cx="3229708" cy="84066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1"/>
              <a:r>
                <a:rPr lang="fr-FR" dirty="0">
                  <a:solidFill>
                    <a:schemeClr val="accent6"/>
                  </a:solidFill>
                  <a:latin typeface="+mn-lt"/>
                  <a:cs typeface="Arial" panose="020B0604020202020204" pitchFamily="34" charset="0"/>
                </a:rPr>
                <a:t>Santé</a:t>
              </a:r>
            </a:p>
          </p:txBody>
        </p:sp>
        <p:cxnSp>
          <p:nvCxnSpPr>
            <p:cNvPr id="45" name="Connecteur droit 44">
              <a:extLst>
                <a:ext uri="{FF2B5EF4-FFF2-40B4-BE49-F238E27FC236}">
                  <a16:creationId xmlns:a16="http://schemas.microsoft.com/office/drawing/2014/main" id="{5D721984-9CE4-BA49-9FB4-9BA4DB73A625}"/>
                </a:ext>
              </a:extLst>
            </p:cNvPr>
            <p:cNvCxnSpPr>
              <a:cxnSpLocks/>
            </p:cNvCxnSpPr>
            <p:nvPr/>
          </p:nvCxnSpPr>
          <p:spPr>
            <a:xfrm flipH="1">
              <a:off x="1082842" y="4057381"/>
              <a:ext cx="5619476" cy="2331270"/>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46" name="Connecteur droit 45">
              <a:extLst>
                <a:ext uri="{FF2B5EF4-FFF2-40B4-BE49-F238E27FC236}">
                  <a16:creationId xmlns:a16="http://schemas.microsoft.com/office/drawing/2014/main" id="{77B48E31-4F2F-8F48-8F8D-9FBB52B41E52}"/>
                </a:ext>
              </a:extLst>
            </p:cNvPr>
            <p:cNvCxnSpPr>
              <a:cxnSpLocks/>
            </p:cNvCxnSpPr>
            <p:nvPr/>
          </p:nvCxnSpPr>
          <p:spPr>
            <a:xfrm flipH="1">
              <a:off x="2193131" y="2088092"/>
              <a:ext cx="10404699" cy="4317084"/>
            </a:xfrm>
            <a:prstGeom prst="line">
              <a:avLst/>
            </a:prstGeom>
            <a:noFill/>
            <a:ln w="6350" cap="flat">
              <a:solidFill>
                <a:schemeClr val="accent3"/>
              </a:solidFill>
              <a:prstDash val="solid"/>
              <a:miter lim="400000"/>
            </a:ln>
            <a:effectLst/>
            <a:sp3d/>
          </p:spPr>
          <p:style>
            <a:lnRef idx="0">
              <a:scrgbClr r="0" g="0" b="0"/>
            </a:lnRef>
            <a:fillRef idx="0">
              <a:scrgbClr r="0" g="0" b="0"/>
            </a:fillRef>
            <a:effectRef idx="0">
              <a:scrgbClr r="0" g="0" b="0"/>
            </a:effectRef>
            <a:fontRef idx="none"/>
          </p:style>
        </p:cxnSp>
        <p:cxnSp>
          <p:nvCxnSpPr>
            <p:cNvPr id="47" name="Connecteur droit 46">
              <a:extLst>
                <a:ext uri="{FF2B5EF4-FFF2-40B4-BE49-F238E27FC236}">
                  <a16:creationId xmlns:a16="http://schemas.microsoft.com/office/drawing/2014/main" id="{FC8BC660-2C0E-9D4B-A51C-D857BA5D426E}"/>
                </a:ext>
              </a:extLst>
            </p:cNvPr>
            <p:cNvCxnSpPr>
              <a:cxnSpLocks/>
            </p:cNvCxnSpPr>
            <p:nvPr/>
          </p:nvCxnSpPr>
          <p:spPr>
            <a:xfrm flipH="1">
              <a:off x="7338767" y="1619511"/>
              <a:ext cx="5238120" cy="2173063"/>
            </a:xfrm>
            <a:prstGeom prst="line">
              <a:avLst/>
            </a:prstGeom>
            <a:ln/>
          </p:spPr>
          <p:style>
            <a:lnRef idx="1">
              <a:schemeClr val="dk1"/>
            </a:lnRef>
            <a:fillRef idx="0">
              <a:schemeClr val="dk1"/>
            </a:fillRef>
            <a:effectRef idx="0">
              <a:schemeClr val="dk1"/>
            </a:effectRef>
            <a:fontRef idx="minor">
              <a:schemeClr val="tx1"/>
            </a:fontRef>
          </p:style>
        </p:cxnSp>
        <p:sp>
          <p:nvSpPr>
            <p:cNvPr id="48" name="Titre 2">
              <a:extLst>
                <a:ext uri="{FF2B5EF4-FFF2-40B4-BE49-F238E27FC236}">
                  <a16:creationId xmlns:a16="http://schemas.microsoft.com/office/drawing/2014/main" id="{D6640E7D-32D4-6748-91C4-7BFD4B79AB2D}"/>
                </a:ext>
              </a:extLst>
            </p:cNvPr>
            <p:cNvSpPr txBox="1">
              <a:spLocks/>
            </p:cNvSpPr>
            <p:nvPr/>
          </p:nvSpPr>
          <p:spPr>
            <a:xfrm rot="20252892">
              <a:off x="1919833" y="5271366"/>
              <a:ext cx="3614630" cy="67733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r>
                <a:rPr lang="fr-FR" dirty="0">
                  <a:solidFill>
                    <a:schemeClr val="tx2"/>
                  </a:solidFill>
                  <a:latin typeface="+mn-lt"/>
                  <a:cs typeface="Arial" panose="020B0604020202020204" pitchFamily="34" charset="0"/>
                </a:rPr>
                <a:t>Résidentiel</a:t>
              </a:r>
            </a:p>
          </p:txBody>
        </p:sp>
        <p:sp>
          <p:nvSpPr>
            <p:cNvPr id="49" name="Espace réservé du texte 4">
              <a:extLst>
                <a:ext uri="{FF2B5EF4-FFF2-40B4-BE49-F238E27FC236}">
                  <a16:creationId xmlns:a16="http://schemas.microsoft.com/office/drawing/2014/main" id="{573326B6-6268-7346-8813-3A475FA4F511}"/>
                </a:ext>
              </a:extLst>
            </p:cNvPr>
            <p:cNvSpPr txBox="1">
              <a:spLocks/>
            </p:cNvSpPr>
            <p:nvPr/>
          </p:nvSpPr>
          <p:spPr>
            <a:xfrm>
              <a:off x="10704960" y="4136314"/>
              <a:ext cx="2149290" cy="145468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eaLnBrk="1" fontAlgn="auto" latinLnBrk="0" hangingPunct="1">
                <a:lnSpc>
                  <a:spcPts val="1520"/>
                </a:lnSpc>
                <a:spcBef>
                  <a:spcPts val="0"/>
                </a:spcBef>
                <a:spcAft>
                  <a:spcPts val="0"/>
                </a:spcAft>
                <a:buClrTx/>
                <a:buSzTx/>
                <a:buFontTx/>
                <a:buNone/>
                <a:tabLst/>
                <a:defRPr lang="fr-FR" sz="1050" b="0" i="0" u="none" strike="noStrike" cap="none" spc="10" baseline="0" smtClean="0">
                  <a:ln>
                    <a:noFill/>
                  </a:ln>
                  <a:solidFill>
                    <a:schemeClr val="tx2">
                      <a:lumMod val="75000"/>
                    </a:schemeClr>
                  </a:solidFill>
                  <a:effectLst/>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r>
                <a:rPr lang="en-GB" sz="1200" dirty="0">
                  <a:solidFill>
                    <a:schemeClr val="accent3"/>
                  </a:solidFill>
                  <a:latin typeface="+mn-lt"/>
                </a:rPr>
                <a:t>Portefeuille hôtelier</a:t>
              </a:r>
            </a:p>
            <a:p>
              <a:r>
                <a:rPr lang="en-GB" dirty="0">
                  <a:solidFill>
                    <a:schemeClr val="tx1"/>
                  </a:solidFill>
                  <a:latin typeface="Work Sans Medium" pitchFamily="2" charset="0"/>
                </a:rPr>
                <a:t>France</a:t>
              </a:r>
              <a:br>
                <a:rPr lang="en-GB" dirty="0">
                  <a:solidFill>
                    <a:schemeClr val="tx1"/>
                  </a:solidFill>
                  <a:latin typeface="Work Sans Medium" pitchFamily="2" charset="0"/>
                </a:rPr>
              </a:br>
              <a:r>
                <a:rPr lang="en-GB" dirty="0">
                  <a:solidFill>
                    <a:schemeClr val="tx1"/>
                  </a:solidFill>
                  <a:latin typeface="Work Sans Medium" pitchFamily="2" charset="0"/>
                </a:rPr>
                <a:t>88 sites </a:t>
              </a:r>
            </a:p>
            <a:p>
              <a:r>
                <a:rPr lang="en-GB" dirty="0">
                  <a:solidFill>
                    <a:schemeClr val="tx1"/>
                  </a:solidFill>
                  <a:latin typeface="Work Sans Medium" pitchFamily="2" charset="0"/>
                </a:rPr>
                <a:t>8 000 chambres</a:t>
              </a:r>
            </a:p>
          </p:txBody>
        </p:sp>
        <p:sp>
          <p:nvSpPr>
            <p:cNvPr id="50" name="Titre 2">
              <a:extLst>
                <a:ext uri="{FF2B5EF4-FFF2-40B4-BE49-F238E27FC236}">
                  <a16:creationId xmlns:a16="http://schemas.microsoft.com/office/drawing/2014/main" id="{ACF425F9-35F9-BD4F-AB67-2664D1380E7D}"/>
                </a:ext>
              </a:extLst>
            </p:cNvPr>
            <p:cNvSpPr txBox="1">
              <a:spLocks/>
            </p:cNvSpPr>
            <p:nvPr/>
          </p:nvSpPr>
          <p:spPr>
            <a:xfrm rot="20252892">
              <a:off x="10671428" y="1646153"/>
              <a:ext cx="3614632" cy="7493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r>
                <a:rPr lang="en-GB" dirty="0" err="1">
                  <a:solidFill>
                    <a:schemeClr val="accent3"/>
                  </a:solidFill>
                  <a:latin typeface="+mn-lt"/>
                  <a:cs typeface="Arial" panose="020B0604020202020204" pitchFamily="34" charset="0"/>
                </a:rPr>
                <a:t>Hôtelier</a:t>
              </a:r>
              <a:endParaRPr lang="en-GB" dirty="0">
                <a:solidFill>
                  <a:schemeClr val="accent3"/>
                </a:solidFill>
                <a:latin typeface="+mn-lt"/>
                <a:cs typeface="Arial" panose="020B0604020202020204" pitchFamily="34" charset="0"/>
              </a:endParaRPr>
            </a:p>
          </p:txBody>
        </p:sp>
      </p:grpSp>
      <p:sp>
        <p:nvSpPr>
          <p:cNvPr id="52" name="Titel 1">
            <a:extLst>
              <a:ext uri="{FF2B5EF4-FFF2-40B4-BE49-F238E27FC236}">
                <a16:creationId xmlns:a16="http://schemas.microsoft.com/office/drawing/2014/main" id="{9E8CF58F-F0B3-864B-B14C-6415E28F6D5E}"/>
              </a:ext>
            </a:extLst>
          </p:cNvPr>
          <p:cNvSpPr txBox="1">
            <a:spLocks/>
          </p:cNvSpPr>
          <p:nvPr/>
        </p:nvSpPr>
        <p:spPr>
          <a:xfrm>
            <a:off x="314923" y="807862"/>
            <a:ext cx="8847859"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Exemples d’acquisitions </a:t>
            </a:r>
          </a:p>
          <a:p>
            <a:r>
              <a:rPr lang="fr-FR" sz="2800" dirty="0">
                <a:latin typeface="Geon Expanded" panose="020B0505030302020204" pitchFamily="34" charset="0"/>
              </a:rPr>
              <a:t>Primonial REIM France</a:t>
            </a:r>
          </a:p>
          <a:p>
            <a:r>
              <a:rPr lang="fr-FR" sz="2800" dirty="0">
                <a:latin typeface="Geon Expanded" panose="020B0505030302020204" pitchFamily="34" charset="0"/>
              </a:rPr>
              <a:t>(2/2)</a:t>
            </a:r>
          </a:p>
        </p:txBody>
      </p:sp>
      <p:sp>
        <p:nvSpPr>
          <p:cNvPr id="53" name="Fußzeilenplatzhalter 2">
            <a:extLst>
              <a:ext uri="{FF2B5EF4-FFF2-40B4-BE49-F238E27FC236}">
                <a16:creationId xmlns:a16="http://schemas.microsoft.com/office/drawing/2014/main" id="{956776C1-F111-4CB9-9AA6-F8053069A521}"/>
              </a:ext>
            </a:extLst>
          </p:cNvPr>
          <p:cNvSpPr>
            <a:spLocks noGrp="1"/>
          </p:cNvSpPr>
          <p:nvPr>
            <p:ph type="ftr" sz="quarter" idx="11"/>
          </p:nvPr>
        </p:nvSpPr>
        <p:spPr/>
        <p:txBody>
          <a:bodyPr/>
          <a:lstStyle/>
          <a:p>
            <a:r>
              <a:rPr lang="fr-FR" dirty="0"/>
              <a:t>1.2 | Primonial REIM France, un acteur majeur de l'épargne immobilière</a:t>
            </a:r>
          </a:p>
        </p:txBody>
      </p:sp>
      <p:sp>
        <p:nvSpPr>
          <p:cNvPr id="51" name="Foliennummernplatzhalter 3">
            <a:extLst>
              <a:ext uri="{FF2B5EF4-FFF2-40B4-BE49-F238E27FC236}">
                <a16:creationId xmlns:a16="http://schemas.microsoft.com/office/drawing/2014/main" id="{A2BFD8F1-957D-004E-88E5-9309484E76D2}"/>
              </a:ext>
            </a:extLst>
          </p:cNvPr>
          <p:cNvSpPr>
            <a:spLocks noGrp="1"/>
          </p:cNvSpPr>
          <p:nvPr>
            <p:ph type="sldNum" sz="quarter" idx="4"/>
          </p:nvPr>
        </p:nvSpPr>
        <p:spPr/>
        <p:txBody>
          <a:bodyPr/>
          <a:lstStyle/>
          <a:p>
            <a:fld id="{0772F24B-437C-4CC1-91CB-525B4F7036A6}" type="slidenum">
              <a:rPr lang="de-DE" smtClean="0">
                <a:solidFill>
                  <a:srgbClr val="000000"/>
                </a:solidFill>
              </a:rPr>
              <a:t>12</a:t>
            </a:fld>
            <a:endParaRPr lang="de-DE" dirty="0">
              <a:solidFill>
                <a:srgbClr val="000000"/>
              </a:solidFill>
            </a:endParaRPr>
          </a:p>
        </p:txBody>
      </p:sp>
      <p:sp>
        <p:nvSpPr>
          <p:cNvPr id="54" name="Espace réservé du numéro de diapositive 63">
            <a:extLst>
              <a:ext uri="{FF2B5EF4-FFF2-40B4-BE49-F238E27FC236}">
                <a16:creationId xmlns:a16="http://schemas.microsoft.com/office/drawing/2014/main" id="{6C166ED8-431C-4EDA-899B-3EB7173B0380}"/>
              </a:ext>
            </a:extLst>
          </p:cNvPr>
          <p:cNvSpPr txBox="1">
            <a:spLocks/>
          </p:cNvSpPr>
          <p:nvPr/>
        </p:nvSpPr>
        <p:spPr>
          <a:xfrm>
            <a:off x="7793182" y="5626461"/>
            <a:ext cx="4632326" cy="748923"/>
          </a:xfrm>
          <a:prstGeom prst="rect">
            <a:avLst/>
          </a:prstGeom>
          <a:ln w="12700">
            <a:miter lim="400000"/>
          </a:ln>
        </p:spPr>
        <p:txBody>
          <a:bodyPr wrap="square" lIns="50800" tIns="50800" rIns="50800" bIns="50800">
            <a:spAutoFit/>
          </a:bodyPr>
          <a:lstStyle>
            <a:defPPr marL="0" marR="0" indent="0" algn="l" defTabSz="437998" rtl="0" fontAlgn="auto" latinLnBrk="1" hangingPunct="0">
              <a:lnSpc>
                <a:spcPct val="100000"/>
              </a:lnSpc>
              <a:spcBef>
                <a:spcPts val="0"/>
              </a:spcBef>
              <a:spcAft>
                <a:spcPts val="0"/>
              </a:spcAft>
              <a:buClrTx/>
              <a:buSzTx/>
              <a:buFontTx/>
              <a:buNone/>
              <a:tabLst/>
              <a:defRPr kumimoji="0" sz="862" b="0" i="0" u="none" strike="noStrike" cap="none" spc="0" normalizeH="0" baseline="0">
                <a:ln>
                  <a:noFill/>
                </a:ln>
                <a:solidFill>
                  <a:srgbClr val="000000"/>
                </a:solidFill>
                <a:effectLst/>
                <a:uFillTx/>
              </a:defRPr>
            </a:defPPr>
            <a:lvl1pPr marL="0" marR="0" indent="0" algn="l" defTabSz="395415" rtl="0" fontAlgn="auto" latinLnBrk="0" hangingPunct="0">
              <a:lnSpc>
                <a:spcPct val="100000"/>
              </a:lnSpc>
              <a:spcBef>
                <a:spcPts val="0"/>
              </a:spcBef>
              <a:spcAft>
                <a:spcPts val="0"/>
              </a:spcAft>
              <a:buClrTx/>
              <a:buSzTx/>
              <a:buFontTx/>
              <a:buNone/>
              <a:tabLst/>
              <a:defRPr kumimoji="0" sz="1009" b="1" i="0" u="none" strike="noStrike" cap="none" spc="0" normalizeH="0" baseline="0">
                <a:ln>
                  <a:noFill/>
                </a:ln>
                <a:solidFill>
                  <a:schemeClr val="tx2">
                    <a:lumMod val="75000"/>
                  </a:schemeClr>
                </a:solidFill>
                <a:effectLst/>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0" marR="0" indent="109499"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2pPr>
            <a:lvl3pPr marL="0" marR="0" indent="218999"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3pPr>
            <a:lvl4pPr marL="0" marR="0" indent="328498"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4pPr>
            <a:lvl5pPr marL="0" marR="0" indent="437998"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5pPr>
            <a:lvl6pPr marL="0" marR="0" indent="547497"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6pPr>
            <a:lvl7pPr marL="0" marR="0" indent="656996"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7pPr>
            <a:lvl8pPr marL="0" marR="0" indent="766496"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8pPr>
            <a:lvl9pPr marL="0" marR="0" indent="875995" algn="ctr" defTabSz="395415" rtl="0" fontAlgn="auto" latinLnBrk="0" hangingPunct="0">
              <a:lnSpc>
                <a:spcPct val="100000"/>
              </a:lnSpc>
              <a:spcBef>
                <a:spcPts val="0"/>
              </a:spcBef>
              <a:spcAft>
                <a:spcPts val="0"/>
              </a:spcAft>
              <a:buClrTx/>
              <a:buSzTx/>
              <a:buFontTx/>
              <a:buNone/>
              <a:tabLst/>
              <a:defRPr kumimoji="0" sz="2395" b="0" i="0" u="none" strike="noStrike" cap="none" spc="0" normalizeH="0" baseline="0">
                <a:ln>
                  <a:noFill/>
                </a:ln>
                <a:solidFill>
                  <a:srgbClr val="000000"/>
                </a:solidFill>
                <a:effectLst/>
                <a:uFillTx/>
                <a:latin typeface="+mn-lt"/>
                <a:ea typeface="+mn-ea"/>
                <a:cs typeface="+mn-cs"/>
                <a:sym typeface="Raleway Light"/>
              </a:defRPr>
            </a:lvl9pPr>
          </a:lstStyle>
          <a:p>
            <a:r>
              <a:rPr lang="fr-FR" sz="1400" dirty="0">
                <a:solidFill>
                  <a:schemeClr val="tx1"/>
                </a:solidFill>
                <a:latin typeface="Work Sans Light" pitchFamily="2" charset="0"/>
              </a:rPr>
              <a:t>Source des données : Primonial REIM France</a:t>
            </a:r>
          </a:p>
          <a:p>
            <a:r>
              <a:rPr lang="fr-FR" sz="1400" dirty="0">
                <a:solidFill>
                  <a:schemeClr val="tx1"/>
                </a:solidFill>
                <a:latin typeface="Work Sans Light" pitchFamily="2" charset="0"/>
              </a:rPr>
              <a:t>Les investissements passés ne préjugent pas des investissements futurs</a:t>
            </a:r>
          </a:p>
        </p:txBody>
      </p:sp>
    </p:spTree>
    <p:extLst>
      <p:ext uri="{BB962C8B-B14F-4D97-AF65-F5344CB8AC3E}">
        <p14:creationId xmlns:p14="http://schemas.microsoft.com/office/powerpoint/2010/main" val="168927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F7A4E8C-35A7-4E51-9646-4E9505DB6263}"/>
              </a:ext>
            </a:extLst>
          </p:cNvPr>
          <p:cNvSpPr>
            <a:spLocks noGrp="1"/>
          </p:cNvSpPr>
          <p:nvPr>
            <p:ph type="title"/>
          </p:nvPr>
        </p:nvSpPr>
        <p:spPr>
          <a:xfrm>
            <a:off x="1163638" y="2955394"/>
            <a:ext cx="10009187" cy="1368000"/>
          </a:xfrm>
        </p:spPr>
        <p:txBody>
          <a:bodyPr/>
          <a:lstStyle/>
          <a:p>
            <a:r>
              <a:rPr lang="fr-FR" dirty="0"/>
              <a:t>La SCPI Primopierre </a:t>
            </a:r>
            <a:br>
              <a:rPr lang="fr-FR" dirty="0"/>
            </a:br>
            <a:r>
              <a:rPr lang="fr-FR" dirty="0"/>
              <a:t>au 30 septembre 2022</a:t>
            </a:r>
          </a:p>
        </p:txBody>
      </p:sp>
      <p:sp>
        <p:nvSpPr>
          <p:cNvPr id="5" name="Textplatzhalter 4">
            <a:extLst>
              <a:ext uri="{FF2B5EF4-FFF2-40B4-BE49-F238E27FC236}">
                <a16:creationId xmlns:a16="http://schemas.microsoft.com/office/drawing/2014/main" id="{4948BC66-F99E-4C03-A01C-0DDDDA7A9B02}"/>
              </a:ext>
            </a:extLst>
          </p:cNvPr>
          <p:cNvSpPr>
            <a:spLocks noGrp="1"/>
          </p:cNvSpPr>
          <p:nvPr>
            <p:ph type="body" sz="quarter" idx="10"/>
          </p:nvPr>
        </p:nvSpPr>
        <p:spPr/>
        <p:txBody>
          <a:bodyPr/>
          <a:lstStyle/>
          <a:p>
            <a:r>
              <a:rPr lang="de-DE" dirty="0"/>
              <a:t>2</a:t>
            </a:r>
          </a:p>
        </p:txBody>
      </p:sp>
      <p:pic>
        <p:nvPicPr>
          <p:cNvPr id="2" name="Graphique 1">
            <a:extLst>
              <a:ext uri="{FF2B5EF4-FFF2-40B4-BE49-F238E27FC236}">
                <a16:creationId xmlns:a16="http://schemas.microsoft.com/office/drawing/2014/main" id="{D0E2CF60-C49C-08CE-2D68-E5836A3C6F7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6285" y="4452899"/>
            <a:ext cx="1099430" cy="1187199"/>
          </a:xfrm>
          <a:prstGeom prst="rect">
            <a:avLst/>
          </a:prstGeom>
        </p:spPr>
      </p:pic>
    </p:spTree>
    <p:extLst>
      <p:ext uri="{BB962C8B-B14F-4D97-AF65-F5344CB8AC3E}">
        <p14:creationId xmlns:p14="http://schemas.microsoft.com/office/powerpoint/2010/main" val="1155061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14</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91732" y="800168"/>
            <a:ext cx="7281984" cy="582064"/>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Thématique du fonds</a:t>
            </a:r>
          </a:p>
        </p:txBody>
      </p:sp>
      <p:sp>
        <p:nvSpPr>
          <p:cNvPr id="16" name="Inhaltsplatzhalter 2">
            <a:extLst>
              <a:ext uri="{FF2B5EF4-FFF2-40B4-BE49-F238E27FC236}">
                <a16:creationId xmlns:a16="http://schemas.microsoft.com/office/drawing/2014/main" id="{9891F788-B312-CA45-A72E-B437176528AA}"/>
              </a:ext>
            </a:extLst>
          </p:cNvPr>
          <p:cNvSpPr txBox="1">
            <a:spLocks/>
          </p:cNvSpPr>
          <p:nvPr/>
        </p:nvSpPr>
        <p:spPr>
          <a:xfrm>
            <a:off x="424993" y="2227667"/>
            <a:ext cx="2667551" cy="41922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solidFill>
                  <a:schemeClr val="accent4"/>
                </a:solidFill>
                <a:latin typeface="Work Sans Medium" pitchFamily="2" charset="0"/>
              </a:rPr>
              <a:t>Le territoire d’investissement</a:t>
            </a:r>
          </a:p>
        </p:txBody>
      </p:sp>
      <p:sp>
        <p:nvSpPr>
          <p:cNvPr id="17" name="Espace réservé du texte 122">
            <a:extLst>
              <a:ext uri="{FF2B5EF4-FFF2-40B4-BE49-F238E27FC236}">
                <a16:creationId xmlns:a16="http://schemas.microsoft.com/office/drawing/2014/main" id="{F9FB861F-7C0F-994F-B012-E74E741B125A}"/>
              </a:ext>
            </a:extLst>
          </p:cNvPr>
          <p:cNvSpPr txBox="1">
            <a:spLocks/>
          </p:cNvSpPr>
          <p:nvPr/>
        </p:nvSpPr>
        <p:spPr>
          <a:xfrm>
            <a:off x="361405" y="2513453"/>
            <a:ext cx="2766151" cy="3306725"/>
          </a:xfrm>
          <a:prstGeom prst="rect">
            <a:avLst/>
          </a:prstGeom>
        </p:spPr>
        <p:txBody>
          <a:bodyPr numCol="1" spcCol="180000"/>
          <a:lstStyle>
            <a:lvl1pPr marL="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278448"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556895"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835343"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111379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marL="171450" indent="-171450" defTabSz="361984">
              <a:spcBef>
                <a:spcPts val="1200"/>
              </a:spcBef>
              <a:buFont typeface="Arial" panose="020B0604020202020204" pitchFamily="34" charset="0"/>
              <a:buChar char="•"/>
            </a:pPr>
            <a:r>
              <a:rPr lang="fr-FR" sz="1000" dirty="0">
                <a:solidFill>
                  <a:schemeClr val="tx1"/>
                </a:solidFill>
                <a:latin typeface="Work Sans Light" pitchFamily="2" charset="0"/>
              </a:rPr>
              <a:t>La France : 1</a:t>
            </a:r>
            <a:r>
              <a:rPr lang="fr-FR" sz="1000" baseline="30000" dirty="0">
                <a:solidFill>
                  <a:schemeClr val="tx1"/>
                </a:solidFill>
                <a:latin typeface="Work Sans Light" pitchFamily="2" charset="0"/>
              </a:rPr>
              <a:t>er</a:t>
            </a:r>
            <a:r>
              <a:rPr lang="fr-FR" sz="1000" dirty="0">
                <a:solidFill>
                  <a:schemeClr val="tx1"/>
                </a:solidFill>
                <a:latin typeface="Work Sans Light" pitchFamily="2" charset="0"/>
              </a:rPr>
              <a:t> pays de destination pour les investisseurs internationaux en zone euro*.</a:t>
            </a:r>
          </a:p>
          <a:p>
            <a:pPr marL="171450" indent="-171450" defTabSz="361984">
              <a:spcBef>
                <a:spcPts val="1200"/>
              </a:spcBef>
              <a:buFont typeface="Arial" panose="020B0604020202020204" pitchFamily="34" charset="0"/>
              <a:buChar char="•"/>
            </a:pPr>
            <a:r>
              <a:rPr lang="fr-FR" sz="1000" dirty="0">
                <a:solidFill>
                  <a:schemeClr val="tx1"/>
                </a:solidFill>
                <a:latin typeface="Work Sans Light" pitchFamily="2" charset="0"/>
              </a:rPr>
              <a:t>Paris :  mégapole mondiale</a:t>
            </a:r>
            <a:br>
              <a:rPr lang="fr-FR" sz="1000" dirty="0">
                <a:solidFill>
                  <a:schemeClr val="tx1"/>
                </a:solidFill>
                <a:latin typeface="Work Sans Light" pitchFamily="2" charset="0"/>
              </a:rPr>
            </a:br>
            <a:r>
              <a:rPr lang="fr-FR" sz="1000" dirty="0">
                <a:solidFill>
                  <a:schemeClr val="tx1"/>
                </a:solidFill>
                <a:latin typeface="Work Sans Light" pitchFamily="2" charset="0"/>
              </a:rPr>
              <a:t>- Une très grande attractivité pour les investisseurs internationaux, </a:t>
            </a:r>
            <a:br>
              <a:rPr lang="fr-FR" sz="1000" dirty="0">
                <a:solidFill>
                  <a:schemeClr val="tx1"/>
                </a:solidFill>
                <a:latin typeface="Work Sans Light" pitchFamily="2" charset="0"/>
              </a:rPr>
            </a:br>
            <a:r>
              <a:rPr lang="fr-FR" sz="1000" dirty="0">
                <a:solidFill>
                  <a:schemeClr val="tx1"/>
                </a:solidFill>
                <a:latin typeface="Work Sans Light" pitchFamily="2" charset="0"/>
              </a:rPr>
              <a:t>- Une demande locative très forte pour très peu d’offres disponibles.</a:t>
            </a:r>
          </a:p>
          <a:p>
            <a:pPr marL="171450" indent="-171450" defTabSz="361984">
              <a:spcBef>
                <a:spcPts val="1200"/>
              </a:spcBef>
              <a:buFont typeface="Arial" panose="020B0604020202020204" pitchFamily="34" charset="0"/>
              <a:buChar char="•"/>
            </a:pPr>
            <a:r>
              <a:rPr lang="fr-FR" sz="1000" dirty="0">
                <a:solidFill>
                  <a:schemeClr val="tx1"/>
                </a:solidFill>
                <a:latin typeface="Work Sans Light" pitchFamily="2" charset="0"/>
              </a:rPr>
              <a:t>IDF, en première couronne au cœur du Grand Paris :  1</a:t>
            </a:r>
            <a:r>
              <a:rPr lang="fr-FR" sz="1000" baseline="30000" dirty="0">
                <a:solidFill>
                  <a:schemeClr val="tx1"/>
                </a:solidFill>
                <a:latin typeface="Work Sans Light" pitchFamily="2" charset="0"/>
              </a:rPr>
              <a:t>er</a:t>
            </a:r>
            <a:r>
              <a:rPr lang="fr-FR" sz="1000" dirty="0">
                <a:solidFill>
                  <a:schemeClr val="tx1"/>
                </a:solidFill>
                <a:latin typeface="Work Sans Light" pitchFamily="2" charset="0"/>
              </a:rPr>
              <a:t> parc immobilier d’Europe avec 53 000 000 m</a:t>
            </a:r>
            <a:r>
              <a:rPr lang="fr-FR" sz="1000" baseline="30000" dirty="0">
                <a:solidFill>
                  <a:schemeClr val="tx1"/>
                </a:solidFill>
                <a:latin typeface="Work Sans Light" pitchFamily="2" charset="0"/>
              </a:rPr>
              <a:t>2</a:t>
            </a:r>
            <a:br>
              <a:rPr lang="fr-FR" sz="1000" dirty="0">
                <a:solidFill>
                  <a:schemeClr val="tx1"/>
                </a:solidFill>
                <a:latin typeface="Work Sans Light" pitchFamily="2" charset="0"/>
              </a:rPr>
            </a:br>
            <a:r>
              <a:rPr lang="fr-FR" sz="1000" dirty="0">
                <a:solidFill>
                  <a:schemeClr val="tx1"/>
                </a:solidFill>
                <a:latin typeface="Work Sans Light" pitchFamily="2" charset="0"/>
              </a:rPr>
              <a:t>- Un marche structuré et mature avec de réelles opportunités d’investissement.</a:t>
            </a:r>
            <a:br>
              <a:rPr lang="fr-FR" dirty="0">
                <a:solidFill>
                  <a:schemeClr val="tx1"/>
                </a:solidFill>
                <a:latin typeface="Work Sans Light" pitchFamily="2" charset="0"/>
              </a:rPr>
            </a:br>
            <a:endParaRPr lang="fr-FR" dirty="0">
              <a:solidFill>
                <a:schemeClr val="tx1"/>
              </a:solidFill>
              <a:latin typeface="Work Sans Light" pitchFamily="2" charset="0"/>
            </a:endParaRPr>
          </a:p>
        </p:txBody>
      </p:sp>
      <p:sp>
        <p:nvSpPr>
          <p:cNvPr id="18" name="Inhaltsplatzhalter 2">
            <a:extLst>
              <a:ext uri="{FF2B5EF4-FFF2-40B4-BE49-F238E27FC236}">
                <a16:creationId xmlns:a16="http://schemas.microsoft.com/office/drawing/2014/main" id="{AAFB5424-4E97-0F49-9E89-A600070C232A}"/>
              </a:ext>
            </a:extLst>
          </p:cNvPr>
          <p:cNvSpPr txBox="1">
            <a:spLocks/>
          </p:cNvSpPr>
          <p:nvPr/>
        </p:nvSpPr>
        <p:spPr>
          <a:xfrm>
            <a:off x="3317019" y="2224237"/>
            <a:ext cx="3093639" cy="33756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solidFill>
                  <a:schemeClr val="accent4"/>
                </a:solidFill>
                <a:latin typeface="Work Sans Medium" pitchFamily="2" charset="0"/>
              </a:rPr>
              <a:t>Les fondamentaux</a:t>
            </a:r>
          </a:p>
        </p:txBody>
      </p:sp>
      <p:sp>
        <p:nvSpPr>
          <p:cNvPr id="19" name="Espace réservé du texte 122">
            <a:extLst>
              <a:ext uri="{FF2B5EF4-FFF2-40B4-BE49-F238E27FC236}">
                <a16:creationId xmlns:a16="http://schemas.microsoft.com/office/drawing/2014/main" id="{881F2C0C-17F7-7645-AB41-879596D5B813}"/>
              </a:ext>
            </a:extLst>
          </p:cNvPr>
          <p:cNvSpPr txBox="1">
            <a:spLocks/>
          </p:cNvSpPr>
          <p:nvPr/>
        </p:nvSpPr>
        <p:spPr>
          <a:xfrm>
            <a:off x="3183413" y="2513453"/>
            <a:ext cx="2932156" cy="3306725"/>
          </a:xfrm>
          <a:prstGeom prst="rect">
            <a:avLst/>
          </a:prstGeom>
        </p:spPr>
        <p:txBody>
          <a:bodyPr numCol="1" spcCol="180000"/>
          <a:lstStyle>
            <a:lvl1pPr marL="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278448"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556895"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835343"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111379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marL="285750" indent="-285750" defTabSz="361984">
              <a:spcBef>
                <a:spcPts val="1200"/>
              </a:spcBef>
              <a:buFont typeface="Arial" panose="020B0604020202020204" pitchFamily="34" charset="0"/>
              <a:buChar char="•"/>
            </a:pPr>
            <a:r>
              <a:rPr lang="fr-FR" sz="1000" dirty="0">
                <a:solidFill>
                  <a:schemeClr val="tx1"/>
                </a:solidFill>
                <a:latin typeface="Work Sans Light" pitchFamily="2" charset="0"/>
              </a:rPr>
              <a:t>La centralité : un patrimoine au cœur de la vie urbaine, dans des quartiers tertiaires établis ou territoires a fort potentiel de développement. </a:t>
            </a:r>
          </a:p>
          <a:p>
            <a:pPr marL="285750" indent="-285750" defTabSz="361984">
              <a:spcBef>
                <a:spcPts val="1200"/>
              </a:spcBef>
              <a:buFont typeface="Arial" panose="020B0604020202020204" pitchFamily="34" charset="0"/>
              <a:buChar char="•"/>
            </a:pPr>
            <a:r>
              <a:rPr lang="fr-FR" sz="1000" dirty="0">
                <a:solidFill>
                  <a:schemeClr val="tx1"/>
                </a:solidFill>
                <a:latin typeface="Work Sans Light" pitchFamily="2" charset="0"/>
              </a:rPr>
              <a:t>La qualité des immeubles : un patrimoine récent, répondant aux attentes des grandes entreprises locataires en termes d’usages et de services. </a:t>
            </a:r>
          </a:p>
          <a:p>
            <a:pPr marL="285750" indent="-285750" defTabSz="361984">
              <a:spcBef>
                <a:spcPts val="1200"/>
              </a:spcBef>
              <a:buFont typeface="Arial" panose="020B0604020202020204" pitchFamily="34" charset="0"/>
              <a:buChar char="•"/>
            </a:pPr>
            <a:r>
              <a:rPr lang="fr-FR" sz="1000" dirty="0">
                <a:solidFill>
                  <a:schemeClr val="tx1"/>
                </a:solidFill>
                <a:latin typeface="Work Sans Light" pitchFamily="2" charset="0"/>
              </a:rPr>
              <a:t>Une stratégie ISR : Une intégration systématique des critères en phase d’acquisition, de gestion et d’arbitrage dans une dynamique d’amélioration continue de sa performance extra-financière.</a:t>
            </a:r>
          </a:p>
        </p:txBody>
      </p:sp>
      <p:cxnSp>
        <p:nvCxnSpPr>
          <p:cNvPr id="28" name="Connecteur droit 27">
            <a:extLst>
              <a:ext uri="{FF2B5EF4-FFF2-40B4-BE49-F238E27FC236}">
                <a16:creationId xmlns:a16="http://schemas.microsoft.com/office/drawing/2014/main" id="{569D50AF-96D0-2946-A08C-9124124E0AAF}"/>
              </a:ext>
            </a:extLst>
          </p:cNvPr>
          <p:cNvCxnSpPr>
            <a:cxnSpLocks/>
          </p:cNvCxnSpPr>
          <p:nvPr/>
        </p:nvCxnSpPr>
        <p:spPr>
          <a:xfrm>
            <a:off x="3183413" y="2254366"/>
            <a:ext cx="0" cy="3797747"/>
          </a:xfrm>
          <a:prstGeom prst="line">
            <a:avLst/>
          </a:prstGeom>
          <a:noFill/>
          <a:ln w="635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21" name="Espace réservé du texte 2">
            <a:extLst>
              <a:ext uri="{FF2B5EF4-FFF2-40B4-BE49-F238E27FC236}">
                <a16:creationId xmlns:a16="http://schemas.microsoft.com/office/drawing/2014/main" id="{A8B44491-89AD-E141-A5E7-FCDC355818A2}"/>
              </a:ext>
            </a:extLst>
          </p:cNvPr>
          <p:cNvSpPr txBox="1">
            <a:spLocks/>
          </p:cNvSpPr>
          <p:nvPr/>
        </p:nvSpPr>
        <p:spPr>
          <a:xfrm>
            <a:off x="361405" y="1492184"/>
            <a:ext cx="7712777" cy="499202"/>
          </a:xfrm>
          <a:prstGeom prst="rect">
            <a:avLst/>
          </a:prstGeom>
          <a:ln w="12700">
            <a:miter lim="400000"/>
          </a:ln>
          <a:extLst>
            <a:ext uri="{C572A759-6A51-4108-AA02-DFA0A04FC94B}">
              <ma14:wrappingTextBoxFlag xmlns:ma14="http://schemas.microsoft.com/office/mac/drawingml/2011/main" xmlns="" val="1"/>
            </a:ext>
          </a:extLst>
        </p:spPr>
        <p:txBody>
          <a:bodyPr lIns="50799" tIns="50799" rIns="50799" bIns="50799" anchor="t">
            <a:noAutofit/>
          </a:bodyPr>
          <a:lstStyle>
            <a:lvl1pPr marL="0" marR="0" indent="0" algn="l" defTabSz="361982" latinLnBrk="0">
              <a:lnSpc>
                <a:spcPct val="130000"/>
              </a:lnSpc>
              <a:spcBef>
                <a:spcPts val="0"/>
              </a:spcBef>
              <a:spcAft>
                <a:spcPts val="0"/>
              </a:spcAft>
              <a:buClrTx/>
              <a:buSzTx/>
              <a:buFontTx/>
              <a:buNone/>
              <a:tabLst/>
              <a:defRPr sz="1400" b="1" i="0" u="none" strike="noStrike" cap="none" spc="10" baseline="0">
                <a:ln>
                  <a:noFill/>
                </a:ln>
                <a:solidFill>
                  <a:schemeClr val="tx2">
                    <a:lumMod val="75000"/>
                  </a:schemeClr>
                </a:solidFill>
                <a:uFillTx/>
                <a:latin typeface="Locator Black" panose="02000600020000020004" pitchFamily="2" charset="77"/>
                <a:ea typeface="Locator UltraLight" panose="02000500030000020004" pitchFamily="2" charset="77"/>
                <a:cs typeface="Locator UltraLight" panose="0200050003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defTabSz="361984">
              <a:lnSpc>
                <a:spcPct val="100000"/>
              </a:lnSpc>
            </a:pPr>
            <a:r>
              <a:rPr lang="fr-FR" b="0" dirty="0">
                <a:solidFill>
                  <a:schemeClr val="accent4"/>
                </a:solidFill>
                <a:latin typeface="+mn-lt"/>
                <a:ea typeface="+mn-ea"/>
                <a:cs typeface="+mn-cs"/>
              </a:rPr>
              <a:t>Primopierre, un patrimoine composé principalement </a:t>
            </a:r>
            <a:br>
              <a:rPr lang="fr-FR" b="0" dirty="0">
                <a:solidFill>
                  <a:schemeClr val="accent4"/>
                </a:solidFill>
                <a:latin typeface="+mn-lt"/>
                <a:ea typeface="+mn-ea"/>
                <a:cs typeface="+mn-cs"/>
              </a:rPr>
            </a:br>
            <a:r>
              <a:rPr lang="fr-FR" b="0" dirty="0">
                <a:solidFill>
                  <a:schemeClr val="accent4"/>
                </a:solidFill>
                <a:latin typeface="+mn-lt"/>
                <a:ea typeface="+mn-ea"/>
                <a:cs typeface="+mn-cs"/>
              </a:rPr>
              <a:t>d’immobilier de bureaux en Ile-de-France (Paris, Grand Paris…)</a:t>
            </a:r>
          </a:p>
        </p:txBody>
      </p:sp>
      <p:grpSp>
        <p:nvGrpSpPr>
          <p:cNvPr id="29" name="Groupe 28">
            <a:extLst>
              <a:ext uri="{FF2B5EF4-FFF2-40B4-BE49-F238E27FC236}">
                <a16:creationId xmlns:a16="http://schemas.microsoft.com/office/drawing/2014/main" id="{69150143-ACC5-5445-A8DD-A7DF8002A1B1}"/>
              </a:ext>
            </a:extLst>
          </p:cNvPr>
          <p:cNvGrpSpPr/>
          <p:nvPr/>
        </p:nvGrpSpPr>
        <p:grpSpPr>
          <a:xfrm>
            <a:off x="6757916" y="2389465"/>
            <a:ext cx="5072679" cy="3445467"/>
            <a:chOff x="7281952" y="1316173"/>
            <a:chExt cx="5061481" cy="3326952"/>
          </a:xfrm>
        </p:grpSpPr>
        <p:pic>
          <p:nvPicPr>
            <p:cNvPr id="30" name="Image 29">
              <a:extLst>
                <a:ext uri="{FF2B5EF4-FFF2-40B4-BE49-F238E27FC236}">
                  <a16:creationId xmlns:a16="http://schemas.microsoft.com/office/drawing/2014/main" id="{2E20D6FD-FF2C-194A-9704-C27B2C4245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81952" y="1316173"/>
              <a:ext cx="4912646" cy="3326952"/>
            </a:xfrm>
            <a:prstGeom prst="rect">
              <a:avLst/>
            </a:prstGeom>
          </p:spPr>
        </p:pic>
        <p:sp>
          <p:nvSpPr>
            <p:cNvPr id="31" name="ZoneTexte 30">
              <a:extLst>
                <a:ext uri="{FF2B5EF4-FFF2-40B4-BE49-F238E27FC236}">
                  <a16:creationId xmlns:a16="http://schemas.microsoft.com/office/drawing/2014/main" id="{3FCBA442-194B-3042-ABFD-5AAF92F6CEF8}"/>
                </a:ext>
              </a:extLst>
            </p:cNvPr>
            <p:cNvSpPr txBox="1"/>
            <p:nvPr/>
          </p:nvSpPr>
          <p:spPr>
            <a:xfrm>
              <a:off x="7933770" y="4106411"/>
              <a:ext cx="1137602" cy="3962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Issy-les-Moulineaux</a:t>
              </a:r>
            </a:p>
          </p:txBody>
        </p:sp>
        <p:grpSp>
          <p:nvGrpSpPr>
            <p:cNvPr id="32" name="Groupe 31">
              <a:extLst>
                <a:ext uri="{FF2B5EF4-FFF2-40B4-BE49-F238E27FC236}">
                  <a16:creationId xmlns:a16="http://schemas.microsoft.com/office/drawing/2014/main" id="{EA13B2EC-4EA1-CD43-8D77-5D242B97DE71}"/>
                </a:ext>
              </a:extLst>
            </p:cNvPr>
            <p:cNvGrpSpPr/>
            <p:nvPr/>
          </p:nvGrpSpPr>
          <p:grpSpPr>
            <a:xfrm>
              <a:off x="8368603" y="3858958"/>
              <a:ext cx="159972" cy="222035"/>
              <a:chOff x="8510588" y="1643063"/>
              <a:chExt cx="617537" cy="895350"/>
            </a:xfrm>
            <a:solidFill>
              <a:schemeClr val="accent1"/>
            </a:solidFill>
          </p:grpSpPr>
          <p:sp>
            <p:nvSpPr>
              <p:cNvPr id="101" name="Freeform 7">
                <a:extLst>
                  <a:ext uri="{FF2B5EF4-FFF2-40B4-BE49-F238E27FC236}">
                    <a16:creationId xmlns:a16="http://schemas.microsoft.com/office/drawing/2014/main" id="{CA9B752E-A108-3440-A0B3-737159B84130}"/>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102" name="Freeform 8">
                <a:extLst>
                  <a:ext uri="{FF2B5EF4-FFF2-40B4-BE49-F238E27FC236}">
                    <a16:creationId xmlns:a16="http://schemas.microsoft.com/office/drawing/2014/main" id="{A5B4228E-3721-5243-B3E6-55FAA9F604B8}"/>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33" name="ZoneTexte 32">
              <a:extLst>
                <a:ext uri="{FF2B5EF4-FFF2-40B4-BE49-F238E27FC236}">
                  <a16:creationId xmlns:a16="http://schemas.microsoft.com/office/drawing/2014/main" id="{7295160E-40A4-144C-AD47-31046D5577BA}"/>
                </a:ext>
              </a:extLst>
            </p:cNvPr>
            <p:cNvSpPr txBox="1"/>
            <p:nvPr/>
          </p:nvSpPr>
          <p:spPr>
            <a:xfrm>
              <a:off x="7476852" y="1656728"/>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Courbevoie</a:t>
              </a:r>
            </a:p>
          </p:txBody>
        </p:sp>
        <p:grpSp>
          <p:nvGrpSpPr>
            <p:cNvPr id="34" name="Groupe 33">
              <a:extLst>
                <a:ext uri="{FF2B5EF4-FFF2-40B4-BE49-F238E27FC236}">
                  <a16:creationId xmlns:a16="http://schemas.microsoft.com/office/drawing/2014/main" id="{80FA8C0E-95EB-0E4A-AFCE-EAF299A8BCC4}"/>
                </a:ext>
              </a:extLst>
            </p:cNvPr>
            <p:cNvGrpSpPr/>
            <p:nvPr/>
          </p:nvGrpSpPr>
          <p:grpSpPr>
            <a:xfrm>
              <a:off x="7798050" y="1895948"/>
              <a:ext cx="159972" cy="222035"/>
              <a:chOff x="8510588" y="1643063"/>
              <a:chExt cx="617537" cy="895350"/>
            </a:xfrm>
            <a:solidFill>
              <a:schemeClr val="accent1"/>
            </a:solidFill>
          </p:grpSpPr>
          <p:sp>
            <p:nvSpPr>
              <p:cNvPr id="99" name="Freeform 7">
                <a:extLst>
                  <a:ext uri="{FF2B5EF4-FFF2-40B4-BE49-F238E27FC236}">
                    <a16:creationId xmlns:a16="http://schemas.microsoft.com/office/drawing/2014/main" id="{CEB3C357-0735-4045-962E-A0C91DCF8727}"/>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100" name="Freeform 8">
                <a:extLst>
                  <a:ext uri="{FF2B5EF4-FFF2-40B4-BE49-F238E27FC236}">
                    <a16:creationId xmlns:a16="http://schemas.microsoft.com/office/drawing/2014/main" id="{57215F49-93D0-5442-92B6-4D070B261DE9}"/>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35" name="ZoneTexte 34">
              <a:extLst>
                <a:ext uri="{FF2B5EF4-FFF2-40B4-BE49-F238E27FC236}">
                  <a16:creationId xmlns:a16="http://schemas.microsoft.com/office/drawing/2014/main" id="{BCCF9B40-3216-2F4E-930B-5E1887C58F3D}"/>
                </a:ext>
              </a:extLst>
            </p:cNvPr>
            <p:cNvSpPr txBox="1"/>
            <p:nvPr/>
          </p:nvSpPr>
          <p:spPr>
            <a:xfrm>
              <a:off x="7446481" y="3632071"/>
              <a:ext cx="1137602" cy="3962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Boulogne-Billancourt</a:t>
              </a:r>
            </a:p>
          </p:txBody>
        </p:sp>
        <p:grpSp>
          <p:nvGrpSpPr>
            <p:cNvPr id="36" name="Groupe 35">
              <a:extLst>
                <a:ext uri="{FF2B5EF4-FFF2-40B4-BE49-F238E27FC236}">
                  <a16:creationId xmlns:a16="http://schemas.microsoft.com/office/drawing/2014/main" id="{2B15FA20-E438-DA40-BAB8-B463E6D74E0F}"/>
                </a:ext>
              </a:extLst>
            </p:cNvPr>
            <p:cNvGrpSpPr/>
            <p:nvPr/>
          </p:nvGrpSpPr>
          <p:grpSpPr>
            <a:xfrm>
              <a:off x="7763943" y="3422248"/>
              <a:ext cx="159972" cy="222035"/>
              <a:chOff x="8510588" y="1643063"/>
              <a:chExt cx="617537" cy="895350"/>
            </a:xfrm>
            <a:solidFill>
              <a:schemeClr val="accent1"/>
            </a:solidFill>
          </p:grpSpPr>
          <p:sp>
            <p:nvSpPr>
              <p:cNvPr id="97" name="Freeform 7">
                <a:extLst>
                  <a:ext uri="{FF2B5EF4-FFF2-40B4-BE49-F238E27FC236}">
                    <a16:creationId xmlns:a16="http://schemas.microsoft.com/office/drawing/2014/main" id="{2A829FA5-300B-7347-A999-906C5392B0A4}"/>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98" name="Freeform 8">
                <a:extLst>
                  <a:ext uri="{FF2B5EF4-FFF2-40B4-BE49-F238E27FC236}">
                    <a16:creationId xmlns:a16="http://schemas.microsoft.com/office/drawing/2014/main" id="{1207B447-97B5-964E-9C36-825728B81A6E}"/>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grpSp>
          <p:nvGrpSpPr>
            <p:cNvPr id="37" name="Groupe 36">
              <a:extLst>
                <a:ext uri="{FF2B5EF4-FFF2-40B4-BE49-F238E27FC236}">
                  <a16:creationId xmlns:a16="http://schemas.microsoft.com/office/drawing/2014/main" id="{04B43965-0258-1545-832C-77FCFDF48169}"/>
                </a:ext>
              </a:extLst>
            </p:cNvPr>
            <p:cNvGrpSpPr/>
            <p:nvPr/>
          </p:nvGrpSpPr>
          <p:grpSpPr>
            <a:xfrm>
              <a:off x="8049730" y="1968115"/>
              <a:ext cx="159972" cy="222035"/>
              <a:chOff x="8510588" y="1643063"/>
              <a:chExt cx="617537" cy="895350"/>
            </a:xfrm>
            <a:solidFill>
              <a:schemeClr val="accent1"/>
            </a:solidFill>
          </p:grpSpPr>
          <p:sp>
            <p:nvSpPr>
              <p:cNvPr id="95" name="Freeform 7">
                <a:extLst>
                  <a:ext uri="{FF2B5EF4-FFF2-40B4-BE49-F238E27FC236}">
                    <a16:creationId xmlns:a16="http://schemas.microsoft.com/office/drawing/2014/main" id="{B7A0516C-4231-414A-870A-D89B9363A5E8}"/>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96" name="Freeform 8">
                <a:extLst>
                  <a:ext uri="{FF2B5EF4-FFF2-40B4-BE49-F238E27FC236}">
                    <a16:creationId xmlns:a16="http://schemas.microsoft.com/office/drawing/2014/main" id="{2C1260F7-9EFC-A14F-9677-19D9D9903919}"/>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38" name="ZoneTexte 37">
              <a:extLst>
                <a:ext uri="{FF2B5EF4-FFF2-40B4-BE49-F238E27FC236}">
                  <a16:creationId xmlns:a16="http://schemas.microsoft.com/office/drawing/2014/main" id="{28059C19-0424-4345-A276-0F305FE9548F}"/>
                </a:ext>
              </a:extLst>
            </p:cNvPr>
            <p:cNvSpPr txBox="1"/>
            <p:nvPr/>
          </p:nvSpPr>
          <p:spPr>
            <a:xfrm>
              <a:off x="7446481" y="2231803"/>
              <a:ext cx="1524987"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Neuilly-sur-Seine</a:t>
              </a:r>
            </a:p>
          </p:txBody>
        </p:sp>
        <p:grpSp>
          <p:nvGrpSpPr>
            <p:cNvPr id="39" name="Groupe 38">
              <a:extLst>
                <a:ext uri="{FF2B5EF4-FFF2-40B4-BE49-F238E27FC236}">
                  <a16:creationId xmlns:a16="http://schemas.microsoft.com/office/drawing/2014/main" id="{EACB9DC0-37F5-2A46-8FDB-22250D87EB9D}"/>
                </a:ext>
              </a:extLst>
            </p:cNvPr>
            <p:cNvGrpSpPr/>
            <p:nvPr/>
          </p:nvGrpSpPr>
          <p:grpSpPr>
            <a:xfrm>
              <a:off x="8371737" y="1786726"/>
              <a:ext cx="159972" cy="222035"/>
              <a:chOff x="8510588" y="1643063"/>
              <a:chExt cx="617537" cy="895350"/>
            </a:xfrm>
            <a:solidFill>
              <a:schemeClr val="accent1"/>
            </a:solidFill>
          </p:grpSpPr>
          <p:sp>
            <p:nvSpPr>
              <p:cNvPr id="93" name="Freeform 7">
                <a:extLst>
                  <a:ext uri="{FF2B5EF4-FFF2-40B4-BE49-F238E27FC236}">
                    <a16:creationId xmlns:a16="http://schemas.microsoft.com/office/drawing/2014/main" id="{FBE9EA89-BC0D-164D-A680-57ED662D3175}"/>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94" name="Freeform 8">
                <a:extLst>
                  <a:ext uri="{FF2B5EF4-FFF2-40B4-BE49-F238E27FC236}">
                    <a16:creationId xmlns:a16="http://schemas.microsoft.com/office/drawing/2014/main" id="{293C5235-154A-7747-8786-226B0FEBD3C4}"/>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40" name="ZoneTexte 39">
              <a:extLst>
                <a:ext uri="{FF2B5EF4-FFF2-40B4-BE49-F238E27FC236}">
                  <a16:creationId xmlns:a16="http://schemas.microsoft.com/office/drawing/2014/main" id="{BB6A8FA0-BEE9-ED42-A391-AB31758AAB91}"/>
                </a:ext>
              </a:extLst>
            </p:cNvPr>
            <p:cNvSpPr txBox="1"/>
            <p:nvPr/>
          </p:nvSpPr>
          <p:spPr>
            <a:xfrm>
              <a:off x="8336097" y="3477931"/>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Paris 15</a:t>
              </a:r>
            </a:p>
          </p:txBody>
        </p:sp>
        <p:grpSp>
          <p:nvGrpSpPr>
            <p:cNvPr id="41" name="Groupe 40">
              <a:extLst>
                <a:ext uri="{FF2B5EF4-FFF2-40B4-BE49-F238E27FC236}">
                  <a16:creationId xmlns:a16="http://schemas.microsoft.com/office/drawing/2014/main" id="{58DE0983-85A6-6D44-B5F2-B4BC5C1B1E72}"/>
                </a:ext>
              </a:extLst>
            </p:cNvPr>
            <p:cNvGrpSpPr/>
            <p:nvPr/>
          </p:nvGrpSpPr>
          <p:grpSpPr>
            <a:xfrm>
              <a:off x="8565435" y="3279487"/>
              <a:ext cx="159972" cy="222035"/>
              <a:chOff x="8510588" y="1643063"/>
              <a:chExt cx="617537" cy="895350"/>
            </a:xfrm>
            <a:solidFill>
              <a:schemeClr val="accent1"/>
            </a:solidFill>
          </p:grpSpPr>
          <p:sp>
            <p:nvSpPr>
              <p:cNvPr id="91" name="Freeform 7">
                <a:extLst>
                  <a:ext uri="{FF2B5EF4-FFF2-40B4-BE49-F238E27FC236}">
                    <a16:creationId xmlns:a16="http://schemas.microsoft.com/office/drawing/2014/main" id="{74AAFE3C-D41A-3342-BFEE-12057A00D71F}"/>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92" name="Freeform 8">
                <a:extLst>
                  <a:ext uri="{FF2B5EF4-FFF2-40B4-BE49-F238E27FC236}">
                    <a16:creationId xmlns:a16="http://schemas.microsoft.com/office/drawing/2014/main" id="{4F21BC2A-8F47-D24C-A593-4A98E9FA5261}"/>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42" name="ZoneTexte 41">
              <a:extLst>
                <a:ext uri="{FF2B5EF4-FFF2-40B4-BE49-F238E27FC236}">
                  <a16:creationId xmlns:a16="http://schemas.microsoft.com/office/drawing/2014/main" id="{5BB70557-CB13-614D-A7DB-D1D219CD4707}"/>
                </a:ext>
              </a:extLst>
            </p:cNvPr>
            <p:cNvSpPr txBox="1"/>
            <p:nvPr/>
          </p:nvSpPr>
          <p:spPr>
            <a:xfrm>
              <a:off x="7787288" y="1449146"/>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Colombes</a:t>
              </a:r>
            </a:p>
          </p:txBody>
        </p:sp>
        <p:grpSp>
          <p:nvGrpSpPr>
            <p:cNvPr id="43" name="Groupe 42">
              <a:extLst>
                <a:ext uri="{FF2B5EF4-FFF2-40B4-BE49-F238E27FC236}">
                  <a16:creationId xmlns:a16="http://schemas.microsoft.com/office/drawing/2014/main" id="{95D211FA-473F-A343-A3F2-134C13B33B49}"/>
                </a:ext>
              </a:extLst>
            </p:cNvPr>
            <p:cNvGrpSpPr/>
            <p:nvPr/>
          </p:nvGrpSpPr>
          <p:grpSpPr>
            <a:xfrm>
              <a:off x="7580457" y="1373668"/>
              <a:ext cx="159972" cy="222035"/>
              <a:chOff x="8510588" y="1643063"/>
              <a:chExt cx="617537" cy="895350"/>
            </a:xfrm>
            <a:solidFill>
              <a:schemeClr val="accent1"/>
            </a:solidFill>
          </p:grpSpPr>
          <p:sp>
            <p:nvSpPr>
              <p:cNvPr id="89" name="Freeform 7">
                <a:extLst>
                  <a:ext uri="{FF2B5EF4-FFF2-40B4-BE49-F238E27FC236}">
                    <a16:creationId xmlns:a16="http://schemas.microsoft.com/office/drawing/2014/main" id="{D05AFB56-D26D-074F-9FE8-E956644FC901}"/>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90" name="Freeform 8">
                <a:extLst>
                  <a:ext uri="{FF2B5EF4-FFF2-40B4-BE49-F238E27FC236}">
                    <a16:creationId xmlns:a16="http://schemas.microsoft.com/office/drawing/2014/main" id="{2E86C807-FF3E-2842-A720-A57061A71338}"/>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44" name="ZoneTexte 43">
              <a:extLst>
                <a:ext uri="{FF2B5EF4-FFF2-40B4-BE49-F238E27FC236}">
                  <a16:creationId xmlns:a16="http://schemas.microsoft.com/office/drawing/2014/main" id="{EDAF9305-A1CB-9D4C-B1CF-50013DF1CABF}"/>
                </a:ext>
              </a:extLst>
            </p:cNvPr>
            <p:cNvSpPr txBox="1"/>
            <p:nvPr/>
          </p:nvSpPr>
          <p:spPr>
            <a:xfrm>
              <a:off x="9790012" y="3586248"/>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Paris 5</a:t>
              </a:r>
            </a:p>
          </p:txBody>
        </p:sp>
        <p:grpSp>
          <p:nvGrpSpPr>
            <p:cNvPr id="45" name="Groupe 44">
              <a:extLst>
                <a:ext uri="{FF2B5EF4-FFF2-40B4-BE49-F238E27FC236}">
                  <a16:creationId xmlns:a16="http://schemas.microsoft.com/office/drawing/2014/main" id="{9EAC93AD-7431-EB4A-886E-5DE28C6DC358}"/>
                </a:ext>
              </a:extLst>
            </p:cNvPr>
            <p:cNvGrpSpPr/>
            <p:nvPr/>
          </p:nvGrpSpPr>
          <p:grpSpPr>
            <a:xfrm>
              <a:off x="10182529" y="2507315"/>
              <a:ext cx="159972" cy="222035"/>
              <a:chOff x="8510588" y="1643063"/>
              <a:chExt cx="617537" cy="895350"/>
            </a:xfrm>
            <a:solidFill>
              <a:schemeClr val="accent1"/>
            </a:solidFill>
          </p:grpSpPr>
          <p:sp>
            <p:nvSpPr>
              <p:cNvPr id="87" name="Freeform 7">
                <a:extLst>
                  <a:ext uri="{FF2B5EF4-FFF2-40B4-BE49-F238E27FC236}">
                    <a16:creationId xmlns:a16="http://schemas.microsoft.com/office/drawing/2014/main" id="{C3F67B43-CCF3-524F-911C-512F199E17F3}"/>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88" name="Freeform 8">
                <a:extLst>
                  <a:ext uri="{FF2B5EF4-FFF2-40B4-BE49-F238E27FC236}">
                    <a16:creationId xmlns:a16="http://schemas.microsoft.com/office/drawing/2014/main" id="{2E52E314-C57D-9D4F-9472-628A2B0F45EA}"/>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46" name="ZoneTexte 45">
              <a:extLst>
                <a:ext uri="{FF2B5EF4-FFF2-40B4-BE49-F238E27FC236}">
                  <a16:creationId xmlns:a16="http://schemas.microsoft.com/office/drawing/2014/main" id="{23FD0DEA-59C2-F94C-A0A3-084C39587FAD}"/>
                </a:ext>
              </a:extLst>
            </p:cNvPr>
            <p:cNvSpPr txBox="1"/>
            <p:nvPr/>
          </p:nvSpPr>
          <p:spPr>
            <a:xfrm>
              <a:off x="10047878" y="1593400"/>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Saint-Denis</a:t>
              </a:r>
            </a:p>
          </p:txBody>
        </p:sp>
        <p:grpSp>
          <p:nvGrpSpPr>
            <p:cNvPr id="47" name="Groupe 46">
              <a:extLst>
                <a:ext uri="{FF2B5EF4-FFF2-40B4-BE49-F238E27FC236}">
                  <a16:creationId xmlns:a16="http://schemas.microsoft.com/office/drawing/2014/main" id="{1A4DB08F-5BE0-BB43-9CFE-3CA5422D1DDE}"/>
                </a:ext>
              </a:extLst>
            </p:cNvPr>
            <p:cNvGrpSpPr/>
            <p:nvPr/>
          </p:nvGrpSpPr>
          <p:grpSpPr>
            <a:xfrm>
              <a:off x="9939973" y="1363055"/>
              <a:ext cx="159972" cy="222035"/>
              <a:chOff x="8510588" y="1643063"/>
              <a:chExt cx="617537" cy="895350"/>
            </a:xfrm>
            <a:solidFill>
              <a:schemeClr val="accent1"/>
            </a:solidFill>
          </p:grpSpPr>
          <p:sp>
            <p:nvSpPr>
              <p:cNvPr id="85" name="Freeform 7">
                <a:extLst>
                  <a:ext uri="{FF2B5EF4-FFF2-40B4-BE49-F238E27FC236}">
                    <a16:creationId xmlns:a16="http://schemas.microsoft.com/office/drawing/2014/main" id="{95C9D6B7-8CBB-1B45-91C9-734CE0692EB6}"/>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86" name="Freeform 8">
                <a:extLst>
                  <a:ext uri="{FF2B5EF4-FFF2-40B4-BE49-F238E27FC236}">
                    <a16:creationId xmlns:a16="http://schemas.microsoft.com/office/drawing/2014/main" id="{63CD5FEA-AD97-C145-B0C9-B951C95A4F9C}"/>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48" name="ZoneTexte 47">
              <a:extLst>
                <a:ext uri="{FF2B5EF4-FFF2-40B4-BE49-F238E27FC236}">
                  <a16:creationId xmlns:a16="http://schemas.microsoft.com/office/drawing/2014/main" id="{5B7DDD4D-DB29-7044-8299-44F0918B6E6E}"/>
                </a:ext>
              </a:extLst>
            </p:cNvPr>
            <p:cNvSpPr txBox="1"/>
            <p:nvPr/>
          </p:nvSpPr>
          <p:spPr>
            <a:xfrm>
              <a:off x="8251726" y="2033684"/>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La défense</a:t>
              </a:r>
            </a:p>
          </p:txBody>
        </p:sp>
        <p:grpSp>
          <p:nvGrpSpPr>
            <p:cNvPr id="49" name="Groupe 48">
              <a:extLst>
                <a:ext uri="{FF2B5EF4-FFF2-40B4-BE49-F238E27FC236}">
                  <a16:creationId xmlns:a16="http://schemas.microsoft.com/office/drawing/2014/main" id="{2F39E787-3D06-2347-BBE3-6A6C605DE7FA}"/>
                </a:ext>
              </a:extLst>
            </p:cNvPr>
            <p:cNvGrpSpPr/>
            <p:nvPr/>
          </p:nvGrpSpPr>
          <p:grpSpPr>
            <a:xfrm>
              <a:off x="8948476" y="1328289"/>
              <a:ext cx="159972" cy="222035"/>
              <a:chOff x="8510588" y="1643063"/>
              <a:chExt cx="617537" cy="895350"/>
            </a:xfrm>
            <a:solidFill>
              <a:schemeClr val="accent1"/>
            </a:solidFill>
          </p:grpSpPr>
          <p:sp>
            <p:nvSpPr>
              <p:cNvPr id="83" name="Freeform 7">
                <a:extLst>
                  <a:ext uri="{FF2B5EF4-FFF2-40B4-BE49-F238E27FC236}">
                    <a16:creationId xmlns:a16="http://schemas.microsoft.com/office/drawing/2014/main" id="{C6137CCB-3FE4-4F49-8097-BAB98295D344}"/>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84" name="Freeform 8">
                <a:extLst>
                  <a:ext uri="{FF2B5EF4-FFF2-40B4-BE49-F238E27FC236}">
                    <a16:creationId xmlns:a16="http://schemas.microsoft.com/office/drawing/2014/main" id="{BF642139-2719-184F-9958-E4C77371C461}"/>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50" name="ZoneTexte 49">
              <a:extLst>
                <a:ext uri="{FF2B5EF4-FFF2-40B4-BE49-F238E27FC236}">
                  <a16:creationId xmlns:a16="http://schemas.microsoft.com/office/drawing/2014/main" id="{0438A121-ED34-F840-9434-D260A8D145D3}"/>
                </a:ext>
              </a:extLst>
            </p:cNvPr>
            <p:cNvSpPr txBox="1"/>
            <p:nvPr/>
          </p:nvSpPr>
          <p:spPr>
            <a:xfrm>
              <a:off x="9062412" y="1688269"/>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Saint-Ouen</a:t>
              </a:r>
            </a:p>
          </p:txBody>
        </p:sp>
        <p:grpSp>
          <p:nvGrpSpPr>
            <p:cNvPr id="51" name="Groupe 50">
              <a:extLst>
                <a:ext uri="{FF2B5EF4-FFF2-40B4-BE49-F238E27FC236}">
                  <a16:creationId xmlns:a16="http://schemas.microsoft.com/office/drawing/2014/main" id="{68C90B31-44CC-964E-BA97-EEF240B74F27}"/>
                </a:ext>
              </a:extLst>
            </p:cNvPr>
            <p:cNvGrpSpPr/>
            <p:nvPr/>
          </p:nvGrpSpPr>
          <p:grpSpPr>
            <a:xfrm>
              <a:off x="8105991" y="2860423"/>
              <a:ext cx="159972" cy="222035"/>
              <a:chOff x="8510588" y="1643063"/>
              <a:chExt cx="617537" cy="895350"/>
            </a:xfrm>
            <a:solidFill>
              <a:schemeClr val="accent1"/>
            </a:solidFill>
          </p:grpSpPr>
          <p:sp>
            <p:nvSpPr>
              <p:cNvPr id="81" name="Freeform 7">
                <a:extLst>
                  <a:ext uri="{FF2B5EF4-FFF2-40B4-BE49-F238E27FC236}">
                    <a16:creationId xmlns:a16="http://schemas.microsoft.com/office/drawing/2014/main" id="{F7A28A04-3A6E-6D41-A60C-AE86A4FA6BA5}"/>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82" name="Freeform 8">
                <a:extLst>
                  <a:ext uri="{FF2B5EF4-FFF2-40B4-BE49-F238E27FC236}">
                    <a16:creationId xmlns:a16="http://schemas.microsoft.com/office/drawing/2014/main" id="{B13BD36C-9A7F-CA40-BD78-0F5D5D447FC7}"/>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52" name="ZoneTexte 51">
              <a:extLst>
                <a:ext uri="{FF2B5EF4-FFF2-40B4-BE49-F238E27FC236}">
                  <a16:creationId xmlns:a16="http://schemas.microsoft.com/office/drawing/2014/main" id="{BE5A7728-02D7-2740-B58C-8787C9759711}"/>
                </a:ext>
              </a:extLst>
            </p:cNvPr>
            <p:cNvSpPr txBox="1"/>
            <p:nvPr/>
          </p:nvSpPr>
          <p:spPr>
            <a:xfrm>
              <a:off x="7860429" y="3071358"/>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Paris 16</a:t>
              </a:r>
            </a:p>
          </p:txBody>
        </p:sp>
        <p:grpSp>
          <p:nvGrpSpPr>
            <p:cNvPr id="53" name="Groupe 52">
              <a:extLst>
                <a:ext uri="{FF2B5EF4-FFF2-40B4-BE49-F238E27FC236}">
                  <a16:creationId xmlns:a16="http://schemas.microsoft.com/office/drawing/2014/main" id="{B8D1BD06-819D-7441-BAF5-4081483A8D20}"/>
                </a:ext>
              </a:extLst>
            </p:cNvPr>
            <p:cNvGrpSpPr/>
            <p:nvPr/>
          </p:nvGrpSpPr>
          <p:grpSpPr>
            <a:xfrm>
              <a:off x="9612642" y="2056021"/>
              <a:ext cx="159972" cy="222035"/>
              <a:chOff x="8510588" y="1643063"/>
              <a:chExt cx="617537" cy="895350"/>
            </a:xfrm>
            <a:solidFill>
              <a:schemeClr val="accent1"/>
            </a:solidFill>
          </p:grpSpPr>
          <p:sp>
            <p:nvSpPr>
              <p:cNvPr id="79" name="Freeform 7">
                <a:extLst>
                  <a:ext uri="{FF2B5EF4-FFF2-40B4-BE49-F238E27FC236}">
                    <a16:creationId xmlns:a16="http://schemas.microsoft.com/office/drawing/2014/main" id="{7E90E32E-D938-3E47-9782-012432826457}"/>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80" name="Freeform 8">
                <a:extLst>
                  <a:ext uri="{FF2B5EF4-FFF2-40B4-BE49-F238E27FC236}">
                    <a16:creationId xmlns:a16="http://schemas.microsoft.com/office/drawing/2014/main" id="{BA44ECBF-F9F5-BA45-AB97-4E2233DD82E1}"/>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54" name="ZoneTexte 53">
              <a:extLst>
                <a:ext uri="{FF2B5EF4-FFF2-40B4-BE49-F238E27FC236}">
                  <a16:creationId xmlns:a16="http://schemas.microsoft.com/office/drawing/2014/main" id="{C630AB56-9C33-FF4F-BACD-13203AF48D52}"/>
                </a:ext>
              </a:extLst>
            </p:cNvPr>
            <p:cNvSpPr txBox="1"/>
            <p:nvPr/>
          </p:nvSpPr>
          <p:spPr>
            <a:xfrm>
              <a:off x="9451124" y="2278137"/>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Paris 9</a:t>
              </a:r>
            </a:p>
          </p:txBody>
        </p:sp>
        <p:grpSp>
          <p:nvGrpSpPr>
            <p:cNvPr id="55" name="Groupe 54">
              <a:extLst>
                <a:ext uri="{FF2B5EF4-FFF2-40B4-BE49-F238E27FC236}">
                  <a16:creationId xmlns:a16="http://schemas.microsoft.com/office/drawing/2014/main" id="{AD006E7A-BBE2-5741-B475-2C5D50D25215}"/>
                </a:ext>
              </a:extLst>
            </p:cNvPr>
            <p:cNvGrpSpPr/>
            <p:nvPr/>
          </p:nvGrpSpPr>
          <p:grpSpPr>
            <a:xfrm>
              <a:off x="10015291" y="3353520"/>
              <a:ext cx="159972" cy="222035"/>
              <a:chOff x="8510588" y="1643063"/>
              <a:chExt cx="617537" cy="895350"/>
            </a:xfrm>
            <a:solidFill>
              <a:schemeClr val="accent1"/>
            </a:solidFill>
          </p:grpSpPr>
          <p:sp>
            <p:nvSpPr>
              <p:cNvPr id="77" name="Freeform 7">
                <a:extLst>
                  <a:ext uri="{FF2B5EF4-FFF2-40B4-BE49-F238E27FC236}">
                    <a16:creationId xmlns:a16="http://schemas.microsoft.com/office/drawing/2014/main" id="{211DF34E-9AAE-3549-94AB-3BFA0954C870}"/>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78" name="Freeform 8">
                <a:extLst>
                  <a:ext uri="{FF2B5EF4-FFF2-40B4-BE49-F238E27FC236}">
                    <a16:creationId xmlns:a16="http://schemas.microsoft.com/office/drawing/2014/main" id="{3D516D5F-C756-CA4F-9EE2-9C4524DC2EC7}"/>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56" name="ZoneTexte 55">
              <a:extLst>
                <a:ext uri="{FF2B5EF4-FFF2-40B4-BE49-F238E27FC236}">
                  <a16:creationId xmlns:a16="http://schemas.microsoft.com/office/drawing/2014/main" id="{21426A68-90B9-1945-83A2-49F054914C07}"/>
                </a:ext>
              </a:extLst>
            </p:cNvPr>
            <p:cNvSpPr txBox="1"/>
            <p:nvPr/>
          </p:nvSpPr>
          <p:spPr>
            <a:xfrm>
              <a:off x="9939974" y="2726757"/>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Paris 10</a:t>
              </a:r>
            </a:p>
          </p:txBody>
        </p:sp>
        <p:grpSp>
          <p:nvGrpSpPr>
            <p:cNvPr id="57" name="Groupe 56">
              <a:extLst>
                <a:ext uri="{FF2B5EF4-FFF2-40B4-BE49-F238E27FC236}">
                  <a16:creationId xmlns:a16="http://schemas.microsoft.com/office/drawing/2014/main" id="{A19695BB-B6E5-7D44-9C90-BE07A0B2E631}"/>
                </a:ext>
              </a:extLst>
            </p:cNvPr>
            <p:cNvGrpSpPr/>
            <p:nvPr/>
          </p:nvGrpSpPr>
          <p:grpSpPr>
            <a:xfrm>
              <a:off x="11665843" y="2473034"/>
              <a:ext cx="159972" cy="222035"/>
              <a:chOff x="8510588" y="1643063"/>
              <a:chExt cx="617537" cy="895350"/>
            </a:xfrm>
            <a:solidFill>
              <a:schemeClr val="accent1"/>
            </a:solidFill>
          </p:grpSpPr>
          <p:sp>
            <p:nvSpPr>
              <p:cNvPr id="75" name="Freeform 7">
                <a:extLst>
                  <a:ext uri="{FF2B5EF4-FFF2-40B4-BE49-F238E27FC236}">
                    <a16:creationId xmlns:a16="http://schemas.microsoft.com/office/drawing/2014/main" id="{1E5DE6DE-AEE2-7044-8BD6-3FEBA0E11B12}"/>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76" name="Freeform 8">
                <a:extLst>
                  <a:ext uri="{FF2B5EF4-FFF2-40B4-BE49-F238E27FC236}">
                    <a16:creationId xmlns:a16="http://schemas.microsoft.com/office/drawing/2014/main" id="{9D48D7A5-0220-4D46-99A1-8810A89221E7}"/>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58" name="ZoneTexte 57">
              <a:extLst>
                <a:ext uri="{FF2B5EF4-FFF2-40B4-BE49-F238E27FC236}">
                  <a16:creationId xmlns:a16="http://schemas.microsoft.com/office/drawing/2014/main" id="{D963607F-A558-BC4E-BCEF-02E385AA435C}"/>
                </a:ext>
              </a:extLst>
            </p:cNvPr>
            <p:cNvSpPr txBox="1"/>
            <p:nvPr/>
          </p:nvSpPr>
          <p:spPr>
            <a:xfrm>
              <a:off x="11205831" y="2195701"/>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Montreuil</a:t>
              </a:r>
            </a:p>
          </p:txBody>
        </p:sp>
        <p:sp>
          <p:nvSpPr>
            <p:cNvPr id="59" name="ZoneTexte 58">
              <a:extLst>
                <a:ext uri="{FF2B5EF4-FFF2-40B4-BE49-F238E27FC236}">
                  <a16:creationId xmlns:a16="http://schemas.microsoft.com/office/drawing/2014/main" id="{718A19B6-CD31-4241-9E9C-0FD1330122BC}"/>
                </a:ext>
              </a:extLst>
            </p:cNvPr>
            <p:cNvSpPr txBox="1"/>
            <p:nvPr/>
          </p:nvSpPr>
          <p:spPr>
            <a:xfrm>
              <a:off x="10391263" y="4277186"/>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Kremlin Bicêtre</a:t>
              </a:r>
            </a:p>
          </p:txBody>
        </p:sp>
        <p:grpSp>
          <p:nvGrpSpPr>
            <p:cNvPr id="60" name="Groupe 59">
              <a:extLst>
                <a:ext uri="{FF2B5EF4-FFF2-40B4-BE49-F238E27FC236}">
                  <a16:creationId xmlns:a16="http://schemas.microsoft.com/office/drawing/2014/main" id="{9C35EF53-7568-1E42-9EE6-25C6E4A2B24B}"/>
                </a:ext>
              </a:extLst>
            </p:cNvPr>
            <p:cNvGrpSpPr/>
            <p:nvPr/>
          </p:nvGrpSpPr>
          <p:grpSpPr>
            <a:xfrm>
              <a:off x="9451978" y="1417522"/>
              <a:ext cx="159972" cy="222035"/>
              <a:chOff x="8510588" y="1643063"/>
              <a:chExt cx="617537" cy="895350"/>
            </a:xfrm>
            <a:solidFill>
              <a:schemeClr val="accent1"/>
            </a:solidFill>
          </p:grpSpPr>
          <p:sp>
            <p:nvSpPr>
              <p:cNvPr id="73" name="Freeform 7">
                <a:extLst>
                  <a:ext uri="{FF2B5EF4-FFF2-40B4-BE49-F238E27FC236}">
                    <a16:creationId xmlns:a16="http://schemas.microsoft.com/office/drawing/2014/main" id="{34C79975-0BA0-0D42-B2CA-23411A511EFA}"/>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74" name="Freeform 8">
                <a:extLst>
                  <a:ext uri="{FF2B5EF4-FFF2-40B4-BE49-F238E27FC236}">
                    <a16:creationId xmlns:a16="http://schemas.microsoft.com/office/drawing/2014/main" id="{0AD83CF6-1589-1C4E-ABE7-D2AAC3C7C335}"/>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61" name="ZoneTexte 60">
              <a:extLst>
                <a:ext uri="{FF2B5EF4-FFF2-40B4-BE49-F238E27FC236}">
                  <a16:creationId xmlns:a16="http://schemas.microsoft.com/office/drawing/2014/main" id="{8EC6BC19-073C-CF43-92C5-257252E83C76}"/>
                </a:ext>
              </a:extLst>
            </p:cNvPr>
            <p:cNvSpPr txBox="1"/>
            <p:nvPr/>
          </p:nvSpPr>
          <p:spPr>
            <a:xfrm>
              <a:off x="8757226" y="1514948"/>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Clichy</a:t>
              </a:r>
            </a:p>
          </p:txBody>
        </p:sp>
        <p:grpSp>
          <p:nvGrpSpPr>
            <p:cNvPr id="62" name="Groupe 61">
              <a:extLst>
                <a:ext uri="{FF2B5EF4-FFF2-40B4-BE49-F238E27FC236}">
                  <a16:creationId xmlns:a16="http://schemas.microsoft.com/office/drawing/2014/main" id="{D1213ECA-B0A7-4E45-8279-29E6BE618FAC}"/>
                </a:ext>
              </a:extLst>
            </p:cNvPr>
            <p:cNvGrpSpPr/>
            <p:nvPr/>
          </p:nvGrpSpPr>
          <p:grpSpPr>
            <a:xfrm>
              <a:off x="10175263" y="4238711"/>
              <a:ext cx="159972" cy="222035"/>
              <a:chOff x="8510588" y="1643063"/>
              <a:chExt cx="617537" cy="895350"/>
            </a:xfrm>
            <a:solidFill>
              <a:schemeClr val="accent1"/>
            </a:solidFill>
          </p:grpSpPr>
          <p:sp>
            <p:nvSpPr>
              <p:cNvPr id="71" name="Freeform 7">
                <a:extLst>
                  <a:ext uri="{FF2B5EF4-FFF2-40B4-BE49-F238E27FC236}">
                    <a16:creationId xmlns:a16="http://schemas.microsoft.com/office/drawing/2014/main" id="{398221E5-F3B6-4B49-AF77-51423C8164D3}"/>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72" name="Freeform 8">
                <a:extLst>
                  <a:ext uri="{FF2B5EF4-FFF2-40B4-BE49-F238E27FC236}">
                    <a16:creationId xmlns:a16="http://schemas.microsoft.com/office/drawing/2014/main" id="{6C623CE7-483D-D74C-B59A-AC2C3D94AF88}"/>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grpSp>
          <p:nvGrpSpPr>
            <p:cNvPr id="63" name="Groupe 62">
              <a:extLst>
                <a:ext uri="{FF2B5EF4-FFF2-40B4-BE49-F238E27FC236}">
                  <a16:creationId xmlns:a16="http://schemas.microsoft.com/office/drawing/2014/main" id="{F2DFB7AB-372D-CF44-AA1F-B3AF09C89D12}"/>
                </a:ext>
              </a:extLst>
            </p:cNvPr>
            <p:cNvGrpSpPr/>
            <p:nvPr/>
          </p:nvGrpSpPr>
          <p:grpSpPr>
            <a:xfrm>
              <a:off x="10518403" y="3454805"/>
              <a:ext cx="159972" cy="222035"/>
              <a:chOff x="8510588" y="1643063"/>
              <a:chExt cx="617537" cy="895350"/>
            </a:xfrm>
            <a:solidFill>
              <a:schemeClr val="accent1"/>
            </a:solidFill>
          </p:grpSpPr>
          <p:sp>
            <p:nvSpPr>
              <p:cNvPr id="69" name="Freeform 7">
                <a:extLst>
                  <a:ext uri="{FF2B5EF4-FFF2-40B4-BE49-F238E27FC236}">
                    <a16:creationId xmlns:a16="http://schemas.microsoft.com/office/drawing/2014/main" id="{BF8DA927-8EEB-AC4A-A428-018875DFE2EC}"/>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70" name="Freeform 8">
                <a:extLst>
                  <a:ext uri="{FF2B5EF4-FFF2-40B4-BE49-F238E27FC236}">
                    <a16:creationId xmlns:a16="http://schemas.microsoft.com/office/drawing/2014/main" id="{60515C92-FE32-C943-B0AD-9857B2D47ED3}"/>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64" name="ZoneTexte 63">
              <a:extLst>
                <a:ext uri="{FF2B5EF4-FFF2-40B4-BE49-F238E27FC236}">
                  <a16:creationId xmlns:a16="http://schemas.microsoft.com/office/drawing/2014/main" id="{8FF92650-C53D-F94F-B27B-8EB8BFFFE38A}"/>
                </a:ext>
              </a:extLst>
            </p:cNvPr>
            <p:cNvSpPr txBox="1"/>
            <p:nvPr/>
          </p:nvSpPr>
          <p:spPr>
            <a:xfrm>
              <a:off x="10371257" y="3233438"/>
              <a:ext cx="1137602" cy="24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Paris 13</a:t>
              </a:r>
            </a:p>
          </p:txBody>
        </p:sp>
        <p:grpSp>
          <p:nvGrpSpPr>
            <p:cNvPr id="65" name="Groupe 64">
              <a:extLst>
                <a:ext uri="{FF2B5EF4-FFF2-40B4-BE49-F238E27FC236}">
                  <a16:creationId xmlns:a16="http://schemas.microsoft.com/office/drawing/2014/main" id="{CE892BA0-8BEE-3743-8E8E-5E75C4BBDBC2}"/>
                </a:ext>
              </a:extLst>
            </p:cNvPr>
            <p:cNvGrpSpPr/>
            <p:nvPr/>
          </p:nvGrpSpPr>
          <p:grpSpPr>
            <a:xfrm>
              <a:off x="10970860" y="3871564"/>
              <a:ext cx="159972" cy="222035"/>
              <a:chOff x="8510588" y="1643063"/>
              <a:chExt cx="617537" cy="895350"/>
            </a:xfrm>
            <a:solidFill>
              <a:schemeClr val="accent1"/>
            </a:solidFill>
          </p:grpSpPr>
          <p:sp>
            <p:nvSpPr>
              <p:cNvPr id="67" name="Freeform 7">
                <a:extLst>
                  <a:ext uri="{FF2B5EF4-FFF2-40B4-BE49-F238E27FC236}">
                    <a16:creationId xmlns:a16="http://schemas.microsoft.com/office/drawing/2014/main" id="{1BE62D6A-67E8-D042-9EF2-653B08002200}"/>
                  </a:ext>
                </a:extLst>
              </p:cNvPr>
              <p:cNvSpPr>
                <a:spLocks noChangeArrowheads="1"/>
              </p:cNvSpPr>
              <p:nvPr/>
            </p:nvSpPr>
            <p:spPr bwMode="auto">
              <a:xfrm>
                <a:off x="8510588" y="1852613"/>
                <a:ext cx="265112" cy="685800"/>
              </a:xfrm>
              <a:custGeom>
                <a:avLst/>
                <a:gdLst>
                  <a:gd name="T0" fmla="*/ 0 w 736"/>
                  <a:gd name="T1" fmla="*/ 677 h 1903"/>
                  <a:gd name="T2" fmla="*/ 735 w 736"/>
                  <a:gd name="T3" fmla="*/ 0 h 1903"/>
                  <a:gd name="T4" fmla="*/ 735 w 736"/>
                  <a:gd name="T5" fmla="*/ 1902 h 1903"/>
                  <a:gd name="T6" fmla="*/ 0 w 736"/>
                  <a:gd name="T7" fmla="*/ 1902 h 1903"/>
                  <a:gd name="T8" fmla="*/ 0 w 736"/>
                  <a:gd name="T9" fmla="*/ 677 h 1903"/>
                  <a:gd name="T10" fmla="*/ 597 w 736"/>
                  <a:gd name="T11" fmla="*/ 1776 h 1903"/>
                  <a:gd name="T12" fmla="*/ 597 w 736"/>
                  <a:gd name="T13" fmla="*/ 1676 h 1903"/>
                  <a:gd name="T14" fmla="*/ 151 w 736"/>
                  <a:gd name="T15" fmla="*/ 1676 h 1903"/>
                  <a:gd name="T16" fmla="*/ 151 w 736"/>
                  <a:gd name="T17" fmla="*/ 1776 h 1903"/>
                  <a:gd name="T18" fmla="*/ 597 w 736"/>
                  <a:gd name="T19" fmla="*/ 1776 h 1903"/>
                  <a:gd name="T20" fmla="*/ 597 w 736"/>
                  <a:gd name="T21" fmla="*/ 1600 h 1903"/>
                  <a:gd name="T22" fmla="*/ 597 w 736"/>
                  <a:gd name="T23" fmla="*/ 1500 h 1903"/>
                  <a:gd name="T24" fmla="*/ 151 w 736"/>
                  <a:gd name="T25" fmla="*/ 1500 h 1903"/>
                  <a:gd name="T26" fmla="*/ 151 w 736"/>
                  <a:gd name="T27" fmla="*/ 1600 h 1903"/>
                  <a:gd name="T28" fmla="*/ 597 w 736"/>
                  <a:gd name="T29" fmla="*/ 1600 h 1903"/>
                  <a:gd name="T30" fmla="*/ 597 w 736"/>
                  <a:gd name="T31" fmla="*/ 1431 h 1903"/>
                  <a:gd name="T32" fmla="*/ 597 w 736"/>
                  <a:gd name="T33" fmla="*/ 1330 h 1903"/>
                  <a:gd name="T34" fmla="*/ 151 w 736"/>
                  <a:gd name="T35" fmla="*/ 1330 h 1903"/>
                  <a:gd name="T36" fmla="*/ 151 w 736"/>
                  <a:gd name="T37" fmla="*/ 1431 h 1903"/>
                  <a:gd name="T38" fmla="*/ 597 w 736"/>
                  <a:gd name="T39" fmla="*/ 1431 h 1903"/>
                  <a:gd name="T40" fmla="*/ 597 w 736"/>
                  <a:gd name="T41" fmla="*/ 1261 h 1903"/>
                  <a:gd name="T42" fmla="*/ 597 w 736"/>
                  <a:gd name="T43" fmla="*/ 1161 h 1903"/>
                  <a:gd name="T44" fmla="*/ 151 w 736"/>
                  <a:gd name="T45" fmla="*/ 1161 h 1903"/>
                  <a:gd name="T46" fmla="*/ 151 w 736"/>
                  <a:gd name="T47" fmla="*/ 1261 h 1903"/>
                  <a:gd name="T48" fmla="*/ 597 w 736"/>
                  <a:gd name="T49" fmla="*/ 1261 h 1903"/>
                  <a:gd name="T50" fmla="*/ 597 w 736"/>
                  <a:gd name="T51" fmla="*/ 1092 h 1903"/>
                  <a:gd name="T52" fmla="*/ 597 w 736"/>
                  <a:gd name="T53" fmla="*/ 991 h 1903"/>
                  <a:gd name="T54" fmla="*/ 151 w 736"/>
                  <a:gd name="T55" fmla="*/ 991 h 1903"/>
                  <a:gd name="T56" fmla="*/ 151 w 736"/>
                  <a:gd name="T57" fmla="*/ 1092 h 1903"/>
                  <a:gd name="T58" fmla="*/ 597 w 736"/>
                  <a:gd name="T59" fmla="*/ 1092 h 1903"/>
                  <a:gd name="T60" fmla="*/ 597 w 736"/>
                  <a:gd name="T61" fmla="*/ 916 h 1903"/>
                  <a:gd name="T62" fmla="*/ 597 w 736"/>
                  <a:gd name="T63" fmla="*/ 815 h 1903"/>
                  <a:gd name="T64" fmla="*/ 151 w 736"/>
                  <a:gd name="T65" fmla="*/ 815 h 1903"/>
                  <a:gd name="T66" fmla="*/ 151 w 736"/>
                  <a:gd name="T67" fmla="*/ 916 h 1903"/>
                  <a:gd name="T68" fmla="*/ 597 w 736"/>
                  <a:gd name="T69" fmla="*/ 916 h 1903"/>
                  <a:gd name="T70" fmla="*/ 597 w 736"/>
                  <a:gd name="T71" fmla="*/ 746 h 1903"/>
                  <a:gd name="T72" fmla="*/ 597 w 736"/>
                  <a:gd name="T73" fmla="*/ 646 h 1903"/>
                  <a:gd name="T74" fmla="*/ 151 w 736"/>
                  <a:gd name="T75" fmla="*/ 646 h 1903"/>
                  <a:gd name="T76" fmla="*/ 151 w 736"/>
                  <a:gd name="T77" fmla="*/ 746 h 1903"/>
                  <a:gd name="T78" fmla="*/ 597 w 736"/>
                  <a:gd name="T79" fmla="*/ 746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6" h="1903">
                    <a:moveTo>
                      <a:pt x="0" y="677"/>
                    </a:moveTo>
                    <a:lnTo>
                      <a:pt x="735" y="0"/>
                    </a:lnTo>
                    <a:lnTo>
                      <a:pt x="735" y="1902"/>
                    </a:lnTo>
                    <a:lnTo>
                      <a:pt x="0" y="1902"/>
                    </a:lnTo>
                    <a:lnTo>
                      <a:pt x="0" y="677"/>
                    </a:lnTo>
                    <a:close/>
                    <a:moveTo>
                      <a:pt x="597" y="1776"/>
                    </a:moveTo>
                    <a:lnTo>
                      <a:pt x="597" y="1676"/>
                    </a:lnTo>
                    <a:lnTo>
                      <a:pt x="151" y="1676"/>
                    </a:lnTo>
                    <a:lnTo>
                      <a:pt x="151" y="1776"/>
                    </a:lnTo>
                    <a:lnTo>
                      <a:pt x="597" y="1776"/>
                    </a:lnTo>
                    <a:close/>
                    <a:moveTo>
                      <a:pt x="597" y="1600"/>
                    </a:moveTo>
                    <a:lnTo>
                      <a:pt x="597" y="1500"/>
                    </a:lnTo>
                    <a:lnTo>
                      <a:pt x="151" y="1500"/>
                    </a:lnTo>
                    <a:lnTo>
                      <a:pt x="151" y="1600"/>
                    </a:lnTo>
                    <a:lnTo>
                      <a:pt x="597" y="1600"/>
                    </a:lnTo>
                    <a:close/>
                    <a:moveTo>
                      <a:pt x="597" y="1431"/>
                    </a:moveTo>
                    <a:lnTo>
                      <a:pt x="597" y="1330"/>
                    </a:lnTo>
                    <a:lnTo>
                      <a:pt x="151" y="1330"/>
                    </a:lnTo>
                    <a:lnTo>
                      <a:pt x="151" y="1431"/>
                    </a:lnTo>
                    <a:lnTo>
                      <a:pt x="597" y="1431"/>
                    </a:lnTo>
                    <a:close/>
                    <a:moveTo>
                      <a:pt x="597" y="1261"/>
                    </a:moveTo>
                    <a:lnTo>
                      <a:pt x="597" y="1161"/>
                    </a:lnTo>
                    <a:lnTo>
                      <a:pt x="151" y="1161"/>
                    </a:lnTo>
                    <a:lnTo>
                      <a:pt x="151" y="1261"/>
                    </a:lnTo>
                    <a:lnTo>
                      <a:pt x="597" y="1261"/>
                    </a:lnTo>
                    <a:close/>
                    <a:moveTo>
                      <a:pt x="597" y="1092"/>
                    </a:moveTo>
                    <a:lnTo>
                      <a:pt x="597" y="991"/>
                    </a:lnTo>
                    <a:lnTo>
                      <a:pt x="151" y="991"/>
                    </a:lnTo>
                    <a:lnTo>
                      <a:pt x="151" y="1092"/>
                    </a:lnTo>
                    <a:lnTo>
                      <a:pt x="597" y="1092"/>
                    </a:lnTo>
                    <a:close/>
                    <a:moveTo>
                      <a:pt x="597" y="916"/>
                    </a:moveTo>
                    <a:lnTo>
                      <a:pt x="597" y="815"/>
                    </a:lnTo>
                    <a:lnTo>
                      <a:pt x="151" y="815"/>
                    </a:lnTo>
                    <a:lnTo>
                      <a:pt x="151" y="916"/>
                    </a:lnTo>
                    <a:lnTo>
                      <a:pt x="597" y="916"/>
                    </a:lnTo>
                    <a:close/>
                    <a:moveTo>
                      <a:pt x="597" y="746"/>
                    </a:moveTo>
                    <a:lnTo>
                      <a:pt x="597" y="646"/>
                    </a:lnTo>
                    <a:lnTo>
                      <a:pt x="151" y="646"/>
                    </a:lnTo>
                    <a:lnTo>
                      <a:pt x="151" y="746"/>
                    </a:lnTo>
                    <a:lnTo>
                      <a:pt x="597" y="7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sp>
            <p:nvSpPr>
              <p:cNvPr id="68" name="Freeform 8">
                <a:extLst>
                  <a:ext uri="{FF2B5EF4-FFF2-40B4-BE49-F238E27FC236}">
                    <a16:creationId xmlns:a16="http://schemas.microsoft.com/office/drawing/2014/main" id="{2D8369B0-269D-5249-9DFA-055E6119343D}"/>
                  </a:ext>
                </a:extLst>
              </p:cNvPr>
              <p:cNvSpPr>
                <a:spLocks noChangeArrowheads="1"/>
              </p:cNvSpPr>
              <p:nvPr/>
            </p:nvSpPr>
            <p:spPr bwMode="auto">
              <a:xfrm>
                <a:off x="8797925" y="1643063"/>
                <a:ext cx="330200" cy="895350"/>
              </a:xfrm>
              <a:custGeom>
                <a:avLst/>
                <a:gdLst>
                  <a:gd name="T0" fmla="*/ 0 w 918"/>
                  <a:gd name="T1" fmla="*/ 0 h 2487"/>
                  <a:gd name="T2" fmla="*/ 917 w 918"/>
                  <a:gd name="T3" fmla="*/ 684 h 2487"/>
                  <a:gd name="T4" fmla="*/ 917 w 918"/>
                  <a:gd name="T5" fmla="*/ 2486 h 2487"/>
                  <a:gd name="T6" fmla="*/ 0 w 918"/>
                  <a:gd name="T7" fmla="*/ 2486 h 2487"/>
                  <a:gd name="T8" fmla="*/ 0 w 918"/>
                  <a:gd name="T9" fmla="*/ 0 h 2487"/>
                  <a:gd name="T10" fmla="*/ 773 w 918"/>
                  <a:gd name="T11" fmla="*/ 2360 h 2487"/>
                  <a:gd name="T12" fmla="*/ 773 w 918"/>
                  <a:gd name="T13" fmla="*/ 2260 h 2487"/>
                  <a:gd name="T14" fmla="*/ 151 w 918"/>
                  <a:gd name="T15" fmla="*/ 2260 h 2487"/>
                  <a:gd name="T16" fmla="*/ 151 w 918"/>
                  <a:gd name="T17" fmla="*/ 2360 h 2487"/>
                  <a:gd name="T18" fmla="*/ 773 w 918"/>
                  <a:gd name="T19" fmla="*/ 2360 h 2487"/>
                  <a:gd name="T20" fmla="*/ 773 w 918"/>
                  <a:gd name="T21" fmla="*/ 2184 h 2487"/>
                  <a:gd name="T22" fmla="*/ 773 w 918"/>
                  <a:gd name="T23" fmla="*/ 2084 h 2487"/>
                  <a:gd name="T24" fmla="*/ 151 w 918"/>
                  <a:gd name="T25" fmla="*/ 2084 h 2487"/>
                  <a:gd name="T26" fmla="*/ 151 w 918"/>
                  <a:gd name="T27" fmla="*/ 2184 h 2487"/>
                  <a:gd name="T28" fmla="*/ 773 w 918"/>
                  <a:gd name="T29" fmla="*/ 2184 h 2487"/>
                  <a:gd name="T30" fmla="*/ 773 w 918"/>
                  <a:gd name="T31" fmla="*/ 2015 h 2487"/>
                  <a:gd name="T32" fmla="*/ 773 w 918"/>
                  <a:gd name="T33" fmla="*/ 1914 h 2487"/>
                  <a:gd name="T34" fmla="*/ 151 w 918"/>
                  <a:gd name="T35" fmla="*/ 1914 h 2487"/>
                  <a:gd name="T36" fmla="*/ 151 w 918"/>
                  <a:gd name="T37" fmla="*/ 2015 h 2487"/>
                  <a:gd name="T38" fmla="*/ 773 w 918"/>
                  <a:gd name="T39" fmla="*/ 2015 h 2487"/>
                  <a:gd name="T40" fmla="*/ 773 w 918"/>
                  <a:gd name="T41" fmla="*/ 1845 h 2487"/>
                  <a:gd name="T42" fmla="*/ 773 w 918"/>
                  <a:gd name="T43" fmla="*/ 1745 h 2487"/>
                  <a:gd name="T44" fmla="*/ 151 w 918"/>
                  <a:gd name="T45" fmla="*/ 1745 h 2487"/>
                  <a:gd name="T46" fmla="*/ 151 w 918"/>
                  <a:gd name="T47" fmla="*/ 1845 h 2487"/>
                  <a:gd name="T48" fmla="*/ 773 w 918"/>
                  <a:gd name="T49" fmla="*/ 1845 h 2487"/>
                  <a:gd name="T50" fmla="*/ 773 w 918"/>
                  <a:gd name="T51" fmla="*/ 1676 h 2487"/>
                  <a:gd name="T52" fmla="*/ 773 w 918"/>
                  <a:gd name="T53" fmla="*/ 1575 h 2487"/>
                  <a:gd name="T54" fmla="*/ 151 w 918"/>
                  <a:gd name="T55" fmla="*/ 1575 h 2487"/>
                  <a:gd name="T56" fmla="*/ 151 w 918"/>
                  <a:gd name="T57" fmla="*/ 1676 h 2487"/>
                  <a:gd name="T58" fmla="*/ 773 w 918"/>
                  <a:gd name="T59" fmla="*/ 1676 h 2487"/>
                  <a:gd name="T60" fmla="*/ 773 w 918"/>
                  <a:gd name="T61" fmla="*/ 1500 h 2487"/>
                  <a:gd name="T62" fmla="*/ 773 w 918"/>
                  <a:gd name="T63" fmla="*/ 1399 h 2487"/>
                  <a:gd name="T64" fmla="*/ 151 w 918"/>
                  <a:gd name="T65" fmla="*/ 1399 h 2487"/>
                  <a:gd name="T66" fmla="*/ 151 w 918"/>
                  <a:gd name="T67" fmla="*/ 1500 h 2487"/>
                  <a:gd name="T68" fmla="*/ 773 w 918"/>
                  <a:gd name="T69" fmla="*/ 1500 h 2487"/>
                  <a:gd name="T70" fmla="*/ 773 w 918"/>
                  <a:gd name="T71" fmla="*/ 1330 h 2487"/>
                  <a:gd name="T72" fmla="*/ 773 w 918"/>
                  <a:gd name="T73" fmla="*/ 1230 h 2487"/>
                  <a:gd name="T74" fmla="*/ 151 w 918"/>
                  <a:gd name="T75" fmla="*/ 1230 h 2487"/>
                  <a:gd name="T76" fmla="*/ 151 w 918"/>
                  <a:gd name="T77" fmla="*/ 1330 h 2487"/>
                  <a:gd name="T78" fmla="*/ 773 w 918"/>
                  <a:gd name="T79" fmla="*/ 1330 h 2487"/>
                  <a:gd name="T80" fmla="*/ 773 w 918"/>
                  <a:gd name="T81" fmla="*/ 1161 h 2487"/>
                  <a:gd name="T82" fmla="*/ 773 w 918"/>
                  <a:gd name="T83" fmla="*/ 1061 h 2487"/>
                  <a:gd name="T84" fmla="*/ 151 w 918"/>
                  <a:gd name="T85" fmla="*/ 1061 h 2487"/>
                  <a:gd name="T86" fmla="*/ 151 w 918"/>
                  <a:gd name="T87" fmla="*/ 1161 h 2487"/>
                  <a:gd name="T88" fmla="*/ 773 w 918"/>
                  <a:gd name="T89" fmla="*/ 1161 h 2487"/>
                  <a:gd name="T90" fmla="*/ 773 w 918"/>
                  <a:gd name="T91" fmla="*/ 986 h 2487"/>
                  <a:gd name="T92" fmla="*/ 773 w 918"/>
                  <a:gd name="T93" fmla="*/ 885 h 2487"/>
                  <a:gd name="T94" fmla="*/ 151 w 918"/>
                  <a:gd name="T95" fmla="*/ 885 h 2487"/>
                  <a:gd name="T96" fmla="*/ 151 w 918"/>
                  <a:gd name="T97" fmla="*/ 986 h 2487"/>
                  <a:gd name="T98" fmla="*/ 773 w 918"/>
                  <a:gd name="T99" fmla="*/ 986 h 2487"/>
                  <a:gd name="T100" fmla="*/ 773 w 918"/>
                  <a:gd name="T101" fmla="*/ 816 h 2487"/>
                  <a:gd name="T102" fmla="*/ 773 w 918"/>
                  <a:gd name="T103" fmla="*/ 716 h 2487"/>
                  <a:gd name="T104" fmla="*/ 151 w 918"/>
                  <a:gd name="T105" fmla="*/ 716 h 2487"/>
                  <a:gd name="T106" fmla="*/ 151 w 918"/>
                  <a:gd name="T107" fmla="*/ 816 h 2487"/>
                  <a:gd name="T108" fmla="*/ 773 w 918"/>
                  <a:gd name="T109" fmla="*/ 816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8" h="2487">
                    <a:moveTo>
                      <a:pt x="0" y="0"/>
                    </a:moveTo>
                    <a:lnTo>
                      <a:pt x="917" y="684"/>
                    </a:lnTo>
                    <a:lnTo>
                      <a:pt x="917" y="2486"/>
                    </a:lnTo>
                    <a:lnTo>
                      <a:pt x="0" y="2486"/>
                    </a:lnTo>
                    <a:lnTo>
                      <a:pt x="0" y="0"/>
                    </a:lnTo>
                    <a:close/>
                    <a:moveTo>
                      <a:pt x="773" y="2360"/>
                    </a:moveTo>
                    <a:lnTo>
                      <a:pt x="773" y="2260"/>
                    </a:lnTo>
                    <a:lnTo>
                      <a:pt x="151" y="2260"/>
                    </a:lnTo>
                    <a:lnTo>
                      <a:pt x="151" y="2360"/>
                    </a:lnTo>
                    <a:lnTo>
                      <a:pt x="773" y="2360"/>
                    </a:lnTo>
                    <a:close/>
                    <a:moveTo>
                      <a:pt x="773" y="2184"/>
                    </a:moveTo>
                    <a:lnTo>
                      <a:pt x="773" y="2084"/>
                    </a:lnTo>
                    <a:lnTo>
                      <a:pt x="151" y="2084"/>
                    </a:lnTo>
                    <a:lnTo>
                      <a:pt x="151" y="2184"/>
                    </a:lnTo>
                    <a:lnTo>
                      <a:pt x="773" y="2184"/>
                    </a:lnTo>
                    <a:close/>
                    <a:moveTo>
                      <a:pt x="773" y="2015"/>
                    </a:moveTo>
                    <a:lnTo>
                      <a:pt x="773" y="1914"/>
                    </a:lnTo>
                    <a:lnTo>
                      <a:pt x="151" y="1914"/>
                    </a:lnTo>
                    <a:lnTo>
                      <a:pt x="151" y="2015"/>
                    </a:lnTo>
                    <a:lnTo>
                      <a:pt x="773" y="2015"/>
                    </a:lnTo>
                    <a:close/>
                    <a:moveTo>
                      <a:pt x="773" y="1845"/>
                    </a:moveTo>
                    <a:lnTo>
                      <a:pt x="773" y="1745"/>
                    </a:lnTo>
                    <a:lnTo>
                      <a:pt x="151" y="1745"/>
                    </a:lnTo>
                    <a:lnTo>
                      <a:pt x="151" y="1845"/>
                    </a:lnTo>
                    <a:lnTo>
                      <a:pt x="773" y="1845"/>
                    </a:lnTo>
                    <a:close/>
                    <a:moveTo>
                      <a:pt x="773" y="1676"/>
                    </a:moveTo>
                    <a:lnTo>
                      <a:pt x="773" y="1575"/>
                    </a:lnTo>
                    <a:lnTo>
                      <a:pt x="151" y="1575"/>
                    </a:lnTo>
                    <a:lnTo>
                      <a:pt x="151" y="1676"/>
                    </a:lnTo>
                    <a:lnTo>
                      <a:pt x="773" y="1676"/>
                    </a:lnTo>
                    <a:close/>
                    <a:moveTo>
                      <a:pt x="773" y="1500"/>
                    </a:moveTo>
                    <a:lnTo>
                      <a:pt x="773" y="1399"/>
                    </a:lnTo>
                    <a:lnTo>
                      <a:pt x="151" y="1399"/>
                    </a:lnTo>
                    <a:lnTo>
                      <a:pt x="151" y="1500"/>
                    </a:lnTo>
                    <a:lnTo>
                      <a:pt x="773" y="1500"/>
                    </a:lnTo>
                    <a:close/>
                    <a:moveTo>
                      <a:pt x="773" y="1330"/>
                    </a:moveTo>
                    <a:lnTo>
                      <a:pt x="773" y="1230"/>
                    </a:lnTo>
                    <a:lnTo>
                      <a:pt x="151" y="1230"/>
                    </a:lnTo>
                    <a:lnTo>
                      <a:pt x="151" y="1330"/>
                    </a:lnTo>
                    <a:lnTo>
                      <a:pt x="773" y="1330"/>
                    </a:lnTo>
                    <a:close/>
                    <a:moveTo>
                      <a:pt x="773" y="1161"/>
                    </a:moveTo>
                    <a:lnTo>
                      <a:pt x="773" y="1061"/>
                    </a:lnTo>
                    <a:lnTo>
                      <a:pt x="151" y="1061"/>
                    </a:lnTo>
                    <a:lnTo>
                      <a:pt x="151" y="1161"/>
                    </a:lnTo>
                    <a:lnTo>
                      <a:pt x="773" y="1161"/>
                    </a:lnTo>
                    <a:close/>
                    <a:moveTo>
                      <a:pt x="773" y="986"/>
                    </a:moveTo>
                    <a:lnTo>
                      <a:pt x="773" y="885"/>
                    </a:lnTo>
                    <a:lnTo>
                      <a:pt x="151" y="885"/>
                    </a:lnTo>
                    <a:lnTo>
                      <a:pt x="151" y="986"/>
                    </a:lnTo>
                    <a:lnTo>
                      <a:pt x="773" y="986"/>
                    </a:lnTo>
                    <a:close/>
                    <a:moveTo>
                      <a:pt x="773" y="816"/>
                    </a:moveTo>
                    <a:lnTo>
                      <a:pt x="773" y="716"/>
                    </a:lnTo>
                    <a:lnTo>
                      <a:pt x="151" y="716"/>
                    </a:lnTo>
                    <a:lnTo>
                      <a:pt x="151" y="816"/>
                    </a:lnTo>
                    <a:lnTo>
                      <a:pt x="773" y="81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395417"/>
                <a:endParaRPr lang="fr-FR" sz="1000" dirty="0">
                  <a:solidFill>
                    <a:schemeClr val="tx2"/>
                  </a:solidFill>
                  <a:latin typeface="Arial" panose="020B0604020202020204"/>
                </a:endParaRPr>
              </a:p>
            </p:txBody>
          </p:sp>
        </p:grpSp>
        <p:sp>
          <p:nvSpPr>
            <p:cNvPr id="66" name="ZoneTexte 65">
              <a:extLst>
                <a:ext uri="{FF2B5EF4-FFF2-40B4-BE49-F238E27FC236}">
                  <a16:creationId xmlns:a16="http://schemas.microsoft.com/office/drawing/2014/main" id="{A818FE65-3A98-E34B-96BB-DDBF05A32D6A}"/>
                </a:ext>
              </a:extLst>
            </p:cNvPr>
            <p:cNvSpPr txBox="1"/>
            <p:nvPr/>
          </p:nvSpPr>
          <p:spPr>
            <a:xfrm>
              <a:off x="11204142" y="3577114"/>
              <a:ext cx="1137602" cy="3962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Locator Medium" panose="02000500030000020004" pitchFamily="2" charset="77"/>
                </a:rPr>
                <a:t>Charenton-le-Pont</a:t>
              </a:r>
            </a:p>
          </p:txBody>
        </p:sp>
      </p:grpSp>
      <p:sp>
        <p:nvSpPr>
          <p:cNvPr id="103" name="ZoneTexte 102">
            <a:extLst>
              <a:ext uri="{FF2B5EF4-FFF2-40B4-BE49-F238E27FC236}">
                <a16:creationId xmlns:a16="http://schemas.microsoft.com/office/drawing/2014/main" id="{C04C3F6B-E3B7-C74A-B490-F98DC74A128C}"/>
              </a:ext>
            </a:extLst>
          </p:cNvPr>
          <p:cNvSpPr txBox="1"/>
          <p:nvPr/>
        </p:nvSpPr>
        <p:spPr>
          <a:xfrm>
            <a:off x="6757916" y="1531251"/>
            <a:ext cx="5174434" cy="7181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defTabSz="825506"/>
            <a:r>
              <a:rPr lang="fr-FR" sz="1000" dirty="0">
                <a:solidFill>
                  <a:schemeClr val="tx2"/>
                </a:solidFill>
                <a:latin typeface="Work Sans Medium" pitchFamily="2" charset="0"/>
              </a:rPr>
              <a:t>Une politique d’investissement rigoureuse :</a:t>
            </a:r>
            <a:br>
              <a:rPr lang="fr-FR" sz="1000" dirty="0">
                <a:solidFill>
                  <a:schemeClr val="tx2"/>
                </a:solidFill>
                <a:latin typeface="Work Sans Medium" pitchFamily="2" charset="0"/>
              </a:rPr>
            </a:br>
            <a:r>
              <a:rPr lang="fr-FR" sz="1000" dirty="0">
                <a:solidFill>
                  <a:schemeClr val="tx2"/>
                </a:solidFill>
                <a:latin typeface="Work Sans Medium" pitchFamily="2" charset="0"/>
              </a:rPr>
              <a:t>Reflet de nos convictions immobilières </a:t>
            </a:r>
          </a:p>
          <a:p>
            <a:pPr defTabSz="825506"/>
            <a:br>
              <a:rPr lang="fr-FR" sz="1000" dirty="0">
                <a:solidFill>
                  <a:srgbClr val="446176">
                    <a:lumMod val="75000"/>
                  </a:srgbClr>
                </a:solidFill>
                <a:latin typeface="Locator" panose="02000500030000020004" pitchFamily="2" charset="77"/>
              </a:rPr>
            </a:br>
            <a:r>
              <a:rPr lang="fr-FR" sz="1000" dirty="0">
                <a:solidFill>
                  <a:srgbClr val="446176">
                    <a:lumMod val="75000"/>
                  </a:srgbClr>
                </a:solidFill>
                <a:latin typeface="Work Sans Medium" pitchFamily="2" charset="0"/>
              </a:rPr>
              <a:t>Des localisations stratégiques : Ile-de-France (Paris, Grand Paris…)</a:t>
            </a:r>
            <a:endParaRPr lang="fr-FR" sz="1000" dirty="0">
              <a:latin typeface="Work Sans Medium" pitchFamily="2" charset="0"/>
            </a:endParaRPr>
          </a:p>
        </p:txBody>
      </p:sp>
      <p:sp>
        <p:nvSpPr>
          <p:cNvPr id="105" name="Rectangle 104">
            <a:extLst>
              <a:ext uri="{FF2B5EF4-FFF2-40B4-BE49-F238E27FC236}">
                <a16:creationId xmlns:a16="http://schemas.microsoft.com/office/drawing/2014/main" id="{49BAB27F-C7A5-5F49-A38F-5B0A248B8A30}"/>
              </a:ext>
            </a:extLst>
          </p:cNvPr>
          <p:cNvSpPr/>
          <p:nvPr/>
        </p:nvSpPr>
        <p:spPr>
          <a:xfrm>
            <a:off x="371475" y="6117038"/>
            <a:ext cx="1673856" cy="338554"/>
          </a:xfrm>
          <a:prstGeom prst="rect">
            <a:avLst/>
          </a:prstGeom>
        </p:spPr>
        <p:txBody>
          <a:bodyPr wrap="none">
            <a:spAutoFit/>
          </a:bodyPr>
          <a:lstStyle/>
          <a:p>
            <a:pPr defTabSz="395417"/>
            <a:r>
              <a:rPr lang="fr-FR" sz="800" dirty="0">
                <a:latin typeface="Work Sans Light" pitchFamily="2" charset="0"/>
              </a:rPr>
              <a:t>*(baromètre d’EY de juin 2019).</a:t>
            </a:r>
          </a:p>
          <a:p>
            <a:pPr defTabSz="395417"/>
            <a:endParaRPr lang="fr-FR" sz="800" dirty="0">
              <a:latin typeface="Locator" panose="02000500030000020004" pitchFamily="2" charset="77"/>
            </a:endParaRPr>
          </a:p>
        </p:txBody>
      </p:sp>
      <p:pic>
        <p:nvPicPr>
          <p:cNvPr id="2" name="Graphique 1">
            <a:extLst>
              <a:ext uri="{FF2B5EF4-FFF2-40B4-BE49-F238E27FC236}">
                <a16:creationId xmlns:a16="http://schemas.microsoft.com/office/drawing/2014/main" id="{271E183A-0EF9-5424-9FC7-4BBAFCFD4EF0}"/>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080154" y="1281671"/>
            <a:ext cx="852196" cy="920228"/>
          </a:xfrm>
          <a:prstGeom prst="rect">
            <a:avLst/>
          </a:prstGeom>
        </p:spPr>
      </p:pic>
    </p:spTree>
    <p:extLst>
      <p:ext uri="{BB962C8B-B14F-4D97-AF65-F5344CB8AC3E}">
        <p14:creationId xmlns:p14="http://schemas.microsoft.com/office/powerpoint/2010/main" val="4202934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15</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58264" y="810102"/>
            <a:ext cx="7262602"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Pourquoi investir</a:t>
            </a:r>
            <a:br>
              <a:rPr lang="fr-FR" sz="2800" dirty="0">
                <a:latin typeface="Geon Expanded" panose="020B0505030302020204" pitchFamily="34" charset="0"/>
              </a:rPr>
            </a:br>
            <a:r>
              <a:rPr lang="fr-FR" sz="2800" dirty="0">
                <a:latin typeface="Geon Expanded" panose="020B0505030302020204" pitchFamily="34" charset="0"/>
              </a:rPr>
              <a:t>dans une SCPI labellisée ISR ?</a:t>
            </a:r>
          </a:p>
        </p:txBody>
      </p:sp>
      <p:sp>
        <p:nvSpPr>
          <p:cNvPr id="13" name="Inhaltsplatzhalter 2">
            <a:extLst>
              <a:ext uri="{FF2B5EF4-FFF2-40B4-BE49-F238E27FC236}">
                <a16:creationId xmlns:a16="http://schemas.microsoft.com/office/drawing/2014/main" id="{EB4D366E-6383-324F-B818-5477C8ACAE01}"/>
              </a:ext>
            </a:extLst>
          </p:cNvPr>
          <p:cNvSpPr txBox="1">
            <a:spLocks/>
          </p:cNvSpPr>
          <p:nvPr/>
        </p:nvSpPr>
        <p:spPr>
          <a:xfrm>
            <a:off x="489565" y="1959409"/>
            <a:ext cx="9976659" cy="97200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fr-FR" sz="1400" dirty="0">
                <a:solidFill>
                  <a:schemeClr val="tx2"/>
                </a:solidFill>
              </a:rPr>
              <a:t>Une SCPI, c’est quoi ?</a:t>
            </a:r>
          </a:p>
          <a:p>
            <a:pPr marL="0" lvl="2" indent="0">
              <a:buNone/>
            </a:pPr>
            <a:r>
              <a:rPr lang="fr-FR" sz="1100" dirty="0">
                <a:latin typeface="Work Sans Light" pitchFamily="2" charset="0"/>
              </a:rPr>
              <a:t>Une société civile de placement immobilier (SCPI) est un véhicule de placement collectif qui collecte des fonds apportés par des investisseurs particuliers et institutionnels afin d’acquérir et de gérer un patrimoine immobilier. En contrepartie de cet investissement, les épargnants reçoivent des parts sociales. </a:t>
            </a:r>
          </a:p>
        </p:txBody>
      </p:sp>
      <p:sp>
        <p:nvSpPr>
          <p:cNvPr id="22" name="Inhaltsplatzhalter 2">
            <a:extLst>
              <a:ext uri="{FF2B5EF4-FFF2-40B4-BE49-F238E27FC236}">
                <a16:creationId xmlns:a16="http://schemas.microsoft.com/office/drawing/2014/main" id="{BEBC5B3B-AF7C-7C4D-A50C-073AD217EFAC}"/>
              </a:ext>
            </a:extLst>
          </p:cNvPr>
          <p:cNvSpPr txBox="1">
            <a:spLocks/>
          </p:cNvSpPr>
          <p:nvPr/>
        </p:nvSpPr>
        <p:spPr>
          <a:xfrm>
            <a:off x="489566" y="3880498"/>
            <a:ext cx="10422274" cy="215456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fr-FR" sz="1400" dirty="0">
                <a:solidFill>
                  <a:schemeClr val="tx2"/>
                </a:solidFill>
              </a:rPr>
              <a:t>Avantages d’une SCPI labellisée ISR ?</a:t>
            </a:r>
          </a:p>
          <a:p>
            <a:pPr marL="270000" lvl="2" indent="-270000"/>
            <a:r>
              <a:rPr lang="fr-FR" sz="1100" dirty="0">
                <a:latin typeface="Work Sans Light" pitchFamily="2" charset="0"/>
              </a:rPr>
              <a:t>S’engager en faveur de l’environnement et de la société en investissant de manière responsable. </a:t>
            </a:r>
          </a:p>
          <a:p>
            <a:pPr marL="270000" lvl="2" indent="-270000"/>
            <a:r>
              <a:rPr lang="fr-FR" sz="1100" dirty="0">
                <a:latin typeface="Work Sans Light" pitchFamily="2" charset="0"/>
              </a:rPr>
              <a:t>Orienter son épargne au service d’enjeux tels que la lutte contre le changement climatique, la production d’énergies « propres », la santé et la sécurité des bâtiments, le confort et le bien-être des occupants des immeubles.</a:t>
            </a:r>
          </a:p>
          <a:p>
            <a:pPr marL="270000" lvl="2" indent="-270000"/>
            <a:r>
              <a:rPr lang="fr-FR" sz="1100" dirty="0">
                <a:latin typeface="Work Sans Light" pitchFamily="2" charset="0"/>
              </a:rPr>
              <a:t>Conjuguer performance financière et investissement responsable grâce au travail des sociétés de gestion qui mènent une stratégie d’investissement et de gestion de leurs actifs sous référentiel de critères ESG (environnementaux, sociaux et de gouvernance) augmentant ainsi la durabilité et la valeur des actifs immobiliers et financiers dans le temps. </a:t>
            </a:r>
          </a:p>
          <a:p>
            <a:pPr marL="0" lvl="2" indent="0">
              <a:buNone/>
            </a:pPr>
            <a:r>
              <a:rPr lang="fr-FR" sz="1100" dirty="0">
                <a:latin typeface="Work Sans Light" pitchFamily="2" charset="0"/>
              </a:rPr>
              <a:t>Conviction de Primonial REIM France : les immeubles qui démontrent une bonne performance ESG seront plus liquides et mieux valorises sur le long terme.</a:t>
            </a:r>
          </a:p>
        </p:txBody>
      </p:sp>
      <p:sp>
        <p:nvSpPr>
          <p:cNvPr id="23" name="Inhaltsplatzhalter 2">
            <a:extLst>
              <a:ext uri="{FF2B5EF4-FFF2-40B4-BE49-F238E27FC236}">
                <a16:creationId xmlns:a16="http://schemas.microsoft.com/office/drawing/2014/main" id="{4B5BA709-5124-CA44-9C56-24EEEA66DE29}"/>
              </a:ext>
            </a:extLst>
          </p:cNvPr>
          <p:cNvSpPr txBox="1">
            <a:spLocks/>
          </p:cNvSpPr>
          <p:nvPr/>
        </p:nvSpPr>
        <p:spPr>
          <a:xfrm>
            <a:off x="1480737" y="2823223"/>
            <a:ext cx="8985487" cy="97200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fr-FR" sz="1400" dirty="0">
                <a:solidFill>
                  <a:schemeClr val="tx2"/>
                </a:solidFill>
              </a:rPr>
              <a:t>Le label ISR, c’est quoi ?</a:t>
            </a:r>
          </a:p>
          <a:p>
            <a:pPr marL="0" lvl="2" indent="0">
              <a:buNone/>
            </a:pPr>
            <a:r>
              <a:rPr lang="fr-FR" sz="1100" dirty="0">
                <a:latin typeface="Work Sans Light" pitchFamily="2" charset="0"/>
              </a:rPr>
              <a:t>Il s’agit d’un outil pour choisir des placements responsables et durables. Créé et soutenu par le ministère des Finances et entré en vigueur en juillet 2020, il a pour objectif de rendre plus visibles les produits d’investissement socialement responsables (ISR) pour les épargnants.</a:t>
            </a:r>
          </a:p>
        </p:txBody>
      </p:sp>
      <p:pic>
        <p:nvPicPr>
          <p:cNvPr id="2" name="Graphique 1">
            <a:hlinkClick r:id="rId5"/>
            <a:extLst>
              <a:ext uri="{FF2B5EF4-FFF2-40B4-BE49-F238E27FC236}">
                <a16:creationId xmlns:a16="http://schemas.microsoft.com/office/drawing/2014/main" id="{49E3045A-211D-FDB8-9A1F-B4BD7914B0D9}"/>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71475" y="2823223"/>
            <a:ext cx="900140" cy="972000"/>
          </a:xfrm>
          <a:prstGeom prst="rect">
            <a:avLst/>
          </a:prstGeom>
        </p:spPr>
      </p:pic>
      <p:sp>
        <p:nvSpPr>
          <p:cNvPr id="9" name="ZoneTexte 8">
            <a:extLst>
              <a:ext uri="{FF2B5EF4-FFF2-40B4-BE49-F238E27FC236}">
                <a16:creationId xmlns:a16="http://schemas.microsoft.com/office/drawing/2014/main" id="{53BA3812-70F4-4C91-848C-1913A9513BC0}"/>
              </a:ext>
            </a:extLst>
          </p:cNvPr>
          <p:cNvSpPr txBox="1"/>
          <p:nvPr/>
        </p:nvSpPr>
        <p:spPr>
          <a:xfrm>
            <a:off x="564097" y="5865790"/>
            <a:ext cx="11063805" cy="338554"/>
          </a:xfrm>
          <a:prstGeom prst="rect">
            <a:avLst/>
          </a:prstGeom>
          <a:noFill/>
        </p:spPr>
        <p:txBody>
          <a:bodyPr wrap="square" rtlCol="0">
            <a:spAutoFit/>
          </a:bodyPr>
          <a:lstStyle/>
          <a:p>
            <a:pPr algn="ctr"/>
            <a:r>
              <a:rPr lang="fr-FR" sz="1600" dirty="0"/>
              <a:t>Pour en savoir plus sur le Label ISR : rendez-vous sur le site </a:t>
            </a:r>
            <a:r>
              <a:rPr lang="fr-FR" sz="1600" dirty="0">
                <a:hlinkClick r:id="rId5"/>
              </a:rPr>
              <a:t>https://www.lelabelisr.fr/</a:t>
            </a:r>
            <a:endParaRPr lang="fr-FR" sz="1600" dirty="0"/>
          </a:p>
        </p:txBody>
      </p:sp>
    </p:spTree>
    <p:extLst>
      <p:ext uri="{BB962C8B-B14F-4D97-AF65-F5344CB8AC3E}">
        <p14:creationId xmlns:p14="http://schemas.microsoft.com/office/powerpoint/2010/main" val="4006772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62330" y="807029"/>
            <a:ext cx="9701002"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Démarche ISR </a:t>
            </a:r>
            <a:br>
              <a:rPr lang="fr-FR" sz="2800" dirty="0">
                <a:latin typeface="Geon Expanded" panose="020B0505030302020204" pitchFamily="34" charset="0"/>
              </a:rPr>
            </a:br>
            <a:r>
              <a:rPr lang="fr-FR" sz="2800" dirty="0">
                <a:latin typeface="Geon Expanded" panose="020B0505030302020204" pitchFamily="34" charset="0"/>
              </a:rPr>
              <a:t>de Primopierre (1/2)</a:t>
            </a:r>
          </a:p>
        </p:txBody>
      </p:sp>
      <p:sp>
        <p:nvSpPr>
          <p:cNvPr id="22" name="Espace réservé du texte 2">
            <a:extLst>
              <a:ext uri="{FF2B5EF4-FFF2-40B4-BE49-F238E27FC236}">
                <a16:creationId xmlns:a16="http://schemas.microsoft.com/office/drawing/2014/main" id="{7B731962-1A56-4640-B6EB-5FE03FAC1F3D}"/>
              </a:ext>
            </a:extLst>
          </p:cNvPr>
          <p:cNvSpPr txBox="1">
            <a:spLocks/>
          </p:cNvSpPr>
          <p:nvPr/>
        </p:nvSpPr>
        <p:spPr>
          <a:xfrm>
            <a:off x="1279278" y="2153783"/>
            <a:ext cx="4772395" cy="865642"/>
          </a:xfrm>
          <a:prstGeom prst="rect">
            <a:avLst/>
          </a:prstGeom>
          <a:solidFill>
            <a:schemeClr val="bg1"/>
          </a:solidFill>
        </p:spPr>
        <p:txBody>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b="0" dirty="0">
                <a:solidFill>
                  <a:schemeClr val="tx2"/>
                </a:solidFill>
              </a:rPr>
              <a:t>Primopierre : une des premières SCPI a obtenir le label ISR en menant une stratégie d’investissement et de gestion de son patrimoine sous le prisme de critères ESG (environnementaux, sociaux et de gouvernance).</a:t>
            </a:r>
          </a:p>
          <a:p>
            <a:br>
              <a:rPr lang="fr-FR" sz="1200" dirty="0"/>
            </a:br>
            <a:endParaRPr lang="fr-FR" sz="1200" dirty="0"/>
          </a:p>
          <a:p>
            <a:pPr>
              <a:lnSpc>
                <a:spcPts val="1520"/>
              </a:lnSpc>
            </a:pPr>
            <a:endParaRPr lang="fr-FR" sz="1200" dirty="0">
              <a:latin typeface="Locator" panose="02000500030000020004" pitchFamily="2" charset="77"/>
            </a:endParaRPr>
          </a:p>
        </p:txBody>
      </p:sp>
      <p:sp>
        <p:nvSpPr>
          <p:cNvPr id="23" name="Inhaltsplatzhalter 2">
            <a:extLst>
              <a:ext uri="{FF2B5EF4-FFF2-40B4-BE49-F238E27FC236}">
                <a16:creationId xmlns:a16="http://schemas.microsoft.com/office/drawing/2014/main" id="{E74F044C-8AD1-0A45-9BD0-083E2E8520F8}"/>
              </a:ext>
            </a:extLst>
          </p:cNvPr>
          <p:cNvSpPr txBox="1">
            <a:spLocks/>
          </p:cNvSpPr>
          <p:nvPr/>
        </p:nvSpPr>
        <p:spPr>
          <a:xfrm>
            <a:off x="1393679" y="3129647"/>
            <a:ext cx="4084318" cy="88756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b="0" dirty="0"/>
              <a:t>Objectif</a:t>
            </a:r>
          </a:p>
          <a:p>
            <a:r>
              <a:rPr lang="fr-FR" sz="1000" b="0" dirty="0">
                <a:latin typeface="Work Sans Light" pitchFamily="2" charset="0"/>
              </a:rPr>
              <a:t>Améliorer, sur le long terme, l’impact environnemental et social </a:t>
            </a:r>
            <a:br>
              <a:rPr lang="fr-FR" sz="1000" b="0" dirty="0">
                <a:latin typeface="Work Sans Light" pitchFamily="2" charset="0"/>
              </a:rPr>
            </a:br>
            <a:r>
              <a:rPr lang="fr-FR" sz="1000" b="0" dirty="0">
                <a:latin typeface="Work Sans Light" pitchFamily="2" charset="0"/>
              </a:rPr>
              <a:t>du patrimoine de Primopierre via une politique responsable </a:t>
            </a:r>
            <a:br>
              <a:rPr lang="fr-FR" sz="1000" b="0" dirty="0">
                <a:latin typeface="Work Sans Light" pitchFamily="2" charset="0"/>
              </a:rPr>
            </a:br>
            <a:r>
              <a:rPr lang="fr-FR" sz="1000" b="0" dirty="0">
                <a:latin typeface="Work Sans Light" pitchFamily="2" charset="0"/>
              </a:rPr>
              <a:t>sur l’ensemble de la chaine de valeur immobilière de la SCPI.</a:t>
            </a:r>
          </a:p>
        </p:txBody>
      </p:sp>
      <p:sp>
        <p:nvSpPr>
          <p:cNvPr id="24" name="Inhaltsplatzhalter 2">
            <a:extLst>
              <a:ext uri="{FF2B5EF4-FFF2-40B4-BE49-F238E27FC236}">
                <a16:creationId xmlns:a16="http://schemas.microsoft.com/office/drawing/2014/main" id="{60D18CE3-BEE2-BE49-BBD0-0DA8EC1C89B4}"/>
              </a:ext>
            </a:extLst>
          </p:cNvPr>
          <p:cNvSpPr txBox="1">
            <a:spLocks/>
          </p:cNvSpPr>
          <p:nvPr/>
        </p:nvSpPr>
        <p:spPr>
          <a:xfrm>
            <a:off x="1393677" y="4096151"/>
            <a:ext cx="4084320" cy="233366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b="0" dirty="0"/>
              <a:t>Nos actions</a:t>
            </a:r>
          </a:p>
          <a:p>
            <a:pPr marL="270000" lvl="2" indent="-270000"/>
            <a:r>
              <a:rPr lang="fr-FR" sz="1000" dirty="0">
                <a:latin typeface="Work Sans Light" pitchFamily="2" charset="0"/>
              </a:rPr>
              <a:t>Une démarche d’Energy Management pour relever les principaux indicateurs de consommation d’énergie finale, </a:t>
            </a:r>
            <a:br>
              <a:rPr lang="fr-FR" sz="1000" dirty="0">
                <a:latin typeface="Work Sans Light" pitchFamily="2" charset="0"/>
              </a:rPr>
            </a:br>
            <a:r>
              <a:rPr lang="fr-FR" sz="1000" dirty="0">
                <a:latin typeface="Work Sans Light" pitchFamily="2" charset="0"/>
              </a:rPr>
              <a:t>de production d’équivalent CO</a:t>
            </a:r>
            <a:r>
              <a:rPr lang="fr-FR" sz="1000" baseline="-25000" dirty="0">
                <a:latin typeface="Work Sans Light" pitchFamily="2" charset="0"/>
              </a:rPr>
              <a:t>2</a:t>
            </a:r>
            <a:r>
              <a:rPr lang="fr-FR" sz="1000" dirty="0">
                <a:latin typeface="Work Sans Light" pitchFamily="2" charset="0"/>
              </a:rPr>
              <a:t>, de consommations d’eau.</a:t>
            </a:r>
          </a:p>
          <a:p>
            <a:pPr marL="270000" lvl="2" indent="-270000"/>
            <a:r>
              <a:rPr lang="fr-FR" sz="1000" dirty="0">
                <a:latin typeface="Work Sans Light" pitchFamily="2" charset="0"/>
              </a:rPr>
              <a:t>Une notation extra-financière reposant sur une grille de notation ESG propriétaire (90 questions - 7 grandes thématiques)</a:t>
            </a:r>
          </a:p>
          <a:p>
            <a:pPr marL="270000" lvl="2" indent="-270000"/>
            <a:r>
              <a:rPr lang="fr-FR" sz="1000" dirty="0">
                <a:latin typeface="Work Sans Light" pitchFamily="2" charset="0"/>
              </a:rPr>
              <a:t>Un plan d’actions (optimisation des charges, innovations technologiques, meilleure prévention des incidents techniques, travaux....)</a:t>
            </a:r>
          </a:p>
          <a:p>
            <a:pPr marL="270000" lvl="2" indent="-270000"/>
            <a:r>
              <a:rPr lang="fr-FR" sz="1000" dirty="0">
                <a:latin typeface="Work Sans Light" pitchFamily="2" charset="0"/>
              </a:rPr>
              <a:t>Un dialogue permanent avec l’ensemble des parties prenantes (</a:t>
            </a:r>
            <a:r>
              <a:rPr lang="fr-FR" sz="1000" dirty="0" err="1">
                <a:latin typeface="Work Sans Light" pitchFamily="2" charset="0"/>
              </a:rPr>
              <a:t>property</a:t>
            </a:r>
            <a:r>
              <a:rPr lang="fr-FR" sz="1000" dirty="0">
                <a:latin typeface="Work Sans Light" pitchFamily="2" charset="0"/>
              </a:rPr>
              <a:t> managers, prestataires, locataires).</a:t>
            </a:r>
          </a:p>
        </p:txBody>
      </p:sp>
      <p:grpSp>
        <p:nvGrpSpPr>
          <p:cNvPr id="28" name="Groupe 27">
            <a:extLst>
              <a:ext uri="{FF2B5EF4-FFF2-40B4-BE49-F238E27FC236}">
                <a16:creationId xmlns:a16="http://schemas.microsoft.com/office/drawing/2014/main" id="{E9BCF464-9C0E-374C-8271-C8BD016A6754}"/>
              </a:ext>
            </a:extLst>
          </p:cNvPr>
          <p:cNvGrpSpPr/>
          <p:nvPr/>
        </p:nvGrpSpPr>
        <p:grpSpPr>
          <a:xfrm>
            <a:off x="751973" y="3198286"/>
            <a:ext cx="421351" cy="453939"/>
            <a:chOff x="5841944" y="3332321"/>
            <a:chExt cx="308827" cy="340192"/>
          </a:xfrm>
        </p:grpSpPr>
        <p:sp>
          <p:nvSpPr>
            <p:cNvPr id="29" name="Freeform 8">
              <a:extLst>
                <a:ext uri="{FF2B5EF4-FFF2-40B4-BE49-F238E27FC236}">
                  <a16:creationId xmlns:a16="http://schemas.microsoft.com/office/drawing/2014/main" id="{DFE79E66-9E63-AE40-8B24-307536C32089}"/>
                </a:ext>
              </a:extLst>
            </p:cNvPr>
            <p:cNvSpPr>
              <a:spLocks noChangeArrowheads="1"/>
            </p:cNvSpPr>
            <p:nvPr/>
          </p:nvSpPr>
          <p:spPr bwMode="auto">
            <a:xfrm>
              <a:off x="5841944" y="3332321"/>
              <a:ext cx="247303" cy="340192"/>
            </a:xfrm>
            <a:custGeom>
              <a:avLst/>
              <a:gdLst>
                <a:gd name="T0" fmla="*/ 903 w 904"/>
                <a:gd name="T1" fmla="*/ 395 h 1243"/>
                <a:gd name="T2" fmla="*/ 903 w 904"/>
                <a:gd name="T3" fmla="*/ 0 h 1243"/>
                <a:gd name="T4" fmla="*/ 170 w 904"/>
                <a:gd name="T5" fmla="*/ 0 h 1243"/>
                <a:gd name="T6" fmla="*/ 0 w 904"/>
                <a:gd name="T7" fmla="*/ 169 h 1243"/>
                <a:gd name="T8" fmla="*/ 0 w 904"/>
                <a:gd name="T9" fmla="*/ 1242 h 1243"/>
                <a:gd name="T10" fmla="*/ 903 w 904"/>
                <a:gd name="T11" fmla="*/ 1242 h 1243"/>
                <a:gd name="T12" fmla="*/ 903 w 904"/>
                <a:gd name="T13" fmla="*/ 903 h 1243"/>
              </a:gdLst>
              <a:ahLst/>
              <a:cxnLst>
                <a:cxn ang="0">
                  <a:pos x="T0" y="T1"/>
                </a:cxn>
                <a:cxn ang="0">
                  <a:pos x="T2" y="T3"/>
                </a:cxn>
                <a:cxn ang="0">
                  <a:pos x="T4" y="T5"/>
                </a:cxn>
                <a:cxn ang="0">
                  <a:pos x="T6" y="T7"/>
                </a:cxn>
                <a:cxn ang="0">
                  <a:pos x="T8" y="T9"/>
                </a:cxn>
                <a:cxn ang="0">
                  <a:pos x="T10" y="T11"/>
                </a:cxn>
                <a:cxn ang="0">
                  <a:pos x="T12" y="T13"/>
                </a:cxn>
              </a:cxnLst>
              <a:rect l="0" t="0" r="r" b="b"/>
              <a:pathLst>
                <a:path w="904" h="1243">
                  <a:moveTo>
                    <a:pt x="903" y="395"/>
                  </a:moveTo>
                  <a:lnTo>
                    <a:pt x="903" y="0"/>
                  </a:lnTo>
                  <a:lnTo>
                    <a:pt x="170" y="0"/>
                  </a:lnTo>
                  <a:lnTo>
                    <a:pt x="0" y="169"/>
                  </a:lnTo>
                  <a:lnTo>
                    <a:pt x="0" y="1242"/>
                  </a:lnTo>
                  <a:lnTo>
                    <a:pt x="903" y="1242"/>
                  </a:lnTo>
                  <a:lnTo>
                    <a:pt x="903" y="903"/>
                  </a:lnTo>
                </a:path>
              </a:pathLst>
            </a:custGeom>
            <a:noFill/>
            <a:ln w="12700" cap="flat">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30" name="Freeform 9">
              <a:extLst>
                <a:ext uri="{FF2B5EF4-FFF2-40B4-BE49-F238E27FC236}">
                  <a16:creationId xmlns:a16="http://schemas.microsoft.com/office/drawing/2014/main" id="{7BE2F9BC-1346-3D43-8E81-0DB4913ECD08}"/>
                </a:ext>
              </a:extLst>
            </p:cNvPr>
            <p:cNvSpPr>
              <a:spLocks noChangeArrowheads="1"/>
            </p:cNvSpPr>
            <p:nvPr/>
          </p:nvSpPr>
          <p:spPr bwMode="auto">
            <a:xfrm>
              <a:off x="5857627" y="3348004"/>
              <a:ext cx="47047" cy="47047"/>
            </a:xfrm>
            <a:custGeom>
              <a:avLst/>
              <a:gdLst>
                <a:gd name="T0" fmla="*/ 0 w 170"/>
                <a:gd name="T1" fmla="*/ 169 h 170"/>
                <a:gd name="T2" fmla="*/ 169 w 170"/>
                <a:gd name="T3" fmla="*/ 169 h 170"/>
                <a:gd name="T4" fmla="*/ 169 w 170"/>
                <a:gd name="T5" fmla="*/ 0 h 170"/>
              </a:gdLst>
              <a:ahLst/>
              <a:cxnLst>
                <a:cxn ang="0">
                  <a:pos x="T0" y="T1"/>
                </a:cxn>
                <a:cxn ang="0">
                  <a:pos x="T2" y="T3"/>
                </a:cxn>
                <a:cxn ang="0">
                  <a:pos x="T4" y="T5"/>
                </a:cxn>
              </a:cxnLst>
              <a:rect l="0" t="0" r="r" b="b"/>
              <a:pathLst>
                <a:path w="170" h="170">
                  <a:moveTo>
                    <a:pt x="0" y="169"/>
                  </a:moveTo>
                  <a:lnTo>
                    <a:pt x="169" y="169"/>
                  </a:lnTo>
                  <a:lnTo>
                    <a:pt x="169" y="0"/>
                  </a:lnTo>
                </a:path>
              </a:pathLst>
            </a:custGeom>
            <a:noFill/>
            <a:ln w="12700" cap="flat">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31" name="Freeform 10">
              <a:extLst>
                <a:ext uri="{FF2B5EF4-FFF2-40B4-BE49-F238E27FC236}">
                  <a16:creationId xmlns:a16="http://schemas.microsoft.com/office/drawing/2014/main" id="{677B0193-85BC-7C4A-AA8B-9DA64F761E51}"/>
                </a:ext>
              </a:extLst>
            </p:cNvPr>
            <p:cNvSpPr>
              <a:spLocks noChangeArrowheads="1"/>
            </p:cNvSpPr>
            <p:nvPr/>
          </p:nvSpPr>
          <p:spPr bwMode="auto">
            <a:xfrm>
              <a:off x="5973437" y="3448131"/>
              <a:ext cx="177334" cy="147175"/>
            </a:xfrm>
            <a:custGeom>
              <a:avLst/>
              <a:gdLst>
                <a:gd name="T0" fmla="*/ 226 w 650"/>
                <a:gd name="T1" fmla="*/ 537 h 538"/>
                <a:gd name="T2" fmla="*/ 0 w 650"/>
                <a:gd name="T3" fmla="*/ 311 h 538"/>
                <a:gd name="T4" fmla="*/ 113 w 650"/>
                <a:gd name="T5" fmla="*/ 198 h 538"/>
                <a:gd name="T6" fmla="*/ 226 w 650"/>
                <a:gd name="T7" fmla="*/ 311 h 538"/>
                <a:gd name="T8" fmla="*/ 536 w 650"/>
                <a:gd name="T9" fmla="*/ 0 h 538"/>
                <a:gd name="T10" fmla="*/ 649 w 650"/>
                <a:gd name="T11" fmla="*/ 113 h 538"/>
                <a:gd name="T12" fmla="*/ 226 w 650"/>
                <a:gd name="T13" fmla="*/ 537 h 538"/>
              </a:gdLst>
              <a:ahLst/>
              <a:cxnLst>
                <a:cxn ang="0">
                  <a:pos x="T0" y="T1"/>
                </a:cxn>
                <a:cxn ang="0">
                  <a:pos x="T2" y="T3"/>
                </a:cxn>
                <a:cxn ang="0">
                  <a:pos x="T4" y="T5"/>
                </a:cxn>
                <a:cxn ang="0">
                  <a:pos x="T6" y="T7"/>
                </a:cxn>
                <a:cxn ang="0">
                  <a:pos x="T8" y="T9"/>
                </a:cxn>
                <a:cxn ang="0">
                  <a:pos x="T10" y="T11"/>
                </a:cxn>
                <a:cxn ang="0">
                  <a:pos x="T12" y="T13"/>
                </a:cxn>
              </a:cxnLst>
              <a:rect l="0" t="0" r="r" b="b"/>
              <a:pathLst>
                <a:path w="650" h="538">
                  <a:moveTo>
                    <a:pt x="226" y="537"/>
                  </a:moveTo>
                  <a:lnTo>
                    <a:pt x="0" y="311"/>
                  </a:lnTo>
                  <a:lnTo>
                    <a:pt x="113" y="198"/>
                  </a:lnTo>
                  <a:lnTo>
                    <a:pt x="226" y="311"/>
                  </a:lnTo>
                  <a:lnTo>
                    <a:pt x="536" y="0"/>
                  </a:lnTo>
                  <a:lnTo>
                    <a:pt x="649" y="113"/>
                  </a:lnTo>
                  <a:lnTo>
                    <a:pt x="226" y="537"/>
                  </a:lnTo>
                </a:path>
              </a:pathLst>
            </a:custGeom>
            <a:noFill/>
            <a:ln w="12700" cap="flat">
              <a:solidFill>
                <a:schemeClr val="accent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dirty="0">
                <a:latin typeface="Locator" panose="02000500030000020004" pitchFamily="2" charset="77"/>
              </a:endParaRPr>
            </a:p>
          </p:txBody>
        </p:sp>
      </p:grpSp>
      <p:grpSp>
        <p:nvGrpSpPr>
          <p:cNvPr id="70" name="Groupe 69">
            <a:extLst>
              <a:ext uri="{FF2B5EF4-FFF2-40B4-BE49-F238E27FC236}">
                <a16:creationId xmlns:a16="http://schemas.microsoft.com/office/drawing/2014/main" id="{75736C7A-83F0-6246-B554-A3D6120F2B45}"/>
              </a:ext>
            </a:extLst>
          </p:cNvPr>
          <p:cNvGrpSpPr/>
          <p:nvPr/>
        </p:nvGrpSpPr>
        <p:grpSpPr>
          <a:xfrm>
            <a:off x="601247" y="4096500"/>
            <a:ext cx="601126" cy="601126"/>
            <a:chOff x="8426993" y="3211777"/>
            <a:chExt cx="640788" cy="654422"/>
          </a:xfrm>
        </p:grpSpPr>
        <p:sp>
          <p:nvSpPr>
            <p:cNvPr id="71" name="Freeform 28">
              <a:extLst>
                <a:ext uri="{FF2B5EF4-FFF2-40B4-BE49-F238E27FC236}">
                  <a16:creationId xmlns:a16="http://schemas.microsoft.com/office/drawing/2014/main" id="{C0D2B62D-F220-AE43-B467-4E6432955146}"/>
                </a:ext>
              </a:extLst>
            </p:cNvPr>
            <p:cNvSpPr>
              <a:spLocks noChangeArrowheads="1"/>
            </p:cNvSpPr>
            <p:nvPr/>
          </p:nvSpPr>
          <p:spPr bwMode="auto">
            <a:xfrm>
              <a:off x="8645134" y="3511720"/>
              <a:ext cx="422647" cy="254497"/>
            </a:xfrm>
            <a:custGeom>
              <a:avLst/>
              <a:gdLst>
                <a:gd name="T0" fmla="*/ 0 w 819"/>
                <a:gd name="T1" fmla="*/ 491 h 492"/>
                <a:gd name="T2" fmla="*/ 56 w 819"/>
                <a:gd name="T3" fmla="*/ 463 h 492"/>
                <a:gd name="T4" fmla="*/ 452 w 819"/>
                <a:gd name="T5" fmla="*/ 463 h 492"/>
                <a:gd name="T6" fmla="*/ 677 w 819"/>
                <a:gd name="T7" fmla="*/ 265 h 492"/>
                <a:gd name="T8" fmla="*/ 818 w 819"/>
                <a:gd name="T9" fmla="*/ 40 h 492"/>
                <a:gd name="T10" fmla="*/ 705 w 819"/>
                <a:gd name="T11" fmla="*/ 11 h 492"/>
                <a:gd name="T12" fmla="*/ 593 w 819"/>
                <a:gd name="T13" fmla="*/ 124 h 492"/>
                <a:gd name="T14" fmla="*/ 463 w 819"/>
                <a:gd name="T15" fmla="*/ 192 h 4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492">
                  <a:moveTo>
                    <a:pt x="0" y="491"/>
                  </a:moveTo>
                  <a:cubicBezTo>
                    <a:pt x="11" y="480"/>
                    <a:pt x="23" y="463"/>
                    <a:pt x="56" y="463"/>
                  </a:cubicBezTo>
                  <a:cubicBezTo>
                    <a:pt x="90" y="463"/>
                    <a:pt x="418" y="463"/>
                    <a:pt x="452" y="463"/>
                  </a:cubicBezTo>
                  <a:cubicBezTo>
                    <a:pt x="483" y="463"/>
                    <a:pt x="655" y="291"/>
                    <a:pt x="677" y="265"/>
                  </a:cubicBezTo>
                  <a:cubicBezTo>
                    <a:pt x="697" y="243"/>
                    <a:pt x="793" y="102"/>
                    <a:pt x="818" y="40"/>
                  </a:cubicBezTo>
                  <a:cubicBezTo>
                    <a:pt x="801" y="17"/>
                    <a:pt x="759" y="0"/>
                    <a:pt x="705" y="11"/>
                  </a:cubicBezTo>
                  <a:cubicBezTo>
                    <a:pt x="655" y="23"/>
                    <a:pt x="626" y="59"/>
                    <a:pt x="593" y="124"/>
                  </a:cubicBezTo>
                  <a:lnTo>
                    <a:pt x="463" y="192"/>
                  </a:lnTo>
                </a:path>
              </a:pathLst>
            </a:custGeom>
            <a:noFill/>
            <a:ln w="12700" cap="flat">
              <a:solidFill>
                <a:srgbClr val="ADC1D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72" name="Freeform 29">
              <a:extLst>
                <a:ext uri="{FF2B5EF4-FFF2-40B4-BE49-F238E27FC236}">
                  <a16:creationId xmlns:a16="http://schemas.microsoft.com/office/drawing/2014/main" id="{87E69D4A-3FD6-CE4D-B388-6D622244713C}"/>
                </a:ext>
              </a:extLst>
            </p:cNvPr>
            <p:cNvSpPr>
              <a:spLocks noChangeArrowheads="1"/>
            </p:cNvSpPr>
            <p:nvPr/>
          </p:nvSpPr>
          <p:spPr bwMode="auto">
            <a:xfrm>
              <a:off x="8529247" y="3561711"/>
              <a:ext cx="379473" cy="102253"/>
            </a:xfrm>
            <a:custGeom>
              <a:avLst/>
              <a:gdLst>
                <a:gd name="T0" fmla="*/ 395 w 735"/>
                <a:gd name="T1" fmla="*/ 198 h 199"/>
                <a:gd name="T2" fmla="*/ 621 w 735"/>
                <a:gd name="T3" fmla="*/ 198 h 199"/>
                <a:gd name="T4" fmla="*/ 621 w 735"/>
                <a:gd name="T5" fmla="*/ 57 h 199"/>
                <a:gd name="T6" fmla="*/ 472 w 735"/>
                <a:gd name="T7" fmla="*/ 57 h 199"/>
                <a:gd name="T8" fmla="*/ 367 w 735"/>
                <a:gd name="T9" fmla="*/ 0 h 199"/>
                <a:gd name="T10" fmla="*/ 226 w 735"/>
                <a:gd name="T11" fmla="*/ 0 h 199"/>
                <a:gd name="T12" fmla="*/ 113 w 735"/>
                <a:gd name="T13" fmla="*/ 57 h 199"/>
                <a:gd name="T14" fmla="*/ 0 w 735"/>
                <a:gd name="T15" fmla="*/ 169 h 1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5" h="199">
                  <a:moveTo>
                    <a:pt x="395" y="198"/>
                  </a:moveTo>
                  <a:cubicBezTo>
                    <a:pt x="395" y="198"/>
                    <a:pt x="593" y="198"/>
                    <a:pt x="621" y="198"/>
                  </a:cubicBezTo>
                  <a:cubicBezTo>
                    <a:pt x="734" y="198"/>
                    <a:pt x="734" y="57"/>
                    <a:pt x="621" y="57"/>
                  </a:cubicBezTo>
                  <a:cubicBezTo>
                    <a:pt x="593" y="57"/>
                    <a:pt x="551" y="57"/>
                    <a:pt x="472" y="57"/>
                  </a:cubicBezTo>
                  <a:cubicBezTo>
                    <a:pt x="449" y="57"/>
                    <a:pt x="404" y="0"/>
                    <a:pt x="367" y="0"/>
                  </a:cubicBezTo>
                  <a:cubicBezTo>
                    <a:pt x="350" y="0"/>
                    <a:pt x="266" y="0"/>
                    <a:pt x="226" y="0"/>
                  </a:cubicBezTo>
                  <a:cubicBezTo>
                    <a:pt x="187" y="0"/>
                    <a:pt x="141" y="31"/>
                    <a:pt x="113" y="57"/>
                  </a:cubicBezTo>
                  <a:cubicBezTo>
                    <a:pt x="71" y="99"/>
                    <a:pt x="0" y="169"/>
                    <a:pt x="0" y="169"/>
                  </a:cubicBezTo>
                </a:path>
              </a:pathLst>
            </a:custGeom>
            <a:noFill/>
            <a:ln w="12700" cap="flat">
              <a:solidFill>
                <a:srgbClr val="ADC1D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73" name="Freeform 30">
              <a:extLst>
                <a:ext uri="{FF2B5EF4-FFF2-40B4-BE49-F238E27FC236}">
                  <a16:creationId xmlns:a16="http://schemas.microsoft.com/office/drawing/2014/main" id="{63886512-F55F-034F-8D04-5DE766D7C989}"/>
                </a:ext>
              </a:extLst>
            </p:cNvPr>
            <p:cNvSpPr>
              <a:spLocks noChangeArrowheads="1"/>
            </p:cNvSpPr>
            <p:nvPr/>
          </p:nvSpPr>
          <p:spPr bwMode="auto">
            <a:xfrm>
              <a:off x="8426993" y="3618518"/>
              <a:ext cx="247681" cy="247681"/>
            </a:xfrm>
            <a:custGeom>
              <a:avLst/>
              <a:gdLst>
                <a:gd name="T0" fmla="*/ 410 w 482"/>
                <a:gd name="T1" fmla="*/ 411 h 482"/>
                <a:gd name="T2" fmla="*/ 339 w 482"/>
                <a:gd name="T3" fmla="*/ 481 h 482"/>
                <a:gd name="T4" fmla="*/ 0 w 482"/>
                <a:gd name="T5" fmla="*/ 142 h 482"/>
                <a:gd name="T6" fmla="*/ 142 w 482"/>
                <a:gd name="T7" fmla="*/ 0 h 482"/>
                <a:gd name="T8" fmla="*/ 481 w 482"/>
                <a:gd name="T9" fmla="*/ 340 h 482"/>
                <a:gd name="T10" fmla="*/ 410 w 482"/>
                <a:gd name="T11" fmla="*/ 411 h 482"/>
              </a:gdLst>
              <a:ahLst/>
              <a:cxnLst>
                <a:cxn ang="0">
                  <a:pos x="T0" y="T1"/>
                </a:cxn>
                <a:cxn ang="0">
                  <a:pos x="T2" y="T3"/>
                </a:cxn>
                <a:cxn ang="0">
                  <a:pos x="T4" y="T5"/>
                </a:cxn>
                <a:cxn ang="0">
                  <a:pos x="T6" y="T7"/>
                </a:cxn>
                <a:cxn ang="0">
                  <a:pos x="T8" y="T9"/>
                </a:cxn>
                <a:cxn ang="0">
                  <a:pos x="T10" y="T11"/>
                </a:cxn>
              </a:cxnLst>
              <a:rect l="0" t="0" r="r" b="b"/>
              <a:pathLst>
                <a:path w="482" h="482">
                  <a:moveTo>
                    <a:pt x="410" y="411"/>
                  </a:moveTo>
                  <a:lnTo>
                    <a:pt x="339" y="481"/>
                  </a:lnTo>
                  <a:lnTo>
                    <a:pt x="0" y="142"/>
                  </a:lnTo>
                  <a:lnTo>
                    <a:pt x="142" y="0"/>
                  </a:lnTo>
                  <a:lnTo>
                    <a:pt x="481" y="340"/>
                  </a:lnTo>
                  <a:lnTo>
                    <a:pt x="410" y="411"/>
                  </a:lnTo>
                </a:path>
              </a:pathLst>
            </a:custGeom>
            <a:noFill/>
            <a:ln w="12700" cap="flat">
              <a:solidFill>
                <a:schemeClr val="tx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dirty="0">
                <a:latin typeface="Locator" panose="02000500030000020004" pitchFamily="2" charset="77"/>
              </a:endParaRPr>
            </a:p>
          </p:txBody>
        </p:sp>
        <p:sp>
          <p:nvSpPr>
            <p:cNvPr id="74" name="Line 31">
              <a:extLst>
                <a:ext uri="{FF2B5EF4-FFF2-40B4-BE49-F238E27FC236}">
                  <a16:creationId xmlns:a16="http://schemas.microsoft.com/office/drawing/2014/main" id="{4ABAEEAA-9E8B-B041-8879-CB80FEA8D856}"/>
                </a:ext>
              </a:extLst>
            </p:cNvPr>
            <p:cNvSpPr>
              <a:spLocks noChangeShapeType="1"/>
            </p:cNvSpPr>
            <p:nvPr/>
          </p:nvSpPr>
          <p:spPr bwMode="auto">
            <a:xfrm>
              <a:off x="8499707" y="3693504"/>
              <a:ext cx="29541" cy="29539"/>
            </a:xfrm>
            <a:prstGeom prst="line">
              <a:avLst/>
            </a:prstGeom>
            <a:noFill/>
            <a:ln w="1270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75" name="Freeform 32">
              <a:extLst>
                <a:ext uri="{FF2B5EF4-FFF2-40B4-BE49-F238E27FC236}">
                  <a16:creationId xmlns:a16="http://schemas.microsoft.com/office/drawing/2014/main" id="{9E9BF85C-D266-FB42-9C9C-0D7777BEF161}"/>
                </a:ext>
              </a:extLst>
            </p:cNvPr>
            <p:cNvSpPr>
              <a:spLocks noChangeArrowheads="1"/>
            </p:cNvSpPr>
            <p:nvPr/>
          </p:nvSpPr>
          <p:spPr bwMode="auto">
            <a:xfrm>
              <a:off x="8674674" y="3475364"/>
              <a:ext cx="290854" cy="88619"/>
            </a:xfrm>
            <a:custGeom>
              <a:avLst/>
              <a:gdLst>
                <a:gd name="T0" fmla="*/ 565 w 566"/>
                <a:gd name="T1" fmla="*/ 141 h 170"/>
                <a:gd name="T2" fmla="*/ 508 w 566"/>
                <a:gd name="T3" fmla="*/ 84 h 170"/>
                <a:gd name="T4" fmla="*/ 424 w 566"/>
                <a:gd name="T5" fmla="*/ 84 h 170"/>
                <a:gd name="T6" fmla="*/ 339 w 566"/>
                <a:gd name="T7" fmla="*/ 28 h 170"/>
                <a:gd name="T8" fmla="*/ 283 w 566"/>
                <a:gd name="T9" fmla="*/ 28 h 170"/>
                <a:gd name="T10" fmla="*/ 226 w 566"/>
                <a:gd name="T11" fmla="*/ 0 h 170"/>
                <a:gd name="T12" fmla="*/ 170 w 566"/>
                <a:gd name="T13" fmla="*/ 56 h 170"/>
                <a:gd name="T14" fmla="*/ 85 w 566"/>
                <a:gd name="T15" fmla="*/ 56 h 170"/>
                <a:gd name="T16" fmla="*/ 0 w 566"/>
                <a:gd name="T17" fmla="*/ 113 h 170"/>
                <a:gd name="T18" fmla="*/ 0 w 566"/>
                <a:gd name="T19" fmla="*/ 16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170">
                  <a:moveTo>
                    <a:pt x="565" y="141"/>
                  </a:moveTo>
                  <a:lnTo>
                    <a:pt x="508" y="84"/>
                  </a:lnTo>
                  <a:lnTo>
                    <a:pt x="424" y="84"/>
                  </a:lnTo>
                  <a:lnTo>
                    <a:pt x="339" y="28"/>
                  </a:lnTo>
                  <a:lnTo>
                    <a:pt x="283" y="28"/>
                  </a:lnTo>
                  <a:lnTo>
                    <a:pt x="226" y="0"/>
                  </a:lnTo>
                  <a:lnTo>
                    <a:pt x="170" y="56"/>
                  </a:lnTo>
                  <a:lnTo>
                    <a:pt x="85" y="56"/>
                  </a:lnTo>
                  <a:lnTo>
                    <a:pt x="0" y="113"/>
                  </a:lnTo>
                  <a:lnTo>
                    <a:pt x="0" y="169"/>
                  </a:lnTo>
                </a:path>
              </a:pathLst>
            </a:custGeom>
            <a:noFill/>
            <a:ln w="12700" cap="flat">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76" name="Freeform 33">
              <a:extLst>
                <a:ext uri="{FF2B5EF4-FFF2-40B4-BE49-F238E27FC236}">
                  <a16:creationId xmlns:a16="http://schemas.microsoft.com/office/drawing/2014/main" id="{BB18EE17-5FC3-9742-848D-3CC401E3B87B}"/>
                </a:ext>
              </a:extLst>
            </p:cNvPr>
            <p:cNvSpPr>
              <a:spLocks noChangeArrowheads="1"/>
            </p:cNvSpPr>
            <p:nvPr/>
          </p:nvSpPr>
          <p:spPr bwMode="auto">
            <a:xfrm>
              <a:off x="8833735" y="3329937"/>
              <a:ext cx="174966" cy="122704"/>
            </a:xfrm>
            <a:custGeom>
              <a:avLst/>
              <a:gdLst>
                <a:gd name="T0" fmla="*/ 85 w 339"/>
                <a:gd name="T1" fmla="*/ 45 h 240"/>
                <a:gd name="T2" fmla="*/ 0 w 339"/>
                <a:gd name="T3" fmla="*/ 197 h 240"/>
                <a:gd name="T4" fmla="*/ 180 w 339"/>
                <a:gd name="T5" fmla="*/ 197 h 240"/>
                <a:gd name="T6" fmla="*/ 338 w 339"/>
                <a:gd name="T7" fmla="*/ 0 h 240"/>
                <a:gd name="T8" fmla="*/ 85 w 339"/>
                <a:gd name="T9" fmla="*/ 45 h 240"/>
              </a:gdLst>
              <a:ahLst/>
              <a:cxnLst>
                <a:cxn ang="0">
                  <a:pos x="T0" y="T1"/>
                </a:cxn>
                <a:cxn ang="0">
                  <a:pos x="T2" y="T3"/>
                </a:cxn>
                <a:cxn ang="0">
                  <a:pos x="T4" y="T5"/>
                </a:cxn>
                <a:cxn ang="0">
                  <a:pos x="T6" y="T7"/>
                </a:cxn>
                <a:cxn ang="0">
                  <a:pos x="T8" y="T9"/>
                </a:cxn>
              </a:cxnLst>
              <a:rect l="0" t="0" r="r" b="b"/>
              <a:pathLst>
                <a:path w="339" h="240">
                  <a:moveTo>
                    <a:pt x="85" y="45"/>
                  </a:moveTo>
                  <a:cubicBezTo>
                    <a:pt x="11" y="87"/>
                    <a:pt x="0" y="197"/>
                    <a:pt x="0" y="197"/>
                  </a:cubicBezTo>
                  <a:cubicBezTo>
                    <a:pt x="0" y="197"/>
                    <a:pt x="107" y="239"/>
                    <a:pt x="180" y="197"/>
                  </a:cubicBezTo>
                  <a:cubicBezTo>
                    <a:pt x="254" y="155"/>
                    <a:pt x="338" y="0"/>
                    <a:pt x="338" y="0"/>
                  </a:cubicBezTo>
                  <a:cubicBezTo>
                    <a:pt x="338" y="0"/>
                    <a:pt x="158" y="0"/>
                    <a:pt x="85" y="45"/>
                  </a:cubicBezTo>
                </a:path>
              </a:pathLst>
            </a:custGeom>
            <a:noFill/>
            <a:ln w="12700" cap="flat">
              <a:solidFill>
                <a:schemeClr val="accent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dirty="0">
                <a:latin typeface="Locator" panose="02000500030000020004" pitchFamily="2" charset="77"/>
              </a:endParaRPr>
            </a:p>
          </p:txBody>
        </p:sp>
        <p:sp>
          <p:nvSpPr>
            <p:cNvPr id="77" name="Freeform 34">
              <a:extLst>
                <a:ext uri="{FF2B5EF4-FFF2-40B4-BE49-F238E27FC236}">
                  <a16:creationId xmlns:a16="http://schemas.microsoft.com/office/drawing/2014/main" id="{C4CCC036-CF91-C84E-811B-D834393FFBB9}"/>
                </a:ext>
              </a:extLst>
            </p:cNvPr>
            <p:cNvSpPr>
              <a:spLocks noChangeArrowheads="1"/>
            </p:cNvSpPr>
            <p:nvPr/>
          </p:nvSpPr>
          <p:spPr bwMode="auto">
            <a:xfrm>
              <a:off x="8542881" y="3211777"/>
              <a:ext cx="259042" cy="234046"/>
            </a:xfrm>
            <a:custGeom>
              <a:avLst/>
              <a:gdLst>
                <a:gd name="T0" fmla="*/ 435 w 504"/>
                <a:gd name="T1" fmla="*/ 415 h 455"/>
                <a:gd name="T2" fmla="*/ 455 w 504"/>
                <a:gd name="T3" fmla="*/ 169 h 455"/>
                <a:gd name="T4" fmla="*/ 85 w 504"/>
                <a:gd name="T5" fmla="*/ 0 h 455"/>
                <a:gd name="T6" fmla="*/ 365 w 504"/>
                <a:gd name="T7" fmla="*/ 423 h 455"/>
              </a:gdLst>
              <a:ahLst/>
              <a:cxnLst>
                <a:cxn ang="0">
                  <a:pos x="T0" y="T1"/>
                </a:cxn>
                <a:cxn ang="0">
                  <a:pos x="T2" y="T3"/>
                </a:cxn>
                <a:cxn ang="0">
                  <a:pos x="T4" y="T5"/>
                </a:cxn>
                <a:cxn ang="0">
                  <a:pos x="T6" y="T7"/>
                </a:cxn>
              </a:cxnLst>
              <a:rect l="0" t="0" r="r" b="b"/>
              <a:pathLst>
                <a:path w="504" h="455">
                  <a:moveTo>
                    <a:pt x="435" y="415"/>
                  </a:moveTo>
                  <a:cubicBezTo>
                    <a:pt x="503" y="344"/>
                    <a:pt x="491" y="223"/>
                    <a:pt x="455" y="169"/>
                  </a:cubicBezTo>
                  <a:cubicBezTo>
                    <a:pt x="365" y="42"/>
                    <a:pt x="201" y="76"/>
                    <a:pt x="85" y="0"/>
                  </a:cubicBezTo>
                  <a:cubicBezTo>
                    <a:pt x="0" y="200"/>
                    <a:pt x="102" y="454"/>
                    <a:pt x="365" y="423"/>
                  </a:cubicBezTo>
                </a:path>
              </a:pathLst>
            </a:custGeom>
            <a:noFill/>
            <a:ln w="12700" cap="flat">
              <a:solidFill>
                <a:schemeClr val="accent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78" name="Freeform 35">
              <a:extLst>
                <a:ext uri="{FF2B5EF4-FFF2-40B4-BE49-F238E27FC236}">
                  <a16:creationId xmlns:a16="http://schemas.microsoft.com/office/drawing/2014/main" id="{A902755A-0850-3940-AE20-2CCC75B36B13}"/>
                </a:ext>
              </a:extLst>
            </p:cNvPr>
            <p:cNvSpPr>
              <a:spLocks noChangeArrowheads="1"/>
            </p:cNvSpPr>
            <p:nvPr/>
          </p:nvSpPr>
          <p:spPr bwMode="auto">
            <a:xfrm>
              <a:off x="8638317" y="3291307"/>
              <a:ext cx="152243" cy="197691"/>
            </a:xfrm>
            <a:custGeom>
              <a:avLst/>
              <a:gdLst>
                <a:gd name="T0" fmla="*/ 296 w 297"/>
                <a:gd name="T1" fmla="*/ 384 h 385"/>
                <a:gd name="T2" fmla="*/ 0 w 297"/>
                <a:gd name="T3" fmla="*/ 0 h 385"/>
              </a:gdLst>
              <a:ahLst/>
              <a:cxnLst>
                <a:cxn ang="0">
                  <a:pos x="T0" y="T1"/>
                </a:cxn>
                <a:cxn ang="0">
                  <a:pos x="T2" y="T3"/>
                </a:cxn>
              </a:cxnLst>
              <a:rect l="0" t="0" r="r" b="b"/>
              <a:pathLst>
                <a:path w="297" h="385">
                  <a:moveTo>
                    <a:pt x="296" y="384"/>
                  </a:moveTo>
                  <a:cubicBezTo>
                    <a:pt x="274" y="172"/>
                    <a:pt x="110" y="93"/>
                    <a:pt x="0" y="0"/>
                  </a:cubicBezTo>
                </a:path>
              </a:pathLst>
            </a:custGeom>
            <a:noFill/>
            <a:ln w="12700" cap="flat">
              <a:solidFill>
                <a:schemeClr val="accent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grpSp>
      <p:graphicFrame>
        <p:nvGraphicFramePr>
          <p:cNvPr id="80" name="Tableau 3">
            <a:extLst>
              <a:ext uri="{FF2B5EF4-FFF2-40B4-BE49-F238E27FC236}">
                <a16:creationId xmlns:a16="http://schemas.microsoft.com/office/drawing/2014/main" id="{9AED3339-03F1-5348-9B6C-BA696D109FAD}"/>
              </a:ext>
            </a:extLst>
          </p:cNvPr>
          <p:cNvGraphicFramePr>
            <a:graphicFrameLocks noGrp="1"/>
          </p:cNvGraphicFramePr>
          <p:nvPr>
            <p:extLst>
              <p:ext uri="{D42A27DB-BD31-4B8C-83A1-F6EECF244321}">
                <p14:modId xmlns:p14="http://schemas.microsoft.com/office/powerpoint/2010/main" val="203970017"/>
              </p:ext>
            </p:extLst>
          </p:nvPr>
        </p:nvGraphicFramePr>
        <p:xfrm>
          <a:off x="7065153" y="2589717"/>
          <a:ext cx="4292218" cy="3383280"/>
        </p:xfrm>
        <a:graphic>
          <a:graphicData uri="http://schemas.openxmlformats.org/drawingml/2006/table">
            <a:tbl>
              <a:tblPr firstRow="1" bandRow="1">
                <a:tableStyleId>{5940675A-B579-460E-94D1-54222C63F5DA}</a:tableStyleId>
              </a:tblPr>
              <a:tblGrid>
                <a:gridCol w="2146109">
                  <a:extLst>
                    <a:ext uri="{9D8B030D-6E8A-4147-A177-3AD203B41FA5}">
                      <a16:colId xmlns:a16="http://schemas.microsoft.com/office/drawing/2014/main" val="2961670758"/>
                    </a:ext>
                  </a:extLst>
                </a:gridCol>
                <a:gridCol w="2146109">
                  <a:extLst>
                    <a:ext uri="{9D8B030D-6E8A-4147-A177-3AD203B41FA5}">
                      <a16:colId xmlns:a16="http://schemas.microsoft.com/office/drawing/2014/main" val="2851011496"/>
                    </a:ext>
                  </a:extLst>
                </a:gridCol>
              </a:tblGrid>
              <a:tr h="365929">
                <a:tc>
                  <a:txBody>
                    <a:bodyPr/>
                    <a:lstStyle/>
                    <a:p>
                      <a:pPr algn="l"/>
                      <a:r>
                        <a:rPr lang="fr-FR" sz="1000" b="0" i="0" dirty="0">
                          <a:solidFill>
                            <a:schemeClr val="tx2"/>
                          </a:solidFill>
                          <a:latin typeface="Work Sans Light" pitchFamily="2" charset="0"/>
                        </a:rPr>
                        <a:t>INTÉGRATION DU BÂTIMENT À SON TERRITOIRE</a:t>
                      </a:r>
                    </a:p>
                  </a:txBody>
                  <a:tcPr anchor="ctr">
                    <a:lnL w="12700" cmpd="sng">
                      <a:noFill/>
                    </a:lnL>
                    <a:lnR w="12700" cmpd="sng">
                      <a:noFill/>
                    </a:lnR>
                    <a:lnT w="12700" cmpd="sng">
                      <a:noFill/>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a:buFont typeface="Arial" panose="020B0604020202020204" pitchFamily="34" charset="0"/>
                        <a:buChar char="•"/>
                      </a:pPr>
                      <a:r>
                        <a:rPr lang="fr-FR" sz="1000" b="0" i="0" dirty="0">
                          <a:solidFill>
                            <a:srgbClr val="51748D"/>
                          </a:solidFill>
                          <a:latin typeface="Work Sans Light" pitchFamily="2" charset="0"/>
                        </a:rPr>
                        <a:t>Qualité de vie du quartier</a:t>
                      </a:r>
                    </a:p>
                    <a:p>
                      <a:pPr marL="171450" indent="-171450" algn="l">
                        <a:buFont typeface="Arial" panose="020B0604020202020204" pitchFamily="34" charset="0"/>
                        <a:buChar char="•"/>
                      </a:pPr>
                      <a:r>
                        <a:rPr lang="fr-FR" sz="1000" b="0" i="0" dirty="0">
                          <a:solidFill>
                            <a:srgbClr val="51748D"/>
                          </a:solidFill>
                          <a:latin typeface="Work Sans Light" pitchFamily="2" charset="0"/>
                        </a:rPr>
                        <a:t>Accessibilité - Transports</a:t>
                      </a:r>
                    </a:p>
                  </a:txBody>
                  <a:tcPr anchor="ctr">
                    <a:lnL w="12700" cmpd="sng">
                      <a:noFill/>
                    </a:lnL>
                    <a:lnR w="12700" cmpd="sng">
                      <a:noFill/>
                    </a:lnR>
                    <a:lnT w="12700" cmpd="sng">
                      <a:noFill/>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928849"/>
                  </a:ext>
                </a:extLst>
              </a:tr>
              <a:tr h="365929">
                <a:tc>
                  <a:txBody>
                    <a:bodyPr/>
                    <a:lstStyle/>
                    <a:p>
                      <a:pPr algn="l"/>
                      <a:r>
                        <a:rPr lang="fr-FR" sz="1000" b="0" i="0" dirty="0">
                          <a:solidFill>
                            <a:schemeClr val="tx2"/>
                          </a:solidFill>
                          <a:latin typeface="Work Sans Light" pitchFamily="2" charset="0"/>
                        </a:rPr>
                        <a:t>INTÉGRATION DES RISQUES ENVIRONNEMENTAUX</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a:buFont typeface="Arial" panose="020B0604020202020204" pitchFamily="34" charset="0"/>
                        <a:buChar char="•"/>
                      </a:pPr>
                      <a:r>
                        <a:rPr lang="fr-FR" sz="1000" b="0" i="0" dirty="0">
                          <a:solidFill>
                            <a:srgbClr val="51748D"/>
                          </a:solidFill>
                          <a:latin typeface="Work Sans Light" pitchFamily="2" charset="0"/>
                        </a:rPr>
                        <a:t>Risques liés à la localisation</a:t>
                      </a:r>
                    </a:p>
                    <a:p>
                      <a:pPr marL="171450" indent="-171450" algn="l">
                        <a:buFont typeface="Arial" panose="020B0604020202020204" pitchFamily="34" charset="0"/>
                        <a:buChar char="•"/>
                      </a:pPr>
                      <a:r>
                        <a:rPr lang="fr-FR" sz="1000" b="0" i="0" dirty="0">
                          <a:solidFill>
                            <a:srgbClr val="51748D"/>
                          </a:solidFill>
                          <a:latin typeface="Work Sans Light" pitchFamily="2" charset="0"/>
                        </a:rPr>
                        <a:t>Risques de pollution</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36934619"/>
                  </a:ext>
                </a:extLst>
              </a:tr>
              <a:tr h="503153">
                <a:tc>
                  <a:txBody>
                    <a:bodyPr/>
                    <a:lstStyle/>
                    <a:p>
                      <a:pPr algn="l"/>
                      <a:r>
                        <a:rPr lang="fr-FR" sz="1000" b="0" i="0" dirty="0">
                          <a:solidFill>
                            <a:schemeClr val="tx2"/>
                          </a:solidFill>
                          <a:latin typeface="Work Sans Light" pitchFamily="2" charset="0"/>
                        </a:rPr>
                        <a:t>QUALITÉS PROPRES DU BÂTIMENT</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a:buFont typeface="Arial" panose="020B0604020202020204" pitchFamily="34" charset="0"/>
                        <a:buChar char="•"/>
                      </a:pPr>
                      <a:r>
                        <a:rPr lang="fr-FR" sz="1000" b="0" i="0" dirty="0">
                          <a:solidFill>
                            <a:srgbClr val="51748D"/>
                          </a:solidFill>
                          <a:latin typeface="Work Sans Light" pitchFamily="2" charset="0"/>
                        </a:rPr>
                        <a:t>Structure</a:t>
                      </a:r>
                    </a:p>
                    <a:p>
                      <a:pPr marL="171450" indent="-171450" algn="l">
                        <a:buFont typeface="Arial" panose="020B0604020202020204" pitchFamily="34" charset="0"/>
                        <a:buChar char="•"/>
                      </a:pPr>
                      <a:r>
                        <a:rPr lang="fr-FR" sz="1000" b="0" i="0" dirty="0">
                          <a:solidFill>
                            <a:srgbClr val="51748D"/>
                          </a:solidFill>
                          <a:latin typeface="Work Sans Light" pitchFamily="2" charset="0"/>
                        </a:rPr>
                        <a:t>Matériaux</a:t>
                      </a:r>
                    </a:p>
                    <a:p>
                      <a:pPr marL="171450" indent="-171450" algn="l">
                        <a:buFont typeface="Arial" panose="020B0604020202020204" pitchFamily="34" charset="0"/>
                        <a:buChar char="•"/>
                      </a:pPr>
                      <a:r>
                        <a:rPr lang="fr-FR" sz="1000" b="0" i="0" dirty="0">
                          <a:solidFill>
                            <a:srgbClr val="51748D"/>
                          </a:solidFill>
                          <a:latin typeface="Work Sans Light" pitchFamily="2" charset="0"/>
                        </a:rPr>
                        <a:t>Certifications &amp; labels</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54250"/>
                  </a:ext>
                </a:extLst>
              </a:tr>
              <a:tr h="503153">
                <a:tc>
                  <a:txBody>
                    <a:bodyPr/>
                    <a:lstStyle/>
                    <a:p>
                      <a:pPr algn="l"/>
                      <a:r>
                        <a:rPr lang="fr-FR" sz="1000" b="0" i="0" dirty="0">
                          <a:solidFill>
                            <a:schemeClr val="tx2"/>
                          </a:solidFill>
                          <a:latin typeface="Work Sans Light" pitchFamily="2" charset="0"/>
                        </a:rPr>
                        <a:t>GESTION TECHNIQUE DU BÂTIMENT</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a:buFont typeface="Arial" panose="020B0604020202020204" pitchFamily="34" charset="0"/>
                        <a:buChar char="•"/>
                      </a:pPr>
                      <a:r>
                        <a:rPr lang="fr-FR" sz="1000" b="0" i="0" dirty="0">
                          <a:solidFill>
                            <a:srgbClr val="51748D"/>
                          </a:solidFill>
                          <a:latin typeface="Work Sans Light" pitchFamily="2" charset="0"/>
                        </a:rPr>
                        <a:t>Outils de gestion</a:t>
                      </a:r>
                    </a:p>
                    <a:p>
                      <a:pPr marL="171450" indent="-171450" algn="l">
                        <a:buFont typeface="Arial" panose="020B0604020202020204" pitchFamily="34" charset="0"/>
                        <a:buChar char="•"/>
                      </a:pPr>
                      <a:r>
                        <a:rPr lang="fr-FR" sz="1000" b="0" i="0" dirty="0">
                          <a:solidFill>
                            <a:srgbClr val="51748D"/>
                          </a:solidFill>
                          <a:latin typeface="Work Sans Light" pitchFamily="2" charset="0"/>
                        </a:rPr>
                        <a:t>Maintenance</a:t>
                      </a:r>
                    </a:p>
                    <a:p>
                      <a:pPr marL="171450" indent="-171450" algn="l">
                        <a:buFont typeface="Arial" panose="020B0604020202020204" pitchFamily="34" charset="0"/>
                        <a:buChar char="•"/>
                      </a:pPr>
                      <a:r>
                        <a:rPr lang="fr-FR" sz="1000" b="0" i="0" dirty="0">
                          <a:solidFill>
                            <a:srgbClr val="51748D"/>
                          </a:solidFill>
                          <a:latin typeface="Work Sans Light" pitchFamily="2" charset="0"/>
                        </a:rPr>
                        <a:t>Biodiversité</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07477727"/>
                  </a:ext>
                </a:extLst>
              </a:tr>
              <a:tr h="503153">
                <a:tc>
                  <a:txBody>
                    <a:bodyPr/>
                    <a:lstStyle/>
                    <a:p>
                      <a:pPr algn="l"/>
                      <a:r>
                        <a:rPr lang="fr-FR" sz="1000" b="0" i="0" dirty="0">
                          <a:solidFill>
                            <a:schemeClr val="tx2"/>
                          </a:solidFill>
                          <a:latin typeface="Work Sans Light" pitchFamily="2" charset="0"/>
                        </a:rPr>
                        <a:t>SERVICES AUX OCCUPANTS</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a:buFont typeface="Arial" panose="020B0604020202020204" pitchFamily="34" charset="0"/>
                        <a:buChar char="•"/>
                      </a:pPr>
                      <a:r>
                        <a:rPr lang="fr-FR" sz="1000" b="0" i="0" dirty="0">
                          <a:solidFill>
                            <a:srgbClr val="51748D"/>
                          </a:solidFill>
                          <a:latin typeface="Work Sans Light" pitchFamily="2" charset="0"/>
                        </a:rPr>
                        <a:t>Santé</a:t>
                      </a:r>
                    </a:p>
                    <a:p>
                      <a:pPr marL="171450" indent="-171450" algn="l">
                        <a:buFont typeface="Arial" panose="020B0604020202020204" pitchFamily="34" charset="0"/>
                        <a:buChar char="•"/>
                      </a:pPr>
                      <a:r>
                        <a:rPr lang="fr-FR" sz="1000" b="0" i="0" dirty="0">
                          <a:solidFill>
                            <a:srgbClr val="51748D"/>
                          </a:solidFill>
                          <a:latin typeface="Work Sans Light" pitchFamily="2" charset="0"/>
                        </a:rPr>
                        <a:t>Sureté</a:t>
                      </a:r>
                    </a:p>
                    <a:p>
                      <a:pPr marL="171450" indent="-171450" algn="l">
                        <a:buFont typeface="Arial" panose="020B0604020202020204" pitchFamily="34" charset="0"/>
                        <a:buChar char="•"/>
                      </a:pPr>
                      <a:r>
                        <a:rPr lang="fr-FR" sz="1000" b="0" i="0" dirty="0">
                          <a:solidFill>
                            <a:srgbClr val="51748D"/>
                          </a:solidFill>
                          <a:latin typeface="Work Sans Light" pitchFamily="2" charset="0"/>
                        </a:rPr>
                        <a:t>Connectivité</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1944737"/>
                  </a:ext>
                </a:extLst>
              </a:tr>
              <a:tr h="503153">
                <a:tc>
                  <a:txBody>
                    <a:bodyPr/>
                    <a:lstStyle/>
                    <a:p>
                      <a:pPr algn="l"/>
                      <a:r>
                        <a:rPr lang="fr-FR" sz="1000" b="0" i="0" dirty="0">
                          <a:solidFill>
                            <a:schemeClr val="tx2"/>
                          </a:solidFill>
                          <a:latin typeface="Work Sans Light" pitchFamily="2" charset="0"/>
                        </a:rPr>
                        <a:t>FLEXIBILITÉ DES ESPACES ET DU BÂTIMENT</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a:buFont typeface="Arial" panose="020B0604020202020204" pitchFamily="34" charset="0"/>
                        <a:buChar char="•"/>
                      </a:pPr>
                      <a:r>
                        <a:rPr lang="fr-FR" sz="1000" b="0" i="0" dirty="0">
                          <a:solidFill>
                            <a:srgbClr val="51748D"/>
                          </a:solidFill>
                          <a:latin typeface="Work Sans Light" pitchFamily="2" charset="0"/>
                        </a:rPr>
                        <a:t>Efficience</a:t>
                      </a:r>
                    </a:p>
                    <a:p>
                      <a:pPr marL="171450" indent="-171450" algn="l">
                        <a:buFont typeface="Arial" panose="020B0604020202020204" pitchFamily="34" charset="0"/>
                        <a:buChar char="•"/>
                      </a:pPr>
                      <a:r>
                        <a:rPr lang="fr-FR" sz="1000" b="0" i="0" dirty="0">
                          <a:solidFill>
                            <a:srgbClr val="51748D"/>
                          </a:solidFill>
                          <a:latin typeface="Work Sans Light" pitchFamily="2" charset="0"/>
                        </a:rPr>
                        <a:t>Réversibilité</a:t>
                      </a:r>
                    </a:p>
                    <a:p>
                      <a:pPr marL="171450" indent="-171450" algn="l">
                        <a:buFont typeface="Arial" panose="020B0604020202020204" pitchFamily="34" charset="0"/>
                        <a:buChar char="•"/>
                      </a:pPr>
                      <a:r>
                        <a:rPr lang="fr-FR" sz="1000" b="0" i="0" dirty="0">
                          <a:solidFill>
                            <a:srgbClr val="51748D"/>
                          </a:solidFill>
                          <a:latin typeface="Work Sans Light" pitchFamily="2" charset="0"/>
                        </a:rPr>
                        <a:t>Divisibilité</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ap="flat" cmpd="sng" algn="ctr">
                      <a:solidFill>
                        <a:srgbClr val="ADC1D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1604408"/>
                  </a:ext>
                </a:extLst>
              </a:tr>
              <a:tr h="365929">
                <a:tc>
                  <a:txBody>
                    <a:bodyPr/>
                    <a:lstStyle/>
                    <a:p>
                      <a:pPr algn="l"/>
                      <a:r>
                        <a:rPr lang="fr-FR" sz="1000" b="0" i="0" dirty="0">
                          <a:solidFill>
                            <a:schemeClr val="tx2"/>
                          </a:solidFill>
                          <a:latin typeface="Work Sans Light" pitchFamily="2" charset="0"/>
                        </a:rPr>
                        <a:t>RELATIONS ENTRE LES PARTIES PRENANTES</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171450" indent="-171450" algn="l">
                        <a:buFont typeface="Arial" panose="020B0604020202020204" pitchFamily="34" charset="0"/>
                        <a:buChar char="•"/>
                      </a:pPr>
                      <a:r>
                        <a:rPr lang="fr-FR" sz="1000" b="0" i="0" dirty="0">
                          <a:solidFill>
                            <a:srgbClr val="51748D"/>
                          </a:solidFill>
                          <a:latin typeface="Work Sans Light" pitchFamily="2" charset="0"/>
                        </a:rPr>
                        <a:t>Relations locataires</a:t>
                      </a:r>
                    </a:p>
                    <a:p>
                      <a:pPr marL="171450" indent="-171450" algn="l">
                        <a:buFont typeface="Arial" panose="020B0604020202020204" pitchFamily="34" charset="0"/>
                        <a:buChar char="•"/>
                      </a:pPr>
                      <a:r>
                        <a:rPr lang="fr-FR" sz="1000" b="0" i="0" dirty="0">
                          <a:solidFill>
                            <a:srgbClr val="51748D"/>
                          </a:solidFill>
                          <a:latin typeface="Work Sans Light" pitchFamily="2" charset="0"/>
                        </a:rPr>
                        <a:t>Prestataires</a:t>
                      </a:r>
                    </a:p>
                  </a:txBody>
                  <a:tcPr anchor="ctr">
                    <a:lnL w="12700" cmpd="sng">
                      <a:noFill/>
                    </a:lnL>
                    <a:lnR w="12700" cmpd="sng">
                      <a:noFill/>
                    </a:lnR>
                    <a:lnT w="12700" cap="flat" cmpd="sng" algn="ctr">
                      <a:solidFill>
                        <a:srgbClr val="ADC1D0"/>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0421280"/>
                  </a:ext>
                </a:extLst>
              </a:tr>
            </a:tbl>
          </a:graphicData>
        </a:graphic>
      </p:graphicFrame>
      <p:sp>
        <p:nvSpPr>
          <p:cNvPr id="81" name="Rectangle 80">
            <a:extLst>
              <a:ext uri="{FF2B5EF4-FFF2-40B4-BE49-F238E27FC236}">
                <a16:creationId xmlns:a16="http://schemas.microsoft.com/office/drawing/2014/main" id="{A5BB9542-7C63-1B46-8D69-0C735AEB76D5}"/>
              </a:ext>
            </a:extLst>
          </p:cNvPr>
          <p:cNvSpPr/>
          <p:nvPr/>
        </p:nvSpPr>
        <p:spPr>
          <a:xfrm>
            <a:off x="6362112" y="1997424"/>
            <a:ext cx="5183284" cy="589484"/>
          </a:xfrm>
          <a:prstGeom prst="rect">
            <a:avLst/>
          </a:prstGeom>
          <a:noFill/>
          <a:ln w="19050" cap="flat" cmpd="sng" algn="ctr">
            <a:noFill/>
            <a:prstDash val="solid"/>
          </a:ln>
          <a:effectLst/>
        </p:spPr>
        <p:txBody>
          <a:bodyPr lIns="119050" tIns="39683" rIns="119050" bIns="39683" rtlCol="0" anchor="ctr"/>
          <a:lstStyle/>
          <a:p>
            <a:pPr defTabSz="1007943" fontAlgn="base" hangingPunct="1">
              <a:spcBef>
                <a:spcPct val="0"/>
              </a:spcBef>
              <a:spcAft>
                <a:spcPct val="0"/>
              </a:spcAft>
              <a:defRPr/>
            </a:pPr>
            <a:r>
              <a:rPr lang="fr-FR" sz="1400" dirty="0">
                <a:solidFill>
                  <a:schemeClr val="tx2">
                    <a:lumMod val="75000"/>
                  </a:schemeClr>
                </a:solidFill>
                <a:sym typeface="Wingdings" pitchFamily="2" charset="2"/>
              </a:rPr>
              <a:t>Thématiques et critères grille de notation ESG</a:t>
            </a:r>
          </a:p>
        </p:txBody>
      </p:sp>
      <p:pic>
        <p:nvPicPr>
          <p:cNvPr id="83" name="Image 82">
            <a:extLst>
              <a:ext uri="{FF2B5EF4-FFF2-40B4-BE49-F238E27FC236}">
                <a16:creationId xmlns:a16="http://schemas.microsoft.com/office/drawing/2014/main" id="{6884E8EB-77ED-1542-801C-B02855FB291B}"/>
              </a:ext>
            </a:extLst>
          </p:cNvPr>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587865" y="2641323"/>
            <a:ext cx="378000" cy="324000"/>
          </a:xfrm>
          <a:prstGeom prst="rect">
            <a:avLst/>
          </a:prstGeom>
        </p:spPr>
      </p:pic>
      <p:pic>
        <p:nvPicPr>
          <p:cNvPr id="84" name="Image 83">
            <a:extLst>
              <a:ext uri="{FF2B5EF4-FFF2-40B4-BE49-F238E27FC236}">
                <a16:creationId xmlns:a16="http://schemas.microsoft.com/office/drawing/2014/main" id="{043320D1-98E8-194D-A8BA-90BA6749DC04}"/>
              </a:ext>
            </a:extLst>
          </p:cNvPr>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575340" y="3045930"/>
            <a:ext cx="390525" cy="323850"/>
          </a:xfrm>
          <a:prstGeom prst="rect">
            <a:avLst/>
          </a:prstGeom>
        </p:spPr>
      </p:pic>
      <p:pic>
        <p:nvPicPr>
          <p:cNvPr id="85" name="Image 84">
            <a:extLst>
              <a:ext uri="{FF2B5EF4-FFF2-40B4-BE49-F238E27FC236}">
                <a16:creationId xmlns:a16="http://schemas.microsoft.com/office/drawing/2014/main" id="{992A175E-4284-1242-A4CD-AD4A5D7C8510}"/>
              </a:ext>
            </a:extLst>
          </p:cNvPr>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591667" y="3483025"/>
            <a:ext cx="374198" cy="324000"/>
          </a:xfrm>
          <a:prstGeom prst="rect">
            <a:avLst/>
          </a:prstGeom>
        </p:spPr>
      </p:pic>
      <p:pic>
        <p:nvPicPr>
          <p:cNvPr id="86" name="Image 85">
            <a:extLst>
              <a:ext uri="{FF2B5EF4-FFF2-40B4-BE49-F238E27FC236}">
                <a16:creationId xmlns:a16="http://schemas.microsoft.com/office/drawing/2014/main" id="{8EA080A8-BB50-9840-B469-527C85193A44}"/>
              </a:ext>
            </a:extLst>
          </p:cNvPr>
          <p:cNvPicPr>
            <a:picLocks noChangeAspect="1"/>
          </p:cNvPicPr>
          <p:nvPr/>
        </p:nvPicPr>
        <p:blipFill>
          <a:blip r:embed="rId8"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569865" y="4034283"/>
            <a:ext cx="396000" cy="324000"/>
          </a:xfrm>
          <a:prstGeom prst="rect">
            <a:avLst/>
          </a:prstGeom>
        </p:spPr>
      </p:pic>
      <p:pic>
        <p:nvPicPr>
          <p:cNvPr id="87" name="Image 86">
            <a:extLst>
              <a:ext uri="{FF2B5EF4-FFF2-40B4-BE49-F238E27FC236}">
                <a16:creationId xmlns:a16="http://schemas.microsoft.com/office/drawing/2014/main" id="{BC163034-FF54-7441-90BD-941CB66A1110}"/>
              </a:ext>
            </a:extLst>
          </p:cNvPr>
          <p:cNvPicPr>
            <a:picLocks noChangeAspect="1"/>
          </p:cNvPicPr>
          <p:nvPr/>
        </p:nvPicPr>
        <p:blipFill>
          <a:blip r:embed="rId9"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05357" y="4617379"/>
            <a:ext cx="360508" cy="324000"/>
          </a:xfrm>
          <a:prstGeom prst="rect">
            <a:avLst/>
          </a:prstGeom>
        </p:spPr>
      </p:pic>
      <p:sp>
        <p:nvSpPr>
          <p:cNvPr id="92" name="Rectangle 91">
            <a:extLst>
              <a:ext uri="{FF2B5EF4-FFF2-40B4-BE49-F238E27FC236}">
                <a16:creationId xmlns:a16="http://schemas.microsoft.com/office/drawing/2014/main" id="{775E8123-1FDE-134B-ABDC-D7157F9CB0C1}"/>
              </a:ext>
            </a:extLst>
          </p:cNvPr>
          <p:cNvSpPr/>
          <p:nvPr/>
        </p:nvSpPr>
        <p:spPr>
          <a:xfrm>
            <a:off x="7365892" y="908196"/>
            <a:ext cx="3960533" cy="1295355"/>
          </a:xfrm>
          <a:prstGeom prst="rect">
            <a:avLst/>
          </a:prstGeom>
        </p:spPr>
        <p:txBody>
          <a:bodyPr wrap="square">
            <a:spAutoFit/>
          </a:bodyPr>
          <a:lstStyle/>
          <a:p>
            <a:pPr>
              <a:lnSpc>
                <a:spcPct val="120000"/>
              </a:lnSpc>
            </a:pPr>
            <a:r>
              <a:rPr lang="fr-FR" sz="1100" dirty="0">
                <a:solidFill>
                  <a:schemeClr val="tx2"/>
                </a:solidFill>
                <a:latin typeface="Work Sans Light" pitchFamily="2" charset="0"/>
              </a:rPr>
              <a:t>« Les bâtiments sont parmi les premiers producteurs de CO</a:t>
            </a:r>
            <a:r>
              <a:rPr lang="fr-FR" sz="1100" baseline="-25000" dirty="0">
                <a:solidFill>
                  <a:schemeClr val="tx2"/>
                </a:solidFill>
                <a:latin typeface="Work Sans Light" pitchFamily="2" charset="0"/>
              </a:rPr>
              <a:t>2</a:t>
            </a:r>
            <a:r>
              <a:rPr lang="fr-FR" sz="1100" dirty="0">
                <a:solidFill>
                  <a:schemeClr val="tx2"/>
                </a:solidFill>
                <a:latin typeface="Work Sans Light" pitchFamily="2" charset="0"/>
              </a:rPr>
              <a:t>. Lutter contre les dérèglements climatiques pour préserver notre planète représente l’un des plus grands défis de notre époque. »</a:t>
            </a:r>
          </a:p>
          <a:p>
            <a:pPr>
              <a:lnSpc>
                <a:spcPct val="120000"/>
              </a:lnSpc>
            </a:pPr>
            <a:r>
              <a:rPr lang="fr-FR" sz="1100" dirty="0">
                <a:solidFill>
                  <a:schemeClr val="tx2"/>
                </a:solidFill>
                <a:latin typeface="Work Sans Medium" pitchFamily="2" charset="0"/>
              </a:rPr>
              <a:t>Guillaume Regert - Responsable technique</a:t>
            </a:r>
          </a:p>
          <a:p>
            <a:pPr>
              <a:lnSpc>
                <a:spcPct val="120000"/>
              </a:lnSpc>
            </a:pPr>
            <a:endParaRPr lang="fr-FR" sz="1100" dirty="0">
              <a:solidFill>
                <a:schemeClr val="tx2"/>
              </a:solidFill>
              <a:latin typeface="Locator Light" panose="02000500040000020004" pitchFamily="2" charset="77"/>
            </a:endParaRPr>
          </a:p>
        </p:txBody>
      </p:sp>
      <p:pic>
        <p:nvPicPr>
          <p:cNvPr id="93" name="Image 92">
            <a:extLst>
              <a:ext uri="{FF2B5EF4-FFF2-40B4-BE49-F238E27FC236}">
                <a16:creationId xmlns:a16="http://schemas.microsoft.com/office/drawing/2014/main" id="{2D6DEB6B-8209-E445-B82F-1CE4FCEB1E4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751"/>
          <a:stretch/>
        </p:blipFill>
        <p:spPr>
          <a:xfrm>
            <a:off x="6362112" y="885460"/>
            <a:ext cx="938424" cy="115584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sp>
        <p:nvSpPr>
          <p:cNvPr id="2" name="Rectangle 1">
            <a:extLst>
              <a:ext uri="{FF2B5EF4-FFF2-40B4-BE49-F238E27FC236}">
                <a16:creationId xmlns:a16="http://schemas.microsoft.com/office/drawing/2014/main" id="{0E4F3774-AA7E-1B49-A50B-43FB6FB58531}"/>
              </a:ext>
            </a:extLst>
          </p:cNvPr>
          <p:cNvSpPr/>
          <p:nvPr/>
        </p:nvSpPr>
        <p:spPr>
          <a:xfrm>
            <a:off x="6501498" y="2500331"/>
            <a:ext cx="4917122" cy="347220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pic>
        <p:nvPicPr>
          <p:cNvPr id="5" name="Graphique 4">
            <a:extLst>
              <a:ext uri="{FF2B5EF4-FFF2-40B4-BE49-F238E27FC236}">
                <a16:creationId xmlns:a16="http://schemas.microsoft.com/office/drawing/2014/main" id="{7EF54868-C530-D198-8F1F-5334AF4A358B}"/>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73140" y="2008419"/>
            <a:ext cx="806850" cy="871262"/>
          </a:xfrm>
          <a:prstGeom prst="rect">
            <a:avLst/>
          </a:prstGeom>
        </p:spPr>
      </p:pic>
    </p:spTree>
    <p:extLst>
      <p:ext uri="{BB962C8B-B14F-4D97-AF65-F5344CB8AC3E}">
        <p14:creationId xmlns:p14="http://schemas.microsoft.com/office/powerpoint/2010/main" val="1316495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17</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58263" y="795560"/>
            <a:ext cx="9701002"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Démarche ISR de Primopierre (2/2)</a:t>
            </a:r>
          </a:p>
        </p:txBody>
      </p:sp>
      <p:sp>
        <p:nvSpPr>
          <p:cNvPr id="35" name="Rectangle 34">
            <a:extLst>
              <a:ext uri="{FF2B5EF4-FFF2-40B4-BE49-F238E27FC236}">
                <a16:creationId xmlns:a16="http://schemas.microsoft.com/office/drawing/2014/main" id="{9D5C2EDF-1529-5D4B-9340-A34BB6753779}"/>
              </a:ext>
            </a:extLst>
          </p:cNvPr>
          <p:cNvSpPr/>
          <p:nvPr/>
        </p:nvSpPr>
        <p:spPr>
          <a:xfrm>
            <a:off x="1076726" y="8208396"/>
            <a:ext cx="229550" cy="246221"/>
          </a:xfrm>
          <a:prstGeom prst="rect">
            <a:avLst/>
          </a:prstGeom>
          <a:ln w="6350">
            <a:noFill/>
          </a:ln>
        </p:spPr>
        <p:txBody>
          <a:bodyPr wrap="square">
            <a:spAutoFit/>
          </a:bodyPr>
          <a:lstStyle/>
          <a:p>
            <a:r>
              <a:rPr lang="fr-FR" sz="1000" dirty="0">
                <a:solidFill>
                  <a:schemeClr val="bg1"/>
                </a:solidFill>
                <a:latin typeface="Locator Light" panose="02000500040000020004" pitchFamily="2" charset="77"/>
              </a:rPr>
              <a:t>1</a:t>
            </a:r>
          </a:p>
        </p:txBody>
      </p:sp>
      <p:grpSp>
        <p:nvGrpSpPr>
          <p:cNvPr id="5" name="Groupe 4">
            <a:extLst>
              <a:ext uri="{FF2B5EF4-FFF2-40B4-BE49-F238E27FC236}">
                <a16:creationId xmlns:a16="http://schemas.microsoft.com/office/drawing/2014/main" id="{476EEBE0-8B8A-4C4B-B6BD-819F8BD63645}"/>
              </a:ext>
            </a:extLst>
          </p:cNvPr>
          <p:cNvGrpSpPr/>
          <p:nvPr/>
        </p:nvGrpSpPr>
        <p:grpSpPr>
          <a:xfrm>
            <a:off x="371473" y="1609908"/>
            <a:ext cx="12136615" cy="4723159"/>
            <a:chOff x="371474" y="1609908"/>
            <a:chExt cx="11282768" cy="4252065"/>
          </a:xfrm>
        </p:grpSpPr>
        <p:sp>
          <p:nvSpPr>
            <p:cNvPr id="38" name="Rectangle 37">
              <a:extLst>
                <a:ext uri="{FF2B5EF4-FFF2-40B4-BE49-F238E27FC236}">
                  <a16:creationId xmlns:a16="http://schemas.microsoft.com/office/drawing/2014/main" id="{B0C92CC5-6010-9746-89F7-0D87BD478F27}"/>
                </a:ext>
              </a:extLst>
            </p:cNvPr>
            <p:cNvSpPr/>
            <p:nvPr/>
          </p:nvSpPr>
          <p:spPr>
            <a:xfrm>
              <a:off x="3361358" y="1645517"/>
              <a:ext cx="2609103" cy="1731684"/>
            </a:xfrm>
            <a:prstGeom prst="rect">
              <a:avLst/>
            </a:prstGeom>
            <a:ln>
              <a:noFill/>
            </a:ln>
          </p:spPr>
          <p:txBody>
            <a:bodyPr wrap="square">
              <a:spAutoFit/>
            </a:bodyPr>
            <a:lstStyle/>
            <a:p>
              <a:pPr algn="l"/>
              <a:endParaRPr lang="fr-FR" sz="1000" dirty="0">
                <a:solidFill>
                  <a:srgbClr val="E50051"/>
                </a:solidFill>
                <a:latin typeface="Locator Light" panose="02000500040000020004" pitchFamily="2" charset="77"/>
              </a:endParaRPr>
            </a:p>
            <a:p>
              <a:r>
                <a:rPr lang="fr-FR" sz="1400" spc="10" dirty="0">
                  <a:solidFill>
                    <a:schemeClr val="tx2"/>
                  </a:solidFill>
                  <a:sym typeface="Roboto"/>
                </a:rPr>
                <a:t>Phase de gestion</a:t>
              </a:r>
            </a:p>
            <a:p>
              <a:pPr algn="l"/>
              <a:r>
                <a:rPr lang="fr-FR" sz="1000" dirty="0">
                  <a:effectLst/>
                  <a:latin typeface="Locator Light" panose="02000500040000020004" pitchFamily="2" charset="77"/>
                  <a:ea typeface="Calibri" panose="020F0502020204030204" pitchFamily="34" charset="0"/>
                  <a:cs typeface="Times New Roman" panose="02020603050405020304" pitchFamily="18" charset="0"/>
                </a:rPr>
                <a:t>	</a:t>
              </a:r>
            </a:p>
            <a:p>
              <a:pPr algn="l">
                <a:lnSpc>
                  <a:spcPct val="107000"/>
                </a:lnSpc>
                <a:spcAft>
                  <a:spcPts val="800"/>
                </a:spcAft>
              </a:pPr>
              <a:r>
                <a:rPr lang="fr-FR" sz="1000" dirty="0">
                  <a:latin typeface="Work Sans Light" pitchFamily="2" charset="0"/>
                  <a:cs typeface="Times New Roman" panose="02020603050405020304" pitchFamily="18" charset="0"/>
                </a:rPr>
                <a:t>Une démarche </a:t>
              </a:r>
              <a:r>
                <a:rPr lang="fr-FR" sz="1000" dirty="0">
                  <a:latin typeface="Work Sans Medium" pitchFamily="2" charset="0"/>
                  <a:cs typeface="Times New Roman" panose="02020603050405020304" pitchFamily="18" charset="0"/>
                </a:rPr>
                <a:t>d’amélioration continue </a:t>
              </a:r>
              <a:r>
                <a:rPr lang="fr-FR" sz="1000" dirty="0">
                  <a:latin typeface="Work Sans Light" pitchFamily="2" charset="0"/>
                  <a:cs typeface="Times New Roman" panose="02020603050405020304" pitchFamily="18" charset="0"/>
                </a:rPr>
                <a:t>du patrimoine et un dialogue constant avec nos locataires pour en assurer un </a:t>
              </a:r>
              <a:r>
                <a:rPr lang="fr-FR" sz="1000" dirty="0">
                  <a:cs typeface="Times New Roman" panose="02020603050405020304" pitchFamily="18" charset="0"/>
                </a:rPr>
                <a:t>suivi </a:t>
              </a:r>
              <a:r>
                <a:rPr lang="fr-FR" sz="1000" dirty="0">
                  <a:latin typeface="Work Sans Medium" pitchFamily="2" charset="0"/>
                  <a:cs typeface="Times New Roman" panose="02020603050405020304" pitchFamily="18" charset="0"/>
                </a:rPr>
                <a:t>optimal</a:t>
              </a:r>
              <a:r>
                <a:rPr lang="fr-FR" sz="1000" dirty="0">
                  <a:cs typeface="Times New Roman" panose="02020603050405020304" pitchFamily="18" charset="0"/>
                </a:rPr>
                <a:t> </a:t>
              </a:r>
              <a:r>
                <a:rPr lang="fr-FR" sz="1000" dirty="0">
                  <a:latin typeface="Work Sans Light" pitchFamily="2" charset="0"/>
                  <a:cs typeface="Times New Roman" panose="02020603050405020304" pitchFamily="18" charset="0"/>
                </a:rPr>
                <a:t>via un </a:t>
              </a:r>
              <a:r>
                <a:rPr lang="fr-FR" sz="1000" dirty="0">
                  <a:latin typeface="Work Sans Medium" pitchFamily="2" charset="0"/>
                  <a:cs typeface="Times New Roman" panose="02020603050405020304" pitchFamily="18" charset="0"/>
                </a:rPr>
                <a:t>monitoring permanent </a:t>
              </a:r>
              <a:br>
                <a:rPr lang="fr-FR" sz="1000" dirty="0">
                  <a:latin typeface="Work Sans Medium" pitchFamily="2" charset="0"/>
                  <a:cs typeface="Times New Roman" panose="02020603050405020304" pitchFamily="18" charset="0"/>
                </a:rPr>
              </a:br>
              <a:r>
                <a:rPr lang="fr-FR" sz="1000" dirty="0">
                  <a:latin typeface="Work Sans Medium" pitchFamily="2" charset="0"/>
                  <a:cs typeface="Times New Roman" panose="02020603050405020304" pitchFamily="18" charset="0"/>
                </a:rPr>
                <a:t>des consommations énergétiques, </a:t>
              </a:r>
              <a:r>
                <a:rPr lang="fr-FR" sz="1000" dirty="0">
                  <a:latin typeface="Work Sans Light" pitchFamily="2" charset="0"/>
                  <a:cs typeface="Times New Roman" panose="02020603050405020304" pitchFamily="18" charset="0"/>
                </a:rPr>
                <a:t>une </a:t>
              </a:r>
              <a:r>
                <a:rPr lang="fr-FR" sz="1000" dirty="0">
                  <a:latin typeface="Work Sans Medium" pitchFamily="2" charset="0"/>
                  <a:cs typeface="Times New Roman" panose="02020603050405020304" pitchFamily="18" charset="0"/>
                </a:rPr>
                <a:t>cartographie</a:t>
              </a:r>
              <a:r>
                <a:rPr lang="fr-FR" sz="1000" b="1" dirty="0">
                  <a:latin typeface="Work Sans Light" pitchFamily="2" charset="0"/>
                  <a:cs typeface="Times New Roman" panose="02020603050405020304" pitchFamily="18" charset="0"/>
                </a:rPr>
                <a:t> </a:t>
              </a:r>
              <a:r>
                <a:rPr lang="fr-FR" sz="1000" dirty="0">
                  <a:latin typeface="Work Sans Light" pitchFamily="2" charset="0"/>
                  <a:cs typeface="Times New Roman" panose="02020603050405020304" pitchFamily="18" charset="0"/>
                </a:rPr>
                <a:t>précise du parc immobilier et </a:t>
              </a:r>
              <a:r>
                <a:rPr lang="fr-FR" sz="1000" dirty="0">
                  <a:latin typeface="Work Sans Medium" pitchFamily="2" charset="0"/>
                  <a:cs typeface="Times New Roman" panose="02020603050405020304" pitchFamily="18" charset="0"/>
                </a:rPr>
                <a:t>un plan d'action pertinent d’amélioration des actifs.</a:t>
              </a:r>
            </a:p>
          </p:txBody>
        </p:sp>
        <p:sp>
          <p:nvSpPr>
            <p:cNvPr id="37" name="Rectangle 36">
              <a:extLst>
                <a:ext uri="{FF2B5EF4-FFF2-40B4-BE49-F238E27FC236}">
                  <a16:creationId xmlns:a16="http://schemas.microsoft.com/office/drawing/2014/main" id="{BA02ABB6-2BD1-B94D-9B86-D25E7FD0B0BE}"/>
                </a:ext>
              </a:extLst>
            </p:cNvPr>
            <p:cNvSpPr/>
            <p:nvPr/>
          </p:nvSpPr>
          <p:spPr>
            <a:xfrm>
              <a:off x="405305" y="1609908"/>
              <a:ext cx="2555611" cy="1766838"/>
            </a:xfrm>
            <a:prstGeom prst="rect">
              <a:avLst/>
            </a:prstGeom>
            <a:ln>
              <a:noFill/>
            </a:ln>
          </p:spPr>
          <p:txBody>
            <a:bodyPr wrap="square">
              <a:spAutoFit/>
            </a:bodyPr>
            <a:lstStyle/>
            <a:p>
              <a:pPr algn="l"/>
              <a:endParaRPr lang="fr-FR" sz="1000" dirty="0">
                <a:solidFill>
                  <a:srgbClr val="E50051"/>
                </a:solidFill>
                <a:latin typeface="Locator Light" panose="02000500040000020004" pitchFamily="2" charset="77"/>
              </a:endParaRPr>
            </a:p>
            <a:p>
              <a:pPr algn="l"/>
              <a:r>
                <a:rPr lang="fr-FR" sz="1400" spc="10" dirty="0">
                  <a:solidFill>
                    <a:schemeClr val="tx2"/>
                  </a:solidFill>
                  <a:sym typeface="Roboto"/>
                </a:rPr>
                <a:t>Phase d’acquisition</a:t>
              </a:r>
            </a:p>
            <a:p>
              <a:pPr algn="l"/>
              <a:endParaRPr lang="fr-FR" sz="1000" dirty="0">
                <a:effectLst/>
                <a:latin typeface="Locator Light" panose="02000500040000020004" pitchFamily="2" charset="77"/>
                <a:ea typeface="Calibri" panose="020F0502020204030204" pitchFamily="34" charset="0"/>
                <a:cs typeface="Times New Roman" panose="02020603050405020304" pitchFamily="18" charset="0"/>
              </a:endParaRPr>
            </a:p>
            <a:p>
              <a:pPr algn="l">
                <a:lnSpc>
                  <a:spcPct val="107000"/>
                </a:lnSpc>
                <a:spcAft>
                  <a:spcPts val="800"/>
                </a:spcAft>
              </a:pPr>
              <a:r>
                <a:rPr lang="fr-FR" sz="1000" dirty="0">
                  <a:effectLst/>
                  <a:latin typeface="Work Sans Light" pitchFamily="2" charset="0"/>
                  <a:ea typeface="Calibri" panose="020F0502020204030204" pitchFamily="34" charset="0"/>
                  <a:cs typeface="Times New Roman" panose="02020603050405020304" pitchFamily="18" charset="0"/>
                </a:rPr>
                <a:t>Des </a:t>
              </a:r>
              <a:r>
                <a:rPr lang="fr-FR" sz="1000" dirty="0">
                  <a:latin typeface="Work Sans Light" pitchFamily="2" charset="0"/>
                  <a:cs typeface="Times New Roman" panose="02020603050405020304" pitchFamily="18" charset="0"/>
                </a:rPr>
                <a:t>actifs</a:t>
              </a:r>
              <a:r>
                <a:rPr lang="fr-FR" sz="1000" dirty="0">
                  <a:effectLst/>
                  <a:latin typeface="Work Sans Light" pitchFamily="2" charset="0"/>
                  <a:ea typeface="Calibri" panose="020F0502020204030204" pitchFamily="34" charset="0"/>
                  <a:cs typeface="Times New Roman" panose="02020603050405020304" pitchFamily="18" charset="0"/>
                </a:rPr>
                <a:t> </a:t>
              </a:r>
              <a:r>
                <a:rPr lang="fr-FR" sz="1000" dirty="0">
                  <a:latin typeface="Work Sans Medium" pitchFamily="2" charset="0"/>
                  <a:cs typeface="Times New Roman" panose="02020603050405020304" pitchFamily="18" charset="0"/>
                </a:rPr>
                <a:t>efficients</a:t>
              </a:r>
              <a:r>
                <a:rPr lang="fr-FR" sz="1000" dirty="0">
                  <a:effectLst/>
                  <a:latin typeface="Work Sans Light" pitchFamily="2" charset="0"/>
                  <a:ea typeface="Calibri" panose="020F0502020204030204" pitchFamily="34" charset="0"/>
                  <a:cs typeface="Times New Roman" panose="02020603050405020304" pitchFamily="18" charset="0"/>
                </a:rPr>
                <a:t>, aux </a:t>
              </a:r>
              <a:r>
                <a:rPr lang="fr-FR" sz="1000" dirty="0">
                  <a:latin typeface="Work Sans Medium" pitchFamily="2" charset="0"/>
                  <a:cs typeface="Times New Roman" panose="02020603050405020304" pitchFamily="18" charset="0"/>
                </a:rPr>
                <a:t>performances</a:t>
              </a:r>
              <a:r>
                <a:rPr lang="fr-FR" sz="1000" dirty="0">
                  <a:effectLst/>
                  <a:latin typeface="Work Sans Medium" pitchFamily="2" charset="0"/>
                  <a:ea typeface="Calibri" panose="020F0502020204030204" pitchFamily="34" charset="0"/>
                  <a:cs typeface="Times New Roman" panose="02020603050405020304" pitchFamily="18" charset="0"/>
                </a:rPr>
                <a:t> </a:t>
              </a:r>
              <a:r>
                <a:rPr lang="fr-FR" sz="1000" dirty="0">
                  <a:latin typeface="Work Sans Light" pitchFamily="2" charset="0"/>
                  <a:cs typeface="Times New Roman" panose="02020603050405020304" pitchFamily="18" charset="0"/>
                </a:rPr>
                <a:t>environnementales</a:t>
              </a:r>
              <a:r>
                <a:rPr lang="fr-FR" sz="1000" dirty="0">
                  <a:effectLst/>
                  <a:latin typeface="Work Sans Light" pitchFamily="2" charset="0"/>
                  <a:ea typeface="Calibri" panose="020F0502020204030204" pitchFamily="34" charset="0"/>
                  <a:cs typeface="Times New Roman" panose="02020603050405020304" pitchFamily="18" charset="0"/>
                </a:rPr>
                <a:t> </a:t>
              </a:r>
              <a:r>
                <a:rPr lang="fr-FR" sz="1000" dirty="0">
                  <a:latin typeface="Work Sans Medium" pitchFamily="2" charset="0"/>
                  <a:cs typeface="Times New Roman" panose="02020603050405020304" pitchFamily="18" charset="0"/>
                </a:rPr>
                <a:t>élevées</a:t>
              </a:r>
              <a:r>
                <a:rPr lang="fr-FR" sz="1000" dirty="0">
                  <a:effectLst/>
                  <a:latin typeface="Work Sans Medium" pitchFamily="2" charset="0"/>
                  <a:ea typeface="Calibri" panose="020F0502020204030204" pitchFamily="34" charset="0"/>
                  <a:cs typeface="Times New Roman" panose="02020603050405020304" pitchFamily="18" charset="0"/>
                </a:rPr>
                <a:t>.</a:t>
              </a:r>
            </a:p>
            <a:p>
              <a:pPr marL="228600" algn="l">
                <a:lnSpc>
                  <a:spcPct val="107000"/>
                </a:lnSpc>
                <a:spcAft>
                  <a:spcPts val="800"/>
                </a:spcAft>
              </a:pPr>
              <a:r>
                <a:rPr lang="fr-FR" sz="1000" dirty="0">
                  <a:latin typeface="Work Sans Medium" pitchFamily="2" charset="0"/>
                  <a:cs typeface="Times New Roman" panose="02020603050405020304" pitchFamily="18" charset="0"/>
                </a:rPr>
                <a:t>100% des investissements immobiliers de Primopierre font l'objet d'une due diligence ESG donnant lieu à un scoring de l'actif.</a:t>
              </a:r>
            </a:p>
            <a:p>
              <a:pPr algn="l"/>
              <a:endParaRPr lang="fr-FR" sz="1000" dirty="0">
                <a:solidFill>
                  <a:srgbClr val="E50051"/>
                </a:solidFill>
                <a:latin typeface="Locator Light" panose="02000500040000020004" pitchFamily="2" charset="77"/>
              </a:endParaRPr>
            </a:p>
          </p:txBody>
        </p:sp>
        <p:sp>
          <p:nvSpPr>
            <p:cNvPr id="39" name="Rectangle 38">
              <a:extLst>
                <a:ext uri="{FF2B5EF4-FFF2-40B4-BE49-F238E27FC236}">
                  <a16:creationId xmlns:a16="http://schemas.microsoft.com/office/drawing/2014/main" id="{120CFDF3-82D7-1C4B-87B4-6A04229C230C}"/>
                </a:ext>
              </a:extLst>
            </p:cNvPr>
            <p:cNvSpPr/>
            <p:nvPr/>
          </p:nvSpPr>
          <p:spPr>
            <a:xfrm>
              <a:off x="6263354" y="1609908"/>
              <a:ext cx="2389529" cy="2646100"/>
            </a:xfrm>
            <a:prstGeom prst="rect">
              <a:avLst/>
            </a:prstGeom>
            <a:ln>
              <a:noFill/>
            </a:ln>
          </p:spPr>
          <p:txBody>
            <a:bodyPr wrap="square">
              <a:spAutoFit/>
            </a:bodyPr>
            <a:lstStyle/>
            <a:p>
              <a:pPr algn="l"/>
              <a:endParaRPr lang="fr-FR" sz="1000" dirty="0">
                <a:solidFill>
                  <a:srgbClr val="E50051"/>
                </a:solidFill>
                <a:latin typeface="Locator Light" panose="02000500040000020004" pitchFamily="2" charset="77"/>
              </a:endParaRPr>
            </a:p>
            <a:p>
              <a:r>
                <a:rPr lang="fr-FR" sz="1400" spc="10" dirty="0">
                  <a:solidFill>
                    <a:schemeClr val="tx2"/>
                  </a:solidFill>
                  <a:sym typeface="Roboto"/>
                </a:rPr>
                <a:t>Phase de restructuration</a:t>
              </a:r>
            </a:p>
            <a:p>
              <a:pPr algn="l"/>
              <a:endParaRPr lang="fr-FR" sz="1000" dirty="0">
                <a:effectLst/>
                <a:latin typeface="Locator Light" panose="02000500040000020004" pitchFamily="2" charset="77"/>
                <a:ea typeface="Calibri" panose="020F0502020204030204" pitchFamily="34" charset="0"/>
                <a:cs typeface="Times New Roman" panose="02020603050405020304" pitchFamily="18" charset="0"/>
              </a:endParaRPr>
            </a:p>
            <a:p>
              <a:pPr algn="l">
                <a:lnSpc>
                  <a:spcPct val="107000"/>
                </a:lnSpc>
                <a:spcAft>
                  <a:spcPts val="800"/>
                </a:spcAft>
              </a:pPr>
              <a:r>
                <a:rPr lang="fr-FR" sz="1000" dirty="0">
                  <a:latin typeface="Work Sans Light" pitchFamily="2" charset="0"/>
                  <a:cs typeface="Times New Roman" panose="02020603050405020304" pitchFamily="18" charset="0"/>
                </a:rPr>
                <a:t>Une </a:t>
              </a:r>
              <a:r>
                <a:rPr lang="fr-FR" sz="1000" dirty="0">
                  <a:latin typeface="Work Sans Medium" pitchFamily="2" charset="0"/>
                  <a:cs typeface="Times New Roman" panose="02020603050405020304" pitchFamily="18" charset="0"/>
                </a:rPr>
                <a:t>démarche « Best-in-progress » </a:t>
              </a:r>
              <a:r>
                <a:rPr lang="fr-FR" sz="1000" dirty="0">
                  <a:latin typeface="Work Sans Light" pitchFamily="2" charset="0"/>
                  <a:cs typeface="Times New Roman" panose="02020603050405020304" pitchFamily="18" charset="0"/>
                </a:rPr>
                <a:t>pour faire progresser le parc immobilier existant de Primopierre</a:t>
              </a:r>
              <a:r>
                <a:rPr lang="fr-FR" sz="1000" dirty="0">
                  <a:effectLst/>
                  <a:latin typeface="Work Sans Light" pitchFamily="2" charset="0"/>
                  <a:ea typeface="Calibri" panose="020F0502020204030204" pitchFamily="34" charset="0"/>
                  <a:cs typeface="Times New Roman" panose="02020603050405020304" pitchFamily="18" charset="0"/>
                </a:rPr>
                <a:t>.</a:t>
              </a:r>
              <a:endParaRPr lang="fr-FR" sz="1000" dirty="0">
                <a:latin typeface="Work Sans Light" pitchFamily="2" charset="0"/>
                <a:cs typeface="Times New Roman" panose="02020603050405020304" pitchFamily="18" charset="0"/>
              </a:endParaRPr>
            </a:p>
            <a:p>
              <a:pPr lvl="0" algn="l">
                <a:lnSpc>
                  <a:spcPct val="107000"/>
                </a:lnSpc>
                <a:spcAft>
                  <a:spcPts val="800"/>
                </a:spcAft>
              </a:pPr>
              <a:r>
                <a:rPr lang="fr-FR" sz="1000" dirty="0">
                  <a:latin typeface="Work Sans Light" pitchFamily="2" charset="0"/>
                  <a:cs typeface="Times New Roman" panose="02020603050405020304" pitchFamily="18" charset="0"/>
                </a:rPr>
                <a:t>Une </a:t>
              </a:r>
              <a:r>
                <a:rPr lang="fr-FR" sz="1000" dirty="0">
                  <a:latin typeface="Work Sans Medium" pitchFamily="2" charset="0"/>
                  <a:cs typeface="Times New Roman" panose="02020603050405020304" pitchFamily="18" charset="0"/>
                </a:rPr>
                <a:t>Charte Chantier Responsable </a:t>
              </a:r>
              <a:r>
                <a:rPr lang="fr-FR" sz="1000" dirty="0">
                  <a:latin typeface="Work Sans Light" pitchFamily="2" charset="0"/>
                  <a:cs typeface="Times New Roman" panose="02020603050405020304" pitchFamily="18" charset="0"/>
                </a:rPr>
                <a:t>avec des exigences en matière de valorisation des déchets, de performance des matériaux, de réduction des nuisances de chantier, </a:t>
              </a:r>
              <a:br>
                <a:rPr lang="fr-FR" sz="1000" dirty="0">
                  <a:latin typeface="Work Sans Light" pitchFamily="2" charset="0"/>
                  <a:cs typeface="Times New Roman" panose="02020603050405020304" pitchFamily="18" charset="0"/>
                </a:rPr>
              </a:br>
              <a:r>
                <a:rPr lang="fr-FR" sz="1000" dirty="0">
                  <a:latin typeface="Work Sans Light" pitchFamily="2" charset="0"/>
                  <a:cs typeface="Times New Roman" panose="02020603050405020304" pitchFamily="18" charset="0"/>
                </a:rPr>
                <a:t>de respect du droit du travail et de préservation de la biodiversité.</a:t>
              </a:r>
            </a:p>
            <a:p>
              <a:pPr lvl="0" algn="l">
                <a:lnSpc>
                  <a:spcPct val="107000"/>
                </a:lnSpc>
                <a:spcAft>
                  <a:spcPts val="800"/>
                </a:spcAft>
              </a:pPr>
              <a:endParaRPr lang="fr-FR" sz="1000" dirty="0">
                <a:latin typeface="Locator Light" panose="02000500040000020004" pitchFamily="2" charset="77"/>
                <a:cs typeface="Times New Roman" panose="02020603050405020304" pitchFamily="18" charset="0"/>
              </a:endParaRPr>
            </a:p>
            <a:p>
              <a:pPr algn="l"/>
              <a:endParaRPr lang="fr-FR" sz="1000" dirty="0">
                <a:solidFill>
                  <a:srgbClr val="E50051"/>
                </a:solidFill>
                <a:latin typeface="Locator Light" panose="02000500040000020004" pitchFamily="2" charset="77"/>
              </a:endParaRPr>
            </a:p>
          </p:txBody>
        </p:sp>
        <p:sp>
          <p:nvSpPr>
            <p:cNvPr id="40" name="Rectangle 39">
              <a:extLst>
                <a:ext uri="{FF2B5EF4-FFF2-40B4-BE49-F238E27FC236}">
                  <a16:creationId xmlns:a16="http://schemas.microsoft.com/office/drawing/2014/main" id="{0D001253-D20A-5142-811F-4AECF7E3E60A}"/>
                </a:ext>
              </a:extLst>
            </p:cNvPr>
            <p:cNvSpPr/>
            <p:nvPr/>
          </p:nvSpPr>
          <p:spPr>
            <a:xfrm>
              <a:off x="9091149" y="1625904"/>
              <a:ext cx="1830016" cy="1824678"/>
            </a:xfrm>
            <a:prstGeom prst="rect">
              <a:avLst/>
            </a:prstGeom>
            <a:ln>
              <a:noFill/>
            </a:ln>
          </p:spPr>
          <p:txBody>
            <a:bodyPr wrap="square">
              <a:spAutoFit/>
            </a:bodyPr>
            <a:lstStyle/>
            <a:p>
              <a:pPr algn="l"/>
              <a:endParaRPr lang="fr-FR" sz="1000" dirty="0">
                <a:solidFill>
                  <a:srgbClr val="E50051"/>
                </a:solidFill>
                <a:latin typeface="Locator Light" panose="02000500040000020004" pitchFamily="2" charset="77"/>
              </a:endParaRPr>
            </a:p>
            <a:p>
              <a:r>
                <a:rPr lang="fr-FR" sz="1400" spc="10" dirty="0">
                  <a:solidFill>
                    <a:schemeClr val="tx2"/>
                  </a:solidFill>
                  <a:sym typeface="Roboto"/>
                </a:rPr>
                <a:t>Phase d’arbitrage</a:t>
              </a:r>
            </a:p>
            <a:p>
              <a:pPr algn="l"/>
              <a:endParaRPr lang="fr-FR" sz="1000" spc="10" dirty="0">
                <a:solidFill>
                  <a:srgbClr val="51748D"/>
                </a:solidFill>
                <a:latin typeface="Locator Light" panose="02000500040000020004" pitchFamily="2" charset="77"/>
                <a:sym typeface="Roboto"/>
              </a:endParaRPr>
            </a:p>
            <a:p>
              <a:pPr algn="l">
                <a:lnSpc>
                  <a:spcPct val="107000"/>
                </a:lnSpc>
                <a:spcAft>
                  <a:spcPts val="800"/>
                </a:spcAft>
              </a:pPr>
              <a:r>
                <a:rPr lang="fr-FR" sz="1000" dirty="0">
                  <a:latin typeface="Work Sans Light" pitchFamily="2" charset="0"/>
                  <a:cs typeface="Times New Roman" panose="02020603050405020304" pitchFamily="18" charset="0"/>
                </a:rPr>
                <a:t>L’intégration d’une </a:t>
              </a:r>
              <a:r>
                <a:rPr lang="fr-FR" sz="1000" dirty="0">
                  <a:latin typeface="Work Sans Medium" pitchFamily="2" charset="0"/>
                  <a:cs typeface="Times New Roman" panose="02020603050405020304" pitchFamily="18" charset="0"/>
                </a:rPr>
                <a:t>note extra-financière</a:t>
              </a:r>
              <a:r>
                <a:rPr lang="fr-FR" sz="1000" dirty="0">
                  <a:latin typeface="Work Sans Light" pitchFamily="2" charset="0"/>
                  <a:cs typeface="Times New Roman" panose="02020603050405020304" pitchFamily="18" charset="0"/>
                </a:rPr>
                <a:t> répondant aux critères </a:t>
              </a:r>
              <a:r>
                <a:rPr lang="fr-FR" sz="1000" dirty="0">
                  <a:latin typeface="Work Sans Medium" pitchFamily="2" charset="0"/>
                  <a:cs typeface="Times New Roman" panose="02020603050405020304" pitchFamily="18" charset="0"/>
                </a:rPr>
                <a:t>ESG</a:t>
              </a:r>
              <a:r>
                <a:rPr lang="fr-FR" sz="1000" dirty="0">
                  <a:latin typeface="Work Sans Light" pitchFamily="2" charset="0"/>
                  <a:cs typeface="Times New Roman" panose="02020603050405020304" pitchFamily="18" charset="0"/>
                </a:rPr>
                <a:t> afin d’assurer une meilleure </a:t>
              </a:r>
              <a:r>
                <a:rPr lang="fr-FR" sz="1000" dirty="0">
                  <a:latin typeface="Work Sans Medium" pitchFamily="2" charset="0"/>
                  <a:cs typeface="Times New Roman" panose="02020603050405020304" pitchFamily="18" charset="0"/>
                </a:rPr>
                <a:t>liquidité</a:t>
              </a:r>
              <a:r>
                <a:rPr lang="fr-FR" sz="1000" dirty="0">
                  <a:latin typeface="Work Sans Light" pitchFamily="2" charset="0"/>
                  <a:cs typeface="Times New Roman" panose="02020603050405020304" pitchFamily="18" charset="0"/>
                </a:rPr>
                <a:t> et ainsi valoriser la </a:t>
              </a:r>
              <a:r>
                <a:rPr lang="fr-FR" sz="1000" dirty="0">
                  <a:latin typeface="Work Sans Medium" pitchFamily="2" charset="0"/>
                  <a:cs typeface="Times New Roman" panose="02020603050405020304" pitchFamily="18" charset="0"/>
                </a:rPr>
                <a:t>gestion</a:t>
              </a:r>
              <a:r>
                <a:rPr lang="fr-FR" sz="1000" dirty="0">
                  <a:latin typeface="Work Sans Light" pitchFamily="2" charset="0"/>
                  <a:cs typeface="Times New Roman" panose="02020603050405020304" pitchFamily="18" charset="0"/>
                </a:rPr>
                <a:t> opérée par Primonial REIM France.</a:t>
              </a:r>
            </a:p>
            <a:p>
              <a:pPr algn="l">
                <a:lnSpc>
                  <a:spcPct val="107000"/>
                </a:lnSpc>
                <a:spcAft>
                  <a:spcPts val="800"/>
                </a:spcAft>
              </a:pPr>
              <a:endParaRPr lang="fr-FR" sz="1000" dirty="0">
                <a:solidFill>
                  <a:srgbClr val="E50051"/>
                </a:solidFill>
                <a:latin typeface="Locator Light" panose="02000500040000020004" pitchFamily="2" charset="77"/>
              </a:endParaRPr>
            </a:p>
          </p:txBody>
        </p:sp>
        <p:cxnSp>
          <p:nvCxnSpPr>
            <p:cNvPr id="36" name="Connecteur droit 35">
              <a:extLst>
                <a:ext uri="{FF2B5EF4-FFF2-40B4-BE49-F238E27FC236}">
                  <a16:creationId xmlns:a16="http://schemas.microsoft.com/office/drawing/2014/main" id="{A15EF352-8F5A-B640-AA81-3941162F1D95}"/>
                </a:ext>
              </a:extLst>
            </p:cNvPr>
            <p:cNvCxnSpPr>
              <a:cxnSpLocks/>
              <a:stCxn id="42" idx="0"/>
            </p:cNvCxnSpPr>
            <p:nvPr/>
          </p:nvCxnSpPr>
          <p:spPr>
            <a:xfrm flipH="1">
              <a:off x="3125848" y="1697043"/>
              <a:ext cx="12940" cy="1779581"/>
            </a:xfrm>
            <a:prstGeom prst="line">
              <a:avLst/>
            </a:prstGeom>
            <a:noFill/>
            <a:ln w="12700" cap="flat">
              <a:solidFill>
                <a:schemeClr val="accent4">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42" name="Flèche : droite 1">
              <a:extLst>
                <a:ext uri="{FF2B5EF4-FFF2-40B4-BE49-F238E27FC236}">
                  <a16:creationId xmlns:a16="http://schemas.microsoft.com/office/drawing/2014/main" id="{EFD16857-7F41-C548-9C4F-EE0E7E7D14F2}"/>
                </a:ext>
              </a:extLst>
            </p:cNvPr>
            <p:cNvSpPr/>
            <p:nvPr/>
          </p:nvSpPr>
          <p:spPr>
            <a:xfrm>
              <a:off x="3017754" y="1697043"/>
              <a:ext cx="242067" cy="488090"/>
            </a:xfrm>
            <a:prstGeom prst="rightArrow">
              <a:avLst/>
            </a:prstGeom>
            <a:solidFill>
              <a:srgbClr val="4DADA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l" defTabSz="457200" rtl="0" fontAlgn="auto" latinLnBrk="0" hangingPunct="0">
                <a:lnSpc>
                  <a:spcPct val="93000"/>
                </a:lnSpc>
                <a:spcBef>
                  <a:spcPts val="0"/>
                </a:spcBef>
                <a:spcAft>
                  <a:spcPts val="0"/>
                </a:spcAft>
                <a:buClrTx/>
                <a:buSzTx/>
                <a:buFontTx/>
                <a:buNone/>
                <a:tabLst/>
              </a:pPr>
              <a:endParaRPr kumimoji="0" lang="fr-FR" sz="1000" u="none" strike="noStrike" cap="none" spc="0" normalizeH="0" baseline="0" dirty="0">
                <a:ln>
                  <a:noFill/>
                </a:ln>
                <a:solidFill>
                  <a:srgbClr val="1F2025"/>
                </a:solidFill>
                <a:effectLst/>
                <a:uFillTx/>
                <a:latin typeface="Locator Light" panose="02000500040000020004" pitchFamily="2" charset="77"/>
                <a:ea typeface="Raleway"/>
                <a:cs typeface="Raleway"/>
                <a:sym typeface="Raleway"/>
              </a:endParaRPr>
            </a:p>
          </p:txBody>
        </p:sp>
        <p:sp>
          <p:nvSpPr>
            <p:cNvPr id="45" name="Accolade fermante 44">
              <a:extLst>
                <a:ext uri="{FF2B5EF4-FFF2-40B4-BE49-F238E27FC236}">
                  <a16:creationId xmlns:a16="http://schemas.microsoft.com/office/drawing/2014/main" id="{4F91B6E8-E3FE-4945-B484-7B34C88C2EAC}"/>
                </a:ext>
              </a:extLst>
            </p:cNvPr>
            <p:cNvSpPr/>
            <p:nvPr/>
          </p:nvSpPr>
          <p:spPr>
            <a:xfrm rot="5400000">
              <a:off x="3037544" y="946182"/>
              <a:ext cx="152225" cy="5484365"/>
            </a:xfrm>
            <a:prstGeom prst="rightBrace">
              <a:avLst/>
            </a:prstGeom>
            <a:noFill/>
            <a:ln w="3175" cap="flat">
              <a:solidFill>
                <a:srgbClr val="4DADA5"/>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fr-FR" sz="1000" u="none" strike="noStrike" cap="none" spc="0" normalizeH="0" baseline="0" dirty="0">
                <a:ln>
                  <a:noFill/>
                </a:ln>
                <a:solidFill>
                  <a:srgbClr val="000000"/>
                </a:solidFill>
                <a:effectLst/>
                <a:uFillTx/>
                <a:latin typeface="Locator Light" panose="02000500040000020004" pitchFamily="2" charset="77"/>
              </a:endParaRPr>
            </a:p>
          </p:txBody>
        </p:sp>
        <p:pic>
          <p:nvPicPr>
            <p:cNvPr id="46" name="Image 45">
              <a:extLst>
                <a:ext uri="{FF2B5EF4-FFF2-40B4-BE49-F238E27FC236}">
                  <a16:creationId xmlns:a16="http://schemas.microsoft.com/office/drawing/2014/main" id="{F0FC9DE6-04F5-7449-B890-59D0502659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9406" y="4076071"/>
              <a:ext cx="5181985" cy="1785902"/>
            </a:xfrm>
            <a:prstGeom prst="rect">
              <a:avLst/>
            </a:prstGeom>
          </p:spPr>
        </p:pic>
        <p:sp>
          <p:nvSpPr>
            <p:cNvPr id="47" name="Rectangle 46">
              <a:extLst>
                <a:ext uri="{FF2B5EF4-FFF2-40B4-BE49-F238E27FC236}">
                  <a16:creationId xmlns:a16="http://schemas.microsoft.com/office/drawing/2014/main" id="{AB148CFF-E659-A543-9D31-B288A50A2C9F}"/>
                </a:ext>
              </a:extLst>
            </p:cNvPr>
            <p:cNvSpPr/>
            <p:nvPr/>
          </p:nvSpPr>
          <p:spPr>
            <a:xfrm>
              <a:off x="371476" y="3592592"/>
              <a:ext cx="5187092" cy="675403"/>
            </a:xfrm>
            <a:prstGeom prst="rect">
              <a:avLst/>
            </a:prstGeom>
            <a:noFill/>
            <a:ln w="19050" cap="flat" cmpd="sng" algn="ctr">
              <a:noFill/>
              <a:prstDash val="solid"/>
            </a:ln>
            <a:effectLst/>
          </p:spPr>
          <p:txBody>
            <a:bodyPr lIns="119050" tIns="39683" rIns="119050" bIns="39683" rtlCol="0" anchor="ctr"/>
            <a:lstStyle/>
            <a:p>
              <a:pPr algn="ctr" defTabSz="1007943" fontAlgn="base" hangingPunct="1">
                <a:spcBef>
                  <a:spcPct val="0"/>
                </a:spcBef>
                <a:spcAft>
                  <a:spcPct val="0"/>
                </a:spcAft>
                <a:defRPr/>
              </a:pPr>
              <a:r>
                <a:rPr lang="fr-FR" sz="1000" dirty="0">
                  <a:solidFill>
                    <a:schemeClr val="tx2">
                      <a:lumMod val="75000"/>
                    </a:schemeClr>
                  </a:solidFill>
                  <a:latin typeface="Work Sans Medium" pitchFamily="2" charset="0"/>
                  <a:sym typeface="Wingdings" pitchFamily="2" charset="2"/>
                </a:rPr>
                <a:t>Analyse ESG - Process d’investissement et de gestion</a:t>
              </a:r>
            </a:p>
          </p:txBody>
        </p:sp>
        <p:cxnSp>
          <p:nvCxnSpPr>
            <p:cNvPr id="50" name="Connecteur droit 49">
              <a:extLst>
                <a:ext uri="{FF2B5EF4-FFF2-40B4-BE49-F238E27FC236}">
                  <a16:creationId xmlns:a16="http://schemas.microsoft.com/office/drawing/2014/main" id="{ED526E6D-1BBE-754D-A29A-70F51FFF531F}"/>
                </a:ext>
              </a:extLst>
            </p:cNvPr>
            <p:cNvCxnSpPr>
              <a:cxnSpLocks/>
              <a:stCxn id="22" idx="0"/>
            </p:cNvCxnSpPr>
            <p:nvPr/>
          </p:nvCxnSpPr>
          <p:spPr>
            <a:xfrm flipH="1">
              <a:off x="6052564" y="1697043"/>
              <a:ext cx="7654" cy="2922871"/>
            </a:xfrm>
            <a:prstGeom prst="line">
              <a:avLst/>
            </a:prstGeom>
            <a:noFill/>
            <a:ln w="12700" cap="flat">
              <a:solidFill>
                <a:schemeClr val="accent4">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53" name="Connecteur droit 52">
              <a:extLst>
                <a:ext uri="{FF2B5EF4-FFF2-40B4-BE49-F238E27FC236}">
                  <a16:creationId xmlns:a16="http://schemas.microsoft.com/office/drawing/2014/main" id="{494DB47E-EA65-E54F-8F6B-3CE41E96F583}"/>
                </a:ext>
              </a:extLst>
            </p:cNvPr>
            <p:cNvCxnSpPr>
              <a:cxnSpLocks/>
              <a:stCxn id="23" idx="0"/>
            </p:cNvCxnSpPr>
            <p:nvPr/>
          </p:nvCxnSpPr>
          <p:spPr>
            <a:xfrm>
              <a:off x="8764673" y="1697043"/>
              <a:ext cx="3284" cy="2922871"/>
            </a:xfrm>
            <a:prstGeom prst="line">
              <a:avLst/>
            </a:prstGeom>
            <a:noFill/>
            <a:ln w="12700" cap="flat">
              <a:solidFill>
                <a:schemeClr val="accent4">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22" name="Flèche : droite 1">
              <a:extLst>
                <a:ext uri="{FF2B5EF4-FFF2-40B4-BE49-F238E27FC236}">
                  <a16:creationId xmlns:a16="http://schemas.microsoft.com/office/drawing/2014/main" id="{BC6B7B9C-B955-2D43-8619-7CF3E8DA45CC}"/>
                </a:ext>
              </a:extLst>
            </p:cNvPr>
            <p:cNvSpPr/>
            <p:nvPr/>
          </p:nvSpPr>
          <p:spPr>
            <a:xfrm>
              <a:off x="5939184" y="1697043"/>
              <a:ext cx="242067" cy="488090"/>
            </a:xfrm>
            <a:prstGeom prst="rightArrow">
              <a:avLst/>
            </a:prstGeom>
            <a:solidFill>
              <a:srgbClr val="4DADA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l" defTabSz="457200" rtl="0" fontAlgn="auto" latinLnBrk="0" hangingPunct="0">
                <a:lnSpc>
                  <a:spcPct val="93000"/>
                </a:lnSpc>
                <a:spcBef>
                  <a:spcPts val="0"/>
                </a:spcBef>
                <a:spcAft>
                  <a:spcPts val="0"/>
                </a:spcAft>
                <a:buClrTx/>
                <a:buSzTx/>
                <a:buFontTx/>
                <a:buNone/>
                <a:tabLst/>
              </a:pPr>
              <a:endParaRPr kumimoji="0" lang="fr-FR" sz="1000" u="none" strike="noStrike" cap="none" spc="0" normalizeH="0" baseline="0" dirty="0">
                <a:ln>
                  <a:noFill/>
                </a:ln>
                <a:solidFill>
                  <a:srgbClr val="1F2025"/>
                </a:solidFill>
                <a:effectLst/>
                <a:uFillTx/>
                <a:latin typeface="Locator Light" panose="02000500040000020004" pitchFamily="2" charset="77"/>
                <a:ea typeface="Raleway"/>
                <a:cs typeface="Raleway"/>
                <a:sym typeface="Raleway"/>
              </a:endParaRPr>
            </a:p>
          </p:txBody>
        </p:sp>
        <p:sp>
          <p:nvSpPr>
            <p:cNvPr id="23" name="Flèche : droite 1">
              <a:extLst>
                <a:ext uri="{FF2B5EF4-FFF2-40B4-BE49-F238E27FC236}">
                  <a16:creationId xmlns:a16="http://schemas.microsoft.com/office/drawing/2014/main" id="{D3926ABF-CA23-864B-BBF3-67CE33C363DB}"/>
                </a:ext>
              </a:extLst>
            </p:cNvPr>
            <p:cNvSpPr/>
            <p:nvPr/>
          </p:nvSpPr>
          <p:spPr>
            <a:xfrm>
              <a:off x="8643639" y="1697043"/>
              <a:ext cx="242067" cy="488090"/>
            </a:xfrm>
            <a:prstGeom prst="rightArrow">
              <a:avLst/>
            </a:prstGeom>
            <a:solidFill>
              <a:srgbClr val="4DADA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l" defTabSz="457200" rtl="0" fontAlgn="auto" latinLnBrk="0" hangingPunct="0">
                <a:lnSpc>
                  <a:spcPct val="93000"/>
                </a:lnSpc>
                <a:spcBef>
                  <a:spcPts val="0"/>
                </a:spcBef>
                <a:spcAft>
                  <a:spcPts val="0"/>
                </a:spcAft>
                <a:buClrTx/>
                <a:buSzTx/>
                <a:buFontTx/>
                <a:buNone/>
                <a:tabLst/>
              </a:pPr>
              <a:endParaRPr kumimoji="0" lang="fr-FR" sz="1000" u="none" strike="noStrike" cap="none" spc="0" normalizeH="0" baseline="0" dirty="0">
                <a:ln>
                  <a:noFill/>
                </a:ln>
                <a:solidFill>
                  <a:srgbClr val="1F2025"/>
                </a:solidFill>
                <a:effectLst/>
                <a:uFillTx/>
                <a:latin typeface="Locator Light" panose="02000500040000020004" pitchFamily="2" charset="77"/>
                <a:ea typeface="Raleway"/>
                <a:cs typeface="Raleway"/>
                <a:sym typeface="Raleway"/>
              </a:endParaRPr>
            </a:p>
          </p:txBody>
        </p:sp>
        <p:sp>
          <p:nvSpPr>
            <p:cNvPr id="2" name="ZoneTexte 1">
              <a:extLst>
                <a:ext uri="{FF2B5EF4-FFF2-40B4-BE49-F238E27FC236}">
                  <a16:creationId xmlns:a16="http://schemas.microsoft.com/office/drawing/2014/main" id="{CFC06DA1-4D73-AB4F-A494-F783F7580BC7}"/>
                </a:ext>
              </a:extLst>
            </p:cNvPr>
            <p:cNvSpPr txBox="1"/>
            <p:nvPr/>
          </p:nvSpPr>
          <p:spPr>
            <a:xfrm>
              <a:off x="11469511" y="5317067"/>
              <a:ext cx="184731" cy="369332"/>
            </a:xfrm>
            <a:prstGeom prst="rect">
              <a:avLst/>
            </a:prstGeom>
            <a:noFill/>
          </p:spPr>
          <p:txBody>
            <a:bodyPr wrap="none" rtlCol="0">
              <a:spAutoFit/>
            </a:bodyPr>
            <a:lstStyle/>
            <a:p>
              <a:endParaRPr lang="fr-FR" dirty="0"/>
            </a:p>
          </p:txBody>
        </p:sp>
      </p:grpSp>
    </p:spTree>
    <p:extLst>
      <p:ext uri="{BB962C8B-B14F-4D97-AF65-F5344CB8AC3E}">
        <p14:creationId xmlns:p14="http://schemas.microsoft.com/office/powerpoint/2010/main" val="1761420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18</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56837" y="771510"/>
            <a:ext cx="7081437"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Patrimoine immobilier</a:t>
            </a:r>
          </a:p>
        </p:txBody>
      </p:sp>
      <p:sp>
        <p:nvSpPr>
          <p:cNvPr id="78" name="Few words…">
            <a:extLst>
              <a:ext uri="{FF2B5EF4-FFF2-40B4-BE49-F238E27FC236}">
                <a16:creationId xmlns:a16="http://schemas.microsoft.com/office/drawing/2014/main" id="{BAC39782-D5A8-0241-9865-D7F69F4760E6}"/>
              </a:ext>
            </a:extLst>
          </p:cNvPr>
          <p:cNvSpPr txBox="1">
            <a:spLocks/>
          </p:cNvSpPr>
          <p:nvPr/>
        </p:nvSpPr>
        <p:spPr>
          <a:xfrm>
            <a:off x="9740226" y="4989698"/>
            <a:ext cx="1642649" cy="76279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193" b="0" i="0" u="none" strike="noStrike" cap="none" spc="0" baseline="0">
                <a:ln>
                  <a:noFill/>
                </a:ln>
                <a:solidFill>
                  <a:schemeClr val="tx1"/>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lnSpc>
                <a:spcPts val="1460"/>
              </a:lnSpc>
            </a:pPr>
            <a:r>
              <a:rPr lang="fr-FR" sz="2800" dirty="0">
                <a:solidFill>
                  <a:schemeClr val="tx2"/>
                </a:solidFill>
                <a:latin typeface="Work Sans SemiBold" pitchFamily="2" charset="0"/>
              </a:rPr>
              <a:t>33 650</a:t>
            </a:r>
          </a:p>
          <a:p>
            <a:pPr algn="ctr" hangingPunct="1">
              <a:lnSpc>
                <a:spcPts val="1460"/>
              </a:lnSpc>
            </a:pPr>
            <a:r>
              <a:rPr lang="fr-FR" sz="1400" spc="10" dirty="0">
                <a:solidFill>
                  <a:schemeClr val="tx2">
                    <a:lumMod val="75000"/>
                  </a:schemeClr>
                </a:solidFill>
                <a:latin typeface="Work Sans Light" pitchFamily="2" charset="0"/>
                <a:sym typeface="Roboto"/>
              </a:rPr>
              <a:t>associés</a:t>
            </a:r>
          </a:p>
        </p:txBody>
      </p:sp>
      <p:sp>
        <p:nvSpPr>
          <p:cNvPr id="81" name="Few words…">
            <a:extLst>
              <a:ext uri="{FF2B5EF4-FFF2-40B4-BE49-F238E27FC236}">
                <a16:creationId xmlns:a16="http://schemas.microsoft.com/office/drawing/2014/main" id="{17839B95-881C-C845-9ED1-85ACFAC012E3}"/>
              </a:ext>
            </a:extLst>
          </p:cNvPr>
          <p:cNvSpPr txBox="1">
            <a:spLocks/>
          </p:cNvSpPr>
          <p:nvPr/>
        </p:nvSpPr>
        <p:spPr>
          <a:xfrm>
            <a:off x="7338274" y="4989698"/>
            <a:ext cx="2186366" cy="76279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193" b="0" i="0" u="none" strike="noStrike" cap="none" spc="0" baseline="0">
                <a:ln>
                  <a:noFill/>
                </a:ln>
                <a:solidFill>
                  <a:schemeClr val="tx1"/>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lnSpc>
                <a:spcPts val="1460"/>
              </a:lnSpc>
            </a:pPr>
            <a:r>
              <a:rPr lang="fr-FR" sz="2800" dirty="0">
                <a:solidFill>
                  <a:schemeClr val="tx2"/>
                </a:solidFill>
                <a:latin typeface="Work Sans SemiBold" pitchFamily="2" charset="0"/>
              </a:rPr>
              <a:t>3,8 Mds € </a:t>
            </a:r>
            <a:br>
              <a:rPr lang="fr-FR" sz="2400" dirty="0">
                <a:solidFill>
                  <a:schemeClr val="tx2">
                    <a:lumMod val="75000"/>
                  </a:schemeClr>
                </a:solidFill>
                <a:latin typeface="Locator" panose="02000500030000020004" pitchFamily="2" charset="77"/>
              </a:rPr>
            </a:br>
            <a:r>
              <a:rPr lang="fr-FR" sz="1400" spc="10" dirty="0">
                <a:solidFill>
                  <a:schemeClr val="tx2">
                    <a:lumMod val="75000"/>
                  </a:schemeClr>
                </a:solidFill>
                <a:latin typeface="Work Sans Light" pitchFamily="2" charset="0"/>
                <a:sym typeface="Roboto"/>
              </a:rPr>
              <a:t>Capitalisation</a:t>
            </a:r>
          </a:p>
        </p:txBody>
      </p:sp>
      <p:cxnSp>
        <p:nvCxnSpPr>
          <p:cNvPr id="87" name="Connecteur droit 86">
            <a:extLst>
              <a:ext uri="{FF2B5EF4-FFF2-40B4-BE49-F238E27FC236}">
                <a16:creationId xmlns:a16="http://schemas.microsoft.com/office/drawing/2014/main" id="{FFF7C62E-9B47-E647-9863-7F44E1ABED4C}"/>
              </a:ext>
            </a:extLst>
          </p:cNvPr>
          <p:cNvCxnSpPr>
            <a:cxnSpLocks/>
          </p:cNvCxnSpPr>
          <p:nvPr/>
        </p:nvCxnSpPr>
        <p:spPr>
          <a:xfrm>
            <a:off x="7870063" y="3799455"/>
            <a:ext cx="1122789" cy="0"/>
          </a:xfrm>
          <a:prstGeom prst="line">
            <a:avLst/>
          </a:prstGeom>
          <a:noFill/>
          <a:ln w="635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88" name="ZoneTexte 87">
            <a:extLst>
              <a:ext uri="{FF2B5EF4-FFF2-40B4-BE49-F238E27FC236}">
                <a16:creationId xmlns:a16="http://schemas.microsoft.com/office/drawing/2014/main" id="{186479C5-AB4A-7A4B-83F6-E854F4307062}"/>
              </a:ext>
            </a:extLst>
          </p:cNvPr>
          <p:cNvSpPr txBox="1"/>
          <p:nvPr/>
        </p:nvSpPr>
        <p:spPr>
          <a:xfrm>
            <a:off x="7529221" y="3220320"/>
            <a:ext cx="1804473" cy="523220"/>
          </a:xfrm>
          <a:prstGeom prst="rect">
            <a:avLst/>
          </a:prstGeom>
          <a:noFill/>
        </p:spPr>
        <p:txBody>
          <a:bodyPr wrap="square" rtlCol="0">
            <a:spAutoFit/>
          </a:bodyPr>
          <a:lstStyle/>
          <a:p>
            <a:pPr algn="ctr"/>
            <a:r>
              <a:rPr lang="fr-FR" sz="1400" spc="10" dirty="0">
                <a:solidFill>
                  <a:schemeClr val="tx2">
                    <a:lumMod val="75000"/>
                  </a:schemeClr>
                </a:solidFill>
                <a:latin typeface="Work Sans Light" pitchFamily="2" charset="0"/>
                <a:sym typeface="Roboto"/>
              </a:rPr>
              <a:t>Performance annuelle 2021</a:t>
            </a:r>
            <a:r>
              <a:rPr lang="fr-FR" sz="1400" spc="10" baseline="30000" dirty="0">
                <a:solidFill>
                  <a:schemeClr val="tx2">
                    <a:lumMod val="75000"/>
                  </a:schemeClr>
                </a:solidFill>
                <a:latin typeface="Work Sans Light" pitchFamily="2" charset="0"/>
                <a:sym typeface="Roboto"/>
              </a:rPr>
              <a:t>*</a:t>
            </a:r>
            <a:endParaRPr lang="fr-FR" sz="1200" baseline="30000" dirty="0">
              <a:solidFill>
                <a:srgbClr val="51748D"/>
              </a:solidFill>
              <a:latin typeface="Work Sans Light" pitchFamily="2" charset="0"/>
            </a:endParaRPr>
          </a:p>
        </p:txBody>
      </p:sp>
      <p:sp>
        <p:nvSpPr>
          <p:cNvPr id="89" name="ZoneTexte 88">
            <a:extLst>
              <a:ext uri="{FF2B5EF4-FFF2-40B4-BE49-F238E27FC236}">
                <a16:creationId xmlns:a16="http://schemas.microsoft.com/office/drawing/2014/main" id="{EBE90009-4D2E-114D-8512-183BC3FD372D}"/>
              </a:ext>
            </a:extLst>
          </p:cNvPr>
          <p:cNvSpPr txBox="1"/>
          <p:nvPr/>
        </p:nvSpPr>
        <p:spPr>
          <a:xfrm>
            <a:off x="7289665" y="2824631"/>
            <a:ext cx="2283585" cy="523220"/>
          </a:xfrm>
          <a:prstGeom prst="rect">
            <a:avLst/>
          </a:prstGeom>
          <a:noFill/>
        </p:spPr>
        <p:txBody>
          <a:bodyPr wrap="square" rtlCol="0">
            <a:spAutoFit/>
          </a:bodyPr>
          <a:lstStyle/>
          <a:p>
            <a:pPr algn="ctr"/>
            <a:r>
              <a:rPr lang="fr-FR" sz="2800" dirty="0">
                <a:solidFill>
                  <a:schemeClr val="accent1"/>
                </a:solidFill>
                <a:latin typeface="Work Sans SemiBold" pitchFamily="2" charset="0"/>
              </a:rPr>
              <a:t>4,77%</a:t>
            </a:r>
          </a:p>
        </p:txBody>
      </p:sp>
      <p:grpSp>
        <p:nvGrpSpPr>
          <p:cNvPr id="97" name="Groupe 96">
            <a:extLst>
              <a:ext uri="{FF2B5EF4-FFF2-40B4-BE49-F238E27FC236}">
                <a16:creationId xmlns:a16="http://schemas.microsoft.com/office/drawing/2014/main" id="{E02283FC-57C1-8E47-B8B9-B703A712FC9F}"/>
              </a:ext>
            </a:extLst>
          </p:cNvPr>
          <p:cNvGrpSpPr/>
          <p:nvPr/>
        </p:nvGrpSpPr>
        <p:grpSpPr>
          <a:xfrm>
            <a:off x="7246849" y="1379716"/>
            <a:ext cx="2255630" cy="4630782"/>
            <a:chOff x="6397695" y="1798638"/>
            <a:chExt cx="1851949" cy="4935537"/>
          </a:xfrm>
        </p:grpSpPr>
        <p:cxnSp>
          <p:nvCxnSpPr>
            <p:cNvPr id="98" name="Connecteur droit 97">
              <a:extLst>
                <a:ext uri="{FF2B5EF4-FFF2-40B4-BE49-F238E27FC236}">
                  <a16:creationId xmlns:a16="http://schemas.microsoft.com/office/drawing/2014/main" id="{0EB20FD9-C0E5-E54C-A9E9-17AED7CCF05E}"/>
                </a:ext>
              </a:extLst>
            </p:cNvPr>
            <p:cNvCxnSpPr>
              <a:cxnSpLocks/>
            </p:cNvCxnSpPr>
            <p:nvPr/>
          </p:nvCxnSpPr>
          <p:spPr>
            <a:xfrm>
              <a:off x="6397695" y="1798638"/>
              <a:ext cx="0" cy="4935537"/>
            </a:xfrm>
            <a:prstGeom prst="line">
              <a:avLst/>
            </a:prstGeom>
            <a:noFill/>
            <a:ln w="635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99" name="Connecteur droit 98">
              <a:extLst>
                <a:ext uri="{FF2B5EF4-FFF2-40B4-BE49-F238E27FC236}">
                  <a16:creationId xmlns:a16="http://schemas.microsoft.com/office/drawing/2014/main" id="{4FE0410C-AE7F-C943-A295-8BAD1906B8DE}"/>
                </a:ext>
              </a:extLst>
            </p:cNvPr>
            <p:cNvCxnSpPr>
              <a:cxnSpLocks/>
            </p:cNvCxnSpPr>
            <p:nvPr/>
          </p:nvCxnSpPr>
          <p:spPr>
            <a:xfrm>
              <a:off x="8249644" y="1798638"/>
              <a:ext cx="0" cy="4935537"/>
            </a:xfrm>
            <a:prstGeom prst="line">
              <a:avLst/>
            </a:prstGeom>
            <a:noFill/>
            <a:ln w="635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grpSp>
      <p:sp>
        <p:nvSpPr>
          <p:cNvPr id="100" name="ZoneTexte 99">
            <a:extLst>
              <a:ext uri="{FF2B5EF4-FFF2-40B4-BE49-F238E27FC236}">
                <a16:creationId xmlns:a16="http://schemas.microsoft.com/office/drawing/2014/main" id="{69B57153-AD61-3F4F-80AD-8EE2A6CE4BA9}"/>
              </a:ext>
            </a:extLst>
          </p:cNvPr>
          <p:cNvSpPr txBox="1"/>
          <p:nvPr/>
        </p:nvSpPr>
        <p:spPr>
          <a:xfrm>
            <a:off x="9682969" y="3217974"/>
            <a:ext cx="1757162" cy="307777"/>
          </a:xfrm>
          <a:prstGeom prst="rect">
            <a:avLst/>
          </a:prstGeom>
          <a:noFill/>
        </p:spPr>
        <p:txBody>
          <a:bodyPr wrap="square" rtlCol="0">
            <a:spAutoFit/>
          </a:bodyPr>
          <a:lstStyle/>
          <a:p>
            <a:pPr algn="ctr"/>
            <a:r>
              <a:rPr lang="fr-FR" sz="1400" spc="10" dirty="0">
                <a:solidFill>
                  <a:schemeClr val="tx2">
                    <a:lumMod val="75000"/>
                  </a:schemeClr>
                </a:solidFill>
                <a:latin typeface="Work Sans Light" pitchFamily="2" charset="0"/>
                <a:sym typeface="Roboto"/>
              </a:rPr>
              <a:t>TRI (2018-2022)</a:t>
            </a:r>
            <a:endParaRPr lang="fr-FR" sz="1400" spc="10" dirty="0">
              <a:solidFill>
                <a:schemeClr val="tx2">
                  <a:lumMod val="75000"/>
                </a:schemeClr>
              </a:solidFill>
              <a:latin typeface="Work Sans Light" pitchFamily="2" charset="0"/>
            </a:endParaRPr>
          </a:p>
        </p:txBody>
      </p:sp>
      <p:sp>
        <p:nvSpPr>
          <p:cNvPr id="101" name="ZoneTexte 100">
            <a:extLst>
              <a:ext uri="{FF2B5EF4-FFF2-40B4-BE49-F238E27FC236}">
                <a16:creationId xmlns:a16="http://schemas.microsoft.com/office/drawing/2014/main" id="{85B796B6-9F5A-E94E-B959-4F8EFFFCC584}"/>
              </a:ext>
            </a:extLst>
          </p:cNvPr>
          <p:cNvSpPr txBox="1"/>
          <p:nvPr/>
        </p:nvSpPr>
        <p:spPr>
          <a:xfrm>
            <a:off x="9419758" y="2793234"/>
            <a:ext cx="2283585" cy="523220"/>
          </a:xfrm>
          <a:prstGeom prst="rect">
            <a:avLst/>
          </a:prstGeom>
          <a:noFill/>
        </p:spPr>
        <p:txBody>
          <a:bodyPr wrap="square" rtlCol="0">
            <a:spAutoFit/>
          </a:bodyPr>
          <a:lstStyle/>
          <a:p>
            <a:pPr algn="ctr"/>
            <a:r>
              <a:rPr lang="fr-FR" sz="2800" dirty="0">
                <a:solidFill>
                  <a:schemeClr val="accent1"/>
                </a:solidFill>
                <a:latin typeface="Work Sans SemiBold" pitchFamily="2" charset="0"/>
              </a:rPr>
              <a:t>4,09%</a:t>
            </a:r>
          </a:p>
        </p:txBody>
      </p:sp>
      <p:pic>
        <p:nvPicPr>
          <p:cNvPr id="10" name="Image 9">
            <a:extLst>
              <a:ext uri="{FF2B5EF4-FFF2-40B4-BE49-F238E27FC236}">
                <a16:creationId xmlns:a16="http://schemas.microsoft.com/office/drawing/2014/main" id="{0B6DDC6A-A717-2A46-951D-0A487DCCE724}"/>
              </a:ext>
            </a:extLst>
          </p:cNvPr>
          <p:cNvPicPr>
            <a:picLocks noChangeAspect="1"/>
          </p:cNvPicPr>
          <p:nvPr/>
        </p:nvPicPr>
        <p:blipFill>
          <a:blip r:embed="rId3"/>
          <a:stretch>
            <a:fillRect/>
          </a:stretch>
        </p:blipFill>
        <p:spPr>
          <a:xfrm>
            <a:off x="10113005" y="4078208"/>
            <a:ext cx="897090" cy="672818"/>
          </a:xfrm>
          <a:prstGeom prst="rect">
            <a:avLst/>
          </a:prstGeom>
        </p:spPr>
      </p:pic>
      <p:pic>
        <p:nvPicPr>
          <p:cNvPr id="11" name="Image 10">
            <a:extLst>
              <a:ext uri="{FF2B5EF4-FFF2-40B4-BE49-F238E27FC236}">
                <a16:creationId xmlns:a16="http://schemas.microsoft.com/office/drawing/2014/main" id="{09DC221B-D7F8-B649-990D-B9313823777A}"/>
              </a:ext>
            </a:extLst>
          </p:cNvPr>
          <p:cNvPicPr>
            <a:picLocks noChangeAspect="1"/>
          </p:cNvPicPr>
          <p:nvPr/>
        </p:nvPicPr>
        <p:blipFill>
          <a:blip r:embed="rId4"/>
          <a:stretch>
            <a:fillRect/>
          </a:stretch>
        </p:blipFill>
        <p:spPr>
          <a:xfrm>
            <a:off x="8041499" y="4176351"/>
            <a:ext cx="779916" cy="574675"/>
          </a:xfrm>
          <a:prstGeom prst="rect">
            <a:avLst/>
          </a:prstGeom>
        </p:spPr>
      </p:pic>
      <p:pic>
        <p:nvPicPr>
          <p:cNvPr id="12" name="Image 11">
            <a:extLst>
              <a:ext uri="{FF2B5EF4-FFF2-40B4-BE49-F238E27FC236}">
                <a16:creationId xmlns:a16="http://schemas.microsoft.com/office/drawing/2014/main" id="{300A5875-E9AC-054A-B96A-165916F6F001}"/>
              </a:ext>
            </a:extLst>
          </p:cNvPr>
          <p:cNvPicPr>
            <a:picLocks noChangeAspect="1"/>
          </p:cNvPicPr>
          <p:nvPr/>
        </p:nvPicPr>
        <p:blipFill>
          <a:blip r:embed="rId5"/>
          <a:stretch>
            <a:fillRect/>
          </a:stretch>
        </p:blipFill>
        <p:spPr>
          <a:xfrm>
            <a:off x="8106497" y="1885248"/>
            <a:ext cx="649921" cy="934261"/>
          </a:xfrm>
          <a:prstGeom prst="rect">
            <a:avLst/>
          </a:prstGeom>
        </p:spPr>
      </p:pic>
      <p:pic>
        <p:nvPicPr>
          <p:cNvPr id="109" name="Image 108">
            <a:extLst>
              <a:ext uri="{FF2B5EF4-FFF2-40B4-BE49-F238E27FC236}">
                <a16:creationId xmlns:a16="http://schemas.microsoft.com/office/drawing/2014/main" id="{6FE3E6BC-97EE-6649-8B99-FDE9DD96F1C5}"/>
              </a:ext>
            </a:extLst>
          </p:cNvPr>
          <p:cNvPicPr>
            <a:picLocks noChangeAspect="1"/>
          </p:cNvPicPr>
          <p:nvPr/>
        </p:nvPicPr>
        <p:blipFill>
          <a:blip r:embed="rId5"/>
          <a:stretch>
            <a:fillRect/>
          </a:stretch>
        </p:blipFill>
        <p:spPr>
          <a:xfrm>
            <a:off x="10236590" y="1885248"/>
            <a:ext cx="649921" cy="934261"/>
          </a:xfrm>
          <a:prstGeom prst="rect">
            <a:avLst/>
          </a:prstGeom>
        </p:spPr>
      </p:pic>
      <p:cxnSp>
        <p:nvCxnSpPr>
          <p:cNvPr id="110" name="Connecteur droit 109">
            <a:extLst>
              <a:ext uri="{FF2B5EF4-FFF2-40B4-BE49-F238E27FC236}">
                <a16:creationId xmlns:a16="http://schemas.microsoft.com/office/drawing/2014/main" id="{E44313CF-2014-9841-B9DE-7BE6AD277C7E}"/>
              </a:ext>
            </a:extLst>
          </p:cNvPr>
          <p:cNvCxnSpPr>
            <a:cxnSpLocks/>
          </p:cNvCxnSpPr>
          <p:nvPr/>
        </p:nvCxnSpPr>
        <p:spPr>
          <a:xfrm>
            <a:off x="10000156" y="3799455"/>
            <a:ext cx="1122789" cy="0"/>
          </a:xfrm>
          <a:prstGeom prst="line">
            <a:avLst/>
          </a:prstGeom>
          <a:noFill/>
          <a:ln w="635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111" name="Espace réservé du texte 2">
            <a:extLst>
              <a:ext uri="{FF2B5EF4-FFF2-40B4-BE49-F238E27FC236}">
                <a16:creationId xmlns:a16="http://schemas.microsoft.com/office/drawing/2014/main" id="{2ACAAE52-B7EF-C940-BD51-ACC5CBCB79A8}"/>
              </a:ext>
            </a:extLst>
          </p:cNvPr>
          <p:cNvSpPr txBox="1">
            <a:spLocks/>
          </p:cNvSpPr>
          <p:nvPr/>
        </p:nvSpPr>
        <p:spPr>
          <a:xfrm>
            <a:off x="250944" y="1221746"/>
            <a:ext cx="5726342" cy="865642"/>
          </a:xfrm>
          <a:prstGeom prst="rect">
            <a:avLst/>
          </a:prstGeom>
          <a:solidFill>
            <a:schemeClr val="bg1"/>
          </a:solidFill>
        </p:spPr>
        <p:txBody>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6">
                  <a:extLst>
                    <a:ext uri="{96DAC541-7B7A-43D3-8B79-37D633B846F1}">
                      <asvg:svgBlip xmlns:asvg="http://schemas.microsoft.com/office/drawing/2016/SVG/main" r:embed="rId7"/>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6">
                  <a:extLst>
                    <a:ext uri="{96DAC541-7B7A-43D3-8B79-37D633B846F1}">
                      <asvg:svgBlip xmlns:asvg="http://schemas.microsoft.com/office/drawing/2016/SVG/main" r:embed="rId7"/>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6">
                  <a:extLst>
                    <a:ext uri="{96DAC541-7B7A-43D3-8B79-37D633B846F1}">
                      <asvg:svgBlip xmlns:asvg="http://schemas.microsoft.com/office/drawing/2016/SVG/main" r:embed="rId7"/>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b="0" dirty="0">
                <a:latin typeface="Work Sans Light" pitchFamily="2" charset="0"/>
              </a:rPr>
              <a:t>Créée en 2008, Primopierre a pour objectif de restituer aux épargnants les potentielles performances immobilières, sous la forme de dividendes trimestriels. La durée de placement recommandée est de 10 ans.</a:t>
            </a:r>
            <a:br>
              <a:rPr lang="fr-FR" sz="1200" b="0" dirty="0">
                <a:solidFill>
                  <a:schemeClr val="tx2"/>
                </a:solidFill>
                <a:latin typeface="Work Sans Light" pitchFamily="2" charset="0"/>
              </a:rPr>
            </a:br>
            <a:endParaRPr lang="fr-FR" sz="1200" b="0" dirty="0">
              <a:solidFill>
                <a:schemeClr val="tx2"/>
              </a:solidFill>
              <a:latin typeface="Work Sans Light" pitchFamily="2" charset="0"/>
            </a:endParaRPr>
          </a:p>
          <a:p>
            <a:pPr>
              <a:lnSpc>
                <a:spcPts val="1520"/>
              </a:lnSpc>
            </a:pPr>
            <a:endParaRPr lang="fr-FR" sz="1200" b="0" dirty="0">
              <a:latin typeface="Locator" panose="02000500030000020004" pitchFamily="2" charset="77"/>
            </a:endParaRPr>
          </a:p>
        </p:txBody>
      </p:sp>
      <p:sp>
        <p:nvSpPr>
          <p:cNvPr id="113" name="Inhaltsplatzhalter 2">
            <a:extLst>
              <a:ext uri="{FF2B5EF4-FFF2-40B4-BE49-F238E27FC236}">
                <a16:creationId xmlns:a16="http://schemas.microsoft.com/office/drawing/2014/main" id="{ABBD5643-110F-8A4A-88B3-B3624BAD6411}"/>
              </a:ext>
            </a:extLst>
          </p:cNvPr>
          <p:cNvSpPr txBox="1">
            <a:spLocks/>
          </p:cNvSpPr>
          <p:nvPr/>
        </p:nvSpPr>
        <p:spPr>
          <a:xfrm>
            <a:off x="483524" y="2139797"/>
            <a:ext cx="5952474" cy="233366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6">
                  <a:extLst>
                    <a:ext uri="{96DAC541-7B7A-43D3-8B79-37D633B846F1}">
                      <asvg:svgBlip xmlns:asvg="http://schemas.microsoft.com/office/drawing/2016/SVG/main" r:embed="rId7"/>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6">
                  <a:extLst>
                    <a:ext uri="{96DAC541-7B7A-43D3-8B79-37D633B846F1}">
                      <asvg:svgBlip xmlns:asvg="http://schemas.microsoft.com/office/drawing/2016/SVG/main" r:embed="rId7"/>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6">
                  <a:extLst>
                    <a:ext uri="{96DAC541-7B7A-43D3-8B79-37D633B846F1}">
                      <asvg:svgBlip xmlns:asvg="http://schemas.microsoft.com/office/drawing/2016/SVG/main" r:embed="rId7"/>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solidFill>
                  <a:schemeClr val="tx2"/>
                </a:solidFill>
                <a:latin typeface="Work Sans Medium" pitchFamily="2" charset="0"/>
              </a:rPr>
              <a:t>Primopierre, la SCPI de référence investie majoritairement </a:t>
            </a:r>
            <a:br>
              <a:rPr lang="fr-FR" sz="1400" b="0" dirty="0">
                <a:solidFill>
                  <a:schemeClr val="tx2"/>
                </a:solidFill>
                <a:latin typeface="Work Sans Medium" pitchFamily="2" charset="0"/>
              </a:rPr>
            </a:br>
            <a:r>
              <a:rPr lang="fr-FR" sz="1400" b="0" dirty="0">
                <a:solidFill>
                  <a:schemeClr val="tx2"/>
                </a:solidFill>
                <a:latin typeface="Work Sans Medium" pitchFamily="2" charset="0"/>
              </a:rPr>
              <a:t>en immobilier de bureaux</a:t>
            </a:r>
          </a:p>
          <a:p>
            <a:pPr marL="270000" lvl="2" indent="-270000"/>
            <a:r>
              <a:rPr lang="fr-FR" sz="1200" dirty="0">
                <a:latin typeface="Work Sans Light" pitchFamily="2" charset="0"/>
              </a:rPr>
              <a:t>Des bureaux intégrant essentiellement de nombreux services et des espaces de travail </a:t>
            </a:r>
            <a:r>
              <a:rPr lang="fr-FR" sz="1200" dirty="0"/>
              <a:t>flexibles</a:t>
            </a:r>
            <a:r>
              <a:rPr lang="fr-FR" sz="1200" dirty="0">
                <a:latin typeface="Work Sans Light" pitchFamily="2" charset="0"/>
              </a:rPr>
              <a:t> localisés à plus de 88% en Ile-de-France </a:t>
            </a:r>
            <a:r>
              <a:rPr lang="fr-FR" sz="1200" dirty="0"/>
              <a:t>(Paris, Grand Paris…)</a:t>
            </a:r>
          </a:p>
          <a:p>
            <a:pPr marL="270000" lvl="2" indent="-270000"/>
            <a:r>
              <a:rPr lang="fr-FR" sz="1200" dirty="0">
                <a:latin typeface="Work Sans Light" pitchFamily="2" charset="0"/>
              </a:rPr>
              <a:t>Des investissements </a:t>
            </a:r>
            <a:r>
              <a:rPr lang="fr-FR" sz="1200" dirty="0"/>
              <a:t>socialement responsables créateurs </a:t>
            </a:r>
            <a:r>
              <a:rPr lang="fr-FR" sz="1200" dirty="0">
                <a:latin typeface="Work Sans Light" pitchFamily="2" charset="0"/>
              </a:rPr>
              <a:t>de </a:t>
            </a:r>
            <a:r>
              <a:rPr lang="fr-FR" sz="1200" dirty="0"/>
              <a:t>valeur</a:t>
            </a:r>
            <a:r>
              <a:rPr lang="fr-FR" sz="1200" dirty="0">
                <a:latin typeface="Work Sans Light" pitchFamily="2" charset="0"/>
              </a:rPr>
              <a:t> pour demain (2/3 d’immeubles « verts » certifiés HQE, BREEAM, LEED…)</a:t>
            </a:r>
          </a:p>
          <a:p>
            <a:pPr marL="270000" lvl="2" indent="-270000"/>
            <a:r>
              <a:rPr lang="fr-FR" sz="1200" dirty="0">
                <a:latin typeface="Work Sans Light" pitchFamily="2" charset="0"/>
              </a:rPr>
              <a:t>Une SCPI de référence sur le marché avec une politique d’investissement rigoureuse lui permettant de se positionner sur des </a:t>
            </a:r>
            <a:r>
              <a:rPr lang="fr-FR" sz="1200" dirty="0"/>
              <a:t>actifs</a:t>
            </a:r>
            <a:r>
              <a:rPr lang="fr-FR" sz="1200" dirty="0">
                <a:latin typeface="Work Sans Light" pitchFamily="2" charset="0"/>
              </a:rPr>
              <a:t> de taille </a:t>
            </a:r>
            <a:r>
              <a:rPr lang="fr-FR" sz="1200" dirty="0"/>
              <a:t>significative </a:t>
            </a:r>
            <a:r>
              <a:rPr lang="fr-FR" sz="1200" dirty="0">
                <a:latin typeface="Work Sans Light" pitchFamily="2" charset="0"/>
              </a:rPr>
              <a:t>et de </a:t>
            </a:r>
            <a:r>
              <a:rPr lang="fr-FR" sz="1200" dirty="0"/>
              <a:t>grande qualité</a:t>
            </a:r>
          </a:p>
          <a:p>
            <a:pPr lvl="2"/>
            <a:endParaRPr lang="fr-FR" dirty="0">
              <a:latin typeface="Locator" panose="02000500030000020004" pitchFamily="2" charset="77"/>
            </a:endParaRPr>
          </a:p>
        </p:txBody>
      </p:sp>
      <p:sp>
        <p:nvSpPr>
          <p:cNvPr id="25" name="Rectangle 24">
            <a:extLst>
              <a:ext uri="{FF2B5EF4-FFF2-40B4-BE49-F238E27FC236}">
                <a16:creationId xmlns:a16="http://schemas.microsoft.com/office/drawing/2014/main" id="{6DE71B6A-0C96-4C98-9942-212070ACA453}"/>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
        <p:nvSpPr>
          <p:cNvPr id="24" name="ZoneTexte 23">
            <a:extLst>
              <a:ext uri="{FF2B5EF4-FFF2-40B4-BE49-F238E27FC236}">
                <a16:creationId xmlns:a16="http://schemas.microsoft.com/office/drawing/2014/main" id="{ADDF6601-757C-4C8E-82F4-855DBE2C2EED}"/>
              </a:ext>
            </a:extLst>
          </p:cNvPr>
          <p:cNvSpPr txBox="1"/>
          <p:nvPr/>
        </p:nvSpPr>
        <p:spPr>
          <a:xfrm>
            <a:off x="483524" y="5653872"/>
            <a:ext cx="6480954" cy="646331"/>
          </a:xfrm>
          <a:prstGeom prst="rect">
            <a:avLst/>
          </a:prstGeom>
          <a:noFill/>
        </p:spPr>
        <p:txBody>
          <a:bodyPr wrap="square" rtlCol="0">
            <a:spAutoFit/>
          </a:bodyPr>
          <a:lstStyle/>
          <a:p>
            <a:pPr algn="just"/>
            <a:r>
              <a:rPr lang="fr-FR" sz="900" spc="10" baseline="30000" dirty="0">
                <a:solidFill>
                  <a:srgbClr val="000000"/>
                </a:solidFill>
                <a:latin typeface="Work Sans Light" pitchFamily="2" charset="0"/>
                <a:sym typeface="Roboto"/>
              </a:rPr>
              <a:t>* </a:t>
            </a:r>
            <a:r>
              <a:rPr lang="fr-FR" sz="900" b="0" i="0" u="none" strike="noStrike" baseline="0" dirty="0">
                <a:solidFill>
                  <a:srgbClr val="000000"/>
                </a:solidFill>
                <a:latin typeface="Work Sans Light" pitchFamily="2" charset="0"/>
              </a:rPr>
              <a:t>La performance annuelle équivaut </a:t>
            </a:r>
            <a:r>
              <a:rPr lang="fr-FR" sz="900" dirty="0">
                <a:solidFill>
                  <a:srgbClr val="000000"/>
                </a:solidFill>
                <a:latin typeface="Work Sans Light" pitchFamily="2" charset="0"/>
              </a:rPr>
              <a:t>au </a:t>
            </a:r>
            <a:r>
              <a:rPr lang="fr-FR" sz="900" b="0" i="0" u="none" strike="noStrike" baseline="0" dirty="0">
                <a:solidFill>
                  <a:srgbClr val="000000"/>
                </a:solidFill>
                <a:latin typeface="Work Sans Light" pitchFamily="2" charset="0"/>
              </a:rPr>
              <a:t>taux de distribution au travers des dividendes trimestriels. Le taux de distribution est la division du dividende brut, avant prélèvement libératoire et autre fiscalité payée par le fonds pour le compte de l’associé en France ou à l’étranger, versé au titre de l’année N (y compris les acomptes exceptionnels et quote-part de plus-values distribuées) par le prix de souscription au 1er janvier N.</a:t>
            </a:r>
            <a:endParaRPr lang="fr-FR" sz="900" baseline="30000" dirty="0">
              <a:solidFill>
                <a:srgbClr val="000000"/>
              </a:solidFill>
              <a:latin typeface="Work Sans Light" pitchFamily="2" charset="0"/>
            </a:endParaRPr>
          </a:p>
        </p:txBody>
      </p:sp>
    </p:spTree>
    <p:extLst>
      <p:ext uri="{BB962C8B-B14F-4D97-AF65-F5344CB8AC3E}">
        <p14:creationId xmlns:p14="http://schemas.microsoft.com/office/powerpoint/2010/main" val="3101191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19</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80368" y="781548"/>
            <a:ext cx="7081437"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Patrimoine immobilier</a:t>
            </a:r>
          </a:p>
        </p:txBody>
      </p:sp>
      <p:sp>
        <p:nvSpPr>
          <p:cNvPr id="40" name="There are many variations of passages of Lorem Ipsum…">
            <a:extLst>
              <a:ext uri="{FF2B5EF4-FFF2-40B4-BE49-F238E27FC236}">
                <a16:creationId xmlns:a16="http://schemas.microsoft.com/office/drawing/2014/main" id="{80F9F98E-470F-0046-A53C-330693682BC1}"/>
              </a:ext>
            </a:extLst>
          </p:cNvPr>
          <p:cNvSpPr txBox="1">
            <a:spLocks/>
          </p:cNvSpPr>
          <p:nvPr/>
        </p:nvSpPr>
        <p:spPr>
          <a:xfrm>
            <a:off x="2587239" y="2533391"/>
            <a:ext cx="5291695" cy="6066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latinLnBrk="0">
              <a:lnSpc>
                <a:spcPct val="130000"/>
              </a:lnSpc>
              <a:spcBef>
                <a:spcPts val="0"/>
              </a:spcBef>
              <a:spcAft>
                <a:spcPts val="0"/>
              </a:spcAft>
              <a:buClrTx/>
              <a:buSzTx/>
              <a:buFontTx/>
              <a:buNone/>
              <a:tabLst/>
              <a:defRPr sz="1400"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lnSpc>
                <a:spcPct val="100000"/>
              </a:lnSpc>
            </a:pPr>
            <a:r>
              <a:rPr lang="fr-FR" sz="1800" dirty="0">
                <a:solidFill>
                  <a:schemeClr val="tx2"/>
                </a:solidFill>
                <a:latin typeface="+mj-lt"/>
              </a:rPr>
              <a:t>Répartition sectorielle</a:t>
            </a:r>
          </a:p>
          <a:p>
            <a:pPr algn="ctr">
              <a:lnSpc>
                <a:spcPct val="100000"/>
              </a:lnSpc>
            </a:pPr>
            <a:r>
              <a:rPr lang="fr-FR" sz="1800" dirty="0">
                <a:solidFill>
                  <a:schemeClr val="tx2"/>
                </a:solidFill>
                <a:latin typeface="Work Sans Light" pitchFamily="2" charset="0"/>
              </a:rPr>
              <a:t>(en % de la valeur)*</a:t>
            </a:r>
          </a:p>
        </p:txBody>
      </p:sp>
      <p:pic>
        <p:nvPicPr>
          <p:cNvPr id="42" name="Image 41">
            <a:extLst>
              <a:ext uri="{FF2B5EF4-FFF2-40B4-BE49-F238E27FC236}">
                <a16:creationId xmlns:a16="http://schemas.microsoft.com/office/drawing/2014/main" id="{0E8EEFA2-4CBD-F74F-B3ED-B8DF0A021854}"/>
              </a:ext>
            </a:extLst>
          </p:cNvPr>
          <p:cNvPicPr>
            <a:picLocks noChangeAspect="1"/>
          </p:cNvPicPr>
          <p:nvPr/>
        </p:nvPicPr>
        <p:blipFill>
          <a:blip r:embed="rId3"/>
          <a:stretch>
            <a:fillRect/>
          </a:stretch>
        </p:blipFill>
        <p:spPr>
          <a:xfrm>
            <a:off x="4766907" y="1731157"/>
            <a:ext cx="932358" cy="689134"/>
          </a:xfrm>
          <a:prstGeom prst="rect">
            <a:avLst/>
          </a:prstGeom>
        </p:spPr>
      </p:pic>
      <p:sp>
        <p:nvSpPr>
          <p:cNvPr id="21" name="Few words…">
            <a:extLst>
              <a:ext uri="{FF2B5EF4-FFF2-40B4-BE49-F238E27FC236}">
                <a16:creationId xmlns:a16="http://schemas.microsoft.com/office/drawing/2014/main" id="{A2F155B7-AEA0-324A-80CA-35055F22EB5A}"/>
              </a:ext>
            </a:extLst>
          </p:cNvPr>
          <p:cNvSpPr txBox="1">
            <a:spLocks/>
          </p:cNvSpPr>
          <p:nvPr/>
        </p:nvSpPr>
        <p:spPr>
          <a:xfrm>
            <a:off x="719858" y="2753319"/>
            <a:ext cx="2241053" cy="95188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193" b="0" i="0" u="none" strike="noStrike" cap="none" spc="0" baseline="0">
                <a:ln>
                  <a:noFill/>
                </a:ln>
                <a:solidFill>
                  <a:schemeClr val="tx1"/>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lnSpc>
                <a:spcPts val="1460"/>
              </a:lnSpc>
            </a:pPr>
            <a:r>
              <a:rPr lang="fr-FR" sz="3200" dirty="0">
                <a:solidFill>
                  <a:schemeClr val="accent1"/>
                </a:solidFill>
                <a:latin typeface="Work Sans SemiBold" pitchFamily="2" charset="0"/>
              </a:rPr>
              <a:t>656 125</a:t>
            </a:r>
            <a:br>
              <a:rPr lang="fr-FR" sz="3200" dirty="0">
                <a:solidFill>
                  <a:schemeClr val="accent1"/>
                </a:solidFill>
                <a:latin typeface="Locator" panose="02000500030000020004" pitchFamily="2" charset="77"/>
              </a:rPr>
            </a:br>
            <a:br>
              <a:rPr lang="fr-FR" sz="2800" dirty="0">
                <a:solidFill>
                  <a:schemeClr val="tx2">
                    <a:lumMod val="75000"/>
                  </a:schemeClr>
                </a:solidFill>
                <a:latin typeface="Locator Light" panose="02000500040000020004" pitchFamily="2" charset="77"/>
              </a:rPr>
            </a:br>
            <a:r>
              <a:rPr lang="fr-FR" sz="1600" spc="10" dirty="0">
                <a:solidFill>
                  <a:schemeClr val="tx2">
                    <a:lumMod val="75000"/>
                  </a:schemeClr>
                </a:solidFill>
                <a:latin typeface="Work Sans Light" pitchFamily="2" charset="0"/>
                <a:sym typeface="Roboto"/>
              </a:rPr>
              <a:t>Nombre </a:t>
            </a:r>
          </a:p>
          <a:p>
            <a:pPr algn="ctr" hangingPunct="1">
              <a:lnSpc>
                <a:spcPts val="1460"/>
              </a:lnSpc>
            </a:pPr>
            <a:r>
              <a:rPr lang="fr-FR" sz="1600" spc="10" dirty="0">
                <a:solidFill>
                  <a:schemeClr val="tx2">
                    <a:lumMod val="75000"/>
                  </a:schemeClr>
                </a:solidFill>
                <a:latin typeface="Work Sans Light" pitchFamily="2" charset="0"/>
                <a:sym typeface="Roboto"/>
              </a:rPr>
              <a:t>de m</a:t>
            </a:r>
            <a:r>
              <a:rPr lang="fr-FR" sz="1600" spc="10" baseline="30000" dirty="0">
                <a:solidFill>
                  <a:schemeClr val="tx2">
                    <a:lumMod val="75000"/>
                  </a:schemeClr>
                </a:solidFill>
                <a:latin typeface="Work Sans Light" pitchFamily="2" charset="0"/>
                <a:sym typeface="Roboto"/>
              </a:rPr>
              <a:t>2</a:t>
            </a:r>
            <a:r>
              <a:rPr lang="fr-FR" sz="1600" spc="10" dirty="0">
                <a:solidFill>
                  <a:schemeClr val="tx2">
                    <a:lumMod val="75000"/>
                  </a:schemeClr>
                </a:solidFill>
                <a:latin typeface="Work Sans Light" pitchFamily="2" charset="0"/>
                <a:sym typeface="Roboto"/>
              </a:rPr>
              <a:t> gérés</a:t>
            </a:r>
          </a:p>
        </p:txBody>
      </p:sp>
      <p:sp>
        <p:nvSpPr>
          <p:cNvPr id="22" name="Few words…">
            <a:extLst>
              <a:ext uri="{FF2B5EF4-FFF2-40B4-BE49-F238E27FC236}">
                <a16:creationId xmlns:a16="http://schemas.microsoft.com/office/drawing/2014/main" id="{34B10372-F523-9B4E-9B56-37CB6A8F42B6}"/>
              </a:ext>
            </a:extLst>
          </p:cNvPr>
          <p:cNvSpPr txBox="1">
            <a:spLocks/>
          </p:cNvSpPr>
          <p:nvPr/>
        </p:nvSpPr>
        <p:spPr>
          <a:xfrm>
            <a:off x="1088879" y="4828963"/>
            <a:ext cx="1575332" cy="95188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193" b="0" i="0" u="none" strike="noStrike" cap="none" spc="0" baseline="0">
                <a:ln>
                  <a:noFill/>
                </a:ln>
                <a:solidFill>
                  <a:schemeClr val="tx1"/>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lnSpc>
                <a:spcPts val="1460"/>
              </a:lnSpc>
            </a:pPr>
            <a:r>
              <a:rPr lang="fr-FR" sz="3200" dirty="0">
                <a:solidFill>
                  <a:schemeClr val="accent1"/>
                </a:solidFill>
                <a:latin typeface="Work Sans SemiBold" pitchFamily="2" charset="0"/>
              </a:rPr>
              <a:t>75</a:t>
            </a:r>
            <a:br>
              <a:rPr lang="fr-FR" sz="3200" dirty="0">
                <a:solidFill>
                  <a:schemeClr val="tx2"/>
                </a:solidFill>
                <a:latin typeface="Locator" panose="02000500030000020004" pitchFamily="2" charset="77"/>
              </a:rPr>
            </a:br>
            <a:br>
              <a:rPr lang="fr-FR" sz="2800" dirty="0">
                <a:solidFill>
                  <a:schemeClr val="tx2">
                    <a:lumMod val="75000"/>
                  </a:schemeClr>
                </a:solidFill>
                <a:latin typeface="Locator Light" panose="02000500040000020004" pitchFamily="2" charset="77"/>
              </a:rPr>
            </a:br>
            <a:r>
              <a:rPr lang="fr-FR" sz="1600" spc="10" dirty="0">
                <a:solidFill>
                  <a:schemeClr val="tx2">
                    <a:lumMod val="75000"/>
                  </a:schemeClr>
                </a:solidFill>
                <a:latin typeface="Work Sans Light" pitchFamily="2" charset="0"/>
                <a:sym typeface="Roboto"/>
              </a:rPr>
              <a:t>nombre d’actifs</a:t>
            </a:r>
          </a:p>
        </p:txBody>
      </p:sp>
      <p:pic>
        <p:nvPicPr>
          <p:cNvPr id="2" name="Image 1">
            <a:extLst>
              <a:ext uri="{FF2B5EF4-FFF2-40B4-BE49-F238E27FC236}">
                <a16:creationId xmlns:a16="http://schemas.microsoft.com/office/drawing/2014/main" id="{70B239C9-9295-9944-8483-2ADC99C9EAF5}"/>
              </a:ext>
            </a:extLst>
          </p:cNvPr>
          <p:cNvPicPr>
            <a:picLocks noChangeAspect="1"/>
          </p:cNvPicPr>
          <p:nvPr/>
        </p:nvPicPr>
        <p:blipFill>
          <a:blip r:embed="rId4"/>
          <a:stretch>
            <a:fillRect/>
          </a:stretch>
        </p:blipFill>
        <p:spPr>
          <a:xfrm>
            <a:off x="1524798" y="1784177"/>
            <a:ext cx="703495" cy="703495"/>
          </a:xfrm>
          <a:prstGeom prst="rect">
            <a:avLst/>
          </a:prstGeom>
        </p:spPr>
      </p:pic>
      <p:pic>
        <p:nvPicPr>
          <p:cNvPr id="5" name="Image 4">
            <a:extLst>
              <a:ext uri="{FF2B5EF4-FFF2-40B4-BE49-F238E27FC236}">
                <a16:creationId xmlns:a16="http://schemas.microsoft.com/office/drawing/2014/main" id="{1DF8A0B8-E952-0442-8DDD-04C0D97D241E}"/>
              </a:ext>
            </a:extLst>
          </p:cNvPr>
          <p:cNvPicPr>
            <a:picLocks noChangeAspect="1"/>
          </p:cNvPicPr>
          <p:nvPr/>
        </p:nvPicPr>
        <p:blipFill>
          <a:blip r:embed="rId5"/>
          <a:stretch>
            <a:fillRect/>
          </a:stretch>
        </p:blipFill>
        <p:spPr>
          <a:xfrm>
            <a:off x="1461163" y="3945031"/>
            <a:ext cx="858804" cy="644103"/>
          </a:xfrm>
          <a:prstGeom prst="rect">
            <a:avLst/>
          </a:prstGeom>
        </p:spPr>
      </p:pic>
      <p:cxnSp>
        <p:nvCxnSpPr>
          <p:cNvPr id="23" name="Connecteur droit 22">
            <a:extLst>
              <a:ext uri="{FF2B5EF4-FFF2-40B4-BE49-F238E27FC236}">
                <a16:creationId xmlns:a16="http://schemas.microsoft.com/office/drawing/2014/main" id="{D05E98DE-5754-3B4A-88ED-9BCA95210B42}"/>
              </a:ext>
            </a:extLst>
          </p:cNvPr>
          <p:cNvCxnSpPr>
            <a:cxnSpLocks/>
          </p:cNvCxnSpPr>
          <p:nvPr/>
        </p:nvCxnSpPr>
        <p:spPr>
          <a:xfrm flipV="1">
            <a:off x="3111925" y="1731157"/>
            <a:ext cx="0" cy="4212945"/>
          </a:xfrm>
          <a:prstGeom prst="line">
            <a:avLst/>
          </a:prstGeom>
          <a:noFill/>
          <a:ln w="381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graphicFrame>
        <p:nvGraphicFramePr>
          <p:cNvPr id="24" name="Graphique 23">
            <a:extLst>
              <a:ext uri="{FF2B5EF4-FFF2-40B4-BE49-F238E27FC236}">
                <a16:creationId xmlns:a16="http://schemas.microsoft.com/office/drawing/2014/main" id="{EB624AB4-1358-FE45-9846-1F9DBBBC643A}"/>
              </a:ext>
            </a:extLst>
          </p:cNvPr>
          <p:cNvGraphicFramePr/>
          <p:nvPr>
            <p:extLst>
              <p:ext uri="{D42A27DB-BD31-4B8C-83A1-F6EECF244321}">
                <p14:modId xmlns:p14="http://schemas.microsoft.com/office/powerpoint/2010/main" val="3228980725"/>
              </p:ext>
            </p:extLst>
          </p:nvPr>
        </p:nvGraphicFramePr>
        <p:xfrm>
          <a:off x="3284559" y="3276012"/>
          <a:ext cx="3719712" cy="2846084"/>
        </p:xfrm>
        <a:graphic>
          <a:graphicData uri="http://schemas.openxmlformats.org/drawingml/2006/chart">
            <c:chart xmlns:c="http://schemas.openxmlformats.org/drawingml/2006/chart" xmlns:r="http://schemas.openxmlformats.org/officeDocument/2006/relationships" r:id="rId6"/>
          </a:graphicData>
        </a:graphic>
      </p:graphicFrame>
      <p:sp>
        <p:nvSpPr>
          <p:cNvPr id="25" name="There are many variations of passages of Lorem Ipsum…">
            <a:extLst>
              <a:ext uri="{FF2B5EF4-FFF2-40B4-BE49-F238E27FC236}">
                <a16:creationId xmlns:a16="http://schemas.microsoft.com/office/drawing/2014/main" id="{ADD51FF2-6551-C341-A7C5-FF557017C962}"/>
              </a:ext>
            </a:extLst>
          </p:cNvPr>
          <p:cNvSpPr txBox="1">
            <a:spLocks/>
          </p:cNvSpPr>
          <p:nvPr/>
        </p:nvSpPr>
        <p:spPr>
          <a:xfrm>
            <a:off x="6926395" y="2533391"/>
            <a:ext cx="5291695" cy="6066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latinLnBrk="0">
              <a:lnSpc>
                <a:spcPct val="130000"/>
              </a:lnSpc>
              <a:spcBef>
                <a:spcPts val="0"/>
              </a:spcBef>
              <a:spcAft>
                <a:spcPts val="0"/>
              </a:spcAft>
              <a:buClrTx/>
              <a:buSzTx/>
              <a:buFontTx/>
              <a:buNone/>
              <a:tabLst/>
              <a:defRPr sz="1400"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a:lnSpc>
                <a:spcPct val="100000"/>
              </a:lnSpc>
            </a:pPr>
            <a:r>
              <a:rPr lang="fr-FR" sz="1800" dirty="0">
                <a:solidFill>
                  <a:schemeClr val="tx2"/>
                </a:solidFill>
                <a:latin typeface="+mj-lt"/>
              </a:rPr>
              <a:t>Répartition géographique</a:t>
            </a:r>
          </a:p>
          <a:p>
            <a:pPr algn="ctr">
              <a:lnSpc>
                <a:spcPct val="100000"/>
              </a:lnSpc>
            </a:pPr>
            <a:r>
              <a:rPr lang="fr-FR" sz="1800" dirty="0">
                <a:solidFill>
                  <a:schemeClr val="tx2"/>
                </a:solidFill>
                <a:latin typeface="Work Sans Light" pitchFamily="2" charset="0"/>
              </a:rPr>
              <a:t>(en % de la valeur)*</a:t>
            </a:r>
          </a:p>
        </p:txBody>
      </p:sp>
      <p:graphicFrame>
        <p:nvGraphicFramePr>
          <p:cNvPr id="27" name="Graphique 26">
            <a:extLst>
              <a:ext uri="{FF2B5EF4-FFF2-40B4-BE49-F238E27FC236}">
                <a16:creationId xmlns:a16="http://schemas.microsoft.com/office/drawing/2014/main" id="{02BC788D-0B56-9546-A0C3-34260CA45EF6}"/>
              </a:ext>
            </a:extLst>
          </p:cNvPr>
          <p:cNvGraphicFramePr/>
          <p:nvPr>
            <p:extLst>
              <p:ext uri="{D42A27DB-BD31-4B8C-83A1-F6EECF244321}">
                <p14:modId xmlns:p14="http://schemas.microsoft.com/office/powerpoint/2010/main" val="2639980096"/>
              </p:ext>
            </p:extLst>
          </p:nvPr>
        </p:nvGraphicFramePr>
        <p:xfrm>
          <a:off x="7891831" y="3139996"/>
          <a:ext cx="3526628" cy="2982100"/>
        </p:xfrm>
        <a:graphic>
          <a:graphicData uri="http://schemas.openxmlformats.org/drawingml/2006/chart">
            <c:chart xmlns:c="http://schemas.openxmlformats.org/drawingml/2006/chart" xmlns:r="http://schemas.openxmlformats.org/officeDocument/2006/relationships" r:id="rId7"/>
          </a:graphicData>
        </a:graphic>
      </p:graphicFrame>
      <p:pic>
        <p:nvPicPr>
          <p:cNvPr id="7" name="Image 6">
            <a:extLst>
              <a:ext uri="{FF2B5EF4-FFF2-40B4-BE49-F238E27FC236}">
                <a16:creationId xmlns:a16="http://schemas.microsoft.com/office/drawing/2014/main" id="{26E18479-9D25-834D-8242-FCC097962EFF}"/>
              </a:ext>
            </a:extLst>
          </p:cNvPr>
          <p:cNvPicPr>
            <a:picLocks noChangeAspect="1"/>
          </p:cNvPicPr>
          <p:nvPr/>
        </p:nvPicPr>
        <p:blipFill>
          <a:blip r:embed="rId8"/>
          <a:stretch>
            <a:fillRect/>
          </a:stretch>
        </p:blipFill>
        <p:spPr>
          <a:xfrm>
            <a:off x="9308540" y="1795414"/>
            <a:ext cx="527404" cy="649113"/>
          </a:xfrm>
          <a:prstGeom prst="rect">
            <a:avLst/>
          </a:prstGeom>
        </p:spPr>
      </p:pic>
      <p:cxnSp>
        <p:nvCxnSpPr>
          <p:cNvPr id="17" name="Connecteur droit 16">
            <a:extLst>
              <a:ext uri="{FF2B5EF4-FFF2-40B4-BE49-F238E27FC236}">
                <a16:creationId xmlns:a16="http://schemas.microsoft.com/office/drawing/2014/main" id="{7C00CDC1-D585-463D-91D8-F4F26CD4B6DA}"/>
              </a:ext>
            </a:extLst>
          </p:cNvPr>
          <p:cNvCxnSpPr>
            <a:cxnSpLocks/>
          </p:cNvCxnSpPr>
          <p:nvPr/>
        </p:nvCxnSpPr>
        <p:spPr>
          <a:xfrm flipV="1">
            <a:off x="7310655" y="1731157"/>
            <a:ext cx="0" cy="4212945"/>
          </a:xfrm>
          <a:prstGeom prst="line">
            <a:avLst/>
          </a:prstGeom>
          <a:noFill/>
          <a:ln w="381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18" name="ZoneTexte 17">
            <a:extLst>
              <a:ext uri="{FF2B5EF4-FFF2-40B4-BE49-F238E27FC236}">
                <a16:creationId xmlns:a16="http://schemas.microsoft.com/office/drawing/2014/main" id="{117E371B-DF94-B68D-34A4-D51B20774439}"/>
              </a:ext>
            </a:extLst>
          </p:cNvPr>
          <p:cNvSpPr txBox="1"/>
          <p:nvPr/>
        </p:nvSpPr>
        <p:spPr>
          <a:xfrm>
            <a:off x="2228293" y="6164030"/>
            <a:ext cx="6917634" cy="400110"/>
          </a:xfrm>
          <a:prstGeom prst="rect">
            <a:avLst/>
          </a:prstGeom>
          <a:noFill/>
        </p:spPr>
        <p:txBody>
          <a:bodyPr wrap="square" rtlCol="0">
            <a:spAutoFit/>
          </a:bodyPr>
          <a:lstStyle/>
          <a:p>
            <a:pPr algn="ctr"/>
            <a:r>
              <a:rPr lang="fr-FR" sz="1000" spc="10" dirty="0">
                <a:solidFill>
                  <a:srgbClr val="000000"/>
                </a:solidFill>
                <a:latin typeface="Work Sans Light" pitchFamily="2" charset="0"/>
                <a:sym typeface="Roboto"/>
              </a:rPr>
              <a:t>*La valeur retenue est celle de la dernière expertise ou à défaut le prix d’acquisition hors droit et hors frais. </a:t>
            </a:r>
          </a:p>
          <a:p>
            <a:pPr algn="ctr"/>
            <a:r>
              <a:rPr lang="fr-FR" sz="1000" spc="10" dirty="0">
                <a:solidFill>
                  <a:srgbClr val="000000"/>
                </a:solidFill>
                <a:latin typeface="Work Sans Light" pitchFamily="2" charset="0"/>
                <a:sym typeface="Roboto"/>
              </a:rPr>
              <a:t>Les surfaces et les valeurs indiquées tiennent compte, le cas échéant, de la quote-part détenue par la SCPI.</a:t>
            </a:r>
          </a:p>
        </p:txBody>
      </p:sp>
      <p:sp>
        <p:nvSpPr>
          <p:cNvPr id="19" name="Rectangle 18">
            <a:extLst>
              <a:ext uri="{FF2B5EF4-FFF2-40B4-BE49-F238E27FC236}">
                <a16:creationId xmlns:a16="http://schemas.microsoft.com/office/drawing/2014/main" id="{68CF6F68-11B8-417E-8531-5A8BC935E62F}"/>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19549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20</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308326" y="703194"/>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Situation locative</a:t>
            </a:r>
          </a:p>
        </p:txBody>
      </p:sp>
      <p:sp>
        <p:nvSpPr>
          <p:cNvPr id="16" name="Espace réservé du texte 10">
            <a:extLst>
              <a:ext uri="{FF2B5EF4-FFF2-40B4-BE49-F238E27FC236}">
                <a16:creationId xmlns:a16="http://schemas.microsoft.com/office/drawing/2014/main" id="{FB054263-9044-2340-BDE3-9C3C866F8256}"/>
              </a:ext>
            </a:extLst>
          </p:cNvPr>
          <p:cNvSpPr txBox="1">
            <a:spLocks/>
          </p:cNvSpPr>
          <p:nvPr/>
        </p:nvSpPr>
        <p:spPr>
          <a:xfrm>
            <a:off x="308326" y="2307083"/>
            <a:ext cx="2724133" cy="3120416"/>
          </a:xfrm>
          <a:prstGeom prst="rect">
            <a:avLst/>
          </a:prstGeom>
        </p:spPr>
        <p:txBody>
          <a:bodyPr/>
          <a:lstStyle>
            <a:lvl1pPr marL="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278448"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556895"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835343"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111379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marL="50797" hangingPunct="1">
              <a:lnSpc>
                <a:spcPts val="1520"/>
              </a:lnSpc>
              <a:spcBef>
                <a:spcPts val="0"/>
              </a:spcBef>
              <a:spcAft>
                <a:spcPts val="600"/>
              </a:spcAft>
            </a:pPr>
            <a:r>
              <a:rPr lang="fr-FR" sz="1300" dirty="0">
                <a:solidFill>
                  <a:schemeClr val="tx1"/>
                </a:solidFill>
                <a:latin typeface="Work Sans Medium" pitchFamily="2" charset="0"/>
              </a:rPr>
              <a:t>Banque / Assurance :</a:t>
            </a:r>
            <a:br>
              <a:rPr lang="fr-FR" dirty="0">
                <a:solidFill>
                  <a:schemeClr val="tx1"/>
                </a:solidFill>
                <a:latin typeface="Work Sans Medium" pitchFamily="2" charset="0"/>
              </a:rPr>
            </a:br>
            <a:r>
              <a:rPr lang="fr-FR" dirty="0">
                <a:solidFill>
                  <a:schemeClr val="tx1"/>
                </a:solidFill>
                <a:latin typeface="Work Sans Medium" pitchFamily="2" charset="0"/>
              </a:rPr>
              <a:t>Crédit Agricole Consumer Finance, HSBC, Allianz</a:t>
            </a:r>
          </a:p>
          <a:p>
            <a:pPr marL="50797" hangingPunct="1">
              <a:lnSpc>
                <a:spcPts val="1520"/>
              </a:lnSpc>
              <a:spcBef>
                <a:spcPts val="0"/>
              </a:spcBef>
              <a:spcAft>
                <a:spcPts val="600"/>
              </a:spcAft>
            </a:pPr>
            <a:r>
              <a:rPr lang="fr-FR" sz="1300" dirty="0">
                <a:solidFill>
                  <a:schemeClr val="tx1"/>
                </a:solidFill>
                <a:latin typeface="Work Sans Medium" pitchFamily="2" charset="0"/>
              </a:rPr>
              <a:t>Immobilier / Construction :</a:t>
            </a:r>
            <a:br>
              <a:rPr lang="fr-FR" dirty="0">
                <a:solidFill>
                  <a:schemeClr val="tx1"/>
                </a:solidFill>
                <a:latin typeface="Work Sans Medium" pitchFamily="2" charset="0"/>
              </a:rPr>
            </a:br>
            <a:r>
              <a:rPr lang="fr-FR" dirty="0">
                <a:solidFill>
                  <a:schemeClr val="tx1"/>
                </a:solidFill>
                <a:latin typeface="Work Sans Medium" pitchFamily="2" charset="0"/>
              </a:rPr>
              <a:t>Amundi AM, Foncia, Vinci</a:t>
            </a:r>
          </a:p>
          <a:p>
            <a:pPr marL="50797" hangingPunct="1">
              <a:lnSpc>
                <a:spcPts val="1520"/>
              </a:lnSpc>
              <a:spcBef>
                <a:spcPts val="0"/>
              </a:spcBef>
              <a:spcAft>
                <a:spcPts val="600"/>
              </a:spcAft>
            </a:pPr>
            <a:r>
              <a:rPr lang="fr-FR" dirty="0">
                <a:solidFill>
                  <a:schemeClr val="tx1"/>
                </a:solidFill>
                <a:latin typeface="Work Sans Medium" pitchFamily="2" charset="0"/>
              </a:rPr>
              <a:t>Énergie : </a:t>
            </a:r>
            <a:br>
              <a:rPr lang="fr-FR" dirty="0">
                <a:solidFill>
                  <a:schemeClr val="tx1"/>
                </a:solidFill>
                <a:latin typeface="Work Sans Medium" pitchFamily="2" charset="0"/>
              </a:rPr>
            </a:br>
            <a:r>
              <a:rPr lang="fr-FR" dirty="0">
                <a:solidFill>
                  <a:schemeClr val="tx1"/>
                </a:solidFill>
                <a:latin typeface="Work Sans Medium" pitchFamily="2" charset="0"/>
              </a:rPr>
              <a:t>Suez Environnement</a:t>
            </a:r>
          </a:p>
          <a:p>
            <a:pPr marL="50797" hangingPunct="1">
              <a:lnSpc>
                <a:spcPts val="1520"/>
              </a:lnSpc>
              <a:spcBef>
                <a:spcPts val="0"/>
              </a:spcBef>
              <a:spcAft>
                <a:spcPts val="600"/>
              </a:spcAft>
            </a:pPr>
            <a:r>
              <a:rPr lang="fr-FR" dirty="0">
                <a:solidFill>
                  <a:schemeClr val="tx1"/>
                </a:solidFill>
                <a:latin typeface="Work Sans Medium" pitchFamily="2" charset="0"/>
              </a:rPr>
              <a:t>Organisation :</a:t>
            </a:r>
            <a:br>
              <a:rPr lang="fr-FR" dirty="0">
                <a:solidFill>
                  <a:schemeClr val="tx1"/>
                </a:solidFill>
                <a:latin typeface="Work Sans Medium" pitchFamily="2" charset="0"/>
              </a:rPr>
            </a:br>
            <a:r>
              <a:rPr lang="fr-FR" dirty="0">
                <a:solidFill>
                  <a:schemeClr val="tx1"/>
                </a:solidFill>
                <a:latin typeface="Work Sans Medium" pitchFamily="2" charset="0"/>
              </a:rPr>
              <a:t>OCDE</a:t>
            </a:r>
          </a:p>
          <a:p>
            <a:pPr marL="50797" hangingPunct="1">
              <a:lnSpc>
                <a:spcPts val="1520"/>
              </a:lnSpc>
              <a:spcBef>
                <a:spcPts val="0"/>
              </a:spcBef>
              <a:spcAft>
                <a:spcPts val="600"/>
              </a:spcAft>
            </a:pPr>
            <a:r>
              <a:rPr lang="fr-FR" dirty="0">
                <a:solidFill>
                  <a:schemeClr val="tx1"/>
                </a:solidFill>
                <a:latin typeface="Work Sans Medium" pitchFamily="2" charset="0"/>
              </a:rPr>
              <a:t>Transport / Automobile :</a:t>
            </a:r>
            <a:br>
              <a:rPr lang="fr-FR" dirty="0">
                <a:solidFill>
                  <a:schemeClr val="tx1"/>
                </a:solidFill>
                <a:latin typeface="Work Sans Medium" pitchFamily="2" charset="0"/>
              </a:rPr>
            </a:br>
            <a:r>
              <a:rPr lang="fr-FR" dirty="0">
                <a:solidFill>
                  <a:schemeClr val="tx1"/>
                </a:solidFill>
                <a:latin typeface="Work Sans Medium" pitchFamily="2" charset="0"/>
              </a:rPr>
              <a:t>SNCF, Peugeot Citroën, Air France</a:t>
            </a:r>
          </a:p>
          <a:p>
            <a:pPr marL="50797" hangingPunct="1">
              <a:lnSpc>
                <a:spcPts val="1520"/>
              </a:lnSpc>
              <a:spcBef>
                <a:spcPts val="0"/>
              </a:spcBef>
              <a:spcAft>
                <a:spcPts val="600"/>
              </a:spcAft>
            </a:pPr>
            <a:r>
              <a:rPr lang="fr-FR" dirty="0">
                <a:solidFill>
                  <a:schemeClr val="tx1"/>
                </a:solidFill>
                <a:latin typeface="Work Sans Medium" pitchFamily="2" charset="0"/>
              </a:rPr>
              <a:t>Télécommunication :</a:t>
            </a:r>
            <a:br>
              <a:rPr lang="fr-FR" dirty="0">
                <a:solidFill>
                  <a:schemeClr val="tx1"/>
                </a:solidFill>
                <a:latin typeface="Work Sans Medium" pitchFamily="2" charset="0"/>
              </a:rPr>
            </a:br>
            <a:r>
              <a:rPr lang="fr-FR" dirty="0">
                <a:solidFill>
                  <a:schemeClr val="tx1"/>
                </a:solidFill>
                <a:latin typeface="Work Sans Medium" pitchFamily="2" charset="0"/>
              </a:rPr>
              <a:t>Orange</a:t>
            </a:r>
          </a:p>
        </p:txBody>
      </p:sp>
      <p:sp>
        <p:nvSpPr>
          <p:cNvPr id="17" name="Rectangle 16">
            <a:extLst>
              <a:ext uri="{FF2B5EF4-FFF2-40B4-BE49-F238E27FC236}">
                <a16:creationId xmlns:a16="http://schemas.microsoft.com/office/drawing/2014/main" id="{0CB40E2C-3E7D-FE40-A44A-3CD78668E8A2}"/>
              </a:ext>
            </a:extLst>
          </p:cNvPr>
          <p:cNvSpPr/>
          <p:nvPr/>
        </p:nvSpPr>
        <p:spPr>
          <a:xfrm>
            <a:off x="371474" y="1348527"/>
            <a:ext cx="3087095" cy="677108"/>
          </a:xfrm>
          <a:prstGeom prst="rect">
            <a:avLst/>
          </a:prstGeom>
        </p:spPr>
        <p:txBody>
          <a:bodyPr wrap="square">
            <a:spAutoFit/>
          </a:bodyPr>
          <a:lstStyle/>
          <a:p>
            <a:pPr algn="l"/>
            <a:r>
              <a:rPr lang="fr-FR" sz="1400" spc="10" dirty="0">
                <a:solidFill>
                  <a:schemeClr val="accent1"/>
                </a:solidFill>
                <a:sym typeface="Roboto"/>
              </a:rPr>
              <a:t>Des locataires de premiers plan</a:t>
            </a:r>
            <a:br>
              <a:rPr lang="fr-FR" sz="1400" b="1" spc="10" dirty="0">
                <a:solidFill>
                  <a:srgbClr val="446176">
                    <a:lumMod val="75000"/>
                  </a:srgbClr>
                </a:solidFill>
                <a:latin typeface="Locator" pitchFamily="2" charset="0"/>
                <a:sym typeface="Roboto"/>
              </a:rPr>
            </a:br>
            <a:r>
              <a:rPr lang="fr-FR" sz="1200" spc="10" dirty="0">
                <a:sym typeface="Roboto"/>
              </a:rPr>
              <a:t>Quelques locataires actuels de Primopierre </a:t>
            </a:r>
          </a:p>
        </p:txBody>
      </p:sp>
      <p:sp>
        <p:nvSpPr>
          <p:cNvPr id="18" name="Few words…">
            <a:extLst>
              <a:ext uri="{FF2B5EF4-FFF2-40B4-BE49-F238E27FC236}">
                <a16:creationId xmlns:a16="http://schemas.microsoft.com/office/drawing/2014/main" id="{C2CFE451-045B-1543-A194-8EED95D45B39}"/>
              </a:ext>
            </a:extLst>
          </p:cNvPr>
          <p:cNvSpPr txBox="1">
            <a:spLocks/>
          </p:cNvSpPr>
          <p:nvPr/>
        </p:nvSpPr>
        <p:spPr>
          <a:xfrm>
            <a:off x="4648934" y="2648766"/>
            <a:ext cx="1301927" cy="95188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193" b="0" i="0" u="none" strike="noStrike" cap="none" spc="0" baseline="0">
                <a:ln>
                  <a:noFill/>
                </a:ln>
                <a:solidFill>
                  <a:schemeClr val="tx1"/>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lnSpc>
                <a:spcPts val="1460"/>
              </a:lnSpc>
            </a:pPr>
            <a:r>
              <a:rPr lang="fr-FR" sz="3200" b="1" dirty="0">
                <a:solidFill>
                  <a:schemeClr val="accent1"/>
                </a:solidFill>
                <a:latin typeface="Work Sans SemiBold" pitchFamily="2" charset="0"/>
              </a:rPr>
              <a:t>383</a:t>
            </a:r>
            <a:br>
              <a:rPr lang="fr-FR" sz="2800" dirty="0">
                <a:solidFill>
                  <a:schemeClr val="tx2">
                    <a:lumMod val="75000"/>
                  </a:schemeClr>
                </a:solidFill>
                <a:latin typeface="Locator Light" panose="02000500040000020004" pitchFamily="2" charset="77"/>
              </a:rPr>
            </a:br>
            <a:r>
              <a:rPr lang="fr-FR" sz="1600" spc="10" dirty="0">
                <a:solidFill>
                  <a:schemeClr val="tx2">
                    <a:lumMod val="75000"/>
                  </a:schemeClr>
                </a:solidFill>
                <a:latin typeface="Work Sans Light" pitchFamily="2" charset="0"/>
                <a:sym typeface="Roboto"/>
              </a:rPr>
              <a:t>nombre </a:t>
            </a:r>
            <a:br>
              <a:rPr lang="fr-FR" sz="1600" spc="10" dirty="0">
                <a:solidFill>
                  <a:schemeClr val="tx2">
                    <a:lumMod val="75000"/>
                  </a:schemeClr>
                </a:solidFill>
                <a:latin typeface="Work Sans Light" pitchFamily="2" charset="0"/>
                <a:sym typeface="Roboto"/>
              </a:rPr>
            </a:br>
            <a:r>
              <a:rPr lang="fr-FR" sz="1600" spc="10" dirty="0">
                <a:solidFill>
                  <a:schemeClr val="tx2">
                    <a:lumMod val="75000"/>
                  </a:schemeClr>
                </a:solidFill>
                <a:latin typeface="Work Sans Light" pitchFamily="2" charset="0"/>
                <a:sym typeface="Roboto"/>
              </a:rPr>
              <a:t>de baux</a:t>
            </a:r>
          </a:p>
        </p:txBody>
      </p:sp>
      <p:cxnSp>
        <p:nvCxnSpPr>
          <p:cNvPr id="19" name="Connecteur droit 18">
            <a:extLst>
              <a:ext uri="{FF2B5EF4-FFF2-40B4-BE49-F238E27FC236}">
                <a16:creationId xmlns:a16="http://schemas.microsoft.com/office/drawing/2014/main" id="{FFFF6A53-4F00-D148-91A0-1E737335A269}"/>
              </a:ext>
            </a:extLst>
          </p:cNvPr>
          <p:cNvCxnSpPr>
            <a:cxnSpLocks/>
          </p:cNvCxnSpPr>
          <p:nvPr/>
        </p:nvCxnSpPr>
        <p:spPr>
          <a:xfrm flipV="1">
            <a:off x="3996015" y="1785305"/>
            <a:ext cx="0" cy="2195381"/>
          </a:xfrm>
          <a:prstGeom prst="line">
            <a:avLst/>
          </a:prstGeom>
          <a:noFill/>
          <a:ln w="635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40" name="There are many variations of passages of Lorem Ipsum…">
            <a:extLst>
              <a:ext uri="{FF2B5EF4-FFF2-40B4-BE49-F238E27FC236}">
                <a16:creationId xmlns:a16="http://schemas.microsoft.com/office/drawing/2014/main" id="{80F9F98E-470F-0046-A53C-330693682BC1}"/>
              </a:ext>
            </a:extLst>
          </p:cNvPr>
          <p:cNvSpPr txBox="1">
            <a:spLocks/>
          </p:cNvSpPr>
          <p:nvPr/>
        </p:nvSpPr>
        <p:spPr>
          <a:xfrm>
            <a:off x="6533069" y="1687309"/>
            <a:ext cx="5291695" cy="6066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Autofit/>
          </a:bodyPr>
          <a:lstStyle>
            <a:lvl1pPr marL="0" marR="0" indent="0" algn="l" defTabSz="361982" latinLnBrk="0">
              <a:lnSpc>
                <a:spcPct val="130000"/>
              </a:lnSpc>
              <a:spcBef>
                <a:spcPts val="0"/>
              </a:spcBef>
              <a:spcAft>
                <a:spcPts val="0"/>
              </a:spcAft>
              <a:buClrTx/>
              <a:buSzTx/>
              <a:buFontTx/>
              <a:buNone/>
              <a:tabLst/>
              <a:defRPr sz="1400"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0" marR="0" indent="100241"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2pPr>
            <a:lvl3pPr marL="0" marR="0" indent="200482"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3pPr>
            <a:lvl4pPr marL="0" marR="0" indent="300723"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4pPr>
            <a:lvl5pPr marL="0" marR="0" indent="400964" algn="l" defTabSz="361982" latinLnBrk="0">
              <a:lnSpc>
                <a:spcPct val="130000"/>
              </a:lnSpc>
              <a:spcBef>
                <a:spcPts val="0"/>
              </a:spcBef>
              <a:spcAft>
                <a:spcPts val="0"/>
              </a:spcAft>
              <a:buClrTx/>
              <a:buSzTx/>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Medium" panose="02000600020000020004" pitchFamily="2" charset="77"/>
                <a:cs typeface="Locator Medium" panose="0200060002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gn="ctr" hangingPunct="1">
              <a:lnSpc>
                <a:spcPct val="100000"/>
              </a:lnSpc>
            </a:pPr>
            <a:r>
              <a:rPr lang="fr-FR" sz="1800" dirty="0">
                <a:solidFill>
                  <a:schemeClr val="tx2"/>
                </a:solidFill>
                <a:latin typeface="+mj-lt"/>
              </a:rPr>
              <a:t>Taux d’occupation financier</a:t>
            </a:r>
            <a:r>
              <a:rPr lang="fr-FR" sz="1800" b="1" baseline="30000" dirty="0">
                <a:solidFill>
                  <a:schemeClr val="tx2"/>
                </a:solidFill>
                <a:latin typeface="+mj-lt"/>
              </a:rPr>
              <a:t>*</a:t>
            </a:r>
          </a:p>
        </p:txBody>
      </p:sp>
      <p:graphicFrame>
        <p:nvGraphicFramePr>
          <p:cNvPr id="41" name="Graphique 40">
            <a:extLst>
              <a:ext uri="{FF2B5EF4-FFF2-40B4-BE49-F238E27FC236}">
                <a16:creationId xmlns:a16="http://schemas.microsoft.com/office/drawing/2014/main" id="{5E690262-B496-D34D-9C7D-F32C59136F1B}"/>
              </a:ext>
            </a:extLst>
          </p:cNvPr>
          <p:cNvGraphicFramePr/>
          <p:nvPr>
            <p:extLst>
              <p:ext uri="{D42A27DB-BD31-4B8C-83A1-F6EECF244321}">
                <p14:modId xmlns:p14="http://schemas.microsoft.com/office/powerpoint/2010/main" val="3083341494"/>
              </p:ext>
            </p:extLst>
          </p:nvPr>
        </p:nvGraphicFramePr>
        <p:xfrm>
          <a:off x="6726373" y="2131042"/>
          <a:ext cx="4752406" cy="3523394"/>
        </p:xfrm>
        <a:graphic>
          <a:graphicData uri="http://schemas.openxmlformats.org/drawingml/2006/chart">
            <c:chart xmlns:c="http://schemas.openxmlformats.org/drawingml/2006/chart" xmlns:r="http://schemas.openxmlformats.org/officeDocument/2006/relationships" r:id="rId3"/>
          </a:graphicData>
        </a:graphic>
      </p:graphicFrame>
      <p:pic>
        <p:nvPicPr>
          <p:cNvPr id="42" name="Image 41">
            <a:extLst>
              <a:ext uri="{FF2B5EF4-FFF2-40B4-BE49-F238E27FC236}">
                <a16:creationId xmlns:a16="http://schemas.microsoft.com/office/drawing/2014/main" id="{0E8EEFA2-4CBD-F74F-B3ED-B8DF0A021854}"/>
              </a:ext>
            </a:extLst>
          </p:cNvPr>
          <p:cNvPicPr>
            <a:picLocks noChangeAspect="1"/>
          </p:cNvPicPr>
          <p:nvPr/>
        </p:nvPicPr>
        <p:blipFill>
          <a:blip r:embed="rId4"/>
          <a:stretch>
            <a:fillRect/>
          </a:stretch>
        </p:blipFill>
        <p:spPr>
          <a:xfrm>
            <a:off x="8712737" y="885075"/>
            <a:ext cx="932358" cy="689134"/>
          </a:xfrm>
          <a:prstGeom prst="rect">
            <a:avLst/>
          </a:prstGeom>
        </p:spPr>
      </p:pic>
      <p:cxnSp>
        <p:nvCxnSpPr>
          <p:cNvPr id="14" name="Connecteur droit 13">
            <a:extLst>
              <a:ext uri="{FF2B5EF4-FFF2-40B4-BE49-F238E27FC236}">
                <a16:creationId xmlns:a16="http://schemas.microsoft.com/office/drawing/2014/main" id="{ED552DAC-6086-4022-A4B3-C658B3AE9191}"/>
              </a:ext>
            </a:extLst>
          </p:cNvPr>
          <p:cNvCxnSpPr>
            <a:cxnSpLocks/>
          </p:cNvCxnSpPr>
          <p:nvPr/>
        </p:nvCxnSpPr>
        <p:spPr>
          <a:xfrm flipV="1">
            <a:off x="3996015" y="1441491"/>
            <a:ext cx="0" cy="4212945"/>
          </a:xfrm>
          <a:prstGeom prst="line">
            <a:avLst/>
          </a:prstGeom>
          <a:noFill/>
          <a:ln w="381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20" name="Connecteur droit 19">
            <a:extLst>
              <a:ext uri="{FF2B5EF4-FFF2-40B4-BE49-F238E27FC236}">
                <a16:creationId xmlns:a16="http://schemas.microsoft.com/office/drawing/2014/main" id="{D5230A22-BB74-4B6A-B98C-CBDC134AD9D7}"/>
              </a:ext>
            </a:extLst>
          </p:cNvPr>
          <p:cNvCxnSpPr>
            <a:cxnSpLocks/>
          </p:cNvCxnSpPr>
          <p:nvPr/>
        </p:nvCxnSpPr>
        <p:spPr>
          <a:xfrm flipV="1">
            <a:off x="6605874" y="1441491"/>
            <a:ext cx="0" cy="4212945"/>
          </a:xfrm>
          <a:prstGeom prst="line">
            <a:avLst/>
          </a:prstGeom>
          <a:noFill/>
          <a:ln w="381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pic>
        <p:nvPicPr>
          <p:cNvPr id="21" name="Graphique 20">
            <a:extLst>
              <a:ext uri="{FF2B5EF4-FFF2-40B4-BE49-F238E27FC236}">
                <a16:creationId xmlns:a16="http://schemas.microsoft.com/office/drawing/2014/main" id="{A08FA219-4AEE-454F-97DC-414799B7D88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9339" y="1379362"/>
            <a:ext cx="872938" cy="954314"/>
          </a:xfrm>
          <a:prstGeom prst="rect">
            <a:avLst/>
          </a:prstGeom>
        </p:spPr>
      </p:pic>
      <p:sp>
        <p:nvSpPr>
          <p:cNvPr id="22" name="Few words…">
            <a:extLst>
              <a:ext uri="{FF2B5EF4-FFF2-40B4-BE49-F238E27FC236}">
                <a16:creationId xmlns:a16="http://schemas.microsoft.com/office/drawing/2014/main" id="{77C210A9-3DCE-3EBD-AB85-ED26C9791161}"/>
              </a:ext>
            </a:extLst>
          </p:cNvPr>
          <p:cNvSpPr txBox="1">
            <a:spLocks/>
          </p:cNvSpPr>
          <p:nvPr/>
        </p:nvSpPr>
        <p:spPr>
          <a:xfrm>
            <a:off x="8508059" y="3164463"/>
            <a:ext cx="1575332" cy="19916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193" b="0" i="0" u="none" strike="noStrike" cap="none" spc="0" baseline="0">
                <a:ln>
                  <a:noFill/>
                </a:ln>
                <a:solidFill>
                  <a:schemeClr val="tx1"/>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lnSpc>
                <a:spcPts val="1460"/>
              </a:lnSpc>
            </a:pPr>
            <a:r>
              <a:rPr lang="fr-FR" sz="1600" dirty="0">
                <a:solidFill>
                  <a:schemeClr val="accent1"/>
                </a:solidFill>
                <a:latin typeface="Work Sans SemiBold" pitchFamily="2" charset="0"/>
              </a:rPr>
              <a:t>90,6%</a:t>
            </a:r>
            <a:endParaRPr lang="fr-FR" sz="1600" spc="10" dirty="0">
              <a:solidFill>
                <a:schemeClr val="tx2">
                  <a:lumMod val="75000"/>
                </a:schemeClr>
              </a:solidFill>
              <a:latin typeface="Work Sans Light" pitchFamily="2" charset="0"/>
              <a:sym typeface="Roboto"/>
            </a:endParaRPr>
          </a:p>
        </p:txBody>
      </p:sp>
      <p:sp>
        <p:nvSpPr>
          <p:cNvPr id="23" name="ZoneTexte 20">
            <a:extLst>
              <a:ext uri="{FF2B5EF4-FFF2-40B4-BE49-F238E27FC236}">
                <a16:creationId xmlns:a16="http://schemas.microsoft.com/office/drawing/2014/main" id="{E0C4AB46-1E36-446F-88D7-4052FB438081}"/>
              </a:ext>
            </a:extLst>
          </p:cNvPr>
          <p:cNvSpPr txBox="1"/>
          <p:nvPr/>
        </p:nvSpPr>
        <p:spPr>
          <a:xfrm>
            <a:off x="1378202" y="5803911"/>
            <a:ext cx="9793273" cy="584775"/>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sz="800" dirty="0">
                <a:latin typeface="Work Sans Light" pitchFamily="2" charset="0"/>
              </a:rPr>
              <a:t>*Le Taux d’Occupation Financier exprime la part des loyers, indemnités d’occupation facturées et indemnités compensatrices de loyers dans l’ensemble des loyers facturables dans l’hypothèse où l’intégralité du patrimoine de la SCPI serait louée. Le calcul du Taux d’Occupation Financier a été modifié et comprend désormais les locaux sous franchise de loyer, les locaux mis à disposition d’un futur locataire, les locaux vacants sous promesse de vente et les locaux en restructuration (dont les travaux visent une amélioration de deux crans de la note DPE ou permettent à un passage à la TVA). Ce taux est mesuré le dernier jour ouvré du trimestre civil écoulé et ce pour les trois mois constituant ce trimestre.</a:t>
            </a:r>
          </a:p>
        </p:txBody>
      </p:sp>
      <p:sp>
        <p:nvSpPr>
          <p:cNvPr id="24" name="Rectangle 23">
            <a:extLst>
              <a:ext uri="{FF2B5EF4-FFF2-40B4-BE49-F238E27FC236}">
                <a16:creationId xmlns:a16="http://schemas.microsoft.com/office/drawing/2014/main" id="{590D023C-6774-493D-865C-BD35EA17DF39}"/>
              </a:ext>
            </a:extLst>
          </p:cNvPr>
          <p:cNvSpPr/>
          <p:nvPr/>
        </p:nvSpPr>
        <p:spPr>
          <a:xfrm>
            <a:off x="1422961" y="5598669"/>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2314956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84CCCEA-003F-9443-8633-F4DE448B4399}"/>
              </a:ext>
            </a:extLst>
          </p:cNvPr>
          <p:cNvSpPr>
            <a:spLocks noGrp="1"/>
          </p:cNvSpPr>
          <p:nvPr>
            <p:ph type="ftr" sz="quarter" idx="11"/>
          </p:nvPr>
        </p:nvSpPr>
        <p:spPr/>
        <p:txBody>
          <a:bodyPr/>
          <a:lstStyle/>
          <a:p>
            <a:r>
              <a:rPr lang="fr-FR" dirty="0"/>
              <a:t>2 | La SCPI Primopierre</a:t>
            </a:r>
            <a:endParaRPr lang="de-DE" dirty="0"/>
          </a:p>
        </p:txBody>
      </p:sp>
      <p:sp>
        <p:nvSpPr>
          <p:cNvPr id="3" name="Espace réservé du numéro de diapositive 2">
            <a:extLst>
              <a:ext uri="{FF2B5EF4-FFF2-40B4-BE49-F238E27FC236}">
                <a16:creationId xmlns:a16="http://schemas.microsoft.com/office/drawing/2014/main" id="{502D30F8-D2D2-DB42-A967-8A23510A1D31}"/>
              </a:ext>
            </a:extLst>
          </p:cNvPr>
          <p:cNvSpPr>
            <a:spLocks noGrp="1"/>
          </p:cNvSpPr>
          <p:nvPr>
            <p:ph type="sldNum" sz="quarter" idx="4"/>
          </p:nvPr>
        </p:nvSpPr>
        <p:spPr/>
        <p:txBody>
          <a:bodyPr/>
          <a:lstStyle/>
          <a:p>
            <a:fld id="{0772F24B-437C-4CC1-91CB-525B4F7036A6}" type="slidenum">
              <a:rPr lang="de-DE" smtClean="0"/>
              <a:t>21</a:t>
            </a:fld>
            <a:endParaRPr lang="de-DE" dirty="0"/>
          </a:p>
        </p:txBody>
      </p:sp>
      <p:sp>
        <p:nvSpPr>
          <p:cNvPr id="4" name="Titel 1">
            <a:extLst>
              <a:ext uri="{FF2B5EF4-FFF2-40B4-BE49-F238E27FC236}">
                <a16:creationId xmlns:a16="http://schemas.microsoft.com/office/drawing/2014/main" id="{2265CFC2-0722-104C-914D-A10E7A5B386F}"/>
              </a:ext>
            </a:extLst>
          </p:cNvPr>
          <p:cNvSpPr txBox="1">
            <a:spLocks/>
          </p:cNvSpPr>
          <p:nvPr/>
        </p:nvSpPr>
        <p:spPr>
          <a:xfrm>
            <a:off x="266973" y="796528"/>
            <a:ext cx="767975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Documentation</a:t>
            </a:r>
            <a:br>
              <a:rPr lang="fr-FR" dirty="0">
                <a:latin typeface="Geon Expanded" panose="020B0505030302020204" pitchFamily="34" charset="0"/>
              </a:rPr>
            </a:br>
            <a:r>
              <a:rPr lang="fr-FR" sz="2400" dirty="0">
                <a:latin typeface="Geon Expanded" panose="020B0505030302020204" pitchFamily="34" charset="0"/>
              </a:rPr>
              <a:t>règlementaire et commerciale</a:t>
            </a:r>
          </a:p>
        </p:txBody>
      </p:sp>
      <p:sp>
        <p:nvSpPr>
          <p:cNvPr id="5" name="Titre 3011">
            <a:extLst>
              <a:ext uri="{FF2B5EF4-FFF2-40B4-BE49-F238E27FC236}">
                <a16:creationId xmlns:a16="http://schemas.microsoft.com/office/drawing/2014/main" id="{998CDB80-9A9F-6C4C-99C8-A35E877783C0}"/>
              </a:ext>
            </a:extLst>
          </p:cNvPr>
          <p:cNvSpPr txBox="1">
            <a:spLocks/>
          </p:cNvSpPr>
          <p:nvPr/>
        </p:nvSpPr>
        <p:spPr>
          <a:xfrm>
            <a:off x="392099" y="379607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3">
                  <a:extLst>
                    <a:ext uri="{A12FA001-AC4F-418D-AE19-62706E023703}">
                      <ahyp:hlinkClr xmlns:ahyp="http://schemas.microsoft.com/office/drawing/2018/hyperlinkcolor" val="tx"/>
                    </a:ext>
                  </a:extLst>
                </a:hlinkClick>
              </a:rPr>
              <a:t>Plaquette </a:t>
            </a:r>
          </a:p>
          <a:p>
            <a:pPr hangingPunct="0"/>
            <a:r>
              <a:rPr lang="fr-FR" sz="800" dirty="0">
                <a:solidFill>
                  <a:srgbClr val="4CC2A8"/>
                </a:solidFill>
                <a:latin typeface="Work Sans Light" pitchFamily="2" charset="0"/>
                <a:sym typeface="Roboto"/>
                <a:hlinkClick r:id="rId3">
                  <a:extLst>
                    <a:ext uri="{A12FA001-AC4F-418D-AE19-62706E023703}">
                      <ahyp:hlinkClr xmlns:ahyp="http://schemas.microsoft.com/office/drawing/2018/hyperlinkcolor" val="tx"/>
                    </a:ext>
                  </a:extLst>
                </a:hlinkClick>
              </a:rPr>
              <a:t>commerciale</a:t>
            </a:r>
            <a:endParaRPr lang="fr-FR" sz="800" dirty="0">
              <a:solidFill>
                <a:srgbClr val="4CC2A8"/>
              </a:solidFill>
              <a:latin typeface="Work Sans Light" pitchFamily="2" charset="0"/>
              <a:sym typeface="Roboto"/>
            </a:endParaRPr>
          </a:p>
        </p:txBody>
      </p:sp>
      <p:sp>
        <p:nvSpPr>
          <p:cNvPr id="6" name="Titre 3011">
            <a:hlinkClick r:id="rId4"/>
            <a:extLst>
              <a:ext uri="{FF2B5EF4-FFF2-40B4-BE49-F238E27FC236}">
                <a16:creationId xmlns:a16="http://schemas.microsoft.com/office/drawing/2014/main" id="{CFB8614E-3C20-3C49-A9FE-5B17E5B20E03}"/>
              </a:ext>
            </a:extLst>
          </p:cNvPr>
          <p:cNvSpPr txBox="1">
            <a:spLocks/>
          </p:cNvSpPr>
          <p:nvPr/>
        </p:nvSpPr>
        <p:spPr>
          <a:xfrm>
            <a:off x="1858491" y="379607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5">
                  <a:extLst>
                    <a:ext uri="{A12FA001-AC4F-418D-AE19-62706E023703}">
                      <ahyp:hlinkClr xmlns:ahyp="http://schemas.microsoft.com/office/drawing/2018/hyperlinkcolor" val="tx"/>
                    </a:ext>
                  </a:extLst>
                </a:hlinkClick>
              </a:rPr>
              <a:t>Book patrimoine</a:t>
            </a:r>
            <a:endParaRPr lang="fr-FR" sz="800" dirty="0">
              <a:solidFill>
                <a:srgbClr val="4CC2A8"/>
              </a:solidFill>
              <a:latin typeface="Work Sans Light" pitchFamily="2" charset="0"/>
              <a:sym typeface="Roboto"/>
            </a:endParaRPr>
          </a:p>
        </p:txBody>
      </p:sp>
      <p:sp>
        <p:nvSpPr>
          <p:cNvPr id="7" name="Titre 3011">
            <a:extLst>
              <a:ext uri="{FF2B5EF4-FFF2-40B4-BE49-F238E27FC236}">
                <a16:creationId xmlns:a16="http://schemas.microsoft.com/office/drawing/2014/main" id="{255839D7-ED7D-2D49-B989-6B96B9981A75}"/>
              </a:ext>
            </a:extLst>
          </p:cNvPr>
          <p:cNvSpPr txBox="1">
            <a:spLocks/>
          </p:cNvSpPr>
          <p:nvPr/>
        </p:nvSpPr>
        <p:spPr>
          <a:xfrm>
            <a:off x="3252165" y="379607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6">
                  <a:extLst>
                    <a:ext uri="{A12FA001-AC4F-418D-AE19-62706E023703}">
                      <ahyp:hlinkClr xmlns:ahyp="http://schemas.microsoft.com/office/drawing/2018/hyperlinkcolor" val="tx"/>
                    </a:ext>
                  </a:extLst>
                </a:hlinkClick>
              </a:rPr>
              <a:t>Bulletin trimestriel</a:t>
            </a:r>
            <a:endParaRPr lang="fr-FR" sz="800" dirty="0">
              <a:solidFill>
                <a:srgbClr val="4CC2A8"/>
              </a:solidFill>
              <a:latin typeface="Work Sans Light" pitchFamily="2" charset="0"/>
              <a:sym typeface="Roboto"/>
            </a:endParaRPr>
          </a:p>
        </p:txBody>
      </p:sp>
      <p:sp>
        <p:nvSpPr>
          <p:cNvPr id="8" name="Titre 3011">
            <a:extLst>
              <a:ext uri="{FF2B5EF4-FFF2-40B4-BE49-F238E27FC236}">
                <a16:creationId xmlns:a16="http://schemas.microsoft.com/office/drawing/2014/main" id="{35B59E3C-5968-724B-B374-BDDFE84E1719}"/>
              </a:ext>
            </a:extLst>
          </p:cNvPr>
          <p:cNvSpPr txBox="1">
            <a:spLocks/>
          </p:cNvSpPr>
          <p:nvPr/>
        </p:nvSpPr>
        <p:spPr>
          <a:xfrm>
            <a:off x="392099" y="594843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7">
                  <a:extLst>
                    <a:ext uri="{A12FA001-AC4F-418D-AE19-62706E023703}">
                      <ahyp:hlinkClr xmlns:ahyp="http://schemas.microsoft.com/office/drawing/2018/hyperlinkcolor" val="tx"/>
                    </a:ext>
                  </a:extLst>
                </a:hlinkClick>
              </a:rPr>
              <a:t>Rapport annuel</a:t>
            </a:r>
            <a:endParaRPr lang="fr-FR" sz="800" dirty="0">
              <a:solidFill>
                <a:srgbClr val="4CC2A8"/>
              </a:solidFill>
              <a:latin typeface="Work Sans Light" pitchFamily="2" charset="0"/>
              <a:sym typeface="Roboto"/>
            </a:endParaRPr>
          </a:p>
        </p:txBody>
      </p:sp>
      <p:sp>
        <p:nvSpPr>
          <p:cNvPr id="9" name="Titre 3011">
            <a:extLst>
              <a:ext uri="{FF2B5EF4-FFF2-40B4-BE49-F238E27FC236}">
                <a16:creationId xmlns:a16="http://schemas.microsoft.com/office/drawing/2014/main" id="{4733D61F-1581-A842-B45D-F5A928127910}"/>
              </a:ext>
            </a:extLst>
          </p:cNvPr>
          <p:cNvSpPr txBox="1">
            <a:spLocks/>
          </p:cNvSpPr>
          <p:nvPr/>
        </p:nvSpPr>
        <p:spPr>
          <a:xfrm>
            <a:off x="1858491" y="594843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8">
                  <a:extLst>
                    <a:ext uri="{A12FA001-AC4F-418D-AE19-62706E023703}">
                      <ahyp:hlinkClr xmlns:ahyp="http://schemas.microsoft.com/office/drawing/2018/hyperlinkcolor" val="tx"/>
                    </a:ext>
                  </a:extLst>
                </a:hlinkClick>
              </a:rPr>
              <a:t>Note d’information </a:t>
            </a:r>
            <a:endParaRPr lang="fr-FR" sz="800" dirty="0">
              <a:solidFill>
                <a:srgbClr val="4CC2A8"/>
              </a:solidFill>
              <a:latin typeface="Work Sans Light" pitchFamily="2" charset="0"/>
              <a:sym typeface="Roboto"/>
            </a:endParaRPr>
          </a:p>
        </p:txBody>
      </p:sp>
      <p:sp>
        <p:nvSpPr>
          <p:cNvPr id="10" name="Titre 3011">
            <a:hlinkClick r:id="rId9"/>
            <a:extLst>
              <a:ext uri="{FF2B5EF4-FFF2-40B4-BE49-F238E27FC236}">
                <a16:creationId xmlns:a16="http://schemas.microsoft.com/office/drawing/2014/main" id="{F7F40FFF-EE3B-8447-A050-8BBEAC4C55BD}"/>
              </a:ext>
            </a:extLst>
          </p:cNvPr>
          <p:cNvSpPr txBox="1">
            <a:spLocks/>
          </p:cNvSpPr>
          <p:nvPr/>
        </p:nvSpPr>
        <p:spPr>
          <a:xfrm>
            <a:off x="3252165" y="594843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10">
                  <a:extLst>
                    <a:ext uri="{A12FA001-AC4F-418D-AE19-62706E023703}">
                      <ahyp:hlinkClr xmlns:ahyp="http://schemas.microsoft.com/office/drawing/2018/hyperlinkcolor" val="tx"/>
                    </a:ext>
                  </a:extLst>
                </a:hlinkClick>
              </a:rPr>
              <a:t>Statuts</a:t>
            </a:r>
            <a:endParaRPr lang="fr-FR" sz="800" dirty="0">
              <a:solidFill>
                <a:srgbClr val="4CC2A8"/>
              </a:solidFill>
              <a:latin typeface="Work Sans Light" pitchFamily="2" charset="0"/>
              <a:sym typeface="Roboto"/>
            </a:endParaRPr>
          </a:p>
        </p:txBody>
      </p:sp>
      <p:pic>
        <p:nvPicPr>
          <p:cNvPr id="19" name="Image 18">
            <a:hlinkClick r:id="rId7"/>
            <a:extLst>
              <a:ext uri="{FF2B5EF4-FFF2-40B4-BE49-F238E27FC236}">
                <a16:creationId xmlns:a16="http://schemas.microsoft.com/office/drawing/2014/main" id="{B61DF311-27B8-8949-8D93-60B286FC7C8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92099" y="4183257"/>
            <a:ext cx="1243829" cy="1752195"/>
          </a:xfrm>
          <a:prstGeom prst="rect">
            <a:avLst/>
          </a:prstGeom>
        </p:spPr>
        <p:style>
          <a:lnRef idx="2">
            <a:schemeClr val="dk1"/>
          </a:lnRef>
          <a:fillRef idx="1">
            <a:schemeClr val="lt1"/>
          </a:fillRef>
          <a:effectRef idx="0">
            <a:schemeClr val="dk1"/>
          </a:effectRef>
          <a:fontRef idx="minor">
            <a:schemeClr val="dk1"/>
          </a:fontRef>
        </p:style>
      </p:pic>
      <p:sp>
        <p:nvSpPr>
          <p:cNvPr id="22" name="Titre 3011">
            <a:extLst>
              <a:ext uri="{FF2B5EF4-FFF2-40B4-BE49-F238E27FC236}">
                <a16:creationId xmlns:a16="http://schemas.microsoft.com/office/drawing/2014/main" id="{43554257-2B2E-0449-B54D-6EEAF3EABAB0}"/>
              </a:ext>
            </a:extLst>
          </p:cNvPr>
          <p:cNvSpPr txBox="1">
            <a:spLocks/>
          </p:cNvSpPr>
          <p:nvPr/>
        </p:nvSpPr>
        <p:spPr>
          <a:xfrm>
            <a:off x="4673900" y="594843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12">
                  <a:extLst>
                    <a:ext uri="{A12FA001-AC4F-418D-AE19-62706E023703}">
                      <ahyp:hlinkClr xmlns:ahyp="http://schemas.microsoft.com/office/drawing/2018/hyperlinkcolor" val="tx"/>
                    </a:ext>
                  </a:extLst>
                </a:hlinkClick>
              </a:rPr>
              <a:t>Document d’informations clés</a:t>
            </a:r>
            <a:endParaRPr lang="fr-FR" sz="800" dirty="0">
              <a:solidFill>
                <a:srgbClr val="4CC2A8"/>
              </a:solidFill>
              <a:latin typeface="Work Sans Light" pitchFamily="2" charset="0"/>
              <a:sym typeface="Roboto"/>
            </a:endParaRPr>
          </a:p>
        </p:txBody>
      </p:sp>
      <p:pic>
        <p:nvPicPr>
          <p:cNvPr id="23" name="Image 22">
            <a:hlinkClick r:id="rId13"/>
            <a:extLst>
              <a:ext uri="{FF2B5EF4-FFF2-40B4-BE49-F238E27FC236}">
                <a16:creationId xmlns:a16="http://schemas.microsoft.com/office/drawing/2014/main" id="{892B150C-D616-D044-B756-FCDC0DB238C9}"/>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673901" y="2049155"/>
            <a:ext cx="1236792" cy="1714097"/>
          </a:xfrm>
          <a:prstGeom prst="rect">
            <a:avLst/>
          </a:prstGeom>
          <a:ln/>
        </p:spPr>
        <p:style>
          <a:lnRef idx="2">
            <a:schemeClr val="dk1"/>
          </a:lnRef>
          <a:fillRef idx="1">
            <a:schemeClr val="lt1"/>
          </a:fillRef>
          <a:effectRef idx="0">
            <a:schemeClr val="dk1"/>
          </a:effectRef>
          <a:fontRef idx="minor">
            <a:schemeClr val="dk1"/>
          </a:fontRef>
        </p:style>
      </p:pic>
      <p:sp>
        <p:nvSpPr>
          <p:cNvPr id="24" name="Titre 3011">
            <a:extLst>
              <a:ext uri="{FF2B5EF4-FFF2-40B4-BE49-F238E27FC236}">
                <a16:creationId xmlns:a16="http://schemas.microsoft.com/office/drawing/2014/main" id="{B1B68137-73B9-FC47-8F9D-AEB9993D8B95}"/>
              </a:ext>
            </a:extLst>
          </p:cNvPr>
          <p:cNvSpPr txBox="1">
            <a:spLocks/>
          </p:cNvSpPr>
          <p:nvPr/>
        </p:nvSpPr>
        <p:spPr>
          <a:xfrm>
            <a:off x="4673900" y="379607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13">
                  <a:extLst>
                    <a:ext uri="{A12FA001-AC4F-418D-AE19-62706E023703}">
                      <ahyp:hlinkClr xmlns:ahyp="http://schemas.microsoft.com/office/drawing/2018/hyperlinkcolor" val="tx"/>
                    </a:ext>
                  </a:extLst>
                </a:hlinkClick>
              </a:rPr>
              <a:t>Rapport ISR 2021</a:t>
            </a:r>
          </a:p>
          <a:p>
            <a:pPr hangingPunct="0"/>
            <a:r>
              <a:rPr lang="fr-FR" sz="800" dirty="0">
                <a:solidFill>
                  <a:srgbClr val="4CC2A8"/>
                </a:solidFill>
                <a:latin typeface="Work Sans Light" pitchFamily="2" charset="0"/>
                <a:sym typeface="Roboto"/>
                <a:hlinkClick r:id="rId13">
                  <a:extLst>
                    <a:ext uri="{A12FA001-AC4F-418D-AE19-62706E023703}">
                      <ahyp:hlinkClr xmlns:ahyp="http://schemas.microsoft.com/office/drawing/2018/hyperlinkcolor" val="tx"/>
                    </a:ext>
                  </a:extLst>
                </a:hlinkClick>
              </a:rPr>
              <a:t>Primopierre</a:t>
            </a:r>
            <a:endParaRPr lang="fr-FR" sz="800" dirty="0">
              <a:solidFill>
                <a:srgbClr val="4CC2A8"/>
              </a:solidFill>
              <a:latin typeface="Work Sans Light" pitchFamily="2" charset="0"/>
              <a:sym typeface="Roboto"/>
            </a:endParaRPr>
          </a:p>
        </p:txBody>
      </p:sp>
      <p:sp>
        <p:nvSpPr>
          <p:cNvPr id="26" name="Titre 3011">
            <a:extLst>
              <a:ext uri="{FF2B5EF4-FFF2-40B4-BE49-F238E27FC236}">
                <a16:creationId xmlns:a16="http://schemas.microsoft.com/office/drawing/2014/main" id="{6EF540BC-DF4A-6245-9814-F58DFCACB22B}"/>
              </a:ext>
            </a:extLst>
          </p:cNvPr>
          <p:cNvSpPr txBox="1">
            <a:spLocks/>
          </p:cNvSpPr>
          <p:nvPr/>
        </p:nvSpPr>
        <p:spPr>
          <a:xfrm>
            <a:off x="6120513" y="3796079"/>
            <a:ext cx="1394448" cy="376218"/>
          </a:xfrm>
          <a:prstGeom prst="rect">
            <a:avLst/>
          </a:prstGeom>
          <a:noFill/>
          <a:ln w="12700">
            <a:noFill/>
            <a:miter lim="400000"/>
          </a:ln>
          <a:extLst>
            <a:ext uri="{C572A759-6A51-4108-AA02-DFA0A04FC94B}">
              <ma14:wrappingTextBoxFlag xmlns="" xmlns:ma14="http://schemas.microsoft.com/office/mac/drawingml/2011/main" val="1"/>
            </a:ext>
          </a:extLst>
        </p:spPr>
        <p:txBody>
          <a:bodyPr lIns="50800" tIns="50800" rIns="50800" bIns="50800"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0"/>
            <a:r>
              <a:rPr lang="fr-FR" sz="800" dirty="0">
                <a:solidFill>
                  <a:srgbClr val="4CC2A8"/>
                </a:solidFill>
                <a:latin typeface="Work Sans Light" pitchFamily="2" charset="0"/>
                <a:sym typeface="Roboto"/>
                <a:hlinkClick r:id="rId15">
                  <a:extLst>
                    <a:ext uri="{A12FA001-AC4F-418D-AE19-62706E023703}">
                      <ahyp:hlinkClr xmlns:ahyp="http://schemas.microsoft.com/office/drawing/2018/hyperlinkcolor" val="tx"/>
                    </a:ext>
                  </a:extLst>
                </a:hlinkClick>
              </a:rPr>
              <a:t>Politique d’engagement ESG - Primopierre</a:t>
            </a:r>
            <a:endParaRPr lang="fr-FR" sz="800" dirty="0">
              <a:solidFill>
                <a:srgbClr val="4CC2A8"/>
              </a:solidFill>
              <a:latin typeface="Work Sans Light" pitchFamily="2" charset="0"/>
              <a:sym typeface="Roboto"/>
            </a:endParaRPr>
          </a:p>
        </p:txBody>
      </p:sp>
      <p:grpSp>
        <p:nvGrpSpPr>
          <p:cNvPr id="31" name="Groupe 30">
            <a:extLst>
              <a:ext uri="{FF2B5EF4-FFF2-40B4-BE49-F238E27FC236}">
                <a16:creationId xmlns:a16="http://schemas.microsoft.com/office/drawing/2014/main" id="{9E51E929-B41A-A94F-B7B8-88A656F4779A}"/>
              </a:ext>
            </a:extLst>
          </p:cNvPr>
          <p:cNvGrpSpPr/>
          <p:nvPr/>
        </p:nvGrpSpPr>
        <p:grpSpPr>
          <a:xfrm>
            <a:off x="7737350" y="1419769"/>
            <a:ext cx="4202250" cy="2475723"/>
            <a:chOff x="8205491" y="3240891"/>
            <a:chExt cx="3510770" cy="2068343"/>
          </a:xfrm>
        </p:grpSpPr>
        <p:sp>
          <p:nvSpPr>
            <p:cNvPr id="13" name="Titre 3011">
              <a:extLst>
                <a:ext uri="{FF2B5EF4-FFF2-40B4-BE49-F238E27FC236}">
                  <a16:creationId xmlns:a16="http://schemas.microsoft.com/office/drawing/2014/main" id="{05A4FD46-3936-9F49-B21E-98A5641A34D6}"/>
                </a:ext>
              </a:extLst>
            </p:cNvPr>
            <p:cNvSpPr txBox="1">
              <a:spLocks/>
            </p:cNvSpPr>
            <p:nvPr/>
          </p:nvSpPr>
          <p:spPr>
            <a:xfrm>
              <a:off x="9290315" y="3240891"/>
              <a:ext cx="1394448" cy="37621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orm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algn="ctr" hangingPunct="1"/>
              <a:r>
                <a:rPr lang="fr-FR" sz="1000" spc="10" dirty="0">
                  <a:solidFill>
                    <a:schemeClr val="tx1"/>
                  </a:solidFill>
                  <a:latin typeface="Work Sans Medium" pitchFamily="2" charset="0"/>
                  <a:sym typeface="Roboto"/>
                  <a:hlinkClick r:id="rId16"/>
                </a:rPr>
                <a:t>Vidéo</a:t>
              </a:r>
              <a:endParaRPr lang="fr-FR" sz="1000" spc="10" dirty="0">
                <a:solidFill>
                  <a:schemeClr val="tx1"/>
                </a:solidFill>
                <a:latin typeface="Work Sans Medium" pitchFamily="2" charset="0"/>
                <a:sym typeface="Roboto"/>
              </a:endParaRPr>
            </a:p>
          </p:txBody>
        </p:sp>
        <p:pic>
          <p:nvPicPr>
            <p:cNvPr id="14" name="Picture 9" descr="A screenshot of a computer screen&#10;&#10;Description generated with very high confidence">
              <a:extLst>
                <a:ext uri="{FF2B5EF4-FFF2-40B4-BE49-F238E27FC236}">
                  <a16:creationId xmlns:a16="http://schemas.microsoft.com/office/drawing/2014/main" id="{318FA8EE-C477-3047-AF81-16633D43898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205491" y="3429000"/>
              <a:ext cx="3510770" cy="1880234"/>
            </a:xfrm>
            <a:prstGeom prst="rect">
              <a:avLst/>
            </a:prstGeom>
          </p:spPr>
        </p:pic>
      </p:grpSp>
      <p:pic>
        <p:nvPicPr>
          <p:cNvPr id="29" name="Image 28">
            <a:hlinkClick r:id="rId18"/>
            <a:extLst>
              <a:ext uri="{FF2B5EF4-FFF2-40B4-BE49-F238E27FC236}">
                <a16:creationId xmlns:a16="http://schemas.microsoft.com/office/drawing/2014/main" id="{D014EC77-B975-4DC1-8762-EAD53D92D7E2}"/>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92099" y="2049155"/>
            <a:ext cx="1268301" cy="1738800"/>
          </a:xfrm>
          <a:prstGeom prst="rect">
            <a:avLst/>
          </a:prstGeom>
          <a:ln>
            <a:solidFill>
              <a:srgbClr val="05675F"/>
            </a:solidFill>
          </a:ln>
        </p:spPr>
      </p:pic>
      <p:pic>
        <p:nvPicPr>
          <p:cNvPr id="32" name="Image 31">
            <a:hlinkClick r:id="rId5"/>
            <a:extLst>
              <a:ext uri="{FF2B5EF4-FFF2-40B4-BE49-F238E27FC236}">
                <a16:creationId xmlns:a16="http://schemas.microsoft.com/office/drawing/2014/main" id="{CC6D8561-C24C-48D3-8D82-2EC2F129FF4C}"/>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858491" y="2049155"/>
            <a:ext cx="1241713" cy="1738800"/>
          </a:xfrm>
          <a:prstGeom prst="rect">
            <a:avLst/>
          </a:prstGeom>
          <a:ln>
            <a:solidFill>
              <a:srgbClr val="05675F"/>
            </a:solidFill>
          </a:ln>
        </p:spPr>
      </p:pic>
      <p:pic>
        <p:nvPicPr>
          <p:cNvPr id="34" name="Image 33">
            <a:hlinkClick r:id="rId15"/>
            <a:extLst>
              <a:ext uri="{FF2B5EF4-FFF2-40B4-BE49-F238E27FC236}">
                <a16:creationId xmlns:a16="http://schemas.microsoft.com/office/drawing/2014/main" id="{4EA841BE-3B7A-41C7-96CD-AD74E82E597E}"/>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120513" y="2049155"/>
            <a:ext cx="1204005" cy="1738800"/>
          </a:xfrm>
          <a:prstGeom prst="rect">
            <a:avLst/>
          </a:prstGeom>
          <a:ln>
            <a:solidFill>
              <a:srgbClr val="05675F"/>
            </a:solidFill>
          </a:ln>
        </p:spPr>
      </p:pic>
      <p:pic>
        <p:nvPicPr>
          <p:cNvPr id="36" name="Image 35">
            <a:hlinkClick r:id="rId8"/>
            <a:extLst>
              <a:ext uri="{FF2B5EF4-FFF2-40B4-BE49-F238E27FC236}">
                <a16:creationId xmlns:a16="http://schemas.microsoft.com/office/drawing/2014/main" id="{A77C9C0C-7F11-48E6-AB67-8F2BA461D066}"/>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858491" y="4183257"/>
            <a:ext cx="1202694" cy="1738800"/>
          </a:xfrm>
          <a:prstGeom prst="rect">
            <a:avLst/>
          </a:prstGeom>
          <a:ln>
            <a:solidFill>
              <a:srgbClr val="05675F"/>
            </a:solidFill>
          </a:ln>
        </p:spPr>
      </p:pic>
      <p:pic>
        <p:nvPicPr>
          <p:cNvPr id="38" name="Image 37">
            <a:hlinkClick r:id="rId10"/>
            <a:extLst>
              <a:ext uri="{FF2B5EF4-FFF2-40B4-BE49-F238E27FC236}">
                <a16:creationId xmlns:a16="http://schemas.microsoft.com/office/drawing/2014/main" id="{C53DA358-6FB8-4A48-86BB-384B59D98D67}"/>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3252165" y="4183257"/>
            <a:ext cx="1210914" cy="1738800"/>
          </a:xfrm>
          <a:prstGeom prst="rect">
            <a:avLst/>
          </a:prstGeom>
          <a:ln>
            <a:solidFill>
              <a:srgbClr val="05675F"/>
            </a:solidFill>
          </a:ln>
        </p:spPr>
      </p:pic>
      <p:pic>
        <p:nvPicPr>
          <p:cNvPr id="40" name="Image 39">
            <a:hlinkClick r:id="rId12"/>
            <a:extLst>
              <a:ext uri="{FF2B5EF4-FFF2-40B4-BE49-F238E27FC236}">
                <a16:creationId xmlns:a16="http://schemas.microsoft.com/office/drawing/2014/main" id="{6FFD8498-58B5-4A7A-8548-46EC82EC4306}"/>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4673900" y="4183257"/>
            <a:ext cx="1236792" cy="1738800"/>
          </a:xfrm>
          <a:prstGeom prst="rect">
            <a:avLst/>
          </a:prstGeom>
          <a:ln>
            <a:solidFill>
              <a:srgbClr val="05675F"/>
            </a:solidFill>
          </a:ln>
        </p:spPr>
      </p:pic>
      <p:pic>
        <p:nvPicPr>
          <p:cNvPr id="44" name="Image 43">
            <a:hlinkClick r:id="rId16"/>
            <a:extLst>
              <a:ext uri="{FF2B5EF4-FFF2-40B4-BE49-F238E27FC236}">
                <a16:creationId xmlns:a16="http://schemas.microsoft.com/office/drawing/2014/main" id="{1BAEB546-F81D-41B8-9D81-5E66E96BE33D}"/>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8198910" y="1852312"/>
            <a:ext cx="3279130" cy="1828945"/>
          </a:xfrm>
          <a:prstGeom prst="rect">
            <a:avLst/>
          </a:prstGeom>
        </p:spPr>
      </p:pic>
      <p:pic>
        <p:nvPicPr>
          <p:cNvPr id="15" name="Image 14">
            <a:hlinkClick r:id="rId26"/>
            <a:extLst>
              <a:ext uri="{FF2B5EF4-FFF2-40B4-BE49-F238E27FC236}">
                <a16:creationId xmlns:a16="http://schemas.microsoft.com/office/drawing/2014/main" id="{FEC4EFDD-C742-4BE3-A3EF-A77F3AC95CAC}"/>
              </a:ext>
            </a:extLst>
          </p:cNvPr>
          <p:cNvPicPr>
            <a:picLocks noChangeAspect="1"/>
          </p:cNvPicPr>
          <p:nvPr/>
        </p:nvPicPr>
        <p:blipFill>
          <a:blip r:embed="rId27" cstate="screen">
            <a:extLst>
              <a:ext uri="{28A0092B-C50C-407E-A947-70E740481C1C}">
                <a14:useLocalDpi xmlns:a14="http://schemas.microsoft.com/office/drawing/2010/main"/>
              </a:ext>
            </a:extLst>
          </a:blip>
          <a:srcRect/>
          <a:stretch/>
        </p:blipFill>
        <p:spPr>
          <a:xfrm>
            <a:off x="3252165" y="2049155"/>
            <a:ext cx="1210914" cy="1735964"/>
          </a:xfrm>
          <a:prstGeom prst="rect">
            <a:avLst/>
          </a:prstGeom>
          <a:ln>
            <a:solidFill>
              <a:srgbClr val="05675F"/>
            </a:solidFill>
          </a:ln>
        </p:spPr>
      </p:pic>
      <p:sp>
        <p:nvSpPr>
          <p:cNvPr id="30" name="Titre 3011">
            <a:extLst>
              <a:ext uri="{FF2B5EF4-FFF2-40B4-BE49-F238E27FC236}">
                <a16:creationId xmlns:a16="http://schemas.microsoft.com/office/drawing/2014/main" id="{6730DE35-4328-4577-9548-8A7D35C65DCF}"/>
              </a:ext>
            </a:extLst>
          </p:cNvPr>
          <p:cNvSpPr txBox="1">
            <a:spLocks/>
          </p:cNvSpPr>
          <p:nvPr/>
        </p:nvSpPr>
        <p:spPr>
          <a:xfrm>
            <a:off x="6120513" y="5948439"/>
            <a:ext cx="1435541" cy="441509"/>
          </a:xfrm>
          <a:prstGeom prst="rect">
            <a:avLst/>
          </a:prstGeom>
          <a:ln w="12700">
            <a:miter lim="400000"/>
          </a:ln>
          <a:extLst>
            <a:ext uri="{C572A759-6A51-4108-AA02-DFA0A04FC94B}">
              <ma14:wrappingTextBoxFlag xmlns="" xmlns:ma14="http://schemas.microsoft.com/office/mac/drawingml/2011/main" val="1"/>
            </a:ext>
          </a:extLst>
        </p:spPr>
        <p:txBody>
          <a:bodyPr lIns="46084" tIns="46084" rIns="46084" bIns="46084" anchor="t">
            <a:noAutofit/>
          </a:bodyPr>
          <a:lstStyle>
            <a:lvl1pPr marL="0" marR="0" indent="0" algn="l" defTabSz="361982" rtl="0" latinLnBrk="0">
              <a:lnSpc>
                <a:spcPct val="90000"/>
              </a:lnSpc>
              <a:spcBef>
                <a:spcPts val="0"/>
              </a:spcBef>
              <a:spcAft>
                <a:spcPts val="0"/>
              </a:spcAft>
              <a:buClrTx/>
              <a:buSzTx/>
              <a:buFontTx/>
              <a:buNone/>
              <a:tabLst/>
              <a:defRPr sz="2800" b="0" i="0" u="none" strike="noStrike" cap="none" spc="0" baseline="0">
                <a:ln>
                  <a:noFill/>
                </a:ln>
                <a:solidFill>
                  <a:schemeClr val="tx2">
                    <a:lumMod val="75000"/>
                  </a:schemeClr>
                </a:solidFill>
                <a:uFillTx/>
                <a:latin typeface="Locator UltraLight" panose="02000500030000020004" pitchFamily="2" charset="77"/>
                <a:ea typeface="+mn-ea"/>
                <a:cs typeface="+mn-cs"/>
                <a:sym typeface="Raleway Light"/>
              </a:defRPr>
            </a:lvl1pPr>
            <a:lvl2pPr marL="0" marR="0" indent="100241"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2pPr>
            <a:lvl3pPr marL="0" marR="0" indent="200482"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3pPr>
            <a:lvl4pPr marL="0" marR="0" indent="300723"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4pPr>
            <a:lvl5pPr marL="0" marR="0" indent="400964"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5pPr>
            <a:lvl6pPr marL="0" marR="0" indent="501206"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6pPr>
            <a:lvl7pPr marL="0" marR="0" indent="601447"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7pPr>
            <a:lvl8pPr marL="0" marR="0" indent="701688"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8pPr>
            <a:lvl9pPr marL="0" marR="0" indent="801929" algn="r" defTabSz="361982" rtl="0" latinLnBrk="0">
              <a:lnSpc>
                <a:spcPct val="90000"/>
              </a:lnSpc>
              <a:spcBef>
                <a:spcPts val="0"/>
              </a:spcBef>
              <a:spcAft>
                <a:spcPts val="0"/>
              </a:spcAft>
              <a:buClrTx/>
              <a:buSzTx/>
              <a:buFontTx/>
              <a:buNone/>
              <a:tabLst/>
              <a:defRPr sz="4385" b="0" i="0" u="none" strike="noStrike" cap="none" spc="0" baseline="0">
                <a:ln>
                  <a:noFill/>
                </a:ln>
                <a:solidFill>
                  <a:srgbClr val="44474F"/>
                </a:solidFill>
                <a:uFillTx/>
                <a:latin typeface="+mn-lt"/>
                <a:ea typeface="+mn-ea"/>
                <a:cs typeface="+mn-cs"/>
                <a:sym typeface="Raleway Light"/>
              </a:defRPr>
            </a:lvl9pPr>
          </a:lstStyle>
          <a:p>
            <a:pPr hangingPunct="1"/>
            <a:r>
              <a:rPr lang="fr-FR" sz="900" spc="9" dirty="0">
                <a:solidFill>
                  <a:srgbClr val="46D6C6"/>
                </a:solidFill>
                <a:latin typeface="Work Sans Light" pitchFamily="2" charset="0"/>
                <a:sym typeface="Roboto"/>
                <a:hlinkClick r:id="rId28"/>
              </a:rPr>
              <a:t>Code de </a:t>
            </a:r>
          </a:p>
          <a:p>
            <a:pPr hangingPunct="1"/>
            <a:r>
              <a:rPr lang="fr-FR" sz="900" spc="9" dirty="0">
                <a:solidFill>
                  <a:srgbClr val="46D6C6"/>
                </a:solidFill>
                <a:latin typeface="Work Sans Light" pitchFamily="2" charset="0"/>
                <a:sym typeface="Roboto"/>
                <a:hlinkClick r:id="rId28"/>
              </a:rPr>
              <a:t>transparence</a:t>
            </a:r>
            <a:endParaRPr lang="fr-FR" sz="900" spc="9" dirty="0">
              <a:solidFill>
                <a:srgbClr val="46D6C6"/>
              </a:solidFill>
              <a:latin typeface="Work Sans Light" pitchFamily="2" charset="0"/>
              <a:sym typeface="Roboto"/>
            </a:endParaRPr>
          </a:p>
          <a:p>
            <a:pPr hangingPunct="1"/>
            <a:endParaRPr lang="fr-FR" sz="900" spc="9" dirty="0">
              <a:solidFill>
                <a:srgbClr val="000000"/>
              </a:solidFill>
              <a:latin typeface="Work Sans Light" pitchFamily="2" charset="0"/>
              <a:sym typeface="Roboto"/>
            </a:endParaRPr>
          </a:p>
        </p:txBody>
      </p:sp>
      <p:pic>
        <p:nvPicPr>
          <p:cNvPr id="33" name="Image 32">
            <a:hlinkClick r:id="rId28"/>
            <a:extLst>
              <a:ext uri="{FF2B5EF4-FFF2-40B4-BE49-F238E27FC236}">
                <a16:creationId xmlns:a16="http://schemas.microsoft.com/office/drawing/2014/main" id="{A8AC897E-0476-467D-9E90-9C2D09412FFA}"/>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6091357" y="4180421"/>
            <a:ext cx="1233161" cy="1731851"/>
          </a:xfrm>
          <a:prstGeom prst="rect">
            <a:avLst/>
          </a:prstGeom>
          <a:ln>
            <a:solidFill>
              <a:schemeClr val="dk1"/>
            </a:solidFill>
          </a:ln>
        </p:spPr>
      </p:pic>
    </p:spTree>
    <p:extLst>
      <p:ext uri="{BB962C8B-B14F-4D97-AF65-F5344CB8AC3E}">
        <p14:creationId xmlns:p14="http://schemas.microsoft.com/office/powerpoint/2010/main" val="2464299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F7A4E8C-35A7-4E51-9646-4E9505DB6263}"/>
              </a:ext>
            </a:extLst>
          </p:cNvPr>
          <p:cNvSpPr>
            <a:spLocks noGrp="1"/>
          </p:cNvSpPr>
          <p:nvPr>
            <p:ph type="title"/>
          </p:nvPr>
        </p:nvSpPr>
        <p:spPr>
          <a:xfrm>
            <a:off x="1163638" y="2955394"/>
            <a:ext cx="10009187" cy="1368000"/>
          </a:xfrm>
        </p:spPr>
        <p:txBody>
          <a:bodyPr/>
          <a:lstStyle/>
          <a:p>
            <a:r>
              <a:rPr lang="fr-FR" dirty="0"/>
              <a:t>Intégration au sein des contrats d’assurance vie</a:t>
            </a:r>
          </a:p>
        </p:txBody>
      </p:sp>
      <p:sp>
        <p:nvSpPr>
          <p:cNvPr id="5" name="Textplatzhalter 4">
            <a:extLst>
              <a:ext uri="{FF2B5EF4-FFF2-40B4-BE49-F238E27FC236}">
                <a16:creationId xmlns:a16="http://schemas.microsoft.com/office/drawing/2014/main" id="{4948BC66-F99E-4C03-A01C-0DDDDA7A9B02}"/>
              </a:ext>
            </a:extLst>
          </p:cNvPr>
          <p:cNvSpPr>
            <a:spLocks noGrp="1"/>
          </p:cNvSpPr>
          <p:nvPr>
            <p:ph type="body" sz="quarter" idx="10"/>
          </p:nvPr>
        </p:nvSpPr>
        <p:spPr/>
        <p:txBody>
          <a:bodyPr/>
          <a:lstStyle/>
          <a:p>
            <a:r>
              <a:rPr lang="de-DE" dirty="0"/>
              <a:t>3</a:t>
            </a:r>
          </a:p>
        </p:txBody>
      </p:sp>
      <p:pic>
        <p:nvPicPr>
          <p:cNvPr id="6" name="Image 5">
            <a:extLst>
              <a:ext uri="{FF2B5EF4-FFF2-40B4-BE49-F238E27FC236}">
                <a16:creationId xmlns:a16="http://schemas.microsoft.com/office/drawing/2014/main" id="{9A72BED8-482D-4019-9708-34EDDE224580}"/>
              </a:ext>
            </a:extLst>
          </p:cNvPr>
          <p:cNvPicPr>
            <a:picLocks noChangeAspect="1"/>
          </p:cNvPicPr>
          <p:nvPr/>
        </p:nvPicPr>
        <p:blipFill>
          <a:blip r:embed="rId3"/>
          <a:stretch>
            <a:fillRect/>
          </a:stretch>
        </p:blipFill>
        <p:spPr>
          <a:xfrm>
            <a:off x="5347579" y="4532413"/>
            <a:ext cx="1496841" cy="466458"/>
          </a:xfrm>
          <a:prstGeom prst="rect">
            <a:avLst/>
          </a:prstGeom>
        </p:spPr>
      </p:pic>
    </p:spTree>
    <p:extLst>
      <p:ext uri="{BB962C8B-B14F-4D97-AF65-F5344CB8AC3E}">
        <p14:creationId xmlns:p14="http://schemas.microsoft.com/office/powerpoint/2010/main" val="1443531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E7FBB83-DB4F-403A-BA78-6D341B1BB6B8}"/>
              </a:ext>
            </a:extLst>
          </p:cNvPr>
          <p:cNvSpPr>
            <a:spLocks noGrp="1"/>
          </p:cNvSpPr>
          <p:nvPr>
            <p:ph type="title"/>
          </p:nvPr>
        </p:nvSpPr>
        <p:spPr>
          <a:xfrm>
            <a:off x="371475" y="712966"/>
            <a:ext cx="11820524" cy="506234"/>
          </a:xfrm>
        </p:spPr>
        <p:txBody>
          <a:bodyPr/>
          <a:lstStyle/>
          <a:p>
            <a:r>
              <a:rPr lang="fr-FR" sz="2400" dirty="0"/>
              <a:t>Caractéristiques au sein des contrats d’assurance vie CNP assurances</a:t>
            </a:r>
          </a:p>
        </p:txBody>
      </p:sp>
      <p:sp>
        <p:nvSpPr>
          <p:cNvPr id="11" name="Fußzeilenplatzhalter 2">
            <a:extLst>
              <a:ext uri="{FF2B5EF4-FFF2-40B4-BE49-F238E27FC236}">
                <a16:creationId xmlns:a16="http://schemas.microsoft.com/office/drawing/2014/main" id="{FCCFE92C-946F-4DF3-AA36-9B5E345FBFE2}"/>
              </a:ext>
            </a:extLst>
          </p:cNvPr>
          <p:cNvSpPr txBox="1">
            <a:spLocks/>
          </p:cNvSpPr>
          <p:nvPr/>
        </p:nvSpPr>
        <p:spPr>
          <a:xfrm>
            <a:off x="371475" y="150776"/>
            <a:ext cx="10800000" cy="36512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solidFill>
                  <a:schemeClr val="tx2"/>
                </a:solidFill>
                <a:latin typeface="+mj-lt"/>
              </a:rPr>
              <a:t>3 | intégration au sein des contrats d’assurance vie</a:t>
            </a:r>
            <a:endParaRPr lang="de-DE" sz="1000" dirty="0">
              <a:solidFill>
                <a:schemeClr val="tx2"/>
              </a:solidFill>
              <a:latin typeface="+mj-lt"/>
            </a:endParaRPr>
          </a:p>
        </p:txBody>
      </p:sp>
      <p:sp>
        <p:nvSpPr>
          <p:cNvPr id="6" name="Rectangle 5">
            <a:extLst>
              <a:ext uri="{FF2B5EF4-FFF2-40B4-BE49-F238E27FC236}">
                <a16:creationId xmlns:a16="http://schemas.microsoft.com/office/drawing/2014/main" id="{A4142319-8CF0-4E1B-A080-582CED27F190}"/>
              </a:ext>
            </a:extLst>
          </p:cNvPr>
          <p:cNvSpPr/>
          <p:nvPr/>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graphicFrame>
        <p:nvGraphicFramePr>
          <p:cNvPr id="9" name="Tableau 8">
            <a:extLst>
              <a:ext uri="{FF2B5EF4-FFF2-40B4-BE49-F238E27FC236}">
                <a16:creationId xmlns:a16="http://schemas.microsoft.com/office/drawing/2014/main" id="{7353632E-FBFB-411C-A6AF-241693844FE9}"/>
              </a:ext>
            </a:extLst>
          </p:cNvPr>
          <p:cNvGraphicFramePr>
            <a:graphicFrameLocks noGrp="1"/>
          </p:cNvGraphicFramePr>
          <p:nvPr>
            <p:extLst>
              <p:ext uri="{D42A27DB-BD31-4B8C-83A1-F6EECF244321}">
                <p14:modId xmlns:p14="http://schemas.microsoft.com/office/powerpoint/2010/main" val="366436241"/>
              </p:ext>
            </p:extLst>
          </p:nvPr>
        </p:nvGraphicFramePr>
        <p:xfrm>
          <a:off x="371475" y="1088609"/>
          <a:ext cx="11725275" cy="4866969"/>
        </p:xfrm>
        <a:graphic>
          <a:graphicData uri="http://schemas.openxmlformats.org/drawingml/2006/table">
            <a:tbl>
              <a:tblPr firstRow="1" bandRow="1">
                <a:tableStyleId>{BC89EF96-8CEA-46FF-86C4-4CE0E7609802}</a:tableStyleId>
              </a:tblPr>
              <a:tblGrid>
                <a:gridCol w="1472881">
                  <a:extLst>
                    <a:ext uri="{9D8B030D-6E8A-4147-A177-3AD203B41FA5}">
                      <a16:colId xmlns:a16="http://schemas.microsoft.com/office/drawing/2014/main" val="20000"/>
                    </a:ext>
                  </a:extLst>
                </a:gridCol>
                <a:gridCol w="10252394">
                  <a:extLst>
                    <a:ext uri="{9D8B030D-6E8A-4147-A177-3AD203B41FA5}">
                      <a16:colId xmlns:a16="http://schemas.microsoft.com/office/drawing/2014/main" val="20001"/>
                    </a:ext>
                  </a:extLst>
                </a:gridCol>
              </a:tblGrid>
              <a:tr h="783619">
                <a:tc>
                  <a:txBody>
                    <a:bodyPr/>
                    <a:lstStyle/>
                    <a:p>
                      <a:pPr algn="ctr"/>
                      <a:r>
                        <a:rPr lang="fr-FR" sz="1000" b="1" i="1" dirty="0">
                          <a:solidFill>
                            <a:srgbClr val="51748D"/>
                          </a:solidFill>
                          <a:latin typeface="+mj-lt"/>
                          <a:cs typeface="Helvetica" panose="020B0604020202020204" pitchFamily="34" charset="0"/>
                        </a:rPr>
                        <a:t>Périmètres</a:t>
                      </a:r>
                      <a:r>
                        <a:rPr lang="fr-FR" sz="1000" b="1" i="1" baseline="0" dirty="0">
                          <a:solidFill>
                            <a:srgbClr val="51748D"/>
                          </a:solidFill>
                          <a:latin typeface="+mj-lt"/>
                          <a:cs typeface="Helvetica" panose="020B0604020202020204" pitchFamily="34" charset="0"/>
                        </a:rPr>
                        <a:t> contrats</a:t>
                      </a:r>
                      <a:endParaRPr lang="fr-FR" sz="1000" b="1" i="1" dirty="0">
                        <a:solidFill>
                          <a:srgbClr val="51748D"/>
                        </a:solidFill>
                        <a:latin typeface="+mj-lt"/>
                        <a:cs typeface="Helvetica" panose="020B0604020202020204" pitchFamily="34" charset="0"/>
                      </a:endParaRPr>
                    </a:p>
                  </a:txBody>
                  <a:tcPr marL="79367" marR="79367" marT="158733"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buFont typeface="Arial" panose="020B0604020202020204" pitchFamily="34" charset="0"/>
                        <a:buChar char="•"/>
                      </a:pPr>
                      <a:r>
                        <a:rPr lang="fr-FR" sz="1000" b="1" dirty="0">
                          <a:latin typeface="+mj-lt"/>
                          <a:cs typeface="Helvetica" panose="020B0604020202020204" pitchFamily="34" charset="0"/>
                        </a:rPr>
                        <a:t>Nuances Plus </a:t>
                      </a:r>
                      <a:r>
                        <a:rPr lang="fr-FR" sz="900" b="0" i="1" kern="1200" baseline="0" dirty="0">
                          <a:solidFill>
                            <a:schemeClr val="tx1"/>
                          </a:solidFill>
                          <a:latin typeface="+mj-lt"/>
                          <a:ea typeface="+mn-ea"/>
                          <a:cs typeface="Helvetica" panose="020B0604020202020204" pitchFamily="34" charset="0"/>
                        </a:rPr>
                        <a:t>(en  Dimension Liberté)</a:t>
                      </a:r>
                    </a:p>
                    <a:p>
                      <a:pPr marL="171450" indent="-171450" algn="l">
                        <a:buFont typeface="Arial" panose="020B0604020202020204" pitchFamily="34" charset="0"/>
                        <a:buChar char="•"/>
                      </a:pPr>
                      <a:r>
                        <a:rPr lang="fr-FR" sz="1000" b="1" dirty="0">
                          <a:latin typeface="+mj-lt"/>
                          <a:cs typeface="Helvetica" panose="020B0604020202020204" pitchFamily="34" charset="0"/>
                        </a:rPr>
                        <a:t>Nuances</a:t>
                      </a:r>
                      <a:r>
                        <a:rPr lang="fr-FR" sz="1000" b="1" baseline="0" dirty="0">
                          <a:latin typeface="+mj-lt"/>
                          <a:cs typeface="Helvetica" panose="020B0604020202020204" pitchFamily="34" charset="0"/>
                        </a:rPr>
                        <a:t> Privilège </a:t>
                      </a:r>
                      <a:r>
                        <a:rPr lang="fr-FR" sz="900" b="0" i="1" kern="1200" baseline="0" dirty="0">
                          <a:solidFill>
                            <a:schemeClr val="tx1"/>
                          </a:solidFill>
                          <a:latin typeface="+mj-lt"/>
                          <a:ea typeface="+mn-ea"/>
                          <a:cs typeface="Helvetica" panose="020B0604020202020204" pitchFamily="34" charset="0"/>
                        </a:rPr>
                        <a:t>(en gestion libre)</a:t>
                      </a:r>
                    </a:p>
                    <a:p>
                      <a:pPr marL="171450" indent="-171450" algn="l">
                        <a:buFont typeface="Arial" panose="020B0604020202020204" pitchFamily="34" charset="0"/>
                        <a:buChar char="•"/>
                      </a:pPr>
                      <a:r>
                        <a:rPr lang="fr-FR" sz="1000" b="1" baseline="0" dirty="0">
                          <a:latin typeface="+mj-lt"/>
                          <a:cs typeface="Helvetica" panose="020B0604020202020204" pitchFamily="34" charset="0"/>
                        </a:rPr>
                        <a:t>Nuances </a:t>
                      </a:r>
                      <a:r>
                        <a:rPr lang="fr-FR" sz="1000" b="1" baseline="0" dirty="0" err="1">
                          <a:latin typeface="+mj-lt"/>
                          <a:cs typeface="Helvetica" panose="020B0604020202020204" pitchFamily="34" charset="0"/>
                        </a:rPr>
                        <a:t>Capi</a:t>
                      </a:r>
                      <a:endParaRPr lang="fr-FR" sz="1000" b="1" baseline="0" dirty="0">
                        <a:latin typeface="+mj-lt"/>
                        <a:cs typeface="Helvetica" panose="020B0604020202020204" pitchFamily="34" charset="0"/>
                      </a:endParaRPr>
                    </a:p>
                    <a:p>
                      <a:pPr marL="171450" indent="-171450" algn="l">
                        <a:buFont typeface="Arial" panose="020B0604020202020204" pitchFamily="34" charset="0"/>
                        <a:buChar char="•"/>
                      </a:pPr>
                      <a:r>
                        <a:rPr lang="fr-FR" sz="1000" b="1" baseline="0" dirty="0" err="1">
                          <a:latin typeface="+mj-lt"/>
                          <a:cs typeface="Helvetica" panose="020B0604020202020204" pitchFamily="34" charset="0"/>
                        </a:rPr>
                        <a:t>Océor</a:t>
                      </a:r>
                      <a:r>
                        <a:rPr lang="fr-FR" sz="1000" b="1" baseline="0" dirty="0">
                          <a:latin typeface="+mj-lt"/>
                          <a:cs typeface="Helvetica" panose="020B0604020202020204" pitchFamily="34" charset="0"/>
                        </a:rPr>
                        <a:t> Harmonie</a:t>
                      </a:r>
                      <a:r>
                        <a:rPr lang="fr-FR" sz="900" b="0" i="1" baseline="0" dirty="0">
                          <a:latin typeface="+mj-lt"/>
                          <a:cs typeface="Helvetica" panose="020B0604020202020204" pitchFamily="34" charset="0"/>
                        </a:rPr>
                        <a:t> (en Dimension Liberté)</a:t>
                      </a:r>
                      <a:endParaRPr lang="fr-FR" sz="1000" b="0" i="1" dirty="0">
                        <a:latin typeface="+mj-lt"/>
                        <a:cs typeface="Helvetica" panose="020B0604020202020204" pitchFamily="34" charset="0"/>
                      </a:endParaRPr>
                    </a:p>
                  </a:txBody>
                  <a:tcPr marL="100796" marR="100796" marT="158733" marB="50398">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541019">
                <a:tc>
                  <a:txBody>
                    <a:bodyPr/>
                    <a:lstStyle/>
                    <a:p>
                      <a:pPr algn="ctr"/>
                      <a:r>
                        <a:rPr lang="fr-FR" sz="1000" b="1" i="1" dirty="0">
                          <a:solidFill>
                            <a:srgbClr val="51748D"/>
                          </a:solidFill>
                          <a:latin typeface="+mj-lt"/>
                          <a:cs typeface="Helvetica" panose="020B0604020202020204" pitchFamily="34" charset="0"/>
                        </a:rPr>
                        <a:t>Accès</a:t>
                      </a: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spcAft>
                          <a:spcPts val="0"/>
                        </a:spcAft>
                        <a:buFont typeface="Arial" panose="020B0604020202020204" pitchFamily="34" charset="0"/>
                        <a:buChar char="•"/>
                      </a:pPr>
                      <a:r>
                        <a:rPr lang="fr-FR" sz="1000" b="1" dirty="0">
                          <a:latin typeface="+mj-lt"/>
                          <a:cs typeface="Helvetica" panose="020B0604020202020204" pitchFamily="34" charset="0"/>
                        </a:rPr>
                        <a:t>Versement initial</a:t>
                      </a:r>
                      <a:r>
                        <a:rPr lang="fr-FR" sz="900" b="0" dirty="0">
                          <a:latin typeface="+mj-lt"/>
                          <a:cs typeface="Helvetica" panose="020B0604020202020204" pitchFamily="34" charset="0"/>
                        </a:rPr>
                        <a:t> (uniquement Nuances Plus)</a:t>
                      </a:r>
                      <a:r>
                        <a:rPr lang="fr-FR" sz="1000" b="1" dirty="0">
                          <a:latin typeface="+mj-lt"/>
                          <a:cs typeface="Helvetica" panose="020B0604020202020204" pitchFamily="34" charset="0"/>
                        </a:rPr>
                        <a:t>, versement</a:t>
                      </a:r>
                      <a:r>
                        <a:rPr lang="fr-FR" sz="1000" b="1" baseline="0" dirty="0">
                          <a:latin typeface="+mj-lt"/>
                          <a:cs typeface="Helvetica" panose="020B0604020202020204" pitchFamily="34" charset="0"/>
                        </a:rPr>
                        <a:t> libre et arbitrage </a:t>
                      </a:r>
                    </a:p>
                    <a:p>
                      <a:pPr marL="171450" indent="-171450" algn="l">
                        <a:spcAft>
                          <a:spcPts val="0"/>
                        </a:spcAft>
                        <a:buFont typeface="Arial" panose="020B0604020202020204" pitchFamily="34" charset="0"/>
                        <a:buChar char="•"/>
                      </a:pPr>
                      <a:r>
                        <a:rPr lang="fr-FR" sz="1000" b="0" kern="1200" dirty="0">
                          <a:solidFill>
                            <a:schemeClr val="tx1"/>
                          </a:solidFill>
                          <a:latin typeface="+mj-lt"/>
                          <a:ea typeface="+mn-ea"/>
                          <a:cs typeface="Helvetica" panose="020B0604020202020204" pitchFamily="34" charset="0"/>
                        </a:rPr>
                        <a:t>Les SCPI ne sont pas éligibles aux o</a:t>
                      </a:r>
                      <a:r>
                        <a:rPr lang="fr-FR" sz="1000" b="0" baseline="0" dirty="0">
                          <a:latin typeface="+mj-lt"/>
                          <a:cs typeface="Helvetica" panose="020B0604020202020204" pitchFamily="34" charset="0"/>
                        </a:rPr>
                        <a:t>ptions d’arbitrages automatiques, au plan de rachats partiel programmé, ni au service de versements programmés</a:t>
                      </a:r>
                    </a:p>
                  </a:txBody>
                  <a:tcPr marL="79367" marR="100796" marT="50398" marB="50398"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5332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kern="1200" dirty="0">
                          <a:solidFill>
                            <a:srgbClr val="51748D"/>
                          </a:solidFill>
                          <a:latin typeface="+mj-lt"/>
                          <a:ea typeface="Arial Hebrew" charset="-79"/>
                          <a:cs typeface="Arial" panose="020B0604020202020204" pitchFamily="34" charset="0"/>
                        </a:rPr>
                        <a:t>Conditions de désinvestissement</a:t>
                      </a:r>
                    </a:p>
                  </a:txBody>
                  <a:tcPr marL="72000" marR="7200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171450" algn="l" defTabSz="914400" rtl="0" eaLnBrk="1" latinLnBrk="0" hangingPunct="1">
                        <a:lnSpc>
                          <a:spcPct val="100000"/>
                        </a:lnSpc>
                        <a:buFont typeface="Arial" panose="020B0604020202020204" pitchFamily="34" charset="0"/>
                        <a:buChar char="•"/>
                      </a:pPr>
                      <a:r>
                        <a:rPr lang="fr-FR" sz="1000" b="0" i="0" u="none" strike="noStrike" cap="none" spc="0" baseline="0" dirty="0">
                          <a:ln>
                            <a:noFill/>
                          </a:ln>
                          <a:solidFill>
                            <a:schemeClr val="tx1"/>
                          </a:solidFill>
                          <a:uFillTx/>
                          <a:latin typeface="+mj-lt"/>
                          <a:ea typeface="+mn-ea"/>
                          <a:cs typeface="Helvetica" panose="020B0604020202020204" pitchFamily="34" charset="0"/>
                          <a:sym typeface="Roboto"/>
                        </a:rPr>
                        <a:t>Le rachat /sortie est possible à tout moment sans pénalités avec un risque de perte en capital pouvant être totale. </a:t>
                      </a:r>
                    </a:p>
                    <a:p>
                      <a:pPr marL="0" indent="-171450" algn="l" defTabSz="914400" rtl="0" eaLnBrk="1" latinLnBrk="0" hangingPunct="1">
                        <a:lnSpc>
                          <a:spcPct val="100000"/>
                        </a:lnSpc>
                        <a:buFont typeface="Arial" panose="020B0604020202020204" pitchFamily="34" charset="0"/>
                        <a:buChar char="•"/>
                      </a:pPr>
                      <a:r>
                        <a:rPr lang="fr-FR" sz="1000" b="0" i="0" u="none" strike="noStrike" cap="none" spc="0" baseline="0" dirty="0">
                          <a:ln>
                            <a:noFill/>
                          </a:ln>
                          <a:solidFill>
                            <a:schemeClr val="tx1"/>
                          </a:solidFill>
                          <a:uFillTx/>
                          <a:latin typeface="+mj-lt"/>
                          <a:ea typeface="+mn-ea"/>
                          <a:cs typeface="Helvetica" panose="020B0604020202020204" pitchFamily="34" charset="0"/>
                          <a:sym typeface="Roboto"/>
                        </a:rPr>
                        <a:t>Les demandes de rachat sont valorisées sur la base de la valeur liquidative de l’unité de compte représentative de la part de SCPI à la date d’effet du rachat. </a:t>
                      </a:r>
                    </a:p>
                  </a:txBody>
                  <a:tcPr marL="7200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25327369"/>
                  </a:ext>
                </a:extLst>
              </a:tr>
              <a:tr h="299874">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fr-FR" altLang="fr-FR" sz="1000" b="1" kern="1200" dirty="0">
                          <a:solidFill>
                            <a:srgbClr val="51748D"/>
                          </a:solidFill>
                          <a:latin typeface="+mj-lt"/>
                          <a:ea typeface="+mn-ea"/>
                          <a:cs typeface="Arial" panose="020B0604020202020204" pitchFamily="34" charset="0"/>
                          <a:sym typeface="Roboto"/>
                        </a:rPr>
                        <a:t>Valeurs </a:t>
                      </a:r>
                    </a:p>
                  </a:txBody>
                  <a:tcPr marL="78004" marR="78004" marT="49332" marB="49332" anchor="ctr" horzOverflow="overflow">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ts val="980"/>
                        </a:lnSpc>
                        <a:spcBef>
                          <a:spcPct val="0"/>
                        </a:spcBef>
                        <a:spcAft>
                          <a:spcPct val="0"/>
                        </a:spcAft>
                        <a:buClrTx/>
                        <a:buSzTx/>
                        <a:buFont typeface="Arial" charset="0"/>
                        <a:buChar char="•"/>
                        <a:tabLst/>
                      </a:pPr>
                      <a:r>
                        <a:rPr lang="fr-FR" altLang="fr-FR" sz="1000" b="0" i="0" u="none" strike="noStrike" cap="none" spc="0" baseline="0" dirty="0">
                          <a:ln>
                            <a:noFill/>
                          </a:ln>
                          <a:solidFill>
                            <a:schemeClr val="tx1"/>
                          </a:solidFill>
                          <a:uFillTx/>
                          <a:latin typeface="+mj-lt"/>
                          <a:ea typeface="+mn-ea"/>
                          <a:cs typeface="Helvetica" panose="020B0604020202020204" pitchFamily="34" charset="0"/>
                          <a:sym typeface="Roboto"/>
                        </a:rPr>
                        <a:t>2 VL : une valeur de souscription (208€) et une valeur de rachat / retrait (185,92€) - L’écart correspond à la commission de souscription (22,08€)</a:t>
                      </a:r>
                    </a:p>
                  </a:txBody>
                  <a:tcPr marL="99065" marR="99065" marT="49332" marB="49332"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79658008"/>
                  </a:ext>
                </a:extLst>
              </a:tr>
              <a:tr h="533225">
                <a:tc>
                  <a:txBody>
                    <a:bodyPr/>
                    <a:lstStyle/>
                    <a:p>
                      <a:pPr algn="ctr"/>
                      <a:r>
                        <a:rPr lang="fr-FR" sz="1000" b="1" kern="1200" dirty="0">
                          <a:solidFill>
                            <a:srgbClr val="51748D"/>
                          </a:solidFill>
                          <a:latin typeface="+mj-lt"/>
                          <a:cs typeface="Arial" panose="020B0604020202020204" pitchFamily="34" charset="0"/>
                        </a:rPr>
                        <a:t>Fiscalité</a:t>
                      </a:r>
                    </a:p>
                  </a:txBody>
                  <a:tcPr marL="72000" marR="7200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28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cap="none" spc="0" baseline="0" dirty="0">
                          <a:ln>
                            <a:noFill/>
                          </a:ln>
                          <a:solidFill>
                            <a:schemeClr val="tx1"/>
                          </a:solidFill>
                          <a:uFillTx/>
                          <a:latin typeface="+mj-lt"/>
                          <a:ea typeface="+mn-ea"/>
                          <a:cs typeface="Helvetica" panose="020B0604020202020204" pitchFamily="34" charset="0"/>
                          <a:sym typeface="Roboto"/>
                        </a:rPr>
                        <a:t>La fiscalité́ applicable aux opérations sur l’UC constituée par la SCPI  Primopierre est celle du contrat souscrit (assurance vie ou capitalisation). Si le client est soumis à l’Impôt sur la Fortune Immobilière (IFI), la fraction de la valeur de rachat afférente à la SCPI Primopierre qui devra être déclarée sera communiquée chaque année par l’assureur. </a:t>
                      </a:r>
                    </a:p>
                  </a:txBody>
                  <a:tcPr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59898323"/>
                  </a:ext>
                </a:extLst>
              </a:tr>
              <a:tr h="541019">
                <a:tc>
                  <a:txBody>
                    <a:bodyPr/>
                    <a:lstStyle/>
                    <a:p>
                      <a:pPr algn="ctr"/>
                      <a:r>
                        <a:rPr lang="fr-FR" sz="1000" b="1" i="1" dirty="0">
                          <a:solidFill>
                            <a:srgbClr val="51748D"/>
                          </a:solidFill>
                          <a:latin typeface="+mj-lt"/>
                          <a:cs typeface="Helvetica" panose="020B0604020202020204" pitchFamily="34" charset="0"/>
                        </a:rPr>
                        <a:t>Modalités de distribution</a:t>
                      </a:r>
                      <a:r>
                        <a:rPr lang="fr-FR" sz="1000" b="1" i="1" baseline="0" dirty="0">
                          <a:solidFill>
                            <a:srgbClr val="51748D"/>
                          </a:solidFill>
                          <a:latin typeface="+mj-lt"/>
                          <a:cs typeface="Helvetica" panose="020B0604020202020204" pitchFamily="34" charset="0"/>
                        </a:rPr>
                        <a:t> des dividendes</a:t>
                      </a:r>
                      <a:endParaRPr lang="fr-FR" sz="1000" b="1" i="1" dirty="0">
                        <a:solidFill>
                          <a:srgbClr val="51748D"/>
                        </a:solidFill>
                        <a:latin typeface="+mj-lt"/>
                        <a:cs typeface="Helvetica" panose="020B0604020202020204" pitchFamily="34" charset="0"/>
                      </a:endParaRP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buFont typeface="Arial" panose="020B0604020202020204" pitchFamily="34" charset="0"/>
                        <a:buChar char="•"/>
                      </a:pPr>
                      <a:r>
                        <a:rPr lang="fr-FR" sz="1000" b="0" dirty="0">
                          <a:latin typeface="+mj-lt"/>
                          <a:cs typeface="Helvetica" panose="020B0604020202020204" pitchFamily="34" charset="0"/>
                        </a:rPr>
                        <a:t>Versés chaque trimestre ,</a:t>
                      </a:r>
                      <a:r>
                        <a:rPr lang="fr-FR" sz="1000" b="0" baseline="0" dirty="0">
                          <a:latin typeface="+mj-lt"/>
                          <a:cs typeface="Helvetica" panose="020B0604020202020204" pitchFamily="34" charset="0"/>
                        </a:rPr>
                        <a:t> à compter de la date d’acquisition sans application du différé de délai de jouissance. Réinvestis sur le support en euros du contrat.</a:t>
                      </a:r>
                      <a:endParaRPr lang="fr-FR" sz="1000" b="0" dirty="0">
                        <a:latin typeface="+mj-lt"/>
                        <a:cs typeface="Helvetica" panose="020B0604020202020204" pitchFamily="34" charset="0"/>
                      </a:endParaRPr>
                    </a:p>
                  </a:txBody>
                  <a:tcPr marL="100796" marR="100796" marT="50398" marB="50398"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388669">
                <a:tc>
                  <a:txBody>
                    <a:bodyPr/>
                    <a:lstStyle/>
                    <a:p>
                      <a:pPr algn="ctr"/>
                      <a:r>
                        <a:rPr lang="fr-FR" sz="1000" b="1" i="1" dirty="0">
                          <a:solidFill>
                            <a:srgbClr val="51748D"/>
                          </a:solidFill>
                          <a:latin typeface="+mj-lt"/>
                          <a:cs typeface="Helvetica" panose="020B0604020202020204" pitchFamily="34" charset="0"/>
                        </a:rPr>
                        <a:t>Frais de gestion</a:t>
                      </a:r>
                      <a:r>
                        <a:rPr lang="fr-FR" sz="1000" b="1" i="1" baseline="30000" dirty="0">
                          <a:solidFill>
                            <a:srgbClr val="51748D"/>
                          </a:solidFill>
                          <a:latin typeface="+mj-lt"/>
                          <a:cs typeface="Helvetica" panose="020B0604020202020204" pitchFamily="34" charset="0"/>
                        </a:rPr>
                        <a:t>1</a:t>
                      </a: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buFont typeface="Arial" panose="020B0604020202020204" pitchFamily="34" charset="0"/>
                        <a:buChar char="•"/>
                      </a:pPr>
                      <a:r>
                        <a:rPr lang="fr-FR" sz="1000" b="0" kern="1200" baseline="0" dirty="0">
                          <a:solidFill>
                            <a:schemeClr val="tx1"/>
                          </a:solidFill>
                          <a:latin typeface="+mj-lt"/>
                          <a:ea typeface="+mn-ea"/>
                          <a:cs typeface="Helvetica" panose="020B0604020202020204" pitchFamily="34" charset="0"/>
                        </a:rPr>
                        <a:t>Prélevés sur le dividende (trimestriel) et éventuellement en cas d’insuffisance, sur la valeur du capital par réduction du nombre d’unités de compte détenues sur le support.</a:t>
                      </a:r>
                    </a:p>
                  </a:txBody>
                  <a:tcPr marL="100796" marR="100796" marT="50398" marB="50398">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998070">
                <a:tc>
                  <a:txBody>
                    <a:bodyPr/>
                    <a:lstStyle/>
                    <a:p>
                      <a:pPr algn="ctr"/>
                      <a:r>
                        <a:rPr lang="fr-FR" sz="1000" b="1" i="1" dirty="0">
                          <a:solidFill>
                            <a:srgbClr val="51748D"/>
                          </a:solidFill>
                          <a:latin typeface="Helvetica" panose="020B0604020202020204" pitchFamily="34" charset="0"/>
                          <a:cs typeface="Helvetica" panose="020B0604020202020204" pitchFamily="34" charset="0"/>
                        </a:rPr>
                        <a:t>Documents à remettre obligatoirement au client</a:t>
                      </a: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lang="fr-FR" sz="1000" b="0" i="1" kern="1200" baseline="0" dirty="0">
                          <a:solidFill>
                            <a:schemeClr val="tx1"/>
                          </a:solidFill>
                          <a:latin typeface="Helvetica" panose="020B0604020202020204" pitchFamily="34" charset="0"/>
                          <a:ea typeface="+mn-ea"/>
                          <a:cs typeface="Helvetica" panose="020B0604020202020204" pitchFamily="34" charset="0"/>
                          <a:sym typeface="Wingdings" panose="05000000000000000000" pitchFamily="2" charset="2"/>
                        </a:rPr>
                        <a:t> </a:t>
                      </a:r>
                      <a:r>
                        <a:rPr kumimoji="0" lang="fr-FR" altLang="fr-FR" sz="1050" b="0" i="1" u="none" strike="noStrike" cap="none" normalizeH="0" baseline="0" dirty="0">
                          <a:ln>
                            <a:noFill/>
                          </a:ln>
                          <a:solidFill>
                            <a:schemeClr val="tx1"/>
                          </a:solidFill>
                          <a:effectLst/>
                          <a:latin typeface="+mn-lt"/>
                          <a:ea typeface="Open Sans" charset="0"/>
                          <a:cs typeface="Open Sans" charset="0"/>
                          <a:sym typeface="Wingdings" charset="2"/>
                        </a:rPr>
                        <a:t>Vérifier que le devoir de conseil a été complété et signé </a:t>
                      </a:r>
                      <a:endParaRPr kumimoji="0" lang="fr-FR" altLang="fr-FR" sz="1050" b="0" i="1" u="none" strike="noStrike" cap="none" normalizeH="0" baseline="0" dirty="0">
                        <a:ln>
                          <a:noFill/>
                        </a:ln>
                        <a:solidFill>
                          <a:schemeClr val="tx1"/>
                        </a:solidFill>
                        <a:effectLst/>
                        <a:latin typeface="+mn-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00" b="1" i="0" u="none" strike="noStrike" kern="1200" cap="none" spc="0" normalizeH="0" baseline="0" noProof="0" dirty="0">
                          <a:ln>
                            <a:noFill/>
                          </a:ln>
                          <a:solidFill>
                            <a:schemeClr val="tx1"/>
                          </a:solidFill>
                          <a:effectLst/>
                          <a:uLnTx/>
                          <a:uFillTx/>
                          <a:latin typeface="+mj-lt"/>
                          <a:ea typeface="Open Sans"/>
                          <a:cs typeface="Open Sans"/>
                        </a:rPr>
                        <a:t>Devoir de conseil : </a:t>
                      </a:r>
                      <a:r>
                        <a:rPr kumimoji="0" lang="fr-FR" altLang="fr-FR" sz="1000" b="0" i="0" u="none" strike="noStrike" kern="1200" cap="none" spc="0" normalizeH="0" baseline="0" noProof="0" dirty="0">
                          <a:ln>
                            <a:noFill/>
                          </a:ln>
                          <a:solidFill>
                            <a:schemeClr val="tx1"/>
                          </a:solidFill>
                          <a:effectLst/>
                          <a:uLnTx/>
                          <a:uFillTx/>
                          <a:latin typeface="+mj-lt"/>
                          <a:ea typeface="Open Sans"/>
                          <a:cs typeface="Open Sans"/>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sz="1000" b="0" i="0" u="none" strike="noStrike" kern="1200" cap="none" spc="0" normalizeH="0" baseline="0" noProof="0" dirty="0">
                          <a:ln>
                            <a:noFill/>
                          </a:ln>
                          <a:solidFill>
                            <a:schemeClr val="tx1"/>
                          </a:solidFill>
                          <a:effectLst/>
                          <a:uLnTx/>
                          <a:uFillTx/>
                          <a:latin typeface="+mj-lt"/>
                          <a:ea typeface="Open Sans"/>
                          <a:cs typeface="Open Sans"/>
                        </a:rPr>
                        <a:t>La Fiche d’information assurance vie, </a:t>
                      </a:r>
                      <a:r>
                        <a:rPr kumimoji="0" lang="fr-FR" sz="900" b="0" i="0" u="none" strike="noStrike" cap="none" normalizeH="0" baseline="0" dirty="0">
                          <a:ln>
                            <a:noFill/>
                          </a:ln>
                          <a:solidFill>
                            <a:schemeClr val="tx1"/>
                          </a:solidFill>
                          <a:effectLst/>
                          <a:latin typeface="+mj-lt"/>
                          <a:ea typeface="+mn-ea"/>
                          <a:cs typeface="Arial" panose="020B0604020202020204" pitchFamily="34" charset="0"/>
                        </a:rPr>
                        <a:t>le DIC Contrat* (à remettre pour toute nouvelle souscription / adhésion), le DIC Primopierre* (Document d’Informations </a:t>
                      </a:r>
                      <a:r>
                        <a:rPr kumimoji="0" lang="fr-FR" sz="900" b="0" i="0" u="none" strike="noStrike" cap="none" normalizeH="0" baseline="0" dirty="0" err="1">
                          <a:ln>
                            <a:noFill/>
                          </a:ln>
                          <a:solidFill>
                            <a:schemeClr val="tx1"/>
                          </a:solidFill>
                          <a:effectLst/>
                          <a:latin typeface="+mj-lt"/>
                          <a:ea typeface="+mn-ea"/>
                          <a:cs typeface="Arial" panose="020B0604020202020204" pitchFamily="34" charset="0"/>
                        </a:rPr>
                        <a:t>Clés</a:t>
                      </a:r>
                      <a:r>
                        <a:rPr kumimoji="0" lang="fr-FR" sz="900" b="0" i="0" u="none" strike="noStrike" cap="none" normalizeH="0" baseline="0" dirty="0">
                          <a:ln>
                            <a:noFill/>
                          </a:ln>
                          <a:solidFill>
                            <a:schemeClr val="tx1"/>
                          </a:solidFill>
                          <a:effectLst/>
                          <a:latin typeface="+mj-lt"/>
                          <a:ea typeface="+mn-ea"/>
                          <a:cs typeface="Arial" panose="020B0604020202020204" pitchFamily="34" charset="0"/>
                        </a:rPr>
                        <a:t>), la  note d’information** et les statuts**, la plaquette commerciale** sont à remettre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sz="900" b="0" i="0" u="none" strike="noStrike" cap="none" normalizeH="0" baseline="0" dirty="0">
                          <a:ln>
                            <a:noFill/>
                          </a:ln>
                          <a:solidFill>
                            <a:schemeClr val="tx1"/>
                          </a:solidFill>
                          <a:effectLst/>
                          <a:latin typeface="+mj-lt"/>
                          <a:ea typeface="+mn-ea"/>
                          <a:cs typeface="Arial" panose="020B0604020202020204" pitchFamily="34" charset="0"/>
                        </a:rPr>
                        <a:t>*Documents disponibles sur </a:t>
                      </a:r>
                      <a:r>
                        <a:rPr kumimoji="0" lang="fr-FR" sz="900" b="0" i="0" u="none" strike="noStrike" kern="1200" cap="none" normalizeH="0" baseline="0" dirty="0">
                          <a:ln>
                            <a:noFill/>
                          </a:ln>
                          <a:solidFill>
                            <a:schemeClr val="tx1"/>
                          </a:solidFill>
                          <a:effectLst/>
                          <a:latin typeface="+mj-lt"/>
                          <a:ea typeface="+mn-ea"/>
                          <a:cs typeface="Arial" panose="020B0604020202020204" pitchFamily="34" charset="0"/>
                        </a:rPr>
                        <a:t>le site </a:t>
                      </a:r>
                      <a:r>
                        <a:rPr lang="fr-FR" sz="900" b="1" u="sng" kern="1200" dirty="0">
                          <a:solidFill>
                            <a:schemeClr val="tx1"/>
                          </a:solidFill>
                          <a:effectLst/>
                          <a:latin typeface="+mj-lt"/>
                          <a:ea typeface="+mn-ea"/>
                          <a:cs typeface="Arial" panose="020B0604020202020204" pitchFamily="34" charset="0"/>
                          <a:hlinkClick r:id="rId2"/>
                        </a:rPr>
                        <a:t>https://www.caisse-epargne.fr/documents-informations-cles-investisseur</a:t>
                      </a:r>
                      <a:endParaRPr kumimoji="0" lang="fr-FR" sz="900" b="0" i="0" u="none" strike="noStrike" cap="none" normalizeH="0" baseline="0" dirty="0">
                        <a:ln>
                          <a:noFill/>
                        </a:ln>
                        <a:solidFill>
                          <a:schemeClr val="tx1"/>
                        </a:solidFill>
                        <a:effectLst/>
                        <a:latin typeface="+mj-lt"/>
                        <a:ea typeface="+mn-ea"/>
                        <a:cs typeface="Arial" panose="020B0604020202020204" pitchFamily="34"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sz="900" b="0" i="0" u="none" strike="noStrike" cap="none" normalizeH="0" baseline="0" dirty="0">
                          <a:ln>
                            <a:noFill/>
                          </a:ln>
                          <a:solidFill>
                            <a:schemeClr val="tx1"/>
                          </a:solidFill>
                          <a:effectLst/>
                          <a:latin typeface="+mj-lt"/>
                          <a:ea typeface="+mn-ea"/>
                          <a:cs typeface="Arial" panose="020B0604020202020204" pitchFamily="34" charset="0"/>
                        </a:rPr>
                        <a:t>**Documents disponibles sur le site </a:t>
                      </a:r>
                      <a:r>
                        <a:rPr lang="fr-FR" sz="900" b="1" u="sng" kern="1200" dirty="0">
                          <a:solidFill>
                            <a:schemeClr val="tx1"/>
                          </a:solidFill>
                          <a:effectLst/>
                          <a:latin typeface="+mj-lt"/>
                          <a:ea typeface="+mn-ea"/>
                          <a:cs typeface="Arial" panose="020B0604020202020204" pitchFamily="34" charset="0"/>
                          <a:hlinkClick r:id="rId3"/>
                        </a:rPr>
                        <a:t>https://www.primonial.com</a:t>
                      </a:r>
                      <a:r>
                        <a:rPr lang="fr-FR" sz="900" b="1" u="sng" kern="1200" dirty="0">
                          <a:solidFill>
                            <a:schemeClr val="tx1"/>
                          </a:solidFill>
                          <a:effectLst/>
                          <a:latin typeface="+mj-lt"/>
                          <a:ea typeface="+mn-ea"/>
                          <a:cs typeface="Arial" panose="020B0604020202020204" pitchFamily="34" charset="0"/>
                        </a:rPr>
                        <a:t> </a:t>
                      </a:r>
                      <a:endParaRPr kumimoji="0" lang="fr-FR" sz="900" b="0" i="0" u="none" strike="noStrike" cap="none" normalizeH="0" baseline="0" dirty="0">
                        <a:ln>
                          <a:noFill/>
                        </a:ln>
                        <a:solidFill>
                          <a:schemeClr val="tx1"/>
                        </a:solidFill>
                        <a:effectLst/>
                        <a:latin typeface="+mj-lt"/>
                        <a:ea typeface="+mn-ea"/>
                        <a:cs typeface="Arial" panose="020B0604020202020204" pitchFamily="34" charset="0"/>
                      </a:endParaRPr>
                    </a:p>
                  </a:txBody>
                  <a:tcPr marL="100796" marR="100796" marT="50398" marB="50398"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bl>
          </a:graphicData>
        </a:graphic>
      </p:graphicFrame>
      <p:sp>
        <p:nvSpPr>
          <p:cNvPr id="10" name="Espace réservé du texte 7">
            <a:extLst>
              <a:ext uri="{FF2B5EF4-FFF2-40B4-BE49-F238E27FC236}">
                <a16:creationId xmlns:a16="http://schemas.microsoft.com/office/drawing/2014/main" id="{5CDBEB51-8690-4E07-BCEF-E351735DFE87}"/>
              </a:ext>
            </a:extLst>
          </p:cNvPr>
          <p:cNvSpPr>
            <a:spLocks noGrp="1"/>
          </p:cNvSpPr>
          <p:nvPr>
            <p:ph type="body" sz="quarter" idx="17"/>
          </p:nvPr>
        </p:nvSpPr>
        <p:spPr>
          <a:xfrm>
            <a:off x="371476" y="6020384"/>
            <a:ext cx="11820524" cy="124650"/>
          </a:xfrm>
          <a:prstGeom prst="rect">
            <a:avLst/>
          </a:prstGeom>
        </p:spPr>
        <p:txBody>
          <a:bodyPr wrap="square">
            <a:spAutoFit/>
          </a:bodyPr>
          <a:lstStyle/>
          <a:p>
            <a:pPr algn="l"/>
            <a:r>
              <a:rPr lang="fr-FR" sz="900" baseline="30000" dirty="0"/>
              <a:t>1</a:t>
            </a:r>
            <a:r>
              <a:rPr lang="fr-FR" sz="900" dirty="0"/>
              <a:t> </a:t>
            </a:r>
            <a:r>
              <a:rPr lang="fr-FR" sz="900" b="1" dirty="0"/>
              <a:t>Les frais de gestion sur encours comme les frais sur versements ou les frais d’arbitrages (frais du contrat) s’appliquent conformément aux conditions générales valant note/notice d’information du contrat du client.</a:t>
            </a:r>
          </a:p>
        </p:txBody>
      </p:sp>
    </p:spTree>
    <p:extLst>
      <p:ext uri="{BB962C8B-B14F-4D97-AF65-F5344CB8AC3E}">
        <p14:creationId xmlns:p14="http://schemas.microsoft.com/office/powerpoint/2010/main" val="365515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E7FBB83-DB4F-403A-BA78-6D341B1BB6B8}"/>
              </a:ext>
            </a:extLst>
          </p:cNvPr>
          <p:cNvSpPr>
            <a:spLocks noGrp="1"/>
          </p:cNvSpPr>
          <p:nvPr>
            <p:ph type="title"/>
          </p:nvPr>
        </p:nvSpPr>
        <p:spPr>
          <a:xfrm>
            <a:off x="371475" y="712966"/>
            <a:ext cx="11820524" cy="506234"/>
          </a:xfrm>
        </p:spPr>
        <p:txBody>
          <a:bodyPr/>
          <a:lstStyle/>
          <a:p>
            <a:r>
              <a:rPr lang="fr-FR" sz="2400" dirty="0"/>
              <a:t>Caractéristiques au sein des contrats d’assurance vie CNP assurances</a:t>
            </a:r>
          </a:p>
        </p:txBody>
      </p:sp>
      <p:sp>
        <p:nvSpPr>
          <p:cNvPr id="11" name="Fußzeilenplatzhalter 2">
            <a:extLst>
              <a:ext uri="{FF2B5EF4-FFF2-40B4-BE49-F238E27FC236}">
                <a16:creationId xmlns:a16="http://schemas.microsoft.com/office/drawing/2014/main" id="{FCCFE92C-946F-4DF3-AA36-9B5E345FBFE2}"/>
              </a:ext>
            </a:extLst>
          </p:cNvPr>
          <p:cNvSpPr txBox="1">
            <a:spLocks/>
          </p:cNvSpPr>
          <p:nvPr/>
        </p:nvSpPr>
        <p:spPr>
          <a:xfrm>
            <a:off x="371475" y="150776"/>
            <a:ext cx="10800000" cy="36512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solidFill>
                  <a:schemeClr val="tx2"/>
                </a:solidFill>
                <a:latin typeface="+mj-lt"/>
              </a:rPr>
              <a:t>3 | intégration au sein des contrats d’assurance vie</a:t>
            </a:r>
            <a:endParaRPr lang="de-DE" sz="1000" dirty="0">
              <a:solidFill>
                <a:schemeClr val="tx2"/>
              </a:solidFill>
              <a:latin typeface="+mj-lt"/>
            </a:endParaRPr>
          </a:p>
        </p:txBody>
      </p:sp>
      <p:sp>
        <p:nvSpPr>
          <p:cNvPr id="6" name="Espace réservé du contenu 2">
            <a:extLst>
              <a:ext uri="{FF2B5EF4-FFF2-40B4-BE49-F238E27FC236}">
                <a16:creationId xmlns:a16="http://schemas.microsoft.com/office/drawing/2014/main" id="{ACF469F2-5606-4279-8BDA-FD93B40460C4}"/>
              </a:ext>
            </a:extLst>
          </p:cNvPr>
          <p:cNvSpPr>
            <a:spLocks noGrp="1"/>
          </p:cNvSpPr>
          <p:nvPr>
            <p:ph idx="1"/>
          </p:nvPr>
        </p:nvSpPr>
        <p:spPr>
          <a:xfrm>
            <a:off x="1050925" y="1212993"/>
            <a:ext cx="10769599" cy="4635357"/>
          </a:xfrm>
        </p:spPr>
        <p:txBody>
          <a:bodyPr>
            <a:normAutofit fontScale="92500" lnSpcReduction="10000"/>
          </a:bodyPr>
          <a:lstStyle/>
          <a:p>
            <a:pPr>
              <a:spcBef>
                <a:spcPts val="661"/>
              </a:spcBef>
              <a:spcAft>
                <a:spcPts val="661"/>
              </a:spcAft>
              <a:defRPr/>
            </a:pPr>
            <a:r>
              <a:rPr lang="fr-FR" sz="1600" b="1" dirty="0">
                <a:latin typeface="Open Sans" panose="020B0604020202020204" charset="0"/>
                <a:ea typeface="Open Sans" panose="020B0604020202020204" charset="0"/>
                <a:cs typeface="Open Sans" panose="020B0604020202020204" charset="0"/>
              </a:rPr>
              <a:t>Clientèles concernées : clientèles Haut de Gamme, Gestion Privée et Banque Privée, et Pro (pour la partie privée)</a:t>
            </a:r>
          </a:p>
          <a:p>
            <a:pPr>
              <a:lnSpc>
                <a:spcPct val="100000"/>
              </a:lnSpc>
              <a:spcBef>
                <a:spcPts val="661"/>
              </a:spcBef>
              <a:spcAft>
                <a:spcPts val="661"/>
              </a:spcAft>
              <a:defRPr/>
            </a:pPr>
            <a:endParaRPr lang="fr-FR" sz="1600" b="1" dirty="0">
              <a:latin typeface="Open Sans" panose="020B0604020202020204" charset="0"/>
              <a:ea typeface="Open Sans" panose="020B0604020202020204" charset="0"/>
              <a:cs typeface="Open Sans" panose="020B0604020202020204" charset="0"/>
            </a:endParaRPr>
          </a:p>
          <a:p>
            <a:pPr marL="727009" lvl="1" indent="-171450" defTabSz="674608">
              <a:lnSpc>
                <a:spcPct val="100000"/>
              </a:lnSpc>
              <a:spcBef>
                <a:spcPts val="331"/>
              </a:spcBef>
              <a:spcAft>
                <a:spcPts val="331"/>
              </a:spcAft>
              <a:buFont typeface="Arial" panose="020B0604020202020204" pitchFamily="34" charset="0"/>
              <a:buChar char="•"/>
              <a:defRPr/>
            </a:pPr>
            <a:r>
              <a:rPr lang="fr-FR" sz="1200" kern="500" dirty="0">
                <a:latin typeface="Open Sans" panose="020B0604020202020204" charset="0"/>
                <a:ea typeface="Open Sans" panose="020B0604020202020204" charset="0"/>
                <a:cs typeface="Open Sans" panose="020B0604020202020204" charset="0"/>
              </a:rPr>
              <a:t>Client souhaitant diversifier son investissement en UC en investissant dans l’immobilier professionnel (bureau principalement &amp; commerce)</a:t>
            </a:r>
          </a:p>
          <a:p>
            <a:pPr marL="727009" lvl="1" indent="-171450" defTabSz="674608">
              <a:lnSpc>
                <a:spcPct val="100000"/>
              </a:lnSpc>
              <a:spcBef>
                <a:spcPts val="331"/>
              </a:spcBef>
              <a:spcAft>
                <a:spcPts val="331"/>
              </a:spcAft>
              <a:buFont typeface="Arial" panose="020B0604020202020204" pitchFamily="34" charset="0"/>
              <a:buChar char="•"/>
              <a:defRPr/>
            </a:pPr>
            <a:r>
              <a:rPr lang="fr-FR" sz="1200" kern="500" dirty="0">
                <a:latin typeface="Open Sans" panose="020B0604020202020204" charset="0"/>
                <a:ea typeface="Open Sans" panose="020B0604020202020204" charset="0"/>
                <a:cs typeface="Open Sans" panose="020B0604020202020204" charset="0"/>
              </a:rPr>
              <a:t>Client acceptant un risque de perte en capital en contrepartie de l’éventualité d’une rémunération plus importante que le fonds en euros</a:t>
            </a:r>
          </a:p>
          <a:p>
            <a:pPr marL="727009" lvl="1" indent="-171450" defTabSz="674608">
              <a:lnSpc>
                <a:spcPct val="100000"/>
              </a:lnSpc>
              <a:spcBef>
                <a:spcPts val="331"/>
              </a:spcBef>
              <a:spcAft>
                <a:spcPts val="331"/>
              </a:spcAft>
              <a:buFont typeface="Arial" panose="020B0604020202020204" pitchFamily="34" charset="0"/>
              <a:buChar char="•"/>
              <a:defRPr/>
            </a:pPr>
            <a:r>
              <a:rPr lang="fr-FR" sz="1200" kern="500" dirty="0">
                <a:latin typeface="Open Sans" panose="020B0604020202020204" charset="0"/>
                <a:ea typeface="Open Sans" panose="020B0604020202020204" charset="0"/>
                <a:cs typeface="Open Sans" panose="020B0604020202020204" charset="0"/>
              </a:rPr>
              <a:t>Client qui est en mesure de maintenir son investissement sur le support pendant une durée de 10 ans minimum (âge client maximum recommandé : 75 ans)</a:t>
            </a:r>
          </a:p>
          <a:p>
            <a:pPr marL="727009" lvl="1" indent="-171450" defTabSz="674608">
              <a:lnSpc>
                <a:spcPct val="100000"/>
              </a:lnSpc>
              <a:spcBef>
                <a:spcPts val="331"/>
              </a:spcBef>
              <a:spcAft>
                <a:spcPts val="331"/>
              </a:spcAft>
              <a:buFont typeface="Arial" panose="020B0604020202020204" pitchFamily="34" charset="0"/>
              <a:buChar char="•"/>
              <a:defRPr/>
            </a:pPr>
            <a:r>
              <a:rPr lang="fr-FR" sz="1200" kern="500" dirty="0">
                <a:latin typeface="Open Sans" panose="020B0604020202020204" charset="0"/>
                <a:ea typeface="Open Sans" panose="020B0604020202020204" charset="0"/>
                <a:cs typeface="Open Sans" panose="020B0604020202020204" charset="0"/>
              </a:rPr>
              <a:t>Client qui n’a pas besoin des liquidités investies sur ce support pendant une durée de 10 ans au moins</a:t>
            </a:r>
          </a:p>
          <a:p>
            <a:pPr marL="727009" lvl="1" indent="-171450" defTabSz="674608">
              <a:spcBef>
                <a:spcPts val="331"/>
              </a:spcBef>
              <a:spcAft>
                <a:spcPts val="331"/>
              </a:spcAft>
              <a:buFont typeface="Arial" panose="020B0604020202020204" pitchFamily="34" charset="0"/>
              <a:buChar char="•"/>
              <a:defRPr/>
            </a:pPr>
            <a:r>
              <a:rPr lang="fr-FR" sz="1200" kern="500" dirty="0">
                <a:latin typeface="Open Sans" panose="020B0604020202020204" charset="0"/>
                <a:ea typeface="Open Sans" panose="020B0604020202020204" charset="0"/>
                <a:cs typeface="Open Sans" panose="020B0604020202020204" charset="0"/>
              </a:rPr>
              <a:t>Client qui est en mesure de respecter la durée de placement recommandée de 10 ans minimum.</a:t>
            </a:r>
            <a:br>
              <a:rPr lang="fr-FR" sz="1200" kern="500" dirty="0">
                <a:latin typeface="Open Sans" panose="020B0604020202020204" charset="0"/>
                <a:ea typeface="Open Sans" panose="020B0604020202020204" charset="0"/>
                <a:cs typeface="Open Sans" panose="020B0604020202020204" charset="0"/>
              </a:rPr>
            </a:br>
            <a:endParaRPr lang="fr-FR" sz="1200" kern="500" dirty="0">
              <a:latin typeface="Open Sans" panose="020B0604020202020204" charset="0"/>
              <a:ea typeface="Open Sans" panose="020B0604020202020204" charset="0"/>
              <a:cs typeface="Open Sans" panose="020B0604020202020204" charset="0"/>
            </a:endParaRPr>
          </a:p>
          <a:p>
            <a:pPr marL="555559" lvl="1" defTabSz="674608">
              <a:spcBef>
                <a:spcPts val="331"/>
              </a:spcBef>
              <a:spcAft>
                <a:spcPts val="331"/>
              </a:spcAft>
              <a:defRPr/>
            </a:pPr>
            <a:r>
              <a:rPr kumimoji="0" lang="fr-FR" sz="1200" b="0" i="0" u="none" strike="noStrike" kern="1200" cap="none" spc="0" normalizeH="0" baseline="0" noProof="0" dirty="0">
                <a:ln>
                  <a:noFill/>
                </a:ln>
                <a:solidFill>
                  <a:schemeClr val="tx1"/>
                </a:solidFill>
                <a:effectLst/>
                <a:uLnTx/>
                <a:uFillTx/>
                <a:latin typeface="Calibri"/>
                <a:ea typeface="+mn-ea"/>
                <a:cs typeface="+mn-cs"/>
              </a:rPr>
              <a:t>Profil des clients éligibles : </a:t>
            </a:r>
            <a:r>
              <a:rPr kumimoji="0" lang="fr-FR" sz="1200" b="1" i="0" u="none" strike="noStrike" kern="1200" cap="none" spc="0" normalizeH="0" baseline="0" noProof="0" dirty="0">
                <a:ln>
                  <a:noFill/>
                </a:ln>
                <a:solidFill>
                  <a:schemeClr val="tx1"/>
                </a:solidFill>
                <a:effectLst/>
                <a:uLnTx/>
                <a:uFillTx/>
                <a:latin typeface="Calibri"/>
                <a:ea typeface="+mn-ea"/>
                <a:cs typeface="+mn-cs"/>
              </a:rPr>
              <a:t>périmètre exclusif du distributeur</a:t>
            </a:r>
            <a:r>
              <a:rPr kumimoji="0" lang="fr-FR" sz="1200" b="0" i="0" u="none" strike="noStrike" kern="1200" cap="none" spc="0" normalizeH="0" baseline="0" noProof="0" dirty="0">
                <a:ln>
                  <a:noFill/>
                </a:ln>
                <a:solidFill>
                  <a:schemeClr val="tx1"/>
                </a:solidFill>
                <a:effectLst/>
                <a:uLnTx/>
                <a:uFillTx/>
                <a:latin typeface="Calibri"/>
                <a:ea typeface="+mn-ea"/>
                <a:cs typeface="+mn-cs"/>
              </a:rPr>
              <a:t>.  Pour information, conformément à la validation d’offres par BPCE, Il s’agit du profil des clients à partir du C1 – débutant. . (cf. Fiche Conditions de </a:t>
            </a:r>
            <a:r>
              <a:rPr lang="fr-FR" sz="1200" dirty="0">
                <a:latin typeface="Calibri"/>
              </a:rPr>
              <a:t>C</a:t>
            </a:r>
            <a:r>
              <a:rPr kumimoji="0" lang="fr-FR" sz="1200" b="0" i="0" u="none" strike="noStrike" kern="1200" cap="none" spc="0" normalizeH="0" baseline="0" noProof="0" dirty="0" err="1">
                <a:ln>
                  <a:noFill/>
                </a:ln>
                <a:solidFill>
                  <a:schemeClr val="tx1"/>
                </a:solidFill>
                <a:effectLst/>
                <a:uLnTx/>
                <a:uFillTx/>
                <a:latin typeface="Calibri"/>
                <a:ea typeface="+mn-ea"/>
                <a:cs typeface="+mn-cs"/>
              </a:rPr>
              <a:t>ommercialisation</a:t>
            </a:r>
            <a:r>
              <a:rPr lang="fr-FR" sz="1200" dirty="0">
                <a:latin typeface="Calibri"/>
              </a:rPr>
              <a:t>)</a:t>
            </a:r>
            <a:endParaRPr lang="fr-FR" sz="1200" b="0" dirty="0">
              <a:solidFill>
                <a:schemeClr val="tx1"/>
              </a:solidFill>
              <a:latin typeface="+mn-lt"/>
            </a:endParaRPr>
          </a:p>
          <a:p>
            <a:pPr marL="727009" lvl="1" indent="-171450" defTabSz="674608">
              <a:lnSpc>
                <a:spcPct val="100000"/>
              </a:lnSpc>
              <a:spcBef>
                <a:spcPts val="331"/>
              </a:spcBef>
              <a:spcAft>
                <a:spcPts val="331"/>
              </a:spcAft>
              <a:buFont typeface="Arial" panose="020B0604020202020204" pitchFamily="34" charset="0"/>
              <a:buChar char="•"/>
              <a:defRPr/>
            </a:pPr>
            <a:endParaRPr lang="fr-FR" sz="1200" kern="500" dirty="0">
              <a:latin typeface="Open Sans" panose="020B0604020202020204" charset="0"/>
              <a:ea typeface="Open Sans" panose="020B0604020202020204" charset="0"/>
              <a:cs typeface="Open Sans" panose="020B0604020202020204" charset="0"/>
            </a:endParaRPr>
          </a:p>
          <a:p>
            <a:pPr marL="727009" lvl="1" indent="-171450" defTabSz="674608">
              <a:lnSpc>
                <a:spcPct val="100000"/>
              </a:lnSpc>
              <a:spcBef>
                <a:spcPts val="331"/>
              </a:spcBef>
              <a:spcAft>
                <a:spcPts val="331"/>
              </a:spcAft>
              <a:buFont typeface="Arial" panose="020B0604020202020204" pitchFamily="34" charset="0"/>
              <a:buChar char="•"/>
              <a:defRPr/>
            </a:pPr>
            <a:endParaRPr lang="fr-FR" sz="1200" kern="500" dirty="0">
              <a:latin typeface="Open Sans" panose="020B0604020202020204" charset="0"/>
              <a:ea typeface="Open Sans" panose="020B0604020202020204" charset="0"/>
              <a:cs typeface="Open Sans" panose="020B0604020202020204" charset="0"/>
            </a:endParaRPr>
          </a:p>
          <a:p>
            <a:pPr marL="0" lvl="1" indent="0">
              <a:lnSpc>
                <a:spcPct val="100000"/>
              </a:lnSpc>
              <a:spcBef>
                <a:spcPts val="661"/>
              </a:spcBef>
              <a:spcAft>
                <a:spcPts val="661"/>
              </a:spcAft>
              <a:buNone/>
              <a:defRPr/>
            </a:pPr>
            <a:r>
              <a:rPr lang="fr-FR" sz="1600" b="1" dirty="0">
                <a:latin typeface="Open Sans" panose="020B0604020202020204" charset="0"/>
                <a:ea typeface="Open Sans" panose="020B0604020202020204" charset="0"/>
                <a:cs typeface="Open Sans" panose="020B0604020202020204" charset="0"/>
              </a:rPr>
              <a:t>Recommandation auprès des clients :</a:t>
            </a:r>
          </a:p>
          <a:p>
            <a:pPr>
              <a:lnSpc>
                <a:spcPct val="100000"/>
              </a:lnSpc>
              <a:spcBef>
                <a:spcPts val="441"/>
              </a:spcBef>
              <a:spcAft>
                <a:spcPts val="441"/>
              </a:spcAft>
            </a:pPr>
            <a:r>
              <a:rPr lang="fr-FR" sz="1200" b="1" dirty="0">
                <a:latin typeface="Open Sans" panose="020B0604020202020204" charset="0"/>
                <a:ea typeface="Open Sans" panose="020B0604020202020204" charset="0"/>
                <a:cs typeface="Open Sans" panose="020B0604020202020204" charset="0"/>
              </a:rPr>
              <a:t>Le poids des supports Immobiliers </a:t>
            </a:r>
            <a:r>
              <a:rPr lang="fr-FR" sz="1200" dirty="0">
                <a:latin typeface="Open Sans" panose="020B0604020202020204" charset="0"/>
                <a:ea typeface="Open Sans" panose="020B0604020202020204" charset="0"/>
                <a:cs typeface="Open Sans" panose="020B0604020202020204" charset="0"/>
              </a:rPr>
              <a:t>(</a:t>
            </a:r>
            <a:r>
              <a:rPr lang="fr-FR" sz="1200" i="1" dirty="0">
                <a:latin typeface="Open Sans" panose="020B0604020202020204" charset="0"/>
                <a:ea typeface="Open Sans" panose="020B0604020202020204" charset="0"/>
                <a:cs typeface="Open Sans" panose="020B0604020202020204" charset="0"/>
              </a:rPr>
              <a:t>OPCI et SCPI) </a:t>
            </a:r>
            <a:r>
              <a:rPr lang="fr-FR" sz="1200" b="1" dirty="0">
                <a:latin typeface="Open Sans" panose="020B0604020202020204" charset="0"/>
                <a:ea typeface="Open Sans" panose="020B0604020202020204" charset="0"/>
                <a:cs typeface="Open Sans" panose="020B0604020202020204" charset="0"/>
              </a:rPr>
              <a:t>ne doit pas dépasser 30% de l’encours du client avec un maximum de 20% au titre des SCPI, sans que le montant des SCPI ne dépasse 200 000 € par client. </a:t>
            </a:r>
          </a:p>
          <a:p>
            <a:pPr>
              <a:lnSpc>
                <a:spcPct val="100000"/>
              </a:lnSpc>
              <a:spcBef>
                <a:spcPts val="441"/>
              </a:spcBef>
              <a:spcAft>
                <a:spcPts val="441"/>
              </a:spcAft>
            </a:pPr>
            <a:r>
              <a:rPr lang="fr-FR" sz="1200" b="1" dirty="0">
                <a:latin typeface="Open Sans" panose="020B0604020202020204" charset="0"/>
                <a:ea typeface="Open Sans" panose="020B0604020202020204" charset="0"/>
                <a:cs typeface="Open Sans" panose="020B0604020202020204" charset="0"/>
              </a:rPr>
              <a:t>Le plafond de 200 000 € et le poids des supports immobiliers s’entendent par client</a:t>
            </a:r>
          </a:p>
          <a:p>
            <a:pPr>
              <a:lnSpc>
                <a:spcPct val="100000"/>
              </a:lnSpc>
              <a:spcBef>
                <a:spcPts val="441"/>
              </a:spcBef>
              <a:spcAft>
                <a:spcPts val="441"/>
              </a:spcAft>
            </a:pPr>
            <a:r>
              <a:rPr lang="fr-FR" sz="1200" b="1" dirty="0">
                <a:latin typeface="Open Sans" panose="020B0604020202020204" charset="0"/>
                <a:ea typeface="Open Sans" panose="020B0604020202020204" charset="0"/>
                <a:cs typeface="Open Sans" panose="020B0604020202020204" charset="0"/>
              </a:rPr>
              <a:t>L’investissement sur la SCPI doit être choisi en fonction des besoins et objectifs exprimés par l’adhérent/souscripteur, de sa situation financière, de sa connaissance et expérience en matière financière, de son appétence au risque et de son horizon de placement.</a:t>
            </a:r>
          </a:p>
        </p:txBody>
      </p:sp>
      <p:sp>
        <p:nvSpPr>
          <p:cNvPr id="9" name="ZoneTexte 8">
            <a:extLst>
              <a:ext uri="{FF2B5EF4-FFF2-40B4-BE49-F238E27FC236}">
                <a16:creationId xmlns:a16="http://schemas.microsoft.com/office/drawing/2014/main" id="{AD17FFA2-10EF-4611-947C-BBC763FC1AA8}"/>
              </a:ext>
            </a:extLst>
          </p:cNvPr>
          <p:cNvSpPr txBox="1"/>
          <p:nvPr/>
        </p:nvSpPr>
        <p:spPr>
          <a:xfrm>
            <a:off x="267154" y="2117398"/>
            <a:ext cx="1134489" cy="1618713"/>
          </a:xfrm>
          <a:prstGeom prst="rect">
            <a:avLst/>
          </a:prstGeom>
          <a:solidFill>
            <a:srgbClr val="51748D"/>
          </a:solidFill>
        </p:spPr>
        <p:txBody>
          <a:bodyPr wrap="square" rtlCol="0">
            <a:spAutoFit/>
          </a:bodyPr>
          <a:lstStyle/>
          <a:p>
            <a:pPr algn="ctr"/>
            <a:r>
              <a:rPr lang="fr-FR" sz="1102" b="1" dirty="0">
                <a:solidFill>
                  <a:schemeClr val="bg1"/>
                </a:solidFill>
                <a:sym typeface="Webdings"/>
              </a:rPr>
              <a:t> Un Flash Info assurance vie vient compléter ce Kit concernant les modalités assurance vie</a:t>
            </a:r>
            <a:endParaRPr lang="fr-FR" sz="1102" dirty="0">
              <a:solidFill>
                <a:schemeClr val="bg1"/>
              </a:solidFill>
            </a:endParaRPr>
          </a:p>
        </p:txBody>
      </p:sp>
      <p:sp>
        <p:nvSpPr>
          <p:cNvPr id="3" name="Espace réservé du texte 2">
            <a:extLst>
              <a:ext uri="{FF2B5EF4-FFF2-40B4-BE49-F238E27FC236}">
                <a16:creationId xmlns:a16="http://schemas.microsoft.com/office/drawing/2014/main" id="{A97A1406-9111-42EB-809E-B6CEED2FDF01}"/>
              </a:ext>
            </a:extLst>
          </p:cNvPr>
          <p:cNvSpPr>
            <a:spLocks noGrp="1"/>
          </p:cNvSpPr>
          <p:nvPr>
            <p:ph type="body" sz="quarter" idx="17"/>
          </p:nvPr>
        </p:nvSpPr>
        <p:spPr/>
        <p:txBody>
          <a:bodyPr/>
          <a:lstStyle/>
          <a:p>
            <a:endParaRPr lang="fr-FR"/>
          </a:p>
        </p:txBody>
      </p:sp>
      <p:sp>
        <p:nvSpPr>
          <p:cNvPr id="7" name="Rectangle 6">
            <a:extLst>
              <a:ext uri="{FF2B5EF4-FFF2-40B4-BE49-F238E27FC236}">
                <a16:creationId xmlns:a16="http://schemas.microsoft.com/office/drawing/2014/main" id="{D17D4C25-D397-4798-A2BE-7D88D9CE95F3}"/>
              </a:ext>
            </a:extLst>
          </p:cNvPr>
          <p:cNvSpPr/>
          <p:nvPr/>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Tree>
    <p:extLst>
      <p:ext uri="{BB962C8B-B14F-4D97-AF65-F5344CB8AC3E}">
        <p14:creationId xmlns:p14="http://schemas.microsoft.com/office/powerpoint/2010/main" val="4106622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E7FBB83-DB4F-403A-BA78-6D341B1BB6B8}"/>
              </a:ext>
            </a:extLst>
          </p:cNvPr>
          <p:cNvSpPr>
            <a:spLocks noGrp="1"/>
          </p:cNvSpPr>
          <p:nvPr>
            <p:ph type="title"/>
          </p:nvPr>
        </p:nvSpPr>
        <p:spPr>
          <a:xfrm>
            <a:off x="371475" y="712966"/>
            <a:ext cx="11820524" cy="506234"/>
          </a:xfrm>
        </p:spPr>
        <p:txBody>
          <a:bodyPr/>
          <a:lstStyle/>
          <a:p>
            <a:r>
              <a:rPr lang="fr-FR" sz="2400" dirty="0"/>
              <a:t>Caractéristiques au sein des contrats d’assurance vie CNP assurances</a:t>
            </a:r>
          </a:p>
        </p:txBody>
      </p:sp>
      <p:sp>
        <p:nvSpPr>
          <p:cNvPr id="11" name="Fußzeilenplatzhalter 2">
            <a:extLst>
              <a:ext uri="{FF2B5EF4-FFF2-40B4-BE49-F238E27FC236}">
                <a16:creationId xmlns:a16="http://schemas.microsoft.com/office/drawing/2014/main" id="{FCCFE92C-946F-4DF3-AA36-9B5E345FBFE2}"/>
              </a:ext>
            </a:extLst>
          </p:cNvPr>
          <p:cNvSpPr txBox="1">
            <a:spLocks/>
          </p:cNvSpPr>
          <p:nvPr/>
        </p:nvSpPr>
        <p:spPr>
          <a:xfrm>
            <a:off x="371475" y="150776"/>
            <a:ext cx="10800000" cy="36512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solidFill>
                  <a:schemeClr val="tx2"/>
                </a:solidFill>
                <a:latin typeface="+mj-lt"/>
              </a:rPr>
              <a:t>3 | intégration au sein des contrats d’assurance vie</a:t>
            </a:r>
            <a:endParaRPr lang="de-DE" sz="1000" dirty="0">
              <a:solidFill>
                <a:schemeClr val="tx2"/>
              </a:solidFill>
              <a:latin typeface="+mj-lt"/>
            </a:endParaRPr>
          </a:p>
        </p:txBody>
      </p:sp>
      <p:sp>
        <p:nvSpPr>
          <p:cNvPr id="12" name="Rectangle 11">
            <a:extLst>
              <a:ext uri="{FF2B5EF4-FFF2-40B4-BE49-F238E27FC236}">
                <a16:creationId xmlns:a16="http://schemas.microsoft.com/office/drawing/2014/main" id="{8D903685-C2C8-4B06-A466-B5E1E880FE18}"/>
              </a:ext>
            </a:extLst>
          </p:cNvPr>
          <p:cNvSpPr/>
          <p:nvPr/>
        </p:nvSpPr>
        <p:spPr>
          <a:xfrm>
            <a:off x="1299355" y="1585825"/>
            <a:ext cx="8520970" cy="400110"/>
          </a:xfrm>
          <a:prstGeom prst="rect">
            <a:avLst/>
          </a:prstGeom>
        </p:spPr>
        <p:txBody>
          <a:bodyPr wrap="square">
            <a:spAutoFit/>
          </a:bodyPr>
          <a:lstStyle/>
          <a:p>
            <a:pPr marL="61247" lvl="1" algn="l">
              <a:defRPr/>
            </a:pPr>
            <a:r>
              <a:rPr lang="fr-FR" sz="2000" b="1" dirty="0">
                <a:solidFill>
                  <a:schemeClr val="bg1">
                    <a:lumMod val="50000"/>
                  </a:schemeClr>
                </a:solidFill>
                <a:sym typeface="Webdings"/>
              </a:rPr>
              <a:t>FRAIS ET COMMISSIONNEMENT</a:t>
            </a:r>
            <a:endParaRPr lang="fr-FR" sz="1800" dirty="0">
              <a:solidFill>
                <a:schemeClr val="bg1">
                  <a:lumMod val="50000"/>
                </a:schemeClr>
              </a:solidFill>
            </a:endParaRPr>
          </a:p>
        </p:txBody>
      </p:sp>
      <p:graphicFrame>
        <p:nvGraphicFramePr>
          <p:cNvPr id="6" name="Tableau 5">
            <a:extLst>
              <a:ext uri="{FF2B5EF4-FFF2-40B4-BE49-F238E27FC236}">
                <a16:creationId xmlns:a16="http://schemas.microsoft.com/office/drawing/2014/main" id="{0A31C55A-C908-454B-A64A-1B7D9336A565}"/>
              </a:ext>
            </a:extLst>
          </p:cNvPr>
          <p:cNvGraphicFramePr>
            <a:graphicFrameLocks noGrp="1"/>
          </p:cNvGraphicFramePr>
          <p:nvPr>
            <p:extLst>
              <p:ext uri="{D42A27DB-BD31-4B8C-83A1-F6EECF244321}">
                <p14:modId xmlns:p14="http://schemas.microsoft.com/office/powerpoint/2010/main" val="2869671534"/>
              </p:ext>
            </p:extLst>
          </p:nvPr>
        </p:nvGraphicFramePr>
        <p:xfrm>
          <a:off x="1299354" y="2026376"/>
          <a:ext cx="10165844" cy="3337036"/>
        </p:xfrm>
        <a:graphic>
          <a:graphicData uri="http://schemas.openxmlformats.org/drawingml/2006/table">
            <a:tbl>
              <a:tblPr firstRow="1" firstCol="1" bandRow="1">
                <a:tableStyleId>{F5AB1C69-6EDB-4FF4-983F-18BD219EF322}</a:tableStyleId>
              </a:tblPr>
              <a:tblGrid>
                <a:gridCol w="2468606">
                  <a:extLst>
                    <a:ext uri="{9D8B030D-6E8A-4147-A177-3AD203B41FA5}">
                      <a16:colId xmlns:a16="http://schemas.microsoft.com/office/drawing/2014/main" val="20000"/>
                    </a:ext>
                  </a:extLst>
                </a:gridCol>
                <a:gridCol w="2476656">
                  <a:extLst>
                    <a:ext uri="{9D8B030D-6E8A-4147-A177-3AD203B41FA5}">
                      <a16:colId xmlns:a16="http://schemas.microsoft.com/office/drawing/2014/main" val="20001"/>
                    </a:ext>
                  </a:extLst>
                </a:gridCol>
                <a:gridCol w="2605493">
                  <a:extLst>
                    <a:ext uri="{9D8B030D-6E8A-4147-A177-3AD203B41FA5}">
                      <a16:colId xmlns:a16="http://schemas.microsoft.com/office/drawing/2014/main" val="20002"/>
                    </a:ext>
                  </a:extLst>
                </a:gridCol>
                <a:gridCol w="2615089">
                  <a:extLst>
                    <a:ext uri="{9D8B030D-6E8A-4147-A177-3AD203B41FA5}">
                      <a16:colId xmlns:a16="http://schemas.microsoft.com/office/drawing/2014/main" val="20003"/>
                    </a:ext>
                  </a:extLst>
                </a:gridCol>
              </a:tblGrid>
              <a:tr h="748138">
                <a:tc gridSpan="2">
                  <a:txBody>
                    <a:bodyPr/>
                    <a:lstStyle/>
                    <a:p>
                      <a:pPr marL="72000" algn="ctr">
                        <a:spcAft>
                          <a:spcPts val="0"/>
                        </a:spcAft>
                      </a:pPr>
                      <a:r>
                        <a:rPr lang="fr-FR" sz="1600" dirty="0">
                          <a:solidFill>
                            <a:schemeClr val="bg1"/>
                          </a:solidFill>
                          <a:effectLst/>
                          <a:latin typeface="Calibri" panose="020F0502020204030204" pitchFamily="34" charset="0"/>
                        </a:rPr>
                        <a:t>SCPI </a:t>
                      </a:r>
                      <a:r>
                        <a:rPr lang="fr-FR" sz="1600" b="1" kern="1200" dirty="0">
                          <a:solidFill>
                            <a:schemeClr val="bg1"/>
                          </a:solidFill>
                          <a:latin typeface="Calibri"/>
                          <a:ea typeface="+mn-ea"/>
                          <a:cs typeface="+mn-cs"/>
                        </a:rPr>
                        <a:t>Primopierre</a:t>
                      </a:r>
                    </a:p>
                  </a:txBody>
                  <a:tcPr marL="81896" marR="81896" marT="0" marB="0" anchor="ctr">
                    <a:solidFill>
                      <a:srgbClr val="E50052"/>
                    </a:solidFill>
                  </a:tcPr>
                </a:tc>
                <a:tc hMerge="1">
                  <a:txBody>
                    <a:bodyPr/>
                    <a:lstStyle/>
                    <a:p>
                      <a:endParaRPr lang="fr-FR"/>
                    </a:p>
                  </a:txBody>
                  <a:tcPr/>
                </a:tc>
                <a:tc>
                  <a:txBody>
                    <a:bodyPr/>
                    <a:lstStyle/>
                    <a:p>
                      <a:pPr marL="36000" algn="ctr">
                        <a:spcAft>
                          <a:spcPts val="0"/>
                        </a:spcAft>
                      </a:pPr>
                      <a:r>
                        <a:rPr lang="fr-FR" sz="1600" dirty="0">
                          <a:solidFill>
                            <a:schemeClr val="bg1"/>
                          </a:solidFill>
                          <a:effectLst/>
                          <a:latin typeface="Calibri" panose="020F0502020204030204" pitchFamily="34" charset="0"/>
                        </a:rPr>
                        <a:t>Tarification</a:t>
                      </a:r>
                      <a:endParaRPr lang="fr-FR" sz="1600" dirty="0">
                        <a:solidFill>
                          <a:schemeClr val="bg1"/>
                        </a:solidFill>
                        <a:effectLst/>
                        <a:latin typeface="Calibri" panose="020F0502020204030204" pitchFamily="34" charset="0"/>
                        <a:ea typeface="Calibri"/>
                        <a:cs typeface="Arial" panose="020B0604020202020204" pitchFamily="34" charset="0"/>
                      </a:endParaRPr>
                    </a:p>
                  </a:txBody>
                  <a:tcPr marL="81896" marR="81896" marT="0" marB="0" anchor="ctr">
                    <a:solidFill>
                      <a:srgbClr val="E50052"/>
                    </a:solidFill>
                  </a:tcPr>
                </a:tc>
                <a:tc>
                  <a:txBody>
                    <a:bodyPr/>
                    <a:lstStyle/>
                    <a:p>
                      <a:pPr marL="36000" algn="ctr">
                        <a:spcAft>
                          <a:spcPts val="0"/>
                        </a:spcAft>
                      </a:pPr>
                      <a:r>
                        <a:rPr lang="fr-FR" sz="1600" dirty="0">
                          <a:solidFill>
                            <a:schemeClr val="bg1"/>
                          </a:solidFill>
                          <a:effectLst/>
                          <a:latin typeface="Calibri" panose="020F0502020204030204" pitchFamily="34" charset="0"/>
                        </a:rPr>
                        <a:t>Commissionnement</a:t>
                      </a:r>
                      <a:r>
                        <a:rPr lang="fr-FR" sz="1600" baseline="0" dirty="0">
                          <a:solidFill>
                            <a:schemeClr val="bg1"/>
                          </a:solidFill>
                          <a:effectLst/>
                          <a:latin typeface="Calibri" panose="020F0502020204030204" pitchFamily="34" charset="0"/>
                        </a:rPr>
                        <a:t> </a:t>
                      </a:r>
                      <a:br>
                        <a:rPr lang="fr-FR" sz="1600" baseline="0" dirty="0">
                          <a:solidFill>
                            <a:schemeClr val="bg1"/>
                          </a:solidFill>
                          <a:effectLst/>
                          <a:latin typeface="Calibri" panose="020F0502020204030204" pitchFamily="34" charset="0"/>
                        </a:rPr>
                      </a:br>
                      <a:r>
                        <a:rPr lang="fr-FR" sz="1600" dirty="0">
                          <a:solidFill>
                            <a:schemeClr val="bg1"/>
                          </a:solidFill>
                          <a:effectLst/>
                          <a:latin typeface="Calibri" panose="020F0502020204030204" pitchFamily="34" charset="0"/>
                        </a:rPr>
                        <a:t>réseau CE</a:t>
                      </a:r>
                    </a:p>
                  </a:txBody>
                  <a:tcPr marL="81896" marR="81896" marT="0" marB="0" anchor="ctr">
                    <a:solidFill>
                      <a:srgbClr val="E50052"/>
                    </a:solidFill>
                  </a:tcPr>
                </a:tc>
                <a:extLst>
                  <a:ext uri="{0D108BD9-81ED-4DB2-BD59-A6C34878D82A}">
                    <a16:rowId xmlns:a16="http://schemas.microsoft.com/office/drawing/2014/main" val="10000"/>
                  </a:ext>
                </a:extLst>
              </a:tr>
              <a:tr h="993534">
                <a:tc>
                  <a:txBody>
                    <a:bodyPr/>
                    <a:lstStyle/>
                    <a:p>
                      <a:pPr marL="72000" algn="l">
                        <a:spcAft>
                          <a:spcPts val="0"/>
                        </a:spcAft>
                      </a:pPr>
                      <a:r>
                        <a:rPr lang="fr-FR" sz="1300" dirty="0">
                          <a:effectLst/>
                          <a:latin typeface="Calibri" panose="020F0502020204030204" pitchFamily="34" charset="0"/>
                        </a:rPr>
                        <a:t>Frais du support immobilier</a:t>
                      </a:r>
                      <a:endParaRPr lang="fr-FR" sz="1300" dirty="0">
                        <a:effectLst/>
                        <a:latin typeface="Calibri" panose="020F0502020204030204" pitchFamily="34" charset="0"/>
                        <a:ea typeface="Calibri"/>
                        <a:cs typeface="Arial" panose="020B0604020202020204" pitchFamily="34" charset="0"/>
                      </a:endParaRPr>
                    </a:p>
                  </a:txBody>
                  <a:tcPr marL="81896" marR="81896" marT="0" marB="0" anchor="ctr">
                    <a:solidFill>
                      <a:srgbClr val="E50052"/>
                    </a:solidFill>
                  </a:tcPr>
                </a:tc>
                <a:tc>
                  <a:txBody>
                    <a:bodyPr/>
                    <a:lstStyle/>
                    <a:p>
                      <a:pPr marL="55563" indent="0" algn="l" defTabSz="914400" rtl="0" eaLnBrk="1" latinLnBrk="0" hangingPunct="1">
                        <a:spcAft>
                          <a:spcPts val="0"/>
                        </a:spcAft>
                        <a:tabLst/>
                      </a:pPr>
                      <a:r>
                        <a:rPr lang="fr-FR" sz="1300" b="1" kern="1200" dirty="0">
                          <a:solidFill>
                            <a:schemeClr val="dk1"/>
                          </a:solidFill>
                          <a:latin typeface="Calibri" panose="020F0502020204030204" pitchFamily="34" charset="0"/>
                          <a:ea typeface="+mn-ea"/>
                          <a:cs typeface="Calibri" panose="020F0502020204030204" pitchFamily="34" charset="0"/>
                        </a:rPr>
                        <a:t>Commission de souscription</a:t>
                      </a:r>
                    </a:p>
                  </a:txBody>
                  <a:tcPr marL="81896" marR="81896" marT="79367" marB="0" anchor="ctr">
                    <a:solidFill>
                      <a:srgbClr val="EEE7E9"/>
                    </a:solidFill>
                  </a:tcPr>
                </a:tc>
                <a:tc>
                  <a:txBody>
                    <a:bodyPr/>
                    <a:lstStyle/>
                    <a:p>
                      <a:pPr marL="98425" indent="0" algn="l" defTabSz="914400" rtl="0" eaLnBrk="1" latinLnBrk="0" hangingPunct="1">
                        <a:spcAft>
                          <a:spcPts val="0"/>
                        </a:spcAft>
                        <a:tabLst/>
                      </a:pPr>
                      <a:r>
                        <a:rPr lang="fr-FR" sz="1300" kern="1200" dirty="0">
                          <a:solidFill>
                            <a:schemeClr val="dk1"/>
                          </a:solidFill>
                          <a:latin typeface="Calibri" panose="020F0502020204030204" pitchFamily="34" charset="0"/>
                          <a:ea typeface="+mn-ea"/>
                          <a:cs typeface="Calibri" panose="020F0502020204030204" pitchFamily="34" charset="0"/>
                        </a:rPr>
                        <a:t>10,617% </a:t>
                      </a:r>
                    </a:p>
                  </a:txBody>
                  <a:tcPr marL="81896" marR="81896" marT="79367" marB="0" anchor="ctr">
                    <a:solidFill>
                      <a:srgbClr val="EEE7E9"/>
                    </a:solidFill>
                  </a:tcPr>
                </a:tc>
                <a:tc>
                  <a:txBody>
                    <a:bodyPr/>
                    <a:lstStyle/>
                    <a:p>
                      <a:pPr marL="55563" indent="0" algn="l" defTabSz="914400" rtl="0" eaLnBrk="1" latinLnBrk="0" hangingPunct="1">
                        <a:spcAft>
                          <a:spcPts val="0"/>
                        </a:spcAft>
                        <a:tabLst/>
                      </a:pPr>
                      <a:r>
                        <a:rPr lang="fr-FR" sz="1300" kern="1200" dirty="0">
                          <a:solidFill>
                            <a:schemeClr val="dk1"/>
                          </a:solidFill>
                          <a:latin typeface="Calibri" panose="020F0502020204030204" pitchFamily="34" charset="0"/>
                          <a:ea typeface="+mn-ea"/>
                          <a:cs typeface="Calibri" panose="020F0502020204030204" pitchFamily="34" charset="0"/>
                        </a:rPr>
                        <a:t>3,50% </a:t>
                      </a:r>
                    </a:p>
                  </a:txBody>
                  <a:tcPr marL="81896" marR="81896" marT="79367" marB="0" anchor="ctr">
                    <a:solidFill>
                      <a:srgbClr val="EEE7E9"/>
                    </a:solidFill>
                  </a:tcPr>
                </a:tc>
                <a:extLst>
                  <a:ext uri="{0D108BD9-81ED-4DB2-BD59-A6C34878D82A}">
                    <a16:rowId xmlns:a16="http://schemas.microsoft.com/office/drawing/2014/main" val="10001"/>
                  </a:ext>
                </a:extLst>
              </a:tr>
              <a:tr h="531788">
                <a:tc rowSpan="3">
                  <a:txBody>
                    <a:bodyPr/>
                    <a:lstStyle/>
                    <a:p>
                      <a:pPr marL="72000" algn="l">
                        <a:spcAft>
                          <a:spcPts val="0"/>
                        </a:spcAft>
                      </a:pPr>
                      <a:endParaRPr lang="fr-FR" sz="1300" dirty="0">
                        <a:effectLst/>
                        <a:latin typeface="Calibri" panose="020F0502020204030204" pitchFamily="34" charset="0"/>
                      </a:endParaRPr>
                    </a:p>
                    <a:p>
                      <a:pPr marL="72000" algn="l">
                        <a:spcAft>
                          <a:spcPts val="0"/>
                        </a:spcAft>
                      </a:pPr>
                      <a:r>
                        <a:rPr lang="fr-FR" sz="1300" dirty="0">
                          <a:effectLst/>
                          <a:latin typeface="Calibri" panose="020F0502020204030204" pitchFamily="34" charset="0"/>
                        </a:rPr>
                        <a:t>Frais assurance vie</a:t>
                      </a:r>
                      <a:endParaRPr lang="fr-FR" sz="1300" dirty="0">
                        <a:effectLst/>
                        <a:latin typeface="Calibri" panose="020F0502020204030204" pitchFamily="34" charset="0"/>
                        <a:ea typeface="Calibri"/>
                        <a:cs typeface="Arial" panose="020B0604020202020204" pitchFamily="34" charset="0"/>
                      </a:endParaRPr>
                    </a:p>
                  </a:txBody>
                  <a:tcPr marL="81896" marR="81896" marT="0" marB="0" anchor="ctr">
                    <a:solidFill>
                      <a:srgbClr val="E50052"/>
                    </a:solidFill>
                  </a:tcPr>
                </a:tc>
                <a:tc>
                  <a:txBody>
                    <a:bodyPr/>
                    <a:lstStyle/>
                    <a:p>
                      <a:pPr marL="55563" indent="0" algn="l" defTabSz="914400" rtl="0" eaLnBrk="1" latinLnBrk="0" hangingPunct="1">
                        <a:spcAft>
                          <a:spcPts val="0"/>
                        </a:spcAft>
                        <a:tabLst/>
                      </a:pPr>
                      <a:r>
                        <a:rPr lang="fr-FR" sz="1300" b="1" kern="1200" dirty="0">
                          <a:solidFill>
                            <a:schemeClr val="dk1"/>
                          </a:solidFill>
                          <a:latin typeface="Calibri" panose="020F0502020204030204" pitchFamily="34" charset="0"/>
                          <a:ea typeface="+mn-ea"/>
                          <a:cs typeface="Calibri" panose="020F0502020204030204" pitchFamily="34" charset="0"/>
                        </a:rPr>
                        <a:t>Frais sur versement</a:t>
                      </a:r>
                    </a:p>
                  </a:txBody>
                  <a:tcPr marL="81896" marR="81896" marT="79367" marB="0" anchor="ctr">
                    <a:solidFill>
                      <a:schemeClr val="bg1"/>
                    </a:solidFill>
                  </a:tcPr>
                </a:tc>
                <a:tc>
                  <a:txBody>
                    <a:bodyPr/>
                    <a:lstStyle/>
                    <a:p>
                      <a:pPr marL="98425" indent="0" algn="l" defTabSz="914400" rtl="0" eaLnBrk="1" latinLnBrk="0" hangingPunct="1">
                        <a:spcAft>
                          <a:spcPts val="0"/>
                        </a:spcAft>
                        <a:tabLst/>
                      </a:pPr>
                      <a:r>
                        <a:rPr lang="fr-FR" sz="1300" kern="1200" dirty="0">
                          <a:solidFill>
                            <a:schemeClr val="dk1"/>
                          </a:solidFill>
                          <a:latin typeface="Calibri" panose="020F0502020204030204" pitchFamily="34" charset="0"/>
                          <a:ea typeface="+mn-ea"/>
                          <a:cs typeface="Calibri" panose="020F0502020204030204" pitchFamily="34" charset="0"/>
                        </a:rPr>
                        <a:t>Frais du contrat</a:t>
                      </a:r>
                    </a:p>
                  </a:txBody>
                  <a:tcPr marL="81896" marR="81896" marT="79367" marB="0" anchor="ctr">
                    <a:solidFill>
                      <a:schemeClr val="bg1"/>
                    </a:solidFill>
                  </a:tcPr>
                </a:tc>
                <a:tc>
                  <a:txBody>
                    <a:bodyPr/>
                    <a:lstStyle/>
                    <a:p>
                      <a:pPr marL="55563" indent="0" algn="l" defTabSz="914400" rtl="0" eaLnBrk="1" latinLnBrk="0" hangingPunct="1">
                        <a:spcAft>
                          <a:spcPts val="0"/>
                        </a:spcAft>
                        <a:tabLst/>
                      </a:pPr>
                      <a:r>
                        <a:rPr lang="fr-FR" sz="1300" kern="1200" dirty="0">
                          <a:solidFill>
                            <a:schemeClr val="dk1"/>
                          </a:solidFill>
                          <a:latin typeface="Calibri" panose="020F0502020204030204" pitchFamily="34" charset="0"/>
                          <a:ea typeface="+mn-ea"/>
                          <a:cs typeface="Calibri" panose="020F0502020204030204" pitchFamily="34" charset="0"/>
                        </a:rPr>
                        <a:t>100%</a:t>
                      </a:r>
                    </a:p>
                  </a:txBody>
                  <a:tcPr marL="81896" marR="81896" marT="79367" marB="0" anchor="ctr">
                    <a:solidFill>
                      <a:schemeClr val="bg1"/>
                    </a:solidFill>
                  </a:tcPr>
                </a:tc>
                <a:extLst>
                  <a:ext uri="{0D108BD9-81ED-4DB2-BD59-A6C34878D82A}">
                    <a16:rowId xmlns:a16="http://schemas.microsoft.com/office/drawing/2014/main" val="10002"/>
                  </a:ext>
                </a:extLst>
              </a:tr>
              <a:tr h="531788">
                <a:tc vMerge="1">
                  <a:txBody>
                    <a:bodyPr/>
                    <a:lstStyle/>
                    <a:p>
                      <a:endParaRPr lang="fr-FR"/>
                    </a:p>
                  </a:txBody>
                  <a:tcPr/>
                </a:tc>
                <a:tc>
                  <a:txBody>
                    <a:bodyPr/>
                    <a:lstStyle/>
                    <a:p>
                      <a:pPr marL="72000" algn="l">
                        <a:spcAft>
                          <a:spcPts val="0"/>
                        </a:spcAft>
                      </a:pPr>
                      <a:r>
                        <a:rPr lang="fr-FR" sz="1300" b="1" dirty="0">
                          <a:effectLst/>
                          <a:latin typeface="Calibri" panose="020F0502020204030204" pitchFamily="34" charset="0"/>
                          <a:ea typeface="Calibri"/>
                          <a:cs typeface="Calibri" panose="020F0502020204030204" pitchFamily="34" charset="0"/>
                        </a:rPr>
                        <a:t>Frais arbitrage </a:t>
                      </a:r>
                    </a:p>
                  </a:txBody>
                  <a:tcPr marL="81896" marR="81896" marT="79367" marB="0" anchor="ctr">
                    <a:solidFill>
                      <a:srgbClr val="EEE7E9"/>
                    </a:solidFill>
                  </a:tcPr>
                </a:tc>
                <a:tc>
                  <a:txBody>
                    <a:bodyPr/>
                    <a:lstStyle/>
                    <a:p>
                      <a:pPr marL="72000" marR="0" lvl="0" indent="0" algn="l" defTabSz="914400" rtl="0" eaLnBrk="1" fontAlgn="auto" latinLnBrk="0" hangingPunct="1">
                        <a:lnSpc>
                          <a:spcPct val="100000"/>
                        </a:lnSpc>
                        <a:spcBef>
                          <a:spcPts val="0"/>
                        </a:spcBef>
                        <a:spcAft>
                          <a:spcPts val="0"/>
                        </a:spcAft>
                        <a:buClrTx/>
                        <a:buSzTx/>
                        <a:buFontTx/>
                        <a:buNone/>
                        <a:tabLst/>
                        <a:defRPr/>
                      </a:pPr>
                      <a:r>
                        <a:rPr lang="fr-FR" sz="1300" kern="1200" dirty="0">
                          <a:solidFill>
                            <a:schemeClr val="dk1"/>
                          </a:solidFill>
                          <a:latin typeface="Calibri" panose="020F0502020204030204" pitchFamily="34" charset="0"/>
                          <a:ea typeface="+mn-ea"/>
                          <a:cs typeface="Calibri" panose="020F0502020204030204" pitchFamily="34" charset="0"/>
                        </a:rPr>
                        <a:t>Frais du contrat</a:t>
                      </a:r>
                    </a:p>
                  </a:txBody>
                  <a:tcPr marL="81896" marR="81896" marT="79367" marB="0" anchor="ctr">
                    <a:solidFill>
                      <a:srgbClr val="EEE7E9"/>
                    </a:solidFill>
                  </a:tcPr>
                </a:tc>
                <a:tc>
                  <a:txBody>
                    <a:bodyPr/>
                    <a:lstStyle/>
                    <a:p>
                      <a:pPr marL="55563" indent="0" algn="l">
                        <a:spcAft>
                          <a:spcPts val="0"/>
                        </a:spcAft>
                        <a:tabLst/>
                      </a:pPr>
                      <a:r>
                        <a:rPr lang="fr-FR" sz="1300" b="0" dirty="0">
                          <a:effectLst/>
                          <a:latin typeface="Calibri" panose="020F0502020204030204" pitchFamily="34" charset="0"/>
                          <a:ea typeface="Calibri"/>
                          <a:cs typeface="Calibri" panose="020F0502020204030204" pitchFamily="34" charset="0"/>
                        </a:rPr>
                        <a:t>50%</a:t>
                      </a:r>
                    </a:p>
                  </a:txBody>
                  <a:tcPr marL="81896" marR="81896" marT="79367" marB="0" anchor="ctr">
                    <a:solidFill>
                      <a:srgbClr val="EEE7E9"/>
                    </a:solidFill>
                  </a:tcPr>
                </a:tc>
                <a:extLst>
                  <a:ext uri="{0D108BD9-81ED-4DB2-BD59-A6C34878D82A}">
                    <a16:rowId xmlns:a16="http://schemas.microsoft.com/office/drawing/2014/main" val="3734837106"/>
                  </a:ext>
                </a:extLst>
              </a:tr>
              <a:tr h="531788">
                <a:tc vMerge="1">
                  <a:txBody>
                    <a:bodyPr/>
                    <a:lstStyle/>
                    <a:p>
                      <a:endParaRPr lang="fr-FR"/>
                    </a:p>
                  </a:txBody>
                  <a:tcPr/>
                </a:tc>
                <a:tc>
                  <a:txBody>
                    <a:bodyPr/>
                    <a:lstStyle/>
                    <a:p>
                      <a:pPr marL="72000" algn="l">
                        <a:spcAft>
                          <a:spcPts val="0"/>
                        </a:spcAft>
                      </a:pPr>
                      <a:r>
                        <a:rPr lang="fr-FR" sz="1300" b="1" dirty="0">
                          <a:effectLst/>
                          <a:latin typeface="Calibri" panose="020F0502020204030204" pitchFamily="34" charset="0"/>
                          <a:cs typeface="Calibri" panose="020F0502020204030204" pitchFamily="34" charset="0"/>
                        </a:rPr>
                        <a:t>Frais de gestion UC</a:t>
                      </a:r>
                      <a:endParaRPr lang="fr-FR" sz="1300" b="1" dirty="0">
                        <a:effectLst/>
                        <a:latin typeface="Calibri" panose="020F0502020204030204" pitchFamily="34" charset="0"/>
                        <a:ea typeface="Calibri"/>
                        <a:cs typeface="Calibri" panose="020F0502020204030204" pitchFamily="34" charset="0"/>
                      </a:endParaRPr>
                    </a:p>
                  </a:txBody>
                  <a:tcPr marL="81896" marR="81896" marT="79367" marB="0" anchor="ctr">
                    <a:solidFill>
                      <a:srgbClr val="EEE7E9"/>
                    </a:solidFill>
                  </a:tcPr>
                </a:tc>
                <a:tc>
                  <a:txBody>
                    <a:bodyPr/>
                    <a:lstStyle/>
                    <a:p>
                      <a:pPr marL="72000" algn="l">
                        <a:spcAft>
                          <a:spcPts val="0"/>
                        </a:spcAft>
                      </a:pPr>
                      <a:r>
                        <a:rPr lang="fr-FR" sz="1300" dirty="0">
                          <a:effectLst/>
                          <a:latin typeface="Calibri" panose="020F0502020204030204" pitchFamily="34" charset="0"/>
                          <a:cs typeface="Calibri" panose="020F0502020204030204" pitchFamily="34" charset="0"/>
                        </a:rPr>
                        <a:t>Frais UC du contrat</a:t>
                      </a:r>
                      <a:endParaRPr lang="fr-FR" sz="1300" b="1" dirty="0">
                        <a:effectLst/>
                        <a:latin typeface="Calibri" panose="020F0502020204030204" pitchFamily="34" charset="0"/>
                        <a:ea typeface="Calibri"/>
                        <a:cs typeface="Calibri" panose="020F0502020204030204" pitchFamily="34" charset="0"/>
                      </a:endParaRPr>
                    </a:p>
                  </a:txBody>
                  <a:tcPr marL="81896" marR="81896" marT="79367" marB="0" anchor="ctr">
                    <a:solidFill>
                      <a:srgbClr val="EEE7E9"/>
                    </a:solidFill>
                  </a:tcPr>
                </a:tc>
                <a:tc>
                  <a:txBody>
                    <a:bodyPr/>
                    <a:lstStyle/>
                    <a:p>
                      <a:pPr marL="55563" indent="0" algn="l">
                        <a:spcAft>
                          <a:spcPts val="0"/>
                        </a:spcAft>
                        <a:tabLst/>
                      </a:pPr>
                      <a:r>
                        <a:rPr lang="fr-FR" sz="1300" dirty="0">
                          <a:effectLst/>
                          <a:latin typeface="Calibri" panose="020F0502020204030204" pitchFamily="34" charset="0"/>
                          <a:cs typeface="Calibri" panose="020F0502020204030204" pitchFamily="34" charset="0"/>
                        </a:rPr>
                        <a:t>60%</a:t>
                      </a:r>
                      <a:endParaRPr lang="fr-FR" sz="1300" b="1" dirty="0">
                        <a:effectLst/>
                        <a:latin typeface="Calibri" panose="020F0502020204030204" pitchFamily="34" charset="0"/>
                        <a:ea typeface="Calibri"/>
                        <a:cs typeface="Calibri" panose="020F0502020204030204" pitchFamily="34" charset="0"/>
                      </a:endParaRPr>
                    </a:p>
                  </a:txBody>
                  <a:tcPr marL="81896" marR="81896" marT="79367" marB="0" anchor="ctr">
                    <a:solidFill>
                      <a:srgbClr val="EEE7E9"/>
                    </a:solidFill>
                  </a:tcPr>
                </a:tc>
                <a:extLst>
                  <a:ext uri="{0D108BD9-81ED-4DB2-BD59-A6C34878D82A}">
                    <a16:rowId xmlns:a16="http://schemas.microsoft.com/office/drawing/2014/main" val="10003"/>
                  </a:ext>
                </a:extLst>
              </a:tr>
            </a:tbl>
          </a:graphicData>
        </a:graphic>
      </p:graphicFrame>
      <p:sp>
        <p:nvSpPr>
          <p:cNvPr id="7" name="Rectangle 6">
            <a:extLst>
              <a:ext uri="{FF2B5EF4-FFF2-40B4-BE49-F238E27FC236}">
                <a16:creationId xmlns:a16="http://schemas.microsoft.com/office/drawing/2014/main" id="{A8E7C1CF-6FE3-4E1A-AA9C-6EBF827C75B8}"/>
              </a:ext>
            </a:extLst>
          </p:cNvPr>
          <p:cNvSpPr/>
          <p:nvPr/>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
        <p:nvSpPr>
          <p:cNvPr id="8" name="Rectangle 7">
            <a:extLst>
              <a:ext uri="{FF2B5EF4-FFF2-40B4-BE49-F238E27FC236}">
                <a16:creationId xmlns:a16="http://schemas.microsoft.com/office/drawing/2014/main" id="{7E7A4732-7CB0-4122-BAA7-E30E02751A67}"/>
              </a:ext>
            </a:extLst>
          </p:cNvPr>
          <p:cNvSpPr/>
          <p:nvPr/>
        </p:nvSpPr>
        <p:spPr>
          <a:xfrm>
            <a:off x="9078191" y="6364439"/>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Tree>
    <p:extLst>
      <p:ext uri="{BB962C8B-B14F-4D97-AF65-F5344CB8AC3E}">
        <p14:creationId xmlns:p14="http://schemas.microsoft.com/office/powerpoint/2010/main" val="3685154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E7FBB83-DB4F-403A-BA78-6D341B1BB6B8}"/>
              </a:ext>
            </a:extLst>
          </p:cNvPr>
          <p:cNvSpPr>
            <a:spLocks noGrp="1"/>
          </p:cNvSpPr>
          <p:nvPr>
            <p:ph type="title"/>
          </p:nvPr>
        </p:nvSpPr>
        <p:spPr>
          <a:xfrm>
            <a:off x="371475" y="712966"/>
            <a:ext cx="11820524" cy="506234"/>
          </a:xfrm>
        </p:spPr>
        <p:txBody>
          <a:bodyPr/>
          <a:lstStyle/>
          <a:p>
            <a:r>
              <a:rPr lang="fr-FR" sz="2400" dirty="0"/>
              <a:t>Caractéristiques au sein des contrats d’assurance vie CNP assurances</a:t>
            </a:r>
          </a:p>
        </p:txBody>
      </p:sp>
      <p:sp>
        <p:nvSpPr>
          <p:cNvPr id="11" name="Fußzeilenplatzhalter 2">
            <a:extLst>
              <a:ext uri="{FF2B5EF4-FFF2-40B4-BE49-F238E27FC236}">
                <a16:creationId xmlns:a16="http://schemas.microsoft.com/office/drawing/2014/main" id="{FCCFE92C-946F-4DF3-AA36-9B5E345FBFE2}"/>
              </a:ext>
            </a:extLst>
          </p:cNvPr>
          <p:cNvSpPr txBox="1">
            <a:spLocks/>
          </p:cNvSpPr>
          <p:nvPr/>
        </p:nvSpPr>
        <p:spPr>
          <a:xfrm>
            <a:off x="371475" y="150776"/>
            <a:ext cx="10800000" cy="365125"/>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solidFill>
                  <a:schemeClr val="tx2"/>
                </a:solidFill>
                <a:latin typeface="+mj-lt"/>
              </a:rPr>
              <a:t>3 | intégration au sein des contrats d’assurance vie</a:t>
            </a:r>
            <a:endParaRPr lang="de-DE" sz="1000" dirty="0">
              <a:solidFill>
                <a:schemeClr val="tx2"/>
              </a:solidFill>
              <a:latin typeface="+mj-lt"/>
            </a:endParaRPr>
          </a:p>
        </p:txBody>
      </p:sp>
      <p:sp>
        <p:nvSpPr>
          <p:cNvPr id="6" name="Rectangle 5">
            <a:extLst>
              <a:ext uri="{FF2B5EF4-FFF2-40B4-BE49-F238E27FC236}">
                <a16:creationId xmlns:a16="http://schemas.microsoft.com/office/drawing/2014/main" id="{7D3866D5-1F08-4C84-A60C-E860404DEF44}"/>
              </a:ext>
            </a:extLst>
          </p:cNvPr>
          <p:cNvSpPr/>
          <p:nvPr/>
        </p:nvSpPr>
        <p:spPr>
          <a:xfrm>
            <a:off x="367255" y="1382039"/>
            <a:ext cx="4430463" cy="275588"/>
          </a:xfrm>
          <a:prstGeom prst="rect">
            <a:avLst/>
          </a:prstGeom>
        </p:spPr>
        <p:txBody>
          <a:bodyPr>
            <a:spAutoFit/>
          </a:bodyPr>
          <a:lstStyle/>
          <a:p>
            <a:pPr algn="l" defTabSz="1036930" eaLnBrk="1" fontAlgn="auto" hangingPunct="1">
              <a:spcBef>
                <a:spcPts val="0"/>
              </a:spcBef>
              <a:spcAft>
                <a:spcPts val="0"/>
              </a:spcAft>
              <a:defRPr/>
            </a:pPr>
            <a:r>
              <a:rPr lang="fr-FR" sz="1191" dirty="0">
                <a:solidFill>
                  <a:srgbClr val="17657D"/>
                </a:solidFill>
                <a:latin typeface="Open Sans" panose="020B0604020202020204" charset="0"/>
                <a:ea typeface="Open Sans" panose="020B0604020202020204" charset="0"/>
                <a:cs typeface="Open Sans" panose="020B0604020202020204" charset="0"/>
              </a:rPr>
              <a:t>Lors de la souscription il faut impérativement : </a:t>
            </a:r>
            <a:endParaRPr lang="fr-FR" sz="1191" b="0" dirty="0">
              <a:solidFill>
                <a:srgbClr val="17657D"/>
              </a:solidFill>
              <a:latin typeface="Open Sans" panose="020B0604020202020204" charset="0"/>
              <a:ea typeface="Open Sans" panose="020B0604020202020204" charset="0"/>
              <a:cs typeface="Open Sans" panose="020B0604020202020204" charset="0"/>
            </a:endParaRPr>
          </a:p>
        </p:txBody>
      </p:sp>
      <p:sp>
        <p:nvSpPr>
          <p:cNvPr id="7" name="Rectangle 6">
            <a:extLst>
              <a:ext uri="{FF2B5EF4-FFF2-40B4-BE49-F238E27FC236}">
                <a16:creationId xmlns:a16="http://schemas.microsoft.com/office/drawing/2014/main" id="{91368503-A5EB-4A47-8B8B-77AA0F906C09}"/>
              </a:ext>
            </a:extLst>
          </p:cNvPr>
          <p:cNvSpPr/>
          <p:nvPr/>
        </p:nvSpPr>
        <p:spPr>
          <a:xfrm>
            <a:off x="360054" y="1648425"/>
            <a:ext cx="5250170" cy="3927428"/>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a:t>
            </a:r>
          </a:p>
          <a:p>
            <a:pPr algn="just" defTabSz="1036930" eaLnBrk="1" fontAlgn="auto" hangingPunct="1">
              <a:spcBef>
                <a:spcPts val="0"/>
              </a:spcBef>
              <a:spcAft>
                <a:spcPts val="0"/>
              </a:spcAft>
              <a:defRPr/>
            </a:pPr>
            <a:endParaRPr lang="fr-FR" sz="5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Compléter ou actualiser si besoin le Document de Connaissance Client remis au client en phase </a:t>
            </a:r>
            <a:r>
              <a:rPr lang="fr-FR" sz="1000" b="0" dirty="0" err="1">
                <a:solidFill>
                  <a:prstClr val="black"/>
                </a:solidFill>
                <a:latin typeface="Open Sans" panose="020B0604020202020204" charset="0"/>
                <a:ea typeface="Open Sans" panose="020B0604020202020204" charset="0"/>
                <a:cs typeface="Open Sans" panose="020B0604020202020204" charset="0"/>
              </a:rPr>
              <a:t>pre</a:t>
            </a:r>
            <a:r>
              <a:rPr lang="fr-FR" sz="1000" b="0" dirty="0">
                <a:solidFill>
                  <a:prstClr val="black"/>
                </a:solidFill>
                <a:latin typeface="Open Sans" panose="020B0604020202020204" charset="0"/>
                <a:ea typeface="Open Sans" panose="020B0604020202020204" charset="0"/>
                <a:cs typeface="Open Sans" panose="020B0604020202020204" charset="0"/>
              </a:rPr>
              <a:t>́-contractuelle. A noter : le devoir de conseil en assurance vie doit être mis à jour lors de chaque modification significative du contrat.</a:t>
            </a:r>
          </a:p>
          <a:p>
            <a:pPr algn="just" defTabSz="1036930" eaLnBrk="1" fontAlgn="auto" hangingPunct="1">
              <a:spcBef>
                <a:spcPts val="0"/>
              </a:spcBef>
              <a:spcAft>
                <a:spcPts val="0"/>
              </a:spcAft>
              <a:defRPr/>
            </a:pPr>
            <a:r>
              <a:rPr lang="fr-FR" sz="1000" b="0" dirty="0">
                <a:solidFill>
                  <a:prstClr val="black"/>
                </a:solidFill>
                <a:latin typeface="Open Sans" panose="020B0604020202020204" charset="0"/>
                <a:ea typeface="Open Sans" panose="020B0604020202020204" charset="0"/>
                <a:cs typeface="Open Sans" panose="020B0604020202020204" charset="0"/>
              </a:rPr>
              <a:t> </a:t>
            </a: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algn="just" defTabSz="1036930" eaLnBrk="1" fontAlgn="auto" hangingPunct="1">
              <a:spcBef>
                <a:spcPts val="0"/>
              </a:spcBef>
              <a:spcAft>
                <a:spcPts val="0"/>
              </a:spcAft>
              <a:defRPr/>
            </a:pPr>
            <a:endParaRPr lang="fr-FR" sz="6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a:buFont typeface="Arial" panose="020B0604020202020204" pitchFamily="34" charset="0"/>
              <a:buChar char="•"/>
              <a:defRPr/>
            </a:pPr>
            <a:r>
              <a:rPr lang="fr-FR" sz="1000" dirty="0">
                <a:solidFill>
                  <a:prstClr val="black"/>
                </a:solidFill>
                <a:latin typeface="Open Sans" panose="020B0604020202020204" charset="0"/>
                <a:ea typeface="Open Sans" panose="020B0604020202020204" charset="0"/>
                <a:cs typeface="Open Sans" panose="020B0604020202020204" charset="0"/>
              </a:rPr>
              <a:t>Remettre le Document d’Informations Clés du support (DIC) et la Fiche d’information </a:t>
            </a:r>
            <a:r>
              <a:rPr lang="fr-FR" altLang="fr-FR" sz="1000" dirty="0">
                <a:solidFill>
                  <a:prstClr val="black"/>
                </a:solidFill>
                <a:latin typeface="Open Sans" panose="020B0604020202020204" charset="0"/>
                <a:ea typeface="Open Sans" panose="020B0604020202020204" charset="0"/>
                <a:cs typeface="Open Sans" panose="020B0604020202020204" charset="0"/>
              </a:rPr>
              <a:t>assurance vie de la SCPI (FIS) </a:t>
            </a:r>
            <a:r>
              <a:rPr lang="fr-FR" sz="1000" dirty="0">
                <a:solidFill>
                  <a:prstClr val="black"/>
                </a:solidFill>
                <a:latin typeface="Open Sans" panose="020B0604020202020204" charset="0"/>
                <a:ea typeface="Open Sans" panose="020B0604020202020204" charset="0"/>
                <a:cs typeface="Open Sans" panose="020B0604020202020204" charset="0"/>
              </a:rPr>
              <a:t>au client. La note d’information et les statuts, la plaquette commerciale sont à remettre au client avant souscription. Ainsi que le DIC Contrat pour toute nouvelle souscription / adhésion.</a:t>
            </a:r>
          </a:p>
          <a:p>
            <a:pPr algn="just" defTabSz="1036930">
              <a:defRPr/>
            </a:pPr>
            <a:endParaRPr lang="fr-FR" sz="500" b="0" dirty="0">
              <a:solidFill>
                <a:schemeClr val="tx1"/>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schemeClr val="tx1"/>
                </a:solidFill>
                <a:latin typeface="Open Sans" panose="020B0604020202020204" charset="0"/>
              </a:rPr>
              <a:t>Si le client est soumis à l’Impôt sur la Fortune Immobilière (IFI), la fraction de la valeur de rachat afférente à la SCPI devra être déclarée à hauteur d’un pourcentage qui lui sera communiqué chaque année par l’assureur suite à la </a:t>
            </a:r>
            <a:r>
              <a:rPr lang="fr-FR" sz="1000" b="0" dirty="0">
                <a:solidFill>
                  <a:prstClr val="black"/>
                </a:solidFill>
                <a:latin typeface="Open Sans" panose="020B0604020202020204" charset="0"/>
              </a:rPr>
              <a:t>demande du client.</a:t>
            </a:r>
          </a:p>
          <a:p>
            <a:pPr algn="just" defTabSz="1036930" eaLnBrk="1" fontAlgn="auto" hangingPunct="1">
              <a:spcBef>
                <a:spcPts val="0"/>
              </a:spcBef>
              <a:spcAft>
                <a:spcPts val="0"/>
              </a:spcAft>
              <a:defRPr/>
            </a:pPr>
            <a:endParaRPr lang="fr-FR" sz="500" b="0" dirty="0">
              <a:solidFill>
                <a:prstClr val="black"/>
              </a:solidFill>
              <a:latin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8" name="Rectangle 7">
            <a:extLst>
              <a:ext uri="{FF2B5EF4-FFF2-40B4-BE49-F238E27FC236}">
                <a16:creationId xmlns:a16="http://schemas.microsoft.com/office/drawing/2014/main" id="{E26CEE75-0E7D-4EBD-AF06-77D07AC96DA9}"/>
              </a:ext>
            </a:extLst>
          </p:cNvPr>
          <p:cNvSpPr/>
          <p:nvPr/>
        </p:nvSpPr>
        <p:spPr>
          <a:xfrm>
            <a:off x="5771475" y="1670197"/>
            <a:ext cx="4868524" cy="3927428"/>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b="0" dirty="0">
                <a:solidFill>
                  <a:prstClr val="black"/>
                </a:solidFill>
                <a:latin typeface="Open Sans" panose="020B0604020202020204" charset="0"/>
                <a:ea typeface="Open Sans" panose="020B0604020202020204" charset="0"/>
                <a:cs typeface="Open Sans" panose="020B0604020202020204" charset="0"/>
              </a:rPr>
              <a:t>Pour établir la demande de souscription il convient d’utiliser la Fiche d’Information Support (FIS) :</a:t>
            </a:r>
          </a:p>
          <a:p>
            <a:pPr marL="193675" indent="-193675" algn="just" defTabSz="1036930" eaLnBrk="1" fontAlgn="auto" hangingPunct="1">
              <a:spcBef>
                <a:spcPts val="0"/>
              </a:spcBef>
              <a:spcAft>
                <a:spcPts val="0"/>
              </a:spcAft>
              <a:buFont typeface="Arial" panose="020B0604020202020204" pitchFamily="34" charset="0"/>
              <a:buChar char="•"/>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77800" indent="-177800"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PUMA et ISI : Fiche Information assurance vie en simple exemplaire sans recueil de signature</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Joindre, pour une affaire nouvelle, le Document de Connaissance Client et la                     « demande d’adhésion / souscription » du nouveau contrat. Vous devez archiver le Document de Connaissance Client selon les modalités en place dans votre établissement (un exemplaire à conserver à la banque/caisse). </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Joindre la « demande de versement complémentaire » pour un versement complémentaire, et pour un arbitrage la « demande d’arbitrage » ainsi que le Document de Connaissance Client le cas échéant, si le nouveau versement n’est pas investi à 100% sur la SCPI et lorsque la nouvelle répartition du contrat est plus risquée que le profil connu du client.</a:t>
            </a:r>
          </a:p>
        </p:txBody>
      </p:sp>
      <p:sp>
        <p:nvSpPr>
          <p:cNvPr id="9" name="Rectangle 8">
            <a:extLst>
              <a:ext uri="{FF2B5EF4-FFF2-40B4-BE49-F238E27FC236}">
                <a16:creationId xmlns:a16="http://schemas.microsoft.com/office/drawing/2014/main" id="{E9AF25ED-E4FC-4CF9-AA9B-8EFA501E6CA0}"/>
              </a:ext>
            </a:extLst>
          </p:cNvPr>
          <p:cNvSpPr/>
          <p:nvPr/>
        </p:nvSpPr>
        <p:spPr>
          <a:xfrm>
            <a:off x="367255" y="5637430"/>
            <a:ext cx="5250170" cy="7663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907" b="0" dirty="0">
                <a:solidFill>
                  <a:prstClr val="white"/>
                </a:solidFill>
                <a:latin typeface="Open Sans" panose="020B0604020202020204" charset="0"/>
                <a:ea typeface="Open Sans" panose="020B0604020202020204" charset="0"/>
                <a:cs typeface="Open Sans" panose="020B0604020202020204" charset="0"/>
              </a:rPr>
              <a:t>Avertissement : les SCPI sont conçues dans la perspective d’un investissement d’une durée de placement </a:t>
            </a:r>
            <a:r>
              <a:rPr lang="fr-FR" sz="907" b="0" dirty="0">
                <a:solidFill>
                  <a:prstClr val="white"/>
                </a:solidFill>
                <a:latin typeface="Open Sans" panose="020B0604020202020204" charset="0"/>
              </a:rPr>
              <a:t>recommandée </a:t>
            </a:r>
            <a:r>
              <a:rPr lang="fr-FR" sz="907" b="0" dirty="0">
                <a:solidFill>
                  <a:schemeClr val="bg1"/>
                </a:solidFill>
                <a:latin typeface="Open Sans" panose="020B0604020202020204" charset="0"/>
              </a:rPr>
              <a:t>de 10 ans </a:t>
            </a:r>
            <a:r>
              <a:rPr lang="fr-FR" sz="907" b="0" dirty="0">
                <a:solidFill>
                  <a:schemeClr val="bg1"/>
                </a:solidFill>
                <a:latin typeface="Open Sans" panose="020B0604020202020204" charset="0"/>
                <a:ea typeface="Open Sans" panose="020B0604020202020204" charset="0"/>
                <a:cs typeface="Open Sans" panose="020B0604020202020204" charset="0"/>
              </a:rPr>
              <a:t>minimum. L’attention </a:t>
            </a:r>
            <a:r>
              <a:rPr lang="fr-FR" sz="907" b="0" dirty="0">
                <a:solidFill>
                  <a:prstClr val="white"/>
                </a:solidFill>
                <a:latin typeface="Open Sans" panose="020B0604020202020204" charset="0"/>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3" name="Flèche droite 18">
            <a:extLst>
              <a:ext uri="{FF2B5EF4-FFF2-40B4-BE49-F238E27FC236}">
                <a16:creationId xmlns:a16="http://schemas.microsoft.com/office/drawing/2014/main" id="{BEEDDF80-B911-4B5B-84F1-25DE95BC2586}"/>
              </a:ext>
            </a:extLst>
          </p:cNvPr>
          <p:cNvSpPr/>
          <p:nvPr/>
        </p:nvSpPr>
        <p:spPr>
          <a:xfrm>
            <a:off x="360053" y="916932"/>
            <a:ext cx="5250171" cy="65349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b="0" dirty="0">
                <a:solidFill>
                  <a:prstClr val="white"/>
                </a:solidFill>
                <a:latin typeface="Open Sans" panose="020B0604020202020204" charset="0"/>
                <a:ea typeface="Open Sans" panose="020B0604020202020204" charset="0"/>
                <a:cs typeface="Open Sans" panose="020B0604020202020204" charset="0"/>
              </a:rPr>
              <a:t>Démarche avec le client </a:t>
            </a:r>
          </a:p>
        </p:txBody>
      </p:sp>
      <p:sp>
        <p:nvSpPr>
          <p:cNvPr id="14" name="Flèche droite 19">
            <a:extLst>
              <a:ext uri="{FF2B5EF4-FFF2-40B4-BE49-F238E27FC236}">
                <a16:creationId xmlns:a16="http://schemas.microsoft.com/office/drawing/2014/main" id="{60128314-8D22-4E59-B027-2771F6416134}"/>
              </a:ext>
            </a:extLst>
          </p:cNvPr>
          <p:cNvSpPr/>
          <p:nvPr/>
        </p:nvSpPr>
        <p:spPr>
          <a:xfrm>
            <a:off x="5771475" y="916931"/>
            <a:ext cx="4614090" cy="65349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b="0" dirty="0">
                <a:solidFill>
                  <a:prstClr val="white"/>
                </a:solidFill>
                <a:latin typeface="Open Sans" panose="020B0604020202020204" charset="0"/>
                <a:ea typeface="Open Sans" panose="020B0604020202020204" charset="0"/>
                <a:cs typeface="Open Sans" panose="020B0604020202020204" charset="0"/>
              </a:rPr>
              <a:t>Démarche administrative</a:t>
            </a:r>
          </a:p>
        </p:txBody>
      </p:sp>
      <p:sp>
        <p:nvSpPr>
          <p:cNvPr id="15" name="Rectangle 14">
            <a:extLst>
              <a:ext uri="{FF2B5EF4-FFF2-40B4-BE49-F238E27FC236}">
                <a16:creationId xmlns:a16="http://schemas.microsoft.com/office/drawing/2014/main" id="{B0FF1007-56AE-4F38-91FC-B78BEF1CCF7D}"/>
              </a:ext>
            </a:extLst>
          </p:cNvPr>
          <p:cNvSpPr/>
          <p:nvPr/>
        </p:nvSpPr>
        <p:spPr>
          <a:xfrm>
            <a:off x="5771476" y="5708106"/>
            <a:ext cx="4868523" cy="465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907" b="0" dirty="0">
                <a:solidFill>
                  <a:schemeClr val="bg1"/>
                </a:solidFill>
                <a:latin typeface="Open Sans" panose="020B0604020202020204" charset="0"/>
                <a:ea typeface="Open Sans" panose="020B0604020202020204" charset="0"/>
                <a:cs typeface="Open Sans" panose="020B0604020202020204" charset="0"/>
              </a:rPr>
              <a:t>Les SCPI s’adressent aux clientèles Haut de Gamme, </a:t>
            </a:r>
            <a:r>
              <a:rPr lang="fr-FR" altLang="fr-FR" sz="907" b="0" dirty="0">
                <a:solidFill>
                  <a:schemeClr val="bg1"/>
                </a:solidFill>
                <a:latin typeface="Open Sans" charset="0"/>
                <a:ea typeface="Open Sans" charset="0"/>
                <a:cs typeface="Open Sans" charset="0"/>
              </a:rPr>
              <a:t>Gestion Privée (GP) et Banque Privée</a:t>
            </a:r>
            <a:endParaRPr lang="fr-FR" sz="907" b="0" dirty="0">
              <a:solidFill>
                <a:schemeClr val="bg1"/>
              </a:solidFill>
              <a:latin typeface="Open Sans" panose="020B0604020202020204" charset="0"/>
              <a:ea typeface="Open Sans" panose="020B0604020202020204" charset="0"/>
              <a:cs typeface="Open Sans" panose="020B0604020202020204" charset="0"/>
            </a:endParaRPr>
          </a:p>
        </p:txBody>
      </p:sp>
      <p:sp>
        <p:nvSpPr>
          <p:cNvPr id="12" name="Rectangle 11">
            <a:extLst>
              <a:ext uri="{FF2B5EF4-FFF2-40B4-BE49-F238E27FC236}">
                <a16:creationId xmlns:a16="http://schemas.microsoft.com/office/drawing/2014/main" id="{120F7FB7-6DB4-48D3-B7C1-5C86D3FA9D9F}"/>
              </a:ext>
            </a:extLst>
          </p:cNvPr>
          <p:cNvSpPr/>
          <p:nvPr/>
        </p:nvSpPr>
        <p:spPr>
          <a:xfrm>
            <a:off x="8925791" y="6388686"/>
            <a:ext cx="2555870" cy="318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2"/>
                </a:solidFill>
                <a:effectLst/>
                <a:latin typeface="Segoe UI" panose="020B0502040204020203" pitchFamily="34" charset="0"/>
              </a:rPr>
              <a:t>Document à usage strictement interne</a:t>
            </a:r>
            <a:br>
              <a:rPr lang="fr-FR" sz="1050" dirty="0">
                <a:solidFill>
                  <a:schemeClr val="tx2"/>
                </a:solidFill>
                <a:effectLst/>
                <a:latin typeface="Segoe UI" panose="020B0502040204020203" pitchFamily="34" charset="0"/>
              </a:rPr>
            </a:br>
            <a:r>
              <a:rPr lang="fr-FR" sz="1050" dirty="0">
                <a:solidFill>
                  <a:schemeClr val="tx2"/>
                </a:solidFill>
                <a:effectLst/>
                <a:latin typeface="Segoe UI" panose="020B0502040204020203" pitchFamily="34" charset="0"/>
              </a:rPr>
              <a:t>NE PAS REMETTRE AUX CLIENTS</a:t>
            </a:r>
            <a:endParaRPr lang="fr-FR" sz="1050" dirty="0">
              <a:solidFill>
                <a:schemeClr val="tx2"/>
              </a:solidFill>
            </a:endParaRPr>
          </a:p>
        </p:txBody>
      </p:sp>
    </p:spTree>
    <p:extLst>
      <p:ext uri="{BB962C8B-B14F-4D97-AF65-F5344CB8AC3E}">
        <p14:creationId xmlns:p14="http://schemas.microsoft.com/office/powerpoint/2010/main" val="4196179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27</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78143" y="790427"/>
            <a:ext cx="10391046"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Atouts et facteurs </a:t>
            </a:r>
            <a:r>
              <a:rPr lang="fr-FR" sz="2400" dirty="0">
                <a:latin typeface="Geon Expanded" panose="020B0505030302020204" pitchFamily="34" charset="0"/>
              </a:rPr>
              <a:t>de risque</a:t>
            </a:r>
          </a:p>
        </p:txBody>
      </p:sp>
      <p:sp>
        <p:nvSpPr>
          <p:cNvPr id="16" name="Inhaltsplatzhalter 2">
            <a:extLst>
              <a:ext uri="{FF2B5EF4-FFF2-40B4-BE49-F238E27FC236}">
                <a16:creationId xmlns:a16="http://schemas.microsoft.com/office/drawing/2014/main" id="{9891F788-B312-CA45-A72E-B437176528AA}"/>
              </a:ext>
            </a:extLst>
          </p:cNvPr>
          <p:cNvSpPr txBox="1">
            <a:spLocks/>
          </p:cNvSpPr>
          <p:nvPr/>
        </p:nvSpPr>
        <p:spPr>
          <a:xfrm>
            <a:off x="1174255" y="2077190"/>
            <a:ext cx="5952474" cy="27452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solidFill>
                  <a:schemeClr val="accent4"/>
                </a:solidFill>
              </a:rPr>
              <a:t>Atouts de l’immobilier de risque</a:t>
            </a:r>
          </a:p>
        </p:txBody>
      </p:sp>
      <p:sp>
        <p:nvSpPr>
          <p:cNvPr id="17" name="Espace réservé du texte 122">
            <a:extLst>
              <a:ext uri="{FF2B5EF4-FFF2-40B4-BE49-F238E27FC236}">
                <a16:creationId xmlns:a16="http://schemas.microsoft.com/office/drawing/2014/main" id="{F9FB861F-7C0F-994F-B012-E74E741B125A}"/>
              </a:ext>
            </a:extLst>
          </p:cNvPr>
          <p:cNvSpPr txBox="1">
            <a:spLocks/>
          </p:cNvSpPr>
          <p:nvPr/>
        </p:nvSpPr>
        <p:spPr>
          <a:xfrm>
            <a:off x="1061915" y="2362976"/>
            <a:ext cx="4714828" cy="3858546"/>
          </a:xfrm>
          <a:prstGeom prst="rect">
            <a:avLst/>
          </a:prstGeom>
        </p:spPr>
        <p:txBody>
          <a:bodyPr numCol="2" spcCol="180000"/>
          <a:lstStyle>
            <a:lvl1pPr marL="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278448"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556895"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835343"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111379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hangingPunct="1">
              <a:lnSpc>
                <a:spcPct val="100000"/>
              </a:lnSpc>
            </a:pPr>
            <a:r>
              <a:rPr lang="fr-FR" sz="1000" dirty="0">
                <a:solidFill>
                  <a:schemeClr val="tx1"/>
                </a:solidFill>
                <a:latin typeface="Work Sans Medium" pitchFamily="2" charset="0"/>
              </a:rPr>
              <a:t>Un patrimoine accessible a partir d’une mise de fonds limitée.</a:t>
            </a:r>
            <a:br>
              <a:rPr lang="fr-FR" sz="1000" dirty="0">
                <a:solidFill>
                  <a:schemeClr val="tx1"/>
                </a:solidFill>
                <a:latin typeface="Locator Light" panose="02000500040000020004" pitchFamily="2" charset="77"/>
              </a:rPr>
            </a:br>
            <a:r>
              <a:rPr lang="fr-FR" sz="1000" dirty="0">
                <a:solidFill>
                  <a:schemeClr val="tx1"/>
                </a:solidFill>
                <a:latin typeface="Work Sans Light" pitchFamily="2" charset="0"/>
              </a:rPr>
              <a:t>L’immobilier collectif permet à l’investisseur de s’exposer à un patrimoine de plusieurs millions d’euros à travers l’achat de parts pour un montant de quelques milliers d’euros. </a:t>
            </a:r>
            <a:br>
              <a:rPr lang="fr-FR" sz="1000" dirty="0">
                <a:solidFill>
                  <a:schemeClr val="tx1"/>
                </a:solidFill>
                <a:latin typeface="Work Sans Light" pitchFamily="2" charset="0"/>
              </a:rPr>
            </a:br>
            <a:br>
              <a:rPr lang="fr-FR" sz="1000" dirty="0">
                <a:solidFill>
                  <a:schemeClr val="tx1"/>
                </a:solidFill>
                <a:latin typeface="Locator Light" panose="02000500040000020004" pitchFamily="2" charset="77"/>
              </a:rPr>
            </a:br>
            <a:r>
              <a:rPr lang="fr-FR" sz="1000" dirty="0">
                <a:solidFill>
                  <a:schemeClr val="tx1"/>
                </a:solidFill>
                <a:latin typeface="Work Sans Medium" pitchFamily="2" charset="0"/>
              </a:rPr>
              <a:t>Des revenus trimestriels potentiels.</a:t>
            </a:r>
            <a:br>
              <a:rPr lang="fr-FR" sz="1000" dirty="0">
                <a:solidFill>
                  <a:schemeClr val="tx1"/>
                </a:solidFill>
                <a:latin typeface="Locator Light" panose="02000500040000020004" pitchFamily="2" charset="77"/>
              </a:rPr>
            </a:br>
            <a:r>
              <a:rPr lang="fr-FR" sz="1000" dirty="0">
                <a:solidFill>
                  <a:schemeClr val="tx1"/>
                </a:solidFill>
                <a:latin typeface="Work Sans Light" pitchFamily="2" charset="0"/>
              </a:rPr>
              <a:t>L’immobilier d’entreprise collectif permet de restituer aux investisseurs un revenu foncier trimestriel issu des loyers versés par les entreprises locataires.</a:t>
            </a:r>
            <a:br>
              <a:rPr lang="fr-FR" sz="1000" dirty="0">
                <a:solidFill>
                  <a:schemeClr val="tx1"/>
                </a:solidFill>
                <a:latin typeface="Locator Light" panose="02000500040000020004" pitchFamily="2" charset="77"/>
              </a:rPr>
            </a:br>
            <a:br>
              <a:rPr lang="fr-FR" sz="1000" dirty="0">
                <a:solidFill>
                  <a:schemeClr val="tx1"/>
                </a:solidFill>
                <a:latin typeface="Locator Light" panose="02000500040000020004" pitchFamily="2" charset="77"/>
              </a:rPr>
            </a:br>
            <a:r>
              <a:rPr lang="fr-FR" sz="1000" dirty="0">
                <a:solidFill>
                  <a:schemeClr val="tx1"/>
                </a:solidFill>
                <a:latin typeface="Work Sans Medium" pitchFamily="2" charset="0"/>
              </a:rPr>
              <a:t>Un objectif de mutualisation </a:t>
            </a:r>
            <a:br>
              <a:rPr lang="fr-FR" sz="1000" dirty="0">
                <a:solidFill>
                  <a:schemeClr val="tx1"/>
                </a:solidFill>
                <a:latin typeface="Work Sans Medium" pitchFamily="2" charset="0"/>
              </a:rPr>
            </a:br>
            <a:r>
              <a:rPr lang="fr-FR" sz="1000" dirty="0">
                <a:solidFill>
                  <a:schemeClr val="tx1"/>
                </a:solidFill>
                <a:latin typeface="Work Sans Medium" pitchFamily="2" charset="0"/>
              </a:rPr>
              <a:t>des risques.</a:t>
            </a:r>
            <a:br>
              <a:rPr lang="fr-FR" sz="1000" dirty="0">
                <a:solidFill>
                  <a:schemeClr val="tx1"/>
                </a:solidFill>
                <a:latin typeface="Locator Light" panose="02000500040000020004" pitchFamily="2" charset="77"/>
              </a:rPr>
            </a:br>
            <a:r>
              <a:rPr lang="fr-FR" sz="1000" dirty="0">
                <a:solidFill>
                  <a:schemeClr val="tx1"/>
                </a:solidFill>
                <a:latin typeface="Work Sans Light" pitchFamily="2" charset="0"/>
              </a:rPr>
              <a:t>La SCPI cherche à investir dans un patrimoine étendu et loué à un grand nombre de locataires, avec pour objectif de diversifier les risques locatif et géographique</a:t>
            </a:r>
            <a:r>
              <a:rPr lang="fr-FR" sz="1000" dirty="0">
                <a:solidFill>
                  <a:schemeClr val="tx1"/>
                </a:solidFill>
                <a:latin typeface="Locator Light" panose="02000500040000020004" pitchFamily="2" charset="77"/>
              </a:rPr>
              <a:t>.</a:t>
            </a:r>
          </a:p>
          <a:p>
            <a:pPr hangingPunct="0">
              <a:lnSpc>
                <a:spcPct val="100000"/>
              </a:lnSpc>
            </a:pPr>
            <a:br>
              <a:rPr lang="fr-FR" sz="1000" dirty="0">
                <a:solidFill>
                  <a:schemeClr val="tx1"/>
                </a:solidFill>
                <a:latin typeface="Locator Light" panose="02000500040000020004" pitchFamily="2" charset="77"/>
              </a:rPr>
            </a:br>
            <a:endParaRPr lang="fr-FR" sz="1000" dirty="0">
              <a:solidFill>
                <a:schemeClr val="tx1"/>
              </a:solidFill>
              <a:latin typeface="Locator Light" panose="02000500040000020004" pitchFamily="2" charset="77"/>
            </a:endParaRPr>
          </a:p>
          <a:p>
            <a:pPr hangingPunct="0">
              <a:lnSpc>
                <a:spcPct val="100000"/>
              </a:lnSpc>
            </a:pPr>
            <a:r>
              <a:rPr lang="fr-FR" sz="1000" dirty="0">
                <a:solidFill>
                  <a:schemeClr val="tx1"/>
                </a:solidFill>
                <a:latin typeface="Work Sans Medium" pitchFamily="2" charset="0"/>
              </a:rPr>
              <a:t>Une gestion immobilière professionnelle.</a:t>
            </a:r>
            <a:br>
              <a:rPr lang="fr-FR" sz="1000" dirty="0">
                <a:solidFill>
                  <a:schemeClr val="tx1"/>
                </a:solidFill>
                <a:latin typeface="Locator Light" panose="02000500040000020004" pitchFamily="2" charset="77"/>
              </a:rPr>
            </a:br>
            <a:r>
              <a:rPr lang="fr-FR" sz="1000" dirty="0">
                <a:solidFill>
                  <a:schemeClr val="tx1"/>
                </a:solidFill>
                <a:latin typeface="Work Sans Light" pitchFamily="2" charset="0"/>
              </a:rPr>
              <a:t>La gestion du patrimoine de la SCPI est entièrement dévolue à la société de gestion. L’objet social de la SCPI est la gestion d’un patrimoine immobilier locatif, à l’exclusion des activités de constriction-vente ou de marchands de biens. </a:t>
            </a:r>
            <a:br>
              <a:rPr lang="fr-FR" sz="1000" dirty="0">
                <a:solidFill>
                  <a:schemeClr val="tx1"/>
                </a:solidFill>
                <a:latin typeface="Locator Light" panose="02000500040000020004" pitchFamily="2" charset="77"/>
              </a:rPr>
            </a:br>
            <a:br>
              <a:rPr lang="fr-FR" sz="1000" dirty="0">
                <a:solidFill>
                  <a:schemeClr val="tx1"/>
                </a:solidFill>
                <a:latin typeface="Locator Medium" panose="02000600050000090004" pitchFamily="2" charset="0"/>
              </a:rPr>
            </a:br>
            <a:r>
              <a:rPr lang="fr-FR" sz="1000" dirty="0">
                <a:solidFill>
                  <a:schemeClr val="tx1"/>
                </a:solidFill>
                <a:latin typeface="Work Sans Medium" pitchFamily="2" charset="0"/>
              </a:rPr>
              <a:t>Des obligations de gouvernance </a:t>
            </a:r>
            <a:br>
              <a:rPr lang="fr-FR" sz="1000" dirty="0">
                <a:solidFill>
                  <a:schemeClr val="tx1"/>
                </a:solidFill>
                <a:latin typeface="Work Sans Medium" pitchFamily="2" charset="0"/>
              </a:rPr>
            </a:br>
            <a:r>
              <a:rPr lang="fr-FR" sz="1000" dirty="0">
                <a:solidFill>
                  <a:schemeClr val="tx1"/>
                </a:solidFill>
                <a:latin typeface="Work Sans Medium" pitchFamily="2" charset="0"/>
              </a:rPr>
              <a:t>et de transparence.</a:t>
            </a:r>
            <a:br>
              <a:rPr lang="fr-FR" sz="1000" dirty="0">
                <a:solidFill>
                  <a:schemeClr val="tx1"/>
                </a:solidFill>
                <a:latin typeface="Locator Light" panose="02000500040000020004" pitchFamily="2" charset="77"/>
              </a:rPr>
            </a:br>
            <a:r>
              <a:rPr lang="fr-FR" sz="1000" dirty="0">
                <a:solidFill>
                  <a:schemeClr val="tx1"/>
                </a:solidFill>
                <a:latin typeface="Work Sans Light" pitchFamily="2" charset="0"/>
              </a:rPr>
              <a:t>Les organes de gouvernance de la SCPI comprennent un Conseil de Surveillance où siègent des associés élus. L’ensemble des associés se prononce en assemblée générale sur les résolutions proposées par la société de gestion. Ils reçoivent un bulletin d’information trimestriel et un rapport annuel complet sur la SCPI.</a:t>
            </a:r>
          </a:p>
          <a:p>
            <a:pPr hangingPunct="1">
              <a:lnSpc>
                <a:spcPct val="100000"/>
              </a:lnSpc>
            </a:pPr>
            <a:endParaRPr lang="fr-FR" sz="1000" dirty="0">
              <a:solidFill>
                <a:schemeClr val="tx1"/>
              </a:solidFill>
              <a:latin typeface="Locator Light" panose="02000500040000020004" pitchFamily="2" charset="77"/>
            </a:endParaRPr>
          </a:p>
          <a:p>
            <a:pPr hangingPunct="1">
              <a:lnSpc>
                <a:spcPct val="100000"/>
              </a:lnSpc>
            </a:pPr>
            <a:endParaRPr lang="fr-FR" sz="1000" dirty="0">
              <a:solidFill>
                <a:schemeClr val="tx1"/>
              </a:solidFill>
              <a:latin typeface="Locator Light" panose="02000500040000020004" pitchFamily="2" charset="77"/>
            </a:endParaRPr>
          </a:p>
        </p:txBody>
      </p:sp>
      <p:sp>
        <p:nvSpPr>
          <p:cNvPr id="18" name="Inhaltsplatzhalter 2">
            <a:extLst>
              <a:ext uri="{FF2B5EF4-FFF2-40B4-BE49-F238E27FC236}">
                <a16:creationId xmlns:a16="http://schemas.microsoft.com/office/drawing/2014/main" id="{AAFB5424-4E97-0F49-9E89-A600070C232A}"/>
              </a:ext>
            </a:extLst>
          </p:cNvPr>
          <p:cNvSpPr txBox="1">
            <a:spLocks/>
          </p:cNvSpPr>
          <p:nvPr/>
        </p:nvSpPr>
        <p:spPr>
          <a:xfrm>
            <a:off x="6745715" y="2088450"/>
            <a:ext cx="5952474" cy="27452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solidFill>
                  <a:schemeClr val="accent4"/>
                </a:solidFill>
              </a:rPr>
              <a:t>Facteurs de risques</a:t>
            </a:r>
          </a:p>
        </p:txBody>
      </p:sp>
      <p:sp>
        <p:nvSpPr>
          <p:cNvPr id="19" name="Espace réservé du texte 122">
            <a:extLst>
              <a:ext uri="{FF2B5EF4-FFF2-40B4-BE49-F238E27FC236}">
                <a16:creationId xmlns:a16="http://schemas.microsoft.com/office/drawing/2014/main" id="{881F2C0C-17F7-7645-AB41-879596D5B813}"/>
              </a:ext>
            </a:extLst>
          </p:cNvPr>
          <p:cNvSpPr txBox="1">
            <a:spLocks/>
          </p:cNvSpPr>
          <p:nvPr/>
        </p:nvSpPr>
        <p:spPr>
          <a:xfrm>
            <a:off x="6612109" y="2362976"/>
            <a:ext cx="4988012" cy="3704597"/>
          </a:xfrm>
          <a:prstGeom prst="rect">
            <a:avLst/>
          </a:prstGeom>
        </p:spPr>
        <p:txBody>
          <a:bodyPr numCol="2" spcCol="180000"/>
          <a:lstStyle>
            <a:lvl1pPr marL="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278448"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556895"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835343"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111379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nSpc>
                <a:spcPct val="100000"/>
              </a:lnSpc>
            </a:pPr>
            <a:r>
              <a:rPr lang="fr-FR" sz="1000" dirty="0">
                <a:solidFill>
                  <a:schemeClr val="tx1"/>
                </a:solidFill>
                <a:latin typeface="Work Sans Medium" pitchFamily="2" charset="0"/>
              </a:rPr>
              <a:t>Risque en revenu et en capital.</a:t>
            </a:r>
            <a:br>
              <a:rPr lang="fr-FR" sz="1000" dirty="0">
                <a:solidFill>
                  <a:schemeClr val="tx1"/>
                </a:solidFill>
                <a:latin typeface="Work Sans Medium" pitchFamily="2" charset="0"/>
              </a:rPr>
            </a:br>
            <a:r>
              <a:rPr lang="fr-FR" sz="1000" dirty="0">
                <a:solidFill>
                  <a:schemeClr val="tx1"/>
                </a:solidFill>
                <a:latin typeface="Work Sans Light" pitchFamily="2" charset="0"/>
              </a:rPr>
              <a:t>Les revenus potentiels de la SCPI peuvent varier à la hausse ou à la baisse, ainsi que la valeur de retrait de la part. Les SCPI comportent un risque de perte en capital. Les parts achetées en nue-propriété ne donnent droit à aucun revenu.</a:t>
            </a:r>
            <a:br>
              <a:rPr lang="fr-FR" sz="1000" dirty="0">
                <a:solidFill>
                  <a:schemeClr val="tx1"/>
                </a:solidFill>
                <a:latin typeface="Work Sans Light" pitchFamily="2" charset="0"/>
              </a:rPr>
            </a:br>
            <a:br>
              <a:rPr lang="fr-FR" sz="1000" dirty="0">
                <a:solidFill>
                  <a:schemeClr val="tx1"/>
                </a:solidFill>
                <a:latin typeface="Work Sans Medium" pitchFamily="2" charset="0"/>
              </a:rPr>
            </a:br>
            <a:r>
              <a:rPr lang="fr-FR" sz="1000" dirty="0">
                <a:solidFill>
                  <a:schemeClr val="tx1"/>
                </a:solidFill>
                <a:latin typeface="Work Sans Medium" pitchFamily="2" charset="0"/>
              </a:rPr>
              <a:t>Risque de liquidité.</a:t>
            </a:r>
            <a:br>
              <a:rPr lang="fr-FR" sz="1000" dirty="0">
                <a:solidFill>
                  <a:schemeClr val="tx1"/>
                </a:solidFill>
                <a:latin typeface="Locator" panose="02000500030000020004" pitchFamily="2" charset="77"/>
              </a:rPr>
            </a:br>
            <a:r>
              <a:rPr lang="fr-FR" sz="1000" dirty="0">
                <a:solidFill>
                  <a:schemeClr val="tx1"/>
                </a:solidFill>
                <a:latin typeface="Work Sans Light" pitchFamily="2" charset="0"/>
              </a:rPr>
              <a:t>La liquidité des parts de SCPI n’est pas garantie par la société de gestion. Ce placement étant investi en immobilier, il est considéré comme peu liquide et doit être envisagé dans une optique de long terme. En cas de démembrement, les possibilités de retrait ou de cession des parts sont limitées, voire inexistantes. Il est conseillé aux porteurs de parts démembrées de conserver leurs droits pendant toute la période de démembrement.</a:t>
            </a:r>
          </a:p>
          <a:p>
            <a:pPr>
              <a:lnSpc>
                <a:spcPct val="100000"/>
              </a:lnSpc>
            </a:pPr>
            <a:r>
              <a:rPr lang="fr-FR" sz="1000" dirty="0">
                <a:solidFill>
                  <a:schemeClr val="tx1"/>
                </a:solidFill>
                <a:latin typeface="Work Sans Medium" pitchFamily="2" charset="0"/>
              </a:rPr>
              <a:t>Risque de marche.</a:t>
            </a:r>
            <a:br>
              <a:rPr lang="fr-FR" sz="1000" dirty="0">
                <a:solidFill>
                  <a:schemeClr val="tx1"/>
                </a:solidFill>
                <a:latin typeface="Locator Light" panose="02000500040000020004" pitchFamily="2" charset="77"/>
              </a:rPr>
            </a:br>
            <a:r>
              <a:rPr lang="fr-FR" sz="1000" dirty="0">
                <a:solidFill>
                  <a:schemeClr val="tx1"/>
                </a:solidFill>
                <a:latin typeface="Work Sans Light" pitchFamily="2" charset="0"/>
              </a:rPr>
              <a:t>Les revenus potentiels de la SCPI ainsi que la valeur des parts et leur liquidité peuvent varier à la hausse ou à la baisse en fonction de la conjoncture économique et immobilière.</a:t>
            </a:r>
            <a:br>
              <a:rPr lang="fr-FR" sz="1000" dirty="0">
                <a:solidFill>
                  <a:schemeClr val="tx1"/>
                </a:solidFill>
                <a:latin typeface="Locator Light" panose="02000500040000020004" pitchFamily="2" charset="77"/>
              </a:rPr>
            </a:br>
            <a:br>
              <a:rPr lang="fr-FR" sz="1000" dirty="0">
                <a:solidFill>
                  <a:schemeClr val="tx1"/>
                </a:solidFill>
                <a:latin typeface="Locator Light" panose="02000500040000020004" pitchFamily="2" charset="77"/>
              </a:rPr>
            </a:br>
            <a:r>
              <a:rPr lang="fr-FR" sz="1000" dirty="0">
                <a:solidFill>
                  <a:schemeClr val="tx1"/>
                </a:solidFill>
                <a:latin typeface="Work Sans Medium" pitchFamily="2" charset="0"/>
              </a:rPr>
              <a:t>Risque lié à l’endettement.</a:t>
            </a:r>
            <a:br>
              <a:rPr lang="fr-FR" sz="1000" dirty="0">
                <a:solidFill>
                  <a:schemeClr val="tx1"/>
                </a:solidFill>
                <a:latin typeface="Locator" panose="02000500030000020004" pitchFamily="2" charset="77"/>
              </a:rPr>
            </a:br>
            <a:r>
              <a:rPr lang="fr-FR" sz="1000" dirty="0">
                <a:solidFill>
                  <a:schemeClr val="tx1"/>
                </a:solidFill>
                <a:latin typeface="Work Sans Light" pitchFamily="2" charset="0"/>
              </a:rPr>
              <a:t>La SCPI peut avoir recours à l’endettement dans la limite de 30 % de la valeur de ses actifs immobiliers. Le montant perçu en cas de retrait est alors subordonné au remboursement de l’emprunt par la SCPI. Si le revenu des parts achetées à crédit par l’associé n’est pas suffisant pour rembourser le crédit, ou en cas de baisse des prix lors de la vente des parts, le souscripteur devra payer la différence.</a:t>
            </a:r>
          </a:p>
        </p:txBody>
      </p:sp>
      <p:pic>
        <p:nvPicPr>
          <p:cNvPr id="5" name="Image 4">
            <a:extLst>
              <a:ext uri="{FF2B5EF4-FFF2-40B4-BE49-F238E27FC236}">
                <a16:creationId xmlns:a16="http://schemas.microsoft.com/office/drawing/2014/main" id="{82A22A13-7C9D-6645-ACE5-9F9AD793CE13}"/>
              </a:ext>
            </a:extLst>
          </p:cNvPr>
          <p:cNvPicPr>
            <a:picLocks noChangeAspect="1"/>
          </p:cNvPicPr>
          <p:nvPr/>
        </p:nvPicPr>
        <p:blipFill>
          <a:blip r:embed="rId5"/>
          <a:stretch>
            <a:fillRect/>
          </a:stretch>
        </p:blipFill>
        <p:spPr>
          <a:xfrm>
            <a:off x="350814" y="2088450"/>
            <a:ext cx="643109" cy="482332"/>
          </a:xfrm>
          <a:prstGeom prst="rect">
            <a:avLst/>
          </a:prstGeom>
        </p:spPr>
      </p:pic>
      <p:grpSp>
        <p:nvGrpSpPr>
          <p:cNvPr id="22" name="Groupe 21">
            <a:extLst>
              <a:ext uri="{FF2B5EF4-FFF2-40B4-BE49-F238E27FC236}">
                <a16:creationId xmlns:a16="http://schemas.microsoft.com/office/drawing/2014/main" id="{7AC22BEA-0624-7947-B565-FED1D33A6614}"/>
              </a:ext>
            </a:extLst>
          </p:cNvPr>
          <p:cNvGrpSpPr/>
          <p:nvPr/>
        </p:nvGrpSpPr>
        <p:grpSpPr>
          <a:xfrm>
            <a:off x="6079689" y="2122639"/>
            <a:ext cx="476250" cy="344487"/>
            <a:chOff x="5821664" y="-158495"/>
            <a:chExt cx="476250" cy="344487"/>
          </a:xfrm>
        </p:grpSpPr>
        <p:grpSp>
          <p:nvGrpSpPr>
            <p:cNvPr id="23" name="Grouper 127">
              <a:extLst>
                <a:ext uri="{FF2B5EF4-FFF2-40B4-BE49-F238E27FC236}">
                  <a16:creationId xmlns:a16="http://schemas.microsoft.com/office/drawing/2014/main" id="{997DF85B-5563-F843-B976-A877DD5C9905}"/>
                </a:ext>
              </a:extLst>
            </p:cNvPr>
            <p:cNvGrpSpPr/>
            <p:nvPr/>
          </p:nvGrpSpPr>
          <p:grpSpPr>
            <a:xfrm>
              <a:off x="5856589" y="-79120"/>
              <a:ext cx="406400" cy="265112"/>
              <a:chOff x="2620963" y="3154363"/>
              <a:chExt cx="406400" cy="265112"/>
            </a:xfrm>
          </p:grpSpPr>
          <p:sp>
            <p:nvSpPr>
              <p:cNvPr id="25" name="Freeform 124">
                <a:extLst>
                  <a:ext uri="{FF2B5EF4-FFF2-40B4-BE49-F238E27FC236}">
                    <a16:creationId xmlns:a16="http://schemas.microsoft.com/office/drawing/2014/main" id="{03D9D2A3-950F-8A4D-9F5D-6E037A807A00}"/>
                  </a:ext>
                </a:extLst>
              </p:cNvPr>
              <p:cNvSpPr>
                <a:spLocks noChangeArrowheads="1"/>
              </p:cNvSpPr>
              <p:nvPr/>
            </p:nvSpPr>
            <p:spPr bwMode="auto">
              <a:xfrm>
                <a:off x="2620963" y="3297238"/>
                <a:ext cx="203200" cy="122237"/>
              </a:xfrm>
              <a:custGeom>
                <a:avLst/>
                <a:gdLst>
                  <a:gd name="T0" fmla="*/ 564 w 565"/>
                  <a:gd name="T1" fmla="*/ 85 h 340"/>
                  <a:gd name="T2" fmla="*/ 0 w 565"/>
                  <a:gd name="T3" fmla="*/ 0 h 340"/>
                  <a:gd name="T4" fmla="*/ 0 w 565"/>
                  <a:gd name="T5" fmla="*/ 85 h 340"/>
                  <a:gd name="T6" fmla="*/ 57 w 565"/>
                  <a:gd name="T7" fmla="*/ 141 h 340"/>
                  <a:gd name="T8" fmla="*/ 93 w 565"/>
                  <a:gd name="T9" fmla="*/ 195 h 340"/>
                  <a:gd name="T10" fmla="*/ 564 w 565"/>
                  <a:gd name="T11" fmla="*/ 339 h 340"/>
                </a:gdLst>
                <a:ahLst/>
                <a:cxnLst>
                  <a:cxn ang="0">
                    <a:pos x="T0" y="T1"/>
                  </a:cxn>
                  <a:cxn ang="0">
                    <a:pos x="T2" y="T3"/>
                  </a:cxn>
                  <a:cxn ang="0">
                    <a:pos x="T4" y="T5"/>
                  </a:cxn>
                  <a:cxn ang="0">
                    <a:pos x="T6" y="T7"/>
                  </a:cxn>
                  <a:cxn ang="0">
                    <a:pos x="T8" y="T9"/>
                  </a:cxn>
                  <a:cxn ang="0">
                    <a:pos x="T10" y="T11"/>
                  </a:cxn>
                </a:cxnLst>
                <a:rect l="0" t="0" r="r" b="b"/>
                <a:pathLst>
                  <a:path w="565" h="340">
                    <a:moveTo>
                      <a:pt x="564" y="85"/>
                    </a:moveTo>
                    <a:cubicBezTo>
                      <a:pt x="248" y="85"/>
                      <a:pt x="42" y="17"/>
                      <a:pt x="0" y="0"/>
                    </a:cubicBezTo>
                    <a:cubicBezTo>
                      <a:pt x="0" y="26"/>
                      <a:pt x="0" y="85"/>
                      <a:pt x="0" y="85"/>
                    </a:cubicBezTo>
                    <a:cubicBezTo>
                      <a:pt x="9" y="110"/>
                      <a:pt x="25" y="130"/>
                      <a:pt x="57" y="141"/>
                    </a:cubicBezTo>
                    <a:cubicBezTo>
                      <a:pt x="57" y="153"/>
                      <a:pt x="59" y="172"/>
                      <a:pt x="93" y="195"/>
                    </a:cubicBezTo>
                    <a:cubicBezTo>
                      <a:pt x="161" y="243"/>
                      <a:pt x="330" y="339"/>
                      <a:pt x="564" y="339"/>
                    </a:cubicBezTo>
                  </a:path>
                </a:pathLst>
              </a:custGeom>
              <a:noFill/>
              <a:ln w="12700" cap="flat">
                <a:solidFill>
                  <a:srgbClr val="ADC1D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26" name="Freeform 125">
                <a:extLst>
                  <a:ext uri="{FF2B5EF4-FFF2-40B4-BE49-F238E27FC236}">
                    <a16:creationId xmlns:a16="http://schemas.microsoft.com/office/drawing/2014/main" id="{1686CDE6-6567-564A-B4C9-EBA6187A5AF9}"/>
                  </a:ext>
                </a:extLst>
              </p:cNvPr>
              <p:cNvSpPr>
                <a:spLocks noChangeArrowheads="1"/>
              </p:cNvSpPr>
              <p:nvPr/>
            </p:nvSpPr>
            <p:spPr bwMode="auto">
              <a:xfrm>
                <a:off x="2759075" y="3154363"/>
                <a:ext cx="128588" cy="131762"/>
              </a:xfrm>
              <a:custGeom>
                <a:avLst/>
                <a:gdLst>
                  <a:gd name="T0" fmla="*/ 180 w 356"/>
                  <a:gd name="T1" fmla="*/ 365 h 366"/>
                  <a:gd name="T2" fmla="*/ 333 w 356"/>
                  <a:gd name="T3" fmla="*/ 240 h 366"/>
                  <a:gd name="T4" fmla="*/ 319 w 356"/>
                  <a:gd name="T5" fmla="*/ 127 h 366"/>
                  <a:gd name="T6" fmla="*/ 355 w 356"/>
                  <a:gd name="T7" fmla="*/ 71 h 366"/>
                  <a:gd name="T8" fmla="*/ 279 w 356"/>
                  <a:gd name="T9" fmla="*/ 0 h 366"/>
                  <a:gd name="T10" fmla="*/ 178 w 356"/>
                  <a:gd name="T11" fmla="*/ 48 h 366"/>
                  <a:gd name="T12" fmla="*/ 76 w 356"/>
                  <a:gd name="T13" fmla="*/ 0 h 366"/>
                  <a:gd name="T14" fmla="*/ 0 w 356"/>
                  <a:gd name="T15" fmla="*/ 71 h 366"/>
                  <a:gd name="T16" fmla="*/ 37 w 356"/>
                  <a:gd name="T17" fmla="*/ 127 h 366"/>
                  <a:gd name="T18" fmla="*/ 22 w 356"/>
                  <a:gd name="T19" fmla="*/ 240 h 366"/>
                  <a:gd name="T20" fmla="*/ 180 w 356"/>
                  <a:gd name="T21" fmla="*/ 36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6" h="366">
                    <a:moveTo>
                      <a:pt x="180" y="365"/>
                    </a:moveTo>
                    <a:cubicBezTo>
                      <a:pt x="231" y="300"/>
                      <a:pt x="293" y="319"/>
                      <a:pt x="333" y="240"/>
                    </a:cubicBezTo>
                    <a:cubicBezTo>
                      <a:pt x="353" y="204"/>
                      <a:pt x="336" y="161"/>
                      <a:pt x="319" y="127"/>
                    </a:cubicBezTo>
                    <a:cubicBezTo>
                      <a:pt x="310" y="108"/>
                      <a:pt x="341" y="85"/>
                      <a:pt x="355" y="71"/>
                    </a:cubicBezTo>
                    <a:cubicBezTo>
                      <a:pt x="341" y="57"/>
                      <a:pt x="296" y="12"/>
                      <a:pt x="279" y="0"/>
                    </a:cubicBezTo>
                    <a:cubicBezTo>
                      <a:pt x="265" y="15"/>
                      <a:pt x="234" y="48"/>
                      <a:pt x="178" y="48"/>
                    </a:cubicBezTo>
                    <a:cubicBezTo>
                      <a:pt x="121" y="48"/>
                      <a:pt x="90" y="15"/>
                      <a:pt x="76" y="0"/>
                    </a:cubicBezTo>
                    <a:cubicBezTo>
                      <a:pt x="59" y="15"/>
                      <a:pt x="14" y="57"/>
                      <a:pt x="0" y="71"/>
                    </a:cubicBezTo>
                    <a:cubicBezTo>
                      <a:pt x="14" y="85"/>
                      <a:pt x="45" y="108"/>
                      <a:pt x="37" y="127"/>
                    </a:cubicBezTo>
                    <a:cubicBezTo>
                      <a:pt x="20" y="161"/>
                      <a:pt x="5" y="204"/>
                      <a:pt x="22" y="240"/>
                    </a:cubicBezTo>
                    <a:cubicBezTo>
                      <a:pt x="68" y="322"/>
                      <a:pt x="130" y="302"/>
                      <a:pt x="180" y="365"/>
                    </a:cubicBezTo>
                  </a:path>
                </a:pathLst>
              </a:custGeom>
              <a:noFill/>
              <a:ln w="12700" cap="flat">
                <a:solidFill>
                  <a:schemeClr val="accent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dirty="0">
                  <a:latin typeface="Locator" panose="02000500030000020004" pitchFamily="2" charset="77"/>
                </a:endParaRPr>
              </a:p>
            </p:txBody>
          </p:sp>
          <p:sp>
            <p:nvSpPr>
              <p:cNvPr id="27" name="Freeform 126">
                <a:extLst>
                  <a:ext uri="{FF2B5EF4-FFF2-40B4-BE49-F238E27FC236}">
                    <a16:creationId xmlns:a16="http://schemas.microsoft.com/office/drawing/2014/main" id="{9A692A52-D6AE-3845-ACE9-C733986165C3}"/>
                  </a:ext>
                </a:extLst>
              </p:cNvPr>
              <p:cNvSpPr>
                <a:spLocks noChangeArrowheads="1"/>
              </p:cNvSpPr>
              <p:nvPr/>
            </p:nvSpPr>
            <p:spPr bwMode="auto">
              <a:xfrm>
                <a:off x="2824163" y="3297238"/>
                <a:ext cx="203200" cy="122237"/>
              </a:xfrm>
              <a:custGeom>
                <a:avLst/>
                <a:gdLst>
                  <a:gd name="T0" fmla="*/ 0 w 566"/>
                  <a:gd name="T1" fmla="*/ 85 h 340"/>
                  <a:gd name="T2" fmla="*/ 565 w 566"/>
                  <a:gd name="T3" fmla="*/ 0 h 340"/>
                  <a:gd name="T4" fmla="*/ 565 w 566"/>
                  <a:gd name="T5" fmla="*/ 85 h 340"/>
                  <a:gd name="T6" fmla="*/ 508 w 566"/>
                  <a:gd name="T7" fmla="*/ 141 h 340"/>
                  <a:gd name="T8" fmla="*/ 472 w 566"/>
                  <a:gd name="T9" fmla="*/ 195 h 340"/>
                  <a:gd name="T10" fmla="*/ 0 w 566"/>
                  <a:gd name="T11" fmla="*/ 339 h 340"/>
                </a:gdLst>
                <a:ahLst/>
                <a:cxnLst>
                  <a:cxn ang="0">
                    <a:pos x="T0" y="T1"/>
                  </a:cxn>
                  <a:cxn ang="0">
                    <a:pos x="T2" y="T3"/>
                  </a:cxn>
                  <a:cxn ang="0">
                    <a:pos x="T4" y="T5"/>
                  </a:cxn>
                  <a:cxn ang="0">
                    <a:pos x="T6" y="T7"/>
                  </a:cxn>
                  <a:cxn ang="0">
                    <a:pos x="T8" y="T9"/>
                  </a:cxn>
                  <a:cxn ang="0">
                    <a:pos x="T10" y="T11"/>
                  </a:cxn>
                </a:cxnLst>
                <a:rect l="0" t="0" r="r" b="b"/>
                <a:pathLst>
                  <a:path w="566" h="340">
                    <a:moveTo>
                      <a:pt x="0" y="85"/>
                    </a:moveTo>
                    <a:cubicBezTo>
                      <a:pt x="317" y="85"/>
                      <a:pt x="523" y="17"/>
                      <a:pt x="565" y="0"/>
                    </a:cubicBezTo>
                    <a:cubicBezTo>
                      <a:pt x="565" y="26"/>
                      <a:pt x="565" y="85"/>
                      <a:pt x="565" y="85"/>
                    </a:cubicBezTo>
                    <a:cubicBezTo>
                      <a:pt x="556" y="110"/>
                      <a:pt x="539" y="130"/>
                      <a:pt x="508" y="141"/>
                    </a:cubicBezTo>
                    <a:cubicBezTo>
                      <a:pt x="508" y="153"/>
                      <a:pt x="506" y="172"/>
                      <a:pt x="472" y="195"/>
                    </a:cubicBezTo>
                    <a:cubicBezTo>
                      <a:pt x="404" y="243"/>
                      <a:pt x="235" y="339"/>
                      <a:pt x="0" y="339"/>
                    </a:cubicBezTo>
                  </a:path>
                </a:pathLst>
              </a:custGeom>
              <a:noFill/>
              <a:ln w="12700" cap="rnd">
                <a:solidFill>
                  <a:srgbClr val="ADC1D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grpSp>
        <p:sp>
          <p:nvSpPr>
            <p:cNvPr id="24" name="Freeform 127">
              <a:extLst>
                <a:ext uri="{FF2B5EF4-FFF2-40B4-BE49-F238E27FC236}">
                  <a16:creationId xmlns:a16="http://schemas.microsoft.com/office/drawing/2014/main" id="{B9FBF97B-8CE9-8445-BFF9-8F999ED0E4FE}"/>
                </a:ext>
              </a:extLst>
            </p:cNvPr>
            <p:cNvSpPr>
              <a:spLocks noChangeArrowheads="1"/>
            </p:cNvSpPr>
            <p:nvPr/>
          </p:nvSpPr>
          <p:spPr bwMode="auto">
            <a:xfrm>
              <a:off x="5821664" y="-158495"/>
              <a:ext cx="476250" cy="214312"/>
            </a:xfrm>
            <a:custGeom>
              <a:avLst/>
              <a:gdLst>
                <a:gd name="T0" fmla="*/ 805 w 1325"/>
                <a:gd name="T1" fmla="*/ 593 h 594"/>
                <a:gd name="T2" fmla="*/ 1228 w 1325"/>
                <a:gd name="T3" fmla="*/ 508 h 594"/>
                <a:gd name="T4" fmla="*/ 1228 w 1325"/>
                <a:gd name="T5" fmla="*/ 480 h 594"/>
                <a:gd name="T6" fmla="*/ 1312 w 1325"/>
                <a:gd name="T7" fmla="*/ 266 h 594"/>
                <a:gd name="T8" fmla="*/ 663 w 1325"/>
                <a:gd name="T9" fmla="*/ 0 h 594"/>
                <a:gd name="T10" fmla="*/ 14 w 1325"/>
                <a:gd name="T11" fmla="*/ 266 h 594"/>
                <a:gd name="T12" fmla="*/ 99 w 1325"/>
                <a:gd name="T13" fmla="*/ 480 h 594"/>
                <a:gd name="T14" fmla="*/ 99 w 1325"/>
                <a:gd name="T15" fmla="*/ 508 h 594"/>
                <a:gd name="T16" fmla="*/ 522 w 1325"/>
                <a:gd name="T17" fmla="*/ 593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5" h="594">
                  <a:moveTo>
                    <a:pt x="805" y="593"/>
                  </a:moveTo>
                  <a:cubicBezTo>
                    <a:pt x="1053" y="582"/>
                    <a:pt x="1188" y="539"/>
                    <a:pt x="1228" y="508"/>
                  </a:cubicBezTo>
                  <a:lnTo>
                    <a:pt x="1228" y="480"/>
                  </a:lnTo>
                  <a:cubicBezTo>
                    <a:pt x="1228" y="480"/>
                    <a:pt x="1324" y="316"/>
                    <a:pt x="1312" y="266"/>
                  </a:cubicBezTo>
                  <a:cubicBezTo>
                    <a:pt x="1298" y="215"/>
                    <a:pt x="798" y="0"/>
                    <a:pt x="663" y="0"/>
                  </a:cubicBezTo>
                  <a:cubicBezTo>
                    <a:pt x="527" y="0"/>
                    <a:pt x="29" y="218"/>
                    <a:pt x="14" y="266"/>
                  </a:cubicBezTo>
                  <a:cubicBezTo>
                    <a:pt x="0" y="316"/>
                    <a:pt x="99" y="480"/>
                    <a:pt x="99" y="480"/>
                  </a:cubicBezTo>
                  <a:lnTo>
                    <a:pt x="99" y="508"/>
                  </a:lnTo>
                  <a:cubicBezTo>
                    <a:pt x="139" y="539"/>
                    <a:pt x="274" y="582"/>
                    <a:pt x="522" y="593"/>
                  </a:cubicBezTo>
                </a:path>
              </a:pathLst>
            </a:custGeom>
            <a:noFill/>
            <a:ln w="12700" cap="rnd">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grpSp>
      <p:cxnSp>
        <p:nvCxnSpPr>
          <p:cNvPr id="28" name="Connecteur droit 27">
            <a:extLst>
              <a:ext uri="{FF2B5EF4-FFF2-40B4-BE49-F238E27FC236}">
                <a16:creationId xmlns:a16="http://schemas.microsoft.com/office/drawing/2014/main" id="{569D50AF-96D0-2946-A08C-9124124E0AAF}"/>
              </a:ext>
            </a:extLst>
          </p:cNvPr>
          <p:cNvCxnSpPr>
            <a:cxnSpLocks/>
          </p:cNvCxnSpPr>
          <p:nvPr/>
        </p:nvCxnSpPr>
        <p:spPr>
          <a:xfrm>
            <a:off x="5979942" y="2122639"/>
            <a:ext cx="0" cy="4116115"/>
          </a:xfrm>
          <a:prstGeom prst="line">
            <a:avLst/>
          </a:prstGeom>
          <a:noFill/>
          <a:ln w="635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21" name="Connecteur droit 20">
            <a:extLst>
              <a:ext uri="{FF2B5EF4-FFF2-40B4-BE49-F238E27FC236}">
                <a16:creationId xmlns:a16="http://schemas.microsoft.com/office/drawing/2014/main" id="{B531948B-61BD-4DE6-A5F5-B8A13D951CC4}"/>
              </a:ext>
            </a:extLst>
          </p:cNvPr>
          <p:cNvCxnSpPr>
            <a:cxnSpLocks/>
          </p:cNvCxnSpPr>
          <p:nvPr/>
        </p:nvCxnSpPr>
        <p:spPr>
          <a:xfrm flipV="1">
            <a:off x="5979942" y="2008577"/>
            <a:ext cx="0" cy="4212945"/>
          </a:xfrm>
          <a:prstGeom prst="line">
            <a:avLst/>
          </a:prstGeom>
          <a:noFill/>
          <a:ln w="381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967625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28</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278143" y="790427"/>
            <a:ext cx="10391046"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Atouts et facteurs </a:t>
            </a:r>
            <a:r>
              <a:rPr lang="fr-FR" sz="2400" dirty="0">
                <a:latin typeface="Geon Expanded" panose="020B0505030302020204" pitchFamily="34" charset="0"/>
              </a:rPr>
              <a:t>de risque</a:t>
            </a:r>
          </a:p>
        </p:txBody>
      </p:sp>
      <p:sp>
        <p:nvSpPr>
          <p:cNvPr id="20" name="Inhaltsplatzhalter 2">
            <a:extLst>
              <a:ext uri="{FF2B5EF4-FFF2-40B4-BE49-F238E27FC236}">
                <a16:creationId xmlns:a16="http://schemas.microsoft.com/office/drawing/2014/main" id="{1F18D6A6-6278-482C-A827-23E06A735533}"/>
              </a:ext>
            </a:extLst>
          </p:cNvPr>
          <p:cNvSpPr txBox="1">
            <a:spLocks/>
          </p:cNvSpPr>
          <p:nvPr/>
        </p:nvSpPr>
        <p:spPr>
          <a:xfrm>
            <a:off x="1037501" y="2088450"/>
            <a:ext cx="5952474" cy="27452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solidFill>
                  <a:schemeClr val="accent4"/>
                </a:solidFill>
                <a:latin typeface="Work Sans Medium" pitchFamily="2" charset="0"/>
              </a:rPr>
              <a:t>Facteurs de risques</a:t>
            </a:r>
          </a:p>
        </p:txBody>
      </p:sp>
      <p:sp>
        <p:nvSpPr>
          <p:cNvPr id="29" name="Espace réservé du texte 122">
            <a:extLst>
              <a:ext uri="{FF2B5EF4-FFF2-40B4-BE49-F238E27FC236}">
                <a16:creationId xmlns:a16="http://schemas.microsoft.com/office/drawing/2014/main" id="{E9C2B8B8-E3E1-47BC-A524-5019A779C1D0}"/>
              </a:ext>
            </a:extLst>
          </p:cNvPr>
          <p:cNvSpPr txBox="1">
            <a:spLocks/>
          </p:cNvSpPr>
          <p:nvPr/>
        </p:nvSpPr>
        <p:spPr>
          <a:xfrm>
            <a:off x="939754" y="2362976"/>
            <a:ext cx="6425141" cy="3704597"/>
          </a:xfrm>
          <a:prstGeom prst="rect">
            <a:avLst/>
          </a:prstGeom>
        </p:spPr>
        <p:txBody>
          <a:bodyPr numCol="2" spcCol="180000"/>
          <a:lstStyle>
            <a:lvl1pPr marL="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1pPr>
            <a:lvl2pPr marL="278448"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2pPr>
            <a:lvl3pPr marL="556895"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3pPr>
            <a:lvl4pPr marL="835343"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4pPr>
            <a:lvl5pPr marL="1113790" marR="0" indent="0" algn="l" defTabSz="361982" latinLnBrk="0">
              <a:lnSpc>
                <a:spcPct val="130000"/>
              </a:lnSpc>
              <a:spcBef>
                <a:spcPts val="2280"/>
              </a:spcBef>
              <a:spcAft>
                <a:spcPts val="0"/>
              </a:spcAft>
              <a:buClrTx/>
              <a:buSzPct val="75000"/>
              <a:buFontTx/>
              <a:buNone/>
              <a:tabLst/>
              <a:defRPr sz="1200" b="0" i="0" u="none" strike="noStrike" cap="none" spc="10" baseline="0">
                <a:ln>
                  <a:noFill/>
                </a:ln>
                <a:solidFill>
                  <a:schemeClr val="tx2">
                    <a:lumMod val="75000"/>
                  </a:schemeClr>
                </a:solidFill>
                <a:uFillTx/>
                <a:latin typeface="Locator UltraLight" panose="02000500030000020004" pitchFamily="2" charset="77"/>
                <a:ea typeface="Locator UltraLight" panose="02000500030000020004" pitchFamily="2" charset="77"/>
                <a:cs typeface="Locator UltraLight" panose="0200050003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a:lnSpc>
                <a:spcPct val="100000"/>
              </a:lnSpc>
            </a:pPr>
            <a:r>
              <a:rPr lang="fr-FR" sz="1000" dirty="0">
                <a:solidFill>
                  <a:schemeClr val="tx1"/>
                </a:solidFill>
                <a:latin typeface="Work Sans Medium" pitchFamily="2" charset="0"/>
              </a:rPr>
              <a:t>Risque de durabilité.</a:t>
            </a:r>
            <a:br>
              <a:rPr lang="fr-FR" sz="1000" dirty="0">
                <a:solidFill>
                  <a:schemeClr val="tx1"/>
                </a:solidFill>
                <a:latin typeface="Work Sans Medium" pitchFamily="2" charset="0"/>
              </a:rPr>
            </a:br>
            <a:r>
              <a:rPr lang="fr-FR" sz="1000" dirty="0">
                <a:solidFill>
                  <a:schemeClr val="tx1"/>
                </a:solidFill>
                <a:latin typeface="Work Sans Light" pitchFamily="2" charset="0"/>
              </a:rPr>
              <a:t>Un risque en matière de durabilité constitue un événement ou une situation dans le domaine environnemental, social ou de la gouvernance qui, s’il survient, pourrait avoir une incidence négative importante, réelle ou potentielle, sur la performance de l’investissement. Les dommages dus à la réalisation de risques de durabilité peuvent induire des coûts de réparation ou une impossibilité physique d’occuper les lieux, dont découlerait une perte de loyer. Ces dommages peuvent détériorer la valeur de l’actif ou rendre sa cession plus difficile, voire impossible. La prise en compte de ces risques est détaillée en annexe de la note d’information.</a:t>
            </a:r>
            <a:br>
              <a:rPr lang="fr-FR" sz="1000" dirty="0">
                <a:solidFill>
                  <a:schemeClr val="tx1"/>
                </a:solidFill>
                <a:latin typeface="Work Sans Light" pitchFamily="2" charset="0"/>
              </a:rPr>
            </a:br>
            <a:br>
              <a:rPr lang="fr-FR" sz="1000" dirty="0">
                <a:solidFill>
                  <a:schemeClr val="tx1"/>
                </a:solidFill>
                <a:latin typeface="Work Sans Light" pitchFamily="2" charset="0"/>
              </a:rPr>
            </a:br>
            <a:r>
              <a:rPr lang="fr-FR" sz="1000" dirty="0">
                <a:solidFill>
                  <a:schemeClr val="tx1"/>
                </a:solidFill>
                <a:latin typeface="Work Sans Medium" pitchFamily="2" charset="0"/>
              </a:rPr>
              <a:t>Risque lié à l’achat à crédit de parts de SCPI. </a:t>
            </a:r>
            <a:br>
              <a:rPr lang="fr-FR" sz="1000" dirty="0">
                <a:solidFill>
                  <a:schemeClr val="tx1"/>
                </a:solidFill>
                <a:latin typeface="Locator" panose="02000500030000020004" pitchFamily="2" charset="77"/>
              </a:rPr>
            </a:br>
            <a:r>
              <a:rPr lang="fr-FR" sz="1000" dirty="0">
                <a:solidFill>
                  <a:schemeClr val="tx1"/>
                </a:solidFill>
                <a:latin typeface="Work Sans Light" pitchFamily="2" charset="0"/>
              </a:rPr>
              <a:t>Si le revenu des parts achetées à crédit par l’associé n’est pas suffisant pour rembourser le crédit, ou en cas de baisse des prix lors de la vente des parts, le souscripteur devra payer la différence.</a:t>
            </a:r>
            <a:br>
              <a:rPr lang="fr-FR" sz="1000" dirty="0">
                <a:solidFill>
                  <a:schemeClr val="tx1"/>
                </a:solidFill>
                <a:latin typeface="Work Sans Light" pitchFamily="2" charset="0"/>
              </a:rPr>
            </a:br>
            <a:br>
              <a:rPr lang="fr-FR" sz="1000" dirty="0">
                <a:solidFill>
                  <a:schemeClr val="tx1"/>
                </a:solidFill>
                <a:latin typeface="Work Sans Light" pitchFamily="2" charset="0"/>
              </a:rPr>
            </a:br>
            <a:r>
              <a:rPr lang="fr-FR" sz="1000" dirty="0">
                <a:solidFill>
                  <a:schemeClr val="tx1"/>
                </a:solidFill>
                <a:latin typeface="Work Sans Medium" pitchFamily="2" charset="0"/>
              </a:rPr>
              <a:t>Risques liés à des investissements dans des actifs immobilier.</a:t>
            </a:r>
            <a:br>
              <a:rPr lang="fr-FR" sz="1000" dirty="0">
                <a:solidFill>
                  <a:schemeClr val="tx1"/>
                </a:solidFill>
                <a:latin typeface="Locator" panose="02000500030000020004" pitchFamily="2" charset="77"/>
              </a:rPr>
            </a:br>
            <a:r>
              <a:rPr lang="fr-FR" sz="1000" dirty="0">
                <a:solidFill>
                  <a:schemeClr val="tx1"/>
                </a:solidFill>
                <a:latin typeface="Work Sans Light" pitchFamily="2" charset="0"/>
              </a:rPr>
              <a:t>Les variations du marché immobilier peuvent entraîner des variations importantes de la valeur des immeubles, tout comme l’évolution du marché locatif (risque de vacance locative ou d’impayés) ainsi que le niveau de prestation technique des immeubles.</a:t>
            </a:r>
            <a:br>
              <a:rPr lang="fr-FR" sz="1000" dirty="0">
                <a:solidFill>
                  <a:schemeClr val="tx1"/>
                </a:solidFill>
                <a:latin typeface="Work Sans Light" pitchFamily="2" charset="0"/>
              </a:rPr>
            </a:br>
            <a:br>
              <a:rPr lang="fr-FR" sz="1000" dirty="0">
                <a:solidFill>
                  <a:schemeClr val="tx1"/>
                </a:solidFill>
                <a:latin typeface="Work Sans Light" pitchFamily="2" charset="0"/>
              </a:rPr>
            </a:br>
            <a:r>
              <a:rPr lang="fr-FR" sz="1000" dirty="0">
                <a:solidFill>
                  <a:schemeClr val="tx1"/>
                </a:solidFill>
                <a:latin typeface="Work Sans Light" pitchFamily="2" charset="0"/>
              </a:rPr>
              <a:t>La SCPI peut également engager des opérations de développement (contrats de promotion immobilière) et de VEFA qui sont susceptibles de l’exposer aux risques suivants :</a:t>
            </a:r>
            <a:br>
              <a:rPr lang="fr-FR" sz="1000" dirty="0">
                <a:solidFill>
                  <a:schemeClr val="tx1"/>
                </a:solidFill>
                <a:latin typeface="Work Sans Light" pitchFamily="2" charset="0"/>
              </a:rPr>
            </a:br>
            <a:r>
              <a:rPr lang="fr-FR" sz="1000" dirty="0">
                <a:solidFill>
                  <a:schemeClr val="tx1"/>
                </a:solidFill>
                <a:latin typeface="Work Sans Light" pitchFamily="2" charset="0"/>
              </a:rPr>
              <a:t>- Risques de défaillance du promoteur, maître d’œuvre, entreprises générales etc.,</a:t>
            </a:r>
            <a:br>
              <a:rPr lang="fr-FR" sz="1000" dirty="0">
                <a:solidFill>
                  <a:schemeClr val="tx1"/>
                </a:solidFill>
                <a:latin typeface="Work Sans Light" pitchFamily="2" charset="0"/>
              </a:rPr>
            </a:br>
            <a:r>
              <a:rPr lang="fr-FR" sz="1000" dirty="0">
                <a:solidFill>
                  <a:schemeClr val="tx1"/>
                </a:solidFill>
                <a:latin typeface="Work Sans Light" pitchFamily="2" charset="0"/>
              </a:rPr>
              <a:t>- Risques de perception différée dans le temps à compter de l’achèvement de la construction de l’immeuble et de sa location. La SCPI supportera en conséquence les risques locatifs normalement associés à de tels actifs.</a:t>
            </a:r>
          </a:p>
        </p:txBody>
      </p:sp>
      <p:grpSp>
        <p:nvGrpSpPr>
          <p:cNvPr id="30" name="Groupe 29">
            <a:extLst>
              <a:ext uri="{FF2B5EF4-FFF2-40B4-BE49-F238E27FC236}">
                <a16:creationId xmlns:a16="http://schemas.microsoft.com/office/drawing/2014/main" id="{9F2D6522-82EB-4A21-BA09-93B087B83132}"/>
              </a:ext>
            </a:extLst>
          </p:cNvPr>
          <p:cNvGrpSpPr/>
          <p:nvPr/>
        </p:nvGrpSpPr>
        <p:grpSpPr>
          <a:xfrm>
            <a:off x="371475" y="2122639"/>
            <a:ext cx="476250" cy="344487"/>
            <a:chOff x="5821664" y="-158495"/>
            <a:chExt cx="476250" cy="344487"/>
          </a:xfrm>
        </p:grpSpPr>
        <p:grpSp>
          <p:nvGrpSpPr>
            <p:cNvPr id="31" name="Grouper 127">
              <a:extLst>
                <a:ext uri="{FF2B5EF4-FFF2-40B4-BE49-F238E27FC236}">
                  <a16:creationId xmlns:a16="http://schemas.microsoft.com/office/drawing/2014/main" id="{C1678B4D-2DAF-46C5-97FE-5906E185AF56}"/>
                </a:ext>
              </a:extLst>
            </p:cNvPr>
            <p:cNvGrpSpPr/>
            <p:nvPr/>
          </p:nvGrpSpPr>
          <p:grpSpPr>
            <a:xfrm>
              <a:off x="5856589" y="-79120"/>
              <a:ext cx="406400" cy="265112"/>
              <a:chOff x="2620963" y="3154363"/>
              <a:chExt cx="406400" cy="265112"/>
            </a:xfrm>
          </p:grpSpPr>
          <p:sp>
            <p:nvSpPr>
              <p:cNvPr id="33" name="Freeform 124">
                <a:extLst>
                  <a:ext uri="{FF2B5EF4-FFF2-40B4-BE49-F238E27FC236}">
                    <a16:creationId xmlns:a16="http://schemas.microsoft.com/office/drawing/2014/main" id="{33D4C206-EF8D-460D-A424-0CB8F371A15B}"/>
                  </a:ext>
                </a:extLst>
              </p:cNvPr>
              <p:cNvSpPr>
                <a:spLocks noChangeArrowheads="1"/>
              </p:cNvSpPr>
              <p:nvPr/>
            </p:nvSpPr>
            <p:spPr bwMode="auto">
              <a:xfrm>
                <a:off x="2620963" y="3297238"/>
                <a:ext cx="203200" cy="122237"/>
              </a:xfrm>
              <a:custGeom>
                <a:avLst/>
                <a:gdLst>
                  <a:gd name="T0" fmla="*/ 564 w 565"/>
                  <a:gd name="T1" fmla="*/ 85 h 340"/>
                  <a:gd name="T2" fmla="*/ 0 w 565"/>
                  <a:gd name="T3" fmla="*/ 0 h 340"/>
                  <a:gd name="T4" fmla="*/ 0 w 565"/>
                  <a:gd name="T5" fmla="*/ 85 h 340"/>
                  <a:gd name="T6" fmla="*/ 57 w 565"/>
                  <a:gd name="T7" fmla="*/ 141 h 340"/>
                  <a:gd name="T8" fmla="*/ 93 w 565"/>
                  <a:gd name="T9" fmla="*/ 195 h 340"/>
                  <a:gd name="T10" fmla="*/ 564 w 565"/>
                  <a:gd name="T11" fmla="*/ 339 h 340"/>
                </a:gdLst>
                <a:ahLst/>
                <a:cxnLst>
                  <a:cxn ang="0">
                    <a:pos x="T0" y="T1"/>
                  </a:cxn>
                  <a:cxn ang="0">
                    <a:pos x="T2" y="T3"/>
                  </a:cxn>
                  <a:cxn ang="0">
                    <a:pos x="T4" y="T5"/>
                  </a:cxn>
                  <a:cxn ang="0">
                    <a:pos x="T6" y="T7"/>
                  </a:cxn>
                  <a:cxn ang="0">
                    <a:pos x="T8" y="T9"/>
                  </a:cxn>
                  <a:cxn ang="0">
                    <a:pos x="T10" y="T11"/>
                  </a:cxn>
                </a:cxnLst>
                <a:rect l="0" t="0" r="r" b="b"/>
                <a:pathLst>
                  <a:path w="565" h="340">
                    <a:moveTo>
                      <a:pt x="564" y="85"/>
                    </a:moveTo>
                    <a:cubicBezTo>
                      <a:pt x="248" y="85"/>
                      <a:pt x="42" y="17"/>
                      <a:pt x="0" y="0"/>
                    </a:cubicBezTo>
                    <a:cubicBezTo>
                      <a:pt x="0" y="26"/>
                      <a:pt x="0" y="85"/>
                      <a:pt x="0" y="85"/>
                    </a:cubicBezTo>
                    <a:cubicBezTo>
                      <a:pt x="9" y="110"/>
                      <a:pt x="25" y="130"/>
                      <a:pt x="57" y="141"/>
                    </a:cubicBezTo>
                    <a:cubicBezTo>
                      <a:pt x="57" y="153"/>
                      <a:pt x="59" y="172"/>
                      <a:pt x="93" y="195"/>
                    </a:cubicBezTo>
                    <a:cubicBezTo>
                      <a:pt x="161" y="243"/>
                      <a:pt x="330" y="339"/>
                      <a:pt x="564" y="339"/>
                    </a:cubicBezTo>
                  </a:path>
                </a:pathLst>
              </a:custGeom>
              <a:noFill/>
              <a:ln w="12700" cap="flat">
                <a:solidFill>
                  <a:srgbClr val="ADC1D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sp>
            <p:nvSpPr>
              <p:cNvPr id="34" name="Freeform 125">
                <a:extLst>
                  <a:ext uri="{FF2B5EF4-FFF2-40B4-BE49-F238E27FC236}">
                    <a16:creationId xmlns:a16="http://schemas.microsoft.com/office/drawing/2014/main" id="{861D5668-9246-4C1C-8746-262B1A29CD38}"/>
                  </a:ext>
                </a:extLst>
              </p:cNvPr>
              <p:cNvSpPr>
                <a:spLocks noChangeArrowheads="1"/>
              </p:cNvSpPr>
              <p:nvPr/>
            </p:nvSpPr>
            <p:spPr bwMode="auto">
              <a:xfrm>
                <a:off x="2759075" y="3154363"/>
                <a:ext cx="128588" cy="131762"/>
              </a:xfrm>
              <a:custGeom>
                <a:avLst/>
                <a:gdLst>
                  <a:gd name="T0" fmla="*/ 180 w 356"/>
                  <a:gd name="T1" fmla="*/ 365 h 366"/>
                  <a:gd name="T2" fmla="*/ 333 w 356"/>
                  <a:gd name="T3" fmla="*/ 240 h 366"/>
                  <a:gd name="T4" fmla="*/ 319 w 356"/>
                  <a:gd name="T5" fmla="*/ 127 h 366"/>
                  <a:gd name="T6" fmla="*/ 355 w 356"/>
                  <a:gd name="T7" fmla="*/ 71 h 366"/>
                  <a:gd name="T8" fmla="*/ 279 w 356"/>
                  <a:gd name="T9" fmla="*/ 0 h 366"/>
                  <a:gd name="T10" fmla="*/ 178 w 356"/>
                  <a:gd name="T11" fmla="*/ 48 h 366"/>
                  <a:gd name="T12" fmla="*/ 76 w 356"/>
                  <a:gd name="T13" fmla="*/ 0 h 366"/>
                  <a:gd name="T14" fmla="*/ 0 w 356"/>
                  <a:gd name="T15" fmla="*/ 71 h 366"/>
                  <a:gd name="T16" fmla="*/ 37 w 356"/>
                  <a:gd name="T17" fmla="*/ 127 h 366"/>
                  <a:gd name="T18" fmla="*/ 22 w 356"/>
                  <a:gd name="T19" fmla="*/ 240 h 366"/>
                  <a:gd name="T20" fmla="*/ 180 w 356"/>
                  <a:gd name="T21" fmla="*/ 36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6" h="366">
                    <a:moveTo>
                      <a:pt x="180" y="365"/>
                    </a:moveTo>
                    <a:cubicBezTo>
                      <a:pt x="231" y="300"/>
                      <a:pt x="293" y="319"/>
                      <a:pt x="333" y="240"/>
                    </a:cubicBezTo>
                    <a:cubicBezTo>
                      <a:pt x="353" y="204"/>
                      <a:pt x="336" y="161"/>
                      <a:pt x="319" y="127"/>
                    </a:cubicBezTo>
                    <a:cubicBezTo>
                      <a:pt x="310" y="108"/>
                      <a:pt x="341" y="85"/>
                      <a:pt x="355" y="71"/>
                    </a:cubicBezTo>
                    <a:cubicBezTo>
                      <a:pt x="341" y="57"/>
                      <a:pt x="296" y="12"/>
                      <a:pt x="279" y="0"/>
                    </a:cubicBezTo>
                    <a:cubicBezTo>
                      <a:pt x="265" y="15"/>
                      <a:pt x="234" y="48"/>
                      <a:pt x="178" y="48"/>
                    </a:cubicBezTo>
                    <a:cubicBezTo>
                      <a:pt x="121" y="48"/>
                      <a:pt x="90" y="15"/>
                      <a:pt x="76" y="0"/>
                    </a:cubicBezTo>
                    <a:cubicBezTo>
                      <a:pt x="59" y="15"/>
                      <a:pt x="14" y="57"/>
                      <a:pt x="0" y="71"/>
                    </a:cubicBezTo>
                    <a:cubicBezTo>
                      <a:pt x="14" y="85"/>
                      <a:pt x="45" y="108"/>
                      <a:pt x="37" y="127"/>
                    </a:cubicBezTo>
                    <a:cubicBezTo>
                      <a:pt x="20" y="161"/>
                      <a:pt x="5" y="204"/>
                      <a:pt x="22" y="240"/>
                    </a:cubicBezTo>
                    <a:cubicBezTo>
                      <a:pt x="68" y="322"/>
                      <a:pt x="130" y="302"/>
                      <a:pt x="180" y="365"/>
                    </a:cubicBezTo>
                  </a:path>
                </a:pathLst>
              </a:custGeom>
              <a:noFill/>
              <a:ln w="12700" cap="flat">
                <a:solidFill>
                  <a:schemeClr val="accent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dirty="0">
                  <a:latin typeface="Locator" panose="02000500030000020004" pitchFamily="2" charset="77"/>
                </a:endParaRPr>
              </a:p>
            </p:txBody>
          </p:sp>
          <p:sp>
            <p:nvSpPr>
              <p:cNvPr id="35" name="Freeform 126">
                <a:extLst>
                  <a:ext uri="{FF2B5EF4-FFF2-40B4-BE49-F238E27FC236}">
                    <a16:creationId xmlns:a16="http://schemas.microsoft.com/office/drawing/2014/main" id="{7A374076-0059-44A7-966B-9807137EE81A}"/>
                  </a:ext>
                </a:extLst>
              </p:cNvPr>
              <p:cNvSpPr>
                <a:spLocks noChangeArrowheads="1"/>
              </p:cNvSpPr>
              <p:nvPr/>
            </p:nvSpPr>
            <p:spPr bwMode="auto">
              <a:xfrm>
                <a:off x="2824163" y="3297238"/>
                <a:ext cx="203200" cy="122237"/>
              </a:xfrm>
              <a:custGeom>
                <a:avLst/>
                <a:gdLst>
                  <a:gd name="T0" fmla="*/ 0 w 566"/>
                  <a:gd name="T1" fmla="*/ 85 h 340"/>
                  <a:gd name="T2" fmla="*/ 565 w 566"/>
                  <a:gd name="T3" fmla="*/ 0 h 340"/>
                  <a:gd name="T4" fmla="*/ 565 w 566"/>
                  <a:gd name="T5" fmla="*/ 85 h 340"/>
                  <a:gd name="T6" fmla="*/ 508 w 566"/>
                  <a:gd name="T7" fmla="*/ 141 h 340"/>
                  <a:gd name="T8" fmla="*/ 472 w 566"/>
                  <a:gd name="T9" fmla="*/ 195 h 340"/>
                  <a:gd name="T10" fmla="*/ 0 w 566"/>
                  <a:gd name="T11" fmla="*/ 339 h 340"/>
                </a:gdLst>
                <a:ahLst/>
                <a:cxnLst>
                  <a:cxn ang="0">
                    <a:pos x="T0" y="T1"/>
                  </a:cxn>
                  <a:cxn ang="0">
                    <a:pos x="T2" y="T3"/>
                  </a:cxn>
                  <a:cxn ang="0">
                    <a:pos x="T4" y="T5"/>
                  </a:cxn>
                  <a:cxn ang="0">
                    <a:pos x="T6" y="T7"/>
                  </a:cxn>
                  <a:cxn ang="0">
                    <a:pos x="T8" y="T9"/>
                  </a:cxn>
                  <a:cxn ang="0">
                    <a:pos x="T10" y="T11"/>
                  </a:cxn>
                </a:cxnLst>
                <a:rect l="0" t="0" r="r" b="b"/>
                <a:pathLst>
                  <a:path w="566" h="340">
                    <a:moveTo>
                      <a:pt x="0" y="85"/>
                    </a:moveTo>
                    <a:cubicBezTo>
                      <a:pt x="317" y="85"/>
                      <a:pt x="523" y="17"/>
                      <a:pt x="565" y="0"/>
                    </a:cubicBezTo>
                    <a:cubicBezTo>
                      <a:pt x="565" y="26"/>
                      <a:pt x="565" y="85"/>
                      <a:pt x="565" y="85"/>
                    </a:cubicBezTo>
                    <a:cubicBezTo>
                      <a:pt x="556" y="110"/>
                      <a:pt x="539" y="130"/>
                      <a:pt x="508" y="141"/>
                    </a:cubicBezTo>
                    <a:cubicBezTo>
                      <a:pt x="508" y="153"/>
                      <a:pt x="506" y="172"/>
                      <a:pt x="472" y="195"/>
                    </a:cubicBezTo>
                    <a:cubicBezTo>
                      <a:pt x="404" y="243"/>
                      <a:pt x="235" y="339"/>
                      <a:pt x="0" y="339"/>
                    </a:cubicBezTo>
                  </a:path>
                </a:pathLst>
              </a:custGeom>
              <a:noFill/>
              <a:ln w="12700" cap="rnd">
                <a:solidFill>
                  <a:srgbClr val="ADC1D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grpSp>
        <p:sp>
          <p:nvSpPr>
            <p:cNvPr id="32" name="Freeform 127">
              <a:extLst>
                <a:ext uri="{FF2B5EF4-FFF2-40B4-BE49-F238E27FC236}">
                  <a16:creationId xmlns:a16="http://schemas.microsoft.com/office/drawing/2014/main" id="{E53854C5-904D-4632-862D-D8FD79E5042C}"/>
                </a:ext>
              </a:extLst>
            </p:cNvPr>
            <p:cNvSpPr>
              <a:spLocks noChangeArrowheads="1"/>
            </p:cNvSpPr>
            <p:nvPr/>
          </p:nvSpPr>
          <p:spPr bwMode="auto">
            <a:xfrm>
              <a:off x="5821664" y="-158495"/>
              <a:ext cx="476250" cy="214312"/>
            </a:xfrm>
            <a:custGeom>
              <a:avLst/>
              <a:gdLst>
                <a:gd name="T0" fmla="*/ 805 w 1325"/>
                <a:gd name="T1" fmla="*/ 593 h 594"/>
                <a:gd name="T2" fmla="*/ 1228 w 1325"/>
                <a:gd name="T3" fmla="*/ 508 h 594"/>
                <a:gd name="T4" fmla="*/ 1228 w 1325"/>
                <a:gd name="T5" fmla="*/ 480 h 594"/>
                <a:gd name="T6" fmla="*/ 1312 w 1325"/>
                <a:gd name="T7" fmla="*/ 266 h 594"/>
                <a:gd name="T8" fmla="*/ 663 w 1325"/>
                <a:gd name="T9" fmla="*/ 0 h 594"/>
                <a:gd name="T10" fmla="*/ 14 w 1325"/>
                <a:gd name="T11" fmla="*/ 266 h 594"/>
                <a:gd name="T12" fmla="*/ 99 w 1325"/>
                <a:gd name="T13" fmla="*/ 480 h 594"/>
                <a:gd name="T14" fmla="*/ 99 w 1325"/>
                <a:gd name="T15" fmla="*/ 508 h 594"/>
                <a:gd name="T16" fmla="*/ 522 w 1325"/>
                <a:gd name="T17" fmla="*/ 593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5" h="594">
                  <a:moveTo>
                    <a:pt x="805" y="593"/>
                  </a:moveTo>
                  <a:cubicBezTo>
                    <a:pt x="1053" y="582"/>
                    <a:pt x="1188" y="539"/>
                    <a:pt x="1228" y="508"/>
                  </a:cubicBezTo>
                  <a:lnTo>
                    <a:pt x="1228" y="480"/>
                  </a:lnTo>
                  <a:cubicBezTo>
                    <a:pt x="1228" y="480"/>
                    <a:pt x="1324" y="316"/>
                    <a:pt x="1312" y="266"/>
                  </a:cubicBezTo>
                  <a:cubicBezTo>
                    <a:pt x="1298" y="215"/>
                    <a:pt x="798" y="0"/>
                    <a:pt x="663" y="0"/>
                  </a:cubicBezTo>
                  <a:cubicBezTo>
                    <a:pt x="527" y="0"/>
                    <a:pt x="29" y="218"/>
                    <a:pt x="14" y="266"/>
                  </a:cubicBezTo>
                  <a:cubicBezTo>
                    <a:pt x="0" y="316"/>
                    <a:pt x="99" y="480"/>
                    <a:pt x="99" y="480"/>
                  </a:cubicBezTo>
                  <a:lnTo>
                    <a:pt x="99" y="508"/>
                  </a:lnTo>
                  <a:cubicBezTo>
                    <a:pt x="139" y="539"/>
                    <a:pt x="274" y="582"/>
                    <a:pt x="522" y="593"/>
                  </a:cubicBezTo>
                </a:path>
              </a:pathLst>
            </a:custGeom>
            <a:noFill/>
            <a:ln w="12700" cap="rnd">
              <a:solidFill>
                <a:schemeClr val="tx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dirty="0">
                <a:latin typeface="Locator" panose="02000500030000020004" pitchFamily="2" charset="77"/>
              </a:endParaRPr>
            </a:p>
          </p:txBody>
        </p:sp>
      </p:grpSp>
    </p:spTree>
    <p:extLst>
      <p:ext uri="{BB962C8B-B14F-4D97-AF65-F5344CB8AC3E}">
        <p14:creationId xmlns:p14="http://schemas.microsoft.com/office/powerpoint/2010/main" val="3073636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29</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76726"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288 Duguesclin</a:t>
            </a:r>
            <a:br>
              <a:rPr lang="fr-FR" sz="2800" dirty="0">
                <a:latin typeface="Geon Expanded" panose="020B0505030302020204" pitchFamily="34" charset="0"/>
              </a:rPr>
            </a:br>
            <a:r>
              <a:rPr lang="fr-FR" sz="2800" dirty="0">
                <a:latin typeface="Geon Expanded" panose="020B0505030302020204" pitchFamily="34" charset="0"/>
              </a:rPr>
              <a:t>Lyon (69)</a:t>
            </a:r>
          </a:p>
        </p:txBody>
      </p:sp>
      <p:sp>
        <p:nvSpPr>
          <p:cNvPr id="7" name="Untertitel 2">
            <a:extLst>
              <a:ext uri="{FF2B5EF4-FFF2-40B4-BE49-F238E27FC236}">
                <a16:creationId xmlns:a16="http://schemas.microsoft.com/office/drawing/2014/main" id="{9F91D089-86AA-784B-BB65-A02FE89D5F2A}"/>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946081205"/>
              </p:ext>
            </p:extLst>
          </p:nvPr>
        </p:nvGraphicFramePr>
        <p:xfrm>
          <a:off x="6146552" y="1225598"/>
          <a:ext cx="5770808" cy="1328311"/>
        </p:xfrm>
        <a:graphic>
          <a:graphicData uri="http://schemas.openxmlformats.org/drawingml/2006/table">
            <a:tbl>
              <a:tblPr firstRow="1" bandRow="1">
                <a:tableStyleId>{2D5ABB26-0587-4C30-8999-92F81FD0307C}</a:tableStyleId>
              </a:tblPr>
              <a:tblGrid>
                <a:gridCol w="3178574">
                  <a:extLst>
                    <a:ext uri="{9D8B030D-6E8A-4147-A177-3AD203B41FA5}">
                      <a16:colId xmlns:a16="http://schemas.microsoft.com/office/drawing/2014/main" val="93314147"/>
                    </a:ext>
                  </a:extLst>
                </a:gridCol>
                <a:gridCol w="2592234">
                  <a:extLst>
                    <a:ext uri="{9D8B030D-6E8A-4147-A177-3AD203B41FA5}">
                      <a16:colId xmlns:a16="http://schemas.microsoft.com/office/drawing/2014/main" val="2047328955"/>
                    </a:ext>
                  </a:extLst>
                </a:gridCol>
              </a:tblGrid>
              <a:tr h="228162">
                <a:tc>
                  <a:txBody>
                    <a:bodyPr/>
                    <a:lstStyle/>
                    <a:p>
                      <a:r>
                        <a:rPr kumimoji="0" lang="fr-FR" sz="1000" b="0" i="0" u="none" strike="noStrike" kern="1200" cap="none" spc="0" normalizeH="0" baseline="0" noProof="0" dirty="0">
                          <a:ln>
                            <a:noFill/>
                          </a:ln>
                          <a:solidFill>
                            <a:srgbClr val="446176">
                              <a:lumMod val="75000"/>
                            </a:srgbClr>
                          </a:solidFill>
                          <a:effectLst/>
                          <a:uLnTx/>
                          <a:uFillTx/>
                          <a:latin typeface="Work Sans Light" pitchFamily="2" charset="0"/>
                        </a:rPr>
                        <a:t>Année d’acquisition :</a:t>
                      </a:r>
                      <a:endParaRPr lang="fr-FR" sz="1000" b="0" i="0" dirty="0">
                        <a:latin typeface="Work Sans Light" pitchFamily="2" charset="0"/>
                      </a:endParaRPr>
                    </a:p>
                  </a:txBody>
                  <a:tcPr>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latin typeface="Work Sans Medium" pitchFamily="2" charset="0"/>
                        </a:rPr>
                        <a:t>2021</a:t>
                      </a:r>
                    </a:p>
                  </a:txBody>
                  <a:tcPr>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2281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446176">
                              <a:lumMod val="75000"/>
                            </a:srgbClr>
                          </a:solidFill>
                          <a:effectLst/>
                          <a:uLnTx/>
                          <a:uFillTx/>
                          <a:latin typeface="Work Sans Light" pitchFamily="2" charset="0"/>
                        </a:rPr>
                        <a:t>Surface totale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12 851 m</a:t>
                      </a:r>
                      <a:r>
                        <a:rPr lang="fr-FR" sz="1000" b="0" i="0" baseline="30000" dirty="0">
                          <a:solidFill>
                            <a:schemeClr val="tx1"/>
                          </a:solidFill>
                          <a:latin typeface="Work Sans Medium" pitchFamily="2" charset="0"/>
                        </a:rPr>
                        <a:t>2</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228162">
                <a:tc>
                  <a:txBody>
                    <a:bodyPr/>
                    <a:lstStyle/>
                    <a:p>
                      <a:r>
                        <a:rPr lang="fr-FR" sz="1000" b="0" i="0" dirty="0">
                          <a:solidFill>
                            <a:srgbClr val="446176">
                              <a:lumMod val="75000"/>
                            </a:srgbClr>
                          </a:solidFill>
                          <a:latin typeface="Work Sans Light" pitchFamily="2" charset="0"/>
                        </a:rPr>
                        <a:t>Prix total de l’acquisition (HD)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59,2 M€</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228162">
                <a:tc>
                  <a:txBody>
                    <a:bodyPr/>
                    <a:lstStyle/>
                    <a:p>
                      <a:r>
                        <a:rPr lang="fr-FR" sz="1000" b="0" i="0" dirty="0">
                          <a:solidFill>
                            <a:srgbClr val="446176">
                              <a:lumMod val="75000"/>
                            </a:srgbClr>
                          </a:solidFill>
                          <a:latin typeface="Work Sans Light" pitchFamily="2" charset="0"/>
                        </a:rPr>
                        <a:t>Participation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100 %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352951">
                <a:tc>
                  <a:txBody>
                    <a:bodyPr/>
                    <a:lstStyle/>
                    <a:p>
                      <a:r>
                        <a:rPr lang="fr-FR" sz="1000" b="0" i="0" dirty="0">
                          <a:solidFill>
                            <a:srgbClr val="446176">
                              <a:lumMod val="75000"/>
                            </a:srgbClr>
                          </a:solidFill>
                          <a:latin typeface="Work Sans Light" pitchFamily="2" charset="0"/>
                        </a:rPr>
                        <a:t>Locataires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Enedis, autres.</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bl>
          </a:graphicData>
        </a:graphic>
      </p:graphicFrame>
      <p:sp>
        <p:nvSpPr>
          <p:cNvPr id="13" name="Untertitel 2">
            <a:extLst>
              <a:ext uri="{FF2B5EF4-FFF2-40B4-BE49-F238E27FC236}">
                <a16:creationId xmlns:a16="http://schemas.microsoft.com/office/drawing/2014/main" id="{DA12E77D-D984-CB4C-8FAE-7B320E1557D2}"/>
              </a:ext>
            </a:extLst>
          </p:cNvPr>
          <p:cNvSpPr txBox="1">
            <a:spLocks/>
          </p:cNvSpPr>
          <p:nvPr/>
        </p:nvSpPr>
        <p:spPr>
          <a:xfrm>
            <a:off x="6238401"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solidFill>
                  <a:schemeClr val="accent4"/>
                </a:solidFill>
                <a:latin typeface="+mj-lt"/>
              </a:rPr>
              <a:t>CHIFFRES CLÉS :</a:t>
            </a:r>
          </a:p>
        </p:txBody>
      </p:sp>
      <p:pic>
        <p:nvPicPr>
          <p:cNvPr id="2" name="Image 1">
            <a:extLst>
              <a:ext uri="{FF2B5EF4-FFF2-40B4-BE49-F238E27FC236}">
                <a16:creationId xmlns:a16="http://schemas.microsoft.com/office/drawing/2014/main" id="{3B53C4C1-F75F-CB4C-914B-91B56E4847A4}"/>
              </a:ext>
            </a:extLst>
          </p:cNvPr>
          <p:cNvPicPr>
            <a:picLocks noChangeAspect="1"/>
          </p:cNvPicPr>
          <p:nvPr/>
        </p:nvPicPr>
        <p:blipFill>
          <a:blip r:embed="rId5"/>
          <a:stretch>
            <a:fillRect/>
          </a:stretch>
        </p:blipFill>
        <p:spPr>
          <a:xfrm>
            <a:off x="371475" y="1467323"/>
            <a:ext cx="629002" cy="534652"/>
          </a:xfrm>
          <a:prstGeom prst="rect">
            <a:avLst/>
          </a:prstGeom>
        </p:spPr>
      </p:pic>
      <p:sp>
        <p:nvSpPr>
          <p:cNvPr id="30" name="Rectangle 29">
            <a:extLst>
              <a:ext uri="{FF2B5EF4-FFF2-40B4-BE49-F238E27FC236}">
                <a16:creationId xmlns:a16="http://schemas.microsoft.com/office/drawing/2014/main" id="{31F39AE1-A01B-4716-923B-8B19A1B3F964}"/>
              </a:ext>
            </a:extLst>
          </p:cNvPr>
          <p:cNvSpPr/>
          <p:nvPr/>
        </p:nvSpPr>
        <p:spPr>
          <a:xfrm>
            <a:off x="6146551" y="3249126"/>
            <a:ext cx="5770809" cy="28123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pic>
        <p:nvPicPr>
          <p:cNvPr id="32" name="Image 31">
            <a:extLst>
              <a:ext uri="{FF2B5EF4-FFF2-40B4-BE49-F238E27FC236}">
                <a16:creationId xmlns:a16="http://schemas.microsoft.com/office/drawing/2014/main" id="{D722C77D-F336-4C81-9576-AD6203EBD347}"/>
              </a:ext>
            </a:extLst>
          </p:cNvPr>
          <p:cNvPicPr>
            <a:picLocks noChangeAspect="1"/>
          </p:cNvPicPr>
          <p:nvPr/>
        </p:nvPicPr>
        <p:blipFill>
          <a:blip r:embed="rId6"/>
          <a:stretch>
            <a:fillRect/>
          </a:stretch>
        </p:blipFill>
        <p:spPr>
          <a:xfrm>
            <a:off x="256558" y="2491198"/>
            <a:ext cx="2543175" cy="2105025"/>
          </a:xfrm>
          <a:prstGeom prst="round2DiagRect">
            <a:avLst>
              <a:gd name="adj1" fmla="val 0"/>
              <a:gd name="adj2" fmla="val 50000"/>
            </a:avLst>
          </a:prstGeom>
        </p:spPr>
      </p:pic>
      <p:pic>
        <p:nvPicPr>
          <p:cNvPr id="34" name="Image 33">
            <a:extLst>
              <a:ext uri="{FF2B5EF4-FFF2-40B4-BE49-F238E27FC236}">
                <a16:creationId xmlns:a16="http://schemas.microsoft.com/office/drawing/2014/main" id="{79362A3B-2D9A-45BA-8BF8-37C39E44F87F}"/>
              </a:ext>
            </a:extLst>
          </p:cNvPr>
          <p:cNvPicPr>
            <a:picLocks noChangeAspect="1"/>
          </p:cNvPicPr>
          <p:nvPr/>
        </p:nvPicPr>
        <p:blipFill>
          <a:blip r:embed="rId7"/>
          <a:stretch>
            <a:fillRect/>
          </a:stretch>
        </p:blipFill>
        <p:spPr>
          <a:xfrm>
            <a:off x="2864853" y="3129420"/>
            <a:ext cx="2771379" cy="1466803"/>
          </a:xfrm>
          <a:prstGeom prst="round2DiagRect">
            <a:avLst>
              <a:gd name="adj1" fmla="val 34560"/>
              <a:gd name="adj2" fmla="val 0"/>
            </a:avLst>
          </a:prstGeom>
        </p:spPr>
      </p:pic>
      <p:pic>
        <p:nvPicPr>
          <p:cNvPr id="37" name="Image 36">
            <a:extLst>
              <a:ext uri="{FF2B5EF4-FFF2-40B4-BE49-F238E27FC236}">
                <a16:creationId xmlns:a16="http://schemas.microsoft.com/office/drawing/2014/main" id="{C38D72A0-5A57-4E3F-9FA1-5BB6E0E670A5}"/>
              </a:ext>
            </a:extLst>
          </p:cNvPr>
          <p:cNvPicPr>
            <a:picLocks noChangeAspect="1"/>
          </p:cNvPicPr>
          <p:nvPr/>
        </p:nvPicPr>
        <p:blipFill>
          <a:blip r:embed="rId8"/>
          <a:stretch>
            <a:fillRect/>
          </a:stretch>
        </p:blipFill>
        <p:spPr>
          <a:xfrm>
            <a:off x="494224" y="4695208"/>
            <a:ext cx="2305510" cy="1366228"/>
          </a:xfrm>
          <a:prstGeom prst="round2DiagRect">
            <a:avLst>
              <a:gd name="adj1" fmla="val 50000"/>
              <a:gd name="adj2" fmla="val 0"/>
            </a:avLst>
          </a:prstGeom>
        </p:spPr>
      </p:pic>
      <p:pic>
        <p:nvPicPr>
          <p:cNvPr id="39" name="Image 38">
            <a:extLst>
              <a:ext uri="{FF2B5EF4-FFF2-40B4-BE49-F238E27FC236}">
                <a16:creationId xmlns:a16="http://schemas.microsoft.com/office/drawing/2014/main" id="{13310CE7-EA0E-4154-A398-AA4C1FBB44E2}"/>
              </a:ext>
            </a:extLst>
          </p:cNvPr>
          <p:cNvPicPr>
            <a:picLocks noChangeAspect="1"/>
          </p:cNvPicPr>
          <p:nvPr/>
        </p:nvPicPr>
        <p:blipFill>
          <a:blip r:embed="rId9"/>
          <a:stretch>
            <a:fillRect/>
          </a:stretch>
        </p:blipFill>
        <p:spPr>
          <a:xfrm>
            <a:off x="6308231" y="3429000"/>
            <a:ext cx="5609129" cy="2426807"/>
          </a:xfrm>
          <a:prstGeom prst="rect">
            <a:avLst/>
          </a:prstGeom>
        </p:spPr>
      </p:pic>
      <p:sp>
        <p:nvSpPr>
          <p:cNvPr id="14" name="Rectangle 13">
            <a:extLst>
              <a:ext uri="{FF2B5EF4-FFF2-40B4-BE49-F238E27FC236}">
                <a16:creationId xmlns:a16="http://schemas.microsoft.com/office/drawing/2014/main" id="{C6605334-8AB9-4DF3-BBC1-AA8D48F4C23D}"/>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2621250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30</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76726"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Hélios</a:t>
            </a:r>
            <a:br>
              <a:rPr lang="fr-FR" sz="2800" dirty="0">
                <a:latin typeface="Geon Expanded" panose="020B0505030302020204" pitchFamily="34" charset="0"/>
              </a:rPr>
            </a:br>
            <a:r>
              <a:rPr lang="fr-FR" sz="2800" dirty="0">
                <a:latin typeface="Geon Expanded" panose="020B0505030302020204" pitchFamily="34" charset="0"/>
              </a:rPr>
              <a:t>Villeneuve d’Ascq (59)</a:t>
            </a:r>
          </a:p>
        </p:txBody>
      </p:sp>
      <p:sp>
        <p:nvSpPr>
          <p:cNvPr id="7" name="Untertitel 2">
            <a:extLst>
              <a:ext uri="{FF2B5EF4-FFF2-40B4-BE49-F238E27FC236}">
                <a16:creationId xmlns:a16="http://schemas.microsoft.com/office/drawing/2014/main" id="{9F91D089-86AA-784B-BB65-A02FE89D5F2A}"/>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3811807980"/>
              </p:ext>
            </p:extLst>
          </p:nvPr>
        </p:nvGraphicFramePr>
        <p:xfrm>
          <a:off x="6146552" y="1225598"/>
          <a:ext cx="5770808" cy="1402257"/>
        </p:xfrm>
        <a:graphic>
          <a:graphicData uri="http://schemas.openxmlformats.org/drawingml/2006/table">
            <a:tbl>
              <a:tblPr firstRow="1" bandRow="1">
                <a:tableStyleId>{2D5ABB26-0587-4C30-8999-92F81FD0307C}</a:tableStyleId>
              </a:tblPr>
              <a:tblGrid>
                <a:gridCol w="3178574">
                  <a:extLst>
                    <a:ext uri="{9D8B030D-6E8A-4147-A177-3AD203B41FA5}">
                      <a16:colId xmlns:a16="http://schemas.microsoft.com/office/drawing/2014/main" val="93314147"/>
                    </a:ext>
                  </a:extLst>
                </a:gridCol>
                <a:gridCol w="2592234">
                  <a:extLst>
                    <a:ext uri="{9D8B030D-6E8A-4147-A177-3AD203B41FA5}">
                      <a16:colId xmlns:a16="http://schemas.microsoft.com/office/drawing/2014/main" val="2047328955"/>
                    </a:ext>
                  </a:extLst>
                </a:gridCol>
              </a:tblGrid>
              <a:tr h="216957">
                <a:tc>
                  <a:txBody>
                    <a:bodyPr/>
                    <a:lstStyle/>
                    <a:p>
                      <a:r>
                        <a:rPr kumimoji="0" lang="fr-FR" sz="1000" b="0" i="0" u="none" strike="noStrike" kern="1200" cap="none" spc="0" normalizeH="0" baseline="0" noProof="0" dirty="0">
                          <a:ln>
                            <a:noFill/>
                          </a:ln>
                          <a:solidFill>
                            <a:srgbClr val="446176">
                              <a:lumMod val="75000"/>
                            </a:srgbClr>
                          </a:solidFill>
                          <a:effectLst/>
                          <a:uLnTx/>
                          <a:uFillTx/>
                          <a:latin typeface="Work Sans Light" pitchFamily="2" charset="0"/>
                        </a:rPr>
                        <a:t>Année d’acquisition :</a:t>
                      </a:r>
                      <a:endParaRPr lang="fr-FR" sz="1000" b="0" i="0" dirty="0">
                        <a:latin typeface="Work Sans Light" pitchFamily="2" charset="0"/>
                      </a:endParaRPr>
                    </a:p>
                  </a:txBody>
                  <a:tcPr>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latin typeface="Work Sans Medium" pitchFamily="2" charset="0"/>
                        </a:rPr>
                        <a:t>2021</a:t>
                      </a:r>
                    </a:p>
                  </a:txBody>
                  <a:tcPr>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2169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446176">
                              <a:lumMod val="75000"/>
                            </a:srgbClr>
                          </a:solidFill>
                          <a:effectLst/>
                          <a:uLnTx/>
                          <a:uFillTx/>
                          <a:latin typeface="Work Sans Light" pitchFamily="2" charset="0"/>
                        </a:rPr>
                        <a:t>Surface totale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9 178 m</a:t>
                      </a:r>
                      <a:r>
                        <a:rPr lang="fr-FR" sz="1000" b="0" i="0" baseline="30000" dirty="0">
                          <a:solidFill>
                            <a:schemeClr val="tx1"/>
                          </a:solidFill>
                          <a:latin typeface="Work Sans Medium" pitchFamily="2" charset="0"/>
                        </a:rPr>
                        <a:t>2</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226933">
                <a:tc>
                  <a:txBody>
                    <a:bodyPr/>
                    <a:lstStyle/>
                    <a:p>
                      <a:r>
                        <a:rPr lang="fr-FR" sz="1000" b="0" i="0" dirty="0">
                          <a:solidFill>
                            <a:srgbClr val="446176">
                              <a:lumMod val="75000"/>
                            </a:srgbClr>
                          </a:solidFill>
                          <a:latin typeface="Work Sans Light" pitchFamily="2" charset="0"/>
                        </a:rPr>
                        <a:t>Prix total de l’acquisition (HD)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34,5 M€</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216879">
                <a:tc>
                  <a:txBody>
                    <a:bodyPr/>
                    <a:lstStyle/>
                    <a:p>
                      <a:r>
                        <a:rPr lang="fr-FR" sz="1000" b="0" i="0" dirty="0">
                          <a:solidFill>
                            <a:srgbClr val="446176">
                              <a:lumMod val="75000"/>
                            </a:srgbClr>
                          </a:solidFill>
                          <a:latin typeface="Work Sans Light" pitchFamily="2" charset="0"/>
                        </a:rPr>
                        <a:t>Participation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100 %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426897">
                <a:tc>
                  <a:txBody>
                    <a:bodyPr/>
                    <a:lstStyle/>
                    <a:p>
                      <a:r>
                        <a:rPr lang="fr-FR" sz="1000" b="0" i="0">
                          <a:solidFill>
                            <a:srgbClr val="446176">
                              <a:lumMod val="75000"/>
                            </a:srgbClr>
                          </a:solidFill>
                          <a:latin typeface="Work Sans Light" pitchFamily="2" charset="0"/>
                        </a:rPr>
                        <a:t>Locataire </a:t>
                      </a:r>
                      <a:r>
                        <a:rPr lang="fr-FR" sz="1000" b="0" i="0" dirty="0">
                          <a:solidFill>
                            <a:srgbClr val="446176">
                              <a:lumMod val="75000"/>
                            </a:srgbClr>
                          </a:solidFill>
                          <a:latin typeface="Work Sans Light" pitchFamily="2" charset="0"/>
                        </a:rPr>
                        <a:t>: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IT-CE (filiale informatique de Caisse d’Epargne)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bl>
          </a:graphicData>
        </a:graphic>
      </p:graphicFrame>
      <p:sp>
        <p:nvSpPr>
          <p:cNvPr id="13" name="Untertitel 2">
            <a:extLst>
              <a:ext uri="{FF2B5EF4-FFF2-40B4-BE49-F238E27FC236}">
                <a16:creationId xmlns:a16="http://schemas.microsoft.com/office/drawing/2014/main" id="{DA12E77D-D984-CB4C-8FAE-7B320E1557D2}"/>
              </a:ext>
            </a:extLst>
          </p:cNvPr>
          <p:cNvSpPr txBox="1">
            <a:spLocks/>
          </p:cNvSpPr>
          <p:nvPr/>
        </p:nvSpPr>
        <p:spPr>
          <a:xfrm>
            <a:off x="6238401"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solidFill>
                  <a:schemeClr val="accent4"/>
                </a:solidFill>
                <a:latin typeface="+mj-lt"/>
              </a:rPr>
              <a:t>CHIFFRES CLÉS :</a:t>
            </a:r>
          </a:p>
        </p:txBody>
      </p:sp>
      <p:pic>
        <p:nvPicPr>
          <p:cNvPr id="2" name="Image 1">
            <a:extLst>
              <a:ext uri="{FF2B5EF4-FFF2-40B4-BE49-F238E27FC236}">
                <a16:creationId xmlns:a16="http://schemas.microsoft.com/office/drawing/2014/main" id="{3B53C4C1-F75F-CB4C-914B-91B56E4847A4}"/>
              </a:ext>
            </a:extLst>
          </p:cNvPr>
          <p:cNvPicPr>
            <a:picLocks noChangeAspect="1"/>
          </p:cNvPicPr>
          <p:nvPr/>
        </p:nvPicPr>
        <p:blipFill>
          <a:blip r:embed="rId5"/>
          <a:stretch>
            <a:fillRect/>
          </a:stretch>
        </p:blipFill>
        <p:spPr>
          <a:xfrm>
            <a:off x="371475" y="1467323"/>
            <a:ext cx="629002" cy="534652"/>
          </a:xfrm>
          <a:prstGeom prst="rect">
            <a:avLst/>
          </a:prstGeom>
        </p:spPr>
      </p:pic>
      <p:pic>
        <p:nvPicPr>
          <p:cNvPr id="21" name="Image 20">
            <a:extLst>
              <a:ext uri="{FF2B5EF4-FFF2-40B4-BE49-F238E27FC236}">
                <a16:creationId xmlns:a16="http://schemas.microsoft.com/office/drawing/2014/main" id="{DE7A1F43-788E-4B89-949D-82AB4E714805}"/>
              </a:ext>
            </a:extLst>
          </p:cNvPr>
          <p:cNvPicPr>
            <a:picLocks noChangeAspect="1"/>
          </p:cNvPicPr>
          <p:nvPr/>
        </p:nvPicPr>
        <p:blipFill>
          <a:blip r:embed="rId6"/>
          <a:stretch>
            <a:fillRect/>
          </a:stretch>
        </p:blipFill>
        <p:spPr>
          <a:xfrm>
            <a:off x="232587" y="2986647"/>
            <a:ext cx="2634677" cy="2122955"/>
          </a:xfrm>
          <a:prstGeom prst="round2DiagRect">
            <a:avLst>
              <a:gd name="adj1" fmla="val 0"/>
              <a:gd name="adj2" fmla="val 50000"/>
            </a:avLst>
          </a:prstGeom>
        </p:spPr>
      </p:pic>
      <p:pic>
        <p:nvPicPr>
          <p:cNvPr id="25" name="Image 24">
            <a:extLst>
              <a:ext uri="{FF2B5EF4-FFF2-40B4-BE49-F238E27FC236}">
                <a16:creationId xmlns:a16="http://schemas.microsoft.com/office/drawing/2014/main" id="{F42B21B7-8655-4F90-B74B-05B594B0298E}"/>
              </a:ext>
            </a:extLst>
          </p:cNvPr>
          <p:cNvPicPr>
            <a:picLocks noChangeAspect="1"/>
          </p:cNvPicPr>
          <p:nvPr/>
        </p:nvPicPr>
        <p:blipFill>
          <a:blip r:embed="rId7"/>
          <a:stretch>
            <a:fillRect/>
          </a:stretch>
        </p:blipFill>
        <p:spPr>
          <a:xfrm>
            <a:off x="2913538" y="3472711"/>
            <a:ext cx="2634677" cy="1636891"/>
          </a:xfrm>
          <a:prstGeom prst="round2DiagRect">
            <a:avLst>
              <a:gd name="adj1" fmla="val 34560"/>
              <a:gd name="adj2" fmla="val 0"/>
            </a:avLst>
          </a:prstGeom>
        </p:spPr>
      </p:pic>
      <p:pic>
        <p:nvPicPr>
          <p:cNvPr id="27" name="Image 26">
            <a:extLst>
              <a:ext uri="{FF2B5EF4-FFF2-40B4-BE49-F238E27FC236}">
                <a16:creationId xmlns:a16="http://schemas.microsoft.com/office/drawing/2014/main" id="{EBC8AB91-FF61-4F22-8710-46D35750CF2E}"/>
              </a:ext>
            </a:extLst>
          </p:cNvPr>
          <p:cNvPicPr>
            <a:picLocks noChangeAspect="1"/>
          </p:cNvPicPr>
          <p:nvPr/>
        </p:nvPicPr>
        <p:blipFill>
          <a:blip r:embed="rId8"/>
          <a:stretch>
            <a:fillRect/>
          </a:stretch>
        </p:blipFill>
        <p:spPr>
          <a:xfrm>
            <a:off x="6122432" y="3383165"/>
            <a:ext cx="4145070" cy="2426117"/>
          </a:xfrm>
          <a:prstGeom prst="rect">
            <a:avLst/>
          </a:prstGeom>
        </p:spPr>
      </p:pic>
      <p:pic>
        <p:nvPicPr>
          <p:cNvPr id="29" name="Image 28">
            <a:extLst>
              <a:ext uri="{FF2B5EF4-FFF2-40B4-BE49-F238E27FC236}">
                <a16:creationId xmlns:a16="http://schemas.microsoft.com/office/drawing/2014/main" id="{734D7A18-6329-46A1-949D-EF38A3382889}"/>
              </a:ext>
            </a:extLst>
          </p:cNvPr>
          <p:cNvPicPr>
            <a:picLocks noChangeAspect="1"/>
          </p:cNvPicPr>
          <p:nvPr/>
        </p:nvPicPr>
        <p:blipFill>
          <a:blip r:embed="rId9"/>
          <a:stretch>
            <a:fillRect/>
          </a:stretch>
        </p:blipFill>
        <p:spPr>
          <a:xfrm>
            <a:off x="10314225" y="3429000"/>
            <a:ext cx="1714500" cy="619125"/>
          </a:xfrm>
          <a:prstGeom prst="rect">
            <a:avLst/>
          </a:prstGeom>
        </p:spPr>
      </p:pic>
      <p:sp>
        <p:nvSpPr>
          <p:cNvPr id="30" name="Rectangle 29">
            <a:extLst>
              <a:ext uri="{FF2B5EF4-FFF2-40B4-BE49-F238E27FC236}">
                <a16:creationId xmlns:a16="http://schemas.microsoft.com/office/drawing/2014/main" id="{31F39AE1-A01B-4716-923B-8B19A1B3F964}"/>
              </a:ext>
            </a:extLst>
          </p:cNvPr>
          <p:cNvSpPr/>
          <p:nvPr/>
        </p:nvSpPr>
        <p:spPr>
          <a:xfrm>
            <a:off x="6146551" y="3249126"/>
            <a:ext cx="5770809" cy="28123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14" name="Rectangle 13">
            <a:extLst>
              <a:ext uri="{FF2B5EF4-FFF2-40B4-BE49-F238E27FC236}">
                <a16:creationId xmlns:a16="http://schemas.microsoft.com/office/drawing/2014/main" id="{A55CDB11-0DE3-4EFE-ADA0-F07B13DDEFBF}"/>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3953420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31</a:t>
            </a:fld>
            <a:endParaRPr lang="de-DE" dirty="0"/>
          </a:p>
        </p:txBody>
      </p:sp>
      <p:sp>
        <p:nvSpPr>
          <p:cNvPr id="5" name="Rectangle 4">
            <a:extLst>
              <a:ext uri="{FF2B5EF4-FFF2-40B4-BE49-F238E27FC236}">
                <a16:creationId xmlns:a16="http://schemas.microsoft.com/office/drawing/2014/main" id="{ACE4AFE8-FBA9-1348-87AF-3814A87D1C55}"/>
              </a:ext>
            </a:extLst>
          </p:cNvPr>
          <p:cNvSpPr/>
          <p:nvPr/>
        </p:nvSpPr>
        <p:spPr>
          <a:xfrm>
            <a:off x="6146551" y="3249126"/>
            <a:ext cx="5770809" cy="28123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76726"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Le Valmy </a:t>
            </a:r>
            <a:br>
              <a:rPr lang="fr-FR" sz="2800" dirty="0">
                <a:latin typeface="Geon Expanded" panose="020B0505030302020204" pitchFamily="34" charset="0"/>
              </a:rPr>
            </a:br>
            <a:r>
              <a:rPr lang="fr-FR" sz="2800" dirty="0">
                <a:latin typeface="Geon Expanded" panose="020B0505030302020204" pitchFamily="34" charset="0"/>
              </a:rPr>
              <a:t>Montreuil</a:t>
            </a:r>
          </a:p>
        </p:txBody>
      </p:sp>
      <p:sp>
        <p:nvSpPr>
          <p:cNvPr id="7" name="Untertitel 2">
            <a:extLst>
              <a:ext uri="{FF2B5EF4-FFF2-40B4-BE49-F238E27FC236}">
                <a16:creationId xmlns:a16="http://schemas.microsoft.com/office/drawing/2014/main" id="{9F91D089-86AA-784B-BB65-A02FE89D5F2A}"/>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872176155"/>
              </p:ext>
            </p:extLst>
          </p:nvPr>
        </p:nvGraphicFramePr>
        <p:xfrm>
          <a:off x="6146552" y="1225598"/>
          <a:ext cx="5770808" cy="1779601"/>
        </p:xfrm>
        <a:graphic>
          <a:graphicData uri="http://schemas.openxmlformats.org/drawingml/2006/table">
            <a:tbl>
              <a:tblPr firstRow="1" bandRow="1">
                <a:tableStyleId>{2D5ABB26-0587-4C30-8999-92F81FD0307C}</a:tableStyleId>
              </a:tblPr>
              <a:tblGrid>
                <a:gridCol w="3178574">
                  <a:extLst>
                    <a:ext uri="{9D8B030D-6E8A-4147-A177-3AD203B41FA5}">
                      <a16:colId xmlns:a16="http://schemas.microsoft.com/office/drawing/2014/main" val="93314147"/>
                    </a:ext>
                  </a:extLst>
                </a:gridCol>
                <a:gridCol w="2592234">
                  <a:extLst>
                    <a:ext uri="{9D8B030D-6E8A-4147-A177-3AD203B41FA5}">
                      <a16:colId xmlns:a16="http://schemas.microsoft.com/office/drawing/2014/main" val="2047328955"/>
                    </a:ext>
                  </a:extLst>
                </a:gridCol>
              </a:tblGrid>
              <a:tr h="243927">
                <a:tc>
                  <a:txBody>
                    <a:bodyPr/>
                    <a:lstStyle/>
                    <a:p>
                      <a:r>
                        <a:rPr kumimoji="0" lang="fr-FR" sz="1000" b="0" i="0" u="none" strike="noStrike" kern="1200" cap="none" spc="0" normalizeH="0" baseline="0" noProof="0" dirty="0">
                          <a:ln>
                            <a:noFill/>
                          </a:ln>
                          <a:solidFill>
                            <a:srgbClr val="446176">
                              <a:lumMod val="75000"/>
                            </a:srgbClr>
                          </a:solidFill>
                          <a:effectLst/>
                          <a:uLnTx/>
                          <a:uFillTx/>
                          <a:latin typeface="Work Sans Light" pitchFamily="2" charset="0"/>
                        </a:rPr>
                        <a:t>Année d’acquisition :</a:t>
                      </a:r>
                      <a:endParaRPr lang="fr-FR" sz="1000" b="0" i="0" dirty="0">
                        <a:latin typeface="Work Sans Light" pitchFamily="2" charset="0"/>
                      </a:endParaRPr>
                    </a:p>
                  </a:txBody>
                  <a:tcPr>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latin typeface="Work Sans Medium" pitchFamily="2" charset="0"/>
                        </a:rPr>
                        <a:t>2020</a:t>
                      </a:r>
                    </a:p>
                  </a:txBody>
                  <a:tcPr>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2439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446176">
                              <a:lumMod val="75000"/>
                            </a:srgbClr>
                          </a:solidFill>
                          <a:effectLst/>
                          <a:uLnTx/>
                          <a:uFillTx/>
                          <a:latin typeface="Work Sans Light" pitchFamily="2" charset="0"/>
                        </a:rPr>
                        <a:t>Surface totale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29 449 m</a:t>
                      </a:r>
                      <a:r>
                        <a:rPr lang="fr-FR" sz="1000" b="0" i="0" baseline="30000" dirty="0">
                          <a:solidFill>
                            <a:schemeClr val="tx1"/>
                          </a:solidFill>
                          <a:latin typeface="Work Sans Medium" pitchFamily="2" charset="0"/>
                        </a:rPr>
                        <a:t>2</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255143">
                <a:tc>
                  <a:txBody>
                    <a:bodyPr/>
                    <a:lstStyle/>
                    <a:p>
                      <a:r>
                        <a:rPr lang="fr-FR" sz="1000" b="0" i="0" dirty="0">
                          <a:solidFill>
                            <a:srgbClr val="446176">
                              <a:lumMod val="75000"/>
                            </a:srgbClr>
                          </a:solidFill>
                          <a:latin typeface="Work Sans Light" pitchFamily="2" charset="0"/>
                        </a:rPr>
                        <a:t>Prix total de l’acquisition (HD)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215 M€</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0">
                <a:tc>
                  <a:txBody>
                    <a:bodyPr/>
                    <a:lstStyle/>
                    <a:p>
                      <a:r>
                        <a:rPr lang="fr-FR" sz="1000" b="0" i="0" dirty="0">
                          <a:solidFill>
                            <a:srgbClr val="446176">
                              <a:lumMod val="75000"/>
                            </a:srgbClr>
                          </a:solidFill>
                          <a:latin typeface="Work Sans Light" pitchFamily="2" charset="0"/>
                        </a:rPr>
                        <a:t>Participation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100 %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396382">
                <a:tc>
                  <a:txBody>
                    <a:bodyPr/>
                    <a:lstStyle/>
                    <a:p>
                      <a:r>
                        <a:rPr lang="fr-FR" sz="1000" b="0" i="0" dirty="0">
                          <a:solidFill>
                            <a:srgbClr val="446176">
                              <a:lumMod val="75000"/>
                            </a:srgbClr>
                          </a:solidFill>
                          <a:latin typeface="Work Sans Light" pitchFamily="2" charset="0"/>
                        </a:rPr>
                        <a:t>Locataires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BNP Paribas, La Mutuelle générale de l'Education nationale</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396382">
                <a:tc>
                  <a:txBody>
                    <a:bodyPr/>
                    <a:lstStyle/>
                    <a:p>
                      <a:r>
                        <a:rPr lang="fr-FR" sz="1000" b="0" i="0" dirty="0">
                          <a:solidFill>
                            <a:srgbClr val="446176">
                              <a:lumMod val="75000"/>
                            </a:srgbClr>
                          </a:solidFill>
                          <a:latin typeface="Work Sans Light" pitchFamily="2" charset="0"/>
                        </a:rPr>
                        <a:t>Certifications : 	</a:t>
                      </a:r>
                      <a:endParaRPr lang="fr-FR" sz="1000" b="0" i="0" dirty="0">
                        <a:latin typeface="Work Sans Light" pitchFamily="2" charset="0"/>
                      </a:endParaRPr>
                    </a:p>
                  </a:txBody>
                  <a:tcPr>
                    <a:lnT w="6350" cap="flat" cmpd="sng" algn="ctr">
                      <a:solidFill>
                        <a:schemeClr val="accent3"/>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latin typeface="Work Sans Medium" pitchFamily="2" charset="0"/>
                        </a:rPr>
                        <a:t>HQE Excellent, BREEAM Very Good</a:t>
                      </a:r>
                    </a:p>
                  </a:txBody>
                  <a:tcPr>
                    <a:lnT w="6350" cap="flat" cmpd="sng" algn="ctr">
                      <a:solidFill>
                        <a:schemeClr val="accent3"/>
                      </a:solidFill>
                      <a:prstDash val="solid"/>
                      <a:round/>
                      <a:headEnd type="none" w="med" len="med"/>
                      <a:tailEnd type="none" w="med" len="med"/>
                    </a:lnT>
                  </a:tcPr>
                </a:tc>
                <a:extLst>
                  <a:ext uri="{0D108BD9-81ED-4DB2-BD59-A6C34878D82A}">
                    <a16:rowId xmlns:a16="http://schemas.microsoft.com/office/drawing/2014/main" val="2602196949"/>
                  </a:ext>
                </a:extLst>
              </a:tr>
            </a:tbl>
          </a:graphicData>
        </a:graphic>
      </p:graphicFrame>
      <p:pic>
        <p:nvPicPr>
          <p:cNvPr id="9" name="Image 8">
            <a:extLst>
              <a:ext uri="{FF2B5EF4-FFF2-40B4-BE49-F238E27FC236}">
                <a16:creationId xmlns:a16="http://schemas.microsoft.com/office/drawing/2014/main" id="{1DD30921-B312-4D44-9B05-7CC8BEB2199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24805" y="3395772"/>
            <a:ext cx="2591051" cy="2526024"/>
          </a:xfrm>
          <a:prstGeom prst="rect">
            <a:avLst/>
          </a:prstGeom>
        </p:spPr>
      </p:pic>
      <p:pic>
        <p:nvPicPr>
          <p:cNvPr id="10" name="Image 9">
            <a:extLst>
              <a:ext uri="{FF2B5EF4-FFF2-40B4-BE49-F238E27FC236}">
                <a16:creationId xmlns:a16="http://schemas.microsoft.com/office/drawing/2014/main" id="{7B48A74C-1EF6-704F-B4A7-2E57E54CAAA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50424" y="3608875"/>
            <a:ext cx="1732368" cy="1712757"/>
          </a:xfrm>
          <a:prstGeom prst="rect">
            <a:avLst/>
          </a:prstGeom>
        </p:spPr>
      </p:pic>
      <p:pic>
        <p:nvPicPr>
          <p:cNvPr id="11" name="Espace réservé pour une image  17">
            <a:extLst>
              <a:ext uri="{FF2B5EF4-FFF2-40B4-BE49-F238E27FC236}">
                <a16:creationId xmlns:a16="http://schemas.microsoft.com/office/drawing/2014/main" id="{5C1D3B40-B165-064A-B1BF-288BC62831B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972448" y="4024089"/>
            <a:ext cx="1799027" cy="1800000"/>
          </a:xfrm>
          <a:prstGeom prst="round2DiagRect">
            <a:avLst>
              <a:gd name="adj1" fmla="val 34560"/>
              <a:gd name="adj2" fmla="val 0"/>
            </a:avLst>
          </a:prstGeom>
        </p:spPr>
      </p:pic>
      <p:pic>
        <p:nvPicPr>
          <p:cNvPr id="12" name="Espace réservé pour une image  15">
            <a:extLst>
              <a:ext uri="{FF2B5EF4-FFF2-40B4-BE49-F238E27FC236}">
                <a16:creationId xmlns:a16="http://schemas.microsoft.com/office/drawing/2014/main" id="{9F9677AB-C145-C246-A740-7871AE542FA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163638" y="2840273"/>
            <a:ext cx="2754478" cy="2985734"/>
          </a:xfrm>
          <a:prstGeom prst="round2DiagRect">
            <a:avLst>
              <a:gd name="adj1" fmla="val 0"/>
              <a:gd name="adj2" fmla="val 50000"/>
            </a:avLst>
          </a:prstGeom>
        </p:spPr>
      </p:pic>
      <p:sp>
        <p:nvSpPr>
          <p:cNvPr id="13" name="Untertitel 2">
            <a:extLst>
              <a:ext uri="{FF2B5EF4-FFF2-40B4-BE49-F238E27FC236}">
                <a16:creationId xmlns:a16="http://schemas.microsoft.com/office/drawing/2014/main" id="{DA12E77D-D984-CB4C-8FAE-7B320E1557D2}"/>
              </a:ext>
            </a:extLst>
          </p:cNvPr>
          <p:cNvSpPr txBox="1">
            <a:spLocks/>
          </p:cNvSpPr>
          <p:nvPr/>
        </p:nvSpPr>
        <p:spPr>
          <a:xfrm>
            <a:off x="6238401"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solidFill>
                  <a:schemeClr val="accent4"/>
                </a:solidFill>
                <a:latin typeface="+mj-lt"/>
              </a:rPr>
              <a:t>CHIFFRES CLÉS :</a:t>
            </a:r>
          </a:p>
        </p:txBody>
      </p:sp>
      <p:pic>
        <p:nvPicPr>
          <p:cNvPr id="2" name="Image 1">
            <a:extLst>
              <a:ext uri="{FF2B5EF4-FFF2-40B4-BE49-F238E27FC236}">
                <a16:creationId xmlns:a16="http://schemas.microsoft.com/office/drawing/2014/main" id="{3B53C4C1-F75F-CB4C-914B-91B56E4847A4}"/>
              </a:ext>
            </a:extLst>
          </p:cNvPr>
          <p:cNvPicPr>
            <a:picLocks noChangeAspect="1"/>
          </p:cNvPicPr>
          <p:nvPr/>
        </p:nvPicPr>
        <p:blipFill>
          <a:blip r:embed="rId9"/>
          <a:stretch>
            <a:fillRect/>
          </a:stretch>
        </p:blipFill>
        <p:spPr>
          <a:xfrm>
            <a:off x="371475" y="1467323"/>
            <a:ext cx="629002" cy="534652"/>
          </a:xfrm>
          <a:prstGeom prst="rect">
            <a:avLst/>
          </a:prstGeom>
        </p:spPr>
      </p:pic>
      <p:sp>
        <p:nvSpPr>
          <p:cNvPr id="14" name="Rectangle 13">
            <a:extLst>
              <a:ext uri="{FF2B5EF4-FFF2-40B4-BE49-F238E27FC236}">
                <a16:creationId xmlns:a16="http://schemas.microsoft.com/office/drawing/2014/main" id="{68C1FB4C-18CC-4CB6-88DC-FCA72E495323}"/>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4006426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32</a:t>
            </a:fld>
            <a:endParaRPr lang="de-DE" dirty="0"/>
          </a:p>
        </p:txBody>
      </p:sp>
      <p:sp>
        <p:nvSpPr>
          <p:cNvPr id="5" name="Rectangle 4">
            <a:extLst>
              <a:ext uri="{FF2B5EF4-FFF2-40B4-BE49-F238E27FC236}">
                <a16:creationId xmlns:a16="http://schemas.microsoft.com/office/drawing/2014/main" id="{ACE4AFE8-FBA9-1348-87AF-3814A87D1C55}"/>
              </a:ext>
            </a:extLst>
          </p:cNvPr>
          <p:cNvSpPr/>
          <p:nvPr/>
        </p:nvSpPr>
        <p:spPr>
          <a:xfrm>
            <a:off x="6146551" y="3249126"/>
            <a:ext cx="5770809" cy="28123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Le Jour</a:t>
            </a:r>
            <a:br>
              <a:rPr lang="fr-FR" dirty="0">
                <a:latin typeface="Geon Expanded" panose="020B0505030302020204" pitchFamily="34" charset="0"/>
              </a:rPr>
            </a:br>
            <a:r>
              <a:rPr lang="fr-FR" sz="2400" dirty="0">
                <a:latin typeface="Geon Expanded" panose="020B0505030302020204" pitchFamily="34" charset="0"/>
              </a:rPr>
              <a:t>Paris XIV</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868205209"/>
              </p:ext>
            </p:extLst>
          </p:nvPr>
        </p:nvGraphicFramePr>
        <p:xfrm>
          <a:off x="6146552" y="1462833"/>
          <a:ext cx="5770808" cy="1600200"/>
        </p:xfrm>
        <a:graphic>
          <a:graphicData uri="http://schemas.openxmlformats.org/drawingml/2006/table">
            <a:tbl>
              <a:tblPr firstRow="1" bandRow="1">
                <a:tableStyleId>{2D5ABB26-0587-4C30-8999-92F81FD0307C}</a:tableStyleId>
              </a:tblPr>
              <a:tblGrid>
                <a:gridCol w="2469547">
                  <a:extLst>
                    <a:ext uri="{9D8B030D-6E8A-4147-A177-3AD203B41FA5}">
                      <a16:colId xmlns:a16="http://schemas.microsoft.com/office/drawing/2014/main" val="93314147"/>
                    </a:ext>
                  </a:extLst>
                </a:gridCol>
                <a:gridCol w="3301261">
                  <a:extLst>
                    <a:ext uri="{9D8B030D-6E8A-4147-A177-3AD203B41FA5}">
                      <a16:colId xmlns:a16="http://schemas.microsoft.com/office/drawing/2014/main" val="2047328955"/>
                    </a:ext>
                  </a:extLst>
                </a:gridCol>
              </a:tblGrid>
              <a:tr h="0">
                <a:tc>
                  <a:txBody>
                    <a:bodyPr/>
                    <a:lstStyle/>
                    <a:p>
                      <a:pPr algn="l"/>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2019</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pPr algn="l"/>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24 969 m</a:t>
                      </a:r>
                      <a:r>
                        <a:rPr lang="fr-FR" sz="1000" b="0" i="0" baseline="30000" dirty="0">
                          <a:solidFill>
                            <a:schemeClr val="tx1"/>
                          </a:solidFill>
                          <a:effectLst/>
                          <a:latin typeface="Work Sans Medium" pitchFamily="2" charset="0"/>
                        </a:rPr>
                        <a:t>2</a:t>
                      </a:r>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0">
                <a:tc>
                  <a:txBody>
                    <a:bodyPr/>
                    <a:lstStyle/>
                    <a:p>
                      <a:pPr algn="l"/>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303 M€</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138462">
                <a:tc>
                  <a:txBody>
                    <a:bodyPr/>
                    <a:lstStyle/>
                    <a:p>
                      <a:pPr algn="l"/>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HQE excellent, BREEAM très bien, BBC Effinergie</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0">
                <a:tc>
                  <a:txBody>
                    <a:bodyPr/>
                    <a:lstStyle/>
                    <a:p>
                      <a:pPr algn="l"/>
                      <a:r>
                        <a:rPr lang="fr-FR" sz="1000" b="0" i="0" dirty="0">
                          <a:solidFill>
                            <a:schemeClr val="tx1"/>
                          </a:solidFill>
                          <a:effectLst/>
                          <a:latin typeface="Work Sans Light" pitchFamily="2" charset="0"/>
                        </a:rPr>
                        <a:t>Fonds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SCI Marine Holding</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0">
                <a:tc>
                  <a:txBody>
                    <a:bodyPr/>
                    <a:lstStyle/>
                    <a:p>
                      <a:pPr algn="l"/>
                      <a:r>
                        <a:rPr lang="fr-FR" sz="1000" b="0" i="0" dirty="0">
                          <a:solidFill>
                            <a:schemeClr val="tx1"/>
                          </a:solidFill>
                          <a:effectLst/>
                          <a:latin typeface="Work Sans Light" pitchFamily="2" charset="0"/>
                        </a:rPr>
                        <a:t>Participation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72 %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02196949"/>
                  </a:ext>
                </a:extLst>
              </a:tr>
              <a:tr h="0">
                <a:tc>
                  <a:txBody>
                    <a:bodyPr/>
                    <a:lstStyle/>
                    <a:p>
                      <a:pPr marL="0" algn="l" defTabSz="914400" rtl="0" eaLnBrk="1" latinLnBrk="0" hangingPunct="1"/>
                      <a:r>
                        <a:rPr lang="fr-FR" sz="1000" b="0" i="0" kern="1200" dirty="0">
                          <a:solidFill>
                            <a:schemeClr val="tx1"/>
                          </a:solidFill>
                          <a:effectLst/>
                          <a:latin typeface="Work Sans Light" pitchFamily="2" charset="0"/>
                          <a:ea typeface="+mn-ea"/>
                          <a:cs typeface="+mn-cs"/>
                        </a:rPr>
                        <a:t>Locataires : </a:t>
                      </a:r>
                    </a:p>
                  </a:txBody>
                  <a:tcPr marL="38100" marR="38100" marT="38100" marB="38100">
                    <a:lnT w="6350" cap="flat" cmpd="sng" algn="ctr">
                      <a:solidFill>
                        <a:schemeClr val="accent3"/>
                      </a:solidFill>
                      <a:prstDash val="solid"/>
                      <a:round/>
                      <a:headEnd type="none" w="med" len="med"/>
                      <a:tailEnd type="none" w="med" len="med"/>
                    </a:lnT>
                  </a:tcPr>
                </a:tc>
                <a:tc>
                  <a:txBody>
                    <a:bodyPr/>
                    <a:lstStyle/>
                    <a:p>
                      <a:pPr marL="0" algn="l" defTabSz="914400" rtl="0" eaLnBrk="1" latinLnBrk="0" hangingPunct="1"/>
                      <a:r>
                        <a:rPr lang="fr-FR" sz="1000" b="0" i="0" kern="1200" dirty="0">
                          <a:solidFill>
                            <a:schemeClr val="tx1"/>
                          </a:solidFill>
                          <a:effectLst/>
                          <a:latin typeface="Work Sans Medium" pitchFamily="2" charset="0"/>
                          <a:ea typeface="+mn-ea"/>
                          <a:cs typeface="+mn-cs"/>
                        </a:rPr>
                        <a:t>Atout France, </a:t>
                      </a:r>
                      <a:r>
                        <a:rPr lang="fr-FR" sz="1000" b="0" i="0" kern="1200" dirty="0" err="1">
                          <a:solidFill>
                            <a:schemeClr val="tx1"/>
                          </a:solidFill>
                          <a:effectLst/>
                          <a:latin typeface="Work Sans Medium" pitchFamily="2" charset="0"/>
                          <a:ea typeface="+mn-ea"/>
                          <a:cs typeface="+mn-cs"/>
                        </a:rPr>
                        <a:t>Sodiaal</a:t>
                      </a:r>
                      <a:r>
                        <a:rPr lang="fr-FR" sz="1000" b="0" i="0" kern="1200" dirty="0">
                          <a:solidFill>
                            <a:schemeClr val="tx1"/>
                          </a:solidFill>
                          <a:effectLst/>
                          <a:latin typeface="Work Sans Medium" pitchFamily="2" charset="0"/>
                          <a:ea typeface="+mn-ea"/>
                          <a:cs typeface="+mn-cs"/>
                        </a:rPr>
                        <a:t>, Foncia</a:t>
                      </a:r>
                    </a:p>
                  </a:txBody>
                  <a:tcPr marL="38100" marR="38100" marT="38100" marB="38100">
                    <a:lnT w="6350" cap="flat" cmpd="sng" algn="ctr">
                      <a:solidFill>
                        <a:schemeClr val="accent3"/>
                      </a:solidFill>
                      <a:prstDash val="solid"/>
                      <a:round/>
                      <a:headEnd type="none" w="med" len="med"/>
                      <a:tailEnd type="none" w="med" len="med"/>
                    </a:lnT>
                  </a:tcPr>
                </a:tc>
                <a:extLst>
                  <a:ext uri="{0D108BD9-81ED-4DB2-BD59-A6C34878D82A}">
                    <a16:rowId xmlns:a16="http://schemas.microsoft.com/office/drawing/2014/main" val="849977674"/>
                  </a:ext>
                </a:extLst>
              </a:tr>
            </a:tbl>
          </a:graphicData>
        </a:graphic>
      </p:graphicFrame>
      <p:sp>
        <p:nvSpPr>
          <p:cNvPr id="13" name="Untertitel 2">
            <a:extLst>
              <a:ext uri="{FF2B5EF4-FFF2-40B4-BE49-F238E27FC236}">
                <a16:creationId xmlns:a16="http://schemas.microsoft.com/office/drawing/2014/main" id="{DA12E77D-D984-CB4C-8FAE-7B320E1557D2}"/>
              </a:ext>
            </a:extLst>
          </p:cNvPr>
          <p:cNvSpPr txBox="1">
            <a:spLocks/>
          </p:cNvSpPr>
          <p:nvPr/>
        </p:nvSpPr>
        <p:spPr>
          <a:xfrm>
            <a:off x="6146551" y="1095721"/>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15" name="Image 14">
            <a:extLst>
              <a:ext uri="{FF2B5EF4-FFF2-40B4-BE49-F238E27FC236}">
                <a16:creationId xmlns:a16="http://schemas.microsoft.com/office/drawing/2014/main" id="{81F146B3-8270-4440-A30A-326BBF0C8E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24805" y="3382999"/>
            <a:ext cx="2591051" cy="2525913"/>
          </a:xfrm>
          <a:prstGeom prst="rect">
            <a:avLst/>
          </a:prstGeom>
        </p:spPr>
      </p:pic>
      <p:pic>
        <p:nvPicPr>
          <p:cNvPr id="17" name="Image 16">
            <a:extLst>
              <a:ext uri="{FF2B5EF4-FFF2-40B4-BE49-F238E27FC236}">
                <a16:creationId xmlns:a16="http://schemas.microsoft.com/office/drawing/2014/main" id="{DC4369F5-CB1C-BA42-9907-EF18F6DEE00A}"/>
              </a:ext>
            </a:extLst>
          </p:cNvPr>
          <p:cNvPicPr>
            <a:picLocks noChangeAspect="1"/>
          </p:cNvPicPr>
          <p:nvPr/>
        </p:nvPicPr>
        <p:blipFill>
          <a:blip r:embed="rId6"/>
          <a:stretch>
            <a:fillRect/>
          </a:stretch>
        </p:blipFill>
        <p:spPr>
          <a:xfrm>
            <a:off x="9588440" y="3779180"/>
            <a:ext cx="1733550" cy="1733550"/>
          </a:xfrm>
          <a:prstGeom prst="rect">
            <a:avLst/>
          </a:prstGeom>
        </p:spPr>
      </p:pic>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7"/>
          <a:stretch>
            <a:fillRect/>
          </a:stretch>
        </p:blipFill>
        <p:spPr>
          <a:xfrm>
            <a:off x="371475" y="1467323"/>
            <a:ext cx="629002" cy="534652"/>
          </a:xfrm>
          <a:prstGeom prst="rect">
            <a:avLst/>
          </a:prstGeom>
        </p:spPr>
      </p:pic>
      <p:pic>
        <p:nvPicPr>
          <p:cNvPr id="16" name="Espace réservé pour une image  40">
            <a:extLst>
              <a:ext uri="{FF2B5EF4-FFF2-40B4-BE49-F238E27FC236}">
                <a16:creationId xmlns:a16="http://schemas.microsoft.com/office/drawing/2014/main" id="{E1293B80-672E-1C42-AF87-AC89C461B78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1163638" y="2533681"/>
            <a:ext cx="1869191" cy="1826226"/>
          </a:xfrm>
          <a:prstGeom prst="round2DiagRect">
            <a:avLst>
              <a:gd name="adj1" fmla="val 50000"/>
              <a:gd name="adj2" fmla="val 0"/>
            </a:avLst>
          </a:prstGeom>
        </p:spPr>
      </p:pic>
      <p:pic>
        <p:nvPicPr>
          <p:cNvPr id="22" name="Espace réservé pour une image  5">
            <a:extLst>
              <a:ext uri="{FF2B5EF4-FFF2-40B4-BE49-F238E27FC236}">
                <a16:creationId xmlns:a16="http://schemas.microsoft.com/office/drawing/2014/main" id="{1210D5E8-7C36-8545-911B-54405BCAF9D8}"/>
              </a:ext>
            </a:extLst>
          </p:cNvPr>
          <p:cNvPicPr preferRelativeResize="0">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615058" y="4425003"/>
            <a:ext cx="1417771" cy="1402806"/>
          </a:xfrm>
          <a:prstGeom prst="round2DiagRect">
            <a:avLst>
              <a:gd name="adj1" fmla="val 50000"/>
              <a:gd name="adj2" fmla="val 0"/>
            </a:avLst>
          </a:prstGeom>
        </p:spPr>
      </p:pic>
      <p:pic>
        <p:nvPicPr>
          <p:cNvPr id="23" name="Image 22">
            <a:extLst>
              <a:ext uri="{FF2B5EF4-FFF2-40B4-BE49-F238E27FC236}">
                <a16:creationId xmlns:a16="http://schemas.microsoft.com/office/drawing/2014/main" id="{6D789E78-2353-F949-AF7D-02A823140CBF}"/>
              </a:ext>
            </a:extLst>
          </p:cNvPr>
          <p:cNvPicPr>
            <a:picLocks/>
          </p:cNvPicPr>
          <p:nvPr/>
        </p:nvPicPr>
        <p:blipFill rotWithShape="1">
          <a:blip r:embed="rId10" cstate="email">
            <a:extLst>
              <a:ext uri="{28A0092B-C50C-407E-A947-70E740481C1C}">
                <a14:useLocalDpi xmlns:a14="http://schemas.microsoft.com/office/drawing/2010/main"/>
              </a:ext>
            </a:extLst>
          </a:blip>
          <a:srcRect/>
          <a:stretch/>
        </p:blipFill>
        <p:spPr>
          <a:xfrm>
            <a:off x="3109410" y="2496293"/>
            <a:ext cx="2702063" cy="2565773"/>
          </a:xfrm>
          <a:prstGeom prst="round2DiagRect">
            <a:avLst>
              <a:gd name="adj1" fmla="val 50000"/>
              <a:gd name="adj2" fmla="val 0"/>
            </a:avLst>
          </a:prstGeom>
        </p:spPr>
      </p:pic>
      <p:sp>
        <p:nvSpPr>
          <p:cNvPr id="18" name="Untertitel 2">
            <a:extLst>
              <a:ext uri="{FF2B5EF4-FFF2-40B4-BE49-F238E27FC236}">
                <a16:creationId xmlns:a16="http://schemas.microsoft.com/office/drawing/2014/main" id="{E85CE5EF-3245-F94F-8195-D80BDAB354F7}"/>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9" name="Rectangle 18">
            <a:extLst>
              <a:ext uri="{FF2B5EF4-FFF2-40B4-BE49-F238E27FC236}">
                <a16:creationId xmlns:a16="http://schemas.microsoft.com/office/drawing/2014/main" id="{6D02C1B1-A615-47AC-866C-A1092179C81A}"/>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1906607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33</a:t>
            </a:fld>
            <a:endParaRPr lang="de-DE" dirty="0"/>
          </a:p>
        </p:txBody>
      </p:sp>
      <p:sp>
        <p:nvSpPr>
          <p:cNvPr id="5" name="Rectangle 4">
            <a:extLst>
              <a:ext uri="{FF2B5EF4-FFF2-40B4-BE49-F238E27FC236}">
                <a16:creationId xmlns:a16="http://schemas.microsoft.com/office/drawing/2014/main" id="{ACE4AFE8-FBA9-1348-87AF-3814A87D1C55}"/>
              </a:ext>
            </a:extLst>
          </p:cNvPr>
          <p:cNvSpPr/>
          <p:nvPr/>
        </p:nvSpPr>
        <p:spPr>
          <a:xfrm>
            <a:off x="6146550" y="3581740"/>
            <a:ext cx="5770809" cy="251640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Le Lumière</a:t>
            </a:r>
            <a:br>
              <a:rPr lang="fr-FR" sz="2800" dirty="0">
                <a:latin typeface="Geon Expanded" panose="020B0505030302020204" pitchFamily="34" charset="0"/>
              </a:rPr>
            </a:br>
            <a:r>
              <a:rPr lang="fr-FR" sz="2800" dirty="0">
                <a:latin typeface="Geon Expanded" panose="020B0505030302020204" pitchFamily="34" charset="0"/>
              </a:rPr>
              <a:t>Paris (12</a:t>
            </a:r>
            <a:r>
              <a:rPr lang="fr-FR" sz="2800" baseline="30000" dirty="0">
                <a:latin typeface="Geon Expanded" panose="020B0505030302020204" pitchFamily="34" charset="0"/>
              </a:rPr>
              <a:t>e</a:t>
            </a:r>
            <a:r>
              <a:rPr lang="fr-FR" sz="2800" dirty="0">
                <a:latin typeface="Geon Expanded" panose="020B0505030302020204" pitchFamily="34" charset="0"/>
              </a:rPr>
              <a:t>)</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4015898439"/>
              </p:ext>
            </p:extLst>
          </p:nvPr>
        </p:nvGraphicFramePr>
        <p:xfrm>
          <a:off x="6146551" y="945462"/>
          <a:ext cx="5770808" cy="2287366"/>
        </p:xfrm>
        <a:graphic>
          <a:graphicData uri="http://schemas.openxmlformats.org/drawingml/2006/table">
            <a:tbl>
              <a:tblPr firstRow="1" bandRow="1">
                <a:tableStyleId>{2D5ABB26-0587-4C30-8999-92F81FD0307C}</a:tableStyleId>
              </a:tblPr>
              <a:tblGrid>
                <a:gridCol w="2167890">
                  <a:extLst>
                    <a:ext uri="{9D8B030D-6E8A-4147-A177-3AD203B41FA5}">
                      <a16:colId xmlns:a16="http://schemas.microsoft.com/office/drawing/2014/main" val="93314147"/>
                    </a:ext>
                  </a:extLst>
                </a:gridCol>
                <a:gridCol w="3602918">
                  <a:extLst>
                    <a:ext uri="{9D8B030D-6E8A-4147-A177-3AD203B41FA5}">
                      <a16:colId xmlns:a16="http://schemas.microsoft.com/office/drawing/2014/main" val="2047328955"/>
                    </a:ext>
                  </a:extLst>
                </a:gridCol>
              </a:tblGrid>
              <a:tr h="228764">
                <a:tc>
                  <a:txBody>
                    <a:bodyPr/>
                    <a:lstStyle/>
                    <a:p>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2018</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228764">
                <a:tc>
                  <a:txBody>
                    <a:bodyPr/>
                    <a:lstStyle/>
                    <a:p>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136 524 m</a:t>
                      </a:r>
                      <a:r>
                        <a:rPr lang="fr-FR" sz="1000" b="0" i="0" baseline="30000" dirty="0">
                          <a:solidFill>
                            <a:schemeClr val="tx1"/>
                          </a:solidFill>
                          <a:effectLst/>
                          <a:latin typeface="Work Sans Medium" pitchFamily="2" charset="0"/>
                        </a:rPr>
                        <a:t>2</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228764">
                <a:tc>
                  <a:txBody>
                    <a:bodyPr/>
                    <a:lstStyle/>
                    <a:p>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1 MDS</a:t>
                      </a:r>
                      <a:r>
                        <a:rPr lang="fr-FR" sz="1000" b="1" i="0" dirty="0">
                          <a:solidFill>
                            <a:schemeClr val="tx1"/>
                          </a:solidFill>
                          <a:effectLst/>
                          <a:latin typeface="Work Sans Medium" pitchFamily="2" charset="0"/>
                        </a:rPr>
                        <a:t>€</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228764">
                <a:tc>
                  <a:txBody>
                    <a:bodyPr/>
                    <a:lstStyle/>
                    <a:p>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Certification HQE</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228764">
                <a:tc>
                  <a:txBody>
                    <a:bodyPr/>
                    <a:lstStyle/>
                    <a:p>
                      <a:r>
                        <a:rPr lang="fr-FR" sz="1000" b="0" i="0" dirty="0">
                          <a:solidFill>
                            <a:schemeClr val="tx1"/>
                          </a:solidFill>
                          <a:effectLst/>
                          <a:latin typeface="Work Sans Light" pitchFamily="2" charset="0"/>
                        </a:rPr>
                        <a:t>Fonds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SCPI Primopierre / OPCI PREIM Lumière</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228764">
                <a:tc>
                  <a:txBody>
                    <a:bodyPr/>
                    <a:lstStyle/>
                    <a:p>
                      <a:r>
                        <a:rPr lang="fr-FR" sz="1000" b="0" i="0" dirty="0">
                          <a:solidFill>
                            <a:schemeClr val="tx1"/>
                          </a:solidFill>
                          <a:effectLst/>
                          <a:latin typeface="Work Sans Light" pitchFamily="2" charset="0"/>
                        </a:rPr>
                        <a:t>Participation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19,99 %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02196949"/>
                  </a:ext>
                </a:extLst>
              </a:tr>
              <a:tr h="228764">
                <a:tc>
                  <a:txBody>
                    <a:bodyPr/>
                    <a:lstStyle/>
                    <a:p>
                      <a:r>
                        <a:rPr lang="fr-FR" sz="1000" b="0" i="0" dirty="0">
                          <a:solidFill>
                            <a:schemeClr val="tx1"/>
                          </a:solidFill>
                          <a:effectLst/>
                          <a:latin typeface="Work Sans Light" pitchFamily="2" charset="0"/>
                        </a:rPr>
                        <a:t>Locataires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Ministère de l'économie et des finances, Natixis, SNCF, ING Direct, RATP, Zara France…</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849977674"/>
                  </a:ext>
                </a:extLst>
              </a:tr>
              <a:tr h="533782">
                <a:tc>
                  <a:txBody>
                    <a:bodyPr/>
                    <a:lstStyle/>
                    <a:p>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i="0" kern="1200" dirty="0">
                          <a:solidFill>
                            <a:schemeClr val="tx1"/>
                          </a:solidFill>
                          <a:effectLst/>
                          <a:latin typeface="Work Sans Medium" pitchFamily="2" charset="0"/>
                          <a:ea typeface="+mn-ea"/>
                          <a:cs typeface="+mn-cs"/>
                        </a:rPr>
                        <a:t>NF Bâtiments Tertiaires, HQE Niveau Exceptionnel 2013, LEED Platinium 2014, Label HPE, Niveau BBC 2005 Effinergie</a:t>
                      </a:r>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tcPr>
                </a:tc>
                <a:extLst>
                  <a:ext uri="{0D108BD9-81ED-4DB2-BD59-A6C34878D82A}">
                    <a16:rowId xmlns:a16="http://schemas.microsoft.com/office/drawing/2014/main" val="15456373"/>
                  </a:ext>
                </a:extLst>
              </a:tr>
            </a:tbl>
          </a:graphicData>
        </a:graphic>
      </p:graphicFrame>
      <p:sp>
        <p:nvSpPr>
          <p:cNvPr id="13" name="Untertitel 2">
            <a:extLst>
              <a:ext uri="{FF2B5EF4-FFF2-40B4-BE49-F238E27FC236}">
                <a16:creationId xmlns:a16="http://schemas.microsoft.com/office/drawing/2014/main" id="{DA12E77D-D984-CB4C-8FAE-7B320E1557D2}"/>
              </a:ext>
            </a:extLst>
          </p:cNvPr>
          <p:cNvSpPr txBox="1">
            <a:spLocks/>
          </p:cNvSpPr>
          <p:nvPr/>
        </p:nvSpPr>
        <p:spPr>
          <a:xfrm>
            <a:off x="6146551" y="735206"/>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5"/>
          <a:stretch>
            <a:fillRect/>
          </a:stretch>
        </p:blipFill>
        <p:spPr>
          <a:xfrm>
            <a:off x="371475" y="1467323"/>
            <a:ext cx="629002" cy="534652"/>
          </a:xfrm>
          <a:prstGeom prst="rect">
            <a:avLst/>
          </a:prstGeom>
        </p:spPr>
      </p:pic>
      <p:pic>
        <p:nvPicPr>
          <p:cNvPr id="29" name="Image 28">
            <a:extLst>
              <a:ext uri="{FF2B5EF4-FFF2-40B4-BE49-F238E27FC236}">
                <a16:creationId xmlns:a16="http://schemas.microsoft.com/office/drawing/2014/main" id="{7CC4A2E8-66D0-1442-B6A9-0989C0D4795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92489" y="3635981"/>
            <a:ext cx="2511118" cy="2407921"/>
          </a:xfrm>
          <a:prstGeom prst="rect">
            <a:avLst/>
          </a:prstGeom>
          <a:noFill/>
          <a:ln>
            <a:noFill/>
          </a:ln>
        </p:spPr>
        <p:style>
          <a:lnRef idx="2">
            <a:schemeClr val="dk1"/>
          </a:lnRef>
          <a:fillRef idx="1">
            <a:schemeClr val="lt1"/>
          </a:fillRef>
          <a:effectRef idx="0">
            <a:schemeClr val="dk1"/>
          </a:effectRef>
          <a:fontRef idx="minor">
            <a:schemeClr val="dk1"/>
          </a:fontRef>
        </p:style>
      </p:pic>
      <p:pic>
        <p:nvPicPr>
          <p:cNvPr id="31" name="Image 30">
            <a:extLst>
              <a:ext uri="{FF2B5EF4-FFF2-40B4-BE49-F238E27FC236}">
                <a16:creationId xmlns:a16="http://schemas.microsoft.com/office/drawing/2014/main" id="{519920C1-1D05-CA42-9575-A018EB4A34EC}"/>
              </a:ext>
            </a:extLst>
          </p:cNvPr>
          <p:cNvPicPr>
            <a:picLocks noChangeAspect="1"/>
          </p:cNvPicPr>
          <p:nvPr/>
        </p:nvPicPr>
        <p:blipFill>
          <a:blip r:embed="rId7"/>
          <a:stretch>
            <a:fillRect/>
          </a:stretch>
        </p:blipFill>
        <p:spPr>
          <a:xfrm>
            <a:off x="9564210" y="3873901"/>
            <a:ext cx="1819275" cy="1771650"/>
          </a:xfrm>
          <a:prstGeom prst="rect">
            <a:avLst/>
          </a:prstGeom>
        </p:spPr>
      </p:pic>
      <p:pic>
        <p:nvPicPr>
          <p:cNvPr id="33" name="Espace réservé pour une image  15">
            <a:extLst>
              <a:ext uri="{FF2B5EF4-FFF2-40B4-BE49-F238E27FC236}">
                <a16:creationId xmlns:a16="http://schemas.microsoft.com/office/drawing/2014/main" id="{B304D668-8B3B-1443-AFED-9507FE10E11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110446" y="2696219"/>
            <a:ext cx="2470013" cy="2355363"/>
          </a:xfrm>
          <a:prstGeom prst="round2DiagRect">
            <a:avLst>
              <a:gd name="adj1" fmla="val 50000"/>
              <a:gd name="adj2" fmla="val 0"/>
            </a:avLst>
          </a:prstGeom>
        </p:spPr>
      </p:pic>
      <p:pic>
        <p:nvPicPr>
          <p:cNvPr id="35" name="Espace réservé pour une image  16">
            <a:extLst>
              <a:ext uri="{FF2B5EF4-FFF2-40B4-BE49-F238E27FC236}">
                <a16:creationId xmlns:a16="http://schemas.microsoft.com/office/drawing/2014/main" id="{8AC282F7-0C2A-2143-959E-A1C0D323EE1A}"/>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61914" y="4425002"/>
            <a:ext cx="1970915" cy="1950111"/>
          </a:xfrm>
          <a:prstGeom prst="round2DiagRect">
            <a:avLst>
              <a:gd name="adj1" fmla="val 50000"/>
              <a:gd name="adj2" fmla="val 0"/>
            </a:avLst>
          </a:prstGeom>
        </p:spPr>
      </p:pic>
      <p:pic>
        <p:nvPicPr>
          <p:cNvPr id="37" name="Espace réservé pour une image  17">
            <a:extLst>
              <a:ext uri="{FF2B5EF4-FFF2-40B4-BE49-F238E27FC236}">
                <a16:creationId xmlns:a16="http://schemas.microsoft.com/office/drawing/2014/main" id="{690D6307-EFF9-6E43-B29A-1696DEF9D349}"/>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163636" y="2533316"/>
            <a:ext cx="1869191" cy="1826591"/>
          </a:xfrm>
          <a:prstGeom prst="round2DiagRect">
            <a:avLst>
              <a:gd name="adj1" fmla="val 0"/>
              <a:gd name="adj2" fmla="val 50000"/>
            </a:avLst>
          </a:prstGeom>
        </p:spPr>
      </p:pic>
      <p:sp>
        <p:nvSpPr>
          <p:cNvPr id="15" name="Untertitel 2">
            <a:extLst>
              <a:ext uri="{FF2B5EF4-FFF2-40B4-BE49-F238E27FC236}">
                <a16:creationId xmlns:a16="http://schemas.microsoft.com/office/drawing/2014/main" id="{D4F0B7D4-A69E-3C46-B03C-9303BA88275E}"/>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6" name="Rectangle 15">
            <a:extLst>
              <a:ext uri="{FF2B5EF4-FFF2-40B4-BE49-F238E27FC236}">
                <a16:creationId xmlns:a16="http://schemas.microsoft.com/office/drawing/2014/main" id="{F986BCCB-BBEF-441C-B3F2-A6B82BDE8C4A}"/>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712218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34</a:t>
            </a:fld>
            <a:endParaRPr lang="de-DE" dirty="0"/>
          </a:p>
        </p:txBody>
      </p:sp>
      <p:sp>
        <p:nvSpPr>
          <p:cNvPr id="5" name="Rectangle 4">
            <a:extLst>
              <a:ext uri="{FF2B5EF4-FFF2-40B4-BE49-F238E27FC236}">
                <a16:creationId xmlns:a16="http://schemas.microsoft.com/office/drawing/2014/main" id="{ACE4AFE8-FBA9-1348-87AF-3814A87D1C55}"/>
              </a:ext>
            </a:extLst>
          </p:cNvPr>
          <p:cNvSpPr/>
          <p:nvPr/>
        </p:nvSpPr>
        <p:spPr>
          <a:xfrm>
            <a:off x="6146551" y="3249126"/>
            <a:ext cx="5770809" cy="28123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Locator" panose="02000500030000020004" pitchFamily="2" charset="77"/>
            </a:endParaRPr>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sz="2800" dirty="0">
                <a:latin typeface="Geon Expanded" panose="020B0505030302020204" pitchFamily="34" charset="0"/>
              </a:rPr>
              <a:t>Cœur Défense (SCI Hold)</a:t>
            </a:r>
            <a:br>
              <a:rPr lang="fr-FR" sz="2800" dirty="0">
                <a:latin typeface="Geon Expanded" panose="020B0505030302020204" pitchFamily="34" charset="0"/>
              </a:rPr>
            </a:br>
            <a:r>
              <a:rPr lang="fr-FR" sz="2800" dirty="0">
                <a:latin typeface="Geon Expanded" panose="020B0505030302020204" pitchFamily="34" charset="0"/>
              </a:rPr>
              <a:t>Courbevoie (92)</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1282028227"/>
              </p:ext>
            </p:extLst>
          </p:nvPr>
        </p:nvGraphicFramePr>
        <p:xfrm>
          <a:off x="6146552" y="1228518"/>
          <a:ext cx="5770808" cy="1371600"/>
        </p:xfrm>
        <a:graphic>
          <a:graphicData uri="http://schemas.openxmlformats.org/drawingml/2006/table">
            <a:tbl>
              <a:tblPr firstRow="1" bandRow="1">
                <a:tableStyleId>{2D5ABB26-0587-4C30-8999-92F81FD0307C}</a:tableStyleId>
              </a:tblPr>
              <a:tblGrid>
                <a:gridCol w="2469547">
                  <a:extLst>
                    <a:ext uri="{9D8B030D-6E8A-4147-A177-3AD203B41FA5}">
                      <a16:colId xmlns:a16="http://schemas.microsoft.com/office/drawing/2014/main" val="93314147"/>
                    </a:ext>
                  </a:extLst>
                </a:gridCol>
                <a:gridCol w="3301261">
                  <a:extLst>
                    <a:ext uri="{9D8B030D-6E8A-4147-A177-3AD203B41FA5}">
                      <a16:colId xmlns:a16="http://schemas.microsoft.com/office/drawing/2014/main" val="2047328955"/>
                    </a:ext>
                  </a:extLst>
                </a:gridCol>
              </a:tblGrid>
              <a:tr h="0">
                <a:tc>
                  <a:txBody>
                    <a:bodyPr/>
                    <a:lstStyle/>
                    <a:p>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2017</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182 765 m</a:t>
                      </a:r>
                      <a:r>
                        <a:rPr lang="fr-FR" sz="1000" b="0" i="0" baseline="30000" dirty="0">
                          <a:solidFill>
                            <a:schemeClr val="tx1"/>
                          </a:solidFill>
                          <a:effectLst/>
                          <a:latin typeface="Work Sans Medium" pitchFamily="2" charset="0"/>
                        </a:rPr>
                        <a:t>2</a:t>
                      </a:r>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0">
                <a:tc>
                  <a:txBody>
                    <a:bodyPr/>
                    <a:lstStyle/>
                    <a:p>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202 M€</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138462">
                <a:tc>
                  <a:txBody>
                    <a:bodyPr/>
                    <a:lstStyle/>
                    <a:p>
                      <a:r>
                        <a:rPr lang="fr-FR" sz="1000" b="0" i="0" dirty="0">
                          <a:solidFill>
                            <a:schemeClr val="tx1"/>
                          </a:solidFill>
                          <a:effectLst/>
                          <a:latin typeface="Work Sans Light" pitchFamily="2" charset="0"/>
                        </a:rPr>
                        <a:t>Participation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8,9 %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0">
                <a:tc>
                  <a:txBody>
                    <a:bodyPr/>
                    <a:lstStyle/>
                    <a:p>
                      <a:r>
                        <a:rPr lang="fr-FR" sz="1000" b="0" i="0" dirty="0">
                          <a:solidFill>
                            <a:schemeClr val="tx1"/>
                          </a:solidFill>
                          <a:effectLst/>
                          <a:latin typeface="Work Sans Light" pitchFamily="2" charset="0"/>
                        </a:rPr>
                        <a:t>Locataires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27 locataires dont HSBC, Orange, EDF et Allianz</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0">
                <a:tc>
                  <a:txBody>
                    <a:bodyPr/>
                    <a:lstStyle/>
                    <a:p>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HQE Excellent, BREEAM Very Good</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602196949"/>
                  </a:ext>
                </a:extLst>
              </a:tr>
            </a:tbl>
          </a:graphicData>
        </a:graphic>
      </p:graphicFrame>
      <p:sp>
        <p:nvSpPr>
          <p:cNvPr id="13" name="Untertitel 2">
            <a:extLst>
              <a:ext uri="{FF2B5EF4-FFF2-40B4-BE49-F238E27FC236}">
                <a16:creationId xmlns:a16="http://schemas.microsoft.com/office/drawing/2014/main" id="{DA12E77D-D984-CB4C-8FAE-7B320E1557D2}"/>
              </a:ext>
            </a:extLst>
          </p:cNvPr>
          <p:cNvSpPr txBox="1">
            <a:spLocks/>
          </p:cNvSpPr>
          <p:nvPr/>
        </p:nvSpPr>
        <p:spPr>
          <a:xfrm>
            <a:off x="6146551"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5"/>
          <a:stretch>
            <a:fillRect/>
          </a:stretch>
        </p:blipFill>
        <p:spPr>
          <a:xfrm>
            <a:off x="371475" y="1467323"/>
            <a:ext cx="629002" cy="534652"/>
          </a:xfrm>
          <a:prstGeom prst="rect">
            <a:avLst/>
          </a:prstGeom>
        </p:spPr>
      </p:pic>
      <p:pic>
        <p:nvPicPr>
          <p:cNvPr id="35" name="Image 34">
            <a:extLst>
              <a:ext uri="{FF2B5EF4-FFF2-40B4-BE49-F238E27FC236}">
                <a16:creationId xmlns:a16="http://schemas.microsoft.com/office/drawing/2014/main" id="{41C02D3D-8550-A04B-8122-A2BF6E2EF38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24807" y="3382999"/>
            <a:ext cx="2592398" cy="2498523"/>
          </a:xfrm>
          <a:prstGeom prst="rect">
            <a:avLst/>
          </a:prstGeom>
        </p:spPr>
      </p:pic>
      <p:pic>
        <p:nvPicPr>
          <p:cNvPr id="37" name="Image 36">
            <a:extLst>
              <a:ext uri="{FF2B5EF4-FFF2-40B4-BE49-F238E27FC236}">
                <a16:creationId xmlns:a16="http://schemas.microsoft.com/office/drawing/2014/main" id="{D6873B48-C3F6-0442-94D5-EDCF52B5109C}"/>
              </a:ext>
            </a:extLst>
          </p:cNvPr>
          <p:cNvPicPr>
            <a:picLocks noChangeAspect="1"/>
          </p:cNvPicPr>
          <p:nvPr/>
        </p:nvPicPr>
        <p:blipFill>
          <a:blip r:embed="rId7"/>
          <a:stretch>
            <a:fillRect/>
          </a:stretch>
        </p:blipFill>
        <p:spPr>
          <a:xfrm>
            <a:off x="9521932" y="3779179"/>
            <a:ext cx="1790700" cy="1809750"/>
          </a:xfrm>
          <a:prstGeom prst="rect">
            <a:avLst/>
          </a:prstGeom>
        </p:spPr>
      </p:pic>
      <p:pic>
        <p:nvPicPr>
          <p:cNvPr id="45" name="Espace réservé pour une image  5" descr="Une image contenant extérieur, bâtiment, ciel, gens&#10;&#10;Description générée automatiquement">
            <a:extLst>
              <a:ext uri="{FF2B5EF4-FFF2-40B4-BE49-F238E27FC236}">
                <a16:creationId xmlns:a16="http://schemas.microsoft.com/office/drawing/2014/main" id="{8D8D4006-7926-314D-8EB6-D158610E324F}"/>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163638" y="2834141"/>
            <a:ext cx="2759213" cy="2976955"/>
          </a:xfrm>
          <a:prstGeom prst="round2DiagRect">
            <a:avLst>
              <a:gd name="adj1" fmla="val 0"/>
              <a:gd name="adj2" fmla="val 50000"/>
            </a:avLst>
          </a:prstGeom>
        </p:spPr>
      </p:pic>
      <p:pic>
        <p:nvPicPr>
          <p:cNvPr id="46" name="Espace réservé pour une image  5" descr="Une image contenant bâtiment, extérieur, clôture&#10;&#10;Description générée automatiquement">
            <a:extLst>
              <a:ext uri="{FF2B5EF4-FFF2-40B4-BE49-F238E27FC236}">
                <a16:creationId xmlns:a16="http://schemas.microsoft.com/office/drawing/2014/main" id="{418A7BE6-B3B8-AC4B-BF81-75743B092AD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4005757" y="4033515"/>
            <a:ext cx="1799027" cy="1787007"/>
          </a:xfrm>
          <a:prstGeom prst="round2DiagRect">
            <a:avLst>
              <a:gd name="adj1" fmla="val 50000"/>
              <a:gd name="adj2" fmla="val 0"/>
            </a:avLst>
          </a:prstGeom>
        </p:spPr>
      </p:pic>
      <p:sp>
        <p:nvSpPr>
          <p:cNvPr id="14" name="Untertitel 2">
            <a:extLst>
              <a:ext uri="{FF2B5EF4-FFF2-40B4-BE49-F238E27FC236}">
                <a16:creationId xmlns:a16="http://schemas.microsoft.com/office/drawing/2014/main" id="{F3F4C106-A87E-2141-BCB8-C90998C3E8E6}"/>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5" name="Rectangle 14">
            <a:extLst>
              <a:ext uri="{FF2B5EF4-FFF2-40B4-BE49-F238E27FC236}">
                <a16:creationId xmlns:a16="http://schemas.microsoft.com/office/drawing/2014/main" id="{E553DAA8-1928-40A7-8C13-B8630D953C56}"/>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3788998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35</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Newtime</a:t>
            </a:r>
            <a:br>
              <a:rPr lang="fr-FR" dirty="0">
                <a:latin typeface="Geon Expanded" panose="020B0505030302020204" pitchFamily="34" charset="0"/>
              </a:rPr>
            </a:br>
            <a:r>
              <a:rPr lang="fr-FR" sz="2400" dirty="0">
                <a:latin typeface="Geon Expanded" panose="020B0505030302020204" pitchFamily="34" charset="0"/>
              </a:rPr>
              <a:t>Neuilly-sur-Seine (92)</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3158372009"/>
              </p:ext>
            </p:extLst>
          </p:nvPr>
        </p:nvGraphicFramePr>
        <p:xfrm>
          <a:off x="1163639" y="2642622"/>
          <a:ext cx="3908233" cy="2209800"/>
        </p:xfrm>
        <a:graphic>
          <a:graphicData uri="http://schemas.openxmlformats.org/drawingml/2006/table">
            <a:tbl>
              <a:tblPr firstRow="1" bandRow="1">
                <a:tableStyleId>{2D5ABB26-0587-4C30-8999-92F81FD0307C}</a:tableStyleId>
              </a:tblPr>
              <a:tblGrid>
                <a:gridCol w="2018473">
                  <a:extLst>
                    <a:ext uri="{9D8B030D-6E8A-4147-A177-3AD203B41FA5}">
                      <a16:colId xmlns:a16="http://schemas.microsoft.com/office/drawing/2014/main" val="93314147"/>
                    </a:ext>
                  </a:extLst>
                </a:gridCol>
                <a:gridCol w="1889760">
                  <a:extLst>
                    <a:ext uri="{9D8B030D-6E8A-4147-A177-3AD203B41FA5}">
                      <a16:colId xmlns:a16="http://schemas.microsoft.com/office/drawing/2014/main" val="2047328955"/>
                    </a:ext>
                  </a:extLst>
                </a:gridCol>
              </a:tblGrid>
              <a:tr h="0">
                <a:tc>
                  <a:txBody>
                    <a:bodyPr/>
                    <a:lstStyle/>
                    <a:p>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2019</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15 724 m</a:t>
                      </a:r>
                      <a:r>
                        <a:rPr lang="fr-FR" sz="1000" b="0" i="0" baseline="30000" dirty="0">
                          <a:solidFill>
                            <a:schemeClr val="tx1"/>
                          </a:solidFill>
                          <a:effectLst/>
                          <a:latin typeface="Work Sans Medium" pitchFamily="2" charset="0"/>
                        </a:rPr>
                        <a:t>2</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0">
                <a:tc>
                  <a:txBody>
                    <a:bodyPr/>
                    <a:lstStyle/>
                    <a:p>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160 M</a:t>
                      </a:r>
                      <a:r>
                        <a:rPr lang="fr-FR" sz="1000" b="1" i="0" dirty="0">
                          <a:solidFill>
                            <a:schemeClr val="tx1"/>
                          </a:solidFill>
                          <a:effectLst/>
                          <a:latin typeface="Work Sans Medium" pitchFamily="2" charset="0"/>
                        </a:rPr>
                        <a:t>€</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138462">
                <a:tc>
                  <a:txBody>
                    <a:bodyPr/>
                    <a:lstStyle/>
                    <a:p>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BREEAM Excellent, HQE Excellent, BBC</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0">
                <a:tc>
                  <a:txBody>
                    <a:bodyPr/>
                    <a:lstStyle/>
                    <a:p>
                      <a:r>
                        <a:rPr lang="fr-FR" sz="1000" b="0" i="0" dirty="0">
                          <a:solidFill>
                            <a:schemeClr val="tx1"/>
                          </a:solidFill>
                          <a:effectLst/>
                          <a:latin typeface="Work Sans Light" pitchFamily="2" charset="0"/>
                        </a:rPr>
                        <a:t>Fonds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SCI PREIM Newtime</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0">
                <a:tc>
                  <a:txBody>
                    <a:bodyPr/>
                    <a:lstStyle/>
                    <a:p>
                      <a:r>
                        <a:rPr lang="fr-FR" sz="1000" b="0" i="0" dirty="0">
                          <a:solidFill>
                            <a:schemeClr val="tx1"/>
                          </a:solidFill>
                          <a:effectLst/>
                          <a:latin typeface="Work Sans Light" pitchFamily="2" charset="0"/>
                        </a:rPr>
                        <a:t>Participation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49% dans SCI Preim Newtime</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02196949"/>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0" i="0" dirty="0">
                          <a:solidFill>
                            <a:schemeClr val="tx1"/>
                          </a:solidFill>
                          <a:effectLst/>
                          <a:latin typeface="Work Sans Light" pitchFamily="2" charset="0"/>
                        </a:rPr>
                        <a:t>Locataires : </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Orangina-Schweppes, Uriage, Bureau Veritas</a:t>
                      </a:r>
                    </a:p>
                    <a:p>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236869931"/>
                  </a:ext>
                </a:extLst>
              </a:tr>
            </a:tbl>
          </a:graphicData>
        </a:graphic>
      </p:graphicFrame>
      <p:sp>
        <p:nvSpPr>
          <p:cNvPr id="13" name="Untertitel 2">
            <a:extLst>
              <a:ext uri="{FF2B5EF4-FFF2-40B4-BE49-F238E27FC236}">
                <a16:creationId xmlns:a16="http://schemas.microsoft.com/office/drawing/2014/main" id="{DA12E77D-D984-CB4C-8FAE-7B320E1557D2}"/>
              </a:ext>
            </a:extLst>
          </p:cNvPr>
          <p:cNvSpPr txBox="1">
            <a:spLocks/>
          </p:cNvSpPr>
          <p:nvPr/>
        </p:nvSpPr>
        <p:spPr>
          <a:xfrm>
            <a:off x="1163638" y="2416297"/>
            <a:ext cx="3908233" cy="22632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5"/>
          <a:stretch>
            <a:fillRect/>
          </a:stretch>
        </p:blipFill>
        <p:spPr>
          <a:xfrm>
            <a:off x="371475" y="1467323"/>
            <a:ext cx="629002" cy="534652"/>
          </a:xfrm>
          <a:prstGeom prst="rect">
            <a:avLst/>
          </a:prstGeom>
        </p:spPr>
      </p:pic>
      <p:pic>
        <p:nvPicPr>
          <p:cNvPr id="16" name="Espace réservé pour une image  15">
            <a:extLst>
              <a:ext uri="{FF2B5EF4-FFF2-40B4-BE49-F238E27FC236}">
                <a16:creationId xmlns:a16="http://schemas.microsoft.com/office/drawing/2014/main" id="{1C4786D1-4A7B-8C4E-8A4B-32847849847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53030" y="1480387"/>
            <a:ext cx="3401568" cy="3445903"/>
          </a:xfrm>
          <a:prstGeom prst="round2DiagRect">
            <a:avLst>
              <a:gd name="adj1" fmla="val 0"/>
              <a:gd name="adj2" fmla="val 50000"/>
            </a:avLst>
          </a:prstGeom>
        </p:spPr>
      </p:pic>
      <p:pic>
        <p:nvPicPr>
          <p:cNvPr id="17" name="Espace réservé pour une image  16">
            <a:extLst>
              <a:ext uri="{FF2B5EF4-FFF2-40B4-BE49-F238E27FC236}">
                <a16:creationId xmlns:a16="http://schemas.microsoft.com/office/drawing/2014/main" id="{1CC337E7-B01E-8A4C-8C1D-ADDFC0036BE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977211" y="1721098"/>
            <a:ext cx="2051150" cy="1830642"/>
          </a:xfrm>
          <a:prstGeom prst="round2DiagRect">
            <a:avLst>
              <a:gd name="adj1" fmla="val 50000"/>
              <a:gd name="adj2" fmla="val 0"/>
            </a:avLst>
          </a:prstGeom>
        </p:spPr>
      </p:pic>
      <p:pic>
        <p:nvPicPr>
          <p:cNvPr id="18" name="Espace réservé pour une image  17">
            <a:extLst>
              <a:ext uri="{FF2B5EF4-FFF2-40B4-BE49-F238E27FC236}">
                <a16:creationId xmlns:a16="http://schemas.microsoft.com/office/drawing/2014/main" id="{156C7C28-B3FE-8647-B82A-FC705767CF0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977211" y="3650119"/>
            <a:ext cx="2662364" cy="2133601"/>
          </a:xfrm>
          <a:prstGeom prst="round2DiagRect">
            <a:avLst>
              <a:gd name="adj1" fmla="val 0"/>
              <a:gd name="adj2" fmla="val 50000"/>
            </a:avLst>
          </a:prstGeom>
        </p:spPr>
      </p:pic>
      <p:sp>
        <p:nvSpPr>
          <p:cNvPr id="12" name="Untertitel 2">
            <a:extLst>
              <a:ext uri="{FF2B5EF4-FFF2-40B4-BE49-F238E27FC236}">
                <a16:creationId xmlns:a16="http://schemas.microsoft.com/office/drawing/2014/main" id="{AF4EC12F-88B7-D845-86C5-9D116B52D5E1}"/>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4" name="Rectangle 13">
            <a:extLst>
              <a:ext uri="{FF2B5EF4-FFF2-40B4-BE49-F238E27FC236}">
                <a16:creationId xmlns:a16="http://schemas.microsoft.com/office/drawing/2014/main" id="{3ACF6BE4-10A6-4F45-9D01-35988C77A01E}"/>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3472824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36</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Dueo, Galeo, Trieo</a:t>
            </a:r>
            <a:br>
              <a:rPr lang="fr-FR" dirty="0">
                <a:latin typeface="Geon Expanded" panose="020B0505030302020204" pitchFamily="34" charset="0"/>
              </a:rPr>
            </a:br>
            <a:r>
              <a:rPr lang="fr-FR" sz="2400" dirty="0">
                <a:latin typeface="Geon Expanded" panose="020B0505030302020204" pitchFamily="34" charset="0"/>
              </a:rPr>
              <a:t>Issy-les-Moulineaux (92)</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3"/>
          <a:stretch>
            <a:fillRect/>
          </a:stretch>
        </p:blipFill>
        <p:spPr>
          <a:xfrm>
            <a:off x="371475" y="1467323"/>
            <a:ext cx="629002" cy="534652"/>
          </a:xfrm>
          <a:prstGeom prst="rect">
            <a:avLst/>
          </a:prstGeom>
        </p:spPr>
      </p:pic>
      <p:graphicFrame>
        <p:nvGraphicFramePr>
          <p:cNvPr id="19" name="Tableau 51">
            <a:extLst>
              <a:ext uri="{FF2B5EF4-FFF2-40B4-BE49-F238E27FC236}">
                <a16:creationId xmlns:a16="http://schemas.microsoft.com/office/drawing/2014/main" id="{4074C0FF-00BD-B54E-8555-429B9A48D2AB}"/>
              </a:ext>
            </a:extLst>
          </p:cNvPr>
          <p:cNvGraphicFramePr>
            <a:graphicFrameLocks/>
          </p:cNvGraphicFramePr>
          <p:nvPr>
            <p:extLst>
              <p:ext uri="{D42A27DB-BD31-4B8C-83A1-F6EECF244321}">
                <p14:modId xmlns:p14="http://schemas.microsoft.com/office/powerpoint/2010/main" val="2244604988"/>
              </p:ext>
            </p:extLst>
          </p:nvPr>
        </p:nvGraphicFramePr>
        <p:xfrm>
          <a:off x="1163639" y="2642622"/>
          <a:ext cx="3908233" cy="1752600"/>
        </p:xfrm>
        <a:graphic>
          <a:graphicData uri="http://schemas.openxmlformats.org/drawingml/2006/table">
            <a:tbl>
              <a:tblPr firstRow="1" bandRow="1">
                <a:tableStyleId>{2D5ABB26-0587-4C30-8999-92F81FD0307C}</a:tableStyleId>
              </a:tblPr>
              <a:tblGrid>
                <a:gridCol w="2018473">
                  <a:extLst>
                    <a:ext uri="{9D8B030D-6E8A-4147-A177-3AD203B41FA5}">
                      <a16:colId xmlns:a16="http://schemas.microsoft.com/office/drawing/2014/main" val="93314147"/>
                    </a:ext>
                  </a:extLst>
                </a:gridCol>
                <a:gridCol w="1889760">
                  <a:extLst>
                    <a:ext uri="{9D8B030D-6E8A-4147-A177-3AD203B41FA5}">
                      <a16:colId xmlns:a16="http://schemas.microsoft.com/office/drawing/2014/main" val="2047328955"/>
                    </a:ext>
                  </a:extLst>
                </a:gridCol>
              </a:tblGrid>
              <a:tr h="0">
                <a:tc>
                  <a:txBody>
                    <a:bodyPr/>
                    <a:lstStyle/>
                    <a:p>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2018</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20 640 m</a:t>
                      </a:r>
                      <a:r>
                        <a:rPr lang="fr-FR" sz="1000" b="0" i="0" baseline="30000" dirty="0">
                          <a:solidFill>
                            <a:schemeClr val="tx1"/>
                          </a:solidFill>
                          <a:effectLst/>
                          <a:latin typeface="Work Sans Medium" pitchFamily="2" charset="0"/>
                        </a:rPr>
                        <a:t>2</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0">
                <a:tc>
                  <a:txBody>
                    <a:bodyPr/>
                    <a:lstStyle/>
                    <a:p>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226 M</a:t>
                      </a:r>
                      <a:r>
                        <a:rPr lang="fr-FR" sz="1000" b="1" i="0" dirty="0">
                          <a:solidFill>
                            <a:schemeClr val="tx1"/>
                          </a:solidFill>
                          <a:effectLst/>
                          <a:latin typeface="Work Sans Medium" pitchFamily="2" charset="0"/>
                        </a:rPr>
                        <a:t>€</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138462">
                <a:tc>
                  <a:txBody>
                    <a:bodyPr/>
                    <a:lstStyle/>
                    <a:p>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HQE Bâtiments tertiaires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0">
                <a:tc>
                  <a:txBody>
                    <a:bodyPr/>
                    <a:lstStyle/>
                    <a:p>
                      <a:r>
                        <a:rPr lang="fr-FR" sz="1000" b="0" i="0" dirty="0">
                          <a:solidFill>
                            <a:schemeClr val="tx1"/>
                          </a:solidFill>
                          <a:effectLst/>
                          <a:latin typeface="Work Sans Light" pitchFamily="2" charset="0"/>
                        </a:rPr>
                        <a:t>Fonds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SCI ILM 1 et SCI ILM 2</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0">
                <a:tc>
                  <a:txBody>
                    <a:bodyPr/>
                    <a:lstStyle/>
                    <a:p>
                      <a:r>
                        <a:rPr lang="fr-FR" sz="1000" b="0" i="0" dirty="0">
                          <a:solidFill>
                            <a:schemeClr val="tx1"/>
                          </a:solidFill>
                          <a:effectLst/>
                          <a:latin typeface="Work Sans Light" pitchFamily="2" charset="0"/>
                        </a:rPr>
                        <a:t>Participation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02196949"/>
                  </a:ext>
                </a:extLst>
              </a:tr>
              <a:tr h="0">
                <a:tc>
                  <a:txBody>
                    <a:bodyPr/>
                    <a:lstStyle/>
                    <a:p>
                      <a:r>
                        <a:rPr lang="fr-FR" sz="1000" b="0" i="0" dirty="0">
                          <a:solidFill>
                            <a:schemeClr val="tx1"/>
                          </a:solidFill>
                          <a:effectLst/>
                          <a:latin typeface="Work Sans Light" pitchFamily="2" charset="0"/>
                        </a:rPr>
                        <a:t>Locataires : </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Bouygues Immobilier, IDEMIA, Crédit Mutuel</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236869931"/>
                  </a:ext>
                </a:extLst>
              </a:tr>
            </a:tbl>
          </a:graphicData>
        </a:graphic>
      </p:graphicFrame>
      <p:sp>
        <p:nvSpPr>
          <p:cNvPr id="20" name="Untertitel 2">
            <a:extLst>
              <a:ext uri="{FF2B5EF4-FFF2-40B4-BE49-F238E27FC236}">
                <a16:creationId xmlns:a16="http://schemas.microsoft.com/office/drawing/2014/main" id="{D3E32DE7-F63F-A841-8D44-E82E88D4F2F8}"/>
              </a:ext>
            </a:extLst>
          </p:cNvPr>
          <p:cNvSpPr txBox="1">
            <a:spLocks/>
          </p:cNvSpPr>
          <p:nvPr/>
        </p:nvSpPr>
        <p:spPr>
          <a:xfrm>
            <a:off x="1163638" y="2416297"/>
            <a:ext cx="3908233" cy="22632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26" name="Espace réservé pour une image  15">
            <a:extLst>
              <a:ext uri="{FF2B5EF4-FFF2-40B4-BE49-F238E27FC236}">
                <a16:creationId xmlns:a16="http://schemas.microsoft.com/office/drawing/2014/main" id="{116DF071-9AC9-644B-856D-0AA2A958DFE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896954" y="1734649"/>
            <a:ext cx="2986967" cy="3025898"/>
          </a:xfrm>
          <a:prstGeom prst="round2DiagRect">
            <a:avLst>
              <a:gd name="adj1" fmla="val 0"/>
              <a:gd name="adj2" fmla="val 50000"/>
            </a:avLst>
          </a:prstGeom>
        </p:spPr>
      </p:pic>
      <p:pic>
        <p:nvPicPr>
          <p:cNvPr id="29" name="Espace réservé pour une image  16">
            <a:extLst>
              <a:ext uri="{FF2B5EF4-FFF2-40B4-BE49-F238E27FC236}">
                <a16:creationId xmlns:a16="http://schemas.microsoft.com/office/drawing/2014/main" id="{B4090B8A-B371-134A-A581-B755BF089B5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973512" y="1560575"/>
            <a:ext cx="2054850" cy="2009837"/>
          </a:xfrm>
          <a:prstGeom prst="round2DiagRect">
            <a:avLst>
              <a:gd name="adj1" fmla="val 50000"/>
              <a:gd name="adj2" fmla="val 0"/>
            </a:avLst>
          </a:prstGeom>
        </p:spPr>
      </p:pic>
      <p:pic>
        <p:nvPicPr>
          <p:cNvPr id="30" name="Espace réservé pour une image  17">
            <a:extLst>
              <a:ext uri="{FF2B5EF4-FFF2-40B4-BE49-F238E27FC236}">
                <a16:creationId xmlns:a16="http://schemas.microsoft.com/office/drawing/2014/main" id="{139A64EE-5B26-EC4F-84BC-ECF6FD2040C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973512" y="3650118"/>
            <a:ext cx="2196009" cy="2133599"/>
          </a:xfrm>
          <a:prstGeom prst="round2DiagRect">
            <a:avLst>
              <a:gd name="adj1" fmla="val 0"/>
              <a:gd name="adj2" fmla="val 50000"/>
            </a:avLst>
          </a:prstGeom>
        </p:spPr>
      </p:pic>
      <p:sp>
        <p:nvSpPr>
          <p:cNvPr id="12" name="Untertitel 2">
            <a:extLst>
              <a:ext uri="{FF2B5EF4-FFF2-40B4-BE49-F238E27FC236}">
                <a16:creationId xmlns:a16="http://schemas.microsoft.com/office/drawing/2014/main" id="{B981648F-9E29-3E44-82D2-B59B3A89BC1F}"/>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3" name="Rectangle 12">
            <a:extLst>
              <a:ext uri="{FF2B5EF4-FFF2-40B4-BE49-F238E27FC236}">
                <a16:creationId xmlns:a16="http://schemas.microsoft.com/office/drawing/2014/main" id="{D2A879D5-8BDC-462C-9984-EAE1B75C7A1C}"/>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326861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37</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Dueo, Galeo, Trieo</a:t>
            </a:r>
            <a:br>
              <a:rPr lang="fr-FR" dirty="0">
                <a:latin typeface="Geon Expanded" panose="020B0505030302020204" pitchFamily="34" charset="0"/>
              </a:rPr>
            </a:br>
            <a:r>
              <a:rPr lang="fr-FR" sz="2400" dirty="0">
                <a:latin typeface="Geon Expanded" panose="020B0505030302020204" pitchFamily="34" charset="0"/>
              </a:rPr>
              <a:t>Issy-les-Moulineaux (92)</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3"/>
          <a:stretch>
            <a:fillRect/>
          </a:stretch>
        </p:blipFill>
        <p:spPr>
          <a:xfrm>
            <a:off x="371475" y="1467323"/>
            <a:ext cx="629002" cy="534652"/>
          </a:xfrm>
          <a:prstGeom prst="rect">
            <a:avLst/>
          </a:prstGeom>
        </p:spPr>
      </p:pic>
      <p:sp>
        <p:nvSpPr>
          <p:cNvPr id="35" name="Inhaltsplatzhalter 2">
            <a:extLst>
              <a:ext uri="{FF2B5EF4-FFF2-40B4-BE49-F238E27FC236}">
                <a16:creationId xmlns:a16="http://schemas.microsoft.com/office/drawing/2014/main" id="{0050CA6A-17F4-B44D-98E0-1235F6F84FD6}"/>
              </a:ext>
            </a:extLst>
          </p:cNvPr>
          <p:cNvSpPr txBox="1">
            <a:spLocks/>
          </p:cNvSpPr>
          <p:nvPr/>
        </p:nvSpPr>
        <p:spPr>
          <a:xfrm>
            <a:off x="5964887" y="2236696"/>
            <a:ext cx="5952474" cy="174968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latin typeface="Work Sans Medium" pitchFamily="2" charset="0"/>
              </a:rPr>
              <a:t>Une localisation stratégique : </a:t>
            </a:r>
            <a:br>
              <a:rPr lang="fr-FR" sz="1400" b="0" dirty="0">
                <a:latin typeface="Work Sans Medium" pitchFamily="2" charset="0"/>
              </a:rPr>
            </a:br>
            <a:r>
              <a:rPr lang="fr-FR" sz="1400" b="0" dirty="0">
                <a:latin typeface="Work Sans Medium" pitchFamily="2" charset="0"/>
              </a:rPr>
              <a:t>Au cœur du Pôle tertiaire D</a:t>
            </a:r>
            <a:r>
              <a:rPr lang="fr-FR" sz="1400" dirty="0">
                <a:latin typeface="Work Sans Medium" pitchFamily="2" charset="0"/>
              </a:rPr>
              <a:t>’</a:t>
            </a:r>
            <a:r>
              <a:rPr lang="fr-FR" sz="1400" b="0" dirty="0">
                <a:latin typeface="Work Sans Medium" pitchFamily="2" charset="0"/>
              </a:rPr>
              <a:t>Issy-Les-Moulineaux</a:t>
            </a:r>
          </a:p>
          <a:p>
            <a:pPr lvl="2"/>
            <a:r>
              <a:rPr lang="fr-FR" sz="1200" dirty="0">
                <a:latin typeface="Work Sans Light" pitchFamily="2" charset="0"/>
              </a:rPr>
              <a:t>Secteur établi et mature attirant de grands utilisateurs</a:t>
            </a:r>
          </a:p>
          <a:p>
            <a:pPr lvl="2"/>
            <a:r>
              <a:rPr lang="fr-FR" sz="1200" dirty="0">
                <a:latin typeface="Work Sans Light" pitchFamily="2" charset="0"/>
              </a:rPr>
              <a:t>Zone en plein essor, avec le développement et l’arrivée de nombreux projets de grande envergure : Quadrans, Tour Triangle, Trigone, Shift…</a:t>
            </a:r>
          </a:p>
          <a:p>
            <a:pPr lvl="2"/>
            <a:r>
              <a:rPr lang="fr-FR" sz="1200" dirty="0">
                <a:latin typeface="Work Sans Light" pitchFamily="2" charset="0"/>
              </a:rPr>
              <a:t>Bonne desserte par les transports en commun </a:t>
            </a:r>
            <a:br>
              <a:rPr lang="fr-FR" sz="1200" dirty="0">
                <a:latin typeface="Work Sans Light" pitchFamily="2" charset="0"/>
              </a:rPr>
            </a:br>
            <a:r>
              <a:rPr lang="fr-FR" sz="1200" dirty="0">
                <a:latin typeface="Work Sans Light" pitchFamily="2" charset="0"/>
              </a:rPr>
              <a:t>(T, RER C) et accessibilité routière</a:t>
            </a:r>
          </a:p>
          <a:p>
            <a:pPr lvl="2"/>
            <a:endParaRPr lang="fr-FR" dirty="0">
              <a:latin typeface="Locator" panose="02000500030000020004" pitchFamily="2" charset="77"/>
            </a:endParaRPr>
          </a:p>
        </p:txBody>
      </p:sp>
      <p:grpSp>
        <p:nvGrpSpPr>
          <p:cNvPr id="2" name="Groupe 1">
            <a:extLst>
              <a:ext uri="{FF2B5EF4-FFF2-40B4-BE49-F238E27FC236}">
                <a16:creationId xmlns:a16="http://schemas.microsoft.com/office/drawing/2014/main" id="{FB5DA041-50D2-B449-9AED-7594FFA771CC}"/>
              </a:ext>
            </a:extLst>
          </p:cNvPr>
          <p:cNvGrpSpPr/>
          <p:nvPr/>
        </p:nvGrpSpPr>
        <p:grpSpPr>
          <a:xfrm>
            <a:off x="1061914" y="5256880"/>
            <a:ext cx="4179491" cy="1131806"/>
            <a:chOff x="1061914" y="5390677"/>
            <a:chExt cx="4778306" cy="1293965"/>
          </a:xfrm>
        </p:grpSpPr>
        <p:pic>
          <p:nvPicPr>
            <p:cNvPr id="40" name="Image 39">
              <a:extLst>
                <a:ext uri="{FF2B5EF4-FFF2-40B4-BE49-F238E27FC236}">
                  <a16:creationId xmlns:a16="http://schemas.microsoft.com/office/drawing/2014/main" id="{13B3B9ED-FB2C-9D45-A240-D89A2C1587E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420712" y="5390677"/>
              <a:ext cx="2419508" cy="1293965"/>
            </a:xfrm>
            <a:prstGeom prst="rect">
              <a:avLst/>
            </a:prstGeom>
          </p:spPr>
        </p:pic>
        <p:pic>
          <p:nvPicPr>
            <p:cNvPr id="41" name="Image 40">
              <a:extLst>
                <a:ext uri="{FF2B5EF4-FFF2-40B4-BE49-F238E27FC236}">
                  <a16:creationId xmlns:a16="http://schemas.microsoft.com/office/drawing/2014/main" id="{9CBC1BDA-5936-B948-8C2E-4D179DC9091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8229" t="4578" r="46939" b="7145"/>
            <a:stretch/>
          </p:blipFill>
          <p:spPr>
            <a:xfrm>
              <a:off x="1061914" y="5390677"/>
              <a:ext cx="2573043" cy="1293965"/>
            </a:xfrm>
            <a:prstGeom prst="rect">
              <a:avLst/>
            </a:prstGeom>
          </p:spPr>
        </p:pic>
        <p:pic>
          <p:nvPicPr>
            <p:cNvPr id="42" name="Image 41">
              <a:extLst>
                <a:ext uri="{FF2B5EF4-FFF2-40B4-BE49-F238E27FC236}">
                  <a16:creationId xmlns:a16="http://schemas.microsoft.com/office/drawing/2014/main" id="{679DA5A0-02C3-F640-8215-94F6B04CB6A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423731" y="5480503"/>
              <a:ext cx="2188061" cy="335823"/>
            </a:xfrm>
            <a:prstGeom prst="rect">
              <a:avLst/>
            </a:prstGeom>
          </p:spPr>
        </p:pic>
        <p:pic>
          <p:nvPicPr>
            <p:cNvPr id="43" name="Image 42">
              <a:extLst>
                <a:ext uri="{FF2B5EF4-FFF2-40B4-BE49-F238E27FC236}">
                  <a16:creationId xmlns:a16="http://schemas.microsoft.com/office/drawing/2014/main" id="{9211F1D6-16EA-D54A-9102-14F63A7E73A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439923" y="5893930"/>
              <a:ext cx="2188061" cy="297811"/>
            </a:xfrm>
            <a:prstGeom prst="rect">
              <a:avLst/>
            </a:prstGeom>
          </p:spPr>
        </p:pic>
      </p:grpSp>
      <p:sp>
        <p:nvSpPr>
          <p:cNvPr id="44" name="Inhaltsplatzhalter 2">
            <a:extLst>
              <a:ext uri="{FF2B5EF4-FFF2-40B4-BE49-F238E27FC236}">
                <a16:creationId xmlns:a16="http://schemas.microsoft.com/office/drawing/2014/main" id="{26A55ED6-3C14-2F4F-95FA-59A2B783B9C2}"/>
              </a:ext>
            </a:extLst>
          </p:cNvPr>
          <p:cNvSpPr txBox="1">
            <a:spLocks/>
          </p:cNvSpPr>
          <p:nvPr/>
        </p:nvSpPr>
        <p:spPr>
          <a:xfrm>
            <a:off x="5964887" y="4144869"/>
            <a:ext cx="5617513" cy="231006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latin typeface="Work Sans Medium" pitchFamily="2" charset="0"/>
              </a:rPr>
              <a:t>Ensemble immobilier</a:t>
            </a:r>
          </a:p>
          <a:p>
            <a:pPr lvl="2"/>
            <a:r>
              <a:rPr lang="fr-FR" sz="1200" dirty="0">
                <a:latin typeface="Work Sans Light" pitchFamily="2" charset="0"/>
              </a:rPr>
              <a:t>Excellente visibilité de l’ensemble immobilier grâce à leur localisation en bordure du boulevard périphérique</a:t>
            </a:r>
          </a:p>
          <a:p>
            <a:pPr lvl="2"/>
            <a:r>
              <a:rPr lang="fr-FR" sz="1200" dirty="0">
                <a:latin typeface="Work Sans Light" pitchFamily="2" charset="0"/>
              </a:rPr>
              <a:t>Conçu par Christian de Portzamparc et livré par Bouygues Immobilier</a:t>
            </a:r>
          </a:p>
          <a:p>
            <a:pPr lvl="2"/>
            <a:r>
              <a:rPr lang="fr-FR" sz="1200" dirty="0">
                <a:latin typeface="Work Sans Light" pitchFamily="2" charset="0"/>
              </a:rPr>
              <a:t>Forte identité architecturale, fonctionnement sous la forme d’un îlot urbain avec communications possibles entre les bâtiments</a:t>
            </a:r>
          </a:p>
          <a:p>
            <a:pPr lvl="2"/>
            <a:r>
              <a:rPr lang="fr-FR" sz="1200" dirty="0">
                <a:latin typeface="Work Sans Light" pitchFamily="2" charset="0"/>
              </a:rPr>
              <a:t>Une offre de service de qualité avec un restaurant d’entreprise de 350 places assises, cafétérias, d’un jardin intérieur paysager et des grandes terrasses sur les immeubles Dueo et Trieo.</a:t>
            </a:r>
          </a:p>
          <a:p>
            <a:pPr marL="0" lvl="2" indent="0">
              <a:buNone/>
            </a:pPr>
            <a:endParaRPr lang="fr-FR" dirty="0">
              <a:latin typeface="Locator" panose="02000500030000020004" pitchFamily="2" charset="77"/>
            </a:endParaRPr>
          </a:p>
        </p:txBody>
      </p:sp>
      <p:sp>
        <p:nvSpPr>
          <p:cNvPr id="46" name="Rectangle : coins arrondis 45">
            <a:extLst>
              <a:ext uri="{FF2B5EF4-FFF2-40B4-BE49-F238E27FC236}">
                <a16:creationId xmlns:a16="http://schemas.microsoft.com/office/drawing/2014/main" id="{BC23C8F3-C52E-AE4D-BD1E-C8E9A229E8B1}"/>
              </a:ext>
            </a:extLst>
          </p:cNvPr>
          <p:cNvSpPr/>
          <p:nvPr/>
        </p:nvSpPr>
        <p:spPr>
          <a:xfrm>
            <a:off x="5964887" y="1467323"/>
            <a:ext cx="5206588" cy="479524"/>
          </a:xfrm>
          <a:prstGeom prst="roundRect">
            <a:avLst>
              <a:gd name="adj" fmla="val 7427"/>
            </a:avLst>
          </a:prstGeom>
          <a:solidFill>
            <a:schemeClr val="tx2"/>
          </a:solidFill>
          <a:ln>
            <a:solidFill>
              <a:schemeClr val="tx2"/>
            </a:solidFill>
          </a:ln>
        </p:spPr>
        <p:txBody>
          <a:bodyPr wrap="square" anchor="ctr">
            <a:spAutoFit/>
          </a:bodyPr>
          <a:lstStyle/>
          <a:p>
            <a:pPr algn="ctr"/>
            <a:r>
              <a:rPr lang="fr-FR" sz="1200" spc="10" dirty="0">
                <a:solidFill>
                  <a:schemeClr val="bg1"/>
                </a:solidFill>
                <a:latin typeface="+mj-lt"/>
              </a:rPr>
              <a:t>CRÉATION DE VALEUR </a:t>
            </a:r>
          </a:p>
          <a:p>
            <a:pPr algn="ctr"/>
            <a:r>
              <a:rPr lang="fr-FR" sz="1200" spc="10" dirty="0">
                <a:solidFill>
                  <a:schemeClr val="bg1"/>
                </a:solidFill>
              </a:rPr>
              <a:t>Réversions locatives attendues au départ des locataires</a:t>
            </a:r>
          </a:p>
        </p:txBody>
      </p:sp>
      <p:pic>
        <p:nvPicPr>
          <p:cNvPr id="47" name="Espace réservé pour une image  20" descr="Une image contenant arbre, bâtiment&#10;&#10;Description générée automatiquement">
            <a:extLst>
              <a:ext uri="{FF2B5EF4-FFF2-40B4-BE49-F238E27FC236}">
                <a16:creationId xmlns:a16="http://schemas.microsoft.com/office/drawing/2014/main" id="{5CB714E7-EB5A-B54A-80D0-A0354E75A947}"/>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163638" y="2303319"/>
            <a:ext cx="3798767" cy="2908647"/>
          </a:xfrm>
          <a:prstGeom prst="round2DiagRect">
            <a:avLst>
              <a:gd name="adj1" fmla="val 50000"/>
              <a:gd name="adj2" fmla="val 0"/>
            </a:avLst>
          </a:prstGeom>
          <a:solidFill>
            <a:schemeClr val="bg1">
              <a:lumMod val="85000"/>
            </a:schemeClr>
          </a:solidFill>
          <a:ln w="12700">
            <a:miter lim="400000"/>
          </a:ln>
          <a:extLst>
            <a:ext uri="{C572A759-6A51-4108-AA02-DFA0A04FC94B}">
              <ma14:wrappingTextBoxFlag xmlns="" xmlns:ma14="http://schemas.microsoft.com/office/mac/drawingml/2011/main" val="1"/>
            </a:ext>
          </a:extLst>
        </p:spPr>
      </p:pic>
      <p:grpSp>
        <p:nvGrpSpPr>
          <p:cNvPr id="54" name="Groupe 53">
            <a:extLst>
              <a:ext uri="{FF2B5EF4-FFF2-40B4-BE49-F238E27FC236}">
                <a16:creationId xmlns:a16="http://schemas.microsoft.com/office/drawing/2014/main" id="{F0A5A44C-B08A-4D49-8BCE-890F91DDD1B9}"/>
              </a:ext>
            </a:extLst>
          </p:cNvPr>
          <p:cNvGrpSpPr/>
          <p:nvPr/>
        </p:nvGrpSpPr>
        <p:grpSpPr>
          <a:xfrm>
            <a:off x="1173541" y="3432169"/>
            <a:ext cx="3776445" cy="1733901"/>
            <a:chOff x="5361494" y="4664025"/>
            <a:chExt cx="3350587" cy="1538374"/>
          </a:xfrm>
        </p:grpSpPr>
        <p:sp>
          <p:nvSpPr>
            <p:cNvPr id="55" name="ZoneTexte 54">
              <a:extLst>
                <a:ext uri="{FF2B5EF4-FFF2-40B4-BE49-F238E27FC236}">
                  <a16:creationId xmlns:a16="http://schemas.microsoft.com/office/drawing/2014/main" id="{DEE9F835-64FB-2246-8214-5B70B5DDF68B}"/>
                </a:ext>
              </a:extLst>
            </p:cNvPr>
            <p:cNvSpPr txBox="1"/>
            <p:nvPr/>
          </p:nvSpPr>
          <p:spPr>
            <a:xfrm>
              <a:off x="5361494" y="5738181"/>
              <a:ext cx="1003443" cy="464218"/>
            </a:xfrm>
            <a:prstGeom prst="rect">
              <a:avLst/>
            </a:prstGeom>
            <a:noFill/>
          </p:spPr>
          <p:txBody>
            <a:bodyPr wrap="square" rtlCol="0">
              <a:spAutoFit/>
            </a:bodyPr>
            <a:lstStyle/>
            <a:p>
              <a:r>
                <a:rPr lang="fr-FR" sz="1400" dirty="0">
                  <a:solidFill>
                    <a:schemeClr val="bg1"/>
                  </a:solidFill>
                </a:rPr>
                <a:t>Galeo</a:t>
              </a:r>
            </a:p>
            <a:p>
              <a:r>
                <a:rPr lang="fr-FR" sz="1400" dirty="0">
                  <a:solidFill>
                    <a:schemeClr val="bg1"/>
                  </a:solidFill>
                </a:rPr>
                <a:t>5 256 m²</a:t>
              </a:r>
            </a:p>
          </p:txBody>
        </p:sp>
        <p:cxnSp>
          <p:nvCxnSpPr>
            <p:cNvPr id="56" name="Connecteur droit avec flèche 55">
              <a:extLst>
                <a:ext uri="{FF2B5EF4-FFF2-40B4-BE49-F238E27FC236}">
                  <a16:creationId xmlns:a16="http://schemas.microsoft.com/office/drawing/2014/main" id="{8EADE387-5FC5-3549-896C-5024E8646FC7}"/>
                </a:ext>
              </a:extLst>
            </p:cNvPr>
            <p:cNvCxnSpPr>
              <a:cxnSpLocks/>
            </p:cNvCxnSpPr>
            <p:nvPr/>
          </p:nvCxnSpPr>
          <p:spPr>
            <a:xfrm flipV="1">
              <a:off x="5570318" y="4800999"/>
              <a:ext cx="0" cy="1026635"/>
            </a:xfrm>
            <a:prstGeom prst="straightConnector1">
              <a:avLst/>
            </a:prstGeom>
            <a:noFill/>
            <a:ln w="9525">
              <a:solidFill>
                <a:schemeClr val="bg1"/>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57" name="ZoneTexte 56">
              <a:extLst>
                <a:ext uri="{FF2B5EF4-FFF2-40B4-BE49-F238E27FC236}">
                  <a16:creationId xmlns:a16="http://schemas.microsoft.com/office/drawing/2014/main" id="{9207029D-92F7-034F-8A96-DEC5B91CFC34}"/>
                </a:ext>
              </a:extLst>
            </p:cNvPr>
            <p:cNvSpPr txBox="1"/>
            <p:nvPr/>
          </p:nvSpPr>
          <p:spPr>
            <a:xfrm>
              <a:off x="6308486" y="4724727"/>
              <a:ext cx="890398" cy="464218"/>
            </a:xfrm>
            <a:prstGeom prst="rect">
              <a:avLst/>
            </a:prstGeom>
            <a:noFill/>
          </p:spPr>
          <p:txBody>
            <a:bodyPr wrap="square" rtlCol="0">
              <a:spAutoFit/>
            </a:bodyPr>
            <a:lstStyle/>
            <a:p>
              <a:r>
                <a:rPr lang="fr-FR" sz="1400" dirty="0">
                  <a:solidFill>
                    <a:schemeClr val="bg1"/>
                  </a:solidFill>
                </a:rPr>
                <a:t>Dueo</a:t>
              </a:r>
            </a:p>
            <a:p>
              <a:r>
                <a:rPr lang="fr-FR" sz="1400" dirty="0">
                  <a:solidFill>
                    <a:schemeClr val="bg1"/>
                  </a:solidFill>
                </a:rPr>
                <a:t>8 598 m²</a:t>
              </a:r>
            </a:p>
          </p:txBody>
        </p:sp>
        <p:sp>
          <p:nvSpPr>
            <p:cNvPr id="58" name="ZoneTexte 57">
              <a:extLst>
                <a:ext uri="{FF2B5EF4-FFF2-40B4-BE49-F238E27FC236}">
                  <a16:creationId xmlns:a16="http://schemas.microsoft.com/office/drawing/2014/main" id="{0C6A3826-7429-1649-BEFF-2AFD6DA06A75}"/>
                </a:ext>
              </a:extLst>
            </p:cNvPr>
            <p:cNvSpPr txBox="1"/>
            <p:nvPr/>
          </p:nvSpPr>
          <p:spPr>
            <a:xfrm>
              <a:off x="7536454" y="4664025"/>
              <a:ext cx="1175627" cy="464218"/>
            </a:xfrm>
            <a:prstGeom prst="rect">
              <a:avLst/>
            </a:prstGeom>
            <a:noFill/>
          </p:spPr>
          <p:txBody>
            <a:bodyPr wrap="square" rtlCol="0">
              <a:spAutoFit/>
            </a:bodyPr>
            <a:lstStyle/>
            <a:p>
              <a:r>
                <a:rPr lang="fr-FR" sz="1400" dirty="0">
                  <a:solidFill>
                    <a:schemeClr val="bg1"/>
                  </a:solidFill>
                </a:rPr>
                <a:t>Trieo</a:t>
              </a:r>
            </a:p>
            <a:p>
              <a:r>
                <a:rPr lang="fr-FR" sz="1400" dirty="0">
                  <a:solidFill>
                    <a:schemeClr val="bg1"/>
                  </a:solidFill>
                </a:rPr>
                <a:t>6 786 m²</a:t>
              </a:r>
            </a:p>
          </p:txBody>
        </p:sp>
        <p:cxnSp>
          <p:nvCxnSpPr>
            <p:cNvPr id="59" name="Connecteur droit avec flèche 58">
              <a:extLst>
                <a:ext uri="{FF2B5EF4-FFF2-40B4-BE49-F238E27FC236}">
                  <a16:creationId xmlns:a16="http://schemas.microsoft.com/office/drawing/2014/main" id="{0C426C3F-F5C8-D649-A36A-04737F278BD7}"/>
                </a:ext>
              </a:extLst>
            </p:cNvPr>
            <p:cNvCxnSpPr>
              <a:cxnSpLocks/>
            </p:cNvCxnSpPr>
            <p:nvPr/>
          </p:nvCxnSpPr>
          <p:spPr>
            <a:xfrm flipH="1">
              <a:off x="7818152" y="5133283"/>
              <a:ext cx="309968" cy="315571"/>
            </a:xfrm>
            <a:prstGeom prst="straightConnector1">
              <a:avLst/>
            </a:prstGeom>
            <a:noFill/>
            <a:ln w="9525">
              <a:solidFill>
                <a:schemeClr val="bg1"/>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 name="Connecteur droit avec flèche 59">
              <a:extLst>
                <a:ext uri="{FF2B5EF4-FFF2-40B4-BE49-F238E27FC236}">
                  <a16:creationId xmlns:a16="http://schemas.microsoft.com/office/drawing/2014/main" id="{DF5159C3-6E7A-A24C-98BA-CAB113C1BFC0}"/>
                </a:ext>
              </a:extLst>
            </p:cNvPr>
            <p:cNvCxnSpPr>
              <a:cxnSpLocks/>
            </p:cNvCxnSpPr>
            <p:nvPr/>
          </p:nvCxnSpPr>
          <p:spPr>
            <a:xfrm flipH="1">
              <a:off x="6088481" y="4940933"/>
              <a:ext cx="227107" cy="126008"/>
            </a:xfrm>
            <a:prstGeom prst="straightConnector1">
              <a:avLst/>
            </a:prstGeom>
            <a:noFill/>
            <a:ln w="9525">
              <a:solidFill>
                <a:schemeClr val="bg1"/>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2" name="Untertitel 2">
            <a:extLst>
              <a:ext uri="{FF2B5EF4-FFF2-40B4-BE49-F238E27FC236}">
                <a16:creationId xmlns:a16="http://schemas.microsoft.com/office/drawing/2014/main" id="{303C7AE8-C329-D048-95D7-5DF49CACC8A3}"/>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23" name="Rectangle 22">
            <a:extLst>
              <a:ext uri="{FF2B5EF4-FFF2-40B4-BE49-F238E27FC236}">
                <a16:creationId xmlns:a16="http://schemas.microsoft.com/office/drawing/2014/main" id="{38D5054B-9F27-4A3A-ADE9-687A57A66AEE}"/>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3860792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38</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In &amp; Out</a:t>
            </a:r>
            <a:br>
              <a:rPr lang="fr-FR" dirty="0">
                <a:latin typeface="Geon Expanded" panose="020B0505030302020204" pitchFamily="34" charset="0"/>
              </a:rPr>
            </a:br>
            <a:r>
              <a:rPr lang="fr-FR" sz="2400" dirty="0">
                <a:latin typeface="Geon Expanded" panose="020B0505030302020204" pitchFamily="34" charset="0"/>
              </a:rPr>
              <a:t>Boulogne-Billancourt (92)</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3"/>
          <a:stretch>
            <a:fillRect/>
          </a:stretch>
        </p:blipFill>
        <p:spPr>
          <a:xfrm>
            <a:off x="371475" y="1467323"/>
            <a:ext cx="629002" cy="534652"/>
          </a:xfrm>
          <a:prstGeom prst="rect">
            <a:avLst/>
          </a:prstGeom>
        </p:spPr>
      </p:pic>
      <p:graphicFrame>
        <p:nvGraphicFramePr>
          <p:cNvPr id="19" name="Tableau 51">
            <a:extLst>
              <a:ext uri="{FF2B5EF4-FFF2-40B4-BE49-F238E27FC236}">
                <a16:creationId xmlns:a16="http://schemas.microsoft.com/office/drawing/2014/main" id="{4074C0FF-00BD-B54E-8555-429B9A48D2AB}"/>
              </a:ext>
            </a:extLst>
          </p:cNvPr>
          <p:cNvGraphicFramePr>
            <a:graphicFrameLocks/>
          </p:cNvGraphicFramePr>
          <p:nvPr>
            <p:extLst>
              <p:ext uri="{D42A27DB-BD31-4B8C-83A1-F6EECF244321}">
                <p14:modId xmlns:p14="http://schemas.microsoft.com/office/powerpoint/2010/main" val="2128862203"/>
              </p:ext>
            </p:extLst>
          </p:nvPr>
        </p:nvGraphicFramePr>
        <p:xfrm>
          <a:off x="1163639" y="2642622"/>
          <a:ext cx="3905885" cy="1752600"/>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93314147"/>
                    </a:ext>
                  </a:extLst>
                </a:gridCol>
                <a:gridCol w="1889760">
                  <a:extLst>
                    <a:ext uri="{9D8B030D-6E8A-4147-A177-3AD203B41FA5}">
                      <a16:colId xmlns:a16="http://schemas.microsoft.com/office/drawing/2014/main" val="2047328955"/>
                    </a:ext>
                  </a:extLst>
                </a:gridCol>
              </a:tblGrid>
              <a:tr h="0">
                <a:tc>
                  <a:txBody>
                    <a:bodyPr/>
                    <a:lstStyle/>
                    <a:p>
                      <a:pPr algn="l"/>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2017</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pPr algn="l"/>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34 856 m</a:t>
                      </a:r>
                      <a:r>
                        <a:rPr lang="fr-FR" sz="1000" b="0" i="0" baseline="30000" dirty="0">
                          <a:solidFill>
                            <a:schemeClr val="tx1"/>
                          </a:solidFill>
                          <a:effectLst/>
                          <a:latin typeface="Work Sans Medium" pitchFamily="2" charset="0"/>
                        </a:rPr>
                        <a:t>2</a:t>
                      </a:r>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0">
                <a:tc>
                  <a:txBody>
                    <a:bodyPr/>
                    <a:lstStyle/>
                    <a:p>
                      <a:pPr algn="l"/>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445 M</a:t>
                      </a:r>
                      <a:r>
                        <a:rPr lang="fr-FR" sz="1000" b="1" i="0" dirty="0">
                          <a:solidFill>
                            <a:schemeClr val="tx1"/>
                          </a:solidFill>
                          <a:effectLst/>
                          <a:latin typeface="Work Sans Medium" pitchFamily="2" charset="0"/>
                        </a:rPr>
                        <a:t>€</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138462">
                <a:tc>
                  <a:txBody>
                    <a:bodyPr/>
                    <a:lstStyle/>
                    <a:p>
                      <a:pPr algn="l"/>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HQE Exceptionnel, BREEAM Very Good, LEED Platinium</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0">
                <a:tc>
                  <a:txBody>
                    <a:bodyPr/>
                    <a:lstStyle/>
                    <a:p>
                      <a:pPr algn="l"/>
                      <a:r>
                        <a:rPr lang="fr-FR" sz="1000" b="0" i="0" dirty="0">
                          <a:solidFill>
                            <a:schemeClr val="tx1"/>
                          </a:solidFill>
                          <a:effectLst/>
                          <a:latin typeface="Work Sans Light" pitchFamily="2" charset="0"/>
                        </a:rPr>
                        <a:t>Fonds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SCI Boulogne Le Gallo</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0">
                <a:tc>
                  <a:txBody>
                    <a:bodyPr/>
                    <a:lstStyle/>
                    <a:p>
                      <a:pPr algn="l"/>
                      <a:r>
                        <a:rPr lang="fr-FR" sz="1000" b="0" i="0" dirty="0">
                          <a:solidFill>
                            <a:schemeClr val="tx1"/>
                          </a:solidFill>
                          <a:effectLst/>
                          <a:latin typeface="Work Sans Light" pitchFamily="2" charset="0"/>
                        </a:rPr>
                        <a:t>Participation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12,71 %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02196949"/>
                  </a:ext>
                </a:extLst>
              </a:tr>
              <a:tr h="0">
                <a:tc>
                  <a:txBody>
                    <a:bodyPr/>
                    <a:lstStyle/>
                    <a:p>
                      <a:pPr algn="l"/>
                      <a:r>
                        <a:rPr lang="fr-FR" sz="1000" b="0" i="0" dirty="0">
                          <a:solidFill>
                            <a:schemeClr val="tx1"/>
                          </a:solidFill>
                          <a:effectLst/>
                          <a:latin typeface="Work Sans Light" pitchFamily="2" charset="0"/>
                        </a:rPr>
                        <a:t>Locataires : </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l"/>
                      <a:r>
                        <a:rPr lang="fr-FR" sz="1000" b="0" i="0" dirty="0">
                          <a:solidFill>
                            <a:schemeClr val="tx1"/>
                          </a:solidFill>
                          <a:effectLst/>
                          <a:latin typeface="Work Sans Medium" pitchFamily="2" charset="0"/>
                        </a:rPr>
                        <a:t>OCDE</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236869931"/>
                  </a:ext>
                </a:extLst>
              </a:tr>
            </a:tbl>
          </a:graphicData>
        </a:graphic>
      </p:graphicFrame>
      <p:sp>
        <p:nvSpPr>
          <p:cNvPr id="20" name="Untertitel 2">
            <a:extLst>
              <a:ext uri="{FF2B5EF4-FFF2-40B4-BE49-F238E27FC236}">
                <a16:creationId xmlns:a16="http://schemas.microsoft.com/office/drawing/2014/main" id="{D3E32DE7-F63F-A841-8D44-E82E88D4F2F8}"/>
              </a:ext>
            </a:extLst>
          </p:cNvPr>
          <p:cNvSpPr txBox="1">
            <a:spLocks/>
          </p:cNvSpPr>
          <p:nvPr/>
        </p:nvSpPr>
        <p:spPr>
          <a:xfrm>
            <a:off x="1163638" y="2416297"/>
            <a:ext cx="3908233" cy="22632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13" name="Espace réservé pour une image  5" descr="Une image contenant arbre, extérieur, ciel, bâtiment&#10;&#10;Description générée automatiquement">
            <a:extLst>
              <a:ext uri="{FF2B5EF4-FFF2-40B4-BE49-F238E27FC236}">
                <a16:creationId xmlns:a16="http://schemas.microsoft.com/office/drawing/2014/main" id="{6CB788F2-106E-3742-8B91-EF29B1C29C4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896954" y="1716927"/>
            <a:ext cx="2986967" cy="3043619"/>
          </a:xfrm>
          <a:prstGeom prst="round2DiagRect">
            <a:avLst>
              <a:gd name="adj1" fmla="val 0"/>
              <a:gd name="adj2" fmla="val 50000"/>
            </a:avLst>
          </a:prstGeom>
        </p:spPr>
      </p:pic>
      <p:pic>
        <p:nvPicPr>
          <p:cNvPr id="15" name="Espace réservé pour une image  10" descr="Une image contenant bâtiment, extérieur, clôture, ciel&#10;&#10;Description générée automatiquement">
            <a:extLst>
              <a:ext uri="{FF2B5EF4-FFF2-40B4-BE49-F238E27FC236}">
                <a16:creationId xmlns:a16="http://schemas.microsoft.com/office/drawing/2014/main" id="{2DB85DE4-610C-BF45-81AB-7156D0BAEB6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962298" y="1560575"/>
            <a:ext cx="2054850" cy="2021252"/>
          </a:xfrm>
          <a:prstGeom prst="round2DiagRect">
            <a:avLst>
              <a:gd name="adj1" fmla="val 50000"/>
              <a:gd name="adj2" fmla="val 0"/>
            </a:avLst>
          </a:prstGeom>
        </p:spPr>
      </p:pic>
      <p:pic>
        <p:nvPicPr>
          <p:cNvPr id="17" name="Espace réservé pour une image  15" descr="Une image contenant ciel, extérieur, route, arbre&#10;&#10;Description générée automatiquement">
            <a:extLst>
              <a:ext uri="{FF2B5EF4-FFF2-40B4-BE49-F238E27FC236}">
                <a16:creationId xmlns:a16="http://schemas.microsoft.com/office/drawing/2014/main" id="{D4AF3167-6C33-2C4D-A8DF-C1DEF1A84F4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962299" y="3650118"/>
            <a:ext cx="2207222" cy="2120910"/>
          </a:xfrm>
          <a:prstGeom prst="round2DiagRect">
            <a:avLst>
              <a:gd name="adj1" fmla="val 0"/>
              <a:gd name="adj2" fmla="val 50000"/>
            </a:avLst>
          </a:prstGeom>
        </p:spPr>
      </p:pic>
      <p:sp>
        <p:nvSpPr>
          <p:cNvPr id="12" name="Untertitel 2">
            <a:extLst>
              <a:ext uri="{FF2B5EF4-FFF2-40B4-BE49-F238E27FC236}">
                <a16:creationId xmlns:a16="http://schemas.microsoft.com/office/drawing/2014/main" id="{FB196BFE-0B16-B34A-B87E-F8E41A57F4AC}"/>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4" name="Rectangle 13">
            <a:extLst>
              <a:ext uri="{FF2B5EF4-FFF2-40B4-BE49-F238E27FC236}">
                <a16:creationId xmlns:a16="http://schemas.microsoft.com/office/drawing/2014/main" id="{039C3757-5CE4-4F3B-95E2-46DDCA90A898}"/>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1052859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39</a:t>
            </a:fld>
            <a:endParaRPr lang="de-DE" dirty="0"/>
          </a:p>
        </p:txBody>
      </p:sp>
      <p:sp>
        <p:nvSpPr>
          <p:cNvPr id="35" name="Inhaltsplatzhalter 2">
            <a:extLst>
              <a:ext uri="{FF2B5EF4-FFF2-40B4-BE49-F238E27FC236}">
                <a16:creationId xmlns:a16="http://schemas.microsoft.com/office/drawing/2014/main" id="{0050CA6A-17F4-B44D-98E0-1235F6F84FD6}"/>
              </a:ext>
            </a:extLst>
          </p:cNvPr>
          <p:cNvSpPr txBox="1">
            <a:spLocks/>
          </p:cNvSpPr>
          <p:nvPr/>
        </p:nvSpPr>
        <p:spPr>
          <a:xfrm>
            <a:off x="5964887" y="1836872"/>
            <a:ext cx="5952474" cy="283048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t>UNE LOCALISATION STRATÉGIQUE : BOULOGNE, 2</a:t>
            </a:r>
            <a:r>
              <a:rPr lang="fr-FR" sz="1400" b="0" baseline="30000" dirty="0"/>
              <a:t>E</a:t>
            </a:r>
            <a:r>
              <a:rPr lang="fr-FR" sz="1400" b="0" dirty="0"/>
              <a:t> SECTEUR DE L’IDF Après LE QUARTIER DES AFFAIRES DE PARIS</a:t>
            </a:r>
          </a:p>
          <a:p>
            <a:r>
              <a:rPr lang="fr-FR" sz="1200" b="0" dirty="0">
                <a:latin typeface="Work Sans Medium" pitchFamily="2" charset="0"/>
              </a:rPr>
              <a:t>Parc de bureaux d’environ 1,2 M de m</a:t>
            </a:r>
            <a:r>
              <a:rPr lang="fr-FR" sz="1200" b="0" baseline="30000" dirty="0">
                <a:latin typeface="Work Sans Medium" pitchFamily="2" charset="0"/>
              </a:rPr>
              <a:t>2</a:t>
            </a:r>
            <a:r>
              <a:rPr lang="fr-FR" sz="1200" b="0" dirty="0">
                <a:latin typeface="Work Sans Medium" pitchFamily="2" charset="0"/>
              </a:rPr>
              <a:t>, soit 18% du parc total du secteur :</a:t>
            </a:r>
          </a:p>
          <a:p>
            <a:pPr marL="270000" lvl="2" indent="-270000"/>
            <a:r>
              <a:rPr lang="fr-FR" sz="1200" dirty="0">
                <a:latin typeface="Work Sans Light" pitchFamily="2" charset="0"/>
              </a:rPr>
              <a:t>Bonne localisation, à proximité immédiate de Paris et de La Défense, et bénéficiant du dynamisme et de l’attractivité de la boucle sud</a:t>
            </a:r>
          </a:p>
          <a:p>
            <a:pPr marL="270000" lvl="2" indent="-270000"/>
            <a:r>
              <a:rPr lang="fr-FR" sz="1200" dirty="0">
                <a:latin typeface="Work Sans Light" pitchFamily="2" charset="0"/>
              </a:rPr>
              <a:t>Forte attractivité des grands utilisateurs pour la zone (General Electric, SOLOCAL, Reed Midem, Carrefour, TF1, CANAL +, Française des Jeux)</a:t>
            </a:r>
          </a:p>
          <a:p>
            <a:pPr marL="270000" lvl="2" indent="-270000"/>
            <a:r>
              <a:rPr lang="fr-FR" sz="1200" dirty="0">
                <a:latin typeface="Work Sans Light" pitchFamily="2" charset="0"/>
              </a:rPr>
              <a:t>Excellente desserte routière grâce à l’accès direct aux Quais de Seine et </a:t>
            </a:r>
            <a:br>
              <a:rPr lang="fr-FR" sz="1200" dirty="0">
                <a:latin typeface="Work Sans Light" pitchFamily="2" charset="0"/>
              </a:rPr>
            </a:br>
            <a:r>
              <a:rPr lang="fr-FR" sz="1200" dirty="0">
                <a:latin typeface="Work Sans Light" pitchFamily="2" charset="0"/>
              </a:rPr>
              <a:t>à la proximité immédiate du Boulevard Périphérique, qui permettent une connexion rapide à l’ensemble des grands axes routiers de l'ouest parisien</a:t>
            </a:r>
          </a:p>
          <a:p>
            <a:pPr marL="270000" lvl="2" indent="-270000"/>
            <a:r>
              <a:rPr lang="fr-FR" sz="1200" dirty="0">
                <a:latin typeface="Work Sans Light" pitchFamily="2" charset="0"/>
              </a:rPr>
              <a:t>Projet Grand Paris Express : le futur grand métro de Paris desservira la ville de Boulogne-Billancourt par une gare située près du Pont-de-Sèvres</a:t>
            </a:r>
          </a:p>
          <a:p>
            <a:pPr lvl="2"/>
            <a:endParaRPr lang="fr-FR" dirty="0">
              <a:latin typeface="Locator" panose="02000500030000020004" pitchFamily="2" charset="77"/>
            </a:endParaRPr>
          </a:p>
        </p:txBody>
      </p:sp>
      <p:sp>
        <p:nvSpPr>
          <p:cNvPr id="44" name="Inhaltsplatzhalter 2">
            <a:extLst>
              <a:ext uri="{FF2B5EF4-FFF2-40B4-BE49-F238E27FC236}">
                <a16:creationId xmlns:a16="http://schemas.microsoft.com/office/drawing/2014/main" id="{26A55ED6-3C14-2F4F-95FA-59A2B783B9C2}"/>
              </a:ext>
            </a:extLst>
          </p:cNvPr>
          <p:cNvSpPr txBox="1">
            <a:spLocks/>
          </p:cNvSpPr>
          <p:nvPr/>
        </p:nvSpPr>
        <p:spPr>
          <a:xfrm>
            <a:off x="5964887" y="4667358"/>
            <a:ext cx="5617513" cy="160071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latin typeface="Work Sans Medium" pitchFamily="2" charset="0"/>
              </a:rPr>
              <a:t>Ensemble immobilier</a:t>
            </a:r>
          </a:p>
          <a:p>
            <a:pPr marL="270000" lvl="2" indent="-270000"/>
            <a:r>
              <a:rPr lang="fr-FR" sz="1200" dirty="0">
                <a:latin typeface="Work Sans Light" pitchFamily="2" charset="0"/>
              </a:rPr>
              <a:t>Ensemble immobilier emblématique bénéficiant d’une architecture aisément identifiable</a:t>
            </a:r>
          </a:p>
          <a:p>
            <a:pPr marL="270000" lvl="2" indent="-270000"/>
            <a:r>
              <a:rPr lang="fr-FR" sz="1200" dirty="0">
                <a:latin typeface="Work Sans Light" pitchFamily="2" charset="0"/>
              </a:rPr>
              <a:t>Bâtiment indépendant et parfaitement divisible offrant des plateaux </a:t>
            </a:r>
            <a:br>
              <a:rPr lang="fr-FR" sz="1200" dirty="0">
                <a:latin typeface="Work Sans Light" pitchFamily="2" charset="0"/>
              </a:rPr>
            </a:br>
            <a:r>
              <a:rPr lang="fr-FR" sz="1200" dirty="0">
                <a:latin typeface="Work Sans Light" pitchFamily="2" charset="0"/>
              </a:rPr>
              <a:t>de 4 400 m</a:t>
            </a:r>
            <a:r>
              <a:rPr lang="fr-FR" sz="1200" baseline="30000" dirty="0">
                <a:latin typeface="Work Sans Light" pitchFamily="2" charset="0"/>
              </a:rPr>
              <a:t>2</a:t>
            </a:r>
            <a:r>
              <a:rPr lang="fr-FR" sz="1200" dirty="0">
                <a:latin typeface="Work Sans Light" pitchFamily="2" charset="0"/>
              </a:rPr>
              <a:t> d’un seul tenant</a:t>
            </a:r>
          </a:p>
          <a:p>
            <a:pPr marL="270000" lvl="2" indent="-270000"/>
            <a:r>
              <a:rPr lang="fr-FR" sz="1200" dirty="0">
                <a:latin typeface="Work Sans Light" pitchFamily="2" charset="0"/>
              </a:rPr>
              <a:t>581 emplacements de parking </a:t>
            </a:r>
            <a:endParaRPr lang="fr-FR" dirty="0">
              <a:latin typeface="Work Sans Light" pitchFamily="2" charset="0"/>
            </a:endParaRPr>
          </a:p>
        </p:txBody>
      </p:sp>
      <p:sp>
        <p:nvSpPr>
          <p:cNvPr id="46" name="Rectangle : coins arrondis 45">
            <a:extLst>
              <a:ext uri="{FF2B5EF4-FFF2-40B4-BE49-F238E27FC236}">
                <a16:creationId xmlns:a16="http://schemas.microsoft.com/office/drawing/2014/main" id="{BC23C8F3-C52E-AE4D-BD1E-C8E9A229E8B1}"/>
              </a:ext>
            </a:extLst>
          </p:cNvPr>
          <p:cNvSpPr/>
          <p:nvPr/>
        </p:nvSpPr>
        <p:spPr>
          <a:xfrm>
            <a:off x="5964887" y="1067499"/>
            <a:ext cx="5206588" cy="479524"/>
          </a:xfrm>
          <a:prstGeom prst="roundRect">
            <a:avLst>
              <a:gd name="adj" fmla="val 7427"/>
            </a:avLst>
          </a:prstGeom>
          <a:solidFill>
            <a:schemeClr val="tx2"/>
          </a:solidFill>
          <a:ln>
            <a:solidFill>
              <a:schemeClr val="tx2"/>
            </a:solidFill>
          </a:ln>
        </p:spPr>
        <p:txBody>
          <a:bodyPr wrap="square" anchor="ctr">
            <a:spAutoFit/>
          </a:bodyPr>
          <a:lstStyle/>
          <a:p>
            <a:pPr algn="ctr"/>
            <a:r>
              <a:rPr lang="fr-FR" sz="1200" spc="10" dirty="0">
                <a:solidFill>
                  <a:schemeClr val="bg1"/>
                </a:solidFill>
                <a:latin typeface="+mj-lt"/>
              </a:rPr>
              <a:t>CRÉATION DE VALEUR </a:t>
            </a:r>
          </a:p>
          <a:p>
            <a:pPr algn="ctr"/>
            <a:r>
              <a:rPr lang="fr-FR" sz="1200" spc="10" dirty="0">
                <a:solidFill>
                  <a:schemeClr val="bg1"/>
                </a:solidFill>
              </a:rPr>
              <a:t>Réversions locatives attendues au départ des locataires</a:t>
            </a:r>
          </a:p>
        </p:txBody>
      </p:sp>
      <p:sp>
        <p:nvSpPr>
          <p:cNvPr id="22" name="Titel 1">
            <a:extLst>
              <a:ext uri="{FF2B5EF4-FFF2-40B4-BE49-F238E27FC236}">
                <a16:creationId xmlns:a16="http://schemas.microsoft.com/office/drawing/2014/main" id="{0F7855AA-1EB4-8B43-BB62-55AF51CD6EC2}"/>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In &amp; Out</a:t>
            </a:r>
            <a:br>
              <a:rPr lang="fr-FR" dirty="0">
                <a:latin typeface="Geon Expanded" panose="020B0505030302020204" pitchFamily="34" charset="0"/>
              </a:rPr>
            </a:br>
            <a:r>
              <a:rPr lang="fr-FR" sz="2400" dirty="0">
                <a:latin typeface="Geon Expanded" panose="020B0505030302020204" pitchFamily="34" charset="0"/>
              </a:rPr>
              <a:t>Boulogne-Billancourt (92)</a:t>
            </a:r>
          </a:p>
        </p:txBody>
      </p:sp>
      <p:pic>
        <p:nvPicPr>
          <p:cNvPr id="23" name="Image 22">
            <a:extLst>
              <a:ext uri="{FF2B5EF4-FFF2-40B4-BE49-F238E27FC236}">
                <a16:creationId xmlns:a16="http://schemas.microsoft.com/office/drawing/2014/main" id="{E41A9679-0262-764B-A866-3524132E7889}"/>
              </a:ext>
            </a:extLst>
          </p:cNvPr>
          <p:cNvPicPr>
            <a:picLocks noChangeAspect="1"/>
          </p:cNvPicPr>
          <p:nvPr/>
        </p:nvPicPr>
        <p:blipFill>
          <a:blip r:embed="rId5"/>
          <a:stretch>
            <a:fillRect/>
          </a:stretch>
        </p:blipFill>
        <p:spPr>
          <a:xfrm>
            <a:off x="371475" y="1467323"/>
            <a:ext cx="629002" cy="534652"/>
          </a:xfrm>
          <a:prstGeom prst="rect">
            <a:avLst/>
          </a:prstGeom>
        </p:spPr>
      </p:pic>
      <p:pic>
        <p:nvPicPr>
          <p:cNvPr id="25" name="Espace réservé pour une image  7" descr="Une image contenant extérieur, bâtiment, ciel, arbre&#10;&#10;Description générée automatiquement">
            <a:extLst>
              <a:ext uri="{FF2B5EF4-FFF2-40B4-BE49-F238E27FC236}">
                <a16:creationId xmlns:a16="http://schemas.microsoft.com/office/drawing/2014/main" id="{F61DC2E4-45C5-914B-B6E4-45A8CB4E2BD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63638" y="2371457"/>
            <a:ext cx="3033163" cy="2317411"/>
          </a:xfrm>
          <a:prstGeom prst="round2DiagRect">
            <a:avLst>
              <a:gd name="adj1" fmla="val 50000"/>
              <a:gd name="adj2" fmla="val 0"/>
            </a:avLst>
          </a:prstGeom>
        </p:spPr>
      </p:pic>
      <p:pic>
        <p:nvPicPr>
          <p:cNvPr id="26" name="Espace réservé pour une image  5" descr="Une image contenant texte, carte&#10;&#10;Description générée automatiquement">
            <a:extLst>
              <a:ext uri="{FF2B5EF4-FFF2-40B4-BE49-F238E27FC236}">
                <a16:creationId xmlns:a16="http://schemas.microsoft.com/office/drawing/2014/main" id="{6434B620-3228-7942-BAE0-B8ACD143EE8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163638" y="4777325"/>
            <a:ext cx="2615882" cy="1593403"/>
          </a:xfrm>
          <a:prstGeom prst="round2DiagRect">
            <a:avLst>
              <a:gd name="adj1" fmla="val 0"/>
              <a:gd name="adj2" fmla="val 50000"/>
            </a:avLst>
          </a:prstGeom>
        </p:spPr>
      </p:pic>
      <p:grpSp>
        <p:nvGrpSpPr>
          <p:cNvPr id="27" name="Groupe 26">
            <a:extLst>
              <a:ext uri="{FF2B5EF4-FFF2-40B4-BE49-F238E27FC236}">
                <a16:creationId xmlns:a16="http://schemas.microsoft.com/office/drawing/2014/main" id="{3AD941DA-03DB-DA40-9E07-418F4FFA7530}"/>
              </a:ext>
            </a:extLst>
          </p:cNvPr>
          <p:cNvGrpSpPr/>
          <p:nvPr/>
        </p:nvGrpSpPr>
        <p:grpSpPr>
          <a:xfrm>
            <a:off x="3791221" y="4919789"/>
            <a:ext cx="1838705" cy="1442394"/>
            <a:chOff x="9775901" y="5196468"/>
            <a:chExt cx="1517315" cy="1190276"/>
          </a:xfrm>
        </p:grpSpPr>
        <p:pic>
          <p:nvPicPr>
            <p:cNvPr id="28" name="Image 27">
              <a:extLst>
                <a:ext uri="{FF2B5EF4-FFF2-40B4-BE49-F238E27FC236}">
                  <a16:creationId xmlns:a16="http://schemas.microsoft.com/office/drawing/2014/main" id="{86C7014E-6605-B040-8416-7E8905DABCC9}"/>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9775901" y="5196468"/>
              <a:ext cx="1517315" cy="595544"/>
            </a:xfrm>
            <a:prstGeom prst="rect">
              <a:avLst/>
            </a:prstGeom>
          </p:spPr>
        </p:pic>
        <p:pic>
          <p:nvPicPr>
            <p:cNvPr id="29" name="Image 28">
              <a:extLst>
                <a:ext uri="{FF2B5EF4-FFF2-40B4-BE49-F238E27FC236}">
                  <a16:creationId xmlns:a16="http://schemas.microsoft.com/office/drawing/2014/main" id="{03705C36-702F-EC47-9967-40A9240E7490}"/>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9775901" y="5791200"/>
              <a:ext cx="1517315" cy="595544"/>
            </a:xfrm>
            <a:prstGeom prst="rect">
              <a:avLst/>
            </a:prstGeom>
          </p:spPr>
        </p:pic>
      </p:grpSp>
      <p:sp>
        <p:nvSpPr>
          <p:cNvPr id="15" name="Untertitel 2">
            <a:extLst>
              <a:ext uri="{FF2B5EF4-FFF2-40B4-BE49-F238E27FC236}">
                <a16:creationId xmlns:a16="http://schemas.microsoft.com/office/drawing/2014/main" id="{03168E9E-6874-E945-9A41-C1A8CBFC1D65}"/>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6" name="Rectangle 15">
            <a:extLst>
              <a:ext uri="{FF2B5EF4-FFF2-40B4-BE49-F238E27FC236}">
                <a16:creationId xmlns:a16="http://schemas.microsoft.com/office/drawing/2014/main" id="{C36BD3FA-AD5D-4B58-B6FB-7A57F9334046}"/>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1290195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40</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Blackbear</a:t>
            </a:r>
            <a:br>
              <a:rPr lang="fr-FR" dirty="0">
                <a:latin typeface="Geon Expanded" panose="020B0505030302020204" pitchFamily="34" charset="0"/>
              </a:rPr>
            </a:br>
            <a:r>
              <a:rPr lang="fr-FR" sz="2400" dirty="0">
                <a:latin typeface="Geon Expanded" panose="020B0505030302020204" pitchFamily="34" charset="0"/>
              </a:rPr>
              <a:t>Lyon (69) </a:t>
            </a:r>
            <a:br>
              <a:rPr lang="fr-FR" sz="2400" dirty="0">
                <a:latin typeface="Geon Expanded" panose="020B0505030302020204" pitchFamily="34" charset="0"/>
              </a:rPr>
            </a:br>
            <a:r>
              <a:rPr lang="fr-FR" sz="2400" dirty="0">
                <a:latin typeface="Geon Expanded" panose="020B0505030302020204" pitchFamily="34" charset="0"/>
              </a:rPr>
              <a:t>Caluire-et-Cuire (69) </a:t>
            </a:r>
            <a:br>
              <a:rPr lang="fr-FR" sz="2400" dirty="0">
                <a:latin typeface="Geon Expanded" panose="020B0505030302020204" pitchFamily="34" charset="0"/>
              </a:rPr>
            </a:br>
            <a:r>
              <a:rPr lang="fr-FR" sz="2400" dirty="0">
                <a:latin typeface="Geon Expanded" panose="020B0505030302020204" pitchFamily="34" charset="0"/>
              </a:rPr>
              <a:t>Ecully (69)</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3"/>
          <a:stretch>
            <a:fillRect/>
          </a:stretch>
        </p:blipFill>
        <p:spPr>
          <a:xfrm>
            <a:off x="371475" y="1467323"/>
            <a:ext cx="629002" cy="534652"/>
          </a:xfrm>
          <a:prstGeom prst="rect">
            <a:avLst/>
          </a:prstGeom>
        </p:spPr>
      </p:pic>
      <p:graphicFrame>
        <p:nvGraphicFramePr>
          <p:cNvPr id="19" name="Tableau 51">
            <a:extLst>
              <a:ext uri="{FF2B5EF4-FFF2-40B4-BE49-F238E27FC236}">
                <a16:creationId xmlns:a16="http://schemas.microsoft.com/office/drawing/2014/main" id="{4074C0FF-00BD-B54E-8555-429B9A48D2AB}"/>
              </a:ext>
            </a:extLst>
          </p:cNvPr>
          <p:cNvGraphicFramePr>
            <a:graphicFrameLocks/>
          </p:cNvGraphicFramePr>
          <p:nvPr>
            <p:extLst>
              <p:ext uri="{D42A27DB-BD31-4B8C-83A1-F6EECF244321}">
                <p14:modId xmlns:p14="http://schemas.microsoft.com/office/powerpoint/2010/main" val="3881934825"/>
              </p:ext>
            </p:extLst>
          </p:nvPr>
        </p:nvGraphicFramePr>
        <p:xfrm>
          <a:off x="1163639" y="3344684"/>
          <a:ext cx="3905885" cy="1600200"/>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93314147"/>
                    </a:ext>
                  </a:extLst>
                </a:gridCol>
                <a:gridCol w="1889760">
                  <a:extLst>
                    <a:ext uri="{9D8B030D-6E8A-4147-A177-3AD203B41FA5}">
                      <a16:colId xmlns:a16="http://schemas.microsoft.com/office/drawing/2014/main" val="2047328955"/>
                    </a:ext>
                  </a:extLst>
                </a:gridCol>
              </a:tblGrid>
              <a:tr h="0">
                <a:tc>
                  <a:txBody>
                    <a:bodyPr/>
                    <a:lstStyle/>
                    <a:p>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2018</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62 646 m</a:t>
                      </a:r>
                      <a:r>
                        <a:rPr lang="fr-FR" sz="1000" b="0" i="0" baseline="30000" dirty="0">
                          <a:solidFill>
                            <a:schemeClr val="tx1"/>
                          </a:solidFill>
                          <a:effectLst/>
                          <a:latin typeface="Work Sans Medium" pitchFamily="2" charset="0"/>
                        </a:rPr>
                        <a:t>2</a:t>
                      </a:r>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0">
                <a:tc>
                  <a:txBody>
                    <a:bodyPr/>
                    <a:lstStyle/>
                    <a:p>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244 M</a:t>
                      </a:r>
                      <a:r>
                        <a:rPr lang="fr-FR" sz="1000" b="1" i="0" dirty="0">
                          <a:solidFill>
                            <a:schemeClr val="tx1"/>
                          </a:solidFill>
                          <a:effectLst/>
                          <a:latin typeface="Work Sans Medium" pitchFamily="2" charset="0"/>
                        </a:rPr>
                        <a:t>€</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138462">
                <a:tc>
                  <a:txBody>
                    <a:bodyPr/>
                    <a:lstStyle/>
                    <a:p>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HQE / BREEAM</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0">
                <a:tc>
                  <a:txBody>
                    <a:bodyPr/>
                    <a:lstStyle/>
                    <a:p>
                      <a:r>
                        <a:rPr lang="fr-FR" sz="1000" b="0" i="0" dirty="0">
                          <a:solidFill>
                            <a:schemeClr val="tx1"/>
                          </a:solidFill>
                          <a:effectLst/>
                          <a:latin typeface="Work Sans Light" pitchFamily="2" charset="0"/>
                        </a:rPr>
                        <a:t>Fonds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SCI Lyon Blackbear</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0">
                <a:tc>
                  <a:txBody>
                    <a:bodyPr/>
                    <a:lstStyle/>
                    <a:p>
                      <a:r>
                        <a:rPr lang="fr-FR" sz="1000" b="0" i="0" dirty="0">
                          <a:solidFill>
                            <a:schemeClr val="tx1"/>
                          </a:solidFill>
                          <a:effectLst/>
                          <a:latin typeface="Work Sans Light" pitchFamily="2" charset="0"/>
                        </a:rPr>
                        <a:t>Participation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33,9 %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02196949"/>
                  </a:ext>
                </a:extLst>
              </a:tr>
              <a:tr h="0">
                <a:tc>
                  <a:txBody>
                    <a:bodyPr/>
                    <a:lstStyle/>
                    <a:p>
                      <a:r>
                        <a:rPr lang="fr-FR" sz="1000" b="0" i="0" dirty="0">
                          <a:solidFill>
                            <a:schemeClr val="tx1"/>
                          </a:solidFill>
                          <a:effectLst/>
                          <a:latin typeface="Work Sans Light" pitchFamily="2" charset="0"/>
                        </a:rPr>
                        <a:t>Locataires : </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Vinci, SNCF, </a:t>
                      </a:r>
                      <a:r>
                        <a:rPr lang="fr-FR" sz="1000" b="0" i="0" dirty="0" err="1">
                          <a:solidFill>
                            <a:schemeClr val="tx1"/>
                          </a:solidFill>
                          <a:effectLst/>
                          <a:latin typeface="Work Sans Medium" pitchFamily="2" charset="0"/>
                        </a:rPr>
                        <a:t>Sogeprom</a:t>
                      </a:r>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236869931"/>
                  </a:ext>
                </a:extLst>
              </a:tr>
            </a:tbl>
          </a:graphicData>
        </a:graphic>
      </p:graphicFrame>
      <p:sp>
        <p:nvSpPr>
          <p:cNvPr id="20" name="Untertitel 2">
            <a:extLst>
              <a:ext uri="{FF2B5EF4-FFF2-40B4-BE49-F238E27FC236}">
                <a16:creationId xmlns:a16="http://schemas.microsoft.com/office/drawing/2014/main" id="{D3E32DE7-F63F-A841-8D44-E82E88D4F2F8}"/>
              </a:ext>
            </a:extLst>
          </p:cNvPr>
          <p:cNvSpPr txBox="1">
            <a:spLocks/>
          </p:cNvSpPr>
          <p:nvPr/>
        </p:nvSpPr>
        <p:spPr>
          <a:xfrm>
            <a:off x="1163638" y="3118359"/>
            <a:ext cx="3908233" cy="22632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14" name="Espace réservé pour une image  40">
            <a:extLst>
              <a:ext uri="{FF2B5EF4-FFF2-40B4-BE49-F238E27FC236}">
                <a16:creationId xmlns:a16="http://schemas.microsoft.com/office/drawing/2014/main" id="{26092D72-EC9D-5746-80D8-7FA28A1B2AA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896954" y="1715055"/>
            <a:ext cx="2986967" cy="3043619"/>
          </a:xfrm>
          <a:prstGeom prst="round2DiagRect">
            <a:avLst>
              <a:gd name="adj1" fmla="val 0"/>
              <a:gd name="adj2" fmla="val 50000"/>
            </a:avLst>
          </a:prstGeom>
        </p:spPr>
      </p:pic>
      <p:pic>
        <p:nvPicPr>
          <p:cNvPr id="18" name="Espace réservé pour une image  10" descr="Une image contenant bâtiment, extérieur, grand&#10;&#10;Description générée automatiquement">
            <a:extLst>
              <a:ext uri="{FF2B5EF4-FFF2-40B4-BE49-F238E27FC236}">
                <a16:creationId xmlns:a16="http://schemas.microsoft.com/office/drawing/2014/main" id="{D20204D1-7847-3044-B627-386E8FE822A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932123" y="1560575"/>
            <a:ext cx="2085026" cy="2021252"/>
          </a:xfrm>
          <a:prstGeom prst="round2DiagRect">
            <a:avLst>
              <a:gd name="adj1" fmla="val 50000"/>
              <a:gd name="adj2" fmla="val 0"/>
            </a:avLst>
          </a:prstGeom>
        </p:spPr>
      </p:pic>
      <p:pic>
        <p:nvPicPr>
          <p:cNvPr id="23" name="Espace réservé pour une image  12" descr="Une image contenant bâtiment, extérieur, ciel, route&#10;&#10;Description générée automatiquement">
            <a:extLst>
              <a:ext uri="{FF2B5EF4-FFF2-40B4-BE49-F238E27FC236}">
                <a16:creationId xmlns:a16="http://schemas.microsoft.com/office/drawing/2014/main" id="{9070CD76-DF17-9C4B-9DCC-808764F9685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957881" y="3650118"/>
            <a:ext cx="2207222" cy="2115078"/>
          </a:xfrm>
          <a:prstGeom prst="round2DiagRect">
            <a:avLst>
              <a:gd name="adj1" fmla="val 0"/>
              <a:gd name="adj2" fmla="val 50000"/>
            </a:avLst>
          </a:prstGeom>
        </p:spPr>
      </p:pic>
      <p:sp>
        <p:nvSpPr>
          <p:cNvPr id="12" name="Untertitel 2">
            <a:extLst>
              <a:ext uri="{FF2B5EF4-FFF2-40B4-BE49-F238E27FC236}">
                <a16:creationId xmlns:a16="http://schemas.microsoft.com/office/drawing/2014/main" id="{EDF6AC8F-E804-FD43-B669-E9A372D5AF3A}"/>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3" name="Rectangle 12">
            <a:extLst>
              <a:ext uri="{FF2B5EF4-FFF2-40B4-BE49-F238E27FC236}">
                <a16:creationId xmlns:a16="http://schemas.microsoft.com/office/drawing/2014/main" id="{E6B75D11-23D9-4393-AF21-19589F18B706}"/>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1197332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41</a:t>
            </a:fld>
            <a:endParaRPr lang="de-DE" dirty="0"/>
          </a:p>
        </p:txBody>
      </p:sp>
      <p:sp>
        <p:nvSpPr>
          <p:cNvPr id="35" name="Inhaltsplatzhalter 2">
            <a:extLst>
              <a:ext uri="{FF2B5EF4-FFF2-40B4-BE49-F238E27FC236}">
                <a16:creationId xmlns:a16="http://schemas.microsoft.com/office/drawing/2014/main" id="{0050CA6A-17F4-B44D-98E0-1235F6F84FD6}"/>
              </a:ext>
            </a:extLst>
          </p:cNvPr>
          <p:cNvSpPr txBox="1">
            <a:spLocks/>
          </p:cNvSpPr>
          <p:nvPr/>
        </p:nvSpPr>
        <p:spPr>
          <a:xfrm>
            <a:off x="5964887" y="2326735"/>
            <a:ext cx="5952474" cy="161160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latin typeface="Work Sans Medium" pitchFamily="2" charset="0"/>
              </a:rPr>
              <a:t>Une localisation stratégique : Grand Lyon -&gt; 1</a:t>
            </a:r>
            <a:r>
              <a:rPr lang="fr-FR" sz="1400" b="0" baseline="30000" dirty="0">
                <a:latin typeface="Work Sans Medium" pitchFamily="2" charset="0"/>
              </a:rPr>
              <a:t>ER</a:t>
            </a:r>
            <a:r>
              <a:rPr lang="fr-FR" sz="1400" b="0" dirty="0">
                <a:latin typeface="Work Sans Medium" pitchFamily="2" charset="0"/>
              </a:rPr>
              <a:t> Marché des bureaux en Région</a:t>
            </a:r>
            <a:endParaRPr lang="fr-FR" sz="1200" b="0" dirty="0">
              <a:latin typeface="Work Sans Medium" pitchFamily="2" charset="0"/>
            </a:endParaRPr>
          </a:p>
          <a:p>
            <a:pPr marL="270000" lvl="2" indent="-270000"/>
            <a:r>
              <a:rPr lang="fr-FR" sz="1200" dirty="0">
                <a:latin typeface="Work Sans Light" pitchFamily="2" charset="0"/>
              </a:rPr>
              <a:t>Localisation des actifs dans des secteurs tertiaires établis du Grand Lyon : </a:t>
            </a:r>
            <a:br>
              <a:rPr lang="fr-FR" sz="1200" dirty="0">
                <a:latin typeface="Work Sans Light" pitchFamily="2" charset="0"/>
              </a:rPr>
            </a:br>
            <a:r>
              <a:rPr lang="fr-FR" sz="1200" dirty="0">
                <a:latin typeface="Work Sans Light" pitchFamily="2" charset="0"/>
              </a:rPr>
              <a:t>La Part-Dieu, Gerland, Confluence, Caluire-et-Cuire et Ecully</a:t>
            </a:r>
          </a:p>
          <a:p>
            <a:pPr marL="270000" lvl="2" indent="-270000"/>
            <a:r>
              <a:rPr lang="fr-FR" sz="1200" dirty="0">
                <a:latin typeface="Work Sans Light" pitchFamily="2" charset="0"/>
              </a:rPr>
              <a:t>Portefeuille très bien desservi par les transports en commun </a:t>
            </a:r>
          </a:p>
          <a:p>
            <a:pPr marL="270000" lvl="2" indent="-270000"/>
            <a:r>
              <a:rPr lang="fr-FR" sz="1200" dirty="0">
                <a:latin typeface="Work Sans Light" pitchFamily="2" charset="0"/>
              </a:rPr>
              <a:t>Portefeuille loué à 94% à des locataires de qualité : Air France, SNCF, ERDF, </a:t>
            </a:r>
            <a:br>
              <a:rPr lang="fr-FR" sz="1200" dirty="0">
                <a:latin typeface="Work Sans Light" pitchFamily="2" charset="0"/>
              </a:rPr>
            </a:br>
            <a:r>
              <a:rPr lang="fr-FR" sz="1200" dirty="0">
                <a:latin typeface="Work Sans Light" pitchFamily="2" charset="0"/>
              </a:rPr>
              <a:t>IBM, HSBC France, Adecco, Nespresso…</a:t>
            </a:r>
          </a:p>
          <a:p>
            <a:pPr lvl="2"/>
            <a:endParaRPr lang="fr-FR" dirty="0">
              <a:latin typeface="Locator" panose="02000500030000020004" pitchFamily="2" charset="77"/>
            </a:endParaRPr>
          </a:p>
        </p:txBody>
      </p:sp>
      <p:sp>
        <p:nvSpPr>
          <p:cNvPr id="44" name="Inhaltsplatzhalter 2">
            <a:extLst>
              <a:ext uri="{FF2B5EF4-FFF2-40B4-BE49-F238E27FC236}">
                <a16:creationId xmlns:a16="http://schemas.microsoft.com/office/drawing/2014/main" id="{26A55ED6-3C14-2F4F-95FA-59A2B783B9C2}"/>
              </a:ext>
            </a:extLst>
          </p:cNvPr>
          <p:cNvSpPr txBox="1">
            <a:spLocks/>
          </p:cNvSpPr>
          <p:nvPr/>
        </p:nvSpPr>
        <p:spPr>
          <a:xfrm>
            <a:off x="5964887" y="4120901"/>
            <a:ext cx="5617513" cy="160071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0" dirty="0">
                <a:latin typeface="Work Sans Medium" pitchFamily="2" charset="0"/>
              </a:rPr>
              <a:t>Ensemble immobilier</a:t>
            </a:r>
          </a:p>
          <a:p>
            <a:r>
              <a:rPr lang="fr-FR" sz="1200" b="0" dirty="0"/>
              <a:t>Portefeuille constitué de 7 immeubles rénovés ou livrés récemment</a:t>
            </a:r>
          </a:p>
          <a:p>
            <a:pPr marL="270000" lvl="2" indent="-270000"/>
            <a:r>
              <a:rPr lang="fr-FR" sz="1200" dirty="0">
                <a:latin typeface="Work Sans Light" pitchFamily="2" charset="0"/>
              </a:rPr>
              <a:t>Bâtiment indépendant et parfaitement divisible offrant des plateaux </a:t>
            </a:r>
            <a:br>
              <a:rPr lang="fr-FR" sz="1200" dirty="0">
                <a:latin typeface="Work Sans Light" pitchFamily="2" charset="0"/>
              </a:rPr>
            </a:br>
            <a:r>
              <a:rPr lang="fr-FR" sz="1200" dirty="0">
                <a:latin typeface="Work Sans Light" pitchFamily="2" charset="0"/>
              </a:rPr>
              <a:t>de 4 400 m</a:t>
            </a:r>
            <a:r>
              <a:rPr lang="fr-FR" sz="1200" baseline="30000" dirty="0">
                <a:latin typeface="Work Sans Light" pitchFamily="2" charset="0"/>
              </a:rPr>
              <a:t>2</a:t>
            </a:r>
            <a:r>
              <a:rPr lang="fr-FR" sz="1200" dirty="0">
                <a:latin typeface="Work Sans Light" pitchFamily="2" charset="0"/>
              </a:rPr>
              <a:t> d’un seul tenant</a:t>
            </a:r>
          </a:p>
          <a:p>
            <a:pPr marL="270000" lvl="2" indent="-270000"/>
            <a:r>
              <a:rPr lang="fr-FR" sz="1200" dirty="0">
                <a:latin typeface="Work Sans Light" pitchFamily="2" charset="0"/>
              </a:rPr>
              <a:t>1 120 emplacements de parking </a:t>
            </a:r>
          </a:p>
        </p:txBody>
      </p:sp>
      <p:sp>
        <p:nvSpPr>
          <p:cNvPr id="46" name="Rectangle : coins arrondis 45">
            <a:extLst>
              <a:ext uri="{FF2B5EF4-FFF2-40B4-BE49-F238E27FC236}">
                <a16:creationId xmlns:a16="http://schemas.microsoft.com/office/drawing/2014/main" id="{BC23C8F3-C52E-AE4D-BD1E-C8E9A229E8B1}"/>
              </a:ext>
            </a:extLst>
          </p:cNvPr>
          <p:cNvSpPr/>
          <p:nvPr/>
        </p:nvSpPr>
        <p:spPr>
          <a:xfrm>
            <a:off x="5964887" y="1557362"/>
            <a:ext cx="5206588" cy="479524"/>
          </a:xfrm>
          <a:prstGeom prst="roundRect">
            <a:avLst>
              <a:gd name="adj" fmla="val 7427"/>
            </a:avLst>
          </a:prstGeom>
          <a:solidFill>
            <a:schemeClr val="tx2"/>
          </a:solidFill>
          <a:ln>
            <a:solidFill>
              <a:schemeClr val="tx2"/>
            </a:solidFill>
          </a:ln>
        </p:spPr>
        <p:txBody>
          <a:bodyPr wrap="square" anchor="ctr">
            <a:spAutoFit/>
          </a:bodyPr>
          <a:lstStyle/>
          <a:p>
            <a:pPr algn="ctr"/>
            <a:r>
              <a:rPr lang="fr-FR" sz="1200" spc="10" dirty="0">
                <a:solidFill>
                  <a:schemeClr val="bg1"/>
                </a:solidFill>
                <a:latin typeface="+mj-lt"/>
              </a:rPr>
              <a:t>CRÉATION</a:t>
            </a:r>
            <a:r>
              <a:rPr lang="fr-FR" sz="1200" b="1" spc="10" dirty="0">
                <a:solidFill>
                  <a:schemeClr val="bg1"/>
                </a:solidFill>
                <a:latin typeface="+mj-lt"/>
              </a:rPr>
              <a:t> DE VALEUR </a:t>
            </a:r>
          </a:p>
          <a:p>
            <a:pPr algn="ctr"/>
            <a:r>
              <a:rPr lang="fr-FR" sz="1200" spc="10" dirty="0">
                <a:solidFill>
                  <a:schemeClr val="bg1"/>
                </a:solidFill>
              </a:rPr>
              <a:t>Réversions locatives attendues au départ des locataires</a:t>
            </a:r>
          </a:p>
        </p:txBody>
      </p:sp>
      <p:pic>
        <p:nvPicPr>
          <p:cNvPr id="23" name="Image 22">
            <a:extLst>
              <a:ext uri="{FF2B5EF4-FFF2-40B4-BE49-F238E27FC236}">
                <a16:creationId xmlns:a16="http://schemas.microsoft.com/office/drawing/2014/main" id="{E41A9679-0262-764B-A866-3524132E7889}"/>
              </a:ext>
            </a:extLst>
          </p:cNvPr>
          <p:cNvPicPr>
            <a:picLocks noChangeAspect="1"/>
          </p:cNvPicPr>
          <p:nvPr/>
        </p:nvPicPr>
        <p:blipFill>
          <a:blip r:embed="rId5"/>
          <a:stretch>
            <a:fillRect/>
          </a:stretch>
        </p:blipFill>
        <p:spPr>
          <a:xfrm>
            <a:off x="371475" y="1467323"/>
            <a:ext cx="629002" cy="534652"/>
          </a:xfrm>
          <a:prstGeom prst="rect">
            <a:avLst/>
          </a:prstGeom>
        </p:spPr>
      </p:pic>
      <p:sp>
        <p:nvSpPr>
          <p:cNvPr id="30" name="Titel 1">
            <a:extLst>
              <a:ext uri="{FF2B5EF4-FFF2-40B4-BE49-F238E27FC236}">
                <a16:creationId xmlns:a16="http://schemas.microsoft.com/office/drawing/2014/main" id="{796B7268-291A-404D-99E3-5DA8B5F7913F}"/>
              </a:ext>
            </a:extLst>
          </p:cNvPr>
          <p:cNvSpPr txBox="1">
            <a:spLocks/>
          </p:cNvSpPr>
          <p:nvPr/>
        </p:nvSpPr>
        <p:spPr>
          <a:xfrm>
            <a:off x="1061914" y="1379716"/>
            <a:ext cx="526316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Blackbear</a:t>
            </a:r>
            <a:br>
              <a:rPr lang="fr-FR" dirty="0">
                <a:latin typeface="Geon Expanded" panose="020B0505030302020204" pitchFamily="34" charset="0"/>
              </a:rPr>
            </a:br>
            <a:r>
              <a:rPr lang="fr-FR" sz="2400" dirty="0">
                <a:latin typeface="Geon Expanded" panose="020B0505030302020204" pitchFamily="34" charset="0"/>
              </a:rPr>
              <a:t>Lyon (69) </a:t>
            </a:r>
            <a:br>
              <a:rPr lang="fr-FR" sz="2400" dirty="0">
                <a:latin typeface="Geon Expanded" panose="020B0505030302020204" pitchFamily="34" charset="0"/>
              </a:rPr>
            </a:br>
            <a:r>
              <a:rPr lang="fr-FR" sz="2400" dirty="0">
                <a:latin typeface="Geon Expanded" panose="020B0505030302020204" pitchFamily="34" charset="0"/>
              </a:rPr>
              <a:t>Caluire-et-Cuire (69) </a:t>
            </a:r>
            <a:br>
              <a:rPr lang="fr-FR" sz="2400" dirty="0">
                <a:latin typeface="Geon Expanded" panose="020B0505030302020204" pitchFamily="34" charset="0"/>
              </a:rPr>
            </a:br>
            <a:r>
              <a:rPr lang="fr-FR" sz="2400" dirty="0">
                <a:latin typeface="Geon Expanded" panose="020B0505030302020204" pitchFamily="34" charset="0"/>
              </a:rPr>
              <a:t>Ecully (69)</a:t>
            </a:r>
          </a:p>
        </p:txBody>
      </p:sp>
      <p:pic>
        <p:nvPicPr>
          <p:cNvPr id="31" name="Espace réservé pour une image  11" descr="Une image contenant ciel, extérieur, bâtiment, sommet&#10;&#10;Description générée automatiquement">
            <a:extLst>
              <a:ext uri="{FF2B5EF4-FFF2-40B4-BE49-F238E27FC236}">
                <a16:creationId xmlns:a16="http://schemas.microsoft.com/office/drawing/2014/main" id="{CE13F319-8059-E245-B5C9-7BC9ADFD3D3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1768"/>
          <a:stretch/>
        </p:blipFill>
        <p:spPr>
          <a:xfrm>
            <a:off x="1163638" y="2992523"/>
            <a:ext cx="2273947" cy="1941915"/>
          </a:xfrm>
          <a:prstGeom prst="round2DiagRect">
            <a:avLst>
              <a:gd name="adj1" fmla="val 0"/>
              <a:gd name="adj2" fmla="val 50000"/>
            </a:avLst>
          </a:prstGeom>
        </p:spPr>
      </p:pic>
      <p:pic>
        <p:nvPicPr>
          <p:cNvPr id="32" name="Espace réservé pour une image  5" descr="Une image contenant texte, carte&#10;&#10;Description générée automatiquement">
            <a:extLst>
              <a:ext uri="{FF2B5EF4-FFF2-40B4-BE49-F238E27FC236}">
                <a16:creationId xmlns:a16="http://schemas.microsoft.com/office/drawing/2014/main" id="{1FE9EC81-A437-2442-A387-864068FE6EF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486354" y="3349580"/>
            <a:ext cx="2185367" cy="1584858"/>
          </a:xfrm>
          <a:prstGeom prst="round2DiagRect">
            <a:avLst>
              <a:gd name="adj1" fmla="val 50000"/>
              <a:gd name="adj2" fmla="val 0"/>
            </a:avLst>
          </a:prstGeom>
        </p:spPr>
      </p:pic>
      <p:pic>
        <p:nvPicPr>
          <p:cNvPr id="33" name="Image 32">
            <a:extLst>
              <a:ext uri="{FF2B5EF4-FFF2-40B4-BE49-F238E27FC236}">
                <a16:creationId xmlns:a16="http://schemas.microsoft.com/office/drawing/2014/main" id="{6D120231-CEA3-544D-9066-04BC0D82269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58206" y="4983408"/>
            <a:ext cx="3758757" cy="1476424"/>
          </a:xfrm>
          <a:prstGeom prst="rect">
            <a:avLst/>
          </a:prstGeom>
        </p:spPr>
      </p:pic>
      <p:sp>
        <p:nvSpPr>
          <p:cNvPr id="13" name="Untertitel 2">
            <a:extLst>
              <a:ext uri="{FF2B5EF4-FFF2-40B4-BE49-F238E27FC236}">
                <a16:creationId xmlns:a16="http://schemas.microsoft.com/office/drawing/2014/main" id="{4D2BF26B-269F-074F-B9BB-AF06FC8816CC}"/>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4" name="Rectangle 13">
            <a:extLst>
              <a:ext uri="{FF2B5EF4-FFF2-40B4-BE49-F238E27FC236}">
                <a16:creationId xmlns:a16="http://schemas.microsoft.com/office/drawing/2014/main" id="{E6F18563-FFF5-48F2-B1A9-989331D223A0}"/>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564974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42</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West Plaza</a:t>
            </a:r>
            <a:br>
              <a:rPr lang="fr-FR" dirty="0">
                <a:latin typeface="Geon Expanded" panose="020B0505030302020204" pitchFamily="34" charset="0"/>
              </a:rPr>
            </a:br>
            <a:r>
              <a:rPr lang="fr-FR" sz="2400" dirty="0">
                <a:latin typeface="Geon Expanded" panose="020B0505030302020204" pitchFamily="34" charset="0"/>
              </a:rPr>
              <a:t>Colombes (92)</a:t>
            </a:r>
          </a:p>
        </p:txBody>
      </p:sp>
      <p:graphicFrame>
        <p:nvGraphicFramePr>
          <p:cNvPr id="8" name="Tableau 51">
            <a:extLst>
              <a:ext uri="{FF2B5EF4-FFF2-40B4-BE49-F238E27FC236}">
                <a16:creationId xmlns:a16="http://schemas.microsoft.com/office/drawing/2014/main" id="{1537FA16-3161-B54A-AB92-08D8FBAF22AF}"/>
              </a:ext>
            </a:extLst>
          </p:cNvPr>
          <p:cNvGraphicFramePr>
            <a:graphicFrameLocks/>
          </p:cNvGraphicFramePr>
          <p:nvPr>
            <p:extLst>
              <p:ext uri="{D42A27DB-BD31-4B8C-83A1-F6EECF244321}">
                <p14:modId xmlns:p14="http://schemas.microsoft.com/office/powerpoint/2010/main" val="157919847"/>
              </p:ext>
            </p:extLst>
          </p:nvPr>
        </p:nvGraphicFramePr>
        <p:xfrm>
          <a:off x="6101849" y="3774478"/>
          <a:ext cx="5770808" cy="1533246"/>
        </p:xfrm>
        <a:graphic>
          <a:graphicData uri="http://schemas.openxmlformats.org/drawingml/2006/table">
            <a:tbl>
              <a:tblPr firstRow="1" bandRow="1">
                <a:tableStyleId>{2D5ABB26-0587-4C30-8999-92F81FD0307C}</a:tableStyleId>
              </a:tblPr>
              <a:tblGrid>
                <a:gridCol w="2469547">
                  <a:extLst>
                    <a:ext uri="{9D8B030D-6E8A-4147-A177-3AD203B41FA5}">
                      <a16:colId xmlns:a16="http://schemas.microsoft.com/office/drawing/2014/main" val="93314147"/>
                    </a:ext>
                  </a:extLst>
                </a:gridCol>
                <a:gridCol w="3301261">
                  <a:extLst>
                    <a:ext uri="{9D8B030D-6E8A-4147-A177-3AD203B41FA5}">
                      <a16:colId xmlns:a16="http://schemas.microsoft.com/office/drawing/2014/main" val="2047328955"/>
                    </a:ext>
                  </a:extLst>
                </a:gridCol>
              </a:tblGrid>
              <a:tr h="0">
                <a:tc>
                  <a:txBody>
                    <a:bodyPr/>
                    <a:lstStyle/>
                    <a:p>
                      <a:r>
                        <a:rPr lang="fr-FR" sz="1000" b="0" i="0" dirty="0">
                          <a:solidFill>
                            <a:schemeClr val="tx1"/>
                          </a:solidFill>
                          <a:effectLst/>
                          <a:latin typeface="Work Sans Light" pitchFamily="2" charset="0"/>
                        </a:rPr>
                        <a:t>Année d’acquisition : </a:t>
                      </a:r>
                    </a:p>
                  </a:txBody>
                  <a:tcPr marL="38100" marR="38100" marT="38100" marB="38100">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2017</a:t>
                      </a:r>
                    </a:p>
                  </a:txBody>
                  <a:tcPr marL="38100" marR="38100" marT="38100" marB="38100">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r>
                        <a:rPr lang="fr-FR" sz="1000" b="0" i="0" dirty="0">
                          <a:solidFill>
                            <a:schemeClr val="tx1"/>
                          </a:solidFill>
                          <a:effectLst/>
                          <a:latin typeface="Work Sans Light" pitchFamily="2" charset="0"/>
                        </a:rPr>
                        <a:t>Surface totale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29 420 m</a:t>
                      </a:r>
                      <a:r>
                        <a:rPr lang="fr-FR" sz="1000" b="0" i="0" baseline="30000" dirty="0">
                          <a:solidFill>
                            <a:schemeClr val="tx1"/>
                          </a:solidFill>
                          <a:effectLst/>
                          <a:latin typeface="Work Sans Medium" pitchFamily="2" charset="0"/>
                        </a:rPr>
                        <a:t>2</a:t>
                      </a:r>
                      <a:endParaRPr lang="fr-FR" sz="1000" b="0" i="0" dirty="0">
                        <a:solidFill>
                          <a:schemeClr val="tx1"/>
                        </a:solidFill>
                        <a:effectLst/>
                        <a:latin typeface="Work Sans Medium" pitchFamily="2" charset="0"/>
                      </a:endParaRP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237846">
                <a:tc>
                  <a:txBody>
                    <a:bodyPr/>
                    <a:lstStyle/>
                    <a:p>
                      <a:r>
                        <a:rPr lang="fr-FR" sz="1000" b="0" i="0" dirty="0">
                          <a:solidFill>
                            <a:schemeClr val="tx1"/>
                          </a:solidFill>
                          <a:effectLst/>
                          <a:latin typeface="Work Sans Light" pitchFamily="2" charset="0"/>
                        </a:rPr>
                        <a:t>Prix total de l’acquisition (HD)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190 M€</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138462">
                <a:tc>
                  <a:txBody>
                    <a:bodyPr/>
                    <a:lstStyle/>
                    <a:p>
                      <a:r>
                        <a:rPr lang="fr-FR" sz="1000" b="0" i="0" dirty="0">
                          <a:solidFill>
                            <a:schemeClr val="tx1"/>
                          </a:solidFill>
                          <a:effectLst/>
                          <a:latin typeface="Work Sans Light" pitchFamily="2" charset="0"/>
                        </a:rPr>
                        <a:t>Locataires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Colgate, Fraikin, Foncia…</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r h="0">
                <a:tc>
                  <a:txBody>
                    <a:bodyPr/>
                    <a:lstStyle/>
                    <a:p>
                      <a:r>
                        <a:rPr lang="fr-FR" sz="1000" b="0" i="0" dirty="0">
                          <a:solidFill>
                            <a:schemeClr val="tx1"/>
                          </a:solidFill>
                          <a:effectLst/>
                          <a:latin typeface="Work Sans Light" pitchFamily="2" charset="0"/>
                        </a:rPr>
                        <a:t>Indivision : </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42%</a:t>
                      </a:r>
                    </a:p>
                  </a:txBody>
                  <a:tcPr marL="38100" marR="38100" marT="38100" marB="38100">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60171873"/>
                  </a:ext>
                </a:extLst>
              </a:tr>
              <a:tr h="0">
                <a:tc>
                  <a:txBody>
                    <a:bodyPr/>
                    <a:lstStyle/>
                    <a:p>
                      <a:r>
                        <a:rPr lang="fr-FR" sz="1000" b="0" i="0" dirty="0">
                          <a:solidFill>
                            <a:schemeClr val="tx1"/>
                          </a:solidFill>
                          <a:effectLst/>
                          <a:latin typeface="Work Sans Light" pitchFamily="2" charset="0"/>
                        </a:rPr>
                        <a:t>Certifications : </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r>
                        <a:rPr lang="fr-FR" sz="1000" b="0" i="0" dirty="0">
                          <a:solidFill>
                            <a:schemeClr val="tx1"/>
                          </a:solidFill>
                          <a:effectLst/>
                          <a:latin typeface="Work Sans Medium" pitchFamily="2" charset="0"/>
                        </a:rPr>
                        <a:t>HQE Exceptionnel, BREEAM Excellent, </a:t>
                      </a:r>
                      <a:br>
                        <a:rPr lang="fr-FR" sz="1000" b="0" i="0" dirty="0">
                          <a:solidFill>
                            <a:schemeClr val="tx1"/>
                          </a:solidFill>
                          <a:effectLst/>
                          <a:latin typeface="Work Sans Medium" pitchFamily="2" charset="0"/>
                        </a:rPr>
                      </a:br>
                      <a:r>
                        <a:rPr lang="fr-FR" sz="1000" b="0" i="0" dirty="0">
                          <a:solidFill>
                            <a:schemeClr val="tx1"/>
                          </a:solidFill>
                          <a:effectLst/>
                          <a:latin typeface="Work Sans Medium" pitchFamily="2" charset="0"/>
                        </a:rPr>
                        <a:t>HQE Exploitation, BBC</a:t>
                      </a:r>
                    </a:p>
                  </a:txBody>
                  <a:tcPr marL="38100" marR="38100" marT="38100" marB="38100">
                    <a:lnT w="635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602196949"/>
                  </a:ext>
                </a:extLst>
              </a:tr>
            </a:tbl>
          </a:graphicData>
        </a:graphic>
      </p:graphicFrame>
      <p:sp>
        <p:nvSpPr>
          <p:cNvPr id="13" name="Untertitel 2">
            <a:extLst>
              <a:ext uri="{FF2B5EF4-FFF2-40B4-BE49-F238E27FC236}">
                <a16:creationId xmlns:a16="http://schemas.microsoft.com/office/drawing/2014/main" id="{DA12E77D-D984-CB4C-8FAE-7B320E1557D2}"/>
              </a:ext>
            </a:extLst>
          </p:cNvPr>
          <p:cNvSpPr txBox="1">
            <a:spLocks/>
          </p:cNvSpPr>
          <p:nvPr/>
        </p:nvSpPr>
        <p:spPr>
          <a:xfrm>
            <a:off x="6101849" y="3541865"/>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5"/>
          <a:stretch>
            <a:fillRect/>
          </a:stretch>
        </p:blipFill>
        <p:spPr>
          <a:xfrm>
            <a:off x="371475" y="1467323"/>
            <a:ext cx="629002" cy="534652"/>
          </a:xfrm>
          <a:prstGeom prst="rect">
            <a:avLst/>
          </a:prstGeom>
        </p:spPr>
      </p:pic>
      <p:sp>
        <p:nvSpPr>
          <p:cNvPr id="18" name="Inhaltsplatzhalter 2">
            <a:extLst>
              <a:ext uri="{FF2B5EF4-FFF2-40B4-BE49-F238E27FC236}">
                <a16:creationId xmlns:a16="http://schemas.microsoft.com/office/drawing/2014/main" id="{C4F16BC5-13D4-F54C-81F0-E3C8099E4BB6}"/>
              </a:ext>
            </a:extLst>
          </p:cNvPr>
          <p:cNvSpPr txBox="1">
            <a:spLocks/>
          </p:cNvSpPr>
          <p:nvPr/>
        </p:nvSpPr>
        <p:spPr>
          <a:xfrm>
            <a:off x="6096001" y="1002193"/>
            <a:ext cx="5821360" cy="223166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000" lvl="2" indent="-270000"/>
            <a:r>
              <a:rPr lang="fr-FR" sz="1200" dirty="0">
                <a:latin typeface="Work Sans Light" pitchFamily="2" charset="0"/>
              </a:rPr>
              <a:t>Une localisation dans le prolongement naturel de La Défense (Tramway T2)</a:t>
            </a:r>
          </a:p>
          <a:p>
            <a:pPr marL="270000" lvl="2" indent="-270000"/>
            <a:r>
              <a:rPr lang="fr-FR" sz="1200" dirty="0">
                <a:latin typeface="Work Sans Light" pitchFamily="2" charset="0"/>
              </a:rPr>
              <a:t>Immeuble livré en 2013, sous garantie décennale, avec une bonne qualité de construction et une qualité exceptionnelle d’aménagement intérieur (immeuble primé Pierre d’Or en 2013)</a:t>
            </a:r>
          </a:p>
          <a:p>
            <a:pPr marL="270000" lvl="2" indent="-270000"/>
            <a:r>
              <a:rPr lang="fr-FR" sz="1200" dirty="0">
                <a:latin typeface="Work Sans Light" pitchFamily="2" charset="0"/>
              </a:rPr>
              <a:t>Une gamme de services étendue et différenciante : restaurant d’entreprise, cafétéria avec terrasses, business center, auditorium, fitness, boutique avec conciergerie et coiffeur.</a:t>
            </a:r>
          </a:p>
          <a:p>
            <a:pPr marL="270000" lvl="2" indent="-270000"/>
            <a:endParaRPr lang="fr-FR" sz="1200" dirty="0">
              <a:latin typeface="Locator" panose="02000500030000020004" pitchFamily="2" charset="77"/>
            </a:endParaRPr>
          </a:p>
          <a:p>
            <a:pPr lvl="1" indent="-449263"/>
            <a:r>
              <a:rPr lang="fr-FR" sz="1200" dirty="0">
                <a:solidFill>
                  <a:schemeClr val="accent1"/>
                </a:solidFill>
                <a:latin typeface="Work Sans Medium" pitchFamily="2" charset="0"/>
                <a:hlinkClick r:id="rId6">
                  <a:extLst>
                    <a:ext uri="{A12FA001-AC4F-418D-AE19-62706E023703}">
                      <ahyp:hlinkClr xmlns:ahyp="http://schemas.microsoft.com/office/drawing/2018/hyperlinkcolor" val="tx"/>
                    </a:ext>
                  </a:extLst>
                </a:hlinkClick>
              </a:rPr>
              <a:t>https://www.west-plaza.fr/</a:t>
            </a:r>
            <a:endParaRPr lang="fr-FR" sz="1200" dirty="0">
              <a:solidFill>
                <a:schemeClr val="accent1"/>
              </a:solidFill>
              <a:latin typeface="Work Sans Medium" pitchFamily="2" charset="0"/>
            </a:endParaRPr>
          </a:p>
        </p:txBody>
      </p:sp>
      <p:pic>
        <p:nvPicPr>
          <p:cNvPr id="19" name="Espace réservé pour une image  10" descr="Une image contenant bâtiment, extérieur, route, ciel&#10;&#10;Description générée automatiquement">
            <a:extLst>
              <a:ext uri="{FF2B5EF4-FFF2-40B4-BE49-F238E27FC236}">
                <a16:creationId xmlns:a16="http://schemas.microsoft.com/office/drawing/2014/main" id="{EE4EFCAF-89E5-8E4D-B943-10F3435F7FB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0176" y="2743200"/>
            <a:ext cx="3495060" cy="3486896"/>
          </a:xfrm>
          <a:prstGeom prst="round2DiagRect">
            <a:avLst>
              <a:gd name="adj1" fmla="val 0"/>
              <a:gd name="adj2" fmla="val 50000"/>
            </a:avLst>
          </a:prstGeom>
        </p:spPr>
      </p:pic>
      <p:pic>
        <p:nvPicPr>
          <p:cNvPr id="20" name="Espace réservé pour une image  14" descr="Une image contenant arbre, plante, bâtiment, palmier&#10;&#10;Description générée automatiquement">
            <a:extLst>
              <a:ext uri="{FF2B5EF4-FFF2-40B4-BE49-F238E27FC236}">
                <a16:creationId xmlns:a16="http://schemas.microsoft.com/office/drawing/2014/main" id="{47288346-E149-D147-A1AF-3A78D8CA1D42}"/>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453323" y="4761464"/>
            <a:ext cx="1515983" cy="1468632"/>
          </a:xfrm>
          <a:prstGeom prst="round2DiagRect">
            <a:avLst>
              <a:gd name="adj1" fmla="val 50000"/>
              <a:gd name="adj2" fmla="val 0"/>
            </a:avLst>
          </a:prstGeom>
        </p:spPr>
      </p:pic>
      <p:sp>
        <p:nvSpPr>
          <p:cNvPr id="12" name="Untertitel 2">
            <a:extLst>
              <a:ext uri="{FF2B5EF4-FFF2-40B4-BE49-F238E27FC236}">
                <a16:creationId xmlns:a16="http://schemas.microsoft.com/office/drawing/2014/main" id="{76234AD8-DB9A-1F4F-B553-839B5EA0BB9F}"/>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3">
                  <a:extLst>
                    <a:ext uri="{96DAC541-7B7A-43D3-8B79-37D633B846F1}">
                      <asvg:svgBlip xmlns:asvg="http://schemas.microsoft.com/office/drawing/2016/SVG/main" r:embed="rId4"/>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4" name="Rectangle 13">
            <a:extLst>
              <a:ext uri="{FF2B5EF4-FFF2-40B4-BE49-F238E27FC236}">
                <a16:creationId xmlns:a16="http://schemas.microsoft.com/office/drawing/2014/main" id="{337DC78C-292C-44C7-99E2-C1B54D044E1D}"/>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1912033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08D6942-5BFC-4464-A0B4-8E72839A21C6}"/>
              </a:ext>
            </a:extLst>
          </p:cNvPr>
          <p:cNvSpPr>
            <a:spLocks noGrp="1"/>
          </p:cNvSpPr>
          <p:nvPr>
            <p:ph type="ftr" sz="quarter" idx="11"/>
          </p:nvPr>
        </p:nvSpPr>
        <p:spPr/>
        <p:txBody>
          <a:bodyPr/>
          <a:lstStyle/>
          <a:p>
            <a:r>
              <a:rPr lang="fr-FR" dirty="0"/>
              <a:t>2 | La SCPI Primopierre</a:t>
            </a:r>
            <a:endParaRPr lang="de-DE" dirty="0"/>
          </a:p>
        </p:txBody>
      </p:sp>
      <p:sp>
        <p:nvSpPr>
          <p:cNvPr id="4" name="Foliennummernplatzhalter 3">
            <a:extLst>
              <a:ext uri="{FF2B5EF4-FFF2-40B4-BE49-F238E27FC236}">
                <a16:creationId xmlns:a16="http://schemas.microsoft.com/office/drawing/2014/main" id="{5D4AEFDF-15F4-4796-988A-ED9E635D03F4}"/>
              </a:ext>
            </a:extLst>
          </p:cNvPr>
          <p:cNvSpPr>
            <a:spLocks noGrp="1"/>
          </p:cNvSpPr>
          <p:nvPr>
            <p:ph type="sldNum" sz="quarter" idx="4"/>
          </p:nvPr>
        </p:nvSpPr>
        <p:spPr/>
        <p:txBody>
          <a:bodyPr/>
          <a:lstStyle/>
          <a:p>
            <a:fld id="{0772F24B-437C-4CC1-91CB-525B4F7036A6}" type="slidenum">
              <a:rPr lang="de-DE" smtClean="0"/>
              <a:t>43</a:t>
            </a:fld>
            <a:endParaRPr lang="de-DE" dirty="0"/>
          </a:p>
        </p:txBody>
      </p:sp>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1379716"/>
            <a:ext cx="4896000"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latin typeface="Geon Expanded" panose="020B0505030302020204" pitchFamily="34" charset="0"/>
              </a:rPr>
              <a:t>Cinetika</a:t>
            </a:r>
            <a:br>
              <a:rPr lang="fr-FR" dirty="0">
                <a:latin typeface="Geon Expanded" panose="020B0505030302020204" pitchFamily="34" charset="0"/>
              </a:rPr>
            </a:br>
            <a:r>
              <a:rPr lang="fr-FR" sz="2400" dirty="0">
                <a:latin typeface="Geon Expanded" panose="020B0505030302020204" pitchFamily="34" charset="0"/>
              </a:rPr>
              <a:t>Saint-Ouen (93)</a:t>
            </a:r>
          </a:p>
        </p:txBody>
      </p:sp>
      <p:pic>
        <p:nvPicPr>
          <p:cNvPr id="21" name="Image 20">
            <a:extLst>
              <a:ext uri="{FF2B5EF4-FFF2-40B4-BE49-F238E27FC236}">
                <a16:creationId xmlns:a16="http://schemas.microsoft.com/office/drawing/2014/main" id="{074A0220-BA9F-6345-A665-52CFA62DA395}"/>
              </a:ext>
            </a:extLst>
          </p:cNvPr>
          <p:cNvPicPr>
            <a:picLocks noChangeAspect="1"/>
          </p:cNvPicPr>
          <p:nvPr/>
        </p:nvPicPr>
        <p:blipFill>
          <a:blip r:embed="rId3"/>
          <a:stretch>
            <a:fillRect/>
          </a:stretch>
        </p:blipFill>
        <p:spPr>
          <a:xfrm>
            <a:off x="371475" y="1467323"/>
            <a:ext cx="629002" cy="534652"/>
          </a:xfrm>
          <a:prstGeom prst="rect">
            <a:avLst/>
          </a:prstGeom>
        </p:spPr>
      </p:pic>
      <p:graphicFrame>
        <p:nvGraphicFramePr>
          <p:cNvPr id="19" name="Tableau 51">
            <a:extLst>
              <a:ext uri="{FF2B5EF4-FFF2-40B4-BE49-F238E27FC236}">
                <a16:creationId xmlns:a16="http://schemas.microsoft.com/office/drawing/2014/main" id="{4074C0FF-00BD-B54E-8555-429B9A48D2AB}"/>
              </a:ext>
            </a:extLst>
          </p:cNvPr>
          <p:cNvGraphicFramePr>
            <a:graphicFrameLocks/>
          </p:cNvGraphicFramePr>
          <p:nvPr>
            <p:extLst>
              <p:ext uri="{D42A27DB-BD31-4B8C-83A1-F6EECF244321}">
                <p14:modId xmlns:p14="http://schemas.microsoft.com/office/powerpoint/2010/main" val="2935161803"/>
              </p:ext>
            </p:extLst>
          </p:nvPr>
        </p:nvGraphicFramePr>
        <p:xfrm>
          <a:off x="1163639" y="2663620"/>
          <a:ext cx="3905885" cy="1219200"/>
        </p:xfrm>
        <a:graphic>
          <a:graphicData uri="http://schemas.openxmlformats.org/drawingml/2006/table">
            <a:tbl>
              <a:tblPr firstRow="1" bandRow="1">
                <a:tableStyleId>{2D5ABB26-0587-4C30-8999-92F81FD0307C}</a:tableStyleId>
              </a:tblPr>
              <a:tblGrid>
                <a:gridCol w="2136609">
                  <a:extLst>
                    <a:ext uri="{9D8B030D-6E8A-4147-A177-3AD203B41FA5}">
                      <a16:colId xmlns:a16="http://schemas.microsoft.com/office/drawing/2014/main" val="93314147"/>
                    </a:ext>
                  </a:extLst>
                </a:gridCol>
                <a:gridCol w="1769276">
                  <a:extLst>
                    <a:ext uri="{9D8B030D-6E8A-4147-A177-3AD203B41FA5}">
                      <a16:colId xmlns:a16="http://schemas.microsoft.com/office/drawing/2014/main" val="2047328955"/>
                    </a:ext>
                  </a:extLst>
                </a:gridCol>
              </a:tblGrid>
              <a:tr h="0">
                <a:tc>
                  <a:txBody>
                    <a:bodyPr/>
                    <a:lstStyle/>
                    <a:p>
                      <a:pPr marL="0" marR="0" indent="0" algn="l" defTabSz="361961" rtl="0" latinLnBrk="0">
                        <a:lnSpc>
                          <a:spcPct val="100000"/>
                        </a:lnSpc>
                        <a:spcBef>
                          <a:spcPts val="0"/>
                        </a:spcBef>
                        <a:spcAft>
                          <a:spcPts val="0"/>
                        </a:spcAft>
                        <a:buClrTx/>
                        <a:buSzTx/>
                        <a:buFontTx/>
                        <a:buNone/>
                        <a:tabLst/>
                      </a:pPr>
                      <a:r>
                        <a:rPr lang="fr-FR" sz="1000" b="0" i="0" u="none" strike="noStrike" cap="none" spc="10" baseline="0" dirty="0">
                          <a:ln>
                            <a:noFill/>
                          </a:ln>
                          <a:solidFill>
                            <a:schemeClr val="tx1"/>
                          </a:solidFill>
                          <a:uFillTx/>
                          <a:latin typeface="Work Sans Light" pitchFamily="2" charset="0"/>
                          <a:ea typeface="+mn-ea"/>
                          <a:cs typeface="+mn-cs"/>
                          <a:sym typeface="Roboto"/>
                        </a:rPr>
                        <a:t>Année d’acquisition :</a:t>
                      </a:r>
                    </a:p>
                  </a:txBody>
                  <a:tcPr>
                    <a:lnB w="6350" cap="flat" cmpd="sng" algn="ctr">
                      <a:solidFill>
                        <a:schemeClr val="accent3"/>
                      </a:solidFill>
                      <a:prstDash val="solid"/>
                      <a:round/>
                      <a:headEnd type="none" w="med" len="med"/>
                      <a:tailEnd type="none" w="med" len="med"/>
                    </a:lnB>
                  </a:tcPr>
                </a:tc>
                <a:tc>
                  <a:txBody>
                    <a:bodyPr/>
                    <a:lstStyle/>
                    <a:p>
                      <a:pPr algn="l"/>
                      <a:r>
                        <a:rPr lang="fr-FR" sz="1000" b="0" i="0" u="none" strike="noStrike" cap="none" spc="10" baseline="0" dirty="0">
                          <a:ln>
                            <a:noFill/>
                          </a:ln>
                          <a:solidFill>
                            <a:srgbClr val="446176">
                              <a:lumMod val="75000"/>
                            </a:srgbClr>
                          </a:solidFill>
                          <a:uFillTx/>
                          <a:latin typeface="Work Sans Medium" pitchFamily="2" charset="0"/>
                          <a:ea typeface="+mn-ea"/>
                          <a:cs typeface="+mn-cs"/>
                          <a:sym typeface="Roboto"/>
                        </a:rPr>
                        <a:t>2020</a:t>
                      </a:r>
                    </a:p>
                  </a:txBody>
                  <a:tcPr>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747747"/>
                  </a:ext>
                </a:extLst>
              </a:tr>
              <a:tr h="0">
                <a:tc>
                  <a:txBody>
                    <a:bodyPr/>
                    <a:lstStyle/>
                    <a:p>
                      <a:pPr algn="l"/>
                      <a:r>
                        <a:rPr lang="fr-FR" sz="1000" b="0" i="0" u="none" strike="noStrike" cap="none" spc="10" baseline="0" dirty="0">
                          <a:ln>
                            <a:noFill/>
                          </a:ln>
                          <a:solidFill>
                            <a:schemeClr val="tx1"/>
                          </a:solidFill>
                          <a:uFillTx/>
                          <a:latin typeface="Work Sans Light" pitchFamily="2" charset="0"/>
                          <a:ea typeface="+mn-ea"/>
                          <a:cs typeface="+mn-cs"/>
                          <a:sym typeface="Roboto"/>
                        </a:rPr>
                        <a:t>Surface totale :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u="none" strike="noStrike" cap="none" spc="10" baseline="0" dirty="0">
                          <a:ln>
                            <a:noFill/>
                          </a:ln>
                          <a:solidFill>
                            <a:srgbClr val="446176">
                              <a:lumMod val="75000"/>
                            </a:srgbClr>
                          </a:solidFill>
                          <a:uFillTx/>
                          <a:latin typeface="Work Sans Medium" pitchFamily="2" charset="0"/>
                          <a:ea typeface="+mn-ea"/>
                          <a:cs typeface="+mn-cs"/>
                          <a:sym typeface="Roboto"/>
                        </a:rPr>
                        <a:t>8 089 m</a:t>
                      </a:r>
                      <a:r>
                        <a:rPr lang="fr-FR" sz="1000" b="0" i="0" u="none" strike="noStrike" cap="none" spc="10" baseline="30000" dirty="0">
                          <a:ln>
                            <a:noFill/>
                          </a:ln>
                          <a:solidFill>
                            <a:srgbClr val="446176">
                              <a:lumMod val="75000"/>
                            </a:srgbClr>
                          </a:solidFill>
                          <a:uFillTx/>
                          <a:latin typeface="Work Sans Medium" pitchFamily="2" charset="0"/>
                          <a:ea typeface="+mn-ea"/>
                          <a:cs typeface="+mn-cs"/>
                          <a:sym typeface="Roboto"/>
                        </a:rPr>
                        <a:t>2</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2596474"/>
                  </a:ext>
                </a:extLst>
              </a:tr>
              <a:tr h="0">
                <a:tc>
                  <a:txBody>
                    <a:bodyPr/>
                    <a:lstStyle/>
                    <a:p>
                      <a:r>
                        <a:rPr lang="fr-FR" sz="1000" b="0" i="0" dirty="0">
                          <a:solidFill>
                            <a:schemeClr val="tx1"/>
                          </a:solidFill>
                          <a:effectLst/>
                          <a:latin typeface="Work Sans Light" pitchFamily="2" charset="0"/>
                        </a:rPr>
                        <a:t>Prix total de l’acquisition (HD) :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u="none" strike="noStrike" cap="none" spc="10" baseline="0" dirty="0">
                          <a:ln>
                            <a:noFill/>
                          </a:ln>
                          <a:solidFill>
                            <a:srgbClr val="446176">
                              <a:lumMod val="75000"/>
                            </a:srgbClr>
                          </a:solidFill>
                          <a:uFillTx/>
                          <a:latin typeface="Work Sans Medium" pitchFamily="2" charset="0"/>
                          <a:ea typeface="+mn-ea"/>
                          <a:cs typeface="+mn-cs"/>
                          <a:sym typeface="Roboto"/>
                        </a:rPr>
                        <a:t>42 M</a:t>
                      </a:r>
                      <a:r>
                        <a:rPr lang="fr-FR" sz="1000" b="1" i="0" u="none" strike="noStrike" cap="none" spc="10" baseline="0" dirty="0">
                          <a:ln>
                            <a:noFill/>
                          </a:ln>
                          <a:solidFill>
                            <a:srgbClr val="446176">
                              <a:lumMod val="75000"/>
                            </a:srgbClr>
                          </a:solidFill>
                          <a:uFillTx/>
                          <a:latin typeface="Work Sans Medium" pitchFamily="2" charset="0"/>
                          <a:ea typeface="+mn-ea"/>
                          <a:cs typeface="+mn-cs"/>
                          <a:sym typeface="Roboto"/>
                        </a:rPr>
                        <a:t>€</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25536892"/>
                  </a:ext>
                </a:extLst>
              </a:tr>
              <a:tr h="0">
                <a:tc>
                  <a:txBody>
                    <a:bodyPr/>
                    <a:lstStyle/>
                    <a:p>
                      <a:pPr algn="l"/>
                      <a:r>
                        <a:rPr lang="fr-FR" sz="1000" b="0" i="0" u="none" strike="noStrike" cap="none" spc="10" baseline="0" dirty="0">
                          <a:ln>
                            <a:noFill/>
                          </a:ln>
                          <a:solidFill>
                            <a:schemeClr val="tx1"/>
                          </a:solidFill>
                          <a:uFillTx/>
                          <a:latin typeface="Work Sans Light" pitchFamily="2" charset="0"/>
                          <a:ea typeface="+mn-ea"/>
                          <a:cs typeface="+mn-cs"/>
                          <a:sym typeface="Roboto"/>
                        </a:rPr>
                        <a:t>Participation Primopierre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u="none" strike="noStrike" cap="none" spc="10" baseline="0" dirty="0">
                          <a:ln>
                            <a:noFill/>
                          </a:ln>
                          <a:solidFill>
                            <a:srgbClr val="446176">
                              <a:lumMod val="75000"/>
                            </a:srgbClr>
                          </a:solidFill>
                          <a:uFillTx/>
                          <a:latin typeface="Work Sans Medium" pitchFamily="2" charset="0"/>
                          <a:ea typeface="+mn-ea"/>
                          <a:cs typeface="+mn-cs"/>
                          <a:sym typeface="Roboto"/>
                        </a:rPr>
                        <a:t>93,3 %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01093594"/>
                  </a:ext>
                </a:extLst>
              </a:tr>
              <a:tr h="138462">
                <a:tc>
                  <a:txBody>
                    <a:bodyPr/>
                    <a:lstStyle/>
                    <a:p>
                      <a:pPr algn="l"/>
                      <a:r>
                        <a:rPr lang="fr-FR" sz="1000" b="0" i="0" u="none" strike="noStrike" cap="none" spc="10" baseline="0" dirty="0">
                          <a:ln>
                            <a:noFill/>
                          </a:ln>
                          <a:solidFill>
                            <a:schemeClr val="tx1"/>
                          </a:solidFill>
                          <a:uFillTx/>
                          <a:latin typeface="Work Sans Light" pitchFamily="2" charset="0"/>
                          <a:ea typeface="+mn-ea"/>
                          <a:cs typeface="+mn-cs"/>
                          <a:sym typeface="Roboto"/>
                        </a:rPr>
                        <a:t>Livraison : </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tc>
                  <a:txBody>
                    <a:bodyPr/>
                    <a:lstStyle/>
                    <a:p>
                      <a:pPr algn="l"/>
                      <a:r>
                        <a:rPr lang="fr-FR" sz="1000" b="0" i="0" u="none" strike="noStrike" cap="none" spc="10" baseline="0" dirty="0">
                          <a:ln>
                            <a:noFill/>
                          </a:ln>
                          <a:solidFill>
                            <a:srgbClr val="446176">
                              <a:lumMod val="75000"/>
                            </a:srgbClr>
                          </a:solidFill>
                          <a:uFillTx/>
                          <a:latin typeface="Work Sans Medium" pitchFamily="2" charset="0"/>
                          <a:ea typeface="+mn-ea"/>
                          <a:cs typeface="+mn-cs"/>
                          <a:sym typeface="Roboto"/>
                        </a:rPr>
                        <a:t>3</a:t>
                      </a:r>
                      <a:r>
                        <a:rPr lang="fr-FR" sz="1000" b="0" i="0" u="none" strike="noStrike" cap="none" spc="10" baseline="30000" dirty="0">
                          <a:ln>
                            <a:noFill/>
                          </a:ln>
                          <a:solidFill>
                            <a:srgbClr val="446176">
                              <a:lumMod val="75000"/>
                            </a:srgbClr>
                          </a:solidFill>
                          <a:uFillTx/>
                          <a:latin typeface="Work Sans Medium" pitchFamily="2" charset="0"/>
                          <a:ea typeface="+mn-ea"/>
                          <a:cs typeface="+mn-cs"/>
                          <a:sym typeface="Roboto"/>
                        </a:rPr>
                        <a:t>e</a:t>
                      </a:r>
                      <a:r>
                        <a:rPr lang="fr-FR" sz="1000" b="0" i="0" u="none" strike="noStrike" cap="none" spc="10" baseline="0" dirty="0">
                          <a:ln>
                            <a:noFill/>
                          </a:ln>
                          <a:solidFill>
                            <a:srgbClr val="446176">
                              <a:lumMod val="75000"/>
                            </a:srgbClr>
                          </a:solidFill>
                          <a:uFillTx/>
                          <a:latin typeface="Work Sans Medium" pitchFamily="2" charset="0"/>
                          <a:ea typeface="+mn-ea"/>
                          <a:cs typeface="+mn-cs"/>
                          <a:sym typeface="Roboto"/>
                        </a:rPr>
                        <a:t> trimestre 2022</a:t>
                      </a:r>
                    </a:p>
                  </a:txBody>
                  <a:tcP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7244052"/>
                  </a:ext>
                </a:extLst>
              </a:tr>
            </a:tbl>
          </a:graphicData>
        </a:graphic>
      </p:graphicFrame>
      <p:sp>
        <p:nvSpPr>
          <p:cNvPr id="20" name="Untertitel 2">
            <a:extLst>
              <a:ext uri="{FF2B5EF4-FFF2-40B4-BE49-F238E27FC236}">
                <a16:creationId xmlns:a16="http://schemas.microsoft.com/office/drawing/2014/main" id="{D3E32DE7-F63F-A841-8D44-E82E88D4F2F8}"/>
              </a:ext>
            </a:extLst>
          </p:cNvPr>
          <p:cNvSpPr txBox="1">
            <a:spLocks/>
          </p:cNvSpPr>
          <p:nvPr/>
        </p:nvSpPr>
        <p:spPr>
          <a:xfrm>
            <a:off x="1163638" y="2383463"/>
            <a:ext cx="3908233" cy="22632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dirty="0">
                <a:solidFill>
                  <a:schemeClr val="accent4"/>
                </a:solidFill>
                <a:latin typeface="+mj-lt"/>
              </a:rPr>
              <a:t>CHIFFRES CLÉS :</a:t>
            </a:r>
          </a:p>
        </p:txBody>
      </p:sp>
      <p:pic>
        <p:nvPicPr>
          <p:cNvPr id="13" name="Espace réservé pour une image  15">
            <a:extLst>
              <a:ext uri="{FF2B5EF4-FFF2-40B4-BE49-F238E27FC236}">
                <a16:creationId xmlns:a16="http://schemas.microsoft.com/office/drawing/2014/main" id="{B8D4D92E-0103-654D-A958-377294D3498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896954" y="1715055"/>
            <a:ext cx="2986967" cy="3043619"/>
          </a:xfrm>
          <a:prstGeom prst="round2DiagRect">
            <a:avLst>
              <a:gd name="adj1" fmla="val 0"/>
              <a:gd name="adj2" fmla="val 50000"/>
            </a:avLst>
          </a:prstGeom>
        </p:spPr>
      </p:pic>
      <p:pic>
        <p:nvPicPr>
          <p:cNvPr id="16" name="Espace réservé pour une image  16">
            <a:extLst>
              <a:ext uri="{FF2B5EF4-FFF2-40B4-BE49-F238E27FC236}">
                <a16:creationId xmlns:a16="http://schemas.microsoft.com/office/drawing/2014/main" id="{85BC94B4-31E1-404C-B8D1-DED6C0D2DF6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957881" y="1546959"/>
            <a:ext cx="2096238" cy="2021252"/>
          </a:xfrm>
          <a:prstGeom prst="round2DiagRect">
            <a:avLst>
              <a:gd name="adj1" fmla="val 50000"/>
              <a:gd name="adj2" fmla="val 0"/>
            </a:avLst>
          </a:prstGeom>
        </p:spPr>
      </p:pic>
      <p:pic>
        <p:nvPicPr>
          <p:cNvPr id="22" name="Espace réservé pour une image  17">
            <a:extLst>
              <a:ext uri="{FF2B5EF4-FFF2-40B4-BE49-F238E27FC236}">
                <a16:creationId xmlns:a16="http://schemas.microsoft.com/office/drawing/2014/main" id="{AD8C0060-BAE6-E54E-BCAC-A0307457AF5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957881" y="3638980"/>
            <a:ext cx="2207222" cy="2123019"/>
          </a:xfrm>
          <a:prstGeom prst="round2DiagRect">
            <a:avLst>
              <a:gd name="adj1" fmla="val 0"/>
              <a:gd name="adj2" fmla="val 50000"/>
            </a:avLst>
          </a:prstGeom>
        </p:spPr>
      </p:pic>
      <p:sp>
        <p:nvSpPr>
          <p:cNvPr id="12" name="Untertitel 2">
            <a:extLst>
              <a:ext uri="{FF2B5EF4-FFF2-40B4-BE49-F238E27FC236}">
                <a16:creationId xmlns:a16="http://schemas.microsoft.com/office/drawing/2014/main" id="{17719176-8D49-FA40-9F66-C6062352C13C}"/>
              </a:ext>
            </a:extLst>
          </p:cNvPr>
          <p:cNvSpPr txBox="1">
            <a:spLocks/>
          </p:cNvSpPr>
          <p:nvPr/>
        </p:nvSpPr>
        <p:spPr>
          <a:xfrm>
            <a:off x="371475" y="1002193"/>
            <a:ext cx="5953599" cy="23261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chemeClr val="accent4"/>
              </a:buClr>
              <a:buFontTx/>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accent4"/>
              </a:buClr>
              <a:buFontTx/>
              <a:buNone/>
              <a:defRPr sz="1800" kern="1200">
                <a:solidFill>
                  <a:schemeClr val="tx1"/>
                </a:solidFill>
                <a:latin typeface="+mn-lt"/>
                <a:ea typeface="+mn-ea"/>
                <a:cs typeface="+mn-cs"/>
              </a:defRPr>
            </a:lvl2pPr>
            <a:lvl3pPr marL="449263" indent="-449263"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defRPr sz="1800" kern="1200">
                <a:solidFill>
                  <a:schemeClr val="tx1"/>
                </a:solidFill>
                <a:latin typeface="+mn-lt"/>
                <a:ea typeface="+mn-ea"/>
                <a:cs typeface="+mn-cs"/>
              </a:defRPr>
            </a:lvl3pPr>
            <a:lvl4pPr marL="896938" indent="-447675"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4pPr>
            <a:lvl5pPr marL="1346200" indent="-444500" algn="l" defTabSz="914400" rtl="0" eaLnBrk="1" latinLnBrk="0" hangingPunct="1">
              <a:lnSpc>
                <a:spcPct val="100000"/>
              </a:lnSpc>
              <a:spcBef>
                <a:spcPts val="600"/>
              </a:spcBef>
              <a:buClr>
                <a:schemeClr val="accent4"/>
              </a:buClr>
              <a:buSzPct val="110000"/>
              <a:buFontTx/>
              <a:buBlip>
                <a:blip r:embed="rId4">
                  <a:extLst>
                    <a:ext uri="{96DAC541-7B7A-43D3-8B79-37D633B846F1}">
                      <asvg:svgBlip xmlns:asvg="http://schemas.microsoft.com/office/drawing/2016/SVG/main" r:embed="rId5"/>
                    </a:ext>
                  </a:extLst>
                </a:blip>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b="0" dirty="0">
                <a:latin typeface="+mj-lt"/>
              </a:rPr>
              <a:t>Exemples d’investissement en portefeuille</a:t>
            </a:r>
          </a:p>
        </p:txBody>
      </p:sp>
      <p:sp>
        <p:nvSpPr>
          <p:cNvPr id="14" name="Rectangle 13">
            <a:extLst>
              <a:ext uri="{FF2B5EF4-FFF2-40B4-BE49-F238E27FC236}">
                <a16:creationId xmlns:a16="http://schemas.microsoft.com/office/drawing/2014/main" id="{9F481980-7242-4346-88A2-F9BEA0EF2293}"/>
              </a:ext>
            </a:extLst>
          </p:cNvPr>
          <p:cNvSpPr/>
          <p:nvPr/>
        </p:nvSpPr>
        <p:spPr>
          <a:xfrm>
            <a:off x="9201056" y="6173242"/>
            <a:ext cx="2512805" cy="215444"/>
          </a:xfrm>
          <a:prstGeom prst="rect">
            <a:avLst/>
          </a:prstGeom>
        </p:spPr>
        <p:txBody>
          <a:bodyPr wrap="square">
            <a:spAutoFit/>
          </a:bodyPr>
          <a:lstStyle/>
          <a:p>
            <a:r>
              <a:rPr lang="fr-FR" sz="800" dirty="0">
                <a:latin typeface="Work Sans Light" pitchFamily="2" charset="0"/>
              </a:rPr>
              <a:t>Source Primonial REIM au 30/06/22</a:t>
            </a:r>
          </a:p>
        </p:txBody>
      </p:sp>
    </p:spTree>
    <p:extLst>
      <p:ext uri="{BB962C8B-B14F-4D97-AF65-F5344CB8AC3E}">
        <p14:creationId xmlns:p14="http://schemas.microsoft.com/office/powerpoint/2010/main" val="12457200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F673D41-3B28-8C4B-AA81-2904E952C80A}"/>
              </a:ext>
            </a:extLst>
          </p:cNvPr>
          <p:cNvSpPr txBox="1">
            <a:spLocks/>
          </p:cNvSpPr>
          <p:nvPr/>
        </p:nvSpPr>
        <p:spPr>
          <a:xfrm>
            <a:off x="1061914" y="2378981"/>
            <a:ext cx="10391046" cy="972000"/>
          </a:xfrm>
          <a:prstGeom prst="rect">
            <a:avLst/>
          </a:prstGeom>
        </p:spPr>
        <p:txBody>
          <a:bodyPr/>
          <a:lstStyle>
            <a:lvl1pPr algn="l" defTabSz="914400" rtl="0" eaLnBrk="1" latinLnBrk="0" hangingPunct="1">
              <a:lnSpc>
                <a:spcPct val="90000"/>
              </a:lnSpc>
              <a:spcBef>
                <a:spcPct val="0"/>
              </a:spcBef>
              <a:buNone/>
              <a:defRPr sz="3500" kern="1200">
                <a:solidFill>
                  <a:schemeClr val="accent4"/>
                </a:solidFill>
                <a:latin typeface="+mj-lt"/>
                <a:ea typeface="+mj-ea"/>
                <a:cs typeface="+mj-cs"/>
              </a:defRPr>
            </a:lvl1pPr>
          </a:lstStyle>
          <a:p>
            <a:r>
              <a:rPr lang="fr-FR" dirty="0">
                <a:solidFill>
                  <a:schemeClr val="tx2"/>
                </a:solidFill>
              </a:rPr>
              <a:t>Merci</a:t>
            </a:r>
          </a:p>
        </p:txBody>
      </p:sp>
      <p:cxnSp>
        <p:nvCxnSpPr>
          <p:cNvPr id="28" name="Connecteur droit 27">
            <a:extLst>
              <a:ext uri="{FF2B5EF4-FFF2-40B4-BE49-F238E27FC236}">
                <a16:creationId xmlns:a16="http://schemas.microsoft.com/office/drawing/2014/main" id="{569D50AF-96D0-2946-A08C-9124124E0AAF}"/>
              </a:ext>
            </a:extLst>
          </p:cNvPr>
          <p:cNvCxnSpPr>
            <a:cxnSpLocks/>
          </p:cNvCxnSpPr>
          <p:nvPr/>
        </p:nvCxnSpPr>
        <p:spPr>
          <a:xfrm>
            <a:off x="3428128" y="1579714"/>
            <a:ext cx="0" cy="3799696"/>
          </a:xfrm>
          <a:prstGeom prst="line">
            <a:avLst/>
          </a:prstGeom>
          <a:noFill/>
          <a:ln w="6350" cap="flat">
            <a:solidFill>
              <a:schemeClr val="tx2"/>
            </a:solidFill>
            <a:prstDash val="solid"/>
            <a:miter lim="400000"/>
          </a:ln>
          <a:effectLst/>
          <a:sp3d/>
        </p:spPr>
        <p:style>
          <a:lnRef idx="0">
            <a:scrgbClr r="0" g="0" b="0"/>
          </a:lnRef>
          <a:fillRef idx="0">
            <a:scrgbClr r="0" g="0" b="0"/>
          </a:fillRef>
          <a:effectRef idx="0">
            <a:scrgbClr r="0" g="0" b="0"/>
          </a:effectRef>
          <a:fontRef idx="none"/>
        </p:style>
      </p:cxnSp>
      <p:sp>
        <p:nvSpPr>
          <p:cNvPr id="21" name="Espace réservé du texte 9">
            <a:extLst>
              <a:ext uri="{FF2B5EF4-FFF2-40B4-BE49-F238E27FC236}">
                <a16:creationId xmlns:a16="http://schemas.microsoft.com/office/drawing/2014/main" id="{4E5A0C30-757B-164D-8F94-D8DEA91B6537}"/>
              </a:ext>
            </a:extLst>
          </p:cNvPr>
          <p:cNvSpPr txBox="1">
            <a:spLocks/>
          </p:cNvSpPr>
          <p:nvPr/>
        </p:nvSpPr>
        <p:spPr>
          <a:xfrm>
            <a:off x="3837793" y="1486601"/>
            <a:ext cx="6299874" cy="2999734"/>
          </a:xfrm>
          <a:prstGeom prst="rect">
            <a:avLst/>
          </a:prstGeom>
        </p:spPr>
        <p:txBody>
          <a:bodyPr/>
          <a:lstStyle>
            <a:lvl1pPr marL="12315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40160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2pPr>
            <a:lvl3pPr marL="68005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3pPr>
            <a:lvl4pPr marL="95850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4pPr>
            <a:lvl5pPr marL="123694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marL="0" indent="0">
              <a:buNone/>
            </a:pPr>
            <a:r>
              <a:rPr lang="fr-FR" sz="1100" dirty="0">
                <a:solidFill>
                  <a:schemeClr val="tx2"/>
                </a:solidFill>
                <a:latin typeface="+mn-lt"/>
              </a:rPr>
              <a:t>Primonial REIM France</a:t>
            </a:r>
            <a:br>
              <a:rPr lang="fr-FR" sz="1050" dirty="0">
                <a:solidFill>
                  <a:schemeClr val="tx1"/>
                </a:solidFill>
                <a:latin typeface="Locator" panose="02000500030000020004" pitchFamily="2" charset="77"/>
              </a:rPr>
            </a:br>
            <a:r>
              <a:rPr lang="fr-FR" sz="1050" dirty="0">
                <a:solidFill>
                  <a:schemeClr val="tx1"/>
                </a:solidFill>
                <a:latin typeface="Work Sans Light" pitchFamily="2" charset="0"/>
              </a:rPr>
              <a:t>Société Anonyme à Directoire et Conseil de surveillance au capital social de 825 100 euros. Enregistrée sous le n° 531 231 124 RCS Paris - APE 6630Z. Agréée par l’AMF en qualité de société </a:t>
            </a:r>
            <a:br>
              <a:rPr lang="fr-FR" sz="1050" dirty="0">
                <a:solidFill>
                  <a:schemeClr val="tx1"/>
                </a:solidFill>
                <a:latin typeface="Work Sans Light" pitchFamily="2" charset="0"/>
              </a:rPr>
            </a:br>
            <a:r>
              <a:rPr lang="fr-FR" sz="1050" dirty="0">
                <a:solidFill>
                  <a:schemeClr val="tx1"/>
                </a:solidFill>
                <a:latin typeface="Work Sans Light" pitchFamily="2" charset="0"/>
              </a:rPr>
              <a:t>de gestion de portefeuille le 16 décembre 2011 sous le n° GP 11 000043. Agrément AIFM en date </a:t>
            </a:r>
            <a:br>
              <a:rPr lang="fr-FR" sz="1050" dirty="0">
                <a:solidFill>
                  <a:schemeClr val="tx1"/>
                </a:solidFill>
                <a:latin typeface="Work Sans Light" pitchFamily="2" charset="0"/>
              </a:rPr>
            </a:br>
            <a:r>
              <a:rPr lang="fr-FR" sz="1050" dirty="0">
                <a:solidFill>
                  <a:schemeClr val="tx1"/>
                </a:solidFill>
                <a:latin typeface="Work Sans Light" pitchFamily="2" charset="0"/>
              </a:rPr>
              <a:t>du 10 juin 2014. Titulaire de la carte professionnelle portant les mentions "Gestion Immobilière" </a:t>
            </a:r>
            <a:br>
              <a:rPr lang="fr-FR" sz="1050" dirty="0">
                <a:solidFill>
                  <a:schemeClr val="tx1"/>
                </a:solidFill>
                <a:latin typeface="Work Sans Light" pitchFamily="2" charset="0"/>
              </a:rPr>
            </a:br>
            <a:r>
              <a:rPr lang="fr-FR" sz="1050" dirty="0">
                <a:solidFill>
                  <a:schemeClr val="tx1"/>
                </a:solidFill>
                <a:latin typeface="Work Sans Light" pitchFamily="2" charset="0"/>
              </a:rPr>
              <a:t>et "Transactions sur immeubles et fonds de commerce" numéro CPI 7501 2016 000 007 568, </a:t>
            </a:r>
            <a:br>
              <a:rPr lang="fr-FR" sz="1050" dirty="0">
                <a:solidFill>
                  <a:schemeClr val="tx1"/>
                </a:solidFill>
                <a:latin typeface="Work Sans Light" pitchFamily="2" charset="0"/>
              </a:rPr>
            </a:br>
            <a:r>
              <a:rPr lang="fr-FR" sz="1050" dirty="0">
                <a:solidFill>
                  <a:schemeClr val="tx1"/>
                </a:solidFill>
                <a:latin typeface="Work Sans Light" pitchFamily="2" charset="0"/>
              </a:rPr>
              <a:t>délivrée le 17 mai 2016 par la CCI de Paris Ile-de-France, et garantie par la société Liberty Mutual Insurance Europe SE, 42 rue Washington - 75008 Paris, police n°ABZX73-001.</a:t>
            </a:r>
            <a:br>
              <a:rPr lang="fr-FR" sz="1050" dirty="0">
                <a:solidFill>
                  <a:schemeClr val="tx1"/>
                </a:solidFill>
                <a:latin typeface="Work Sans Light" pitchFamily="2" charset="0"/>
              </a:rPr>
            </a:br>
            <a:r>
              <a:rPr lang="fr-FR" sz="1050" dirty="0">
                <a:solidFill>
                  <a:schemeClr val="tx1"/>
                </a:solidFill>
                <a:latin typeface="Work Sans Light" pitchFamily="2" charset="0"/>
              </a:rPr>
              <a:t>Siège social : 36 rue de Naples - 75008 Paris </a:t>
            </a:r>
            <a:br>
              <a:rPr lang="fr-FR" sz="1050" dirty="0">
                <a:solidFill>
                  <a:schemeClr val="tx1"/>
                </a:solidFill>
                <a:latin typeface="Work Sans Light" pitchFamily="2" charset="0"/>
              </a:rPr>
            </a:br>
            <a:r>
              <a:rPr lang="fr-FR" sz="1050" dirty="0">
                <a:solidFill>
                  <a:schemeClr val="tx1"/>
                </a:solidFill>
                <a:latin typeface="Work Sans Light" pitchFamily="2" charset="0"/>
              </a:rPr>
              <a:t>Téléphone : 01 44 21 70 00 - Télécopie : 01 44 21 71 23</a:t>
            </a:r>
            <a:br>
              <a:rPr lang="fr-FR" sz="1050" dirty="0">
                <a:solidFill>
                  <a:schemeClr val="tx1"/>
                </a:solidFill>
                <a:latin typeface="Work Sans Light" pitchFamily="2" charset="0"/>
              </a:rPr>
            </a:br>
            <a:r>
              <a:rPr lang="fr-FR" sz="1050" dirty="0">
                <a:solidFill>
                  <a:schemeClr val="tx1"/>
                </a:solidFill>
                <a:latin typeface="Work Sans Light" pitchFamily="2" charset="0"/>
              </a:rPr>
              <a:t>Adresse Postale : 36 rue de Naples - 75008 Paris</a:t>
            </a:r>
            <a:br>
              <a:rPr lang="fr-FR" sz="1050" dirty="0">
                <a:solidFill>
                  <a:schemeClr val="tx1"/>
                </a:solidFill>
                <a:latin typeface="Work Sans Light" pitchFamily="2" charset="0"/>
              </a:rPr>
            </a:br>
            <a:r>
              <a:rPr lang="fr-FR" sz="1050" dirty="0">
                <a:solidFill>
                  <a:schemeClr val="tx1"/>
                </a:solidFill>
                <a:latin typeface="Work Sans Light" pitchFamily="2" charset="0"/>
              </a:rPr>
              <a:t>www.primonialreim.fr</a:t>
            </a:r>
          </a:p>
        </p:txBody>
      </p:sp>
      <p:sp>
        <p:nvSpPr>
          <p:cNvPr id="29" name="Espace réservé du texte 9">
            <a:extLst>
              <a:ext uri="{FF2B5EF4-FFF2-40B4-BE49-F238E27FC236}">
                <a16:creationId xmlns:a16="http://schemas.microsoft.com/office/drawing/2014/main" id="{7F7F1FC5-1776-D84B-A793-9EBF7A21C93F}"/>
              </a:ext>
            </a:extLst>
          </p:cNvPr>
          <p:cNvSpPr txBox="1">
            <a:spLocks/>
          </p:cNvSpPr>
          <p:nvPr/>
        </p:nvSpPr>
        <p:spPr>
          <a:xfrm>
            <a:off x="3739203" y="4486335"/>
            <a:ext cx="6497054" cy="1523426"/>
          </a:xfrm>
          <a:prstGeom prst="rect">
            <a:avLst/>
          </a:prstGeom>
        </p:spPr>
        <p:txBody>
          <a:bodyPr/>
          <a:lstStyle>
            <a:lvl1pPr marL="12315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40160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2pPr>
            <a:lvl3pPr marL="68005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3pPr>
            <a:lvl4pPr marL="95850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4pPr>
            <a:lvl5pPr marL="123694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marL="0" indent="0" algn="just" hangingPunct="1">
              <a:lnSpc>
                <a:spcPts val="1160"/>
              </a:lnSpc>
              <a:buNone/>
            </a:pPr>
            <a:r>
              <a:rPr lang="fr-FR" sz="800" dirty="0">
                <a:solidFill>
                  <a:schemeClr val="tx1"/>
                </a:solidFill>
                <a:latin typeface="Work Sans Light" pitchFamily="2" charset="0"/>
                <a:cs typeface="Traditional Arabic" panose="020B0604020202020204" pitchFamily="18" charset="-78"/>
              </a:rPr>
              <a:t>Les performances passées ne sont pas un indicateur fiable des performances futures et la valeur d’un investissement peut varier à la hausse comme à la baisse, tout comme les revenus qui y sont attachés. Ce document à vocation informative n’est pas contractuel. Les informations d’ordre juridique et fiscal contenues dans ce document sont à jour au moment de sa parution et sont susceptibles d’être modifiées ultérieurement. Les simulations présentées ont été réalisées en fonction d’hypothèses financières et de la réglementation en vigueur à ce jour, ces éléments sont susceptibles d’évoluer. Les informations contenues dans ce document ont été prises à des sources considérées comme fiables et à jour au moment de sa parution, cependant leur exactitude ne peut être garantie.</a:t>
            </a:r>
          </a:p>
        </p:txBody>
      </p:sp>
      <p:sp>
        <p:nvSpPr>
          <p:cNvPr id="35" name="Espace réservé du texte 35">
            <a:extLst>
              <a:ext uri="{FF2B5EF4-FFF2-40B4-BE49-F238E27FC236}">
                <a16:creationId xmlns:a16="http://schemas.microsoft.com/office/drawing/2014/main" id="{F6A00ACB-17DD-B54A-A54E-2335320BA0CC}"/>
              </a:ext>
            </a:extLst>
          </p:cNvPr>
          <p:cNvSpPr txBox="1">
            <a:spLocks/>
          </p:cNvSpPr>
          <p:nvPr/>
        </p:nvSpPr>
        <p:spPr>
          <a:xfrm>
            <a:off x="1105908" y="2849583"/>
            <a:ext cx="4644440" cy="358816"/>
          </a:xfrm>
          <a:prstGeom prst="rect">
            <a:avLst/>
          </a:prstGeom>
        </p:spPr>
        <p:txBody>
          <a:bodyPr/>
          <a:lstStyle>
            <a:lvl1pPr marL="12315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1pPr>
            <a:lvl2pPr marL="40160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2pPr>
            <a:lvl3pPr marL="68005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3pPr>
            <a:lvl4pPr marL="95850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4pPr>
            <a:lvl5pPr marL="123694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chemeClr val="tx2">
                    <a:lumMod val="75000"/>
                  </a:schemeClr>
                </a:solidFill>
                <a:uFillTx/>
                <a:latin typeface="Locator Medium" panose="02000600020000020004" pitchFamily="2" charset="77"/>
                <a:ea typeface="Locator Medium" panose="02000600020000020004" pitchFamily="2" charset="77"/>
                <a:cs typeface="Locator Medium" panose="02000600020000020004" pitchFamily="2" charset="77"/>
                <a:sym typeface="Roboto"/>
              </a:defRPr>
            </a:lvl5pPr>
            <a:lvl6pPr marL="1515397"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6pPr>
            <a:lvl7pPr marL="1793844"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7pPr>
            <a:lvl8pPr marL="2072292"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8pPr>
            <a:lvl9pPr marL="2350739" marR="0" indent="-123159" algn="l" defTabSz="361982" latinLnBrk="0">
              <a:lnSpc>
                <a:spcPct val="130000"/>
              </a:lnSpc>
              <a:spcBef>
                <a:spcPts val="2280"/>
              </a:spcBef>
              <a:spcAft>
                <a:spcPts val="0"/>
              </a:spcAft>
              <a:buClrTx/>
              <a:buSzPct val="75000"/>
              <a:buFontTx/>
              <a:buChar char="•"/>
              <a:tabLst/>
              <a:defRPr sz="1009" b="0" i="0" u="none" strike="noStrike" cap="none" spc="10" baseline="0">
                <a:ln>
                  <a:noFill/>
                </a:ln>
                <a:solidFill>
                  <a:srgbClr val="8B8C8C"/>
                </a:solidFill>
                <a:uFillTx/>
                <a:latin typeface="Roboto"/>
                <a:ea typeface="Roboto"/>
                <a:cs typeface="Roboto"/>
                <a:sym typeface="Roboto"/>
              </a:defRPr>
            </a:lvl9pPr>
          </a:lstStyle>
          <a:p>
            <a:pPr marL="0" indent="0" hangingPunct="1">
              <a:buNone/>
            </a:pPr>
            <a:r>
              <a:rPr lang="fr-FR" sz="1200" dirty="0">
                <a:solidFill>
                  <a:schemeClr val="tx2"/>
                </a:solidFill>
                <a:latin typeface="+mn-lt"/>
              </a:rPr>
              <a:t>Septembre 2022</a:t>
            </a:r>
          </a:p>
        </p:txBody>
      </p:sp>
      <p:pic>
        <p:nvPicPr>
          <p:cNvPr id="37" name="Grafik 9">
            <a:extLst>
              <a:ext uri="{FF2B5EF4-FFF2-40B4-BE49-F238E27FC236}">
                <a16:creationId xmlns:a16="http://schemas.microsoft.com/office/drawing/2014/main" id="{92CCDA6F-B9FA-8F48-A17C-D55C1BEF79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86707" y="1579714"/>
            <a:ext cx="651030" cy="663086"/>
          </a:xfrm>
          <a:prstGeom prst="rect">
            <a:avLst/>
          </a:prstGeom>
        </p:spPr>
      </p:pic>
      <p:sp>
        <p:nvSpPr>
          <p:cNvPr id="8" name="Foliennummernplatzhalter 5">
            <a:extLst>
              <a:ext uri="{FF2B5EF4-FFF2-40B4-BE49-F238E27FC236}">
                <a16:creationId xmlns:a16="http://schemas.microsoft.com/office/drawing/2014/main" id="{A5B5A9A0-88BF-7548-8F81-3F56007DF49A}"/>
              </a:ext>
            </a:extLst>
          </p:cNvPr>
          <p:cNvSpPr>
            <a:spLocks noGrp="1"/>
          </p:cNvSpPr>
          <p:nvPr>
            <p:ph type="sldNum" sz="quarter" idx="4"/>
          </p:nvPr>
        </p:nvSpPr>
        <p:spPr>
          <a:prstGeom prst="rect">
            <a:avLst/>
          </a:prstGeom>
        </p:spPr>
        <p:txBody>
          <a:bodyPr vert="horz" lIns="36000" tIns="36000" rIns="36000" bIns="36000" rtlCol="0" anchor="ctr"/>
          <a:lstStyle>
            <a:lvl1pPr algn="ctr">
              <a:defRPr sz="1000" b="0" i="0">
                <a:solidFill>
                  <a:schemeClr val="tx1"/>
                </a:solidFill>
                <a:latin typeface="Locator" panose="02000500030000020004" pitchFamily="2" charset="77"/>
              </a:defRPr>
            </a:lvl1pPr>
          </a:lstStyle>
          <a:p>
            <a:fld id="{0772F24B-437C-4CC1-91CB-525B4F7036A6}" type="slidenum">
              <a:rPr lang="de-DE" smtClean="0">
                <a:latin typeface="+mn-lt"/>
              </a:rPr>
              <a:pPr/>
              <a:t>44</a:t>
            </a:fld>
            <a:endParaRPr lang="de-DE" sz="1000" dirty="0">
              <a:latin typeface="+mn-lt"/>
            </a:endParaRPr>
          </a:p>
        </p:txBody>
      </p:sp>
    </p:spTree>
    <p:extLst>
      <p:ext uri="{BB962C8B-B14F-4D97-AF65-F5344CB8AC3E}">
        <p14:creationId xmlns:p14="http://schemas.microsoft.com/office/powerpoint/2010/main" val="1772247385"/>
      </p:ext>
    </p:extLst>
  </p:cSld>
  <p:clrMapOvr>
    <a:masterClrMapping/>
  </p:clrMapOvr>
</p:sld>
</file>

<file path=ppt/theme/theme1.xml><?xml version="1.0" encoding="utf-8"?>
<a:theme xmlns:a="http://schemas.openxmlformats.org/drawingml/2006/main" name="Office">
  <a:themeElements>
    <a:clrScheme name="Praemia">
      <a:dk1>
        <a:srgbClr val="142832"/>
      </a:dk1>
      <a:lt1>
        <a:sysClr val="window" lastClr="FFFFFF"/>
      </a:lt1>
      <a:dk2>
        <a:srgbClr val="00695F"/>
      </a:dk2>
      <a:lt2>
        <a:srgbClr val="F7F6F4"/>
      </a:lt2>
      <a:accent1>
        <a:srgbClr val="00695F"/>
      </a:accent1>
      <a:accent2>
        <a:srgbClr val="E1DCD2"/>
      </a:accent2>
      <a:accent3>
        <a:srgbClr val="004B41"/>
      </a:accent3>
      <a:accent4>
        <a:srgbClr val="4BD7C8"/>
      </a:accent4>
      <a:accent5>
        <a:srgbClr val="F7F6F4"/>
      </a:accent5>
      <a:accent6>
        <a:srgbClr val="142832"/>
      </a:accent6>
      <a:hlink>
        <a:srgbClr val="4BD7C8"/>
      </a:hlink>
      <a:folHlink>
        <a:srgbClr val="E1DCD2"/>
      </a:folHlink>
    </a:clrScheme>
    <a:fontScheme name="Praemia">
      <a:majorFont>
        <a:latin typeface="Geon Expanded 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Praemia">
      <a:dk1>
        <a:srgbClr val="142832"/>
      </a:dk1>
      <a:lt1>
        <a:sysClr val="window" lastClr="FFFFFF"/>
      </a:lt1>
      <a:dk2>
        <a:srgbClr val="00695F"/>
      </a:dk2>
      <a:lt2>
        <a:srgbClr val="F7F6F4"/>
      </a:lt2>
      <a:accent1>
        <a:srgbClr val="00695F"/>
      </a:accent1>
      <a:accent2>
        <a:srgbClr val="E1DCD2"/>
      </a:accent2>
      <a:accent3>
        <a:srgbClr val="004B41"/>
      </a:accent3>
      <a:accent4>
        <a:srgbClr val="4BD7C8"/>
      </a:accent4>
      <a:accent5>
        <a:srgbClr val="F7F6F4"/>
      </a:accent5>
      <a:accent6>
        <a:srgbClr val="142832"/>
      </a:accent6>
      <a:hlink>
        <a:srgbClr val="4BD7C8"/>
      </a:hlink>
      <a:folHlink>
        <a:srgbClr val="E1DCD2"/>
      </a:folHlink>
    </a:clrScheme>
    <a:fontScheme name="Praemia">
      <a:majorFont>
        <a:latin typeface="Geon Expanded 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A5CEE4-432A-4943-81EF-6CF191500845}">
  <ds:schemaRefs>
    <ds:schemaRef ds:uri="http://schemas.microsoft.com/sharepoint/v3/contenttype/forms"/>
  </ds:schemaRefs>
</ds:datastoreItem>
</file>

<file path=customXml/itemProps2.xml><?xml version="1.0" encoding="utf-8"?>
<ds:datastoreItem xmlns:ds="http://schemas.openxmlformats.org/officeDocument/2006/customXml" ds:itemID="{E4F93342-7F10-4FA1-A3EA-010873D4E051}">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microsoft.com/sharepoint/v4"/>
    <ds:schemaRef ds:uri="http://purl.org/dc/terms/"/>
    <ds:schemaRef ds:uri="http://schemas.openxmlformats.org/package/2006/metadata/core-properties"/>
    <ds:schemaRef ds:uri="http://purl.org/dc/dcmitype/"/>
    <ds:schemaRef ds:uri="http://www.w3.org/XML/1998/namespace"/>
  </ds:schemaRefs>
</ds:datastoreItem>
</file>

<file path=customXml/itemProps3.xml><?xml version="1.0" encoding="utf-8"?>
<ds:datastoreItem xmlns:ds="http://schemas.openxmlformats.org/officeDocument/2006/customXml" ds:itemID="{1948134A-A111-4885-9E5D-714158A294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25387</TotalTime>
  <Words>7135</Words>
  <Application>Microsoft Office PowerPoint</Application>
  <PresentationFormat>Grand écran</PresentationFormat>
  <Paragraphs>860</Paragraphs>
  <Slides>44</Slides>
  <Notes>40</Notes>
  <HiddenSlides>0</HiddenSlides>
  <MMClips>0</MMClips>
  <ScaleCrop>false</ScaleCrop>
  <HeadingPairs>
    <vt:vector size="6" baseType="variant">
      <vt:variant>
        <vt:lpstr>Polices utilisées</vt:lpstr>
      </vt:variant>
      <vt:variant>
        <vt:i4>18</vt:i4>
      </vt:variant>
      <vt:variant>
        <vt:lpstr>Thème</vt:lpstr>
      </vt:variant>
      <vt:variant>
        <vt:i4>2</vt:i4>
      </vt:variant>
      <vt:variant>
        <vt:lpstr>Titres des diapositives</vt:lpstr>
      </vt:variant>
      <vt:variant>
        <vt:i4>44</vt:i4>
      </vt:variant>
    </vt:vector>
  </HeadingPairs>
  <TitlesOfParts>
    <vt:vector size="64" baseType="lpstr">
      <vt:lpstr>Work Sans</vt:lpstr>
      <vt:lpstr>Segoe UI</vt:lpstr>
      <vt:lpstr>Geon Expanded Bold</vt:lpstr>
      <vt:lpstr>Geon Expanded Medium</vt:lpstr>
      <vt:lpstr>Work Sans </vt:lpstr>
      <vt:lpstr>Work Sans SemiBold</vt:lpstr>
      <vt:lpstr>Geon Expanded ExtraLight</vt:lpstr>
      <vt:lpstr>Work Sans Medium</vt:lpstr>
      <vt:lpstr>Locator</vt:lpstr>
      <vt:lpstr>Open Sans</vt:lpstr>
      <vt:lpstr>Geon Expanded</vt:lpstr>
      <vt:lpstr>Work Sans Light</vt:lpstr>
      <vt:lpstr>Arial</vt:lpstr>
      <vt:lpstr>Locator Medium</vt:lpstr>
      <vt:lpstr>Helvetica</vt:lpstr>
      <vt:lpstr>Geon Expanded Light</vt:lpstr>
      <vt:lpstr>Calibri</vt:lpstr>
      <vt:lpstr>Locator Light</vt:lpstr>
      <vt:lpstr>Office</vt:lpstr>
      <vt:lpstr>1_Office</vt:lpstr>
      <vt:lpstr>La SCPI de référence  investie principalement  en immobilier de bureaux</vt:lpstr>
      <vt:lpstr>Sommaire</vt:lpstr>
      <vt:lpstr>Primonial REIM, un acteur incontournable de la gestion d’actifs immobiliers en Europe</vt:lpstr>
      <vt:lpstr>Présentation PowerPoint</vt:lpstr>
      <vt:lpstr>Présentation PowerPoint</vt:lpstr>
      <vt:lpstr>Présentation PowerPoint</vt:lpstr>
      <vt:lpstr>Présentation PowerPoint</vt:lpstr>
      <vt:lpstr>Primonial REIM France,  un acteur majeur de l'épargne immobilière </vt:lpstr>
      <vt:lpstr>Présentation PowerPoint</vt:lpstr>
      <vt:lpstr>Présentation PowerPoint</vt:lpstr>
      <vt:lpstr>Présentation PowerPoint</vt:lpstr>
      <vt:lpstr>Présentation PowerPoint</vt:lpstr>
      <vt:lpstr>La SCPI Primopierre  au 30 septembre 2022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Intégration au sein des contrats d’assurance vie</vt:lpstr>
      <vt:lpstr>Caractéristiques au sein des contrats d’assurance vie CNP assurances</vt:lpstr>
      <vt:lpstr>Caractéristiques au sein des contrats d’assurance vie CNP assurances</vt:lpstr>
      <vt:lpstr>Caractéristiques au sein des contrats d’assurance vie CNP assurances</vt:lpstr>
      <vt:lpstr>Caractéristiques au sein des contrats d’assurance vie CNP assurances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SCPI PRIMOPIERRE</dc:title>
  <dc:creator>Uwe</dc:creator>
  <cp:lastModifiedBy>CASSAN Nathalie [CEGEE]</cp:lastModifiedBy>
  <cp:revision>460</cp:revision>
  <dcterms:created xsi:type="dcterms:W3CDTF">2021-02-28T12:11:45Z</dcterms:created>
  <dcterms:modified xsi:type="dcterms:W3CDTF">2022-12-30T09:25:18Z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2022-11-28T07:43:06Z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672b2c51-adca-409e-83ea-46541f29025f</vt:lpwstr>
  </property>
  <property fmtid="{D5CDD505-2E9C-101B-9397-08002B2CF9AE}" pid="8" name="MSIP_Label_48a19f0c-bea1-442e-a475-ed109d9ec508_ContentBits">
    <vt:lpwstr>0</vt:lpwstr>
  </property>
  <property fmtid="{D5CDD505-2E9C-101B-9397-08002B2CF9AE}" pid="9" name="ContentTypeId">
    <vt:lpwstr>0x0101005A67D65F1B6A2E499754AFFE9DE455E9</vt:lpwstr>
  </property>
  <property fmtid="{D5CDD505-2E9C-101B-9397-08002B2CF9AE}" pid="10" name="CevanopMarkets">
    <vt:lpwstr/>
  </property>
  <property fmtid="{D5CDD505-2E9C-101B-9397-08002B2CF9AE}" pid="11" name="CevanopProductsSubFamilies">
    <vt:lpwstr/>
  </property>
</Properties>
</file>